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56840" autoAdjust="0"/>
  </p:normalViewPr>
  <p:slideViewPr>
    <p:cSldViewPr snapToGrid="0">
      <p:cViewPr varScale="1">
        <p:scale>
          <a:sx n="57" d="100"/>
          <a:sy n="5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9FBC5-DD63-489E-A941-5C4FA54DE5B7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106AE-7338-466E-8AAC-DF876287F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5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정확한 정보를 제공하기 위해 몇 개의 정보를 알아내야 할 때 그 몇 개의 필요한 정보</a:t>
            </a:r>
            <a:r>
              <a:rPr lang="en-US" altLang="ko-KR" dirty="0"/>
              <a:t>(slot)</a:t>
            </a:r>
            <a:r>
              <a:rPr lang="ko-KR" altLang="en-US" dirty="0"/>
              <a:t>를 채우기 위해 사용자에게 요구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FF0000"/>
                </a:solidFill>
              </a:rPr>
              <a:t>알람설정을</a:t>
            </a:r>
            <a:r>
              <a:rPr lang="ko-KR" altLang="en-US" dirty="0">
                <a:solidFill>
                  <a:srgbClr val="FF0000"/>
                </a:solidFill>
              </a:rPr>
              <a:t> 위해서는 알람 설정할 시간을 위한 시간 정보가 필요하다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그 정보가 오전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시 이고 이 정보를 얻는 과정이 </a:t>
            </a:r>
            <a:r>
              <a:rPr lang="en-US" altLang="ko-KR" dirty="0">
                <a:solidFill>
                  <a:srgbClr val="FF0000"/>
                </a:solidFill>
              </a:rPr>
              <a:t>slot filling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70375-7DBF-4263-9B98-27FD18AE44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1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4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6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Beginning (B), inside (I) of each slot label, one for tokens outside (O) any slot label</a:t>
            </a:r>
          </a:p>
          <a:p>
            <a:r>
              <a:rPr lang="en-US" altLang="ko-KR" dirty="0"/>
              <a:t>BIO </a:t>
            </a:r>
            <a:r>
              <a:rPr lang="ko-KR" altLang="en-US" dirty="0"/>
              <a:t>사용하면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발화의도가 </a:t>
            </a:r>
            <a:r>
              <a:rPr lang="en-US" altLang="ko-KR" dirty="0"/>
              <a:t>watch movie</a:t>
            </a:r>
            <a:r>
              <a:rPr lang="ko-KR" altLang="en-US" dirty="0"/>
              <a:t>이라면 </a:t>
            </a:r>
            <a:r>
              <a:rPr lang="en-US" altLang="ko-KR" dirty="0"/>
              <a:t>slot</a:t>
            </a:r>
            <a:r>
              <a:rPr lang="ko-KR" altLang="en-US" dirty="0"/>
              <a:t>은 </a:t>
            </a:r>
            <a:r>
              <a:rPr lang="en-US" altLang="ko-KR" dirty="0" err="1"/>
              <a:t>musicname</a:t>
            </a:r>
            <a:r>
              <a:rPr lang="ko-KR" altLang="en-US" dirty="0"/>
              <a:t>보다 </a:t>
            </a:r>
            <a:r>
              <a:rPr lang="en-US" altLang="ko-KR" dirty="0" err="1"/>
              <a:t>moviename</a:t>
            </a:r>
            <a:r>
              <a:rPr lang="ko-KR" altLang="en-US" dirty="0"/>
              <a:t>일 확률이 높다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r>
              <a:rPr lang="en-US" altLang="ko-KR" dirty="0"/>
              <a:t>(named-entity recognition)—</a:t>
            </a:r>
            <a:r>
              <a:rPr lang="ko-KR" altLang="en-US" dirty="0"/>
              <a:t>이름가진 개체 인식</a:t>
            </a:r>
            <a:endParaRPr lang="en-US" altLang="ko-KR" dirty="0"/>
          </a:p>
          <a:p>
            <a:r>
              <a:rPr lang="en-US" altLang="ko-KR" dirty="0"/>
              <a:t>BIO</a:t>
            </a:r>
            <a:r>
              <a:rPr lang="ko-KR" altLang="en-US" dirty="0"/>
              <a:t>시스템</a:t>
            </a:r>
            <a:r>
              <a:rPr lang="en-US" altLang="ko-KR" dirty="0"/>
              <a:t>, BIESO</a:t>
            </a:r>
            <a:r>
              <a:rPr lang="ko-KR" altLang="en-US" dirty="0"/>
              <a:t>시스템</a:t>
            </a:r>
            <a:r>
              <a:rPr lang="en-US" altLang="ko-KR" dirty="0"/>
              <a:t>\</a:t>
            </a:r>
          </a:p>
          <a:p>
            <a:r>
              <a:rPr lang="en-US" altLang="ko-KR" dirty="0"/>
              <a:t>https://www.letr.ai/explore/tech-20210723</a:t>
            </a:r>
          </a:p>
          <a:p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회사</a:t>
            </a:r>
            <a:r>
              <a:rPr lang="en-US" altLang="ko-KR" dirty="0"/>
              <a:t>,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단위 등 개체명을 문서에서 인식하여 추출 분류하는 기법</a:t>
            </a:r>
            <a:endParaRPr lang="en-US" altLang="ko-KR" dirty="0"/>
          </a:p>
          <a:p>
            <a:r>
              <a:rPr lang="en-US" altLang="ko-KR" dirty="0"/>
              <a:t>B: </a:t>
            </a:r>
            <a:r>
              <a:rPr lang="ko-KR" altLang="en-US" dirty="0"/>
              <a:t>개체명이 시작되는 부분</a:t>
            </a:r>
            <a:endParaRPr lang="en-US" altLang="ko-KR" dirty="0"/>
          </a:p>
          <a:p>
            <a:r>
              <a:rPr lang="en-US" altLang="ko-KR" dirty="0"/>
              <a:t>I: </a:t>
            </a:r>
            <a:r>
              <a:rPr lang="ko-KR" altLang="en-US" dirty="0"/>
              <a:t>내부</a:t>
            </a:r>
            <a:endParaRPr lang="en-US" altLang="ko-KR" dirty="0"/>
          </a:p>
          <a:p>
            <a:r>
              <a:rPr lang="en-US" altLang="ko-KR" dirty="0"/>
              <a:t>O: </a:t>
            </a:r>
            <a:r>
              <a:rPr lang="ko-KR" altLang="en-US" dirty="0"/>
              <a:t>개체명이 아닌 부분</a:t>
            </a:r>
            <a:endParaRPr lang="en-US" altLang="ko-KR" dirty="0"/>
          </a:p>
          <a:p>
            <a:r>
              <a:rPr lang="ko-KR" altLang="en-US" dirty="0"/>
              <a:t>여러 종류의 개체가 존재하므로 각 객체가 어떤 종류인지도 함께 </a:t>
            </a:r>
            <a:r>
              <a:rPr lang="ko-KR" altLang="en-US" dirty="0" err="1"/>
              <a:t>태깅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70375-7DBF-4263-9B98-27FD18AE44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1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Slot</a:t>
            </a:r>
            <a:r>
              <a:rPr lang="ko-KR" altLang="en-US" dirty="0"/>
              <a:t> </a:t>
            </a:r>
            <a:r>
              <a:rPr lang="en-US" altLang="ko-KR" dirty="0"/>
              <a:t>filling</a:t>
            </a:r>
            <a:r>
              <a:rPr lang="ko-KR" altLang="en-US" dirty="0"/>
              <a:t>과</a:t>
            </a:r>
            <a:r>
              <a:rPr lang="en-US" altLang="ko-KR" dirty="0"/>
              <a:t> intent </a:t>
            </a:r>
            <a:r>
              <a:rPr lang="ko-KR" altLang="en-US" dirty="0"/>
              <a:t>정보가 깊은 관계가 있어 기존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지식공유를 하지 않아 게이트 메커니즘 통해  </a:t>
            </a:r>
            <a:r>
              <a:rPr lang="en-US" altLang="ko-KR" dirty="0"/>
              <a:t>slot</a:t>
            </a:r>
            <a:r>
              <a:rPr lang="ko-KR" altLang="en-US" dirty="0"/>
              <a:t>과 </a:t>
            </a:r>
            <a:r>
              <a:rPr lang="en-US" altLang="ko-KR" dirty="0"/>
              <a:t>intent</a:t>
            </a:r>
            <a:r>
              <a:rPr lang="ko-KR" altLang="en-US" dirty="0"/>
              <a:t>사이 상관관계 활용</a:t>
            </a:r>
            <a:endParaRPr lang="en-US" altLang="ko-KR" dirty="0"/>
          </a:p>
          <a:p>
            <a:r>
              <a:rPr lang="en-US" altLang="ko-KR" dirty="0"/>
              <a:t>        -&gt; intent</a:t>
            </a:r>
            <a:r>
              <a:rPr lang="ko-KR" altLang="en-US" dirty="0"/>
              <a:t>가 </a:t>
            </a:r>
            <a:r>
              <a:rPr lang="en-US" altLang="ko-KR" dirty="0"/>
              <a:t>slot filling</a:t>
            </a:r>
            <a:r>
              <a:rPr lang="ko-KR" altLang="en-US" dirty="0"/>
              <a:t>을 도와주는 내용에 대한 해석 가능성은 두 작업 사이의 숨겨진 벡터와의 상호작용으로 인해 여전히 약하다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슬롯</a:t>
            </a:r>
            <a:r>
              <a:rPr lang="en-US" altLang="ko-KR" dirty="0"/>
              <a:t>filling</a:t>
            </a:r>
            <a:r>
              <a:rPr lang="ko-KR" altLang="en-US" dirty="0"/>
              <a:t>에 사용하는 발화수준의도정보는 예측 발화 수준 의도가 부정확할 경우 발화의 모든 슬롯에 대한 예측을 잘못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Vate</a:t>
            </a:r>
            <a:r>
              <a:rPr lang="en-US" altLang="ko-KR" dirty="0"/>
              <a:t> vector h*: intent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en-US" altLang="ko-KR" dirty="0" err="1"/>
              <a:t>vint</a:t>
            </a:r>
            <a:r>
              <a:rPr lang="ko-KR" altLang="en-US" dirty="0"/>
              <a:t>와 </a:t>
            </a:r>
            <a:r>
              <a:rPr lang="en-US" altLang="ko-KR" dirty="0"/>
              <a:t>context-aware representation(</a:t>
            </a:r>
            <a:r>
              <a:rPr lang="ko-KR" altLang="en-US" dirty="0"/>
              <a:t>문맥 표현</a:t>
            </a:r>
            <a:r>
              <a:rPr lang="en-US" altLang="ko-KR" dirty="0"/>
              <a:t> self-attention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 err="1"/>
              <a:t>concat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 err="1"/>
              <a:t>mlp</a:t>
            </a:r>
            <a:r>
              <a:rPr lang="en-US" altLang="ko-KR" dirty="0"/>
              <a:t>(multi-layer perceptron)</a:t>
            </a:r>
            <a:r>
              <a:rPr lang="ko-KR" altLang="en-US" dirty="0"/>
              <a:t>통해서</a:t>
            </a:r>
            <a:endParaRPr lang="en-US" altLang="ko-KR" dirty="0"/>
          </a:p>
          <a:p>
            <a:r>
              <a:rPr lang="ko-KR" altLang="en-US" dirty="0"/>
              <a:t>이 두가지 문제를 모두 해결하기 위한 새로운 프레임워크를 제안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Pipeline model </a:t>
            </a:r>
            <a:r>
              <a:rPr lang="ko-KR" altLang="en-US" dirty="0"/>
              <a:t>보다 성능</a:t>
            </a:r>
            <a:r>
              <a:rPr lang="en-US" altLang="ko-KR" dirty="0"/>
              <a:t> </a:t>
            </a:r>
            <a:r>
              <a:rPr lang="ko-KR" altLang="en-US" dirty="0"/>
              <a:t>우수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Just modeled the relationship between intent and slots by sharing parameters.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70375-7DBF-4263-9B98-27FD18AE44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광범위한 실험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 1</a:t>
            </a:r>
            <a:r>
              <a:rPr lang="ko-KR" altLang="en-US" dirty="0"/>
              <a:t>개와 </a:t>
            </a:r>
            <a:r>
              <a:rPr lang="en-US" altLang="ko-KR" dirty="0"/>
              <a:t>decoder 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Encoder : self-attentive encoder 1</a:t>
            </a:r>
            <a:r>
              <a:rPr lang="ko-KR" altLang="en-US" dirty="0"/>
              <a:t>개를 공유하여 사용</a:t>
            </a:r>
            <a:endParaRPr lang="en-US" altLang="ko-KR" dirty="0"/>
          </a:p>
          <a:p>
            <a:r>
              <a:rPr lang="ko-KR" altLang="en-US" dirty="0"/>
              <a:t>구조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Decoder1: intent-detection</a:t>
            </a:r>
            <a:r>
              <a:rPr lang="ko-KR" altLang="en-US" dirty="0"/>
              <a:t> </a:t>
            </a:r>
            <a:r>
              <a:rPr lang="en-US" altLang="ko-KR" dirty="0"/>
              <a:t>decode</a:t>
            </a:r>
            <a:r>
              <a:rPr lang="ko-KR" altLang="en-US" dirty="0"/>
              <a:t>로 </a:t>
            </a:r>
            <a:r>
              <a:rPr lang="en-US" altLang="ko-KR" dirty="0"/>
              <a:t>token-level</a:t>
            </a:r>
          </a:p>
          <a:p>
            <a:r>
              <a:rPr lang="en-US" altLang="ko-KR" dirty="0"/>
              <a:t>Decoder2: slot filling decoder</a:t>
            </a:r>
            <a:r>
              <a:rPr lang="ko-KR" altLang="en-US" dirty="0"/>
              <a:t>로 </a:t>
            </a:r>
            <a:r>
              <a:rPr lang="en-US" altLang="ko-KR" dirty="0"/>
              <a:t>encoder representation</a:t>
            </a:r>
            <a:r>
              <a:rPr lang="ko-KR" altLang="en-US" dirty="0"/>
              <a:t>과 </a:t>
            </a:r>
            <a:r>
              <a:rPr lang="en-US" altLang="ko-KR" dirty="0"/>
              <a:t>intent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6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en-US" altLang="ko-KR" dirty="0"/>
              <a:t>3</a:t>
            </a:r>
            <a:r>
              <a:rPr lang="ko-KR" altLang="en-US" dirty="0"/>
              <a:t>가지 입력 요소</a:t>
            </a:r>
            <a:endParaRPr lang="en-US" altLang="ko-KR" dirty="0"/>
          </a:p>
          <a:p>
            <a:r>
              <a:rPr lang="en-US" altLang="ko-KR" dirty="0"/>
              <a:t>Query: </a:t>
            </a:r>
            <a:r>
              <a:rPr lang="ko-KR" altLang="en-US" dirty="0"/>
              <a:t>물어보는 주체</a:t>
            </a:r>
            <a:endParaRPr lang="en-US" altLang="ko-KR" dirty="0"/>
          </a:p>
          <a:p>
            <a:r>
              <a:rPr lang="en-US" altLang="ko-KR" dirty="0"/>
              <a:t>Key: </a:t>
            </a:r>
            <a:r>
              <a:rPr lang="ko-KR" altLang="en-US" dirty="0"/>
              <a:t>물어보는 대상</a:t>
            </a:r>
            <a:endParaRPr lang="en-US" altLang="ko-KR" dirty="0"/>
          </a:p>
          <a:p>
            <a:r>
              <a:rPr lang="en-US" altLang="ko-KR" dirty="0"/>
              <a:t>Value:</a:t>
            </a:r>
          </a:p>
          <a:p>
            <a:r>
              <a:rPr lang="en-US" altLang="ko-KR" dirty="0"/>
              <a:t>Ex) I</a:t>
            </a:r>
            <a:r>
              <a:rPr lang="ko-KR" altLang="en-US" dirty="0"/>
              <a:t> </a:t>
            </a:r>
            <a:r>
              <a:rPr lang="en-US" altLang="ko-KR" dirty="0"/>
              <a:t>am a teacher</a:t>
            </a:r>
          </a:p>
          <a:p>
            <a:r>
              <a:rPr lang="en-US" altLang="ko-KR" dirty="0"/>
              <a:t>i: </a:t>
            </a:r>
            <a:r>
              <a:rPr lang="ko-KR" altLang="en-US" dirty="0"/>
              <a:t>물어보는 대상</a:t>
            </a:r>
            <a:r>
              <a:rPr lang="en-US" altLang="ko-KR" dirty="0"/>
              <a:t>(=query)</a:t>
            </a:r>
          </a:p>
          <a:p>
            <a:r>
              <a:rPr lang="ko-KR" altLang="en-US" dirty="0"/>
              <a:t>각 단어</a:t>
            </a:r>
            <a:r>
              <a:rPr lang="en-US" altLang="ko-KR" dirty="0"/>
              <a:t>: </a:t>
            </a:r>
            <a:r>
              <a:rPr lang="ko-KR" altLang="en-US" dirty="0"/>
              <a:t>물어보는 대상들</a:t>
            </a:r>
            <a:r>
              <a:rPr lang="en-US" altLang="ko-KR" dirty="0"/>
              <a:t>(=key)</a:t>
            </a:r>
          </a:p>
          <a:p>
            <a:endParaRPr lang="en-US" altLang="ko-KR" dirty="0"/>
          </a:p>
          <a:p>
            <a:r>
              <a:rPr lang="ko-KR" altLang="en-US" dirty="0"/>
              <a:t>인코더는 </a:t>
            </a:r>
            <a:r>
              <a:rPr lang="en-US" altLang="ko-KR" dirty="0"/>
              <a:t>contextual representation E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 토큰은 전체 </a:t>
            </a:r>
            <a:r>
              <a:rPr lang="en-US" altLang="ko-KR" dirty="0"/>
              <a:t>contextual </a:t>
            </a:r>
            <a:r>
              <a:rPr lang="ko-KR" altLang="en-US" dirty="0"/>
              <a:t>정보를 포함한다</a:t>
            </a:r>
            <a:r>
              <a:rPr lang="en-US" altLang="ko-KR" dirty="0"/>
              <a:t>. (self attention</a:t>
            </a:r>
            <a:r>
              <a:rPr lang="ko-KR" altLang="en-US" dirty="0"/>
              <a:t>으로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Bilstm</a:t>
            </a:r>
            <a:r>
              <a:rPr lang="en-US" altLang="ko-KR" dirty="0"/>
              <a:t>:</a:t>
            </a:r>
            <a:r>
              <a:rPr lang="ko-KR" altLang="en-US" dirty="0"/>
              <a:t> 순방향에 역방향을 추가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 err="1"/>
              <a:t>계층사용하여</a:t>
            </a:r>
            <a:r>
              <a:rPr lang="ko-KR" altLang="en-US" dirty="0"/>
              <a:t> 단어 순서 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en-US" altLang="ko-KR" dirty="0"/>
              <a:t>: 0</a:t>
            </a:r>
            <a:r>
              <a:rPr lang="ko-KR" altLang="en-US" dirty="0"/>
              <a:t>이상 </a:t>
            </a:r>
            <a:r>
              <a:rPr lang="en-US" altLang="ko-KR" dirty="0"/>
              <a:t>1</a:t>
            </a:r>
            <a:r>
              <a:rPr lang="ko-KR" altLang="en-US" dirty="0"/>
              <a:t>이하의 실수로 모두 더하면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0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consider predictions at each token in an utterance as individual predictions to the intent of this utterance.</a:t>
            </a:r>
          </a:p>
          <a:p>
            <a:endParaRPr lang="en-US" altLang="ko-KR" dirty="0"/>
          </a:p>
          <a:p>
            <a:r>
              <a:rPr lang="en-US" altLang="ko-KR" dirty="0">
                <a:latin typeface="Garamond" panose="02020404030301010803" pitchFamily="18" charset="0"/>
              </a:rPr>
              <a:t>training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time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Sentence’s intent label</a:t>
            </a:r>
            <a:r>
              <a:rPr lang="ko-KR" altLang="en-US" dirty="0"/>
              <a:t>을 각 </a:t>
            </a:r>
            <a:r>
              <a:rPr lang="en-US" altLang="ko-KR" dirty="0">
                <a:latin typeface="Garamond" panose="02020404030301010803" pitchFamily="18" charset="0"/>
              </a:rPr>
              <a:t>token</a:t>
            </a:r>
            <a:r>
              <a:rPr lang="ko-KR" altLang="en-US" dirty="0"/>
              <a:t>의 </a:t>
            </a:r>
            <a:r>
              <a:rPr lang="en-US" altLang="ko-KR" dirty="0">
                <a:latin typeface="Garamond" panose="02020404030301010803" pitchFamily="18" charset="0"/>
              </a:rPr>
              <a:t>gold intent label</a:t>
            </a:r>
            <a:r>
              <a:rPr lang="ko-KR" altLang="en-US" dirty="0"/>
              <a:t>로 </a:t>
            </a:r>
            <a:r>
              <a:rPr lang="en-US" altLang="ko-KR" dirty="0">
                <a:latin typeface="Garamond" panose="02020404030301010803" pitchFamily="18" charset="0"/>
              </a:rPr>
              <a:t>set</a:t>
            </a:r>
          </a:p>
          <a:p>
            <a:endParaRPr lang="en-US" altLang="ko-KR" dirty="0"/>
          </a:p>
          <a:p>
            <a:r>
              <a:rPr lang="en-US" altLang="ko-KR" dirty="0"/>
              <a:t>Final:</a:t>
            </a:r>
          </a:p>
          <a:p>
            <a:r>
              <a:rPr lang="en-US" altLang="ko-KR" dirty="0"/>
              <a:t>M: utterance </a:t>
            </a:r>
            <a:r>
              <a:rPr lang="ko-KR" altLang="en-US" dirty="0"/>
              <a:t>길이</a:t>
            </a:r>
            <a:endParaRPr lang="en-US" altLang="ko-KR" dirty="0"/>
          </a:p>
          <a:p>
            <a:r>
              <a:rPr lang="en-US" altLang="ko-KR" dirty="0" err="1"/>
              <a:t>nI</a:t>
            </a:r>
            <a:r>
              <a:rPr lang="en-US" altLang="ko-KR" dirty="0"/>
              <a:t>: intent label</a:t>
            </a:r>
            <a:r>
              <a:rPr lang="ko-KR" altLang="en-US" dirty="0"/>
              <a:t> 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1. token-level intent </a:t>
            </a:r>
            <a:r>
              <a:rPr lang="en-US" altLang="ko-KR" dirty="0" err="1"/>
              <a:t>detectio</a:t>
            </a:r>
            <a:r>
              <a:rPr lang="ko-KR" altLang="en-US" dirty="0"/>
              <a:t>은 각 토큰의 </a:t>
            </a:r>
            <a:r>
              <a:rPr lang="en-US" altLang="ko-KR" dirty="0"/>
              <a:t>feature</a:t>
            </a:r>
            <a:r>
              <a:rPr lang="ko-KR" altLang="en-US" dirty="0"/>
              <a:t>들을 제공</a:t>
            </a:r>
            <a:endParaRPr lang="en-US" altLang="ko-KR" dirty="0"/>
          </a:p>
          <a:p>
            <a:r>
              <a:rPr lang="ko-KR" altLang="en-US" dirty="0"/>
              <a:t>        전체 문장의 의도를 잘못 예측하면 모든 </a:t>
            </a:r>
            <a:r>
              <a:rPr lang="en-US" altLang="ko-KR" dirty="0"/>
              <a:t>slot</a:t>
            </a:r>
            <a:r>
              <a:rPr lang="ko-KR" altLang="en-US" dirty="0"/>
              <a:t>들이 잘못 적용됨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전체 문장 의도 예측과 달리 </a:t>
            </a:r>
            <a:r>
              <a:rPr lang="en-US" altLang="ko-KR" dirty="0"/>
              <a:t>token-level intent detection decoder</a:t>
            </a:r>
            <a:r>
              <a:rPr lang="ko-KR" altLang="en-US" dirty="0"/>
              <a:t>에서는 발화의 몇몇 </a:t>
            </a:r>
            <a:r>
              <a:rPr lang="en-US" altLang="ko-KR" dirty="0"/>
              <a:t>token</a:t>
            </a:r>
            <a:r>
              <a:rPr lang="ko-KR" altLang="en-US" dirty="0"/>
              <a:t>이 잘못 예측되어도 제대로 의도가 예측된 </a:t>
            </a:r>
            <a:r>
              <a:rPr lang="en-US" altLang="ko-KR" dirty="0"/>
              <a:t>token</a:t>
            </a:r>
            <a:r>
              <a:rPr lang="ko-KR" altLang="en-US" dirty="0"/>
              <a:t>들이 </a:t>
            </a:r>
            <a:r>
              <a:rPr lang="en-US" altLang="ko-KR" dirty="0"/>
              <a:t>slot filling</a:t>
            </a:r>
            <a:r>
              <a:rPr lang="ko-KR" altLang="en-US" dirty="0"/>
              <a:t>할 때 유용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2. </a:t>
            </a:r>
            <a:r>
              <a:rPr lang="ko-KR" altLang="en-US" dirty="0"/>
              <a:t>각 </a:t>
            </a:r>
            <a:r>
              <a:rPr lang="en-US" altLang="ko-KR" dirty="0"/>
              <a:t>token</a:t>
            </a:r>
            <a:r>
              <a:rPr lang="ko-KR" altLang="en-US" dirty="0"/>
              <a:t>이 전체 발화 정보를 담고 있으므로 각 </a:t>
            </a:r>
            <a:r>
              <a:rPr lang="en-US" altLang="ko-KR" dirty="0"/>
              <a:t>token</a:t>
            </a:r>
            <a:r>
              <a:rPr lang="ko-KR" altLang="en-US" dirty="0"/>
              <a:t>에서 예측된 </a:t>
            </a:r>
            <a:r>
              <a:rPr lang="en-US" altLang="ko-KR" dirty="0"/>
              <a:t>intent</a:t>
            </a:r>
            <a:r>
              <a:rPr lang="ko-KR" altLang="en-US" dirty="0"/>
              <a:t>를 전체 발화 </a:t>
            </a:r>
            <a:r>
              <a:rPr lang="en-US" altLang="ko-KR" dirty="0"/>
              <a:t>intent</a:t>
            </a:r>
            <a:r>
              <a:rPr lang="ko-KR" altLang="en-US" dirty="0"/>
              <a:t>라고 볼 수 있음</a:t>
            </a:r>
            <a:endParaRPr lang="en-US" altLang="ko-KR" dirty="0"/>
          </a:p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consider predictions at each token in an utterance as individual predictions to the intent of this utterance.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7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개별 알고리즘이 예측한 결과를 최종 메타 데이터 세트로 만들어 별도의</a:t>
            </a:r>
            <a:r>
              <a:rPr lang="en-US" altLang="ko-KR" dirty="0"/>
              <a:t> ML</a:t>
            </a:r>
            <a:r>
              <a:rPr lang="ko-KR" altLang="en-US" dirty="0"/>
              <a:t>알고리즘으로 최종 학습을 수행하고 테스트 데이터 기반으로 최종 예측을 수행하는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Stacking</a:t>
            </a:r>
            <a:r>
              <a:rPr lang="ko-KR" altLang="en-US" dirty="0"/>
              <a:t> 방식에 사용되는 모델</a:t>
            </a:r>
            <a:r>
              <a:rPr lang="en-US" altLang="ko-KR" dirty="0"/>
              <a:t>: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(1</a:t>
            </a:r>
            <a:r>
              <a:rPr lang="ko-KR" altLang="en-US" dirty="0"/>
              <a:t>차 예측을 수행하는 개별 알고리즘</a:t>
            </a:r>
            <a:r>
              <a:rPr lang="en-US" altLang="ko-KR" dirty="0"/>
              <a:t>), </a:t>
            </a:r>
            <a:r>
              <a:rPr lang="ko-KR" altLang="en-US" dirty="0"/>
              <a:t>메타모델</a:t>
            </a:r>
            <a:r>
              <a:rPr lang="en-US" altLang="ko-KR" dirty="0"/>
              <a:t>(</a:t>
            </a:r>
            <a:r>
              <a:rPr lang="ko-KR" altLang="en-US" dirty="0"/>
              <a:t>기반 모델의 예측 결과를 최종 데이터 세트로 학습하는 별도의</a:t>
            </a:r>
            <a:r>
              <a:rPr lang="en-US" altLang="ko-KR" dirty="0"/>
              <a:t> ML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9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Multi-task</a:t>
            </a:r>
          </a:p>
          <a:p>
            <a:r>
              <a:rPr lang="ko-KR" altLang="en-US" dirty="0"/>
              <a:t>여러 </a:t>
            </a:r>
            <a:r>
              <a:rPr lang="en-US" altLang="ko-KR" dirty="0"/>
              <a:t>task</a:t>
            </a:r>
            <a:r>
              <a:rPr lang="ko-KR" altLang="en-US" dirty="0"/>
              <a:t>들을 동시에 학습</a:t>
            </a:r>
            <a:endParaRPr lang="en-US" altLang="ko-KR" dirty="0"/>
          </a:p>
          <a:p>
            <a:r>
              <a:rPr lang="en-US" altLang="ko-KR" dirty="0"/>
              <a:t>task:</a:t>
            </a:r>
            <a:r>
              <a:rPr lang="ko-KR" altLang="en-US" dirty="0"/>
              <a:t> 서로 다른  </a:t>
            </a:r>
            <a:r>
              <a:rPr lang="en-US" altLang="ko-KR" dirty="0"/>
              <a:t>training set</a:t>
            </a:r>
            <a:r>
              <a:rPr lang="ko-KR" altLang="en-US" dirty="0"/>
              <a:t>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쉽게 </a:t>
            </a:r>
            <a:r>
              <a:rPr lang="ko-KR" altLang="en-US" dirty="0" err="1"/>
              <a:t>역전파할</a:t>
            </a:r>
            <a:r>
              <a:rPr lang="ko-KR" altLang="en-US" dirty="0"/>
              <a:t> 수 있는 연속  </a:t>
            </a:r>
            <a:r>
              <a:rPr lang="en-US" altLang="ko-KR" dirty="0"/>
              <a:t>stack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106AE-7338-466E-8AAC-DF876287F9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5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B68-12A4-4C0A-B392-4F096EFC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F907E-CE69-4FEF-9B4C-9A5F6B406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C58C0-0265-4FF8-B5FC-0B2CB85C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A8296-151D-42C5-A16F-3E265845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C98BA-9986-4315-A5E8-735F2731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1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CF6DD-5588-4BB7-B3DB-5C38AFD6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2A49C-E06E-49D9-B0B3-47FFE22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0F643-3BFD-4544-B751-312185C2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9027D-67D2-4D0A-AED5-CF3B5213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C8D9A-5D2A-496E-9828-3E4332C7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4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37D72-5BFD-4DB3-9D07-3CECA107C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E192B-E414-45D3-AB7E-4C5D55A4A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375B4-2B06-413D-91D3-1126B399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9768A-E082-42FF-A8DD-2FDB4320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28558-4082-4932-8804-23808580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90BB1-7E4F-43BB-B024-7C5835A1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68E47-4831-4B51-9E03-22AA42E2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69089-031D-47F1-849B-CBD4DC03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B205D-1E08-4E66-BAD6-5977637E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C5143-D27C-4C09-9A19-BA682868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69B74-FCF5-4D88-A0D6-03D2A7D2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73191-0BE3-4C5D-A1F2-43F6F5D7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779EF-84B3-4709-9270-F4DA6C81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5918D-3466-4299-8A97-6900D292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049BE-B2A1-423F-8F24-2D58475C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5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F5572-6549-4AB6-992C-4CC7D883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6286-0A18-4E1B-B7FB-CC792E13E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25A9D-8699-459F-A524-B40A2497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A2888-46D0-41AF-9A88-F00A4B28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2100-89F8-4F1F-B95C-5A032A6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024F7-593B-4435-8DFB-51B66A05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A496F-DDDD-4D83-BCE9-D0D90029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0A759-2AEF-4F1E-AB73-5C781D59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A82E1-A471-4BE6-85E8-75A1B4AA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19C20-F443-4328-8263-46E1BF60B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6AEAB-F172-4A9D-8573-56BC60FF7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DED29-2B4C-417A-90F7-571FC602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79CCB-6A10-403E-B3F1-945CDA4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4D9BA-65A3-49CB-829E-1FFA3786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22B52-1CD0-4917-A98E-778EBE9E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89D5D4-A629-4BB8-9755-91F9E3EC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4E27B-2D91-404E-A1A7-274828FF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174EB-0DB4-4B22-B960-06AB061C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7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ED582F-7A2E-46CA-80E8-CD31AAF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55001-3367-4990-AA8D-50202B4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FDCEC-E3FE-4B39-843D-F0ECD5D0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4FE3-8F0F-4F65-B594-6AA8822B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B3F3E-93D6-477A-A9A2-00B0CDDF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D7FB3-840C-4FB8-954A-907F7E13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5520E-7FDA-47AA-82F8-6C73ED4F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D4D70-B341-4D19-BCCF-5959799D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4F625-F7B2-4F19-B884-203A6E52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4D83D-8F40-41EE-802E-194DAC0B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6B5C4-F8E5-4B6E-97B0-A0EB5A4D1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1489-9135-4FEB-ADC2-9B846213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92B35-B3CC-45AC-8302-47FBC4A6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9389D-5B0D-4D4C-9CB7-FD80A3BE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27EC6-7876-4D74-894F-F744D2F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794D0C-EC3F-41E5-B277-3A3B91D7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E20FC-73DC-4354-880F-443F6817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F80E-EC41-4575-AAD0-364D3298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1E4-2CFD-4DD0-9699-1BC7E98111A3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B4D8-B84D-4C3A-9D97-203308DD1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B45DC-C995-4382-9355-01E5AE7AA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2A3E-F658-44C1-B753-DC6830AC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446F-F589-493A-9F62-DC05F9064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effectLst/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Stack-Propagation Framework </a:t>
            </a:r>
            <a:br>
              <a:rPr lang="en-US" altLang="ko-KR" sz="4000" b="1" kern="100" dirty="0">
                <a:effectLst/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4000" b="1" kern="100" dirty="0">
                <a:effectLst/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with Token-Level Intent Detection </a:t>
            </a:r>
            <a:br>
              <a:rPr lang="en-US" altLang="ko-KR" sz="4000" b="1" kern="100" dirty="0">
                <a:effectLst/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4000" b="1" kern="100" dirty="0">
                <a:effectLst/>
                <a:latin typeface="Garamond" panose="020204040303010108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Spoken Language Understanding</a:t>
            </a:r>
            <a:endParaRPr lang="ko-KR" altLang="en-US" sz="15700" dirty="0">
              <a:latin typeface="Garamond" panose="020204040303010108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67C73-CF08-40F2-A378-20BC53562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/>
          <a:lstStyle/>
          <a:p>
            <a:r>
              <a:rPr lang="en-US" altLang="ko-KR" sz="1800" dirty="0" err="1">
                <a:latin typeface="Garamond" panose="02020404030301010803" pitchFamily="18" charset="0"/>
              </a:rPr>
              <a:t>Libo</a:t>
            </a:r>
            <a:r>
              <a:rPr lang="en-US" altLang="ko-KR" sz="1800" dirty="0">
                <a:latin typeface="Garamond" panose="02020404030301010803" pitchFamily="18" charset="0"/>
              </a:rPr>
              <a:t> Qin, </a:t>
            </a:r>
            <a:r>
              <a:rPr lang="en-US" altLang="ko-KR" sz="1800" dirty="0" err="1">
                <a:latin typeface="Garamond" panose="02020404030301010803" pitchFamily="18" charset="0"/>
              </a:rPr>
              <a:t>Wanxiang</a:t>
            </a:r>
            <a:r>
              <a:rPr lang="en-US" altLang="ko-KR" sz="1800" dirty="0">
                <a:latin typeface="Garamond" panose="02020404030301010803" pitchFamily="18" charset="0"/>
              </a:rPr>
              <a:t> Che, </a:t>
            </a:r>
            <a:r>
              <a:rPr lang="en-US" altLang="ko-KR" sz="1800" dirty="0" err="1">
                <a:latin typeface="Garamond" panose="02020404030301010803" pitchFamily="18" charset="0"/>
              </a:rPr>
              <a:t>Yangming</a:t>
            </a:r>
            <a:r>
              <a:rPr lang="en-US" altLang="ko-KR" sz="1800" dirty="0">
                <a:latin typeface="Garamond" panose="02020404030301010803" pitchFamily="18" charset="0"/>
              </a:rPr>
              <a:t> Li, </a:t>
            </a:r>
            <a:r>
              <a:rPr lang="en-US" altLang="ko-KR" sz="1800" dirty="0" err="1">
                <a:latin typeface="Garamond" panose="02020404030301010803" pitchFamily="18" charset="0"/>
              </a:rPr>
              <a:t>Haoyang</a:t>
            </a:r>
            <a:r>
              <a:rPr lang="en-US" altLang="ko-KR" sz="1800" dirty="0">
                <a:latin typeface="Garamond" panose="02020404030301010803" pitchFamily="18" charset="0"/>
              </a:rPr>
              <a:t> Wen, Ting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4BBF8-4577-4FA6-B338-28A6438C5C35}"/>
              </a:ext>
            </a:extLst>
          </p:cNvPr>
          <p:cNvSpPr txBox="1"/>
          <p:nvPr/>
        </p:nvSpPr>
        <p:spPr>
          <a:xfrm>
            <a:off x="8043333" y="4859570"/>
            <a:ext cx="3234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전북대학교 </a:t>
            </a:r>
            <a:r>
              <a:rPr lang="en-US" altLang="ko-KR" sz="2000" dirty="0"/>
              <a:t>IT</a:t>
            </a:r>
            <a:r>
              <a:rPr lang="ko-KR" altLang="en-US" sz="2000" dirty="0"/>
              <a:t>정보공학과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202018392</a:t>
            </a:r>
          </a:p>
          <a:p>
            <a:pPr algn="r"/>
            <a:r>
              <a:rPr lang="ko-KR" altLang="en-US" sz="2000" dirty="0"/>
              <a:t>박나현</a:t>
            </a:r>
          </a:p>
        </p:txBody>
      </p:sp>
    </p:spTree>
    <p:extLst>
      <p:ext uri="{BB962C8B-B14F-4D97-AF65-F5344CB8AC3E}">
        <p14:creationId xmlns:p14="http://schemas.microsoft.com/office/powerpoint/2010/main" val="42363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61B00-FF9A-429A-8F70-E30A7B75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Stack-propagation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for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Slot Filling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4DF-9F36-4956-B0E6-9463DB4C93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Multi-task framework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</a:t>
            </a:r>
            <a:r>
              <a:rPr lang="en-US" altLang="ko-KR" dirty="0"/>
              <a:t>task </a:t>
            </a:r>
            <a:r>
              <a:rPr lang="ko-KR" altLang="en-US" dirty="0"/>
              <a:t>동시에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사용 불가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C3967-C611-4BC9-8BD6-1FEEEA45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7793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Stack-propagation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A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continuous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from of stacking that allows for easy backpropagation down the pipeline across multiple tasks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Feature</a:t>
            </a:r>
            <a:r>
              <a:rPr lang="ko-KR" altLang="en-US" dirty="0">
                <a:latin typeface="Garamond" panose="02020404030301010803" pitchFamily="18" charset="0"/>
              </a:rPr>
              <a:t> 공유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8102D-FE59-4D8F-9217-8C7B010CD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16" y="3940175"/>
            <a:ext cx="5143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61B00-FF9A-429A-8F70-E30A7B75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Stack-propagation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for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Slot Filling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4DF-9F36-4956-B0E6-9463DB4C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2509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Explicit intent information </a:t>
            </a:r>
            <a:r>
              <a:rPr lang="ko-KR" altLang="en-US" dirty="0"/>
              <a:t>직접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Intent detection decoder</a:t>
            </a:r>
            <a:r>
              <a:rPr lang="ko-KR" altLang="en-US" dirty="0"/>
              <a:t>와 다른 단방향 </a:t>
            </a:r>
            <a:r>
              <a:rPr lang="en-US" altLang="ko-KR" dirty="0">
                <a:latin typeface="Garamond" panose="02020404030301010803" pitchFamily="18" charset="0"/>
              </a:rPr>
              <a:t>LSTM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D42FE-F5D0-4EB0-9663-5CEEC0A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93" y="4633907"/>
            <a:ext cx="3769690" cy="6045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81A3B-1348-4F59-BF7C-602F5B9BD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3" y="5373417"/>
            <a:ext cx="3025846" cy="917840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D2572FE-E638-4C6C-A0C5-A7ACF8881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b="-6295"/>
          <a:stretch/>
        </p:blipFill>
        <p:spPr>
          <a:xfrm>
            <a:off x="7521910" y="2689216"/>
            <a:ext cx="4306014" cy="4351338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24A3772-2827-4B71-A1C0-1C34E0E027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787" y="4637026"/>
            <a:ext cx="853441" cy="113790"/>
          </a:xfrm>
          <a:prstGeom prst="bentConnector3">
            <a:avLst>
              <a:gd name="adj1" fmla="val 1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44A2D8-B760-4E32-8E42-B462D4A21235}"/>
              </a:ext>
            </a:extLst>
          </p:cNvPr>
          <p:cNvSpPr txBox="1"/>
          <p:nvPr/>
        </p:nvSpPr>
        <p:spPr>
          <a:xfrm>
            <a:off x="7572709" y="4475484"/>
            <a:ext cx="2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Differentiable link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1CF9E2-AC5D-435E-A452-99DD5266F975}"/>
              </a:ext>
            </a:extLst>
          </p:cNvPr>
          <p:cNvSpPr/>
          <p:nvPr/>
        </p:nvSpPr>
        <p:spPr>
          <a:xfrm>
            <a:off x="7521909" y="2554279"/>
            <a:ext cx="4306014" cy="19161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DD1F89-4301-4EBA-8968-A3542170B8B3}"/>
              </a:ext>
            </a:extLst>
          </p:cNvPr>
          <p:cNvSpPr/>
          <p:nvPr/>
        </p:nvSpPr>
        <p:spPr>
          <a:xfrm>
            <a:off x="7521908" y="4836045"/>
            <a:ext cx="4145149" cy="8694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513863-DD7D-4362-A9A1-EF7DD22130BA}"/>
              </a:ext>
            </a:extLst>
          </p:cNvPr>
          <p:cNvSpPr/>
          <p:nvPr/>
        </p:nvSpPr>
        <p:spPr>
          <a:xfrm>
            <a:off x="7572709" y="5860089"/>
            <a:ext cx="4094348" cy="89206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2796BD2-80FF-404C-9DAC-2B4AFC6E144A}"/>
              </a:ext>
            </a:extLst>
          </p:cNvPr>
          <p:cNvCxnSpPr>
            <a:cxnSpLocks/>
            <a:stCxn id="23" idx="2"/>
            <a:endCxn id="21" idx="2"/>
          </p:cNvCxnSpPr>
          <p:nvPr/>
        </p:nvCxnSpPr>
        <p:spPr>
          <a:xfrm rot="10800000">
            <a:off x="7521909" y="3512335"/>
            <a:ext cx="50800" cy="2793788"/>
          </a:xfrm>
          <a:prstGeom prst="bentConnector3">
            <a:avLst>
              <a:gd name="adj1" fmla="val 5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1CA8406-0910-4EBB-B6FE-6E4C0254D129}"/>
              </a:ext>
            </a:extLst>
          </p:cNvPr>
          <p:cNvCxnSpPr>
            <a:cxnSpLocks/>
            <a:endCxn id="22" idx="6"/>
          </p:cNvCxnSpPr>
          <p:nvPr/>
        </p:nvCxnSpPr>
        <p:spPr>
          <a:xfrm rot="16200000" flipV="1">
            <a:off x="11162074" y="5775739"/>
            <a:ext cx="1035368" cy="2540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E605E7A4-FE94-4D7F-AA6A-C70DE9B580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613" b="20400"/>
          <a:stretch/>
        </p:blipFill>
        <p:spPr>
          <a:xfrm>
            <a:off x="9550400" y="673498"/>
            <a:ext cx="2104080" cy="174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970291-011F-496A-B20E-488714309381}"/>
              </a:ext>
            </a:extLst>
          </p:cNvPr>
          <p:cNvSpPr txBox="1"/>
          <p:nvPr/>
        </p:nvSpPr>
        <p:spPr>
          <a:xfrm>
            <a:off x="7941733" y="2418905"/>
            <a:ext cx="10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aramond" panose="02020404030301010803" pitchFamily="18" charset="0"/>
              </a:rPr>
              <a:t>Task B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072311-D730-4C0D-B2DC-BE8D13EBE3B5}"/>
              </a:ext>
            </a:extLst>
          </p:cNvPr>
          <p:cNvSpPr txBox="1"/>
          <p:nvPr/>
        </p:nvSpPr>
        <p:spPr>
          <a:xfrm>
            <a:off x="11218323" y="4869148"/>
            <a:ext cx="10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aramond" panose="02020404030301010803" pitchFamily="18" charset="0"/>
              </a:rPr>
              <a:t>Task A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134AB6E-A07B-446D-8BE4-DCE90B8B29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2632" y="4612874"/>
            <a:ext cx="853441" cy="113790"/>
          </a:xfrm>
          <a:prstGeom prst="bentConnector3">
            <a:avLst>
              <a:gd name="adj1" fmla="val 1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C6B1635-32AA-4A3F-AAB1-082D6D27E9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3841" y="4605489"/>
            <a:ext cx="853441" cy="113790"/>
          </a:xfrm>
          <a:prstGeom prst="bentConnector3">
            <a:avLst>
              <a:gd name="adj1" fmla="val 1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8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CA295-3F40-43EF-BECB-5D7662CE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Joint Training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411E2-9FD4-439F-A956-90E631A16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757"/>
                <a:ext cx="11150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여러 개의 </a:t>
                </a:r>
                <a:r>
                  <a:rPr lang="en-US" altLang="ko-KR" dirty="0">
                    <a:latin typeface="Garamond" panose="02020404030301010803" pitchFamily="18" charset="0"/>
                  </a:rPr>
                  <a:t>loss</a:t>
                </a:r>
                <a:r>
                  <a:rPr lang="ko-KR" altLang="en-US" dirty="0"/>
                  <a:t>들을 하나의 값으로 더해서 최종 </a:t>
                </a:r>
                <a:r>
                  <a:rPr lang="en-US" altLang="ko-KR" dirty="0">
                    <a:latin typeface="Garamond" panose="02020404030301010803" pitchFamily="18" charset="0"/>
                  </a:rPr>
                  <a:t>loss</a:t>
                </a:r>
                <a:r>
                  <a:rPr lang="ko-KR" altLang="en-US" dirty="0"/>
                  <a:t>로 사용하는 훈련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Intent</a:t>
                </a:r>
                <a:r>
                  <a:rPr lang="ko-KR" altLang="en-US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dirty="0">
                    <a:latin typeface="Garamond" panose="02020404030301010803" pitchFamily="18" charset="0"/>
                  </a:rPr>
                  <a:t>detection</a:t>
                </a:r>
                <a:r>
                  <a:rPr lang="ko-KR" altLang="en-US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dirty="0">
                    <a:latin typeface="Garamond" panose="02020404030301010803" pitchFamily="18" charset="0"/>
                  </a:rPr>
                  <a:t>objection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Slot filling task</a:t>
                </a:r>
                <a:r>
                  <a:rPr lang="ko-KR" altLang="en-US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dirty="0">
                    <a:latin typeface="Garamond" panose="02020404030301010803" pitchFamily="18" charset="0"/>
                  </a:rPr>
                  <a:t>objection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Joint loss function</a:t>
                </a:r>
                <a:r>
                  <a:rPr lang="ko-KR" altLang="en-US" dirty="0">
                    <a:latin typeface="Garamond" panose="02020404030301010803" pitchFamily="18" charset="0"/>
                  </a:rPr>
                  <a:t>을 통해 </a:t>
                </a:r>
                <a:r>
                  <a:rPr lang="en-US" altLang="ko-KR" dirty="0">
                    <a:latin typeface="Garamond" panose="02020404030301010803" pitchFamily="18" charset="0"/>
                  </a:rPr>
                  <a:t>shared self-attentive</a:t>
                </a:r>
                <a:r>
                  <a:rPr lang="ko-KR" altLang="en-US" dirty="0">
                    <a:latin typeface="Garamond" panose="02020404030301010803" pitchFamily="18" charset="0"/>
                  </a:rPr>
                  <a:t>의해 학습된 </a:t>
                </a:r>
                <a:r>
                  <a:rPr lang="en-US" altLang="ko-KR" dirty="0">
                    <a:latin typeface="Garamond" panose="02020404030301010803" pitchFamily="18" charset="0"/>
                  </a:rPr>
                  <a:t>shared representation </a:t>
                </a:r>
                <a:r>
                  <a:rPr lang="ko-KR" altLang="en-US" dirty="0">
                    <a:latin typeface="Garamond" panose="02020404030301010803" pitchFamily="18" charset="0"/>
                  </a:rPr>
                  <a:t>들은 두 </a:t>
                </a:r>
                <a:r>
                  <a:rPr lang="en-US" altLang="ko-KR" dirty="0">
                    <a:latin typeface="Garamond" panose="02020404030301010803" pitchFamily="18" charset="0"/>
                  </a:rPr>
                  <a:t>task </a:t>
                </a:r>
                <a:r>
                  <a:rPr lang="ko-KR" altLang="en-US" dirty="0">
                    <a:latin typeface="Garamond" panose="02020404030301010803" pitchFamily="18" charset="0"/>
                  </a:rPr>
                  <a:t>함께 고려 가능</a:t>
                </a:r>
                <a:endParaRPr lang="en-US" altLang="ko-KR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NLLLOSS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>
                    <a:latin typeface="Garamond" panose="02020404030301010803" pitchFamily="18" charset="0"/>
                  </a:rPr>
                  <a:t>입력값</a:t>
                </a:r>
                <a:r>
                  <a:rPr lang="ko-KR" altLang="en-US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dirty="0">
                    <a:latin typeface="Garamond" panose="02020404030301010803" pitchFamily="18" charset="0"/>
                  </a:rPr>
                  <a:t>x</a:t>
                </a:r>
                <a:r>
                  <a:rPr lang="ko-KR" altLang="en-US" dirty="0">
                    <a:latin typeface="Garamond" panose="02020404030301010803" pitchFamily="18" charset="0"/>
                  </a:rPr>
                  <a:t>와 파라미터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>
                    <a:latin typeface="Garamond" panose="02020404030301010803" pitchFamily="18" charset="0"/>
                  </a:rPr>
                  <a:t> </a:t>
                </a:r>
                <a:r>
                  <a:rPr lang="ko-KR" altLang="en-US" dirty="0">
                    <a:latin typeface="Garamond" panose="02020404030301010803" pitchFamily="18" charset="0"/>
                  </a:rPr>
                  <a:t>주어졌을 때 정답 </a:t>
                </a:r>
                <a:r>
                  <a:rPr lang="en-US" altLang="ko-KR" dirty="0">
                    <a:latin typeface="Garamond" panose="02020404030301010803" pitchFamily="18" charset="0"/>
                  </a:rPr>
                  <a:t>Y</a:t>
                </a:r>
                <a:r>
                  <a:rPr lang="ko-KR" altLang="en-US" dirty="0">
                    <a:latin typeface="Garamond" panose="02020404030301010803" pitchFamily="18" charset="0"/>
                  </a:rPr>
                  <a:t>가 나타낼 확률</a:t>
                </a:r>
                <a:endParaRPr lang="en-US" altLang="ko-KR" dirty="0">
                  <a:latin typeface="Garamond" panose="020204040303010108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>
                    <a:latin typeface="Garamond" panose="02020404030301010803" pitchFamily="18" charset="0"/>
                  </a:rPr>
                  <a:t>Softmax</a:t>
                </a:r>
                <a:r>
                  <a:rPr lang="en-US" altLang="ko-KR" dirty="0">
                    <a:latin typeface="Garamond" panose="02020404030301010803" pitchFamily="18" charset="0"/>
                  </a:rPr>
                  <a:t> </a:t>
                </a:r>
                <a:r>
                  <a:rPr lang="ko-KR" altLang="en-US" dirty="0">
                    <a:latin typeface="Garamond" panose="02020404030301010803" pitchFamily="18" charset="0"/>
                  </a:rPr>
                  <a:t>를 추가하면 </a:t>
                </a:r>
                <a:r>
                  <a:rPr lang="en-US" altLang="ko-KR" dirty="0">
                    <a:latin typeface="Garamond" panose="02020404030301010803" pitchFamily="18" charset="0"/>
                  </a:rPr>
                  <a:t>cross entropy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411E2-9FD4-439F-A956-90E631A16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757"/>
                <a:ext cx="11150600" cy="4351338"/>
              </a:xfrm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E6491889-5C48-4F85-8806-0E824FF42527}"/>
              </a:ext>
            </a:extLst>
          </p:cNvPr>
          <p:cNvGrpSpPr/>
          <p:nvPr/>
        </p:nvGrpSpPr>
        <p:grpSpPr>
          <a:xfrm>
            <a:off x="4318002" y="2229580"/>
            <a:ext cx="7332134" cy="1080887"/>
            <a:chOff x="4622796" y="3019297"/>
            <a:chExt cx="7689446" cy="157624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BD3A5-3D75-4330-96D3-299F26FACB73}"/>
                </a:ext>
              </a:extLst>
            </p:cNvPr>
            <p:cNvGrpSpPr/>
            <p:nvPr/>
          </p:nvGrpSpPr>
          <p:grpSpPr>
            <a:xfrm>
              <a:off x="4622796" y="3019297"/>
              <a:ext cx="6760453" cy="1576246"/>
              <a:chOff x="4622796" y="3019297"/>
              <a:chExt cx="6760453" cy="157624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036125D-95EE-4268-AD40-B687DEB00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5956" y="3924830"/>
                <a:ext cx="2938372" cy="67071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360746C-81B9-492C-A050-77187789F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8430" y="3019297"/>
                <a:ext cx="3053423" cy="811208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3F81685-0811-4015-AEA6-59D786876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7612" y="3738377"/>
                <a:ext cx="2035637" cy="484084"/>
              </a:xfrm>
              <a:prstGeom prst="rect">
                <a:avLst/>
              </a:prstGeom>
            </p:spPr>
          </p:pic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FB2312AA-8472-4BA9-B1FA-6B37DAC01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1329" y="3346421"/>
                <a:ext cx="717101" cy="7972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5415095-5065-415D-BE3E-862E8EFC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2796" y="4040403"/>
                <a:ext cx="950685" cy="13714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7E93AAF-C8B2-4208-B55A-183CDA445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853" y="3759549"/>
                <a:ext cx="746966" cy="53186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870761-D7E4-490A-BAEB-1F76BB23A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1853" y="3346421"/>
                <a:ext cx="746966" cy="19164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512CD1-AC09-4DBC-8966-F8291708D2DD}"/>
                </a:ext>
              </a:extLst>
            </p:cNvPr>
            <p:cNvSpPr txBox="1"/>
            <p:nvPr/>
          </p:nvSpPr>
          <p:spPr>
            <a:xfrm>
              <a:off x="9258819" y="3256815"/>
              <a:ext cx="305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aramond" panose="02020404030301010803" pitchFamily="18" charset="0"/>
                </a:rPr>
                <a:t>Final joint objective</a:t>
              </a:r>
              <a:endParaRPr lang="ko-KR" altLang="en-US" sz="2400" b="1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81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82D41-ABB5-4838-BABA-8A2DDEC29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Thank you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55E5-FC19-4E73-BC5D-C9D50139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Spoken language understanding (SLU)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96C90-C0EA-4911-9A1D-141B242B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대화 시스템에서 발화로부터 의미나 의도를 추론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Two main task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Intent detection</a:t>
            </a:r>
            <a:r>
              <a:rPr lang="en-US" altLang="ko-KR" dirty="0"/>
              <a:t>: </a:t>
            </a:r>
            <a:r>
              <a:rPr lang="ko-KR" altLang="en-US" dirty="0"/>
              <a:t>발화자의 의도 파악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Slot filling</a:t>
            </a:r>
            <a:r>
              <a:rPr lang="en-US" altLang="ko-KR" dirty="0"/>
              <a:t>: </a:t>
            </a:r>
            <a:r>
              <a:rPr lang="ko-KR" altLang="en-US" dirty="0"/>
              <a:t>해당 의도를 해결하는데 </a:t>
            </a:r>
            <a:r>
              <a:rPr lang="en-US" altLang="ko-KR" dirty="0"/>
              <a:t>slot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Slot</a:t>
            </a:r>
            <a:r>
              <a:rPr lang="en-US" altLang="ko-KR" dirty="0"/>
              <a:t>: </a:t>
            </a:r>
            <a:r>
              <a:rPr lang="ko-KR" altLang="en-US" dirty="0"/>
              <a:t>발화에 포함된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task</a:t>
            </a:r>
            <a:r>
              <a:rPr lang="ko-KR" altLang="en-US" dirty="0"/>
              <a:t>와 관련된 의미 있는 정보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C73946-33DF-4EDD-BED0-59CDEE72EA78}"/>
              </a:ext>
            </a:extLst>
          </p:cNvPr>
          <p:cNvGrpSpPr/>
          <p:nvPr/>
        </p:nvGrpSpPr>
        <p:grpSpPr>
          <a:xfrm>
            <a:off x="5774266" y="4673603"/>
            <a:ext cx="5706533" cy="1666875"/>
            <a:chOff x="5757333" y="4792134"/>
            <a:chExt cx="5706533" cy="1666875"/>
          </a:xfrm>
        </p:grpSpPr>
        <p:sp>
          <p:nvSpPr>
            <p:cNvPr id="21" name="말풍선: 타원형 20">
              <a:extLst>
                <a:ext uri="{FF2B5EF4-FFF2-40B4-BE49-F238E27FC236}">
                  <a16:creationId xmlns:a16="http://schemas.microsoft.com/office/drawing/2014/main" id="{B40F7ABF-5484-4ACF-8308-04310516A6BF}"/>
                </a:ext>
              </a:extLst>
            </p:cNvPr>
            <p:cNvSpPr/>
            <p:nvPr/>
          </p:nvSpPr>
          <p:spPr>
            <a:xfrm>
              <a:off x="5757333" y="4792134"/>
              <a:ext cx="5706533" cy="1666875"/>
            </a:xfrm>
            <a:prstGeom prst="wedgeEllipseCallout">
              <a:avLst>
                <a:gd name="adj1" fmla="val 51571"/>
                <a:gd name="adj2" fmla="val 540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8C254E-2FB2-4217-9153-89FA7703A2B4}"/>
                </a:ext>
              </a:extLst>
            </p:cNvPr>
            <p:cNvGrpSpPr/>
            <p:nvPr/>
          </p:nvGrpSpPr>
          <p:grpSpPr>
            <a:xfrm>
              <a:off x="6705596" y="5053862"/>
              <a:ext cx="4470399" cy="1308837"/>
              <a:chOff x="3810000" y="5404938"/>
              <a:chExt cx="4470399" cy="130883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8D451-8880-4A3B-B6A3-ECF20E9F2DC1}"/>
                  </a:ext>
                </a:extLst>
              </p:cNvPr>
              <p:cNvSpPr txBox="1"/>
              <p:nvPr/>
            </p:nvSpPr>
            <p:spPr>
              <a:xfrm>
                <a:off x="4021667" y="5435601"/>
                <a:ext cx="375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오전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시에 깨워줘 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highlight>
                      <a:srgbClr val="FFFF00"/>
                    </a:highlight>
                  </a:rPr>
                  <a:t>알람 설정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19A79DB-68C5-4C00-A5CE-D9C222E513BF}"/>
                  </a:ext>
                </a:extLst>
              </p:cNvPr>
              <p:cNvSpPr/>
              <p:nvPr/>
            </p:nvSpPr>
            <p:spPr>
              <a:xfrm>
                <a:off x="4021667" y="5404938"/>
                <a:ext cx="1143000" cy="36933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008136-28DE-4D0C-881A-547BBE51B358}"/>
                  </a:ext>
                </a:extLst>
              </p:cNvPr>
              <p:cNvSpPr txBox="1"/>
              <p:nvPr/>
            </p:nvSpPr>
            <p:spPr>
              <a:xfrm>
                <a:off x="4021667" y="6041247"/>
                <a:ext cx="165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Garamond" panose="02020404030301010803" pitchFamily="18" charset="0"/>
                  </a:rPr>
                  <a:t>Slot filling</a:t>
                </a:r>
                <a:endParaRPr lang="ko-KR" altLang="en-US" b="1" dirty="0">
                  <a:latin typeface="Garamond" panose="02020404030301010803" pitchFamily="18" charset="0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E870398-16CF-4AFB-B803-26FB47E07CEA}"/>
                  </a:ext>
                </a:extLst>
              </p:cNvPr>
              <p:cNvCxnSpPr/>
              <p:nvPr/>
            </p:nvCxnSpPr>
            <p:spPr>
              <a:xfrm flipV="1">
                <a:off x="3810000" y="5808135"/>
                <a:ext cx="3776134" cy="37069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7E325CD-DF2B-462A-AC75-E0B7D1642155}"/>
                  </a:ext>
                </a:extLst>
              </p:cNvPr>
              <p:cNvCxnSpPr/>
              <p:nvPr/>
            </p:nvCxnSpPr>
            <p:spPr>
              <a:xfrm>
                <a:off x="6722533" y="5837197"/>
                <a:ext cx="0" cy="50724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813811-BC8D-4365-B397-5970F368605A}"/>
                  </a:ext>
                </a:extLst>
              </p:cNvPr>
              <p:cNvSpPr txBox="1"/>
              <p:nvPr/>
            </p:nvSpPr>
            <p:spPr>
              <a:xfrm>
                <a:off x="6273800" y="6344443"/>
                <a:ext cx="2006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Garamond" panose="02020404030301010803" pitchFamily="18" charset="0"/>
                  </a:rPr>
                  <a:t>Intent detection</a:t>
                </a:r>
                <a:endParaRPr lang="ko-KR" altLang="en-US" b="1" dirty="0">
                  <a:latin typeface="Garamond" panose="02020404030301010803" pitchFamily="18" charset="0"/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3377C14-2A1C-4B53-8C60-8A891E564747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4588935" y="5774270"/>
                <a:ext cx="4232" cy="30109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37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1A41F-229B-4EF7-B0FB-810B3C6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Intent detection &amp; Slot filling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3A089-6683-4835-A53D-CBFEF0C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</a:t>
            </a:r>
            <a:r>
              <a:rPr lang="en-US" altLang="ko-KR" dirty="0">
                <a:latin typeface="Garamond" panose="02020404030301010803" pitchFamily="18" charset="0"/>
              </a:rPr>
              <a:t>task</a:t>
            </a:r>
            <a:r>
              <a:rPr lang="ko-KR" altLang="en-US" dirty="0"/>
              <a:t>는 원래 분리되어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Garamond" panose="02020404030301010803" pitchFamily="18" charset="0"/>
              </a:rPr>
              <a:t>Slot</a:t>
            </a:r>
            <a:r>
              <a:rPr lang="ko-KR" altLang="en-US" dirty="0"/>
              <a:t>이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/>
              <a:t>에 의존을 자주하여 둘은</a:t>
            </a:r>
            <a:r>
              <a:rPr lang="en-US" altLang="ko-KR" dirty="0"/>
              <a:t> </a:t>
            </a:r>
            <a:r>
              <a:rPr lang="ko-KR" altLang="en-US" dirty="0"/>
              <a:t>독립적이라 볼 수는 없음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BIO format </a:t>
            </a: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Beginning (B), inside (I) of each slot label, one for tokens outside (O) any slot label</a:t>
            </a:r>
            <a:endParaRPr lang="en-US" altLang="ko-KR" dirty="0"/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Slot: </a:t>
            </a:r>
            <a:r>
              <a:rPr lang="en-US" altLang="ko-KR" dirty="0" err="1">
                <a:latin typeface="Garamond" panose="02020404030301010803" pitchFamily="18" charset="0"/>
              </a:rPr>
              <a:t>movie_name</a:t>
            </a:r>
            <a:r>
              <a:rPr lang="en-US" altLang="ko-KR" dirty="0">
                <a:latin typeface="Garamond" panose="02020404030301010803" pitchFamily="18" charset="0"/>
              </a:rPr>
              <a:t> &gt; </a:t>
            </a:r>
            <a:r>
              <a:rPr lang="en-US" altLang="ko-KR" dirty="0" err="1">
                <a:latin typeface="Garamond" panose="02020404030301010803" pitchFamily="18" charset="0"/>
              </a:rPr>
              <a:t>music_name</a:t>
            </a:r>
            <a:r>
              <a:rPr lang="en-US" altLang="ko-KR" dirty="0">
                <a:latin typeface="Garamond" panose="02020404030301010803" pitchFamily="18" charset="0"/>
              </a:rPr>
              <a:t> (intent: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 err="1">
                <a:latin typeface="Garamond" panose="02020404030301010803" pitchFamily="18" charset="0"/>
              </a:rPr>
              <a:t>watchmovie</a:t>
            </a:r>
            <a:r>
              <a:rPr lang="en-US" altLang="ko-KR" dirty="0">
                <a:latin typeface="Garamond" panose="02020404030301010803" pitchFamily="18" charset="0"/>
              </a:rPr>
              <a:t>)</a:t>
            </a:r>
          </a:p>
          <a:p>
            <a:r>
              <a:rPr lang="en-US" altLang="ko-KR" dirty="0">
                <a:latin typeface="Garamond" panose="02020404030301010803" pitchFamily="18" charset="0"/>
              </a:rPr>
              <a:t>Slot filling </a:t>
            </a:r>
            <a:r>
              <a:rPr lang="ko-KR" altLang="en-US" dirty="0"/>
              <a:t>위한 </a:t>
            </a:r>
            <a:r>
              <a:rPr lang="en-US" altLang="ko-KR" dirty="0">
                <a:latin typeface="Garamond" panose="02020404030301010803" pitchFamily="18" charset="0"/>
              </a:rPr>
              <a:t>intent information </a:t>
            </a:r>
            <a:r>
              <a:rPr lang="ko-KR" altLang="en-US" dirty="0"/>
              <a:t>통합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AC326D-0D5C-402B-B37D-A44FE98C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05" y="2348140"/>
            <a:ext cx="7443789" cy="12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0E82C-0C4E-4D21-9A77-E3CFA98A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기존 </a:t>
            </a:r>
            <a:r>
              <a:rPr lang="en-US" altLang="ko-KR" b="1" dirty="0">
                <a:latin typeface="Garamond" panose="02020404030301010803" pitchFamily="18" charset="0"/>
              </a:rPr>
              <a:t>model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54B85-AAE4-4E8C-91A3-401C2FAA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Some joint models are proposed based on the multi-task learning framework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의미론적 수준보다는 표면 수준에서 매개 변수를 공유함으로써 공동 학습만 고려 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최근 연구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intent information for slot filling explicitly in joint model, gate mechanism…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They all adopt gate vector to incorporate the intent information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 utterance-level intent information they use for slot filling may mislead the prediction for all slots in an utterance if the predicted utterance-level intent is incorrect.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52E63E-DA82-4C57-9EA2-6C39B497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733" y="4152034"/>
            <a:ext cx="1924843" cy="822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B65B3A-BC07-45C1-9595-3EF5238C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77" y="2750390"/>
            <a:ext cx="2657228" cy="22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E075-98B9-406D-8BE3-648A22F6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The contribution of this work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C5904-333F-43C8-B146-D2FD020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aramond" panose="02020404030301010803" pitchFamily="18" charset="0"/>
              </a:rPr>
              <a:t>Stack propagation framework in SLU task</a:t>
            </a:r>
          </a:p>
          <a:p>
            <a:r>
              <a:rPr lang="en-US" altLang="ko-KR" dirty="0">
                <a:latin typeface="Garamond" panose="02020404030301010803" pitchFamily="18" charset="0"/>
              </a:rPr>
              <a:t>Token-level intent detection for stack-propagation framework</a:t>
            </a:r>
          </a:p>
          <a:p>
            <a:r>
              <a:rPr lang="en-US" altLang="ko-KR" dirty="0">
                <a:latin typeface="Garamond" panose="02020404030301010803" pitchFamily="18" charset="0"/>
              </a:rPr>
              <a:t>Extensive experiments demonstrating the benefit of our proposed framework</a:t>
            </a:r>
          </a:p>
          <a:p>
            <a:r>
              <a:rPr lang="en-US" altLang="ko-KR" dirty="0">
                <a:latin typeface="Garamond" panose="02020404030301010803" pitchFamily="18" charset="0"/>
              </a:rPr>
              <a:t>Explore and analyze the effect of incorporating BERT in SLU task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FA42B6-0CF4-4EBA-92C3-CF75C659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34" y="1690688"/>
            <a:ext cx="5600700" cy="49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77DA-3153-4B18-9015-E6DBA1E3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Self-Attentive Encoder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5BD8D85-93C0-409E-A235-E7F52600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00" y="1905203"/>
            <a:ext cx="5157787" cy="823912"/>
          </a:xfrm>
        </p:spPr>
        <p:txBody>
          <a:bodyPr/>
          <a:lstStyle/>
          <a:p>
            <a:r>
              <a:rPr lang="en-US" altLang="ko-KR" dirty="0" err="1">
                <a:latin typeface="Garamond" panose="02020404030301010803" pitchFamily="18" charset="0"/>
              </a:rPr>
              <a:t>BiLSTM</a:t>
            </a:r>
            <a:r>
              <a:rPr lang="en-US" altLang="ko-KR" dirty="0">
                <a:latin typeface="Garamond" panose="02020404030301010803" pitchFamily="18" charset="0"/>
              </a:rPr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0FB51C-A540-491E-B119-11FCD740CD6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977495"/>
                <a:ext cx="5157787" cy="32121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>
                    <a:latin typeface="Garamond" panose="02020404030301010803" pitchFamily="18" charset="0"/>
                  </a:rPr>
                  <a:t>Input utterance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𝐵𝑖𝐿𝑆𝑇𝑀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) 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0FB51C-A540-491E-B119-11FCD740C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977495"/>
                <a:ext cx="5157787" cy="3212168"/>
              </a:xfrm>
              <a:blipFill>
                <a:blip r:embed="rId3"/>
                <a:stretch>
                  <a:fillRect l="-1418" t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DB6202E1-3A17-468C-8FDC-CAE110883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1712" y="1922136"/>
            <a:ext cx="5183188" cy="823912"/>
          </a:xfrm>
        </p:spPr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Self-Attention </a:t>
            </a:r>
            <a:r>
              <a:rPr lang="ko-KR" altLang="en-US" dirty="0">
                <a:latin typeface="Garamond" panose="02020404030301010803" pitchFamily="18" charset="0"/>
              </a:rPr>
              <a:t>사용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873CAD86-F09D-49D1-B57F-05A9EECE9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77495"/>
            <a:ext cx="5923168" cy="3212167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latin typeface="Garamond" panose="02020404030301010803" pitchFamily="18" charset="0"/>
              </a:rPr>
              <a:t>Attention</a:t>
            </a:r>
          </a:p>
          <a:p>
            <a:pPr lvl="1"/>
            <a:r>
              <a:rPr lang="en-US" altLang="ko-KR" sz="2200" dirty="0">
                <a:latin typeface="Garamond" panose="02020404030301010803" pitchFamily="18" charset="0"/>
              </a:rPr>
              <a:t>Query-Key-Value architecture </a:t>
            </a:r>
            <a:r>
              <a:rPr lang="ko-KR" altLang="en-US" sz="2200" dirty="0">
                <a:latin typeface="Garamond" panose="02020404030301010803" pitchFamily="18" charset="0"/>
              </a:rPr>
              <a:t>기반</a:t>
            </a:r>
            <a:endParaRPr lang="en-US" altLang="ko-KR" sz="2200" dirty="0">
              <a:latin typeface="Garamond" panose="02020404030301010803" pitchFamily="18" charset="0"/>
            </a:endParaRPr>
          </a:p>
          <a:p>
            <a:r>
              <a:rPr lang="en-US" altLang="ko-KR" sz="2200" dirty="0">
                <a:latin typeface="Garamond" panose="02020404030301010803" pitchFamily="18" charset="0"/>
              </a:rPr>
              <a:t>Query, Key, Value</a:t>
            </a:r>
            <a:r>
              <a:rPr lang="ko-KR" altLang="en-US" sz="2200" dirty="0"/>
              <a:t>가 동일</a:t>
            </a:r>
            <a:endParaRPr lang="en-US" altLang="ko-KR" sz="2200" dirty="0"/>
          </a:p>
          <a:p>
            <a:r>
              <a:rPr lang="en-US" altLang="ko-KR" sz="2200" dirty="0">
                <a:latin typeface="Garamond" panose="02020404030301010803" pitchFamily="18" charset="0"/>
              </a:rPr>
              <a:t>Capture the contextual information for each token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4D0CB-C151-43D1-8D85-5C6CA7C5B6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81" r="5889"/>
          <a:stretch/>
        </p:blipFill>
        <p:spPr>
          <a:xfrm>
            <a:off x="7402879" y="183505"/>
            <a:ext cx="4692490" cy="21518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C4E359-634F-48FA-B81B-99BCCF221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/>
          <a:stretch/>
        </p:blipFill>
        <p:spPr bwMode="auto">
          <a:xfrm>
            <a:off x="1198543" y="4208629"/>
            <a:ext cx="3708654" cy="25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280CC5-73C6-4BF1-BE93-3B2001040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681" y="3056735"/>
            <a:ext cx="203835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99C9F2-392C-4F5B-A48F-055457724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353" y="4583578"/>
            <a:ext cx="3179738" cy="858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08748A-1F6E-4319-8C71-9BDFECF71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226" y="5628519"/>
            <a:ext cx="2701663" cy="6854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77C555-B97A-4A82-A734-0FB4B6386C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6314015"/>
            <a:ext cx="2449143" cy="381092"/>
          </a:xfrm>
          <a:prstGeom prst="rect">
            <a:avLst/>
          </a:prstGeom>
        </p:spPr>
      </p:pic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F2D3BCDA-6ABC-4435-9D1F-367CB1815108}"/>
              </a:ext>
            </a:extLst>
          </p:cNvPr>
          <p:cNvSpPr txBox="1">
            <a:spLocks/>
          </p:cNvSpPr>
          <p:nvPr/>
        </p:nvSpPr>
        <p:spPr>
          <a:xfrm>
            <a:off x="757770" y="1259435"/>
            <a:ext cx="1042511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aramond" panose="02020404030301010803" pitchFamily="18" charset="0"/>
              </a:rPr>
              <a:t>intent detection task</a:t>
            </a:r>
            <a:r>
              <a:rPr lang="ko-KR" altLang="en-US" dirty="0"/>
              <a:t>와 </a:t>
            </a:r>
            <a:r>
              <a:rPr lang="en-US" altLang="ko-KR" dirty="0">
                <a:latin typeface="Garamond" panose="02020404030301010803" pitchFamily="18" charset="0"/>
              </a:rPr>
              <a:t>slot filling task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>
                <a:latin typeface="Garamond" panose="02020404030301010803" pitchFamily="18" charset="0"/>
              </a:rPr>
              <a:t>encoder</a:t>
            </a:r>
            <a:r>
              <a:rPr lang="ko-KR" altLang="en-US" dirty="0"/>
              <a:t>를 공유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3434B-7F14-4B85-80FC-36B8F142D648}"/>
              </a:ext>
            </a:extLst>
          </p:cNvPr>
          <p:cNvSpPr txBox="1"/>
          <p:nvPr/>
        </p:nvSpPr>
        <p:spPr>
          <a:xfrm>
            <a:off x="9321499" y="5364505"/>
            <a:ext cx="38868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aramond" panose="02020404030301010803" pitchFamily="18" charset="0"/>
              </a:rPr>
              <a:t>Q: query</a:t>
            </a:r>
          </a:p>
          <a:p>
            <a:r>
              <a:rPr lang="en-US" altLang="ko-KR" sz="1600" dirty="0">
                <a:latin typeface="Garamond" panose="02020404030301010803" pitchFamily="18" charset="0"/>
              </a:rPr>
              <a:t>K:keys</a:t>
            </a:r>
          </a:p>
          <a:p>
            <a:r>
              <a:rPr lang="en-US" altLang="ko-KR" sz="1600" dirty="0">
                <a:latin typeface="Garamond" panose="02020404030301010803" pitchFamily="18" charset="0"/>
              </a:rPr>
              <a:t>V: values</a:t>
            </a:r>
          </a:p>
          <a:p>
            <a:r>
              <a:rPr lang="en-US" altLang="ko-KR" sz="1600" dirty="0">
                <a:latin typeface="Garamond" panose="02020404030301010803" pitchFamily="18" charset="0"/>
              </a:rPr>
              <a:t>C: self-attention </a:t>
            </a:r>
            <a:r>
              <a:rPr lang="en-US" altLang="ko-KR" sz="1600" dirty="0" err="1">
                <a:latin typeface="Garamond" panose="02020404030301010803" pitchFamily="18" charset="0"/>
              </a:rPr>
              <a:t>ouput</a:t>
            </a:r>
            <a:endParaRPr lang="en-US" altLang="ko-KR" sz="1600" dirty="0">
              <a:latin typeface="Garamond" panose="02020404030301010803" pitchFamily="18" charset="0"/>
            </a:endParaRPr>
          </a:p>
          <a:p>
            <a:r>
              <a:rPr lang="en-US" altLang="ko-KR" sz="1600" dirty="0">
                <a:latin typeface="Garamond" panose="02020404030301010803" pitchFamily="18" charset="0"/>
              </a:rPr>
              <a:t>E: final encoding representation</a:t>
            </a:r>
            <a:endParaRPr lang="ko-KR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61291E2-C620-49D3-90CC-E3D09939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24" y="5330506"/>
            <a:ext cx="3788302" cy="129485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8FDAF3B-8DB5-48FC-88C0-4E0A2074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Token-Level intent detection decoder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F06BDB-7225-4FC3-A297-C9412353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단방향 </a:t>
            </a:r>
            <a:r>
              <a:rPr lang="en-US" altLang="ko-KR" b="1" dirty="0">
                <a:latin typeface="Garamond" panose="02020404030301010803" pitchFamily="18" charset="0"/>
              </a:rPr>
              <a:t>LSTM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latin typeface="Garamond" panose="02020404030301010803" pitchFamily="18" charset="0"/>
              </a:rPr>
              <a:t>Final utterance result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9C036-94D5-44D4-BF2F-8E4FACF77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06" b="1538"/>
          <a:stretch/>
        </p:blipFill>
        <p:spPr>
          <a:xfrm>
            <a:off x="6096000" y="2141537"/>
            <a:ext cx="6282267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2E7848-D355-4ED5-8ECA-8BE2A8BA9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947" y="2541582"/>
            <a:ext cx="3365657" cy="5788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D226CD-F2DF-4341-B02A-8AD6767A7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35" y="3285847"/>
            <a:ext cx="3927823" cy="10795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50C79A-451D-43AA-9E85-18206F0B2FA0}"/>
              </a:ext>
            </a:extLst>
          </p:cNvPr>
          <p:cNvSpPr txBox="1"/>
          <p:nvPr/>
        </p:nvSpPr>
        <p:spPr>
          <a:xfrm>
            <a:off x="1304304" y="420791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ramond" panose="02020404030301010803" pitchFamily="18" charset="0"/>
              </a:rPr>
              <a:t>Intent label of </a:t>
            </a:r>
            <a:r>
              <a:rPr lang="en-US" altLang="ko-KR" dirty="0" err="1">
                <a:latin typeface="Garamond" panose="02020404030301010803" pitchFamily="18" charset="0"/>
              </a:rPr>
              <a:t>ith</a:t>
            </a:r>
            <a:r>
              <a:rPr lang="en-US" altLang="ko-KR" dirty="0">
                <a:latin typeface="Garamond" panose="02020404030301010803" pitchFamily="18" charset="0"/>
              </a:rPr>
              <a:t> token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7480CCA-BE24-4A8C-B3CE-66A31C62F53A}"/>
              </a:ext>
            </a:extLst>
          </p:cNvPr>
          <p:cNvCxnSpPr>
            <a:cxnSpLocks/>
          </p:cNvCxnSpPr>
          <p:nvPr/>
        </p:nvCxnSpPr>
        <p:spPr>
          <a:xfrm flipV="1">
            <a:off x="4504267" y="2541583"/>
            <a:ext cx="3437466" cy="1666330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4D250C5-3884-4374-8F37-28791D258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3304" y="6443659"/>
            <a:ext cx="161925" cy="266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E9668A-05B8-41E4-BD35-420E8C7A9AB8}"/>
              </a:ext>
            </a:extLst>
          </p:cNvPr>
          <p:cNvSpPr txBox="1"/>
          <p:nvPr/>
        </p:nvSpPr>
        <p:spPr>
          <a:xfrm>
            <a:off x="4642557" y="6369700"/>
            <a:ext cx="363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aramond" panose="02020404030301010803" pitchFamily="18" charset="0"/>
              </a:rPr>
              <a:t>Denotes a 0-1 vector alpha of which the </a:t>
            </a:r>
            <a:r>
              <a:rPr lang="en-US" altLang="ko-KR" sz="1400" dirty="0" err="1">
                <a:latin typeface="Garamond" panose="02020404030301010803" pitchFamily="18" charset="0"/>
              </a:rPr>
              <a:t>jth</a:t>
            </a:r>
            <a:r>
              <a:rPr lang="en-US" altLang="ko-KR" sz="1400" dirty="0">
                <a:latin typeface="Garamond" panose="02020404030301010803" pitchFamily="18" charset="0"/>
              </a:rPr>
              <a:t> unit is one and the other s are zero.</a:t>
            </a:r>
            <a:endParaRPr lang="ko-KR" alt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7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8FDAF3B-8DB5-48FC-88C0-4E0A2074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Token-Level intent detection decoder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F06BDB-7225-4FC3-A297-C9412353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발화의 몇몇 </a:t>
            </a:r>
            <a:r>
              <a:rPr lang="en-US" altLang="ko-KR" dirty="0">
                <a:latin typeface="Garamond" panose="02020404030301010803" pitchFamily="18" charset="0"/>
              </a:rPr>
              <a:t>token</a:t>
            </a:r>
            <a:r>
              <a:rPr lang="ko-KR" altLang="en-US" dirty="0"/>
              <a:t>이 의도가 잘못 예측되어도 제대로 의도가 예측된 </a:t>
            </a:r>
            <a:r>
              <a:rPr lang="en-US" altLang="ko-KR" dirty="0">
                <a:latin typeface="Garamond" panose="02020404030301010803" pitchFamily="18" charset="0"/>
              </a:rPr>
              <a:t>token</a:t>
            </a:r>
            <a:r>
              <a:rPr lang="ko-KR" altLang="en-US" dirty="0"/>
              <a:t>이 </a:t>
            </a:r>
            <a:r>
              <a:rPr lang="en-US" altLang="ko-KR" dirty="0">
                <a:latin typeface="Garamond" panose="02020404030301010803" pitchFamily="18" charset="0"/>
              </a:rPr>
              <a:t>slot filling</a:t>
            </a:r>
            <a:r>
              <a:rPr lang="ko-KR" altLang="en-US" dirty="0"/>
              <a:t>할 때 여전히 유용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Predicted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variance</a:t>
            </a:r>
            <a:r>
              <a:rPr lang="ko-KR" altLang="en-US" dirty="0"/>
              <a:t>가 줄어들고 </a:t>
            </a:r>
            <a:r>
              <a:rPr lang="en-US" altLang="ko-KR" dirty="0">
                <a:latin typeface="Garamond" panose="02020404030301010803" pitchFamily="18" charset="0"/>
              </a:rPr>
              <a:t>intent detection</a:t>
            </a:r>
            <a:r>
              <a:rPr lang="ko-KR" altLang="en-US" dirty="0"/>
              <a:t>의 성능이 향상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en-US" altLang="ko-KR" dirty="0">
                <a:latin typeface="Garamond" panose="02020404030301010803" pitchFamily="18" charset="0"/>
              </a:rPr>
              <a:t>token</a:t>
            </a:r>
            <a:r>
              <a:rPr lang="ko-KR" altLang="en-US" dirty="0"/>
              <a:t>이 전체 발화 정보를 담고 있어 각 </a:t>
            </a:r>
            <a:r>
              <a:rPr lang="en-US" altLang="ko-KR" dirty="0">
                <a:latin typeface="Garamond" panose="02020404030301010803" pitchFamily="18" charset="0"/>
              </a:rPr>
              <a:t>token</a:t>
            </a:r>
            <a:r>
              <a:rPr lang="ko-KR" altLang="en-US" dirty="0"/>
              <a:t>에서 예측된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/>
              <a:t>를 전체 발화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/>
              <a:t>라고 볼 수 있기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03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61B00-FF9A-429A-8F70-E30A7B75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Stack-propagation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for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Slot Filling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4DF-9F36-4956-B0E6-9463DB4C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32460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Stacking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앙상블</a:t>
            </a:r>
            <a:r>
              <a:rPr lang="en-US" altLang="ko-KR" dirty="0"/>
              <a:t>(</a:t>
            </a:r>
            <a:r>
              <a:rPr lang="en-US" altLang="ko-KR" dirty="0">
                <a:latin typeface="Garamond" panose="02020404030301010803" pitchFamily="18" charset="0"/>
              </a:rPr>
              <a:t>ensemble</a:t>
            </a:r>
            <a:r>
              <a:rPr lang="en-US" altLang="ko-KR" dirty="0"/>
              <a:t>)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앙상블</a:t>
            </a:r>
            <a:r>
              <a:rPr lang="en-US" altLang="ko-KR" dirty="0"/>
              <a:t>: </a:t>
            </a:r>
            <a:r>
              <a:rPr lang="ko-KR" altLang="en-US" dirty="0"/>
              <a:t>하나의 모델이 아닌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여러 학습 모델을 활용해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개별 알고리즘의 예측한 데이터를 </a:t>
            </a:r>
            <a:br>
              <a:rPr lang="en-US" altLang="ko-KR" dirty="0"/>
            </a:br>
            <a:r>
              <a:rPr lang="ko-KR" altLang="en-US" dirty="0"/>
              <a:t>기반으로 다시 예측을 수행하는 방법</a:t>
            </a:r>
            <a:endParaRPr lang="en-US" altLang="ko-K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45B994-7202-40AC-A6B0-0060761F0A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29606"/>
            <a:ext cx="40386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40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1187</Words>
  <Application>Microsoft Office PowerPoint</Application>
  <PresentationFormat>와이드스크린</PresentationFormat>
  <Paragraphs>182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Garamond</vt:lpstr>
      <vt:lpstr>맑은 고딕</vt:lpstr>
      <vt:lpstr>Office 테마</vt:lpstr>
      <vt:lpstr>A Stack-Propagation Framework  with Token-Level Intent Detection  for Spoken Language Understanding</vt:lpstr>
      <vt:lpstr>Spoken language understanding (SLU)</vt:lpstr>
      <vt:lpstr>Intent detection &amp; Slot filling</vt:lpstr>
      <vt:lpstr>기존 model</vt:lpstr>
      <vt:lpstr>The contribution of this work </vt:lpstr>
      <vt:lpstr>Self-Attentive Encoder</vt:lpstr>
      <vt:lpstr>Token-Level intent detection decoder</vt:lpstr>
      <vt:lpstr>Token-Level intent detection decoder</vt:lpstr>
      <vt:lpstr>Stack-propagation for Slot Filling</vt:lpstr>
      <vt:lpstr>Stack-propagation for Slot Filling</vt:lpstr>
      <vt:lpstr>Stack-propagation for Slot Filling</vt:lpstr>
      <vt:lpstr>Joint 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Stack-Propagation Framework  with Token-Level Intent Detection  for Spoken Language Understanding</dc:title>
  <dc:creator>박나현</dc:creator>
  <cp:lastModifiedBy>박나현</cp:lastModifiedBy>
  <cp:revision>10</cp:revision>
  <dcterms:created xsi:type="dcterms:W3CDTF">2022-01-04T16:58:11Z</dcterms:created>
  <dcterms:modified xsi:type="dcterms:W3CDTF">2022-01-08T12:41:38Z</dcterms:modified>
</cp:coreProperties>
</file>