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1" r:id="rId3"/>
    <p:sldId id="271" r:id="rId4"/>
    <p:sldId id="280" r:id="rId5"/>
    <p:sldId id="260" r:id="rId6"/>
    <p:sldId id="261" r:id="rId7"/>
    <p:sldId id="282" r:id="rId8"/>
    <p:sldId id="263" r:id="rId9"/>
    <p:sldId id="268" r:id="rId10"/>
    <p:sldId id="283" r:id="rId11"/>
    <p:sldId id="284" r:id="rId12"/>
    <p:sldId id="28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나현" initials="박" lastIdx="1" clrIdx="0">
    <p:extLst>
      <p:ext uri="{19B8F6BF-5375-455C-9EA6-DF929625EA0E}">
        <p15:presenceInfo xmlns:p15="http://schemas.microsoft.com/office/powerpoint/2012/main" userId="S::nastela@jbnu.ac.kr::2378553b-77d9-4fb5-899d-10e46d6d09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CCCC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2" autoAdjust="0"/>
    <p:restoredTop sz="84515" autoAdjust="0"/>
  </p:normalViewPr>
  <p:slideViewPr>
    <p:cSldViewPr snapToGrid="0">
      <p:cViewPr varScale="1">
        <p:scale>
          <a:sx n="53" d="100"/>
          <a:sy n="53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224D4-E2A9-4147-97A6-69B77A52E86B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AA170-B21F-48BF-AEE6-1CF7256A5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2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AA170-B21F-48BF-AEE6-1CF7256A5EA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585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결국 이미지의 공간적인 구조 정보를 보전하면서 학습할 수 있는 방법이 </a:t>
            </a:r>
            <a:r>
              <a:rPr lang="ko-KR" altLang="en-US" dirty="0" err="1"/>
              <a:t>필요해졌고</a:t>
            </a:r>
            <a:r>
              <a:rPr lang="en-US" altLang="ko-KR" dirty="0"/>
              <a:t>, </a:t>
            </a:r>
            <a:r>
              <a:rPr lang="ko-KR" altLang="en-US" dirty="0"/>
              <a:t>이를 위해 사용하는 것이 </a:t>
            </a:r>
            <a:r>
              <a:rPr lang="ko-KR" altLang="en-US" dirty="0" err="1"/>
              <a:t>합성곱</a:t>
            </a:r>
            <a:r>
              <a:rPr lang="ko-KR" altLang="en-US" dirty="0"/>
              <a:t> 신경망이다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AA170-B21F-48BF-AEE6-1CF7256A5EA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04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은 </a:t>
            </a:r>
            <a:r>
              <a:rPr lang="ko-KR" altLang="en-US" dirty="0" err="1"/>
              <a:t>합성곱을</a:t>
            </a:r>
            <a:r>
              <a:rPr lang="ko-KR" altLang="en-US" dirty="0"/>
              <a:t> 이용하여 이미지 처리에 필요한 가중치의 수를 줄임으로써 </a:t>
            </a:r>
            <a:r>
              <a:rPr lang="ko-KR" altLang="en-US" dirty="0" err="1"/>
              <a:t>연산량의</a:t>
            </a:r>
            <a:r>
              <a:rPr lang="ko-KR" altLang="en-US" dirty="0"/>
              <a:t> 감소와 효과적인 이미지 처리를 </a:t>
            </a:r>
            <a:r>
              <a:rPr lang="ko-KR" altLang="en-US" dirty="0" err="1"/>
              <a:t>목표로하는</a:t>
            </a:r>
            <a:r>
              <a:rPr lang="ko-KR" altLang="en-US" dirty="0"/>
              <a:t> 모델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1.Feature extraction : </a:t>
            </a:r>
            <a:r>
              <a:rPr lang="ko-KR" altLang="en-US" dirty="0"/>
              <a:t>입력데이터</a:t>
            </a:r>
            <a:r>
              <a:rPr lang="en-US" altLang="ko-KR" dirty="0"/>
              <a:t>input</a:t>
            </a:r>
            <a:r>
              <a:rPr lang="ko-KR" altLang="en-US" dirty="0"/>
              <a:t>의 고유한 특징 찾는 단계</a:t>
            </a:r>
            <a:endParaRPr lang="en-US" altLang="ko-KR" dirty="0"/>
          </a:p>
          <a:p>
            <a:r>
              <a:rPr lang="en-US" altLang="ko-KR" dirty="0"/>
              <a:t>2. classification: </a:t>
            </a:r>
            <a:r>
              <a:rPr lang="ko-KR" altLang="en-US" dirty="0"/>
              <a:t>찾아진 특징들을 가지고 </a:t>
            </a:r>
            <a:r>
              <a:rPr lang="en-US" altLang="ko-KR" dirty="0"/>
              <a:t>class</a:t>
            </a:r>
            <a:r>
              <a:rPr lang="ko-KR" altLang="en-US" dirty="0"/>
              <a:t>를 고르는 단계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AA170-B21F-48BF-AEE6-1CF7256A5EA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6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특징맵</a:t>
            </a:r>
            <a:r>
              <a:rPr lang="en-US" altLang="ko-KR" dirty="0"/>
              <a:t>(feature map): </a:t>
            </a:r>
            <a:r>
              <a:rPr lang="ko-KR" altLang="en-US" dirty="0" err="1"/>
              <a:t>합성곱</a:t>
            </a:r>
            <a:r>
              <a:rPr lang="ko-KR" altLang="en-US" dirty="0"/>
              <a:t> 계층의 입출력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커널</a:t>
            </a:r>
            <a:r>
              <a:rPr lang="en-US" altLang="ko-KR" dirty="0"/>
              <a:t>(kernel): </a:t>
            </a:r>
            <a:r>
              <a:rPr lang="ko-KR" altLang="en-US" dirty="0"/>
              <a:t>필터</a:t>
            </a:r>
            <a:r>
              <a:rPr lang="en-US" altLang="ko-KR" dirty="0"/>
              <a:t>(filter), conv layer</a:t>
            </a:r>
            <a:r>
              <a:rPr lang="ko-KR" altLang="en-US" dirty="0"/>
              <a:t>의 가중치에 해당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윈도우</a:t>
            </a:r>
            <a:r>
              <a:rPr lang="en-US" altLang="ko-KR" dirty="0"/>
              <a:t>(window):</a:t>
            </a:r>
            <a:r>
              <a:rPr lang="ko-KR" altLang="en-US" dirty="0"/>
              <a:t> 데이터와 필터의 모양을 </a:t>
            </a:r>
            <a:r>
              <a:rPr lang="en-US" altLang="ko-KR" dirty="0"/>
              <a:t>(</a:t>
            </a:r>
            <a:r>
              <a:rPr lang="ko-KR" altLang="en-US" dirty="0"/>
              <a:t>높이</a:t>
            </a:r>
            <a:r>
              <a:rPr lang="en-US" altLang="ko-KR" dirty="0"/>
              <a:t>, </a:t>
            </a:r>
            <a:r>
              <a:rPr lang="ko-KR" altLang="en-US" dirty="0"/>
              <a:t>너비</a:t>
            </a:r>
            <a:r>
              <a:rPr lang="en-US" altLang="ko-KR" dirty="0"/>
              <a:t>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나타낸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채널</a:t>
            </a:r>
            <a:r>
              <a:rPr lang="en-US" altLang="ko-KR" dirty="0"/>
              <a:t>(channel): </a:t>
            </a:r>
            <a:r>
              <a:rPr lang="ko-KR" altLang="en-US" dirty="0"/>
              <a:t>이미지는</a:t>
            </a:r>
            <a:r>
              <a:rPr lang="en-US" altLang="ko-KR" dirty="0"/>
              <a:t>(</a:t>
            </a:r>
            <a:r>
              <a:rPr lang="ko-KR" altLang="en-US" dirty="0"/>
              <a:t>높이</a:t>
            </a:r>
            <a:r>
              <a:rPr lang="en-US" altLang="ko-KR" dirty="0"/>
              <a:t>, </a:t>
            </a:r>
            <a:r>
              <a:rPr lang="ko-KR" altLang="en-US" dirty="0"/>
              <a:t>너비</a:t>
            </a:r>
            <a:r>
              <a:rPr lang="en-US" altLang="ko-KR" dirty="0"/>
              <a:t>, </a:t>
            </a:r>
            <a:r>
              <a:rPr lang="ko-KR" altLang="en-US" dirty="0"/>
              <a:t>채널</a:t>
            </a:r>
            <a:r>
              <a:rPr lang="en-US" altLang="ko-KR" dirty="0"/>
              <a:t>)</a:t>
            </a:r>
            <a:r>
              <a:rPr lang="ko-KR" altLang="en-US" dirty="0"/>
              <a:t>이라는 </a:t>
            </a:r>
            <a:r>
              <a:rPr lang="en-US" altLang="ko-KR" dirty="0"/>
              <a:t>3</a:t>
            </a:r>
            <a:r>
              <a:rPr lang="ko-KR" altLang="en-US" dirty="0"/>
              <a:t>차원 </a:t>
            </a:r>
            <a:r>
              <a:rPr lang="ko-KR" altLang="en-US" dirty="0" err="1"/>
              <a:t>텐서로</a:t>
            </a:r>
            <a:r>
              <a:rPr lang="ko-KR" altLang="en-US" dirty="0"/>
              <a:t> 채널 수 </a:t>
            </a:r>
            <a:r>
              <a:rPr lang="en-US" altLang="ko-KR" dirty="0"/>
              <a:t>3, </a:t>
            </a:r>
            <a:r>
              <a:rPr lang="ko-KR" altLang="en-US" dirty="0"/>
              <a:t>흑백 이미지는 채널 수가 </a:t>
            </a:r>
            <a:r>
              <a:rPr lang="en-US" altLang="ko-KR" dirty="0"/>
              <a:t>1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AA170-B21F-48BF-AEE6-1CF7256A5EA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646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패딩을 사용하지 않을 경우 데이터의 </a:t>
            </a:r>
            <a:r>
              <a:rPr lang="en-US" altLang="ko-KR" dirty="0"/>
              <a:t>spatial</a:t>
            </a:r>
            <a:r>
              <a:rPr lang="ko-KR" altLang="en-US" dirty="0"/>
              <a:t> 크기는 </a:t>
            </a:r>
            <a:r>
              <a:rPr lang="en-US" altLang="ko-KR" dirty="0"/>
              <a:t>conv layer</a:t>
            </a:r>
            <a:r>
              <a:rPr lang="ko-KR" altLang="en-US" dirty="0"/>
              <a:t>를 지날 때마다 작아지게 되므로 가장자리의 정보들이 사라지는 문제가 발생하기 때문에 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7D277-6081-4639-9C0C-6D10A58F70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777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정수로 </a:t>
            </a:r>
            <a:r>
              <a:rPr lang="ko-KR" altLang="en-US" dirty="0" err="1"/>
              <a:t>나눠떨어지는</a:t>
            </a:r>
            <a:r>
              <a:rPr lang="ko-KR" altLang="en-US" dirty="0"/>
              <a:t> </a:t>
            </a:r>
            <a:r>
              <a:rPr lang="ko-KR" altLang="en-US" dirty="0" err="1"/>
              <a:t>값이여야한다</a:t>
            </a:r>
            <a:r>
              <a:rPr lang="en-US" altLang="ko-KR" dirty="0"/>
              <a:t>. </a:t>
            </a:r>
            <a:r>
              <a:rPr lang="ko-KR" altLang="en-US" dirty="0"/>
              <a:t>출력크기가 정수가 아니면 오류를 내는 등의 대응을 </a:t>
            </a:r>
            <a:r>
              <a:rPr lang="ko-KR" altLang="en-US" dirty="0" err="1"/>
              <a:t>해줘야한다</a:t>
            </a:r>
            <a:r>
              <a:rPr lang="en-US" altLang="ko-KR" dirty="0"/>
              <a:t>. </a:t>
            </a:r>
            <a:r>
              <a:rPr lang="ko-KR" altLang="en-US" dirty="0" err="1"/>
              <a:t>딥러능</a:t>
            </a:r>
            <a:r>
              <a:rPr lang="ko-KR" altLang="en-US" dirty="0"/>
              <a:t> 프레임워크 중에는 값이 딱 </a:t>
            </a:r>
            <a:r>
              <a:rPr lang="ko-KR" altLang="en-US" dirty="0" err="1"/>
              <a:t>나눠떨어지지</a:t>
            </a:r>
            <a:r>
              <a:rPr lang="ko-KR" altLang="en-US" dirty="0"/>
              <a:t> 않을 때는 가장 가까운 정수로 반올림하는 등 특별히 에러를 내지 않고 진행하도록 구현하는 경우도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7D277-6081-4639-9C0C-6D10A58F70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473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정수로 </a:t>
            </a:r>
            <a:r>
              <a:rPr lang="ko-KR" altLang="en-US" dirty="0" err="1"/>
              <a:t>나눠떨어져야함</a:t>
            </a:r>
            <a:r>
              <a:rPr lang="ko-KR" altLang="en-US" dirty="0"/>
              <a:t> </a:t>
            </a:r>
            <a:r>
              <a:rPr lang="en-US" altLang="ko-KR" dirty="0"/>
              <a:t>OH</a:t>
            </a:r>
            <a:r>
              <a:rPr lang="ko-KR" altLang="en-US" dirty="0"/>
              <a:t>와 </a:t>
            </a:r>
            <a:r>
              <a:rPr lang="en-US" altLang="ko-KR" dirty="0"/>
              <a:t>OW</a:t>
            </a:r>
            <a:r>
              <a:rPr lang="ko-KR" altLang="en-US" dirty="0"/>
              <a:t>는 원소의 </a:t>
            </a:r>
            <a:r>
              <a:rPr lang="ko-KR" altLang="en-US" dirty="0" err="1"/>
              <a:t>개수니까</a:t>
            </a:r>
            <a:endParaRPr lang="en-US" altLang="ko-KR" dirty="0"/>
          </a:p>
          <a:p>
            <a:r>
              <a:rPr lang="ko-KR" altLang="en-US" dirty="0"/>
              <a:t>출력 크기가 정수가 아니면 오류를 내는 등의 대응을 </a:t>
            </a:r>
            <a:r>
              <a:rPr lang="ko-KR" altLang="en-US" dirty="0" err="1"/>
              <a:t>해줘야함</a:t>
            </a:r>
            <a:endParaRPr lang="en-US" altLang="ko-KR" dirty="0"/>
          </a:p>
          <a:p>
            <a:r>
              <a:rPr lang="ko-KR" altLang="en-US" dirty="0"/>
              <a:t>딥러닝 프레임워크 중에는 값이 닥 </a:t>
            </a:r>
            <a:r>
              <a:rPr lang="ko-KR" altLang="en-US" dirty="0" err="1"/>
              <a:t>나눠떨어지지</a:t>
            </a:r>
            <a:r>
              <a:rPr lang="ko-KR" altLang="en-US" dirty="0"/>
              <a:t> 않을 때는 가장 가까운 정수로 반올림하는 등 특별히 에러를 내지 않고 진행하도록 구현하는 경우도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AA170-B21F-48BF-AEE6-1CF7256A5EA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45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입력 이미지의 크기를 유지한 상태에서 </a:t>
            </a:r>
            <a:r>
              <a:rPr lang="en-US" altLang="ko-KR" dirty="0"/>
              <a:t>fully connected layer</a:t>
            </a:r>
            <a:r>
              <a:rPr lang="ko-KR" altLang="en-US" dirty="0"/>
              <a:t>에 집어넣게 된다면 </a:t>
            </a:r>
            <a:r>
              <a:rPr lang="ko-KR" altLang="en-US" dirty="0" err="1"/>
              <a:t>계산량이</a:t>
            </a:r>
            <a:r>
              <a:rPr lang="ko-KR" altLang="en-US" dirty="0"/>
              <a:t> 기하급수적으로 커질 것이다</a:t>
            </a:r>
            <a:r>
              <a:rPr lang="en-US" altLang="ko-KR" dirty="0"/>
              <a:t>. </a:t>
            </a:r>
            <a:r>
              <a:rPr lang="ko-KR" altLang="en-US" dirty="0"/>
              <a:t>따라서 입력 이미지의 크기를 적당히 줄여 </a:t>
            </a:r>
            <a:r>
              <a:rPr lang="ko-KR" altLang="en-US" dirty="0" err="1"/>
              <a:t>연산량을</a:t>
            </a:r>
            <a:r>
              <a:rPr lang="ko-KR" altLang="en-US" dirty="0"/>
              <a:t> 줄이면서도 </a:t>
            </a:r>
            <a:r>
              <a:rPr lang="en-US" altLang="ko-KR" dirty="0"/>
              <a:t>feature</a:t>
            </a:r>
            <a:r>
              <a:rPr lang="ko-KR" altLang="en-US" dirty="0"/>
              <a:t>가 잘 강조될 수 </a:t>
            </a:r>
            <a:r>
              <a:rPr lang="ko-KR" altLang="en-US" dirty="0" err="1"/>
              <a:t>있어야하는데</a:t>
            </a:r>
            <a:r>
              <a:rPr lang="ko-KR" altLang="en-US" dirty="0"/>
              <a:t> 이 역할을 </a:t>
            </a:r>
            <a:r>
              <a:rPr lang="en-US" altLang="ko-KR" dirty="0"/>
              <a:t>pooling  layer</a:t>
            </a:r>
            <a:r>
              <a:rPr lang="ko-KR" altLang="en-US" dirty="0"/>
              <a:t>가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AA170-B21F-48BF-AEE6-1CF7256A5EA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783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Fc layer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Relu</a:t>
            </a:r>
            <a:r>
              <a:rPr lang="ko-KR" altLang="en-US" dirty="0"/>
              <a:t>활성화함수로 구성된 </a:t>
            </a:r>
            <a:r>
              <a:rPr lang="en-US" altLang="ko-KR" dirty="0"/>
              <a:t>FFNN</a:t>
            </a:r>
            <a:r>
              <a:rPr lang="ko-KR" altLang="en-US" dirty="0"/>
              <a:t>는 </a:t>
            </a:r>
            <a:r>
              <a:rPr lang="en-US" altLang="ko-KR" dirty="0"/>
              <a:t>CNN </a:t>
            </a:r>
            <a:r>
              <a:rPr lang="ko-KR" altLang="en-US" dirty="0"/>
              <a:t>대체 가능하다</a:t>
            </a:r>
            <a:r>
              <a:rPr lang="en-US" altLang="ko-KR" dirty="0"/>
              <a:t>. </a:t>
            </a:r>
            <a:r>
              <a:rPr lang="ko-KR" altLang="en-US" dirty="0"/>
              <a:t>기존</a:t>
            </a:r>
            <a:r>
              <a:rPr lang="en-US" altLang="ko-KR" dirty="0"/>
              <a:t>Position wise feed forward networks</a:t>
            </a:r>
            <a:r>
              <a:rPr lang="ko-KR" altLang="en-US" dirty="0"/>
              <a:t>의 차원</a:t>
            </a:r>
            <a:r>
              <a:rPr lang="en-US" altLang="ko-KR" dirty="0"/>
              <a:t>1024-&gt;4096-&gt;1024</a:t>
            </a:r>
            <a:r>
              <a:rPr lang="ko-KR" altLang="en-US" dirty="0"/>
              <a:t>로 줄이는 과정에서 명확치 않지만 정보를 재정리하고자 했다</a:t>
            </a:r>
            <a:r>
              <a:rPr lang="en-US" altLang="ko-KR" dirty="0"/>
              <a:t>. </a:t>
            </a:r>
            <a:r>
              <a:rPr lang="ko-KR" altLang="en-US" dirty="0"/>
              <a:t>이와 같은 과정은 </a:t>
            </a:r>
            <a:r>
              <a:rPr lang="en-US" altLang="ko-KR" dirty="0" err="1"/>
              <a:t>cNN</a:t>
            </a:r>
            <a:r>
              <a:rPr lang="ko-KR" altLang="en-US" dirty="0"/>
              <a:t>의 채널을 늘리고 줄이는 과정으로 대체하고자 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AA170-B21F-48BF-AEE6-1CF7256A5EA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65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74689-29F4-46DD-85DC-28EAE66B0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B11F36-570A-4521-A59E-13A4DAB13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204FCF-9A6B-41DA-A820-623B13FA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A88C-65B9-4B6A-B289-55AC761C8B49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93607-EAD2-4E82-BD62-98A44812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237B5-38EB-4C88-955D-BF072308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449-4201-41B2-A59C-72E3EBB70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99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8A2B7-1FDB-45A9-9D60-29B603D2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22B903-F97B-454E-95B8-3849B6E58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490C1B-D0FC-4A74-AA70-8E7A5209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0E83-A1EC-4624-92D0-2278F9822BEC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344CA0-89EF-4D67-BB86-E354C7EA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96606-845E-4A48-A247-E2645AF1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449-4201-41B2-A59C-72E3EBB70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6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E292FA-F942-476D-962E-5A60314AF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FCE91C-09B7-4706-A20C-5C5F3E1F3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09FF8-D3E5-47FF-9F39-9CB537CC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833E-6A96-4D89-B474-6D9D5DE20870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1FEAD-0674-479E-8AD7-359B308F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710C8-4FBE-47A8-982E-3841655C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449-4201-41B2-A59C-72E3EBB70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3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1FE13-CFA0-4248-845F-42780BC9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6A9B29-618C-47C2-842C-366BB3BD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60E34-FDAB-4E3A-A778-56596E52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EED6-85D5-4062-AA4F-8127E90D4432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801552-C101-4015-A520-D1B3578A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24990-DFE8-4FC4-9799-65823997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449-4201-41B2-A59C-72E3EBB70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8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DCC5E-EDC8-4620-91B5-EA3A7329A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561FA-4575-4C95-BF26-00D328E1F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FA56D-2674-4CE5-84E7-2ECC17F1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1431-9330-4925-A4E4-3D07B62D86F5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132F7-1266-4CF5-A4F9-E69B93B1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8CF25-5891-48DA-8FB5-9C09338C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449-4201-41B2-A59C-72E3EBB70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69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D21D6-74D6-424F-930D-21F046E0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B0CA9-8E27-42E3-8B56-C9EB1C299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E02383-F71D-4F97-9E59-4E211B09B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0FFA6B-BA4C-4129-973C-CB25F0EF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48C7-77FC-4160-BFD0-CCEA1E07C226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B5C77B-84EE-40B6-B348-1FE8ABC5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3334E3-644C-42C8-80D5-E2740C7F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449-4201-41B2-A59C-72E3EBB70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2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18199-98E1-4371-B8B4-6E2C1952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5FD090-4CB5-4888-845C-663A0BF77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30910-6FF1-497D-BD16-C78CCD509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D2F2F4-46BD-438B-BD54-FA84BF951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F349A4-475D-4346-B49F-1D801CF29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707724-1B60-4828-9835-DCBAD6A8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CAC2-D48D-4C42-8F12-841112E623F1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526633-A2BF-441F-A5DF-71DCFF2D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7820D0-FA8D-4D2C-9700-7A20A998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449-4201-41B2-A59C-72E3EBB70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90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B97C2-6490-4FD7-B160-CDF799CA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099253-450F-44E1-B31B-09BD069A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805D-A8D1-46CA-9E96-D8216027F82D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2D7F03-97DB-42D9-AC3E-3B40B063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287FE4-CAC7-4150-ABFA-7194C5DC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449-4201-41B2-A59C-72E3EBB70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5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33B447-ECD0-42E6-8503-24E9F238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3D5E-5710-4CCC-ABDA-AF8565D140A6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5AA57B-8751-4529-AE7B-BD4010ED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4FADCB-AF99-45D9-B5AD-BDB2778E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449-4201-41B2-A59C-72E3EBB70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9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3C83C-D2D4-4614-8641-735464BE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0B65C-2EF2-47EB-A65B-D1F914D67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634209-95C8-470D-A73B-A5D5CC8BA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B94288-EBBF-4E70-9F4A-E5FEC095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9204-0FDC-414F-87C2-0947B4C0B0D4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71283A-E306-4903-8B44-B58CA105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8B88F0-71D3-40D4-8670-82089A16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449-4201-41B2-A59C-72E3EBB70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4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3AD34-559F-4422-8755-D4A56521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F64D6D-01B2-43BE-8D5E-445E55661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778A0-65C1-4EC7-9419-09E38598E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379A60-E539-4434-9D5C-DAD62F28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9486-4AC3-49C3-914B-1F77053C3C75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5E87AF-EF79-407D-8A0A-7055F07F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C89D1-73D9-4E7A-BD02-18CB3599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449-4201-41B2-A59C-72E3EBB70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19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8358FE-C92F-4AEC-A8D2-98C6A795A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530807-6C36-4FAB-B620-47FB10A13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AD982-80F2-41D5-B54A-1C2DB084E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B3A4F-2008-449A-8866-8BB4E6C18E5C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0F96D-77FE-4018-90EE-F0281C8C7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79E43-DECD-40E8-97AB-B8A6AA854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4449-4201-41B2-A59C-72E3EBB70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5679A-7F42-4991-952D-CE90CD8E9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장 </a:t>
            </a:r>
            <a:r>
              <a:rPr lang="en-US" altLang="ko-KR" b="1" dirty="0">
                <a:latin typeface="Garamond" panose="02020404030301010803" pitchFamily="18" charset="0"/>
              </a:rPr>
              <a:t>CNN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CB1CA1-D38A-4192-9785-C19AC6AE1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전북대학교</a:t>
            </a:r>
            <a:endParaRPr lang="en-US" altLang="ko-KR" dirty="0"/>
          </a:p>
          <a:p>
            <a:r>
              <a:rPr lang="en-US" altLang="ko-KR" dirty="0"/>
              <a:t>IT</a:t>
            </a:r>
            <a:r>
              <a:rPr lang="ko-KR" altLang="en-US" dirty="0"/>
              <a:t>정보공학과</a:t>
            </a:r>
            <a:endParaRPr lang="en-US" altLang="ko-KR" dirty="0"/>
          </a:p>
          <a:p>
            <a:r>
              <a:rPr lang="ko-KR" altLang="en-US" dirty="0"/>
              <a:t>박나현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8E1D4D-0E5A-4F11-BA83-FDAE9C4C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449-4201-41B2-A59C-72E3EBB7048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5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A7A3F-BF23-47C4-9D23-B7D4CE7C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</a:t>
            </a:r>
            <a:r>
              <a:rPr lang="ko-KR" altLang="en-US" dirty="0"/>
              <a:t> </a:t>
            </a:r>
            <a:r>
              <a:rPr lang="en-US" altLang="ko-KR" dirty="0"/>
              <a:t>Classification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0523A1-E602-4599-8E6B-145980B17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298"/>
            <a:ext cx="6248400" cy="4933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F98240-87D4-4B95-9CA5-D69F55930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133" y="2242774"/>
            <a:ext cx="6248400" cy="3710588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A3F07B0-C35A-44AA-9C41-AD389151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449-4201-41B2-A59C-72E3EBB7048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842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BAB649F3-7FEE-4496-A217-18DDBFE879AE}"/>
              </a:ext>
            </a:extLst>
          </p:cNvPr>
          <p:cNvGrpSpPr/>
          <p:nvPr/>
        </p:nvGrpSpPr>
        <p:grpSpPr>
          <a:xfrm>
            <a:off x="41755" y="1683345"/>
            <a:ext cx="3673557" cy="4959690"/>
            <a:chOff x="5907544" y="464782"/>
            <a:chExt cx="3236456" cy="443298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FA6B6DF-A2D4-495E-AA58-353AFD9B8568}"/>
                </a:ext>
              </a:extLst>
            </p:cNvPr>
            <p:cNvGrpSpPr/>
            <p:nvPr/>
          </p:nvGrpSpPr>
          <p:grpSpPr>
            <a:xfrm>
              <a:off x="5907544" y="464782"/>
              <a:ext cx="3236456" cy="4432980"/>
              <a:chOff x="5150054" y="0"/>
              <a:chExt cx="3755197" cy="5143500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38BDC6B5-3F11-4EC4-B6EB-DEFCEA789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29259" y="0"/>
                <a:ext cx="1975992" cy="5143500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E4C52FBD-D1DF-40A8-AC1B-9A304B7F4C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0054" y="1586049"/>
                <a:ext cx="2036018" cy="3499164"/>
              </a:xfrm>
              <a:prstGeom prst="rect">
                <a:avLst/>
              </a:prstGeom>
            </p:spPr>
          </p:pic>
        </p:grp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27CDE84-F2A2-473F-8616-718233F972EB}"/>
                </a:ext>
              </a:extLst>
            </p:cNvPr>
            <p:cNvSpPr/>
            <p:nvPr/>
          </p:nvSpPr>
          <p:spPr>
            <a:xfrm>
              <a:off x="6300192" y="2025050"/>
              <a:ext cx="1294703" cy="904834"/>
            </a:xfrm>
            <a:prstGeom prst="round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DFA681D-6573-42EC-85DD-238C15BBDC23}"/>
                </a:ext>
              </a:extLst>
            </p:cNvPr>
            <p:cNvSpPr/>
            <p:nvPr/>
          </p:nvSpPr>
          <p:spPr>
            <a:xfrm>
              <a:off x="7596336" y="1419624"/>
              <a:ext cx="1135943" cy="616800"/>
            </a:xfrm>
            <a:prstGeom prst="round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DA3A86B-59DC-4B50-99DA-EA8BF30D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39046" cy="1325563"/>
          </a:xfrm>
        </p:spPr>
        <p:txBody>
          <a:bodyPr/>
          <a:lstStyle/>
          <a:p>
            <a:r>
              <a:rPr lang="en-US" altLang="ko-KR" dirty="0">
                <a:latin typeface="Garamond" panose="02020404030301010803" pitchFamily="18" charset="0"/>
              </a:rPr>
              <a:t>Position-wise Feed-Forward Networks</a:t>
            </a:r>
            <a:r>
              <a:rPr lang="ko-KR" altLang="en-US" dirty="0"/>
              <a:t>가 </a:t>
            </a:r>
            <a:br>
              <a:rPr lang="en-US" altLang="ko-KR" dirty="0"/>
            </a:br>
            <a:r>
              <a:rPr lang="en-US" altLang="ko-KR" dirty="0">
                <a:latin typeface="Garamond" panose="02020404030301010803" pitchFamily="18" charset="0"/>
              </a:rPr>
              <a:t>CNN</a:t>
            </a:r>
            <a:r>
              <a:rPr lang="ko-KR" altLang="en-US" dirty="0"/>
              <a:t>으로 대체 가능한 이유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FFE0CC84-33AE-4222-A7F5-33626F452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0" t="5049" r="10698" b="4679"/>
          <a:stretch/>
        </p:blipFill>
        <p:spPr bwMode="auto">
          <a:xfrm>
            <a:off x="4384298" y="2966986"/>
            <a:ext cx="2661409" cy="255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13058C0-B6E5-4CF6-88BC-AEB51D89ABBD}"/>
              </a:ext>
            </a:extLst>
          </p:cNvPr>
          <p:cNvCxnSpPr>
            <a:cxnSpLocks/>
          </p:cNvCxnSpPr>
          <p:nvPr/>
        </p:nvCxnSpPr>
        <p:spPr>
          <a:xfrm>
            <a:off x="1782279" y="4242953"/>
            <a:ext cx="2457034" cy="96795"/>
          </a:xfrm>
          <a:prstGeom prst="straightConnector1">
            <a:avLst/>
          </a:prstGeom>
          <a:ln w="762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0" name="Picture 6" descr="Why would you implement the position-wise feed-forward network of the  transformer with convolution layers? - Artificial Intelligence Stack  Exchange">
            <a:extLst>
              <a:ext uri="{FF2B5EF4-FFF2-40B4-BE49-F238E27FC236}">
                <a16:creationId xmlns:a16="http://schemas.microsoft.com/office/drawing/2014/main" id="{32266BE4-19D0-4F9D-AB52-CB686A817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168" y="2751638"/>
            <a:ext cx="3648118" cy="288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4CD3B98-5791-442A-8A80-3BF28AE92453}"/>
              </a:ext>
            </a:extLst>
          </p:cNvPr>
          <p:cNvCxnSpPr>
            <a:cxnSpLocks/>
          </p:cNvCxnSpPr>
          <p:nvPr/>
        </p:nvCxnSpPr>
        <p:spPr>
          <a:xfrm>
            <a:off x="7192108" y="4339748"/>
            <a:ext cx="1059659" cy="0"/>
          </a:xfrm>
          <a:prstGeom prst="straightConnector1">
            <a:avLst/>
          </a:prstGeom>
          <a:ln w="762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CE1CF600-9645-4CD1-8654-C3FF866C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449-4201-41B2-A59C-72E3EBB7048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6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D00AC7E-80B7-4A6A-BBA2-B2476F5A5D6D}"/>
              </a:ext>
            </a:extLst>
          </p:cNvPr>
          <p:cNvSpPr/>
          <p:nvPr/>
        </p:nvSpPr>
        <p:spPr>
          <a:xfrm>
            <a:off x="6875638" y="2451427"/>
            <a:ext cx="615056" cy="311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BE6D32D9-C02B-4CDE-82D9-ED46B9C99CF6}"/>
              </a:ext>
            </a:extLst>
          </p:cNvPr>
          <p:cNvSpPr/>
          <p:nvPr/>
        </p:nvSpPr>
        <p:spPr>
          <a:xfrm>
            <a:off x="7587539" y="5170606"/>
            <a:ext cx="615056" cy="311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A9D4C46-57A6-49B9-B730-F9934242F3C9}"/>
              </a:ext>
            </a:extLst>
          </p:cNvPr>
          <p:cNvGrpSpPr/>
          <p:nvPr/>
        </p:nvGrpSpPr>
        <p:grpSpPr>
          <a:xfrm>
            <a:off x="4129621" y="2350396"/>
            <a:ext cx="484154" cy="769441"/>
            <a:chOff x="4334933" y="3042675"/>
            <a:chExt cx="484154" cy="769441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B31F5CE-8C58-42D4-8D0B-42926DEA1AA9}"/>
                </a:ext>
              </a:extLst>
            </p:cNvPr>
            <p:cNvSpPr/>
            <p:nvPr/>
          </p:nvSpPr>
          <p:spPr>
            <a:xfrm>
              <a:off x="4334933" y="3096649"/>
              <a:ext cx="484154" cy="45345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0032AD-EDE9-4D2E-9B2F-4BD6DBE99CD6}"/>
                </a:ext>
              </a:extLst>
            </p:cNvPr>
            <p:cNvSpPr txBox="1"/>
            <p:nvPr/>
          </p:nvSpPr>
          <p:spPr>
            <a:xfrm>
              <a:off x="4370136" y="3042675"/>
              <a:ext cx="39730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*</a:t>
              </a:r>
              <a:endParaRPr lang="ko-KR" altLang="en-US" sz="44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947C28E-FE0B-4125-A231-D688195872A5}"/>
              </a:ext>
            </a:extLst>
          </p:cNvPr>
          <p:cNvGrpSpPr/>
          <p:nvPr/>
        </p:nvGrpSpPr>
        <p:grpSpPr>
          <a:xfrm>
            <a:off x="4931900" y="5036837"/>
            <a:ext cx="484154" cy="769441"/>
            <a:chOff x="4334933" y="3042675"/>
            <a:chExt cx="484154" cy="769441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7FED724-4573-462E-A87A-D755013CD737}"/>
                </a:ext>
              </a:extLst>
            </p:cNvPr>
            <p:cNvSpPr/>
            <p:nvPr/>
          </p:nvSpPr>
          <p:spPr>
            <a:xfrm>
              <a:off x="4334933" y="3096649"/>
              <a:ext cx="484154" cy="45345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4FF9241-9CB9-4DEB-89E5-DFFD071B8138}"/>
                </a:ext>
              </a:extLst>
            </p:cNvPr>
            <p:cNvSpPr txBox="1"/>
            <p:nvPr/>
          </p:nvSpPr>
          <p:spPr>
            <a:xfrm>
              <a:off x="4370136" y="3042675"/>
              <a:ext cx="39730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*</a:t>
              </a:r>
              <a:endParaRPr lang="ko-KR" altLang="en-US" sz="4400" dirty="0"/>
            </a:p>
          </p:txBody>
        </p:sp>
      </p:grp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560D32B7-CC33-4D3C-AEA4-BD5EE209FDCD}"/>
              </a:ext>
            </a:extLst>
          </p:cNvPr>
          <p:cNvSpPr/>
          <p:nvPr/>
        </p:nvSpPr>
        <p:spPr>
          <a:xfrm>
            <a:off x="322263" y="5141739"/>
            <a:ext cx="615056" cy="311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BA3CFB2-CB56-4BE8-91DE-57A90A2DE850}"/>
              </a:ext>
            </a:extLst>
          </p:cNvPr>
          <p:cNvGrpSpPr/>
          <p:nvPr/>
        </p:nvGrpSpPr>
        <p:grpSpPr>
          <a:xfrm>
            <a:off x="1335976" y="4653948"/>
            <a:ext cx="3210116" cy="1384321"/>
            <a:chOff x="1405365" y="4702177"/>
            <a:chExt cx="3210116" cy="1384321"/>
          </a:xfrm>
        </p:grpSpPr>
        <p:sp>
          <p:nvSpPr>
            <p:cNvPr id="20" name="정육면체 19">
              <a:extLst>
                <a:ext uri="{FF2B5EF4-FFF2-40B4-BE49-F238E27FC236}">
                  <a16:creationId xmlns:a16="http://schemas.microsoft.com/office/drawing/2014/main" id="{77449D50-DE49-4636-9A2A-0204919DD6E6}"/>
                </a:ext>
              </a:extLst>
            </p:cNvPr>
            <p:cNvSpPr/>
            <p:nvPr/>
          </p:nvSpPr>
          <p:spPr>
            <a:xfrm>
              <a:off x="1601961" y="4702177"/>
              <a:ext cx="3013520" cy="1191059"/>
            </a:xfrm>
            <a:prstGeom prst="cube">
              <a:avLst>
                <a:gd name="adj" fmla="val 51236"/>
              </a:avLst>
            </a:prstGeom>
            <a:solidFill>
              <a:srgbClr val="CCCC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왼쪽 중괄호 44">
              <a:extLst>
                <a:ext uri="{FF2B5EF4-FFF2-40B4-BE49-F238E27FC236}">
                  <a16:creationId xmlns:a16="http://schemas.microsoft.com/office/drawing/2014/main" id="{E869999B-2B97-4B63-9749-FA27B5C4F4BB}"/>
                </a:ext>
              </a:extLst>
            </p:cNvPr>
            <p:cNvSpPr/>
            <p:nvPr/>
          </p:nvSpPr>
          <p:spPr>
            <a:xfrm>
              <a:off x="1405365" y="5341696"/>
              <a:ext cx="160905" cy="52942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왼쪽 중괄호 49">
              <a:extLst>
                <a:ext uri="{FF2B5EF4-FFF2-40B4-BE49-F238E27FC236}">
                  <a16:creationId xmlns:a16="http://schemas.microsoft.com/office/drawing/2014/main" id="{52FD9E5C-C03C-401B-A597-D9BA01492852}"/>
                </a:ext>
              </a:extLst>
            </p:cNvPr>
            <p:cNvSpPr/>
            <p:nvPr/>
          </p:nvSpPr>
          <p:spPr>
            <a:xfrm rot="16200000">
              <a:off x="2736083" y="4821438"/>
              <a:ext cx="157152" cy="237296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왼쪽 중괄호 52">
              <a:extLst>
                <a:ext uri="{FF2B5EF4-FFF2-40B4-BE49-F238E27FC236}">
                  <a16:creationId xmlns:a16="http://schemas.microsoft.com/office/drawing/2014/main" id="{37B9CDCD-1229-47C3-9688-1D63F8563F67}"/>
                </a:ext>
              </a:extLst>
            </p:cNvPr>
            <p:cNvSpPr/>
            <p:nvPr/>
          </p:nvSpPr>
          <p:spPr>
            <a:xfrm rot="2709145">
              <a:off x="1810609" y="4530766"/>
              <a:ext cx="84509" cy="872792"/>
            </a:xfrm>
            <a:prstGeom prst="leftBrace">
              <a:avLst>
                <a:gd name="adj1" fmla="val 1315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F1AB31A-AE49-493A-966E-200EAF66E500}"/>
              </a:ext>
            </a:extLst>
          </p:cNvPr>
          <p:cNvGrpSpPr/>
          <p:nvPr/>
        </p:nvGrpSpPr>
        <p:grpSpPr>
          <a:xfrm>
            <a:off x="5782783" y="4609107"/>
            <a:ext cx="1480424" cy="1377198"/>
            <a:chOff x="5569281" y="4594613"/>
            <a:chExt cx="1480424" cy="1377198"/>
          </a:xfrm>
        </p:grpSpPr>
        <p:sp>
          <p:nvSpPr>
            <p:cNvPr id="21" name="정육면체 20">
              <a:extLst>
                <a:ext uri="{FF2B5EF4-FFF2-40B4-BE49-F238E27FC236}">
                  <a16:creationId xmlns:a16="http://schemas.microsoft.com/office/drawing/2014/main" id="{317CDFC6-5B8F-42EE-BB69-69CEE0EF8563}"/>
                </a:ext>
              </a:extLst>
            </p:cNvPr>
            <p:cNvSpPr/>
            <p:nvPr/>
          </p:nvSpPr>
          <p:spPr>
            <a:xfrm>
              <a:off x="5767547" y="4594613"/>
              <a:ext cx="1282158" cy="1191059"/>
            </a:xfrm>
            <a:prstGeom prst="cube">
              <a:avLst>
                <a:gd name="adj" fmla="val 51236"/>
              </a:avLst>
            </a:prstGeom>
            <a:solidFill>
              <a:srgbClr val="CCCC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왼쪽 중괄호 45">
              <a:extLst>
                <a:ext uri="{FF2B5EF4-FFF2-40B4-BE49-F238E27FC236}">
                  <a16:creationId xmlns:a16="http://schemas.microsoft.com/office/drawing/2014/main" id="{F522182F-9EA0-4C53-9672-E8E3A36E5779}"/>
                </a:ext>
              </a:extLst>
            </p:cNvPr>
            <p:cNvSpPr/>
            <p:nvPr/>
          </p:nvSpPr>
          <p:spPr>
            <a:xfrm>
              <a:off x="5569281" y="5190142"/>
              <a:ext cx="160905" cy="55993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왼쪽 중괄호 47">
              <a:extLst>
                <a:ext uri="{FF2B5EF4-FFF2-40B4-BE49-F238E27FC236}">
                  <a16:creationId xmlns:a16="http://schemas.microsoft.com/office/drawing/2014/main" id="{0D980818-81E0-49F2-9118-BC32A8AD119E}"/>
                </a:ext>
              </a:extLst>
            </p:cNvPr>
            <p:cNvSpPr/>
            <p:nvPr/>
          </p:nvSpPr>
          <p:spPr>
            <a:xfrm rot="16200000">
              <a:off x="6015662" y="5551208"/>
              <a:ext cx="157150" cy="68405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왼쪽 중괄호 53">
              <a:extLst>
                <a:ext uri="{FF2B5EF4-FFF2-40B4-BE49-F238E27FC236}">
                  <a16:creationId xmlns:a16="http://schemas.microsoft.com/office/drawing/2014/main" id="{62FBAEB9-BA14-443B-934B-3CB49AA64303}"/>
                </a:ext>
              </a:extLst>
            </p:cNvPr>
            <p:cNvSpPr/>
            <p:nvPr/>
          </p:nvSpPr>
          <p:spPr>
            <a:xfrm rot="2709145">
              <a:off x="6011158" y="4393862"/>
              <a:ext cx="84509" cy="872792"/>
            </a:xfrm>
            <a:prstGeom prst="leftBrace">
              <a:avLst>
                <a:gd name="adj1" fmla="val 1315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47FC679-A391-481A-98C5-D278FBD5770E}"/>
              </a:ext>
            </a:extLst>
          </p:cNvPr>
          <p:cNvSpPr txBox="1"/>
          <p:nvPr/>
        </p:nvSpPr>
        <p:spPr>
          <a:xfrm>
            <a:off x="5474922" y="5327297"/>
            <a:ext cx="31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C600D59-2DA1-4299-B44D-7873B6B5DB6F}"/>
              </a:ext>
            </a:extLst>
          </p:cNvPr>
          <p:cNvSpPr txBox="1"/>
          <p:nvPr/>
        </p:nvSpPr>
        <p:spPr>
          <a:xfrm>
            <a:off x="6150578" y="6056875"/>
            <a:ext cx="31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F7D4179-428A-4A26-AD75-7DAD405CFAA2}"/>
              </a:ext>
            </a:extLst>
          </p:cNvPr>
          <p:cNvSpPr txBox="1"/>
          <p:nvPr/>
        </p:nvSpPr>
        <p:spPr>
          <a:xfrm>
            <a:off x="984294" y="5421558"/>
            <a:ext cx="31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9B8872-1E7E-4DAD-BF11-19F381027C3D}"/>
              </a:ext>
            </a:extLst>
          </p:cNvPr>
          <p:cNvSpPr txBox="1"/>
          <p:nvPr/>
        </p:nvSpPr>
        <p:spPr>
          <a:xfrm>
            <a:off x="2355565" y="6123543"/>
            <a:ext cx="90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1024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45621FF-437A-449B-A6B3-8E29C0288C13}"/>
              </a:ext>
            </a:extLst>
          </p:cNvPr>
          <p:cNvSpPr txBox="1"/>
          <p:nvPr/>
        </p:nvSpPr>
        <p:spPr>
          <a:xfrm>
            <a:off x="1347764" y="4604193"/>
            <a:ext cx="3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5FF484-D57E-463D-AAF8-45DC744D6D7E}"/>
              </a:ext>
            </a:extLst>
          </p:cNvPr>
          <p:cNvSpPr txBox="1"/>
          <p:nvPr/>
        </p:nvSpPr>
        <p:spPr>
          <a:xfrm>
            <a:off x="5874204" y="4584042"/>
            <a:ext cx="3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4EB5A41-EB75-4F90-AFE6-F67A6985AE58}"/>
              </a:ext>
            </a:extLst>
          </p:cNvPr>
          <p:cNvGrpSpPr/>
          <p:nvPr/>
        </p:nvGrpSpPr>
        <p:grpSpPr>
          <a:xfrm>
            <a:off x="486888" y="2104162"/>
            <a:ext cx="3233031" cy="1507316"/>
            <a:chOff x="564217" y="1972359"/>
            <a:chExt cx="3233031" cy="15073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B53727-F72B-4D53-86F5-17252DAC34E1}"/>
                </a:ext>
              </a:extLst>
            </p:cNvPr>
            <p:cNvSpPr txBox="1"/>
            <p:nvPr/>
          </p:nvSpPr>
          <p:spPr>
            <a:xfrm>
              <a:off x="564217" y="2461365"/>
              <a:ext cx="314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8" name="왼쪽 중괄호 37">
              <a:extLst>
                <a:ext uri="{FF2B5EF4-FFF2-40B4-BE49-F238E27FC236}">
                  <a16:creationId xmlns:a16="http://schemas.microsoft.com/office/drawing/2014/main" id="{75D4A435-95FB-4DA2-B0AE-4DAE86CEBB7D}"/>
                </a:ext>
              </a:extLst>
            </p:cNvPr>
            <p:cNvSpPr/>
            <p:nvPr/>
          </p:nvSpPr>
          <p:spPr>
            <a:xfrm>
              <a:off x="892340" y="2415528"/>
              <a:ext cx="45719" cy="41139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왼쪽 중괄호 40">
              <a:extLst>
                <a:ext uri="{FF2B5EF4-FFF2-40B4-BE49-F238E27FC236}">
                  <a16:creationId xmlns:a16="http://schemas.microsoft.com/office/drawing/2014/main" id="{ECD6BFB4-E98F-43A7-A503-9C98860C92DC}"/>
                </a:ext>
              </a:extLst>
            </p:cNvPr>
            <p:cNvSpPr/>
            <p:nvPr/>
          </p:nvSpPr>
          <p:spPr>
            <a:xfrm rot="16200000">
              <a:off x="2237372" y="1649265"/>
              <a:ext cx="162068" cy="263865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7AAD5C4-263E-4871-A962-433F69A7CF1C}"/>
                </a:ext>
              </a:extLst>
            </p:cNvPr>
            <p:cNvSpPr txBox="1"/>
            <p:nvPr/>
          </p:nvSpPr>
          <p:spPr>
            <a:xfrm>
              <a:off x="1952444" y="3110343"/>
              <a:ext cx="902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1024</a:t>
              </a:r>
              <a:endParaRPr lang="ko-KR" altLang="en-US" dirty="0"/>
            </a:p>
          </p:txBody>
        </p:sp>
        <p:sp>
          <p:nvSpPr>
            <p:cNvPr id="77" name="정육면체 76">
              <a:extLst>
                <a:ext uri="{FF2B5EF4-FFF2-40B4-BE49-F238E27FC236}">
                  <a16:creationId xmlns:a16="http://schemas.microsoft.com/office/drawing/2014/main" id="{D5060A29-6FFF-4783-B129-6BDF3282AA74}"/>
                </a:ext>
              </a:extLst>
            </p:cNvPr>
            <p:cNvSpPr/>
            <p:nvPr/>
          </p:nvSpPr>
          <p:spPr>
            <a:xfrm>
              <a:off x="969776" y="2206971"/>
              <a:ext cx="2827472" cy="663308"/>
            </a:xfrm>
            <a:prstGeom prst="cube">
              <a:avLst/>
            </a:prstGeom>
            <a:solidFill>
              <a:srgbClr val="CCCC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왼쪽 중괄호 82">
              <a:extLst>
                <a:ext uri="{FF2B5EF4-FFF2-40B4-BE49-F238E27FC236}">
                  <a16:creationId xmlns:a16="http://schemas.microsoft.com/office/drawing/2014/main" id="{419A5F3B-BEA2-41BB-8146-0D099CF7E81F}"/>
                </a:ext>
              </a:extLst>
            </p:cNvPr>
            <p:cNvSpPr/>
            <p:nvPr/>
          </p:nvSpPr>
          <p:spPr>
            <a:xfrm rot="2789637">
              <a:off x="998539" y="2106470"/>
              <a:ext cx="45719" cy="290929"/>
            </a:xfrm>
            <a:prstGeom prst="leftBrace">
              <a:avLst>
                <a:gd name="adj1" fmla="val 1315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DE27D34-9AFE-403B-8273-621DBBADD5EE}"/>
                </a:ext>
              </a:extLst>
            </p:cNvPr>
            <p:cNvSpPr txBox="1"/>
            <p:nvPr/>
          </p:nvSpPr>
          <p:spPr>
            <a:xfrm>
              <a:off x="697376" y="1972359"/>
              <a:ext cx="314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C4ADBE8-EE14-44D0-AE8C-2B5F41BFEF86}"/>
              </a:ext>
            </a:extLst>
          </p:cNvPr>
          <p:cNvGrpSpPr/>
          <p:nvPr/>
        </p:nvGrpSpPr>
        <p:grpSpPr>
          <a:xfrm>
            <a:off x="8379754" y="4663774"/>
            <a:ext cx="3393599" cy="1579797"/>
            <a:chOff x="8437004" y="4523301"/>
            <a:chExt cx="3393599" cy="1579797"/>
          </a:xfrm>
        </p:grpSpPr>
        <p:sp>
          <p:nvSpPr>
            <p:cNvPr id="47" name="왼쪽 중괄호 46">
              <a:extLst>
                <a:ext uri="{FF2B5EF4-FFF2-40B4-BE49-F238E27FC236}">
                  <a16:creationId xmlns:a16="http://schemas.microsoft.com/office/drawing/2014/main" id="{7F1500AC-C675-4562-962C-377ED3E6C973}"/>
                </a:ext>
              </a:extLst>
            </p:cNvPr>
            <p:cNvSpPr/>
            <p:nvPr/>
          </p:nvSpPr>
          <p:spPr>
            <a:xfrm>
              <a:off x="8765029" y="4936404"/>
              <a:ext cx="201272" cy="49212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왼쪽 중괄호 48">
              <a:extLst>
                <a:ext uri="{FF2B5EF4-FFF2-40B4-BE49-F238E27FC236}">
                  <a16:creationId xmlns:a16="http://schemas.microsoft.com/office/drawing/2014/main" id="{A66B5266-E23C-42E3-B75A-58883D90F082}"/>
                </a:ext>
              </a:extLst>
            </p:cNvPr>
            <p:cNvSpPr/>
            <p:nvPr/>
          </p:nvSpPr>
          <p:spPr>
            <a:xfrm rot="16200000">
              <a:off x="10250129" y="4255225"/>
              <a:ext cx="209853" cy="263225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3231940-0C0D-4824-BEE2-5D31DBC9960F}"/>
                </a:ext>
              </a:extLst>
            </p:cNvPr>
            <p:cNvSpPr txBox="1"/>
            <p:nvPr/>
          </p:nvSpPr>
          <p:spPr>
            <a:xfrm>
              <a:off x="8437004" y="5019970"/>
              <a:ext cx="314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1CC9D03-5F5D-4839-AAFA-F66E77A531D7}"/>
                </a:ext>
              </a:extLst>
            </p:cNvPr>
            <p:cNvSpPr txBox="1"/>
            <p:nvPr/>
          </p:nvSpPr>
          <p:spPr>
            <a:xfrm>
              <a:off x="10019420" y="5733766"/>
              <a:ext cx="902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1024</a:t>
              </a:r>
              <a:endParaRPr lang="ko-KR" altLang="en-US" dirty="0"/>
            </a:p>
          </p:txBody>
        </p:sp>
        <p:sp>
          <p:nvSpPr>
            <p:cNvPr id="78" name="정육면체 77">
              <a:extLst>
                <a:ext uri="{FF2B5EF4-FFF2-40B4-BE49-F238E27FC236}">
                  <a16:creationId xmlns:a16="http://schemas.microsoft.com/office/drawing/2014/main" id="{B03FE92E-D272-42AF-871D-A8A8E7ACA22A}"/>
                </a:ext>
              </a:extLst>
            </p:cNvPr>
            <p:cNvSpPr/>
            <p:nvPr/>
          </p:nvSpPr>
          <p:spPr>
            <a:xfrm>
              <a:off x="9003131" y="4780193"/>
              <a:ext cx="2827472" cy="663308"/>
            </a:xfrm>
            <a:prstGeom prst="cube">
              <a:avLst/>
            </a:prstGeom>
            <a:solidFill>
              <a:srgbClr val="CCCC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왼쪽 중괄호 93">
              <a:extLst>
                <a:ext uri="{FF2B5EF4-FFF2-40B4-BE49-F238E27FC236}">
                  <a16:creationId xmlns:a16="http://schemas.microsoft.com/office/drawing/2014/main" id="{4A407ABA-2964-4678-83AC-3D393453A434}"/>
                </a:ext>
              </a:extLst>
            </p:cNvPr>
            <p:cNvSpPr/>
            <p:nvPr/>
          </p:nvSpPr>
          <p:spPr>
            <a:xfrm rot="2789637">
              <a:off x="9026858" y="4663909"/>
              <a:ext cx="45719" cy="290929"/>
            </a:xfrm>
            <a:prstGeom prst="leftBrace">
              <a:avLst>
                <a:gd name="adj1" fmla="val 1315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7146616-727E-48B1-A01B-50F822EAA6BB}"/>
                </a:ext>
              </a:extLst>
            </p:cNvPr>
            <p:cNvSpPr txBox="1"/>
            <p:nvPr/>
          </p:nvSpPr>
          <p:spPr>
            <a:xfrm>
              <a:off x="8676819" y="4523301"/>
              <a:ext cx="314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9EE6C173-5157-4EB5-BD21-ACCCF0B7E20D}"/>
              </a:ext>
            </a:extLst>
          </p:cNvPr>
          <p:cNvGrpSpPr/>
          <p:nvPr/>
        </p:nvGrpSpPr>
        <p:grpSpPr>
          <a:xfrm>
            <a:off x="4562129" y="2031273"/>
            <a:ext cx="2068775" cy="1921850"/>
            <a:chOff x="4562129" y="2031273"/>
            <a:chExt cx="2068775" cy="192185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7C87DE64-ED4A-49E3-A78B-4C2FC7CA1BD4}"/>
                </a:ext>
              </a:extLst>
            </p:cNvPr>
            <p:cNvGrpSpPr/>
            <p:nvPr/>
          </p:nvGrpSpPr>
          <p:grpSpPr>
            <a:xfrm>
              <a:off x="4562129" y="2031273"/>
              <a:ext cx="2068775" cy="1921850"/>
              <a:chOff x="4844824" y="1828132"/>
              <a:chExt cx="2068775" cy="1921850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9D299C-5501-4D4D-82E5-F331A846E942}"/>
                  </a:ext>
                </a:extLst>
              </p:cNvPr>
              <p:cNvSpPr txBox="1"/>
              <p:nvPr/>
            </p:nvSpPr>
            <p:spPr>
              <a:xfrm>
                <a:off x="4844824" y="2663393"/>
                <a:ext cx="314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40" name="왼쪽 중괄호 39">
                <a:extLst>
                  <a:ext uri="{FF2B5EF4-FFF2-40B4-BE49-F238E27FC236}">
                    <a16:creationId xmlns:a16="http://schemas.microsoft.com/office/drawing/2014/main" id="{D3C43074-8BA0-438A-983C-3A2C92ACF8D9}"/>
                  </a:ext>
                </a:extLst>
              </p:cNvPr>
              <p:cNvSpPr/>
              <p:nvPr/>
            </p:nvSpPr>
            <p:spPr>
              <a:xfrm rot="16200000">
                <a:off x="5537760" y="2984895"/>
                <a:ext cx="115293" cy="44679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왼쪽 중괄호 43">
                <a:extLst>
                  <a:ext uri="{FF2B5EF4-FFF2-40B4-BE49-F238E27FC236}">
                    <a16:creationId xmlns:a16="http://schemas.microsoft.com/office/drawing/2014/main" id="{DEC90253-7652-44D5-9591-87780366534F}"/>
                  </a:ext>
                </a:extLst>
              </p:cNvPr>
              <p:cNvSpPr/>
              <p:nvPr/>
            </p:nvSpPr>
            <p:spPr>
              <a:xfrm>
                <a:off x="5177563" y="2614642"/>
                <a:ext cx="133360" cy="45250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왼쪽 중괄호 50">
                <a:extLst>
                  <a:ext uri="{FF2B5EF4-FFF2-40B4-BE49-F238E27FC236}">
                    <a16:creationId xmlns:a16="http://schemas.microsoft.com/office/drawing/2014/main" id="{08E0BDD8-0B29-408C-A26E-2E183F841FA5}"/>
                  </a:ext>
                </a:extLst>
              </p:cNvPr>
              <p:cNvSpPr/>
              <p:nvPr/>
            </p:nvSpPr>
            <p:spPr>
              <a:xfrm rot="13616895">
                <a:off x="6349057" y="2222473"/>
                <a:ext cx="45719" cy="1083364"/>
              </a:xfrm>
              <a:prstGeom prst="leftBrace">
                <a:avLst>
                  <a:gd name="adj1" fmla="val 13151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67175B8-F3ED-4906-BAC5-B1C7B8DE0068}"/>
                  </a:ext>
                </a:extLst>
              </p:cNvPr>
              <p:cNvSpPr txBox="1"/>
              <p:nvPr/>
            </p:nvSpPr>
            <p:spPr>
              <a:xfrm>
                <a:off x="5488843" y="3380650"/>
                <a:ext cx="314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B0E8241-404D-4076-8E50-FC844D278848}"/>
                  </a:ext>
                </a:extLst>
              </p:cNvPr>
              <p:cNvSpPr txBox="1"/>
              <p:nvPr/>
            </p:nvSpPr>
            <p:spPr>
              <a:xfrm>
                <a:off x="6330609" y="2712215"/>
                <a:ext cx="397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F0132311-9EFA-4F1E-AA3E-60481CA76B6D}"/>
                  </a:ext>
                </a:extLst>
              </p:cNvPr>
              <p:cNvGrpSpPr/>
              <p:nvPr/>
            </p:nvGrpSpPr>
            <p:grpSpPr>
              <a:xfrm>
                <a:off x="5327894" y="1828132"/>
                <a:ext cx="1404007" cy="1269228"/>
                <a:chOff x="6020389" y="2928234"/>
                <a:chExt cx="1404007" cy="1269228"/>
              </a:xfrm>
            </p:grpSpPr>
            <p:sp>
              <p:nvSpPr>
                <p:cNvPr id="79" name="정육면체 78">
                  <a:extLst>
                    <a:ext uri="{FF2B5EF4-FFF2-40B4-BE49-F238E27FC236}">
                      <a16:creationId xmlns:a16="http://schemas.microsoft.com/office/drawing/2014/main" id="{0D9D6E06-8E14-4090-8F3B-79E3EAD548EF}"/>
                    </a:ext>
                  </a:extLst>
                </p:cNvPr>
                <p:cNvSpPr/>
                <p:nvPr/>
              </p:nvSpPr>
              <p:spPr>
                <a:xfrm>
                  <a:off x="6736365" y="2928234"/>
                  <a:ext cx="688031" cy="663308"/>
                </a:xfrm>
                <a:prstGeom prst="cube">
                  <a:avLst/>
                </a:prstGeom>
                <a:solidFill>
                  <a:srgbClr val="CCCC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정육면체 79">
                  <a:extLst>
                    <a:ext uri="{FF2B5EF4-FFF2-40B4-BE49-F238E27FC236}">
                      <a16:creationId xmlns:a16="http://schemas.microsoft.com/office/drawing/2014/main" id="{1B9B42B5-DA5E-4858-97BE-4CCAB6CDF203}"/>
                    </a:ext>
                  </a:extLst>
                </p:cNvPr>
                <p:cNvSpPr/>
                <p:nvPr/>
              </p:nvSpPr>
              <p:spPr>
                <a:xfrm>
                  <a:off x="6496299" y="3127556"/>
                  <a:ext cx="688031" cy="663308"/>
                </a:xfrm>
                <a:prstGeom prst="cube">
                  <a:avLst/>
                </a:prstGeom>
                <a:solidFill>
                  <a:srgbClr val="CCCC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정육면체 80">
                  <a:extLst>
                    <a:ext uri="{FF2B5EF4-FFF2-40B4-BE49-F238E27FC236}">
                      <a16:creationId xmlns:a16="http://schemas.microsoft.com/office/drawing/2014/main" id="{EC435BB0-AA3E-417A-AFC7-93C16BABE3C5}"/>
                    </a:ext>
                  </a:extLst>
                </p:cNvPr>
                <p:cNvSpPr/>
                <p:nvPr/>
              </p:nvSpPr>
              <p:spPr>
                <a:xfrm>
                  <a:off x="6262096" y="3328668"/>
                  <a:ext cx="688031" cy="663308"/>
                </a:xfrm>
                <a:prstGeom prst="cube">
                  <a:avLst/>
                </a:prstGeom>
                <a:solidFill>
                  <a:srgbClr val="CCCC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정육면체 81">
                  <a:extLst>
                    <a:ext uri="{FF2B5EF4-FFF2-40B4-BE49-F238E27FC236}">
                      <a16:creationId xmlns:a16="http://schemas.microsoft.com/office/drawing/2014/main" id="{F385F71D-AC7C-475D-B0C6-7966239896E2}"/>
                    </a:ext>
                  </a:extLst>
                </p:cNvPr>
                <p:cNvSpPr/>
                <p:nvPr/>
              </p:nvSpPr>
              <p:spPr>
                <a:xfrm>
                  <a:off x="6020389" y="3534154"/>
                  <a:ext cx="688031" cy="663308"/>
                </a:xfrm>
                <a:prstGeom prst="cube">
                  <a:avLst/>
                </a:prstGeom>
                <a:solidFill>
                  <a:srgbClr val="CCCC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8" name="왼쪽 중괄호 97">
              <a:extLst>
                <a:ext uri="{FF2B5EF4-FFF2-40B4-BE49-F238E27FC236}">
                  <a16:creationId xmlns:a16="http://schemas.microsoft.com/office/drawing/2014/main" id="{8DB30742-A655-4968-A7AA-4D53B00D1F5B}"/>
                </a:ext>
              </a:extLst>
            </p:cNvPr>
            <p:cNvSpPr/>
            <p:nvPr/>
          </p:nvSpPr>
          <p:spPr>
            <a:xfrm rot="2789637">
              <a:off x="5035351" y="2524851"/>
              <a:ext cx="45719" cy="290929"/>
            </a:xfrm>
            <a:prstGeom prst="leftBrace">
              <a:avLst>
                <a:gd name="adj1" fmla="val 1315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03291DA-A2DC-48FD-85A4-DDBE77EDEB84}"/>
                </a:ext>
              </a:extLst>
            </p:cNvPr>
            <p:cNvSpPr txBox="1"/>
            <p:nvPr/>
          </p:nvSpPr>
          <p:spPr>
            <a:xfrm>
              <a:off x="4778994" y="2394355"/>
              <a:ext cx="314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50FDAB1-AD67-47EA-AF69-74642164A304}"/>
              </a:ext>
            </a:extLst>
          </p:cNvPr>
          <p:cNvGrpSpPr/>
          <p:nvPr/>
        </p:nvGrpSpPr>
        <p:grpSpPr>
          <a:xfrm>
            <a:off x="7413758" y="2055939"/>
            <a:ext cx="4442983" cy="1833704"/>
            <a:chOff x="7529863" y="2034811"/>
            <a:chExt cx="4442983" cy="1833704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3A6C1BE8-BA61-41AB-ADF0-EEBFE3F748E5}"/>
                </a:ext>
              </a:extLst>
            </p:cNvPr>
            <p:cNvGrpSpPr/>
            <p:nvPr/>
          </p:nvGrpSpPr>
          <p:grpSpPr>
            <a:xfrm>
              <a:off x="7529863" y="2034811"/>
              <a:ext cx="4442983" cy="1833704"/>
              <a:chOff x="7868174" y="1932773"/>
              <a:chExt cx="4442983" cy="1833704"/>
            </a:xfrm>
          </p:grpSpPr>
          <p:sp>
            <p:nvSpPr>
              <p:cNvPr id="52" name="왼쪽 중괄호 51">
                <a:extLst>
                  <a:ext uri="{FF2B5EF4-FFF2-40B4-BE49-F238E27FC236}">
                    <a16:creationId xmlns:a16="http://schemas.microsoft.com/office/drawing/2014/main" id="{E3620921-04D9-4C9B-8F90-8251292F75C5}"/>
                  </a:ext>
                </a:extLst>
              </p:cNvPr>
              <p:cNvSpPr/>
              <p:nvPr/>
            </p:nvSpPr>
            <p:spPr>
              <a:xfrm rot="13885114">
                <a:off x="11549602" y="2387362"/>
                <a:ext cx="327661" cy="1195448"/>
              </a:xfrm>
              <a:prstGeom prst="leftBrace">
                <a:avLst>
                  <a:gd name="adj1" fmla="val 13151"/>
                  <a:gd name="adj2" fmla="val 50972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18198A9-22AC-466C-B357-DDA2E2085B55}"/>
                  </a:ext>
                </a:extLst>
              </p:cNvPr>
              <p:cNvGrpSpPr/>
              <p:nvPr/>
            </p:nvGrpSpPr>
            <p:grpSpPr>
              <a:xfrm>
                <a:off x="7868174" y="1932773"/>
                <a:ext cx="4287534" cy="1833704"/>
                <a:chOff x="7857979" y="1916278"/>
                <a:chExt cx="4287534" cy="1833704"/>
              </a:xfrm>
            </p:grpSpPr>
            <p:sp>
              <p:nvSpPr>
                <p:cNvPr id="42" name="왼쪽 중괄호 41">
                  <a:extLst>
                    <a:ext uri="{FF2B5EF4-FFF2-40B4-BE49-F238E27FC236}">
                      <a16:creationId xmlns:a16="http://schemas.microsoft.com/office/drawing/2014/main" id="{3DA92D36-3BF5-4630-B69E-BA64C8B5A431}"/>
                    </a:ext>
                  </a:extLst>
                </p:cNvPr>
                <p:cNvSpPr/>
                <p:nvPr/>
              </p:nvSpPr>
              <p:spPr>
                <a:xfrm rot="16200000">
                  <a:off x="9637759" y="1991731"/>
                  <a:ext cx="138223" cy="2632256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왼쪽 중괄호 42">
                  <a:extLst>
                    <a:ext uri="{FF2B5EF4-FFF2-40B4-BE49-F238E27FC236}">
                      <a16:creationId xmlns:a16="http://schemas.microsoft.com/office/drawing/2014/main" id="{FFF10337-2CB3-4C7A-91B8-5E4EC34FB649}"/>
                    </a:ext>
                  </a:extLst>
                </p:cNvPr>
                <p:cNvSpPr/>
                <p:nvPr/>
              </p:nvSpPr>
              <p:spPr>
                <a:xfrm>
                  <a:off x="8187672" y="2724283"/>
                  <a:ext cx="147597" cy="471816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B042B1FC-0C79-410B-AA93-2EEBE195F931}"/>
                    </a:ext>
                  </a:extLst>
                </p:cNvPr>
                <p:cNvSpPr txBox="1"/>
                <p:nvPr/>
              </p:nvSpPr>
              <p:spPr>
                <a:xfrm>
                  <a:off x="7857979" y="2772040"/>
                  <a:ext cx="31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C61900E-1E0E-4E15-BEA8-EAEE7BE97063}"/>
                    </a:ext>
                  </a:extLst>
                </p:cNvPr>
                <p:cNvSpPr txBox="1"/>
                <p:nvPr/>
              </p:nvSpPr>
              <p:spPr>
                <a:xfrm>
                  <a:off x="9368491" y="3380650"/>
                  <a:ext cx="9023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1024</a:t>
                  </a:r>
                  <a:endParaRPr lang="ko-KR" altLang="en-US" dirty="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861244E-93DF-4934-9551-738CFEC30CAB}"/>
                    </a:ext>
                  </a:extLst>
                </p:cNvPr>
                <p:cNvSpPr txBox="1"/>
                <p:nvPr/>
              </p:nvSpPr>
              <p:spPr>
                <a:xfrm>
                  <a:off x="11748208" y="2977006"/>
                  <a:ext cx="3973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4</a:t>
                  </a:r>
                  <a:endParaRPr lang="ko-KR" altLang="en-US" dirty="0"/>
                </a:p>
              </p:txBody>
            </p:sp>
            <p:sp>
              <p:nvSpPr>
                <p:cNvPr id="88" name="정육면체 87">
                  <a:extLst>
                    <a:ext uri="{FF2B5EF4-FFF2-40B4-BE49-F238E27FC236}">
                      <a16:creationId xmlns:a16="http://schemas.microsoft.com/office/drawing/2014/main" id="{46F85F87-EEF6-4C4A-A5CA-A83E1E7D59BC}"/>
                    </a:ext>
                  </a:extLst>
                </p:cNvPr>
                <p:cNvSpPr/>
                <p:nvPr/>
              </p:nvSpPr>
              <p:spPr>
                <a:xfrm>
                  <a:off x="9193781" y="1916278"/>
                  <a:ext cx="2827472" cy="663308"/>
                </a:xfrm>
                <a:prstGeom prst="cube">
                  <a:avLst/>
                </a:prstGeom>
                <a:solidFill>
                  <a:srgbClr val="CCCC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정육면체 88">
                  <a:extLst>
                    <a:ext uri="{FF2B5EF4-FFF2-40B4-BE49-F238E27FC236}">
                      <a16:creationId xmlns:a16="http://schemas.microsoft.com/office/drawing/2014/main" id="{577B9103-ECB8-4F3D-A0CB-F5EE241C8E61}"/>
                    </a:ext>
                  </a:extLst>
                </p:cNvPr>
                <p:cNvSpPr/>
                <p:nvPr/>
              </p:nvSpPr>
              <p:spPr>
                <a:xfrm>
                  <a:off x="8942372" y="2103734"/>
                  <a:ext cx="2827472" cy="663308"/>
                </a:xfrm>
                <a:prstGeom prst="cube">
                  <a:avLst/>
                </a:prstGeom>
                <a:solidFill>
                  <a:srgbClr val="CCCC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정육면체 89">
                  <a:extLst>
                    <a:ext uri="{FF2B5EF4-FFF2-40B4-BE49-F238E27FC236}">
                      <a16:creationId xmlns:a16="http://schemas.microsoft.com/office/drawing/2014/main" id="{4927B329-B939-476A-A9DD-534C21221A1B}"/>
                    </a:ext>
                  </a:extLst>
                </p:cNvPr>
                <p:cNvSpPr/>
                <p:nvPr/>
              </p:nvSpPr>
              <p:spPr>
                <a:xfrm>
                  <a:off x="8653713" y="2305284"/>
                  <a:ext cx="2827472" cy="663308"/>
                </a:xfrm>
                <a:prstGeom prst="cube">
                  <a:avLst/>
                </a:prstGeom>
                <a:solidFill>
                  <a:srgbClr val="CCCC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정육면체 90">
                  <a:extLst>
                    <a:ext uri="{FF2B5EF4-FFF2-40B4-BE49-F238E27FC236}">
                      <a16:creationId xmlns:a16="http://schemas.microsoft.com/office/drawing/2014/main" id="{D7338584-2C15-4F52-877C-63DCF0237110}"/>
                    </a:ext>
                  </a:extLst>
                </p:cNvPr>
                <p:cNvSpPr/>
                <p:nvPr/>
              </p:nvSpPr>
              <p:spPr>
                <a:xfrm>
                  <a:off x="8365053" y="2544313"/>
                  <a:ext cx="2827472" cy="663308"/>
                </a:xfrm>
                <a:prstGeom prst="cube">
                  <a:avLst/>
                </a:prstGeom>
                <a:solidFill>
                  <a:srgbClr val="CCCCF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97" name="왼쪽 중괄호 96">
              <a:extLst>
                <a:ext uri="{FF2B5EF4-FFF2-40B4-BE49-F238E27FC236}">
                  <a16:creationId xmlns:a16="http://schemas.microsoft.com/office/drawing/2014/main" id="{91B66016-508F-462D-AB6E-15FB457FC9F5}"/>
                </a:ext>
              </a:extLst>
            </p:cNvPr>
            <p:cNvSpPr/>
            <p:nvPr/>
          </p:nvSpPr>
          <p:spPr>
            <a:xfrm rot="2789637">
              <a:off x="8057877" y="2562560"/>
              <a:ext cx="45719" cy="290929"/>
            </a:xfrm>
            <a:prstGeom prst="leftBrace">
              <a:avLst>
                <a:gd name="adj1" fmla="val 1315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2FFEC4F-625E-4B9A-B0CE-0CB1D9AA6CD8}"/>
                </a:ext>
              </a:extLst>
            </p:cNvPr>
            <p:cNvSpPr txBox="1"/>
            <p:nvPr/>
          </p:nvSpPr>
          <p:spPr>
            <a:xfrm>
              <a:off x="7798708" y="2444110"/>
              <a:ext cx="314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104" name="제목 103">
            <a:extLst>
              <a:ext uri="{FF2B5EF4-FFF2-40B4-BE49-F238E27FC236}">
                <a16:creationId xmlns:a16="http://schemas.microsoft.com/office/drawing/2014/main" id="{3A863738-D46E-4488-9F32-5CE8A445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Garamond" panose="02020404030301010803" pitchFamily="18" charset="0"/>
              </a:rPr>
              <a:t>Position-wise Feed-Forward Networks</a:t>
            </a:r>
            <a:r>
              <a:rPr lang="ko-KR" altLang="en-US" dirty="0"/>
              <a:t>가 </a:t>
            </a:r>
            <a:br>
              <a:rPr lang="en-US" altLang="ko-KR" dirty="0"/>
            </a:br>
            <a:r>
              <a:rPr lang="en-US" altLang="ko-KR" dirty="0">
                <a:latin typeface="Garamond" panose="02020404030301010803" pitchFamily="18" charset="0"/>
              </a:rPr>
              <a:t>CNN</a:t>
            </a:r>
            <a:r>
              <a:rPr lang="ko-KR" altLang="en-US" dirty="0"/>
              <a:t>으로 대체 가능한 이유</a:t>
            </a:r>
          </a:p>
        </p:txBody>
      </p:sp>
      <p:sp>
        <p:nvSpPr>
          <p:cNvPr id="106" name="슬라이드 번호 개체 틀 105">
            <a:extLst>
              <a:ext uri="{FF2B5EF4-FFF2-40B4-BE49-F238E27FC236}">
                <a16:creationId xmlns:a16="http://schemas.microsoft.com/office/drawing/2014/main" id="{9E0FE6C2-8631-436E-AD8D-F2B5539A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449-4201-41B2-A59C-72E3EBB7048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3204E-887F-42AF-AA9A-1C8A16C6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Garamond" panose="02020404030301010803" pitchFamily="18" charset="0"/>
              </a:rPr>
              <a:t>완전연결계층</a:t>
            </a:r>
            <a:r>
              <a:rPr lang="en-US" altLang="ko-KR" b="1" dirty="0">
                <a:latin typeface="Garamond" panose="02020404030301010803" pitchFamily="18" charset="0"/>
              </a:rPr>
              <a:t>(Fully-connected)</a:t>
            </a:r>
            <a:r>
              <a:rPr lang="ko-KR" altLang="en-US" dirty="0"/>
              <a:t>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1611D-6D98-47DE-9BE6-4C3563BD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755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FC</a:t>
            </a:r>
            <a:r>
              <a:rPr lang="ko-KR" altLang="en-US" sz="2400" dirty="0"/>
              <a:t>에서 인접하는 계층의 뉴런이 모두 연결되고 출력의 수는 임의로 정할 수 있음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데이터 형상이 무시</a:t>
            </a:r>
            <a:r>
              <a:rPr lang="ko-KR" altLang="en-US" sz="2400" dirty="0"/>
              <a:t>되는</a:t>
            </a:r>
            <a:r>
              <a:rPr lang="ko-KR" altLang="en-US" sz="2400" b="1" dirty="0"/>
              <a:t> </a:t>
            </a:r>
            <a:r>
              <a:rPr lang="ko-KR" altLang="en-US" sz="2400" dirty="0"/>
              <a:t>문제점 발생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3</a:t>
            </a:r>
            <a:r>
              <a:rPr lang="ko-KR" altLang="en-US" sz="2400" dirty="0"/>
              <a:t>차원 데이터를 </a:t>
            </a:r>
            <a:r>
              <a:rPr lang="en-US" altLang="ko-KR" sz="2400" dirty="0"/>
              <a:t>1</a:t>
            </a:r>
            <a:r>
              <a:rPr lang="ko-KR" altLang="en-US" sz="2400" dirty="0"/>
              <a:t>차원 데이터로 평탄화 시켜주며 </a:t>
            </a:r>
            <a:r>
              <a:rPr lang="ko-KR" altLang="en-US" sz="2400" b="1" dirty="0"/>
              <a:t>공간적 구조 정보 유실</a:t>
            </a:r>
            <a:r>
              <a:rPr lang="ko-KR" altLang="en-US" sz="2400" dirty="0"/>
              <a:t>로</a:t>
            </a:r>
            <a:r>
              <a:rPr lang="ko-KR" altLang="en-US" sz="2400" b="1" dirty="0"/>
              <a:t> </a:t>
            </a:r>
            <a:r>
              <a:rPr lang="ko-KR" altLang="en-US" sz="2400" dirty="0"/>
              <a:t>비효율적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공간적 구조 정보</a:t>
            </a:r>
            <a:r>
              <a:rPr lang="en-US" altLang="ko-KR" sz="2000" dirty="0"/>
              <a:t> 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거리가 가까운 어떤 픽셀들끼리 어떤 연관이 있고 어떤 픽셀들끼리 값이 비슷하거나 등을 포함</a:t>
            </a:r>
          </a:p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BA224-97FC-4936-993C-AA794197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449-4201-41B2-A59C-72E3EBB7048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5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48319-794C-44C4-AAF1-950D45DA9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64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Garamond" panose="02020404030301010803" pitchFamily="18" charset="0"/>
              </a:rPr>
              <a:t>CNN(Convolutional Neural Network)</a:t>
            </a:r>
            <a:endParaRPr lang="ko-KR" altLang="en-US" b="1" dirty="0">
              <a:latin typeface="Garamond" panose="020204040303010108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C96BF-6FDC-4E5F-8F09-03D8C9AF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363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Garamond" panose="02020404030301010803" pitchFamily="18" charset="0"/>
              </a:rPr>
              <a:t>Convolution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일정 영역의 값들에 대해 가중치를 적용하여 하나의 값을 만드는 연산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다차원</a:t>
            </a:r>
            <a:r>
              <a:rPr lang="ko-KR" altLang="en-US" sz="2400" dirty="0"/>
              <a:t> </a:t>
            </a:r>
            <a:r>
              <a:rPr lang="ko-KR" altLang="en-US" sz="2400" b="1" dirty="0"/>
              <a:t>배열 데이터</a:t>
            </a:r>
            <a:r>
              <a:rPr lang="ko-KR" altLang="en-US" sz="2400" dirty="0"/>
              <a:t>를</a:t>
            </a:r>
            <a:r>
              <a:rPr lang="ko-KR" altLang="en-US" sz="2400" b="1" dirty="0"/>
              <a:t> </a:t>
            </a:r>
            <a:r>
              <a:rPr lang="ko-KR" altLang="en-US" sz="2400" dirty="0"/>
              <a:t>처리하도록 구성하여 형상 유지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이미지 인식</a:t>
            </a:r>
            <a:r>
              <a:rPr lang="en-US" altLang="ko-KR" sz="2000" dirty="0"/>
              <a:t>, </a:t>
            </a:r>
            <a:r>
              <a:rPr lang="ko-KR" altLang="en-US" sz="2000" dirty="0"/>
              <a:t>음성 인식에서 주로 사용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전반부</a:t>
            </a:r>
            <a:r>
              <a:rPr lang="en-US" altLang="ko-KR" sz="2400" dirty="0"/>
              <a:t>: </a:t>
            </a:r>
            <a:r>
              <a:rPr lang="ko-KR" altLang="en-US" sz="2400" dirty="0"/>
              <a:t>연산을 수행하여 특징 추출 </a:t>
            </a:r>
            <a:r>
              <a:rPr lang="en-US" altLang="ko-KR" sz="2400" dirty="0"/>
              <a:t>(C</a:t>
            </a:r>
            <a:r>
              <a:rPr lang="en-US" altLang="ko-KR" sz="2400" dirty="0">
                <a:latin typeface="Garamond" panose="02020404030301010803" pitchFamily="18" charset="0"/>
              </a:rPr>
              <a:t>onvolution, Pooling</a:t>
            </a:r>
            <a:r>
              <a:rPr lang="en-US" altLang="ko-KR" sz="2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후반부</a:t>
            </a:r>
            <a:r>
              <a:rPr lang="en-US" altLang="ko-KR" sz="2400" dirty="0"/>
              <a:t>: </a:t>
            </a:r>
            <a:r>
              <a:rPr lang="ko-KR" altLang="en-US" sz="2400" dirty="0"/>
              <a:t>특징을 이용하여 분류 </a:t>
            </a:r>
            <a:r>
              <a:rPr lang="en-US" altLang="ko-KR" sz="2400" dirty="0"/>
              <a:t>(</a:t>
            </a:r>
            <a:r>
              <a:rPr lang="en-US" altLang="ko-KR" sz="2400" dirty="0">
                <a:latin typeface="Garamond" panose="02020404030301010803" pitchFamily="18" charset="0"/>
              </a:rPr>
              <a:t>Multi-layer Perceptron</a:t>
            </a:r>
            <a:r>
              <a:rPr lang="en-US" altLang="ko-KR" sz="2400" dirty="0"/>
              <a:t>)</a:t>
            </a:r>
          </a:p>
        </p:txBody>
      </p:sp>
      <p:pic>
        <p:nvPicPr>
          <p:cNvPr id="1026" name="Picture 2" descr="CNN, Convolutional Neural Network 요약">
            <a:extLst>
              <a:ext uri="{FF2B5EF4-FFF2-40B4-BE49-F238E27FC236}">
                <a16:creationId xmlns:a16="http://schemas.microsoft.com/office/drawing/2014/main" id="{553A8F3D-A3CD-4E11-8287-27A336A5C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4992315"/>
            <a:ext cx="9575800" cy="178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ED479-8DD4-4B6D-B647-2E58FBDB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449-4201-41B2-A59C-72E3EBB7048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4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08EBE-3B5D-40CE-81B4-55CC6D60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E185B-34D4-42AE-9EC3-0A0224735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0001"/>
            <a:ext cx="9999133" cy="1599142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ko-KR" altLang="en-US" sz="2600" dirty="0"/>
              <a:t>커널</a:t>
            </a:r>
            <a:r>
              <a:rPr lang="en-US" altLang="ko-KR" sz="2600" dirty="0"/>
              <a:t>(</a:t>
            </a:r>
            <a:r>
              <a:rPr lang="en-US" altLang="ko-KR" sz="2600" dirty="0">
                <a:latin typeface="Garamond" panose="02020404030301010803" pitchFamily="18" charset="0"/>
              </a:rPr>
              <a:t>Kernel</a:t>
            </a:r>
            <a:r>
              <a:rPr lang="en-US" altLang="ko-KR" sz="2600" dirty="0"/>
              <a:t>) : </a:t>
            </a:r>
            <a:r>
              <a:rPr lang="ko-KR" altLang="en-US" sz="2600" dirty="0"/>
              <a:t>필터</a:t>
            </a:r>
            <a:r>
              <a:rPr lang="en-US" altLang="ko-KR" sz="2600" dirty="0"/>
              <a:t>(</a:t>
            </a:r>
            <a:r>
              <a:rPr lang="en-US" altLang="ko-KR" sz="2600" dirty="0">
                <a:latin typeface="Garamond" panose="02020404030301010803" pitchFamily="18" charset="0"/>
              </a:rPr>
              <a:t>Filter</a:t>
            </a:r>
            <a:r>
              <a:rPr lang="en-US" altLang="ko-KR" sz="2600" dirty="0"/>
              <a:t>), </a:t>
            </a:r>
            <a:r>
              <a:rPr lang="en-US" altLang="ko-KR" sz="2600" dirty="0">
                <a:latin typeface="Garamond" panose="02020404030301010803" pitchFamily="18" charset="0"/>
              </a:rPr>
              <a:t>Conv Layer</a:t>
            </a:r>
            <a:r>
              <a:rPr lang="ko-KR" altLang="en-US" sz="2600" dirty="0"/>
              <a:t>의 가중치에 해당</a:t>
            </a:r>
            <a:r>
              <a:rPr lang="en-US" altLang="ko-KR" sz="2600" dirty="0"/>
              <a:t> </a:t>
            </a:r>
          </a:p>
          <a:p>
            <a:pPr>
              <a:lnSpc>
                <a:spcPct val="100000"/>
              </a:lnSpc>
            </a:pPr>
            <a:r>
              <a:rPr lang="ko-KR" altLang="en-US" sz="2600" dirty="0" err="1"/>
              <a:t>합성곱</a:t>
            </a:r>
            <a:r>
              <a:rPr lang="ko-KR" altLang="en-US" sz="2600" dirty="0"/>
              <a:t> 연산</a:t>
            </a:r>
            <a:endParaRPr lang="en-US" altLang="ko-KR" sz="2600" dirty="0"/>
          </a:p>
          <a:p>
            <a:pPr lvl="1">
              <a:lnSpc>
                <a:spcPct val="160000"/>
              </a:lnSpc>
            </a:pPr>
            <a:r>
              <a:rPr lang="ko-KR" altLang="en-US" sz="2200" dirty="0"/>
              <a:t>입력데이터와 필터 간의 서로 대응하는 원소끼리 곱한 후 총합을 구함 </a:t>
            </a:r>
            <a:r>
              <a:rPr lang="en-US" altLang="ko-KR" sz="2200" dirty="0"/>
              <a:t>(</a:t>
            </a:r>
            <a:r>
              <a:rPr lang="en-US" altLang="ko-KR" sz="2200" dirty="0">
                <a:latin typeface="Garamond" panose="02020404030301010803" pitchFamily="18" charset="0"/>
              </a:rPr>
              <a:t>FMA</a:t>
            </a:r>
            <a:r>
              <a:rPr lang="en-US" altLang="ko-KR" sz="2200" dirty="0"/>
              <a:t>)</a:t>
            </a:r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88A00C9-1292-480D-8AE1-BEEB9446E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49868"/>
            <a:ext cx="11057466" cy="374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17EEB-831F-49CD-87AB-5499AC85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449-4201-41B2-A59C-72E3EBB7048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91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8DEC1F4-DF11-4753-91C1-F30E4A067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711" y="4001294"/>
            <a:ext cx="6886621" cy="260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24BA18D-1930-4A5B-B7FB-8E7CBC3F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패딩</a:t>
            </a:r>
            <a:r>
              <a:rPr lang="en-US" altLang="ko-KR" b="1" dirty="0">
                <a:latin typeface="Garamond" panose="02020404030301010803" pitchFamily="18" charset="0"/>
              </a:rPr>
              <a:t>(Padding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79082-D5EE-4881-812D-4E7A14076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113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/>
              <a:t>합성곱</a:t>
            </a:r>
            <a:r>
              <a:rPr lang="ko-KR" altLang="en-US" sz="2400" dirty="0"/>
              <a:t> 연산을 수행하기 전</a:t>
            </a:r>
            <a:r>
              <a:rPr lang="en-US" altLang="ko-KR" sz="2400" dirty="0"/>
              <a:t>, </a:t>
            </a:r>
            <a:r>
              <a:rPr lang="ko-KR" altLang="en-US" sz="2400" dirty="0"/>
              <a:t>입력데이터 주변을 특정 값으로 채워 늘리는 것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주로 출력데이터의 </a:t>
            </a:r>
            <a:r>
              <a:rPr lang="ko-KR" altLang="en-US" sz="2400" b="1" dirty="0"/>
              <a:t>공간적 크기를 조절</a:t>
            </a:r>
            <a:r>
              <a:rPr lang="ko-KR" altLang="en-US" sz="2400" dirty="0"/>
              <a:t>하기 위해 사용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Garamond" panose="02020404030301010803" pitchFamily="18" charset="0"/>
              </a:rPr>
              <a:t>Feature Map </a:t>
            </a:r>
            <a:r>
              <a:rPr lang="ko-KR" altLang="en-US" sz="2000" dirty="0"/>
              <a:t>크기가 입력의 크기와 동일하게 가능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가장 자리 정보 보존</a:t>
            </a:r>
            <a:endParaRPr lang="en-US" altLang="ko-KR" sz="2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9DD2C5-699B-4BC3-8138-A1D23B211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449-4201-41B2-A59C-72E3EBB7048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7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DCA0C-7B7D-4200-A94A-70528A7F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스트라이드</a:t>
            </a:r>
            <a:r>
              <a:rPr lang="en-US" altLang="ko-KR" b="1" dirty="0"/>
              <a:t>(</a:t>
            </a:r>
            <a:r>
              <a:rPr lang="en-US" altLang="ko-KR" b="1" dirty="0">
                <a:latin typeface="Garamond" panose="02020404030301010803" pitchFamily="18" charset="0"/>
              </a:rPr>
              <a:t>Stride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89959-9BB7-4CEB-ABEB-9D07D161D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입력데이터에 필터를 적용할 때 이동할 간격을 조절하는 것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출력의 데이터 크기를 조절하기 위해 사용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 err="1"/>
              <a:t>스트라이드</a:t>
            </a:r>
            <a:r>
              <a:rPr lang="ko-KR" altLang="en-US" sz="2400" dirty="0"/>
              <a:t> 증가하면 출력 크기 감소</a:t>
            </a:r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B59484-B712-4181-97F5-488CC5DEB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65600"/>
            <a:ext cx="10737850" cy="232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B392C0-E0D7-4B35-AE2B-AE3F3674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449-4201-41B2-A59C-72E3EBB7048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96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9A9BB-1E12-43F2-8A55-CAB59D89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 </a:t>
            </a:r>
            <a:r>
              <a:rPr lang="en-US" altLang="ko-KR" b="1" dirty="0">
                <a:latin typeface="Garamond" panose="02020404030301010803" pitchFamily="18" charset="0"/>
              </a:rPr>
              <a:t>Stride</a:t>
            </a:r>
            <a:r>
              <a:rPr lang="ko-KR" altLang="en-US" b="1" dirty="0">
                <a:latin typeface="Garamond" panose="02020404030301010803" pitchFamily="18" charset="0"/>
              </a:rPr>
              <a:t> </a:t>
            </a:r>
            <a:r>
              <a:rPr lang="ko-KR" altLang="en-US" dirty="0"/>
              <a:t>적용한 출력크기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48788-3B7D-492E-A142-E7862D999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8367" y="1684335"/>
            <a:ext cx="7222066" cy="552450"/>
          </a:xfrm>
        </p:spPr>
        <p:txBody>
          <a:bodyPr/>
          <a:lstStyle/>
          <a:p>
            <a:r>
              <a:rPr lang="ko-KR" altLang="en-US" sz="2000" dirty="0"/>
              <a:t>입력</a:t>
            </a:r>
            <a:r>
              <a:rPr lang="en-US" altLang="ko-KR" sz="2000" dirty="0"/>
              <a:t>: (4,4), </a:t>
            </a:r>
            <a:r>
              <a:rPr lang="ko-KR" altLang="en-US" sz="2000" dirty="0"/>
              <a:t>패딩</a:t>
            </a:r>
            <a:r>
              <a:rPr lang="en-US" altLang="ko-KR" sz="2000" dirty="0"/>
              <a:t> : 1, </a:t>
            </a:r>
            <a:r>
              <a:rPr lang="ko-KR" altLang="en-US" sz="2000" dirty="0" err="1"/>
              <a:t>스트라이드</a:t>
            </a:r>
            <a:r>
              <a:rPr lang="en-US" altLang="ko-KR" sz="2000" dirty="0"/>
              <a:t> : 1, </a:t>
            </a:r>
            <a:r>
              <a:rPr lang="ko-KR" altLang="en-US" sz="2000" dirty="0"/>
              <a:t>필터 </a:t>
            </a:r>
            <a:r>
              <a:rPr lang="en-US" altLang="ko-KR" sz="2000" dirty="0"/>
              <a:t>: (3,3)</a:t>
            </a:r>
          </a:p>
        </p:txBody>
      </p:sp>
      <p:pic>
        <p:nvPicPr>
          <p:cNvPr id="3074" name="Picture 2" descr="PAN.SPOT: 합성곱 신경망(convolutional neural network)">
            <a:extLst>
              <a:ext uri="{FF2B5EF4-FFF2-40B4-BE49-F238E27FC236}">
                <a16:creationId xmlns:a16="http://schemas.microsoft.com/office/drawing/2014/main" id="{B8E4AEF5-05D5-48D5-A215-0672F5F06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267" y="2236785"/>
            <a:ext cx="4366683" cy="18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1DCBE1B-D0B5-4914-B036-14CC360A66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3" r="-1752"/>
          <a:stretch/>
        </p:blipFill>
        <p:spPr bwMode="auto">
          <a:xfrm>
            <a:off x="493183" y="1690688"/>
            <a:ext cx="2573867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D14105E-3C83-4EFA-AFBC-EAE0500C05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69"/>
          <a:stretch/>
        </p:blipFill>
        <p:spPr bwMode="auto">
          <a:xfrm>
            <a:off x="563034" y="4087813"/>
            <a:ext cx="3246967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3CAE18D-B81C-47B9-960D-ABD5407D448C}"/>
              </a:ext>
            </a:extLst>
          </p:cNvPr>
          <p:cNvSpPr txBox="1">
            <a:spLocks/>
          </p:cNvSpPr>
          <p:nvPr/>
        </p:nvSpPr>
        <p:spPr>
          <a:xfrm>
            <a:off x="4288367" y="4342617"/>
            <a:ext cx="7222066" cy="557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입력</a:t>
            </a:r>
            <a:r>
              <a:rPr lang="en-US" altLang="ko-KR" sz="2000" dirty="0"/>
              <a:t>: (7,7), </a:t>
            </a:r>
            <a:r>
              <a:rPr lang="ko-KR" altLang="en-US" sz="2000" dirty="0"/>
              <a:t>패딩</a:t>
            </a:r>
            <a:r>
              <a:rPr lang="en-US" altLang="ko-KR" sz="2000" dirty="0"/>
              <a:t> : 0, </a:t>
            </a:r>
            <a:r>
              <a:rPr lang="ko-KR" altLang="en-US" sz="2000" dirty="0" err="1"/>
              <a:t>스트라이드</a:t>
            </a:r>
            <a:r>
              <a:rPr lang="en-US" altLang="ko-KR" sz="2000" dirty="0"/>
              <a:t> : 2, </a:t>
            </a:r>
            <a:r>
              <a:rPr lang="ko-KR" altLang="en-US" sz="2000" dirty="0"/>
              <a:t>필터 </a:t>
            </a:r>
            <a:r>
              <a:rPr lang="en-US" altLang="ko-KR" sz="2000" dirty="0"/>
              <a:t>: (3,3)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44E1E7-7F09-4033-9CAC-C05E74B26E68}"/>
                  </a:ext>
                </a:extLst>
              </p:cNvPr>
              <p:cNvSpPr txBox="1"/>
              <p:nvPr/>
            </p:nvSpPr>
            <p:spPr>
              <a:xfrm>
                <a:off x="8743950" y="2364685"/>
                <a:ext cx="3184098" cy="1136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Garamond" panose="02020404030301010803" pitchFamily="18" charset="0"/>
                  </a:rPr>
                  <a:t>OH</a:t>
                </a:r>
                <a:r>
                  <a:rPr lang="en-US" altLang="ko-KR" sz="2400" dirty="0"/>
                  <a:t> =</a:t>
                </a:r>
                <a:r>
                  <a:rPr lang="en-US" altLang="ko-KR" sz="24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4+2⋅1−3</m:t>
                        </m:r>
                      </m:num>
                      <m:den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+1=4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dirty="0">
                    <a:latin typeface="Garamond" panose="02020404030301010803" pitchFamily="18" charset="0"/>
                  </a:rPr>
                  <a:t>OW</a:t>
                </a:r>
                <a:r>
                  <a:rPr lang="en-US" altLang="ko-KR" sz="24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4+2⋅1−3</m:t>
                        </m:r>
                      </m:num>
                      <m:den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+1=4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44E1E7-7F09-4033-9CAC-C05E74B26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50" y="2364685"/>
                <a:ext cx="3184098" cy="1136978"/>
              </a:xfrm>
              <a:prstGeom prst="rect">
                <a:avLst/>
              </a:prstGeom>
              <a:blipFill>
                <a:blip r:embed="rId5"/>
                <a:stretch>
                  <a:fillRect l="-2868" b="-5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PAN.SPOT: 합성곱 신경망(convolutional neural network)">
            <a:extLst>
              <a:ext uri="{FF2B5EF4-FFF2-40B4-BE49-F238E27FC236}">
                <a16:creationId xmlns:a16="http://schemas.microsoft.com/office/drawing/2014/main" id="{FC8EC2AA-9BCA-49B8-AB22-B52F49C91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67"/>
          <a:stretch/>
        </p:blipFill>
        <p:spPr bwMode="auto">
          <a:xfrm>
            <a:off x="4020987" y="4963133"/>
            <a:ext cx="4657268" cy="162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163D6D-1E35-4A74-B605-CAB42939CCCE}"/>
                  </a:ext>
                </a:extLst>
              </p:cNvPr>
              <p:cNvSpPr txBox="1"/>
              <p:nvPr/>
            </p:nvSpPr>
            <p:spPr>
              <a:xfrm>
                <a:off x="8889242" y="5208839"/>
                <a:ext cx="3401483" cy="1136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Garamond" panose="02020404030301010803" pitchFamily="18" charset="0"/>
                  </a:rPr>
                  <a:t>OH</a:t>
                </a:r>
                <a:r>
                  <a:rPr lang="en-US" altLang="ko-KR" sz="24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7+2⋅0−3</m:t>
                        </m:r>
                      </m:num>
                      <m:den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+1=3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dirty="0">
                    <a:latin typeface="Garamond" panose="02020404030301010803" pitchFamily="18" charset="0"/>
                  </a:rPr>
                  <a:t>OW</a:t>
                </a:r>
                <a:r>
                  <a:rPr lang="en-US" altLang="ko-KR" sz="24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7+2⋅0−3</m:t>
                        </m:r>
                      </m:num>
                      <m:den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+1=3</m:t>
                    </m:r>
                  </m:oMath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163D6D-1E35-4A74-B605-CAB42939C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242" y="5208839"/>
                <a:ext cx="3401483" cy="1136978"/>
              </a:xfrm>
              <a:prstGeom prst="rect">
                <a:avLst/>
              </a:prstGeom>
              <a:blipFill>
                <a:blip r:embed="rId7"/>
                <a:stretch>
                  <a:fillRect l="-2688" b="-5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0A429B7-61F8-4349-BDC4-E6E9ADE5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449-4201-41B2-A59C-72E3EBB7048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21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277D012-EF9B-41E0-8E68-43CE1B257D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7" b="5440"/>
          <a:stretch/>
        </p:blipFill>
        <p:spPr bwMode="auto">
          <a:xfrm>
            <a:off x="6688667" y="4030133"/>
            <a:ext cx="5520266" cy="257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4D8CCEC-7DF1-4D35-94A7-948200C950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41" r="69088" b="37426"/>
          <a:stretch/>
        </p:blipFill>
        <p:spPr bwMode="auto">
          <a:xfrm>
            <a:off x="4637597" y="5757333"/>
            <a:ext cx="2169604" cy="75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ADD888-2AEA-4BF6-9184-491AE6AE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풀링</a:t>
            </a:r>
            <a:r>
              <a:rPr lang="en-US" altLang="ko-KR" b="1" dirty="0">
                <a:latin typeface="Garamond" panose="02020404030301010803" pitchFamily="18" charset="0"/>
              </a:rPr>
              <a:t>(Pooling) </a:t>
            </a:r>
            <a:r>
              <a:rPr lang="ko-KR" altLang="en-US" dirty="0"/>
              <a:t>계층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0B185-12CC-440D-AA4E-CE1CB8A91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영역을 원소 하나로 집약하여 공간 크기 조절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최대 </a:t>
            </a:r>
            <a:r>
              <a:rPr lang="ko-KR" altLang="en-US" sz="2000" dirty="0" err="1"/>
              <a:t>풀링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en-US" altLang="ko-KR" sz="2000" dirty="0">
                <a:latin typeface="Garamond" panose="02020404030301010803" pitchFamily="18" charset="0"/>
              </a:rPr>
              <a:t>Max Pooling</a:t>
            </a:r>
            <a:r>
              <a:rPr lang="en-US" altLang="ko-KR" sz="2000" dirty="0"/>
              <a:t>) : </a:t>
            </a:r>
            <a:r>
              <a:rPr lang="ko-KR" altLang="en-US" sz="2000" dirty="0"/>
              <a:t>대상 영역에서 최대값을 구하는 연산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평균 </a:t>
            </a:r>
            <a:r>
              <a:rPr lang="ko-KR" altLang="en-US" sz="2000" dirty="0" err="1"/>
              <a:t>풀링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en-US" altLang="ko-KR" sz="2000" dirty="0">
                <a:latin typeface="Garamond" panose="02020404030301010803" pitchFamily="18" charset="0"/>
              </a:rPr>
              <a:t>Average Pooling</a:t>
            </a:r>
            <a:r>
              <a:rPr lang="en-US" altLang="ko-KR" sz="2000" dirty="0"/>
              <a:t>) : </a:t>
            </a:r>
            <a:r>
              <a:rPr lang="ko-KR" altLang="en-US" sz="2000" dirty="0"/>
              <a:t>대상 영역에서 평균을 계산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400" dirty="0" err="1"/>
              <a:t>풀링의</a:t>
            </a:r>
            <a:r>
              <a:rPr lang="ko-KR" altLang="en-US" sz="2400" dirty="0">
                <a:latin typeface="Garamond" panose="02020404030301010803" pitchFamily="18" charset="0"/>
              </a:rPr>
              <a:t> </a:t>
            </a:r>
            <a:r>
              <a:rPr lang="en-US" altLang="ko-KR" sz="2400" dirty="0">
                <a:latin typeface="Garamond" panose="02020404030301010803" pitchFamily="18" charset="0"/>
              </a:rPr>
              <a:t>Window</a:t>
            </a:r>
            <a:r>
              <a:rPr lang="ko-KR" altLang="en-US" sz="2400" dirty="0">
                <a:latin typeface="Garamond" panose="02020404030301010803" pitchFamily="18" charset="0"/>
              </a:rPr>
              <a:t> </a:t>
            </a:r>
            <a:r>
              <a:rPr lang="ko-KR" altLang="en-US" sz="2400" dirty="0"/>
              <a:t>크기와 </a:t>
            </a:r>
            <a:r>
              <a:rPr lang="en-US" altLang="ko-KR" sz="2400" dirty="0">
                <a:latin typeface="Garamond" panose="02020404030301010803" pitchFamily="18" charset="0"/>
              </a:rPr>
              <a:t>Stride</a:t>
            </a:r>
            <a:r>
              <a:rPr lang="ko-KR" altLang="en-US" sz="2400" dirty="0"/>
              <a:t>는 같은 값으로 설정하는 것이 보통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특징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학습해야 할 매개변수가 없다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입력의 변화에 영향을 적게 받는다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채널 수가 변하지 않는다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37E384-9E4B-4333-86E2-7E815F5B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449-4201-41B2-A59C-72E3EBB7048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26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972C10-52EA-4350-8F96-BE5645B4E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09" y="3611828"/>
            <a:ext cx="6503483" cy="30937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E24E00-FF16-47D1-A6D4-A2800525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차원 데이터의 </a:t>
            </a:r>
            <a:r>
              <a:rPr lang="ko-KR" altLang="en-US" dirty="0" err="1"/>
              <a:t>합성곱</a:t>
            </a:r>
            <a:r>
              <a:rPr lang="ko-KR" altLang="en-US" dirty="0"/>
              <a:t>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A49BC-BCC2-4B3F-9E48-B24B49872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03" y="143615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입력 데이터와 필터의 </a:t>
            </a:r>
            <a:r>
              <a:rPr lang="ko-KR" altLang="en-US" sz="2400" dirty="0" err="1"/>
              <a:t>합성곱</a:t>
            </a:r>
            <a:r>
              <a:rPr lang="ko-KR" altLang="en-US" sz="2400" dirty="0"/>
              <a:t> 연산을 채널마다 수행하고</a:t>
            </a:r>
            <a:r>
              <a:rPr lang="en-US" altLang="ko-KR" sz="2400" dirty="0"/>
              <a:t>, </a:t>
            </a:r>
            <a:r>
              <a:rPr lang="ko-KR" altLang="en-US" sz="2400" dirty="0"/>
              <a:t>그 결과를 더해서 하나의 출력을 얻음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입력데이터의 채널 수와 필터의 채널 수가 같아야 함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717C71-295A-401F-B8E6-A807E0FFE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91" y="4279885"/>
            <a:ext cx="4159999" cy="2212990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3C70FE9E-68E0-42F6-B156-ECC846BE1CA3}"/>
              </a:ext>
            </a:extLst>
          </p:cNvPr>
          <p:cNvCxnSpPr>
            <a:cxnSpLocks/>
          </p:cNvCxnSpPr>
          <p:nvPr/>
        </p:nvCxnSpPr>
        <p:spPr>
          <a:xfrm>
            <a:off x="4456590" y="5029951"/>
            <a:ext cx="2944427" cy="39189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15E8AF49-F5E1-430A-ADD6-B79A4A61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449-4201-41B2-A59C-72E3EBB7048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8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22241</TotalTime>
  <Words>714</Words>
  <Application>Microsoft Office PowerPoint</Application>
  <PresentationFormat>와이드스크린</PresentationFormat>
  <Paragraphs>116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Garamond</vt:lpstr>
      <vt:lpstr>Office 테마</vt:lpstr>
      <vt:lpstr>7장 CNN</vt:lpstr>
      <vt:lpstr>완전연결계층(Fully-connected) 문제점</vt:lpstr>
      <vt:lpstr>CNN(Convolutional Neural Network)</vt:lpstr>
      <vt:lpstr>합성곱 연산</vt:lpstr>
      <vt:lpstr>패딩(Padding)</vt:lpstr>
      <vt:lpstr>스트라이드(Stride)</vt:lpstr>
      <vt:lpstr> Stride 적용한 출력크기 계산</vt:lpstr>
      <vt:lpstr>풀링(Pooling) 계층</vt:lpstr>
      <vt:lpstr>3차원 데이터의 합성곱 연산</vt:lpstr>
      <vt:lpstr>MNIST Classification </vt:lpstr>
      <vt:lpstr>Position-wise Feed-Forward Networks가  CNN으로 대체 가능한 이유</vt:lpstr>
      <vt:lpstr>Position-wise Feed-Forward Networks가  CNN으로 대체 가능한 이유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7장 CNN</dc:title>
  <dc:creator>박나현</dc:creator>
  <cp:lastModifiedBy>박나현</cp:lastModifiedBy>
  <cp:revision>12</cp:revision>
  <dcterms:created xsi:type="dcterms:W3CDTF">2021-07-25T15:51:46Z</dcterms:created>
  <dcterms:modified xsi:type="dcterms:W3CDTF">2021-10-08T06:29:47Z</dcterms:modified>
</cp:coreProperties>
</file>