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FEAF-E8BA-452A-A4DF-495542642438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8315-998B-4FEE-98C0-DF18947BA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5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FEAF-E8BA-452A-A4DF-495542642438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8315-998B-4FEE-98C0-DF18947BA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9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FEAF-E8BA-452A-A4DF-495542642438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8315-998B-4FEE-98C0-DF18947BA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5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FEAF-E8BA-452A-A4DF-495542642438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8315-998B-4FEE-98C0-DF18947BA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FEAF-E8BA-452A-A4DF-495542642438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8315-998B-4FEE-98C0-DF18947BA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8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FEAF-E8BA-452A-A4DF-495542642438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8315-998B-4FEE-98C0-DF18947BA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4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FEAF-E8BA-452A-A4DF-495542642438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8315-998B-4FEE-98C0-DF18947BA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8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FEAF-E8BA-452A-A4DF-495542642438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8315-998B-4FEE-98C0-DF18947BA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0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FEAF-E8BA-452A-A4DF-495542642438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8315-998B-4FEE-98C0-DF18947BA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1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FEAF-E8BA-452A-A4DF-495542642438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8315-998B-4FEE-98C0-DF18947BA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0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FEAF-E8BA-452A-A4DF-495542642438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E8315-998B-4FEE-98C0-DF18947BA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95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FEAF-E8BA-452A-A4DF-495542642438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8315-998B-4FEE-98C0-DF18947BA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9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hyun-shin/homework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3000" dirty="0" smtClean="0"/>
              <a:t>개인 프로젝트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ko-KR" altLang="en-US" sz="2000" dirty="0" smtClean="0"/>
              <a:t>제작자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신나현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9062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9687" y="242384"/>
            <a:ext cx="105877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구현 화면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메인 메뉴 페이지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86" y="1027214"/>
            <a:ext cx="5669427" cy="50581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7157257" y="1027214"/>
            <a:ext cx="417021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/>
              <a:t>하위메뉴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해당 </a:t>
            </a:r>
            <a:r>
              <a:rPr lang="ko-KR" altLang="en-US" sz="1000" dirty="0" err="1" smtClean="0"/>
              <a:t>메인메뉴로</a:t>
            </a:r>
            <a:r>
              <a:rPr lang="ko-KR" altLang="en-US" sz="1000" dirty="0" smtClean="0"/>
              <a:t> 이동시 </a:t>
            </a:r>
            <a:r>
              <a:rPr lang="ko-KR" altLang="en-US" sz="1000" dirty="0" err="1" smtClean="0"/>
              <a:t>하위메뉴</a:t>
            </a:r>
            <a:r>
              <a:rPr lang="ko-KR" altLang="en-US" sz="1000" dirty="0" smtClean="0"/>
              <a:t> 고정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/>
              <a:t>하위메뉴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해당 하는 </a:t>
            </a:r>
            <a:r>
              <a:rPr lang="en-US" altLang="ko-KR" sz="1000" dirty="0" err="1" smtClean="0"/>
              <a:t>url</a:t>
            </a:r>
            <a:r>
              <a:rPr lang="ko-KR" altLang="en-US" sz="1000" dirty="0" smtClean="0"/>
              <a:t>의 메뉴 하이라이트</a:t>
            </a:r>
            <a:endParaRPr lang="en-US" altLang="ko-KR" sz="1000" dirty="0" smtClean="0"/>
          </a:p>
          <a:p>
            <a:pPr marL="685800" lvl="1" indent="-2286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정렬 </a:t>
            </a:r>
            <a:r>
              <a:rPr lang="en-US" altLang="ko-KR" sz="1000" dirty="0" smtClean="0"/>
              <a:t>– </a:t>
            </a:r>
            <a:r>
              <a:rPr lang="ko-KR" altLang="en-US" sz="1000" dirty="0" err="1" smtClean="0"/>
              <a:t>최신순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과거순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제목순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작가순</a:t>
            </a:r>
            <a:r>
              <a:rPr lang="ko-KR" altLang="en-US" sz="1000" dirty="0" smtClean="0"/>
              <a:t> 등</a:t>
            </a:r>
            <a:endParaRPr lang="en-US" altLang="ko-KR" sz="1000" dirty="0" smtClean="0"/>
          </a:p>
          <a:p>
            <a:pPr marL="685800" lvl="1" indent="-2286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표지 및 제목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상세페이지 이동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다이렉트 메뉴로 바로 장바구니와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구매하기버튼 </a:t>
            </a:r>
            <a:r>
              <a:rPr lang="ko-KR" altLang="en-US" sz="1000" dirty="0" err="1" smtClean="0"/>
              <a:t>활용가능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07"/>
          <a:stretch/>
        </p:blipFill>
        <p:spPr>
          <a:xfrm>
            <a:off x="739685" y="1027213"/>
            <a:ext cx="5669428" cy="50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8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9687" y="242384"/>
            <a:ext cx="105877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구현 화면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상세 페이지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7257" y="1027214"/>
            <a:ext cx="4170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도서 카테고리에 해당하는 하위 메뉴 하이라이트</a:t>
            </a:r>
            <a:endParaRPr lang="en-US" altLang="ko-KR" sz="1000" dirty="0" smtClean="0"/>
          </a:p>
          <a:p>
            <a:pPr marL="685800" lvl="1" indent="-2286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이미지 </a:t>
            </a:r>
            <a:r>
              <a:rPr lang="ko-KR" altLang="en-US" sz="1000" dirty="0" err="1" smtClean="0"/>
              <a:t>캐러셀로</a:t>
            </a:r>
            <a:r>
              <a:rPr lang="ko-KR" altLang="en-US" sz="1000" dirty="0" smtClean="0"/>
              <a:t> 이전과 다음 이미지 표시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eriod"/>
            </a:pPr>
            <a:endParaRPr lang="en-US" altLang="ko-KR" sz="1000" dirty="0" smtClean="0"/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구매 또는 장바구니에 담을 수량 체크</a:t>
            </a:r>
            <a:endParaRPr lang="en-US" altLang="ko-KR" sz="1000" dirty="0" smtClean="0"/>
          </a:p>
          <a:p>
            <a:pPr marL="685800" lvl="1" indent="-2286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리스트의 구매하기 장바구니 버튼과 동일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84" y="1027213"/>
            <a:ext cx="5657121" cy="36029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722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9687" y="242384"/>
            <a:ext cx="105877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구현 화면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메인 메뉴 페이지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57257" y="1027214"/>
            <a:ext cx="41702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관리자 메뉴로 진입 시 </a:t>
            </a:r>
            <a:r>
              <a:rPr lang="ko-KR" altLang="en-US" sz="1000" dirty="0" err="1" smtClean="0"/>
              <a:t>도서관리</a:t>
            </a:r>
            <a:r>
              <a:rPr lang="ko-KR" altLang="en-US" sz="1000" dirty="0" smtClean="0"/>
              <a:t> 메뉴로 다이렉트</a:t>
            </a:r>
            <a:endParaRPr lang="en-US" altLang="ko-KR" sz="1000" dirty="0" smtClean="0"/>
          </a:p>
          <a:p>
            <a:pPr marL="685800" lvl="1" indent="-2286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정렬과 보여주지 않은 도서까지 </a:t>
            </a:r>
            <a:r>
              <a:rPr lang="ko-KR" altLang="en-US" sz="1000" dirty="0" err="1" smtClean="0"/>
              <a:t>조회가능</a:t>
            </a:r>
            <a:endParaRPr lang="en-US" altLang="ko-KR" sz="1000" dirty="0" smtClean="0"/>
          </a:p>
          <a:p>
            <a:pPr marL="685800" lvl="1" indent="-228600">
              <a:lnSpc>
                <a:spcPct val="150000"/>
              </a:lnSpc>
              <a:buAutoNum type="arabicPeriod"/>
            </a:pPr>
            <a:endParaRPr lang="en-US" altLang="ko-KR" sz="1000" dirty="0" smtClean="0"/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등록</a:t>
            </a:r>
            <a:endParaRPr lang="en-US" altLang="ko-KR" sz="1000" dirty="0" smtClean="0"/>
          </a:p>
          <a:p>
            <a:pPr marL="685800" lvl="1" indent="-2286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수정페이지로 이동</a:t>
            </a:r>
            <a:endParaRPr lang="en-US" altLang="ko-KR" sz="1000" dirty="0" smtClean="0"/>
          </a:p>
          <a:p>
            <a:pPr marL="685800" lvl="1" indent="-2286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삭제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84" y="1027213"/>
            <a:ext cx="5654121" cy="3062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276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9687" y="242384"/>
            <a:ext cx="1058778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 smtClean="0"/>
              <a:t>git</a:t>
            </a:r>
            <a:endParaRPr lang="en-US" altLang="ko-KR" sz="16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98022" y="964276"/>
            <a:ext cx="2880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hlinkClick r:id="rId2"/>
              </a:rPr>
              <a:t>https://github.com/nahyun-shin/homework.git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Homework </a:t>
            </a:r>
            <a:r>
              <a:rPr lang="ko-KR" altLang="en-US" sz="1000" dirty="0" smtClean="0"/>
              <a:t>레파지토리에서 </a:t>
            </a:r>
            <a:r>
              <a:rPr lang="en-US" altLang="ko-KR" sz="1000" dirty="0" smtClean="0"/>
              <a:t>my-project</a:t>
            </a:r>
            <a:r>
              <a:rPr lang="ko-KR" altLang="en-US" sz="1000" dirty="0" smtClean="0"/>
              <a:t>입니다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98903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9687" y="242384"/>
            <a:ext cx="1058778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주제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r>
              <a:rPr lang="ko-KR" altLang="ko-KR" sz="1000" dirty="0" smtClean="0"/>
              <a:t>온라인 </a:t>
            </a:r>
            <a:r>
              <a:rPr lang="ko-KR" altLang="ko-KR" sz="1000" dirty="0"/>
              <a:t>서점 관리 </a:t>
            </a:r>
            <a:r>
              <a:rPr lang="ko-KR" altLang="ko-KR" sz="1000" dirty="0" smtClean="0"/>
              <a:t>시스템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기간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000" dirty="0"/>
              <a:t>2025</a:t>
            </a:r>
            <a:r>
              <a:rPr lang="ko-KR" altLang="ko-KR" sz="1000" dirty="0"/>
              <a:t>년 </a:t>
            </a:r>
            <a:r>
              <a:rPr lang="en-US" altLang="ko-KR" sz="1000" dirty="0"/>
              <a:t>9</a:t>
            </a:r>
            <a:r>
              <a:rPr lang="ko-KR" altLang="ko-KR" sz="1000" dirty="0"/>
              <a:t>월</a:t>
            </a:r>
            <a:r>
              <a:rPr lang="en-US" altLang="ko-KR" sz="1000" dirty="0"/>
              <a:t> 30</a:t>
            </a:r>
            <a:r>
              <a:rPr lang="ko-KR" altLang="ko-KR" sz="1000" dirty="0"/>
              <a:t>일 </a:t>
            </a:r>
            <a:r>
              <a:rPr lang="en-US" altLang="ko-KR" sz="1000" dirty="0"/>
              <a:t>~ 2025</a:t>
            </a:r>
            <a:r>
              <a:rPr lang="ko-KR" altLang="ko-KR" sz="1000" dirty="0"/>
              <a:t>년 </a:t>
            </a:r>
            <a:r>
              <a:rPr lang="en-US" altLang="ko-KR" sz="1000" dirty="0"/>
              <a:t>10</a:t>
            </a:r>
            <a:r>
              <a:rPr lang="ko-KR" altLang="ko-KR" sz="1000" dirty="0"/>
              <a:t>월 </a:t>
            </a:r>
            <a:r>
              <a:rPr lang="en-US" altLang="ko-KR" sz="1000" dirty="0" smtClean="0"/>
              <a:t>21</a:t>
            </a:r>
            <a:r>
              <a:rPr lang="ko-KR" altLang="ko-KR" sz="1000" dirty="0" smtClean="0"/>
              <a:t>일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목적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ko-KR" sz="1000" dirty="0"/>
              <a:t>관리자와 사용자의 기능이 분리된 온라인 서점 관리 시스템을 </a:t>
            </a:r>
            <a:r>
              <a:rPr lang="ko-KR" altLang="ko-KR" sz="1000" dirty="0" smtClean="0"/>
              <a:t>개발하는</a:t>
            </a:r>
            <a:r>
              <a:rPr lang="en-US" altLang="ko-KR" sz="1000" dirty="0" smtClean="0"/>
              <a:t> </a:t>
            </a:r>
            <a:r>
              <a:rPr lang="ko-KR" altLang="ko-KR" sz="1000" dirty="0" smtClean="0"/>
              <a:t>것 </a:t>
            </a:r>
            <a:r>
              <a:rPr lang="ko-KR" altLang="ko-KR" sz="1000" dirty="0"/>
              <a:t>입니다</a:t>
            </a:r>
            <a:r>
              <a:rPr lang="en-US" altLang="ko-KR" sz="1000" dirty="0"/>
              <a:t>.</a:t>
            </a:r>
            <a:endParaRPr lang="ko-KR" altLang="ko-KR" sz="1000" dirty="0"/>
          </a:p>
          <a:p>
            <a:pPr lvl="1">
              <a:lnSpc>
                <a:spcPct val="150000"/>
              </a:lnSpc>
            </a:pPr>
            <a:r>
              <a:rPr lang="en-US" altLang="ko-KR" sz="1000" dirty="0"/>
              <a:t> </a:t>
            </a:r>
            <a:endParaRPr lang="ko-KR" altLang="ko-KR" sz="1000" dirty="0"/>
          </a:p>
          <a:p>
            <a:pPr lvl="1">
              <a:lnSpc>
                <a:spcPct val="150000"/>
              </a:lnSpc>
            </a:pPr>
            <a:r>
              <a:rPr lang="ko-KR" altLang="ko-KR" sz="1000" dirty="0"/>
              <a:t>관리자는 회원관리</a:t>
            </a:r>
            <a:r>
              <a:rPr lang="en-US" altLang="ko-KR" sz="1000" dirty="0"/>
              <a:t>, </a:t>
            </a:r>
            <a:r>
              <a:rPr lang="ko-KR" altLang="ko-KR" sz="1000" dirty="0"/>
              <a:t>도서 등록 및 재고 관리의 기능을 사용할 수 있으며</a:t>
            </a:r>
            <a:r>
              <a:rPr lang="en-US" altLang="ko-KR" sz="1000" dirty="0"/>
              <a:t>, </a:t>
            </a:r>
            <a:r>
              <a:rPr lang="ko-KR" altLang="ko-KR" sz="1000" dirty="0"/>
              <a:t>일반 사용자는 도서 목록을 조회하고 선택하여 구매할 수 있는 기능을 제공합니다</a:t>
            </a:r>
            <a:r>
              <a:rPr lang="en-US" altLang="ko-KR" sz="1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기술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r>
              <a:rPr lang="ko-KR" altLang="ko-KR" sz="1400" b="1" dirty="0" smtClean="0"/>
              <a:t>개발 환경</a:t>
            </a:r>
            <a:endParaRPr lang="en-US" altLang="ko-KR" sz="1400" b="1" dirty="0" smtClean="0"/>
          </a:p>
          <a:p>
            <a:pPr lvl="2">
              <a:lnSpc>
                <a:spcPct val="150000"/>
              </a:lnSpc>
            </a:pPr>
            <a:r>
              <a:rPr lang="en-US" altLang="ko-KR" sz="1000" b="1" dirty="0" smtClean="0"/>
              <a:t>Frontend</a:t>
            </a:r>
            <a:r>
              <a:rPr lang="en-US" altLang="ko-KR" sz="1000" dirty="0" smtClean="0"/>
              <a:t>: React (JavaScript)</a:t>
            </a:r>
            <a:endParaRPr lang="ko-KR" altLang="ko-KR" sz="1000" dirty="0" smtClean="0"/>
          </a:p>
          <a:p>
            <a:pPr lvl="2">
              <a:lnSpc>
                <a:spcPct val="150000"/>
              </a:lnSpc>
            </a:pPr>
            <a:r>
              <a:rPr lang="en-US" altLang="ko-KR" sz="1000" b="1" dirty="0" smtClean="0"/>
              <a:t>Backend</a:t>
            </a:r>
            <a:r>
              <a:rPr lang="en-US" altLang="ko-KR" sz="1000" dirty="0" smtClean="0"/>
              <a:t>: Spring Boot (Java)</a:t>
            </a:r>
          </a:p>
          <a:p>
            <a:pPr lvl="2">
              <a:lnSpc>
                <a:spcPct val="150000"/>
              </a:lnSpc>
            </a:pPr>
            <a:r>
              <a:rPr lang="ko-KR" altLang="ko-KR" sz="1000" b="1" dirty="0" smtClean="0"/>
              <a:t>통신 방식</a:t>
            </a:r>
            <a:r>
              <a:rPr lang="en-US" altLang="ko-KR" sz="1000" dirty="0" smtClean="0"/>
              <a:t>: RESTful API</a:t>
            </a:r>
          </a:p>
          <a:p>
            <a:pPr lvl="2">
              <a:lnSpc>
                <a:spcPct val="150000"/>
              </a:lnSpc>
            </a:pPr>
            <a:r>
              <a:rPr lang="ko-KR" altLang="ko-KR" sz="1000" b="1" dirty="0" smtClean="0"/>
              <a:t>빌드 툴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Gradle</a:t>
            </a:r>
            <a:endParaRPr lang="ko-KR" altLang="ko-KR" sz="1000" dirty="0" smtClean="0"/>
          </a:p>
          <a:p>
            <a:pPr lvl="1">
              <a:lnSpc>
                <a:spcPct val="150000"/>
              </a:lnSpc>
            </a:pPr>
            <a:r>
              <a:rPr lang="ko-KR" altLang="ko-KR" sz="1400" b="1" dirty="0" smtClean="0"/>
              <a:t>서버 및 아키텍처</a:t>
            </a:r>
            <a:endParaRPr lang="ko-KR" altLang="ko-KR" sz="1400" dirty="0" smtClean="0"/>
          </a:p>
          <a:p>
            <a:pPr lvl="2">
              <a:lnSpc>
                <a:spcPct val="150000"/>
              </a:lnSpc>
            </a:pPr>
            <a:r>
              <a:rPr lang="ko-KR" altLang="ko-KR" sz="1000" b="1" dirty="0" smtClean="0"/>
              <a:t>아키텍처 구조</a:t>
            </a:r>
            <a:r>
              <a:rPr lang="en-US" altLang="ko-KR" sz="1000" dirty="0" smtClean="0"/>
              <a:t>: </a:t>
            </a:r>
            <a:r>
              <a:rPr lang="ko-KR" altLang="ko-KR" sz="1000" dirty="0" smtClean="0"/>
              <a:t>클라이언트</a:t>
            </a:r>
            <a:r>
              <a:rPr lang="en-US" altLang="ko-KR" sz="1000" dirty="0" smtClean="0"/>
              <a:t>-</a:t>
            </a:r>
            <a:r>
              <a:rPr lang="ko-KR" altLang="ko-KR" sz="1000" dirty="0" smtClean="0"/>
              <a:t>서버 구조</a:t>
            </a:r>
          </a:p>
          <a:p>
            <a:pPr lvl="2">
              <a:lnSpc>
                <a:spcPct val="150000"/>
              </a:lnSpc>
            </a:pPr>
            <a:r>
              <a:rPr lang="en-US" altLang="ko-KR" sz="1000" b="1" dirty="0" smtClean="0"/>
              <a:t>API </a:t>
            </a:r>
            <a:r>
              <a:rPr lang="ko-KR" altLang="ko-KR" sz="1000" b="1" dirty="0" smtClean="0"/>
              <a:t>통신</a:t>
            </a:r>
            <a:r>
              <a:rPr lang="en-US" altLang="ko-KR" sz="1000" dirty="0" smtClean="0"/>
              <a:t>: JSON </a:t>
            </a:r>
            <a:r>
              <a:rPr lang="ko-KR" altLang="ko-KR" sz="1000" dirty="0" smtClean="0"/>
              <a:t>기반</a:t>
            </a:r>
            <a:r>
              <a:rPr lang="en-US" altLang="ko-KR" sz="1000" dirty="0" smtClean="0"/>
              <a:t> REST API</a:t>
            </a:r>
            <a:endParaRPr lang="ko-KR" altLang="ko-KR" sz="1000" dirty="0" smtClean="0"/>
          </a:p>
          <a:p>
            <a:pPr lvl="1">
              <a:lnSpc>
                <a:spcPct val="150000"/>
              </a:lnSpc>
            </a:pPr>
            <a:r>
              <a:rPr lang="ko-KR" altLang="ko-KR" sz="1400" b="1" dirty="0" smtClean="0"/>
              <a:t>데이터 베이스</a:t>
            </a:r>
            <a:endParaRPr lang="ko-KR" altLang="ko-KR" sz="1400" dirty="0" smtClean="0"/>
          </a:p>
          <a:p>
            <a:pPr lvl="2">
              <a:lnSpc>
                <a:spcPct val="150000"/>
              </a:lnSpc>
            </a:pPr>
            <a:r>
              <a:rPr lang="en-US" altLang="ko-KR" sz="1000" b="1" dirty="0" smtClean="0"/>
              <a:t>DBMS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MariaDB</a:t>
            </a:r>
            <a:endParaRPr lang="en-US" altLang="ko-KR" sz="1000" dirty="0" smtClean="0"/>
          </a:p>
          <a:p>
            <a:pPr lvl="2">
              <a:lnSpc>
                <a:spcPct val="150000"/>
              </a:lnSpc>
            </a:pPr>
            <a:r>
              <a:rPr lang="en-US" altLang="ko-KR" sz="1000" b="1" dirty="0" smtClean="0"/>
              <a:t>ORM</a:t>
            </a:r>
            <a:r>
              <a:rPr lang="en-US" altLang="ko-KR" sz="1000" dirty="0" smtClean="0"/>
              <a:t>: JPA/Hibernate</a:t>
            </a:r>
            <a:endParaRPr lang="en-US" altLang="ko-KR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363746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811" y="371447"/>
            <a:ext cx="10587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일정표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	</a:t>
            </a:r>
            <a:endParaRPr lang="ko-KR" altLang="en-US" sz="2400" b="1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570779"/>
              </p:ext>
            </p:extLst>
          </p:nvPr>
        </p:nvGraphicFramePr>
        <p:xfrm>
          <a:off x="1436311" y="1073150"/>
          <a:ext cx="9094787" cy="529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워크시트" r:id="rId3" imgW="11525301" imgH="6714988" progId="Excel.Sheet.12">
                  <p:embed/>
                </p:oleObj>
              </mc:Choice>
              <mc:Fallback>
                <p:oleObj name="워크시트" r:id="rId3" imgW="11525301" imgH="67149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6311" y="1073150"/>
                        <a:ext cx="9094787" cy="5297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28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9687" y="242384"/>
            <a:ext cx="1058778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ERD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74" y="656408"/>
            <a:ext cx="9396413" cy="58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0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9687" y="242384"/>
            <a:ext cx="10587789" cy="702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Query</a:t>
            </a:r>
            <a:endParaRPr lang="ko-KR" altLang="en-US" sz="1000" dirty="0" smtClean="0"/>
          </a:p>
          <a:p>
            <a:pPr lvl="1">
              <a:lnSpc>
                <a:spcPct val="150000"/>
              </a:lnSpc>
            </a:pPr>
            <a:endParaRPr lang="en-US" altLang="ko-KR" sz="12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39687" y="945333"/>
            <a:ext cx="395287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sz="10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사용자 권한 테이블</a:t>
            </a:r>
            <a:endParaRPr lang="en-US" altLang="ko-KR" sz="1000" b="1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altLang="ko-KR" sz="10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 smtClean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8E00C6"/>
                </a:solidFill>
                <a:latin typeface="Consolas" panose="020B0609020204030204" pitchFamily="49" charset="0"/>
              </a:rPr>
              <a:t>user_role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role_id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아이디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role_name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use_yn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'Y,N'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create_date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생성일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update_date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수정일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role_id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8E00C6"/>
                </a:solidFill>
                <a:latin typeface="Consolas" panose="020B0609020204030204" pitchFamily="49" charset="0"/>
              </a:rPr>
              <a:t>user_role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role_id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role_name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관리자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'USER'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사용자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3401" y="945333"/>
            <a:ext cx="59340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사용자 테이블 </a:t>
            </a:r>
            <a:r>
              <a:rPr lang="ko-KR" altLang="en-US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생성</a:t>
            </a:r>
            <a:endParaRPr lang="en-US" altLang="ko-KR" sz="10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8E00C6"/>
                </a:solidFill>
                <a:latin typeface="Consolas" panose="020B0609020204030204" pitchFamily="49" charset="0"/>
              </a:rPr>
              <a:t>tb_users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아이디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passwd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패스워드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user_name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birth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생년월일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gender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성별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phone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전화번호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이메일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addr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주소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addr_detail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상세주소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user_role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'USER'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권한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use_yn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사용여부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: Y,N'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del_yn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'N'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삭제여부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: Y,N'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create_date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생성일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update_date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수정일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user_rol_fk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user_role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8E00C6"/>
                </a:solidFill>
                <a:latin typeface="Consolas" panose="020B0609020204030204" pitchFamily="49" charset="0"/>
              </a:rPr>
              <a:t>user_role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role_id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8E00C6"/>
                </a:solidFill>
                <a:latin typeface="Consolas" panose="020B0609020204030204" pitchFamily="49" charset="0"/>
              </a:rPr>
              <a:t>tb_users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passwd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user_name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birth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gender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phone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addr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user_role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'$2a$10$NaCJ2ksC/OyVyClZiGkNW.d.Cww7Rw1wcMDu7xkgEUekeHJQKI4Gq'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관리자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'970926'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여자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'010-5555-1111'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'admin@gmail.com'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서울시 마포구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8E00C6"/>
                </a:solidFill>
                <a:latin typeface="Consolas" panose="020B0609020204030204" pitchFamily="49" charset="0"/>
              </a:rPr>
              <a:t>tb_users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passwd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user_name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birth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gender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phone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email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addr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user_role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'user01'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'$2a$10$NaCJ2ksC/OyVyClZiGkNW.d.Cww7Rw1wcMDu7xkgEUekeHJQKI4Gq'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사용자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1'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'941001'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여자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'010-1111-2222'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'user01@gmail.com'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서울시 도봉구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'USER'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8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9687" y="242384"/>
            <a:ext cx="10587789" cy="702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Query</a:t>
            </a:r>
            <a:endParaRPr lang="ko-KR" altLang="en-US" sz="1000" dirty="0" smtClean="0"/>
          </a:p>
          <a:p>
            <a:pPr lvl="1">
              <a:lnSpc>
                <a:spcPct val="150000"/>
              </a:lnSpc>
            </a:pPr>
            <a:endParaRPr lang="en-US" altLang="ko-KR" sz="12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39687" y="945333"/>
            <a:ext cx="39528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/>
              <a:t>-- </a:t>
            </a:r>
            <a:r>
              <a:rPr lang="ko-KR" altLang="en-US" sz="1000" b="1" dirty="0" smtClean="0"/>
              <a:t>도서 카테고리 테이블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CREATE</a:t>
            </a:r>
            <a:r>
              <a:rPr lang="en-US" altLang="ko-KR" sz="1000" dirty="0" smtClean="0"/>
              <a:t> </a:t>
            </a:r>
            <a:r>
              <a:rPr lang="en-US" altLang="ko-KR" sz="1000" b="1" dirty="0"/>
              <a:t>TABLE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book_category</a:t>
            </a:r>
            <a:r>
              <a:rPr lang="en-US" altLang="ko-KR" sz="1000" dirty="0"/>
              <a:t> (</a:t>
            </a:r>
          </a:p>
          <a:p>
            <a:r>
              <a:rPr lang="en-US" altLang="ko-KR" sz="1000" dirty="0" err="1"/>
              <a:t>category_id</a:t>
            </a:r>
            <a:r>
              <a:rPr lang="en-US" altLang="ko-KR" sz="1000" dirty="0"/>
              <a:t> </a:t>
            </a:r>
            <a:r>
              <a:rPr lang="en-US" altLang="ko-KR" sz="1000" b="1" dirty="0"/>
              <a:t>INT</a:t>
            </a:r>
            <a:r>
              <a:rPr lang="en-US" altLang="ko-KR" sz="1000" dirty="0"/>
              <a:t> </a:t>
            </a:r>
            <a:r>
              <a:rPr lang="en-US" altLang="ko-KR" sz="1000" b="1" dirty="0"/>
              <a:t>AUTO_INCREMENT</a:t>
            </a:r>
            <a:r>
              <a:rPr lang="en-US" altLang="ko-KR" sz="1000" dirty="0"/>
              <a:t> </a:t>
            </a:r>
            <a:r>
              <a:rPr lang="en-US" altLang="ko-KR" sz="1000" b="1" dirty="0"/>
              <a:t>PRIMARY</a:t>
            </a:r>
            <a:r>
              <a:rPr lang="en-US" altLang="ko-KR" sz="1000" dirty="0"/>
              <a:t> </a:t>
            </a:r>
            <a:r>
              <a:rPr lang="en-US" altLang="ko-KR" sz="1000" b="1" dirty="0"/>
              <a:t>KEY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 err="1"/>
              <a:t>category_name</a:t>
            </a:r>
            <a:r>
              <a:rPr lang="en-US" altLang="ko-KR" sz="1000" dirty="0"/>
              <a:t> </a:t>
            </a:r>
            <a:r>
              <a:rPr lang="en-US" altLang="ko-KR" sz="1000" b="1" dirty="0"/>
              <a:t>VARCHAR</a:t>
            </a:r>
            <a:r>
              <a:rPr lang="en-US" altLang="ko-KR" sz="1000" dirty="0"/>
              <a:t>(100) </a:t>
            </a:r>
            <a:r>
              <a:rPr lang="en-US" altLang="ko-KR" sz="1000" b="1" dirty="0"/>
              <a:t>NOT</a:t>
            </a:r>
            <a:r>
              <a:rPr lang="en-US" altLang="ko-KR" sz="1000" dirty="0"/>
              <a:t> </a:t>
            </a:r>
            <a:r>
              <a:rPr lang="en-US" altLang="ko-KR" sz="1000" b="1" dirty="0"/>
              <a:t>NULL</a:t>
            </a:r>
            <a:r>
              <a:rPr lang="en-US" altLang="ko-KR" sz="1000" dirty="0"/>
              <a:t> </a:t>
            </a:r>
            <a:r>
              <a:rPr lang="en-US" altLang="ko-KR" sz="1000" b="1" dirty="0"/>
              <a:t>UNIQUE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 err="1"/>
              <a:t>parent_id</a:t>
            </a:r>
            <a:r>
              <a:rPr lang="en-US" altLang="ko-KR" sz="1000" dirty="0"/>
              <a:t> </a:t>
            </a:r>
            <a:r>
              <a:rPr lang="en-US" altLang="ko-KR" sz="1000" b="1" dirty="0"/>
              <a:t>INT</a:t>
            </a:r>
            <a:r>
              <a:rPr lang="en-US" altLang="ko-KR" sz="1000" dirty="0"/>
              <a:t> </a:t>
            </a:r>
            <a:r>
              <a:rPr lang="en-US" altLang="ko-KR" sz="1000" b="1" dirty="0"/>
              <a:t>DEFAULT</a:t>
            </a:r>
            <a:r>
              <a:rPr lang="en-US" altLang="ko-KR" sz="1000" dirty="0"/>
              <a:t> </a:t>
            </a:r>
            <a:r>
              <a:rPr lang="en-US" altLang="ko-KR" sz="1000" b="1" dirty="0"/>
              <a:t>NULL</a:t>
            </a:r>
            <a:r>
              <a:rPr lang="en-US" altLang="ko-KR" sz="1000" dirty="0"/>
              <a:t>, -- </a:t>
            </a:r>
            <a:r>
              <a:rPr lang="ko-KR" altLang="en-US" sz="1000" dirty="0"/>
              <a:t>상위 카테고리 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대분류</a:t>
            </a:r>
            <a:r>
              <a:rPr lang="en-US" altLang="ko-KR" sz="1000" dirty="0"/>
              <a:t>/</a:t>
            </a:r>
            <a:r>
              <a:rPr lang="ko-KR" altLang="en-US" sz="1000" dirty="0"/>
              <a:t>소분류 계층 가능</a:t>
            </a:r>
            <a:r>
              <a:rPr lang="en-US" altLang="ko-KR" sz="1000" dirty="0"/>
              <a:t>)</a:t>
            </a:r>
            <a:endParaRPr lang="ko-KR" altLang="en-US" sz="1000" dirty="0"/>
          </a:p>
          <a:p>
            <a:r>
              <a:rPr lang="en-US" altLang="ko-KR" sz="1000" dirty="0" err="1"/>
              <a:t>use_yn</a:t>
            </a:r>
            <a:r>
              <a:rPr lang="en-US" altLang="ko-KR" sz="1000" dirty="0"/>
              <a:t> </a:t>
            </a:r>
            <a:r>
              <a:rPr lang="en-US" altLang="ko-KR" sz="1000" b="1" dirty="0"/>
              <a:t>CHAR</a:t>
            </a:r>
            <a:r>
              <a:rPr lang="en-US" altLang="ko-KR" sz="1000" dirty="0"/>
              <a:t>(1) </a:t>
            </a:r>
            <a:r>
              <a:rPr lang="en-US" altLang="ko-KR" sz="1000" b="1" dirty="0"/>
              <a:t>DEFAULT</a:t>
            </a:r>
            <a:r>
              <a:rPr lang="en-US" altLang="ko-KR" sz="1000" dirty="0"/>
              <a:t> 'Y',</a:t>
            </a:r>
          </a:p>
          <a:p>
            <a:r>
              <a:rPr lang="en-US" altLang="ko-KR" sz="1000" dirty="0" err="1"/>
              <a:t>create_date</a:t>
            </a:r>
            <a:r>
              <a:rPr lang="en-US" altLang="ko-KR" sz="1000" dirty="0"/>
              <a:t> </a:t>
            </a:r>
            <a:r>
              <a:rPr lang="en-US" altLang="ko-KR" sz="1000" b="1" dirty="0"/>
              <a:t>DATETIME</a:t>
            </a:r>
            <a:r>
              <a:rPr lang="en-US" altLang="ko-KR" sz="1000" dirty="0"/>
              <a:t> </a:t>
            </a:r>
            <a:r>
              <a:rPr lang="en-US" altLang="ko-KR" sz="1000" b="1" dirty="0"/>
              <a:t>DEFAULT</a:t>
            </a:r>
            <a:r>
              <a:rPr lang="en-US" altLang="ko-KR" sz="1000" dirty="0"/>
              <a:t> </a:t>
            </a:r>
            <a:r>
              <a:rPr lang="en-US" altLang="ko-KR" sz="1000" u="sng" dirty="0"/>
              <a:t>CURRENT_TIMESTAMP</a:t>
            </a:r>
            <a:endParaRPr lang="en-US" altLang="ko-KR" sz="1000" dirty="0"/>
          </a:p>
          <a:p>
            <a:r>
              <a:rPr lang="en-US" altLang="ko-KR" sz="1000" dirty="0" smtClean="0"/>
              <a:t>);</a:t>
            </a:r>
            <a:endParaRPr lang="en-US" altLang="ko-KR" sz="1000" dirty="0"/>
          </a:p>
          <a:p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000" b="1" dirty="0" smtClean="0"/>
              <a:t>INSERT</a:t>
            </a:r>
            <a:r>
              <a:rPr lang="en-US" altLang="ko-KR" sz="1000" dirty="0" smtClean="0"/>
              <a:t> </a:t>
            </a:r>
            <a:r>
              <a:rPr lang="en-US" altLang="ko-KR" sz="1000" b="1" dirty="0"/>
              <a:t>INTO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book_category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category_name</a:t>
            </a:r>
            <a:r>
              <a:rPr lang="en-US" altLang="ko-KR" sz="1000" dirty="0"/>
              <a:t>) </a:t>
            </a:r>
            <a:r>
              <a:rPr lang="en-US" altLang="ko-KR" sz="1000" b="1" dirty="0"/>
              <a:t>VALUES</a:t>
            </a:r>
            <a:endParaRPr lang="en-US" altLang="ko-KR" sz="1000" dirty="0"/>
          </a:p>
          <a:p>
            <a:r>
              <a:rPr lang="en-US" altLang="ko-KR" sz="1000" dirty="0"/>
              <a:t>('</a:t>
            </a:r>
            <a:r>
              <a:rPr lang="ko-KR" altLang="en-US" sz="1000" dirty="0"/>
              <a:t>소설</a:t>
            </a:r>
            <a:r>
              <a:rPr lang="en-US" altLang="ko-KR" sz="1000" dirty="0"/>
              <a:t>'), ('</a:t>
            </a:r>
            <a:r>
              <a:rPr lang="ko-KR" altLang="en-US" sz="1000" dirty="0"/>
              <a:t>요리</a:t>
            </a:r>
            <a:r>
              <a:rPr lang="en-US" altLang="ko-KR" sz="1000" dirty="0"/>
              <a:t>'), ('</a:t>
            </a:r>
            <a:r>
              <a:rPr lang="ko-KR" altLang="en-US" sz="1000" dirty="0"/>
              <a:t>컴퓨터</a:t>
            </a:r>
            <a:r>
              <a:rPr lang="en-US" altLang="ko-KR" sz="1000" dirty="0"/>
              <a:t>/IT'), ('</a:t>
            </a:r>
            <a:r>
              <a:rPr lang="ko-KR" altLang="en-US" sz="1000" dirty="0"/>
              <a:t>만화</a:t>
            </a:r>
            <a:r>
              <a:rPr lang="en-US" altLang="ko-KR" sz="1000" dirty="0"/>
              <a:t>');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5500932" y="945333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책 테이블 </a:t>
            </a:r>
            <a:r>
              <a:rPr lang="ko-KR" altLang="en-US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생성</a:t>
            </a:r>
            <a:endParaRPr lang="en-US" altLang="ko-KR" sz="10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E00C6"/>
                </a:solidFill>
                <a:latin typeface="Consolas" panose="020B0609020204030204" pitchFamily="49" charset="0"/>
              </a:rPr>
              <a:t>books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book_id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auto_increment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책 번호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publisher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출판사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pub_date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출판일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category_id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카테고리 아이디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책 이름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sub_title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책 부제목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writer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저자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내용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book_qty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책수량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금액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show_yn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표시여부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: Y,N'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stock_yn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'N'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품절여부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: Y,N'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banner_yn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'N'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배너여부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: Y,N'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sales_count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판매량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create_date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u="sng" dirty="0">
                <a:solidFill>
                  <a:srgbClr val="6C5151"/>
                </a:solidFill>
                <a:latin typeface="Consolas" panose="020B0609020204030204" pitchFamily="49" charset="0"/>
              </a:rPr>
              <a:t>CURRENT_TIMESTAMP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update_date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CURRENT_TIMESTAMP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current_timestamp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book_category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E00C6"/>
                </a:solidFill>
                <a:latin typeface="Consolas" panose="020B0609020204030204" pitchFamily="49" charset="0"/>
              </a:rPr>
              <a:t>books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publisher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pub_date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category_id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sub_title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writer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book_qty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show_yn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stock_yn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banner_yn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sales_count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길벗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'2024-03-10'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자바 완벽 가이드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자바를 완벽하게 마스터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자바내용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35000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한빛미디어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'2023-11-25'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스프링 입문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스프링을 완벽하게 마스터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김철수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스프링내용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28000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에이콘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'2022-07-15'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리액트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실전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리액트를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완벽하게 마스터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이영희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리액트내용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30000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'N'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품절</a:t>
            </a:r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50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9687" y="242384"/>
            <a:ext cx="10587789" cy="702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Query</a:t>
            </a:r>
            <a:endParaRPr lang="ko-KR" altLang="en-US" sz="1000" dirty="0" smtClean="0"/>
          </a:p>
          <a:p>
            <a:pPr lvl="1">
              <a:lnSpc>
                <a:spcPct val="150000"/>
              </a:lnSpc>
            </a:pPr>
            <a:endParaRPr lang="en-US" altLang="ko-KR" sz="12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5587912" y="945333"/>
            <a:ext cx="573956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책 이미지 테이블 생성</a:t>
            </a:r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8E00C6"/>
                </a:solidFill>
                <a:latin typeface="Consolas" panose="020B0609020204030204" pitchFamily="49" charset="0"/>
              </a:rPr>
              <a:t>book_image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img_id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AUTO_INCREMENT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이미지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book_id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연결된 책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file_name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이미지 파일명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stored_name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255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저장된 파일명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file_path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파일 경로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main_yn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'N'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대표 이미지 여부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: Y/N'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create_date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u="sng" dirty="0">
                <a:solidFill>
                  <a:srgbClr val="6C5151"/>
                </a:solidFill>
                <a:latin typeface="Consolas" panose="020B0609020204030204" pitchFamily="49" charset="0"/>
              </a:rPr>
              <a:t>CURRENT_TIMESTAMP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등록일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update_date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CURRENT_TIMESTAMP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CURRENT_TIMESTAMP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수정일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books(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8E00C6"/>
                </a:solidFill>
                <a:latin typeface="Consolas" panose="020B0609020204030204" pitchFamily="49" charset="0"/>
              </a:rPr>
              <a:t>book_image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book_id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file_name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stored_name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file_path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main_yn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'images-2.png'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'images-2.png'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'C:\\files\\upload\\book\\'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'images-2.png'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'images-2.png'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'C:\\files\\upload\\book\\'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'N'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'images-3.png'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'images-3.png'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'C:\\files\\upload\\book\\'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'images-4.png'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'images-4.png'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'C:\\files\\upload\\book\\'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9687" y="945333"/>
            <a:ext cx="404812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장바구니 테이블 </a:t>
            </a:r>
            <a:r>
              <a:rPr lang="ko-KR" altLang="en-US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생성</a:t>
            </a:r>
            <a:endParaRPr lang="en-US" altLang="ko-KR" sz="10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E00C6"/>
                </a:solidFill>
                <a:latin typeface="Consolas" panose="020B0609020204030204" pitchFamily="49" charset="0"/>
              </a:rPr>
              <a:t>cart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cart_id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AUTO_INCREMENT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book_id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quantity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create_date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u="sng" dirty="0">
                <a:solidFill>
                  <a:srgbClr val="6C5151"/>
                </a:solidFill>
                <a:latin typeface="Consolas" panose="020B0609020204030204" pitchFamily="49" charset="0"/>
              </a:rPr>
              <a:t>CURRENT_TIMESTAMP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8E00C6"/>
                </a:solidFill>
                <a:latin typeface="Consolas" panose="020B0609020204030204" pitchFamily="49" charset="0"/>
              </a:rPr>
              <a:t>tb_users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book_id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E00C6"/>
                </a:solidFill>
                <a:latin typeface="Consolas" panose="020B0609020204030204" pitchFamily="49" charset="0"/>
              </a:rPr>
              <a:t>books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book_id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UNIQUE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book_id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장바구니 </a:t>
            </a:r>
            <a:r>
              <a:rPr lang="ko-KR" alt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중복방지</a:t>
            </a:r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E00C6"/>
                </a:solidFill>
                <a:latin typeface="Consolas" panose="020B0609020204030204" pitchFamily="49" charset="0"/>
              </a:rPr>
              <a:t>cart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book_id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quantity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'user01'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'user01'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'user02'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5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9687" y="242384"/>
            <a:ext cx="10587789" cy="702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Query</a:t>
            </a:r>
            <a:endParaRPr lang="ko-KR" altLang="en-US" sz="1000" dirty="0" smtClean="0"/>
          </a:p>
          <a:p>
            <a:pPr lvl="1">
              <a:lnSpc>
                <a:spcPct val="150000"/>
              </a:lnSpc>
            </a:pPr>
            <a:endParaRPr lang="en-US" altLang="ko-KR" sz="12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739687" y="945333"/>
            <a:ext cx="452763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주문 테이블 </a:t>
            </a:r>
            <a:r>
              <a:rPr lang="ko-KR" altLang="en-US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생성</a:t>
            </a:r>
            <a:endParaRPr lang="en-US" altLang="ko-KR" sz="10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E00C6"/>
                </a:solidFill>
                <a:latin typeface="Consolas" panose="020B0609020204030204" pitchFamily="49" charset="0"/>
              </a:rPr>
              <a:t>`order`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order_id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AUTO_INCREMENT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order_date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u="sng" dirty="0">
                <a:solidFill>
                  <a:srgbClr val="6C5151"/>
                </a:solidFill>
                <a:latin typeface="Consolas" panose="020B0609020204030204" pitchFamily="49" charset="0"/>
              </a:rPr>
              <a:t>CURRENT_TIMESTAMP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total_price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status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'PENDING'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-- PENDING, COMPLETED, CANCELLED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8E00C6"/>
                </a:solidFill>
                <a:latin typeface="Consolas" panose="020B0609020204030204" pitchFamily="49" charset="0"/>
              </a:rPr>
              <a:t>tb_users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user_id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81156" y="945333"/>
            <a:ext cx="441534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주문기록</a:t>
            </a:r>
            <a:r>
              <a:rPr lang="ko-KR" alt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테이블</a:t>
            </a:r>
            <a:endParaRPr lang="en-US" altLang="ko-KR" sz="10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8E00C6"/>
                </a:solidFill>
                <a:latin typeface="Consolas" panose="020B0609020204030204" pitchFamily="49" charset="0"/>
              </a:rPr>
              <a:t>order_item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order_item_id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AUTO_INCREMENT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order_id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book_id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quantity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6464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-- </a:t>
            </a:r>
            <a:r>
              <a:rPr lang="ko-KR" alt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구매 당시 가격</a:t>
            </a:r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order_id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E00C6"/>
                </a:solidFill>
                <a:latin typeface="Consolas" panose="020B0609020204030204" pitchFamily="49" charset="0"/>
              </a:rPr>
              <a:t>`order`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order_id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book_id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E00C6"/>
                </a:solidFill>
                <a:latin typeface="Consolas" panose="020B0609020204030204" pitchFamily="49" charset="0"/>
              </a:rPr>
              <a:t>books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6464"/>
                </a:solidFill>
                <a:latin typeface="Consolas" panose="020B0609020204030204" pitchFamily="49" charset="0"/>
              </a:rPr>
              <a:t>book_id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0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9687" y="242384"/>
            <a:ext cx="105877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구현 화면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메인 페이지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86" y="1027214"/>
            <a:ext cx="5669427" cy="50581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7157257" y="1027214"/>
            <a:ext cx="4170219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로고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클릭 시 메인 메뉴로 이동</a:t>
            </a:r>
            <a:endParaRPr lang="en-US" altLang="ko-KR" sz="1000" dirty="0" smtClean="0"/>
          </a:p>
          <a:p>
            <a:pPr marL="685800" lvl="1" indent="-2286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err="1" smtClean="0"/>
              <a:t>메인메뉴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마우스 </a:t>
            </a:r>
            <a:r>
              <a:rPr lang="ko-KR" altLang="en-US" sz="1000" dirty="0" err="1" smtClean="0"/>
              <a:t>오버시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하위메뉴</a:t>
            </a:r>
            <a:r>
              <a:rPr lang="ko-KR" altLang="en-US" sz="1000" dirty="0" smtClean="0"/>
              <a:t> 표시</a:t>
            </a:r>
            <a:endParaRPr lang="en-US" altLang="ko-KR" sz="1000" dirty="0" smtClean="0"/>
          </a:p>
          <a:p>
            <a:pPr marL="685800" lvl="1" indent="-2286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관리자로 로그인시에만 관리자 페이지 메뉴 표시</a:t>
            </a:r>
            <a:r>
              <a:rPr lang="en-US" altLang="ko-KR" sz="1000" dirty="0" smtClean="0"/>
              <a:t>/</a:t>
            </a:r>
            <a:br>
              <a:rPr lang="en-US" altLang="ko-KR" sz="1000" dirty="0" smtClean="0"/>
            </a:br>
            <a:r>
              <a:rPr lang="ko-KR" altLang="en-US" sz="1000" dirty="0" smtClean="0"/>
              <a:t>유저로 로그인시에만 장바구니 메뉴 표시</a:t>
            </a:r>
            <a:endParaRPr lang="en-US" altLang="ko-KR" sz="1000" dirty="0" smtClean="0"/>
          </a:p>
          <a:p>
            <a:pPr marL="685800" lvl="1" indent="-2286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슬라이더영역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도서의 </a:t>
            </a:r>
            <a:r>
              <a:rPr lang="ko-KR" altLang="en-US" sz="1000" dirty="0" err="1" smtClean="0"/>
              <a:t>등록시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bannerYn</a:t>
            </a:r>
            <a:r>
              <a:rPr lang="en-US" altLang="ko-KR" sz="1000" dirty="0" smtClean="0"/>
              <a:t>=Y </a:t>
            </a:r>
            <a:r>
              <a:rPr lang="ko-KR" altLang="en-US" sz="1000" dirty="0" smtClean="0"/>
              <a:t>인 도서 표시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title/subtitle/content/image</a:t>
            </a:r>
            <a:r>
              <a:rPr lang="ko-KR" altLang="en-US" sz="1000" dirty="0" smtClean="0"/>
              <a:t>가 보이며 둘러보기버튼을 </a:t>
            </a:r>
            <a:r>
              <a:rPr lang="ko-KR" altLang="en-US" sz="1000" dirty="0" err="1" smtClean="0"/>
              <a:t>클릭시에만</a:t>
            </a:r>
            <a:r>
              <a:rPr lang="ko-KR" altLang="en-US" sz="1000" dirty="0" smtClean="0"/>
              <a:t> 해당 도서의 상세페이지로 이동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하단 버튼으로도 </a:t>
            </a:r>
            <a:r>
              <a:rPr lang="en-US" altLang="ko-KR" sz="1000" dirty="0" smtClean="0"/>
              <a:t>n</a:t>
            </a:r>
            <a:r>
              <a:rPr lang="ko-KR" altLang="en-US" sz="1000" dirty="0" smtClean="0"/>
              <a:t>번째 도서로 </a:t>
            </a:r>
            <a:r>
              <a:rPr lang="ko-KR" altLang="en-US" sz="1000" dirty="0" err="1" smtClean="0"/>
              <a:t>이동가능</a:t>
            </a:r>
            <a:endParaRPr lang="en-US" altLang="ko-KR" sz="1000" dirty="0" smtClean="0"/>
          </a:p>
          <a:p>
            <a:pPr marL="685800" lvl="1" indent="-228600">
              <a:lnSpc>
                <a:spcPct val="150000"/>
              </a:lnSpc>
              <a:buAutoNum type="arabicPeriod"/>
            </a:pP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000" dirty="0" smtClean="0"/>
              <a:t>각 베스트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신상품의 판매량 및 </a:t>
            </a:r>
            <a:r>
              <a:rPr lang="ko-KR" altLang="en-US" sz="1000" dirty="0" err="1" smtClean="0"/>
              <a:t>등록순</a:t>
            </a:r>
            <a:r>
              <a:rPr lang="ko-KR" altLang="en-US" sz="1000" dirty="0" smtClean="0"/>
              <a:t> 최상위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개 표시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err="1" smtClean="0"/>
              <a:t>더보기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버튼클릭시</a:t>
            </a:r>
            <a:r>
              <a:rPr lang="ko-KR" altLang="en-US" sz="1000" dirty="0" smtClean="0"/>
              <a:t> 해당 메뉴 페이지로 이동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해당 </a:t>
            </a:r>
            <a:r>
              <a:rPr lang="ko-KR" altLang="en-US" sz="1000" dirty="0" err="1" smtClean="0"/>
              <a:t>역역에서의</a:t>
            </a:r>
            <a:r>
              <a:rPr lang="ko-KR" altLang="en-US" sz="1000" dirty="0" smtClean="0"/>
              <a:t> 도서 이미지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제목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상세페이지 이동</a:t>
            </a:r>
            <a:endParaRPr lang="en-US" altLang="ko-KR" sz="1000" dirty="0" smtClean="0"/>
          </a:p>
          <a:p>
            <a:pPr marL="685800" lvl="1" indent="-228600">
              <a:lnSpc>
                <a:spcPct val="150000"/>
              </a:lnSpc>
              <a:buAutoNum type="arabicPeriod"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171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732</Words>
  <Application>Microsoft Office PowerPoint</Application>
  <PresentationFormat>와이드스크린</PresentationFormat>
  <Paragraphs>215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Consolas</vt:lpstr>
      <vt:lpstr>Office 테마</vt:lpstr>
      <vt:lpstr>Microsoft Excel 워크시트</vt:lpstr>
      <vt:lpstr>개인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 프로젝트</dc:title>
  <dc:creator>ITSC</dc:creator>
  <cp:lastModifiedBy>ITSC</cp:lastModifiedBy>
  <cp:revision>14</cp:revision>
  <dcterms:created xsi:type="dcterms:W3CDTF">2025-10-21T05:20:14Z</dcterms:created>
  <dcterms:modified xsi:type="dcterms:W3CDTF">2025-10-21T07:31:53Z</dcterms:modified>
</cp:coreProperties>
</file>