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6" r:id="rId4"/>
    <p:sldId id="267" r:id="rId5"/>
    <p:sldId id="269" r:id="rId6"/>
    <p:sldId id="27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BDE"/>
    <a:srgbClr val="6770D7"/>
    <a:srgbClr val="3A7ADE"/>
    <a:srgbClr val="3679DD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65" autoAdjust="0"/>
    <p:restoredTop sz="94660"/>
  </p:normalViewPr>
  <p:slideViewPr>
    <p:cSldViewPr snapToGrid="0">
      <p:cViewPr varScale="1">
        <p:scale>
          <a:sx n="85" d="100"/>
          <a:sy n="85" d="100"/>
        </p:scale>
        <p:origin x="76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D9EB8-AF19-468C-A146-B3D53E3A7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CD12D8-3D35-4CF7-98AB-1F402F691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EDA76-EBA4-4B54-9B63-A964E63D6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11837-AC59-4379-9C43-B935A543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4E2D8A-B1FF-4233-9811-45B70847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12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DA8AC-BF8F-42DE-A65E-EAD8CD3E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F00FF5-B69C-4C3B-9841-1673610D9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CA70F-AC72-4826-B4F2-2AD44B75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25DBD3-0F29-4A36-B3C0-C4C53ECE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A90498-9EA6-424B-BBFD-401C202F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09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ED4349-C096-44FC-A9D4-09A8F768E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287279-4B91-44E9-8171-DDD1B26BD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6A035-85C8-435E-A8AC-82A20253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07F26-4140-497E-8549-52B5529B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58B4C8-96B7-434B-99E4-2A30047D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8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AB3C3-880A-4152-A418-3C1C1B3D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4DF2F2-AE54-4C1C-A25C-BC21FD879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1A9E3-371E-4117-9890-F573997B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5525C9-5B10-4531-90CB-50A94C30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56DB45-DFDA-4DBD-A7C4-0A4EE3B9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98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EF710-6865-4F17-8ED8-C95BCD4BE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3FA2C8-938C-4408-8E30-36AAA8294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6A8858-88E3-4981-B29B-7569CC16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16383-A181-473C-AA20-A28A7A3D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48A5E6-3F03-4B3D-A475-B6346B94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10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8B2A0-ECEF-4054-B894-17ABF982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17BDE-0DB8-4AE0-8AF1-02553430A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4DC727-F678-4738-ACBB-7E247518C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E51976-4E25-405E-9962-D688248D2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D01290-DAB2-4E67-8CFF-989ACFF5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A6CC15-E315-41F8-A378-813E91BE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1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93B5D-72CF-4034-A60D-0ED1F030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44C4EF-D23B-4069-8245-7346FCDE5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C6F8E1-BAE3-48B3-AD84-40A2193D1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182E39-062E-4F19-A842-8D74808F5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77D9CA-3381-4F82-AA87-CEFAB88C4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18438C-29D4-43FC-BB49-A27E3273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317517-DC43-4171-9544-3C5AF9539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67AEEC-251F-4B28-B8CE-202139152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57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39BF8-419F-42C6-8EDE-BBB87978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1DCAE3-E306-49F1-81A9-57AFEC9B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0289CB-4D7D-48A9-B4D4-703E166C2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526BD3-0E90-410F-9EA2-1F70E9C3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48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11BD04-66E3-466C-B84A-799D8179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C253CD-F397-48BE-ADDA-C58843BBF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FC2400-E6B7-4BB8-BD61-90290CC5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11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9FF15-0E68-4985-86FC-38DDB0D0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0AADC9-F77E-4076-89BD-CE0285A19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0C2CFD-DC0D-45FC-A6AD-91E83407E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AA647F-DC3B-4862-A7E2-11A24D29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8F03C4-2B74-4F03-BAF2-A69D3FDB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E38E11-E9AD-4BDA-81D1-16B5FD01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44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4592C-F684-4673-9B7A-AD688FF10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B0518C-2B0A-46C8-81FB-FEF9F1B81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8362CF-4D18-46A2-831D-406F56EAC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F1217D-AF3E-45E2-9960-E8C87888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79AB8F-4F8A-4F84-A0B9-62DCF47CE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DA2CAA-8543-4EDD-8F2C-0E3EF786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95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1ADDFC-7D29-492A-93A3-64F23A03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51FCD4-A06F-4D9C-B117-5691776AB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B08D5F-A0D5-44B0-A77D-442644BD7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D2255-5186-403B-81CB-584B07B9B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D4B29-2724-4ECA-AE26-1F9B9A984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49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rgbClr val="9E78EF"/>
            </a:gs>
            <a:gs pos="82000">
              <a:srgbClr val="6770D7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C57CAC0D-8097-4F95-83DC-116DE1365BA0}"/>
              </a:ext>
            </a:extLst>
          </p:cNvPr>
          <p:cNvSpPr/>
          <p:nvPr/>
        </p:nvSpPr>
        <p:spPr>
          <a:xfrm>
            <a:off x="0" y="0"/>
            <a:ext cx="5310647" cy="1587376"/>
          </a:xfrm>
          <a:custGeom>
            <a:avLst/>
            <a:gdLst>
              <a:gd name="connsiteX0" fmla="*/ 0 w 5310647"/>
              <a:gd name="connsiteY0" fmla="*/ 0 h 1587376"/>
              <a:gd name="connsiteX1" fmla="*/ 5310647 w 5310647"/>
              <a:gd name="connsiteY1" fmla="*/ 0 h 1587376"/>
              <a:gd name="connsiteX2" fmla="*/ 5136927 w 5310647"/>
              <a:gd name="connsiteY2" fmla="*/ 138703 h 1587376"/>
              <a:gd name="connsiteX3" fmla="*/ 4076701 w 5310647"/>
              <a:gd name="connsiteY3" fmla="*/ 819150 h 1587376"/>
              <a:gd name="connsiteX4" fmla="*/ 723901 w 5310647"/>
              <a:gd name="connsiteY4" fmla="*/ 1123950 h 1587376"/>
              <a:gd name="connsiteX5" fmla="*/ 120254 w 5310647"/>
              <a:gd name="connsiteY5" fmla="*/ 1482030 h 1587376"/>
              <a:gd name="connsiteX6" fmla="*/ 0 w 5310647"/>
              <a:gd name="connsiteY6" fmla="*/ 1587376 h 158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0647" h="1587376">
                <a:moveTo>
                  <a:pt x="0" y="0"/>
                </a:moveTo>
                <a:lnTo>
                  <a:pt x="5310647" y="0"/>
                </a:lnTo>
                <a:lnTo>
                  <a:pt x="5136927" y="138703"/>
                </a:lnTo>
                <a:cubicBezTo>
                  <a:pt x="4768442" y="423887"/>
                  <a:pt x="4394201" y="668338"/>
                  <a:pt x="4076701" y="819150"/>
                </a:cubicBezTo>
                <a:cubicBezTo>
                  <a:pt x="3060701" y="1301750"/>
                  <a:pt x="1597026" y="825500"/>
                  <a:pt x="723901" y="1123950"/>
                </a:cubicBezTo>
                <a:cubicBezTo>
                  <a:pt x="505620" y="1198563"/>
                  <a:pt x="305000" y="1328738"/>
                  <a:pt x="120254" y="1482030"/>
                </a:cubicBezTo>
                <a:lnTo>
                  <a:pt x="0" y="15873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469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3D9E76-E8EA-4F31-8CCE-54EE49B4D99E}"/>
              </a:ext>
            </a:extLst>
          </p:cNvPr>
          <p:cNvSpPr txBox="1"/>
          <p:nvPr/>
        </p:nvSpPr>
        <p:spPr>
          <a:xfrm>
            <a:off x="1145521" y="2644170"/>
            <a:ext cx="990095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800" b="1" i="1" kern="0" dirty="0">
                <a:ln w="9525">
                  <a:gradFill flip="none" rotWithShape="1">
                    <a:gsLst>
                      <a:gs pos="0">
                        <a:srgbClr val="6770D7"/>
                      </a:gs>
                      <a:gs pos="100000">
                        <a:srgbClr val="9E78EF"/>
                      </a:gs>
                    </a:gsLst>
                    <a:lin ang="0" scaled="1"/>
                    <a:tileRect/>
                  </a:gra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Competition for Predicting Delinquency of Credit Card Users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C308991-8CC1-490D-A1F4-F6C8DC72D854}"/>
              </a:ext>
            </a:extLst>
          </p:cNvPr>
          <p:cNvSpPr/>
          <p:nvPr/>
        </p:nvSpPr>
        <p:spPr>
          <a:xfrm>
            <a:off x="7553340" y="3863494"/>
            <a:ext cx="4638660" cy="2994506"/>
          </a:xfrm>
          <a:custGeom>
            <a:avLst/>
            <a:gdLst>
              <a:gd name="connsiteX0" fmla="*/ 4638660 w 4638660"/>
              <a:gd name="connsiteY0" fmla="*/ 0 h 2994506"/>
              <a:gd name="connsiteX1" fmla="*/ 4638660 w 4638660"/>
              <a:gd name="connsiteY1" fmla="*/ 2994506 h 2994506"/>
              <a:gd name="connsiteX2" fmla="*/ 0 w 4638660"/>
              <a:gd name="connsiteY2" fmla="*/ 2994506 h 2994506"/>
              <a:gd name="connsiteX3" fmla="*/ 30031 w 4638660"/>
              <a:gd name="connsiteY3" fmla="*/ 2958790 h 2994506"/>
              <a:gd name="connsiteX4" fmla="*/ 534734 w 4638660"/>
              <a:gd name="connsiteY4" fmla="*/ 2449650 h 2994506"/>
              <a:gd name="connsiteX5" fmla="*/ 3694402 w 4638660"/>
              <a:gd name="connsiteY5" fmla="*/ 1287467 h 2994506"/>
              <a:gd name="connsiteX6" fmla="*/ 4625053 w 4638660"/>
              <a:gd name="connsiteY6" fmla="*/ 25676 h 2994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660" h="2994506">
                <a:moveTo>
                  <a:pt x="4638660" y="0"/>
                </a:moveTo>
                <a:lnTo>
                  <a:pt x="4638660" y="2994506"/>
                </a:lnTo>
                <a:lnTo>
                  <a:pt x="0" y="2994506"/>
                </a:lnTo>
                <a:lnTo>
                  <a:pt x="30031" y="2958790"/>
                </a:lnTo>
                <a:cubicBezTo>
                  <a:pt x="202550" y="2760917"/>
                  <a:pt x="374145" y="2586360"/>
                  <a:pt x="534734" y="2449650"/>
                </a:cubicBezTo>
                <a:cubicBezTo>
                  <a:pt x="1391208" y="1720534"/>
                  <a:pt x="2928272" y="1801729"/>
                  <a:pt x="3694402" y="1287467"/>
                </a:cubicBezTo>
                <a:cubicBezTo>
                  <a:pt x="4125350" y="998195"/>
                  <a:pt x="4397133" y="460363"/>
                  <a:pt x="4625053" y="256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469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39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rgbClr val="9E78EF"/>
            </a:gs>
            <a:gs pos="82000">
              <a:srgbClr val="6770D7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D9194F2F-8E8E-4A22-8D03-7901CCE4CB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464755 h 6858000"/>
              <a:gd name="connsiteX3" fmla="*/ 12098621 w 12192000"/>
              <a:gd name="connsiteY3" fmla="*/ 5539366 h 6858000"/>
              <a:gd name="connsiteX4" fmla="*/ 2726913 w 12192000"/>
              <a:gd name="connsiteY4" fmla="*/ 6782104 h 6858000"/>
              <a:gd name="connsiteX5" fmla="*/ 257953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464755"/>
                </a:lnTo>
                <a:lnTo>
                  <a:pt x="12098621" y="5539366"/>
                </a:lnTo>
                <a:cubicBezTo>
                  <a:pt x="9195323" y="7767439"/>
                  <a:pt x="5311499" y="5589148"/>
                  <a:pt x="2726913" y="6782104"/>
                </a:cubicBezTo>
                <a:lnTo>
                  <a:pt x="257953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 latinLnBrk="0">
              <a:lnSpc>
                <a:spcPct val="20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Competition Description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7D49FFB-D0C0-DAFB-E5A3-B937D13D9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318" y="1258951"/>
            <a:ext cx="5563082" cy="25681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974B96-1B98-054A-1DA0-C552E971C07B}"/>
              </a:ext>
            </a:extLst>
          </p:cNvPr>
          <p:cNvSpPr txBox="1"/>
          <p:nvPr/>
        </p:nvSpPr>
        <p:spPr>
          <a:xfrm>
            <a:off x="7046259" y="1323289"/>
            <a:ext cx="441063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 Competition for Predicting Delinquency of Credit Card Users</a:t>
            </a: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Goal: Develop an algorithm to predict the degree of delinquency of users by viewing credit card user data</a:t>
            </a: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Classification Problem</a:t>
            </a: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Submissions are evaluated using multi-class logarithmic loss.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Data Leakage Rule</a:t>
            </a: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4049A0A-0F22-F212-1F5C-CA1E0EEC80F2}"/>
              </a:ext>
            </a:extLst>
          </p:cNvPr>
          <p:cNvSpPr/>
          <p:nvPr/>
        </p:nvSpPr>
        <p:spPr>
          <a:xfrm>
            <a:off x="3236259" y="2366682"/>
            <a:ext cx="681317" cy="251012"/>
          </a:xfrm>
          <a:prstGeom prst="roundRect">
            <a:avLst/>
          </a:prstGeom>
          <a:noFill/>
          <a:ln w="28575">
            <a:solidFill>
              <a:srgbClr val="3A7A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0F6BD9-2656-4A6C-0200-768916BCEB27}"/>
              </a:ext>
            </a:extLst>
          </p:cNvPr>
          <p:cNvSpPr/>
          <p:nvPr/>
        </p:nvSpPr>
        <p:spPr>
          <a:xfrm>
            <a:off x="3478307" y="4000945"/>
            <a:ext cx="3284787" cy="783631"/>
          </a:xfrm>
          <a:prstGeom prst="rect">
            <a:avLst/>
          </a:prstGeom>
          <a:solidFill>
            <a:srgbClr val="3B7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278ED7-9C67-B40E-1EA7-64E1D449D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175" y="4040550"/>
            <a:ext cx="3211050" cy="70441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AE4B906-1EF2-7F73-1863-6636815941E7}"/>
              </a:ext>
            </a:extLst>
          </p:cNvPr>
          <p:cNvCxnSpPr>
            <a:cxnSpLocks/>
          </p:cNvCxnSpPr>
          <p:nvPr/>
        </p:nvCxnSpPr>
        <p:spPr>
          <a:xfrm>
            <a:off x="3845859" y="2617694"/>
            <a:ext cx="1136035" cy="13436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45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rgbClr val="9E78EF"/>
            </a:gs>
            <a:gs pos="82000">
              <a:srgbClr val="6770D7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D9194F2F-8E8E-4A22-8D03-7901CCE4CB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464755 h 6858000"/>
              <a:gd name="connsiteX3" fmla="*/ 12098621 w 12192000"/>
              <a:gd name="connsiteY3" fmla="*/ 5539366 h 6858000"/>
              <a:gd name="connsiteX4" fmla="*/ 2726913 w 12192000"/>
              <a:gd name="connsiteY4" fmla="*/ 6782104 h 6858000"/>
              <a:gd name="connsiteX5" fmla="*/ 257953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464755"/>
                </a:lnTo>
                <a:lnTo>
                  <a:pt x="12098621" y="5539366"/>
                </a:lnTo>
                <a:cubicBezTo>
                  <a:pt x="9195323" y="7767439"/>
                  <a:pt x="5311499" y="5589148"/>
                  <a:pt x="2726913" y="6782104"/>
                </a:cubicBezTo>
                <a:lnTo>
                  <a:pt x="257953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 latinLnBrk="0">
              <a:lnSpc>
                <a:spcPct val="20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Credit Card User Data </a:t>
            </a:r>
            <a:endParaRPr lang="ko-KR" altLang="en-US" dirty="0">
              <a:solidFill>
                <a:srgbClr val="A2959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9C6194-8697-4F2D-7338-2C62FA59F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19" y="1101399"/>
            <a:ext cx="6674744" cy="22514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67599A6-0A8F-AC8B-80F7-A4AA940FEF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5"/>
          <a:stretch/>
        </p:blipFill>
        <p:spPr>
          <a:xfrm>
            <a:off x="7351163" y="1101399"/>
            <a:ext cx="4320884" cy="22514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863E81-4A37-D172-475E-AD1663359BE6}"/>
              </a:ext>
            </a:extLst>
          </p:cNvPr>
          <p:cNvSpPr txBox="1"/>
          <p:nvPr/>
        </p:nvSpPr>
        <p:spPr>
          <a:xfrm>
            <a:off x="797859" y="3810000"/>
            <a:ext cx="105873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Columns: gender, car, reality,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child_num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income_total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income_type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edu_type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family_type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house_type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days_birth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days_employed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flag_mobil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work_phone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, phone, email,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occup_type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family_size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begin_month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, credit</a:t>
            </a:r>
          </a:p>
          <a:p>
            <a:endParaRPr lang="en-US" altLang="ko-KR" sz="2000" b="1" dirty="0">
              <a:latin typeface="NotoSansKR"/>
            </a:endParaRP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Credit is based on user's credit card payment overdue </a:t>
            </a:r>
          </a:p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→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Value we have to predict </a:t>
            </a:r>
            <a:r>
              <a:rPr lang="en-US" altLang="ko-K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SansKR"/>
              </a:rPr>
              <a:t>based on the features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NotoSansKR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AC1739-E0FF-749A-6196-C18124631D1A}"/>
              </a:ext>
            </a:extLst>
          </p:cNvPr>
          <p:cNvSpPr/>
          <p:nvPr/>
        </p:nvSpPr>
        <p:spPr>
          <a:xfrm>
            <a:off x="11223812" y="1101398"/>
            <a:ext cx="448235" cy="2251403"/>
          </a:xfrm>
          <a:prstGeom prst="rect">
            <a:avLst/>
          </a:prstGeom>
          <a:noFill/>
          <a:ln w="38100">
            <a:solidFill>
              <a:srgbClr val="6770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위쪽 1">
            <a:extLst>
              <a:ext uri="{FF2B5EF4-FFF2-40B4-BE49-F238E27FC236}">
                <a16:creationId xmlns:a16="http://schemas.microsoft.com/office/drawing/2014/main" id="{E8C84D75-9335-0CE8-A944-4CC1B3A1D94B}"/>
              </a:ext>
            </a:extLst>
          </p:cNvPr>
          <p:cNvSpPr/>
          <p:nvPr/>
        </p:nvSpPr>
        <p:spPr>
          <a:xfrm>
            <a:off x="11223812" y="3505200"/>
            <a:ext cx="448235" cy="644200"/>
          </a:xfrm>
          <a:prstGeom prst="upArrow">
            <a:avLst/>
          </a:prstGeom>
          <a:solidFill>
            <a:srgbClr val="6770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089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rgbClr val="9E78EF"/>
            </a:gs>
            <a:gs pos="82000">
              <a:srgbClr val="6770D7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D9194F2F-8E8E-4A22-8D03-7901CCE4CB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464755 h 6858000"/>
              <a:gd name="connsiteX3" fmla="*/ 12098621 w 12192000"/>
              <a:gd name="connsiteY3" fmla="*/ 5539366 h 6858000"/>
              <a:gd name="connsiteX4" fmla="*/ 2726913 w 12192000"/>
              <a:gd name="connsiteY4" fmla="*/ 6782104 h 6858000"/>
              <a:gd name="connsiteX5" fmla="*/ 257953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464755"/>
                </a:lnTo>
                <a:lnTo>
                  <a:pt x="12098621" y="5539366"/>
                </a:lnTo>
                <a:cubicBezTo>
                  <a:pt x="9195323" y="7767439"/>
                  <a:pt x="5311499" y="5589148"/>
                  <a:pt x="2726913" y="6782104"/>
                </a:cubicBezTo>
                <a:lnTo>
                  <a:pt x="257953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 latinLnBrk="0">
              <a:lnSpc>
                <a:spcPct val="20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Categorical Data</a:t>
            </a:r>
            <a:endParaRPr lang="ko-KR" altLang="en-US" dirty="0">
              <a:solidFill>
                <a:srgbClr val="A2959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33189-8163-199D-68A7-0F9666B9E362}"/>
              </a:ext>
            </a:extLst>
          </p:cNvPr>
          <p:cNvSpPr txBox="1"/>
          <p:nvPr/>
        </p:nvSpPr>
        <p:spPr>
          <a:xfrm>
            <a:off x="788894" y="3675528"/>
            <a:ext cx="1061421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NotoSansK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SansKR"/>
              </a:rPr>
              <a:t>Income type : Commercial associate, Working, State servant, Pensioner, Student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Education type: </a:t>
            </a:r>
            <a:r>
              <a:rPr lang="en-US" altLang="ko-K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SansKR"/>
              </a:rPr>
              <a:t>Higher education, Secondary / secondary special, Incomplete higher, Lower secondary, Academic degree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Family type: </a:t>
            </a:r>
            <a:r>
              <a:rPr lang="en-US" altLang="ko-K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SansKR"/>
              </a:rPr>
              <a:t>Married, Civil marriage, Separated, Single / not married, Widow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House type:  Municipal apartment, House / apartment, With parents, Co-op apartment, Rented apartment, Office apartment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Occupation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type: Laborers, Managers, Sales staff, High skill tech staff, Core staff, Drivers, etc..</a:t>
            </a:r>
            <a:endParaRPr lang="en-US" altLang="ko-KR" sz="20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NotoSansKR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10BC65-2E71-A09E-E2D7-8D223286C9B9}"/>
              </a:ext>
            </a:extLst>
          </p:cNvPr>
          <p:cNvSpPr/>
          <p:nvPr/>
        </p:nvSpPr>
        <p:spPr>
          <a:xfrm>
            <a:off x="1766048" y="770965"/>
            <a:ext cx="8659906" cy="3164541"/>
          </a:xfrm>
          <a:prstGeom prst="rect">
            <a:avLst/>
          </a:prstGeom>
          <a:solidFill>
            <a:srgbClr val="6770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6D33B32-4CB6-6373-004E-FE2465E24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913" y="837040"/>
            <a:ext cx="8474174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4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rgbClr val="9E78EF"/>
            </a:gs>
            <a:gs pos="82000">
              <a:srgbClr val="6770D7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D9194F2F-8E8E-4A22-8D03-7901CCE4CB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464755 h 6858000"/>
              <a:gd name="connsiteX3" fmla="*/ 12098621 w 12192000"/>
              <a:gd name="connsiteY3" fmla="*/ 5539366 h 6858000"/>
              <a:gd name="connsiteX4" fmla="*/ 2726913 w 12192000"/>
              <a:gd name="connsiteY4" fmla="*/ 6782104 h 6858000"/>
              <a:gd name="connsiteX5" fmla="*/ 257953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464755"/>
                </a:lnTo>
                <a:lnTo>
                  <a:pt x="12098621" y="5539366"/>
                </a:lnTo>
                <a:cubicBezTo>
                  <a:pt x="9195323" y="7767439"/>
                  <a:pt x="5311499" y="5589148"/>
                  <a:pt x="2726913" y="6782104"/>
                </a:cubicBezTo>
                <a:lnTo>
                  <a:pt x="257953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 latinLnBrk="0">
              <a:lnSpc>
                <a:spcPct val="20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Numerical Data</a:t>
            </a:r>
            <a:endParaRPr lang="ko-KR" altLang="en-US" dirty="0">
              <a:solidFill>
                <a:srgbClr val="A2959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33189-8163-199D-68A7-0F9666B9E362}"/>
              </a:ext>
            </a:extLst>
          </p:cNvPr>
          <p:cNvSpPr txBox="1"/>
          <p:nvPr/>
        </p:nvSpPr>
        <p:spPr>
          <a:xfrm>
            <a:off x="2716306" y="3909424"/>
            <a:ext cx="106142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20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NotoSansK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SansKR"/>
              </a:rPr>
              <a:t>Date of birth: Inverse counting from 0 at the time of data collection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SansKR"/>
              </a:rPr>
              <a:t>Business Start Date: Reverse counting from 0 at the time of data collection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SansKR"/>
              </a:rPr>
              <a:t>Credit card issue month: Reverse counting from 0 at the time of data collection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NotoSansKR"/>
            </a:endParaRPr>
          </a:p>
          <a:p>
            <a:pPr lvl="1"/>
            <a:r>
              <a:rPr lang="en-US" altLang="ko-K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SansKR"/>
              </a:rPr>
              <a:t>Credit: Credit based on user's credit card payment overdue</a:t>
            </a:r>
          </a:p>
          <a:p>
            <a:pPr lvl="1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→</a:t>
            </a:r>
            <a:r>
              <a:rPr lang="en-US" altLang="ko-K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SansKR"/>
              </a:rPr>
              <a:t> Lower means higher credit card users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20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NotoSansKR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0B193E-FEF7-A615-3470-E3C7ADD5A772}"/>
              </a:ext>
            </a:extLst>
          </p:cNvPr>
          <p:cNvSpPr/>
          <p:nvPr/>
        </p:nvSpPr>
        <p:spPr>
          <a:xfrm>
            <a:off x="815788" y="896471"/>
            <a:ext cx="7530353" cy="3092824"/>
          </a:xfrm>
          <a:prstGeom prst="rect">
            <a:avLst/>
          </a:prstGeom>
          <a:solidFill>
            <a:srgbClr val="6770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F37971-B8BA-1D1E-C3FD-C6AD8909A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34" y="993515"/>
            <a:ext cx="7345659" cy="289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4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rgbClr val="9E78EF"/>
            </a:gs>
            <a:gs pos="82000">
              <a:srgbClr val="6770D7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C57CAC0D-8097-4F95-83DC-116DE1365BA0}"/>
              </a:ext>
            </a:extLst>
          </p:cNvPr>
          <p:cNvSpPr/>
          <p:nvPr/>
        </p:nvSpPr>
        <p:spPr>
          <a:xfrm>
            <a:off x="0" y="0"/>
            <a:ext cx="5310647" cy="1587376"/>
          </a:xfrm>
          <a:custGeom>
            <a:avLst/>
            <a:gdLst>
              <a:gd name="connsiteX0" fmla="*/ 0 w 5310647"/>
              <a:gd name="connsiteY0" fmla="*/ 0 h 1587376"/>
              <a:gd name="connsiteX1" fmla="*/ 5310647 w 5310647"/>
              <a:gd name="connsiteY1" fmla="*/ 0 h 1587376"/>
              <a:gd name="connsiteX2" fmla="*/ 5136927 w 5310647"/>
              <a:gd name="connsiteY2" fmla="*/ 138703 h 1587376"/>
              <a:gd name="connsiteX3" fmla="*/ 4076701 w 5310647"/>
              <a:gd name="connsiteY3" fmla="*/ 819150 h 1587376"/>
              <a:gd name="connsiteX4" fmla="*/ 723901 w 5310647"/>
              <a:gd name="connsiteY4" fmla="*/ 1123950 h 1587376"/>
              <a:gd name="connsiteX5" fmla="*/ 120254 w 5310647"/>
              <a:gd name="connsiteY5" fmla="*/ 1482030 h 1587376"/>
              <a:gd name="connsiteX6" fmla="*/ 0 w 5310647"/>
              <a:gd name="connsiteY6" fmla="*/ 1587376 h 158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0647" h="1587376">
                <a:moveTo>
                  <a:pt x="0" y="0"/>
                </a:moveTo>
                <a:lnTo>
                  <a:pt x="5310647" y="0"/>
                </a:lnTo>
                <a:lnTo>
                  <a:pt x="5136927" y="138703"/>
                </a:lnTo>
                <a:cubicBezTo>
                  <a:pt x="4768442" y="423887"/>
                  <a:pt x="4394201" y="668338"/>
                  <a:pt x="4076701" y="819150"/>
                </a:cubicBezTo>
                <a:cubicBezTo>
                  <a:pt x="3060701" y="1301750"/>
                  <a:pt x="1597026" y="825500"/>
                  <a:pt x="723901" y="1123950"/>
                </a:cubicBezTo>
                <a:cubicBezTo>
                  <a:pt x="505620" y="1198563"/>
                  <a:pt x="305000" y="1328738"/>
                  <a:pt x="120254" y="1482030"/>
                </a:cubicBezTo>
                <a:lnTo>
                  <a:pt x="0" y="15873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469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3D9E76-E8EA-4F31-8CCE-54EE49B4D99E}"/>
              </a:ext>
            </a:extLst>
          </p:cNvPr>
          <p:cNvSpPr txBox="1"/>
          <p:nvPr/>
        </p:nvSpPr>
        <p:spPr>
          <a:xfrm>
            <a:off x="1145521" y="3032497"/>
            <a:ext cx="99009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800" b="1" i="1" kern="0" dirty="0">
                <a:ln w="9525">
                  <a:gradFill flip="none" rotWithShape="1">
                    <a:gsLst>
                      <a:gs pos="0">
                        <a:srgbClr val="6770D7"/>
                      </a:gs>
                      <a:gs pos="100000">
                        <a:srgbClr val="9E78EF"/>
                      </a:gs>
                    </a:gsLst>
                    <a:lin ang="0" scaled="1"/>
                    <a:tileRect/>
                  </a:gra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C308991-8CC1-490D-A1F4-F6C8DC72D854}"/>
              </a:ext>
            </a:extLst>
          </p:cNvPr>
          <p:cNvSpPr/>
          <p:nvPr/>
        </p:nvSpPr>
        <p:spPr>
          <a:xfrm>
            <a:off x="7553340" y="3863494"/>
            <a:ext cx="4638660" cy="2994506"/>
          </a:xfrm>
          <a:custGeom>
            <a:avLst/>
            <a:gdLst>
              <a:gd name="connsiteX0" fmla="*/ 4638660 w 4638660"/>
              <a:gd name="connsiteY0" fmla="*/ 0 h 2994506"/>
              <a:gd name="connsiteX1" fmla="*/ 4638660 w 4638660"/>
              <a:gd name="connsiteY1" fmla="*/ 2994506 h 2994506"/>
              <a:gd name="connsiteX2" fmla="*/ 0 w 4638660"/>
              <a:gd name="connsiteY2" fmla="*/ 2994506 h 2994506"/>
              <a:gd name="connsiteX3" fmla="*/ 30031 w 4638660"/>
              <a:gd name="connsiteY3" fmla="*/ 2958790 h 2994506"/>
              <a:gd name="connsiteX4" fmla="*/ 534734 w 4638660"/>
              <a:gd name="connsiteY4" fmla="*/ 2449650 h 2994506"/>
              <a:gd name="connsiteX5" fmla="*/ 3694402 w 4638660"/>
              <a:gd name="connsiteY5" fmla="*/ 1287467 h 2994506"/>
              <a:gd name="connsiteX6" fmla="*/ 4625053 w 4638660"/>
              <a:gd name="connsiteY6" fmla="*/ 25676 h 2994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660" h="2994506">
                <a:moveTo>
                  <a:pt x="4638660" y="0"/>
                </a:moveTo>
                <a:lnTo>
                  <a:pt x="4638660" y="2994506"/>
                </a:lnTo>
                <a:lnTo>
                  <a:pt x="0" y="2994506"/>
                </a:lnTo>
                <a:lnTo>
                  <a:pt x="30031" y="2958790"/>
                </a:lnTo>
                <a:cubicBezTo>
                  <a:pt x="202550" y="2760917"/>
                  <a:pt x="374145" y="2586360"/>
                  <a:pt x="534734" y="2449650"/>
                </a:cubicBezTo>
                <a:cubicBezTo>
                  <a:pt x="1391208" y="1720534"/>
                  <a:pt x="2928272" y="1801729"/>
                  <a:pt x="3694402" y="1287467"/>
                </a:cubicBezTo>
                <a:cubicBezTo>
                  <a:pt x="4125350" y="998195"/>
                  <a:pt x="4397133" y="460363"/>
                  <a:pt x="4625053" y="256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469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344599"/>
      </p:ext>
    </p:extLst>
  </p:cSld>
  <p:clrMapOvr>
    <a:masterClrMapping/>
  </p:clrMapOvr>
</p:sld>
</file>

<file path=ppt/theme/theme1.xml><?xml version="1.0" encoding="utf-8"?>
<a:theme xmlns:a="http://schemas.openxmlformats.org/drawingml/2006/main" name="1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301</Words>
  <Application>Microsoft Office PowerPoint</Application>
  <PresentationFormat>와이드스크린</PresentationFormat>
  <Paragraphs>35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NotoSansKR</vt:lpstr>
      <vt:lpstr>맑은 고딕</vt:lpstr>
      <vt:lpstr>Arial</vt:lpstr>
      <vt:lpstr>12_Office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유나현</cp:lastModifiedBy>
  <cp:revision>23</cp:revision>
  <dcterms:created xsi:type="dcterms:W3CDTF">2022-01-10T03:56:45Z</dcterms:created>
  <dcterms:modified xsi:type="dcterms:W3CDTF">2022-11-17T06:22:57Z</dcterms:modified>
</cp:coreProperties>
</file>