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56" r:id="rId5"/>
    <p:sldId id="261" r:id="rId6"/>
    <p:sldId id="260" r:id="rId7"/>
  </p:sldIdLst>
  <p:sldSz cx="12192000" cy="6858000"/>
  <p:notesSz cx="6858000" cy="9144000"/>
  <p:defaultTextStyle>
    <a:defPPr>
      <a:defRPr lang="en-P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gel.Welly\Desktop\Projects%20Learning\Data%20Analyst%20-%20Learning\HR%20analytics%20-%20Data%20Analysis\HR_fi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gel.Welly\Desktop\Projects%20Learning\Data%20Analyst%20-%20Learning\HR%20analytics%20-%20Data%20Analysis\HR_fi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gel.Welly\Desktop\Projects%20Learning\Data%20Analyst%20-%20Learning\HR%20analytics%20-%20Data%20Analysis\HR_fi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Nigel.Welly\Desktop\Projects%20Learning\Data%20Analyst%20-%20Learning\HR%20analytics%20-%20Data%20Analysis\HR_fi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Salary Breakdown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G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Visuals!$C$24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G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Visuals!$B$25:$B$34</c:f>
              <c:strCache>
                <c:ptCount val="10"/>
                <c:pt idx="0">
                  <c:v>hr</c:v>
                </c:pt>
                <c:pt idx="1">
                  <c:v>accounting</c:v>
                </c:pt>
                <c:pt idx="2">
                  <c:v>technical</c:v>
                </c:pt>
                <c:pt idx="3">
                  <c:v>support</c:v>
                </c:pt>
                <c:pt idx="4">
                  <c:v>sales</c:v>
                </c:pt>
                <c:pt idx="5">
                  <c:v>marketing</c:v>
                </c:pt>
                <c:pt idx="6">
                  <c:v>IT</c:v>
                </c:pt>
                <c:pt idx="7">
                  <c:v>product_mng</c:v>
                </c:pt>
                <c:pt idx="8">
                  <c:v>RandD</c:v>
                </c:pt>
                <c:pt idx="9">
                  <c:v>management</c:v>
                </c:pt>
              </c:strCache>
            </c:strRef>
          </c:cat>
          <c:val>
            <c:numRef>
              <c:f>Visuals!$C$25:$C$34</c:f>
              <c:numCache>
                <c:formatCode>0%</c:formatCode>
                <c:ptCount val="10"/>
                <c:pt idx="0">
                  <c:v>0.45331529093369416</c:v>
                </c:pt>
                <c:pt idx="1">
                  <c:v>0.46675358539765321</c:v>
                </c:pt>
                <c:pt idx="2">
                  <c:v>0.50441176470588234</c:v>
                </c:pt>
                <c:pt idx="3">
                  <c:v>0.51413189771197843</c:v>
                </c:pt>
                <c:pt idx="4">
                  <c:v>0.50700483091787441</c:v>
                </c:pt>
                <c:pt idx="5">
                  <c:v>0.46853146853146854</c:v>
                </c:pt>
                <c:pt idx="6">
                  <c:v>0.49633251833740832</c:v>
                </c:pt>
                <c:pt idx="7">
                  <c:v>0.5</c:v>
                </c:pt>
                <c:pt idx="8">
                  <c:v>0.46251588310038122</c:v>
                </c:pt>
                <c:pt idx="9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32-4337-BE03-81913CFCEA38}"/>
            </c:ext>
          </c:extLst>
        </c:ser>
        <c:ser>
          <c:idx val="1"/>
          <c:order val="1"/>
          <c:tx>
            <c:strRef>
              <c:f>Visuals!$D$24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G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Visuals!$B$25:$B$34</c:f>
              <c:strCache>
                <c:ptCount val="10"/>
                <c:pt idx="0">
                  <c:v>hr</c:v>
                </c:pt>
                <c:pt idx="1">
                  <c:v>accounting</c:v>
                </c:pt>
                <c:pt idx="2">
                  <c:v>technical</c:v>
                </c:pt>
                <c:pt idx="3">
                  <c:v>support</c:v>
                </c:pt>
                <c:pt idx="4">
                  <c:v>sales</c:v>
                </c:pt>
                <c:pt idx="5">
                  <c:v>marketing</c:v>
                </c:pt>
                <c:pt idx="6">
                  <c:v>IT</c:v>
                </c:pt>
                <c:pt idx="7">
                  <c:v>product_mng</c:v>
                </c:pt>
                <c:pt idx="8">
                  <c:v>RandD</c:v>
                </c:pt>
                <c:pt idx="9">
                  <c:v>management</c:v>
                </c:pt>
              </c:strCache>
            </c:strRef>
          </c:cat>
          <c:val>
            <c:numRef>
              <c:f>Visuals!$D$25:$D$34</c:f>
              <c:numCache>
                <c:formatCode>0%</c:formatCode>
                <c:ptCount val="10"/>
                <c:pt idx="0">
                  <c:v>0.48579161028416779</c:v>
                </c:pt>
                <c:pt idx="1">
                  <c:v>0.4367666232073012</c:v>
                </c:pt>
                <c:pt idx="2">
                  <c:v>0.42169117647058824</c:v>
                </c:pt>
                <c:pt idx="3">
                  <c:v>0.42261103633916552</c:v>
                </c:pt>
                <c:pt idx="4">
                  <c:v>0.42801932367149759</c:v>
                </c:pt>
                <c:pt idx="5">
                  <c:v>0.43822843822843821</c:v>
                </c:pt>
                <c:pt idx="6">
                  <c:v>0.43602281988590058</c:v>
                </c:pt>
                <c:pt idx="7">
                  <c:v>0.42461197339246121</c:v>
                </c:pt>
                <c:pt idx="8">
                  <c:v>0.47268106734434562</c:v>
                </c:pt>
                <c:pt idx="9">
                  <c:v>0.35714285714285715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32-4337-BE03-81913CFCEA38}"/>
            </c:ext>
          </c:extLst>
        </c:ser>
        <c:ser>
          <c:idx val="2"/>
          <c:order val="2"/>
          <c:tx>
            <c:strRef>
              <c:f>Visuals!$E$24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PG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Visuals!$B$25:$B$34</c:f>
              <c:strCache>
                <c:ptCount val="10"/>
                <c:pt idx="0">
                  <c:v>hr</c:v>
                </c:pt>
                <c:pt idx="1">
                  <c:v>accounting</c:v>
                </c:pt>
                <c:pt idx="2">
                  <c:v>technical</c:v>
                </c:pt>
                <c:pt idx="3">
                  <c:v>support</c:v>
                </c:pt>
                <c:pt idx="4">
                  <c:v>sales</c:v>
                </c:pt>
                <c:pt idx="5">
                  <c:v>marketing</c:v>
                </c:pt>
                <c:pt idx="6">
                  <c:v>IT</c:v>
                </c:pt>
                <c:pt idx="7">
                  <c:v>product_mng</c:v>
                </c:pt>
                <c:pt idx="8">
                  <c:v>RandD</c:v>
                </c:pt>
                <c:pt idx="9">
                  <c:v>management</c:v>
                </c:pt>
              </c:strCache>
            </c:strRef>
          </c:cat>
          <c:val>
            <c:numRef>
              <c:f>Visuals!$E$25:$E$34</c:f>
              <c:numCache>
                <c:formatCode>0%</c:formatCode>
                <c:ptCount val="10"/>
                <c:pt idx="0">
                  <c:v>6.0893098782138028E-2</c:v>
                </c:pt>
                <c:pt idx="1">
                  <c:v>9.647979139504563E-2</c:v>
                </c:pt>
                <c:pt idx="2">
                  <c:v>7.3897058823529413E-2</c:v>
                </c:pt>
                <c:pt idx="3">
                  <c:v>6.3257065948855995E-2</c:v>
                </c:pt>
                <c:pt idx="4">
                  <c:v>6.4975845410628022E-2</c:v>
                </c:pt>
                <c:pt idx="5">
                  <c:v>9.3240093240093247E-2</c:v>
                </c:pt>
                <c:pt idx="6">
                  <c:v>6.7644661776691123E-2</c:v>
                </c:pt>
                <c:pt idx="7">
                  <c:v>7.5388026607538808E-2</c:v>
                </c:pt>
                <c:pt idx="8">
                  <c:v>6.480304955527319E-2</c:v>
                </c:pt>
                <c:pt idx="9">
                  <c:v>0.35714285714285715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32-4337-BE03-81913CFCEA3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9"/>
        <c:overlap val="100"/>
        <c:axId val="1898332176"/>
        <c:axId val="1898333136"/>
      </c:barChart>
      <c:catAx>
        <c:axId val="189833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G"/>
          </a:p>
        </c:txPr>
        <c:crossAx val="1898333136"/>
        <c:crosses val="autoZero"/>
        <c:auto val="1"/>
        <c:lblAlgn val="ctr"/>
        <c:lblOffset val="100"/>
        <c:noMultiLvlLbl val="0"/>
      </c:catAx>
      <c:valAx>
        <c:axId val="189833313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G"/>
          </a:p>
        </c:txPr>
        <c:crossAx val="189833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Visuals!$D$3</c:f>
              <c:strCache>
                <c:ptCount val="1"/>
                <c:pt idx="0">
                  <c:v>Count of Departments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AE-41C1-ACDA-A084477B2F0F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AE-41C1-ACDA-A084477B2F0F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AE-41C1-ACDA-A084477B2F0F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AE-41C1-ACDA-A084477B2F0F}"/>
              </c:ext>
            </c:extLst>
          </c:dPt>
          <c:dPt>
            <c:idx val="4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BAE-41C1-ACDA-A084477B2F0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BAE-41C1-ACDA-A084477B2F0F}"/>
              </c:ext>
            </c:extLst>
          </c:dPt>
          <c:dPt>
            <c:idx val="6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BAE-41C1-ACDA-A084477B2F0F}"/>
              </c:ext>
            </c:extLst>
          </c:dPt>
          <c:dPt>
            <c:idx val="7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BAE-41C1-ACDA-A084477B2F0F}"/>
              </c:ext>
            </c:extLst>
          </c:dPt>
          <c:dPt>
            <c:idx val="8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BAE-41C1-ACDA-A084477B2F0F}"/>
              </c:ext>
            </c:extLst>
          </c:dPt>
          <c:dPt>
            <c:idx val="9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BAE-41C1-ACDA-A084477B2F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G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Visuals!$B$4:$B$13</c:f>
              <c:strCache>
                <c:ptCount val="10"/>
                <c:pt idx="0">
                  <c:v>hr</c:v>
                </c:pt>
                <c:pt idx="1">
                  <c:v>accounting</c:v>
                </c:pt>
                <c:pt idx="2">
                  <c:v>technical</c:v>
                </c:pt>
                <c:pt idx="3">
                  <c:v>support</c:v>
                </c:pt>
                <c:pt idx="4">
                  <c:v>sales</c:v>
                </c:pt>
                <c:pt idx="5">
                  <c:v>marketing</c:v>
                </c:pt>
                <c:pt idx="6">
                  <c:v>IT</c:v>
                </c:pt>
                <c:pt idx="7">
                  <c:v>product_mng</c:v>
                </c:pt>
                <c:pt idx="8">
                  <c:v>RandD</c:v>
                </c:pt>
                <c:pt idx="9">
                  <c:v>management</c:v>
                </c:pt>
              </c:strCache>
            </c:strRef>
          </c:cat>
          <c:val>
            <c:numRef>
              <c:f>Visuals!$D$4:$D$13</c:f>
              <c:numCache>
                <c:formatCode>General</c:formatCode>
                <c:ptCount val="10"/>
                <c:pt idx="0">
                  <c:v>739</c:v>
                </c:pt>
                <c:pt idx="1">
                  <c:v>767</c:v>
                </c:pt>
                <c:pt idx="2">
                  <c:v>2720</c:v>
                </c:pt>
                <c:pt idx="3">
                  <c:v>2229</c:v>
                </c:pt>
                <c:pt idx="4">
                  <c:v>4140</c:v>
                </c:pt>
                <c:pt idx="5">
                  <c:v>858</c:v>
                </c:pt>
                <c:pt idx="6">
                  <c:v>1227</c:v>
                </c:pt>
                <c:pt idx="7">
                  <c:v>902</c:v>
                </c:pt>
                <c:pt idx="8">
                  <c:v>787</c:v>
                </c:pt>
                <c:pt idx="9">
                  <c:v>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BAE-41C1-ACDA-A084477B2F0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G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</a:t>
            </a:r>
            <a:r>
              <a:rPr lang="en-US" baseline="0"/>
              <a:t> of Employee working more than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Visuals!$D$43</c:f>
              <c:strCache>
                <c:ptCount val="1"/>
                <c:pt idx="0">
                  <c:v>Outlier Hours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15-4D73-979E-7AEEB6889A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Visuals!$B$44:$B$53</c:f>
              <c:strCache>
                <c:ptCount val="10"/>
                <c:pt idx="0">
                  <c:v>management</c:v>
                </c:pt>
                <c:pt idx="1">
                  <c:v>RandD</c:v>
                </c:pt>
                <c:pt idx="2">
                  <c:v>marketing</c:v>
                </c:pt>
                <c:pt idx="3">
                  <c:v>support</c:v>
                </c:pt>
                <c:pt idx="4">
                  <c:v>product_mng</c:v>
                </c:pt>
                <c:pt idx="5">
                  <c:v>hr</c:v>
                </c:pt>
                <c:pt idx="6">
                  <c:v>IT</c:v>
                </c:pt>
                <c:pt idx="7">
                  <c:v>accounting</c:v>
                </c:pt>
                <c:pt idx="8">
                  <c:v>sales</c:v>
                </c:pt>
                <c:pt idx="9">
                  <c:v>technical</c:v>
                </c:pt>
              </c:strCache>
            </c:strRef>
          </c:cat>
          <c:val>
            <c:numRef>
              <c:f>Visuals!$D$44:$D$53</c:f>
              <c:numCache>
                <c:formatCode>0%</c:formatCode>
                <c:ptCount val="10"/>
                <c:pt idx="0">
                  <c:v>7.4603174603174602E-2</c:v>
                </c:pt>
                <c:pt idx="1">
                  <c:v>7.7509529860228715E-2</c:v>
                </c:pt>
                <c:pt idx="2">
                  <c:v>8.3916083916083919E-2</c:v>
                </c:pt>
                <c:pt idx="3">
                  <c:v>9.0623598026020644E-2</c:v>
                </c:pt>
                <c:pt idx="4">
                  <c:v>9.3126385809312637E-2</c:v>
                </c:pt>
                <c:pt idx="5">
                  <c:v>9.336941813261164E-2</c:v>
                </c:pt>
                <c:pt idx="6">
                  <c:v>0.10024449877750612</c:v>
                </c:pt>
                <c:pt idx="7">
                  <c:v>0.10169491525423729</c:v>
                </c:pt>
                <c:pt idx="8">
                  <c:v>0.10314009661835749</c:v>
                </c:pt>
                <c:pt idx="9">
                  <c:v>0.10588235294117647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15-4D73-979E-7AEEB6889A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78383808"/>
        <c:axId val="1678382848"/>
      </c:barChart>
      <c:catAx>
        <c:axId val="167838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G"/>
          </a:p>
        </c:txPr>
        <c:crossAx val="1678382848"/>
        <c:crosses val="autoZero"/>
        <c:auto val="1"/>
        <c:lblAlgn val="ctr"/>
        <c:lblOffset val="100"/>
        <c:noMultiLvlLbl val="0"/>
      </c:catAx>
      <c:valAx>
        <c:axId val="16783828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67838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G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Visuals!$B$4:$B$13</cx:f>
        <cx:lvl ptCount="10">
          <cx:pt idx="0">hr</cx:pt>
          <cx:pt idx="1">accounting</cx:pt>
          <cx:pt idx="2">technical</cx:pt>
          <cx:pt idx="3">support</cx:pt>
          <cx:pt idx="4">sales</cx:pt>
          <cx:pt idx="5">marketing</cx:pt>
          <cx:pt idx="6">IT</cx:pt>
          <cx:pt idx="7">product_mng</cx:pt>
          <cx:pt idx="8">RandD</cx:pt>
          <cx:pt idx="9">management</cx:pt>
        </cx:lvl>
      </cx:strDim>
      <cx:numDim type="val">
        <cx:f>Visuals!$E$4:$E$13</cx:f>
        <cx:lvl ptCount="10" formatCode="0%">
          <cx:pt idx="0">0.29093369418132614</cx:pt>
          <cx:pt idx="1">0.26597131681877445</cx:pt>
          <cx:pt idx="2">0.25624999999999998</cx:pt>
          <cx:pt idx="3">0.24899057873485869</cx:pt>
          <cx:pt idx="4">0.24492753623188407</cx:pt>
          <cx:pt idx="5">0.23659673659673661</cx:pt>
          <cx:pt idx="6">0.22249388753056235</cx:pt>
          <cx:pt idx="7">0.21951219512195122</cx:pt>
          <cx:pt idx="8">0.15374841168996187</cx:pt>
          <cx:pt idx="9">0.14444444444444443</cx:pt>
        </cx:lvl>
      </cx:numDim>
    </cx:data>
  </cx:chartData>
  <cx:chart>
    <cx:title pos="t" align="ctr" overlay="0">
      <cx:tx>
        <cx:txData>
          <cx:v>Company Turnover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>
              <a:solidFill>
                <a:schemeClr val="tx1"/>
              </a:solidFill>
              <a:latin typeface="Calibri" panose="020F0502020204030204"/>
            </a:rPr>
            <a:t>Company Turnover</a:t>
          </a:r>
        </a:p>
      </cx:txPr>
    </cx:title>
    <cx:plotArea>
      <cx:plotAreaRegion>
        <cx:series layoutId="funnel" uniqueId="{12E0769B-FA06-4BA3-BF40-4A7ECD18F082}">
          <cx:tx>
            <cx:txData>
              <cx:f>Visuals!$E$3</cx:f>
              <cx:v>Churn</cx:v>
            </cx:txData>
          </cx:tx>
          <cx:spPr>
            <a:solidFill>
              <a:schemeClr val="bg2">
                <a:lumMod val="75000"/>
              </a:schemeClr>
            </a:solidFill>
          </cx:spPr>
          <cx:dataPt idx="0">
            <cx:spPr>
              <a:solidFill>
                <a:srgbClr val="156082"/>
              </a:solidFill>
            </cx:spPr>
          </cx:dataPt>
          <cx:dataPt idx="1">
            <cx:spPr>
              <a:solidFill>
                <a:srgbClr val="156082"/>
              </a:solidFill>
            </cx:spPr>
          </cx:dataPt>
          <cx:dataPt idx="2">
            <cx:spPr>
              <a:solidFill>
                <a:srgbClr val="156082"/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>
                    <a:solidFill>
                      <a:schemeClr val="bg1"/>
                    </a:solidFill>
                  </a:defRPr>
                </a:pPr>
                <a:endParaRPr lang="en-US" sz="1000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  <cx:dataLabel idx="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ysClr val="windowText" lastClr="000000"/>
                      </a:solidFill>
                    </a:defRPr>
                  </a:pPr>
                  <a:r>
                    <a:rPr lang="en-US" sz="1000" b="1" i="0" u="none" strike="noStrike" baseline="0">
                      <a:solidFill>
                        <a:sysClr val="windowText" lastClr="000000"/>
                      </a:solidFill>
                      <a:latin typeface="Calibri" panose="020F0502020204030204"/>
                    </a:rPr>
                    <a:t>25%</a:t>
                  </a:r>
                </a:p>
              </cx:txPr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ysClr val="windowText" lastClr="000000"/>
                      </a:solidFill>
                    </a:defRPr>
                  </a:pPr>
                  <a:r>
                    <a:rPr lang="en-US" sz="1000" b="1" i="0" u="none" strike="noStrike" baseline="0">
                      <a:solidFill>
                        <a:sysClr val="windowText" lastClr="000000"/>
                      </a:solidFill>
                      <a:latin typeface="Calibri" panose="020F0502020204030204"/>
                    </a:rPr>
                    <a:t>24%</a:t>
                  </a:r>
                </a:p>
              </cx:txPr>
            </cx:dataLabel>
            <cx:dataLabel idx="5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ysClr val="windowText" lastClr="000000"/>
                      </a:solidFill>
                    </a:defRPr>
                  </a:pPr>
                  <a:r>
                    <a:rPr lang="en-US" sz="1000" b="1" i="0" u="none" strike="noStrike" baseline="0">
                      <a:solidFill>
                        <a:sysClr val="windowText" lastClr="000000"/>
                      </a:solidFill>
                      <a:latin typeface="Calibri" panose="020F0502020204030204"/>
                    </a:rPr>
                    <a:t>24%</a:t>
                  </a:r>
                </a:p>
              </cx:txPr>
            </cx:dataLabel>
            <cx:dataLabel idx="6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ysClr val="windowText" lastClr="000000"/>
                      </a:solidFill>
                    </a:defRPr>
                  </a:pPr>
                  <a:r>
                    <a:rPr lang="en-US" sz="1000" b="1" i="0" u="none" strike="noStrike" baseline="0">
                      <a:solidFill>
                        <a:sysClr val="windowText" lastClr="000000"/>
                      </a:solidFill>
                      <a:latin typeface="Calibri" panose="020F0502020204030204"/>
                    </a:rPr>
                    <a:t>22%</a:t>
                  </a:r>
                </a:p>
              </cx:txPr>
            </cx:dataLabel>
            <cx:dataLabel idx="7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ysClr val="windowText" lastClr="000000"/>
                      </a:solidFill>
                    </a:defRPr>
                  </a:pPr>
                  <a:r>
                    <a:rPr lang="en-US" sz="1000" b="1" i="0" u="none" strike="noStrike" baseline="0">
                      <a:solidFill>
                        <a:sysClr val="windowText" lastClr="000000"/>
                      </a:solidFill>
                      <a:latin typeface="Calibri" panose="020F0502020204030204"/>
                    </a:rPr>
                    <a:t>22%</a:t>
                  </a:r>
                </a:p>
              </cx:txPr>
            </cx:dataLabel>
            <cx:dataLabel idx="8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ysClr val="windowText" lastClr="000000"/>
                      </a:solidFill>
                    </a:defRPr>
                  </a:pPr>
                  <a:r>
                    <a:rPr lang="en-US" sz="1000" b="1" i="0" u="none" strike="noStrike" baseline="0">
                      <a:solidFill>
                        <a:sysClr val="windowText" lastClr="000000"/>
                      </a:solidFill>
                      <a:latin typeface="Calibri" panose="020F0502020204030204"/>
                    </a:rPr>
                    <a:t>15%</a:t>
                  </a:r>
                </a:p>
              </cx:txPr>
            </cx:dataLabel>
            <cx:dataLabel idx="9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ysClr val="windowText" lastClr="000000"/>
                      </a:solidFill>
                    </a:defRPr>
                  </a:pPr>
                  <a:r>
                    <a:rPr lang="en-US" sz="1000" b="1" i="0" u="none" strike="noStrike" baseline="0">
                      <a:solidFill>
                        <a:sysClr val="windowText" lastClr="000000"/>
                      </a:solidFill>
                      <a:latin typeface="Calibri" panose="020F0502020204030204"/>
                    </a:rPr>
                    <a:t>14%</a:t>
                  </a:r>
                </a:p>
              </cx:txPr>
            </cx:dataLabel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3F29B-9E65-460F-8D98-566FDD7C5111}" type="datetimeFigureOut">
              <a:rPr lang="en-PG" smtClean="0"/>
              <a:t>04/06/2024</a:t>
            </a:fld>
            <a:endParaRPr lang="en-P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E50AC-2454-4235-ADD2-95A0E62DC81C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97382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E714-8CAC-9CB4-2D23-5E8CD3D13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5DF2D-21B7-10EE-332A-E289A9472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70F9-1A4E-ACEB-23C2-CE4A3A89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F1F-8DC3-4C14-98B2-56A01D0FE5CB}" type="datetimeFigureOut">
              <a:rPr lang="en-PG" smtClean="0"/>
              <a:t>04/06/2024</a:t>
            </a:fld>
            <a:endParaRPr lang="en-P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FD86D-3AC5-6DB3-B5F8-AEA73047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6D551-0875-0BB2-4562-89CC3974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416C-46F4-4EE6-920C-01DFBE6ACE9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220537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0A93-8579-5034-1EE0-CEF3B163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17CD6-4FC3-DDF1-20D4-B31ADE2B0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131C-7CED-5369-2498-DF3539E5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F1F-8DC3-4C14-98B2-56A01D0FE5CB}" type="datetimeFigureOut">
              <a:rPr lang="en-PG" smtClean="0"/>
              <a:t>04/06/2024</a:t>
            </a:fld>
            <a:endParaRPr lang="en-P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4C21-C1E7-B1BD-3978-881C488C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36F16-4557-4B44-F889-4DAA8D82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416C-46F4-4EE6-920C-01DFBE6ACE9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145109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D81D6-32F7-8547-6AFE-BF71093C4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8451B-D6AE-D040-666D-F0809B326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406C9-F4B0-A6A3-0E25-249AD14A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F1F-8DC3-4C14-98B2-56A01D0FE5CB}" type="datetimeFigureOut">
              <a:rPr lang="en-PG" smtClean="0"/>
              <a:t>04/06/2024</a:t>
            </a:fld>
            <a:endParaRPr lang="en-P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872C-B1BF-52EE-C272-E8AF435E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B78F6-3CC7-D931-4C06-636FD163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416C-46F4-4EE6-920C-01DFBE6ACE9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371716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BA4C-82CC-5A66-29C1-B7DA302D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1FA9-7BC4-712A-1A66-F7C81792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506E-CD4B-0CCA-0ABC-CF1DB50A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F1F-8DC3-4C14-98B2-56A01D0FE5CB}" type="datetimeFigureOut">
              <a:rPr lang="en-PG" smtClean="0"/>
              <a:t>04/06/2024</a:t>
            </a:fld>
            <a:endParaRPr lang="en-P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4672-4DF2-BF5B-01D3-168419F6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86E3A-E83C-E5DF-28E9-1AF3D503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416C-46F4-4EE6-920C-01DFBE6ACE9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28458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8719-9B02-2969-3390-8434C7A1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36273-FD43-4FB3-7CFB-035DDABEA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701B-4C08-D6E6-93B2-2A45E497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F1F-8DC3-4C14-98B2-56A01D0FE5CB}" type="datetimeFigureOut">
              <a:rPr lang="en-PG" smtClean="0"/>
              <a:t>04/06/2024</a:t>
            </a:fld>
            <a:endParaRPr lang="en-P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19721-3F2C-3523-EEF6-9D5B7F1D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1A01-701F-CADA-C2D0-7A056043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416C-46F4-4EE6-920C-01DFBE6ACE9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247764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7498-2C4B-A37B-D6F8-D4632AF3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9ED2-F252-540D-DE18-5AE02656C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C9A4-5D9B-22D7-B054-13C3E89E8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4626D-D7CA-8F9C-4F2A-F82259E8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F1F-8DC3-4C14-98B2-56A01D0FE5CB}" type="datetimeFigureOut">
              <a:rPr lang="en-PG" smtClean="0"/>
              <a:t>04/06/2024</a:t>
            </a:fld>
            <a:endParaRPr lang="en-P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4DEC0-65F0-1F47-8DD6-45851D5A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4EEAA-E581-FE34-0C04-39A12E0C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416C-46F4-4EE6-920C-01DFBE6ACE9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202303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643D-FF97-FF75-1955-B80DF956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4488B-8935-92DB-C1A0-999E544C5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F6D1-731F-AB4C-91CF-0102B732E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B7552-D834-7463-6EFF-0965E2513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97B6E-107A-C7FA-AB50-AC2183CB7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58547-E35C-DA94-4125-FFE8BFC5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F1F-8DC3-4C14-98B2-56A01D0FE5CB}" type="datetimeFigureOut">
              <a:rPr lang="en-PG" smtClean="0"/>
              <a:t>04/06/2024</a:t>
            </a:fld>
            <a:endParaRPr lang="en-P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40CFE-BC74-5514-7193-D3C6B855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AA3DC-EC78-F280-B37C-76C6668C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416C-46F4-4EE6-920C-01DFBE6ACE9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80544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15A3-3A07-C528-EB95-DFC996F9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8EFE8-A028-8083-037F-CA2D50A8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F1F-8DC3-4C14-98B2-56A01D0FE5CB}" type="datetimeFigureOut">
              <a:rPr lang="en-PG" smtClean="0"/>
              <a:t>04/06/2024</a:t>
            </a:fld>
            <a:endParaRPr lang="en-P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0F0F2-0162-F3D7-1EE9-7D4832A7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FC52B-2AE0-782C-D21F-2ECCAA59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416C-46F4-4EE6-920C-01DFBE6ACE9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11419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8280D-679F-9DEA-CC17-B3631CDF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F1F-8DC3-4C14-98B2-56A01D0FE5CB}" type="datetimeFigureOut">
              <a:rPr lang="en-PG" smtClean="0"/>
              <a:t>04/06/2024</a:t>
            </a:fld>
            <a:endParaRPr lang="en-P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34A0A-E8A6-96C8-49DA-88668556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93037-0BEE-2021-2D12-68393BB9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416C-46F4-4EE6-920C-01DFBE6ACE9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405093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9195-F277-FE15-D890-EDEA4B50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30CE5-2257-BFE6-C693-2444A151A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E9D7D-F9E3-AA0E-B7DA-879B95993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4606D-57EF-167C-A8B6-25E39083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F1F-8DC3-4C14-98B2-56A01D0FE5CB}" type="datetimeFigureOut">
              <a:rPr lang="en-PG" smtClean="0"/>
              <a:t>04/06/2024</a:t>
            </a:fld>
            <a:endParaRPr lang="en-P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C0E45-26D6-21A8-8498-F2990E50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0A900-6671-835E-C0F5-99B950F8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416C-46F4-4EE6-920C-01DFBE6ACE9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402925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F1C2-5163-D042-3E3D-1AFDF949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608-2E3B-EE12-57B1-B54AD7B16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831E6-76EF-7907-F270-89EDA01D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6165E-BCB9-6933-1AE8-06877039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F1F-8DC3-4C14-98B2-56A01D0FE5CB}" type="datetimeFigureOut">
              <a:rPr lang="en-PG" smtClean="0"/>
              <a:t>04/06/2024</a:t>
            </a:fld>
            <a:endParaRPr lang="en-P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28EE0-7DFF-7751-0FEE-71056024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5519E-D943-59B2-62FC-C42B87EC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416C-46F4-4EE6-920C-01DFBE6ACE9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100950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723AB-0EB6-69C9-DDB7-0F3ACCE3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E9E36-B65E-5BCC-A378-DAF9FF38F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8B308-A647-9BF9-CE6E-A10E48580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1E5F1F-8DC3-4C14-98B2-56A01D0FE5CB}" type="datetimeFigureOut">
              <a:rPr lang="en-PG" smtClean="0"/>
              <a:t>04/06/2024</a:t>
            </a:fld>
            <a:endParaRPr lang="en-P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0982-414B-F7ED-D681-7B8578523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FA6A-A022-C61F-3D5A-417FA7D8E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5416C-46F4-4EE6-920C-01DFBE6ACE9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429132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A7EC2-44C3-0869-0D3C-9FD215044D56}"/>
              </a:ext>
            </a:extLst>
          </p:cNvPr>
          <p:cNvSpPr txBox="1"/>
          <p:nvPr/>
        </p:nvSpPr>
        <p:spPr>
          <a:xfrm>
            <a:off x="950976" y="548640"/>
            <a:ext cx="1022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Where Do We Have the Most Churn?</a:t>
            </a:r>
            <a:endParaRPr lang="en-PG" sz="3600" b="1" dirty="0"/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21C80CA9-EF14-B488-5308-45A48907B01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6632428"/>
                  </p:ext>
                </p:extLst>
              </p:nvPr>
            </p:nvGraphicFramePr>
            <p:xfrm>
              <a:off x="950976" y="1973180"/>
              <a:ext cx="7669149" cy="43361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21C80CA9-EF14-B488-5308-45A48907B0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976" y="1973180"/>
                <a:ext cx="7669149" cy="43361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669CD81-BE5B-ED91-0F6F-FE9AAC13F08A}"/>
              </a:ext>
            </a:extLst>
          </p:cNvPr>
          <p:cNvSpPr txBox="1"/>
          <p:nvPr/>
        </p:nvSpPr>
        <p:spPr>
          <a:xfrm>
            <a:off x="4398265" y="1455340"/>
            <a:ext cx="1319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24%</a:t>
            </a:r>
            <a:endParaRPr lang="en-PG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E66A23-DF29-D169-BC7D-407F5BFD46B2}"/>
              </a:ext>
            </a:extLst>
          </p:cNvPr>
          <p:cNvSpPr txBox="1"/>
          <p:nvPr/>
        </p:nvSpPr>
        <p:spPr>
          <a:xfrm>
            <a:off x="8970264" y="2926080"/>
            <a:ext cx="2926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Department Turnover</a:t>
            </a:r>
            <a:br>
              <a:rPr lang="en-US" dirty="0"/>
            </a:br>
            <a:r>
              <a:rPr lang="en-US" sz="1400" dirty="0"/>
              <a:t>These departments have the most churn. However, we need to ask what is the representation of these departments in the company and what is driving the churn?</a:t>
            </a:r>
            <a:endParaRPr lang="en-PG" dirty="0"/>
          </a:p>
        </p:txBody>
      </p:sp>
    </p:spTree>
    <p:extLst>
      <p:ext uri="{BB962C8B-B14F-4D97-AF65-F5344CB8AC3E}">
        <p14:creationId xmlns:p14="http://schemas.microsoft.com/office/powerpoint/2010/main" val="49023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A7EC2-44C3-0869-0D3C-9FD215044D56}"/>
              </a:ext>
            </a:extLst>
          </p:cNvPr>
          <p:cNvSpPr txBox="1"/>
          <p:nvPr/>
        </p:nvSpPr>
        <p:spPr>
          <a:xfrm>
            <a:off x="950976" y="548640"/>
            <a:ext cx="1022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Does Salary Affect Employee Retention?</a:t>
            </a:r>
            <a:endParaRPr lang="en-PG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E66A23-DF29-D169-BC7D-407F5BFD46B2}"/>
              </a:ext>
            </a:extLst>
          </p:cNvPr>
          <p:cNvSpPr txBox="1"/>
          <p:nvPr/>
        </p:nvSpPr>
        <p:spPr>
          <a:xfrm>
            <a:off x="8598568" y="2926080"/>
            <a:ext cx="3297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Salary</a:t>
            </a:r>
            <a:br>
              <a:rPr lang="en-US" dirty="0"/>
            </a:br>
            <a:r>
              <a:rPr lang="en-US" sz="1400" dirty="0"/>
              <a:t>Although salary are lower for the top 3 departments with the lowest retention. Not all the categories have the lowest salaries. However, high medium and high salaries do show greater retention. </a:t>
            </a:r>
            <a:endParaRPr lang="en-PG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F3ABA88-A723-D442-E599-BD76A8615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926804"/>
              </p:ext>
            </p:extLst>
          </p:nvPr>
        </p:nvGraphicFramePr>
        <p:xfrm>
          <a:off x="1153142" y="2467245"/>
          <a:ext cx="7057407" cy="4134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61EEA8-10F2-42BA-BE86-D27C30E619F6}"/>
              </a:ext>
            </a:extLst>
          </p:cNvPr>
          <p:cNvSpPr txBox="1"/>
          <p:nvPr/>
        </p:nvSpPr>
        <p:spPr>
          <a:xfrm>
            <a:off x="1271682" y="1552694"/>
            <a:ext cx="31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High Churn &amp; Low Salary</a:t>
            </a:r>
            <a:br>
              <a:rPr lang="en-US" dirty="0"/>
            </a:br>
            <a:r>
              <a:rPr lang="en-US" sz="1400" dirty="0"/>
              <a:t>The department with the most churn also have the most employee in the low salary range</a:t>
            </a:r>
            <a:endParaRPr lang="en-PG" dirty="0"/>
          </a:p>
        </p:txBody>
      </p:sp>
    </p:spTree>
    <p:extLst>
      <p:ext uri="{BB962C8B-B14F-4D97-AF65-F5344CB8AC3E}">
        <p14:creationId xmlns:p14="http://schemas.microsoft.com/office/powerpoint/2010/main" val="143939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A7EC2-44C3-0869-0D3C-9FD215044D56}"/>
              </a:ext>
            </a:extLst>
          </p:cNvPr>
          <p:cNvSpPr txBox="1"/>
          <p:nvPr/>
        </p:nvSpPr>
        <p:spPr>
          <a:xfrm>
            <a:off x="950976" y="548640"/>
            <a:ext cx="1022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Does Salary Affect Employee Retention?</a:t>
            </a:r>
            <a:endParaRPr lang="en-PG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E66A23-DF29-D169-BC7D-407F5BFD46B2}"/>
              </a:ext>
            </a:extLst>
          </p:cNvPr>
          <p:cNvSpPr txBox="1"/>
          <p:nvPr/>
        </p:nvSpPr>
        <p:spPr>
          <a:xfrm>
            <a:off x="7620000" y="3198796"/>
            <a:ext cx="3795081" cy="175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Top 3 Departments by Churn and Employees</a:t>
            </a:r>
            <a:br>
              <a:rPr lang="en-US" dirty="0"/>
            </a:br>
            <a:r>
              <a:rPr lang="en-US" sz="1400" dirty="0"/>
              <a:t>Although these departments have the most churn there don’t necessarily equal large volume of employee. However, we should evaluate these departments difficult in recruitment. </a:t>
            </a:r>
            <a:endParaRPr lang="en-P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1EEA8-10F2-42BA-BE86-D27C30E619F6}"/>
              </a:ext>
            </a:extLst>
          </p:cNvPr>
          <p:cNvSpPr txBox="1"/>
          <p:nvPr/>
        </p:nvSpPr>
        <p:spPr>
          <a:xfrm>
            <a:off x="1271682" y="1552694"/>
            <a:ext cx="317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Where are most employees concentrated?</a:t>
            </a:r>
            <a:endParaRPr lang="en-PG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46E9C7-566B-C040-2DF3-E9BECF118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299838"/>
              </p:ext>
            </p:extLst>
          </p:nvPr>
        </p:nvGraphicFramePr>
        <p:xfrm>
          <a:off x="950976" y="2199026"/>
          <a:ext cx="6989866" cy="4394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05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C63E33-8E28-E18B-CDDE-D0A138BA3046}"/>
              </a:ext>
            </a:extLst>
          </p:cNvPr>
          <p:cNvSpPr txBox="1"/>
          <p:nvPr/>
        </p:nvSpPr>
        <p:spPr>
          <a:xfrm>
            <a:off x="950976" y="548640"/>
            <a:ext cx="1022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Is Working Long Hours Affected Churn?</a:t>
            </a:r>
            <a:endParaRPr lang="en-PG" sz="36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0AD2F41-C60B-4038-9064-ECA2E505DF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333744"/>
              </p:ext>
            </p:extLst>
          </p:nvPr>
        </p:nvGraphicFramePr>
        <p:xfrm>
          <a:off x="1014984" y="1295447"/>
          <a:ext cx="7989189" cy="426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9E3D80-7B3C-8987-DE2E-C4B3480737D4}"/>
              </a:ext>
            </a:extLst>
          </p:cNvPr>
          <p:cNvSpPr txBox="1"/>
          <p:nvPr/>
        </p:nvSpPr>
        <p:spPr>
          <a:xfrm>
            <a:off x="9004173" y="2706624"/>
            <a:ext cx="3093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Top 3 Departments by Churn and Long Hours</a:t>
            </a:r>
          </a:p>
          <a:p>
            <a:r>
              <a:rPr lang="en-US" sz="1400" dirty="0"/>
              <a:t>When evaluating the long hours outliers which would be at the 90</a:t>
            </a:r>
            <a:r>
              <a:rPr lang="en-US" sz="1400" baseline="30000" dirty="0"/>
              <a:t>th</a:t>
            </a:r>
            <a:r>
              <a:rPr lang="en-US" sz="1400" dirty="0"/>
              <a:t> percentile. It’s easy to determine that the technical department has the highest amount of employee in this segment</a:t>
            </a:r>
            <a:endParaRPr lang="en-PG" sz="1400" dirty="0"/>
          </a:p>
        </p:txBody>
      </p:sp>
    </p:spTree>
    <p:extLst>
      <p:ext uri="{BB962C8B-B14F-4D97-AF65-F5344CB8AC3E}">
        <p14:creationId xmlns:p14="http://schemas.microsoft.com/office/powerpoint/2010/main" val="219597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C63E33-8E28-E18B-CDDE-D0A138BA3046}"/>
              </a:ext>
            </a:extLst>
          </p:cNvPr>
          <p:cNvSpPr txBox="1"/>
          <p:nvPr/>
        </p:nvSpPr>
        <p:spPr>
          <a:xfrm>
            <a:off x="950976" y="548640"/>
            <a:ext cx="1022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Summary &amp; Recommendation </a:t>
            </a:r>
            <a:endParaRPr lang="en-PG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E3D80-7B3C-8987-DE2E-C4B3480737D4}"/>
              </a:ext>
            </a:extLst>
          </p:cNvPr>
          <p:cNvSpPr txBox="1"/>
          <p:nvPr/>
        </p:nvSpPr>
        <p:spPr>
          <a:xfrm>
            <a:off x="950976" y="1490007"/>
            <a:ext cx="775988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Summary: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dirty="0"/>
              <a:t>The </a:t>
            </a:r>
            <a:r>
              <a:rPr lang="en-US" sz="1400" b="1" dirty="0"/>
              <a:t>overall churn of the company sits at 24%. </a:t>
            </a:r>
            <a:r>
              <a:rPr lang="en-US" sz="1400" dirty="0"/>
              <a:t>This indicates there may be an issue since the </a:t>
            </a:r>
            <a:r>
              <a:rPr lang="en-US" sz="1400" b="1" dirty="0"/>
              <a:t>industry average is between 12 and 15%</a:t>
            </a:r>
          </a:p>
          <a:p>
            <a:endParaRPr lang="en-US" sz="1400" b="1" dirty="0"/>
          </a:p>
          <a:p>
            <a:r>
              <a:rPr lang="en-US" sz="1400" dirty="0"/>
              <a:t>We have identified 3 candidates for a pilot program who have the highest churn. Out three segments, the </a:t>
            </a:r>
            <a:r>
              <a:rPr lang="en-US" sz="1400" b="1" dirty="0"/>
              <a:t>technical has the greatest number of employes at 18% at churn of 26% while HR (29% churn) and accounting (26% churn) make up 5% of employee each, respectively.</a:t>
            </a:r>
          </a:p>
          <a:p>
            <a:endParaRPr lang="en-US" sz="1400" b="1" dirty="0"/>
          </a:p>
          <a:p>
            <a:r>
              <a:rPr lang="en-US" sz="1400" dirty="0"/>
              <a:t>Salary and work hours may factor into the department churn with these segments having majority of employees in the low and mid salary ranges. </a:t>
            </a:r>
            <a:r>
              <a:rPr lang="en-US" sz="1400" b="1" dirty="0"/>
              <a:t>Technical employees have 11%  of employee working more than 267 hours month or more per month. This would be the best candidate for the pilot program</a:t>
            </a:r>
            <a:endParaRPr lang="en-PG" sz="1400" dirty="0"/>
          </a:p>
        </p:txBody>
      </p:sp>
    </p:spTree>
    <p:extLst>
      <p:ext uri="{BB962C8B-B14F-4D97-AF65-F5344CB8AC3E}">
        <p14:creationId xmlns:p14="http://schemas.microsoft.com/office/powerpoint/2010/main" val="65207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30CF-4008-C95B-6BA4-DBF28F70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89D2-3351-F204-81C3-845BF1D8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341774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Nigel Welly</dc:creator>
  <cp:lastModifiedBy>Nigel Welly</cp:lastModifiedBy>
  <cp:revision>2</cp:revision>
  <dcterms:created xsi:type="dcterms:W3CDTF">2024-06-04T06:03:05Z</dcterms:created>
  <dcterms:modified xsi:type="dcterms:W3CDTF">2024-06-04T06:50:20Z</dcterms:modified>
</cp:coreProperties>
</file>