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gNSgoj6pRM8mWt12YTS1toc+q/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EFA19A-E522-4ED4-A2A3-6C3DE8DD4871}">
  <a:tblStyle styleId="{08EFA19A-E522-4ED4-A2A3-6C3DE8DD48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8" name="Google Shape;18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4" name="Google Shape;84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3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3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63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6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2" name="Google Shape;92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4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4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6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9" name="Google Shape;99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5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5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65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6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65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7" name="Google Shape;107;p65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9" name="Google Shape;109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6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6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6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6" name="Google Shape;116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7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7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67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0" name="Google Shape;120;p67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67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67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67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6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8" name="Google Shape;12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8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8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68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68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68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68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68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68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68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8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6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3" name="Google Shape;143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9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6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50" name="Google Shape;150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0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0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7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23" name="Google Shape;23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5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5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0" name="Google Shape;30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6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7" name="Google Shape;37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7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7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4" name="Google Shape;44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8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59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59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2" name="Google Shape;62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8" name="Google Shape;68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1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6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6" name="Google Shape;76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62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62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6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/>
        </p:nvSpPr>
        <p:spPr>
          <a:xfrm>
            <a:off x="0" y="-1604665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FCFC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www.9slide.vn</a:t>
            </a:r>
            <a:endParaRPr/>
          </a:p>
        </p:txBody>
      </p:sp>
      <p:pic>
        <p:nvPicPr>
          <p:cNvPr descr="\\DROBO-FS\QuickDrops\JB\PPTX NG\Droplets\LightingOverlay.png" id="11" name="Google Shape;1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53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" name="Google Shape;15;p5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" name="Google Shape;16;p5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50.png"/><Relationship Id="rId5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4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52.png"/><Relationship Id="rId5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4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54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57.png"/><Relationship Id="rId5" Type="http://schemas.openxmlformats.org/officeDocument/2006/relationships/image" Target="../media/image5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Relationship Id="rId4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62.png"/><Relationship Id="rId5" Type="http://schemas.openxmlformats.org/officeDocument/2006/relationships/image" Target="../media/image5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6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image" Target="../media/image56.png"/><Relationship Id="rId5" Type="http://schemas.openxmlformats.org/officeDocument/2006/relationships/image" Target="../media/image5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Relationship Id="rId4" Type="http://schemas.openxmlformats.org/officeDocument/2006/relationships/image" Target="../media/image63.png"/><Relationship Id="rId5" Type="http://schemas.openxmlformats.org/officeDocument/2006/relationships/image" Target="../media/image6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Relationship Id="rId4" Type="http://schemas.openxmlformats.org/officeDocument/2006/relationships/image" Target="../media/image7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Relationship Id="rId4" Type="http://schemas.openxmlformats.org/officeDocument/2006/relationships/image" Target="../media/image67.png"/><Relationship Id="rId5" Type="http://schemas.openxmlformats.org/officeDocument/2006/relationships/image" Target="../media/image6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Relationship Id="rId4" Type="http://schemas.openxmlformats.org/officeDocument/2006/relationships/image" Target="../media/image65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Relationship Id="rId4" Type="http://schemas.openxmlformats.org/officeDocument/2006/relationships/image" Target="../media/image69.png"/><Relationship Id="rId5" Type="http://schemas.openxmlformats.org/officeDocument/2006/relationships/image" Target="../media/image6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Relationship Id="rId4" Type="http://schemas.openxmlformats.org/officeDocument/2006/relationships/image" Target="../media/image7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526"/>
            <a:ext cx="12192000" cy="68770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"/>
          <p:cNvGrpSpPr/>
          <p:nvPr/>
        </p:nvGrpSpPr>
        <p:grpSpPr>
          <a:xfrm>
            <a:off x="392421" y="5261052"/>
            <a:ext cx="861006" cy="1135728"/>
            <a:chOff x="392421" y="5261052"/>
            <a:chExt cx="861006" cy="1135728"/>
          </a:xfrm>
        </p:grpSpPr>
        <p:sp>
          <p:nvSpPr>
            <p:cNvPr id="163" name="Google Shape;163;p1"/>
            <p:cNvSpPr/>
            <p:nvPr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167" name="Google Shape;167;p1"/>
          <p:cNvCxnSpPr/>
          <p:nvPr/>
        </p:nvCxnSpPr>
        <p:spPr>
          <a:xfrm>
            <a:off x="3538456" y="3584806"/>
            <a:ext cx="5115088" cy="0"/>
          </a:xfrm>
          <a:prstGeom prst="straightConnector1">
            <a:avLst/>
          </a:prstGeom>
          <a:noFill/>
          <a:ln cap="flat" cmpd="sng" w="12700">
            <a:solidFill>
              <a:srgbClr val="2581B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8" name="Google Shape;1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0800" y="4521200"/>
            <a:ext cx="1549400" cy="20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/>
          <p:nvPr/>
        </p:nvSpPr>
        <p:spPr>
          <a:xfrm>
            <a:off x="2051155" y="1500236"/>
            <a:ext cx="310937" cy="401326"/>
          </a:xfrm>
          <a:custGeom>
            <a:rect b="b" l="l" r="r" t="t"/>
            <a:pathLst>
              <a:path extrusionOk="0" h="1467" w="1139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9709511" y="4934389"/>
            <a:ext cx="401821" cy="51863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7936978" y="716276"/>
            <a:ext cx="433190" cy="559115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2061820" y="5620019"/>
            <a:ext cx="300272" cy="38756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2124339" y="3147714"/>
            <a:ext cx="258161" cy="333207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5060318" y="6319301"/>
            <a:ext cx="258161" cy="333207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5" name="Google Shape;17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1200" y="6007100"/>
            <a:ext cx="635000" cy="93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5100" y="3759200"/>
            <a:ext cx="812800" cy="754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3600" y="1003300"/>
            <a:ext cx="711200" cy="91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300" y="673100"/>
            <a:ext cx="863600" cy="97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12450" y="793644"/>
            <a:ext cx="876300" cy="81344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"/>
          <p:cNvSpPr/>
          <p:nvPr/>
        </p:nvSpPr>
        <p:spPr>
          <a:xfrm>
            <a:off x="2053086" y="2580415"/>
            <a:ext cx="808582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 cap="none">
                <a:solidFill>
                  <a:srgbClr val="4E90D3"/>
                </a:solidFill>
                <a:latin typeface="Anton"/>
                <a:ea typeface="Anton"/>
                <a:cs typeface="Anton"/>
                <a:sym typeface="Anton"/>
              </a:rPr>
              <a:t>BÁO CÁO TIẾN ĐỘ</a:t>
            </a:r>
            <a:r>
              <a:rPr b="1" lang="en-US" sz="4200" cap="none">
                <a:solidFill>
                  <a:srgbClr val="4E90D3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/>
          </a:p>
        </p:txBody>
      </p:sp>
      <p:sp>
        <p:nvSpPr>
          <p:cNvPr id="181" name="Google Shape;181;p1"/>
          <p:cNvSpPr txBox="1"/>
          <p:nvPr/>
        </p:nvSpPr>
        <p:spPr>
          <a:xfrm>
            <a:off x="2082795" y="3590261"/>
            <a:ext cx="802641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4E90D3"/>
                </a:solidFill>
                <a:latin typeface="Anton"/>
                <a:ea typeface="Anton"/>
                <a:cs typeface="Anton"/>
                <a:sym typeface="Anton"/>
              </a:rPr>
              <a:t>Phân tích thiết kế thực nghiệm</a:t>
            </a:r>
            <a:endParaRPr b="1" sz="4200" cap="none">
              <a:solidFill>
                <a:srgbClr val="4E90D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2173777" y="0"/>
            <a:ext cx="14850461" cy="6858000"/>
          </a:xfrm>
          <a:prstGeom prst="rect">
            <a:avLst/>
          </a:prstGeom>
          <a:gradFill>
            <a:gsLst>
              <a:gs pos="0">
                <a:srgbClr val="5974BE"/>
              </a:gs>
              <a:gs pos="20000">
                <a:srgbClr val="5974BE"/>
              </a:gs>
              <a:gs pos="62000">
                <a:srgbClr val="ACBEE5"/>
              </a:gs>
              <a:gs pos="90000">
                <a:srgbClr val="ACBEE5"/>
              </a:gs>
              <a:gs pos="100000">
                <a:srgbClr val="ACBEE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 p14:dur="800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0"/>
          <p:cNvSpPr txBox="1"/>
          <p:nvPr/>
        </p:nvSpPr>
        <p:spPr>
          <a:xfrm>
            <a:off x="549161" y="286681"/>
            <a:ext cx="110936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biểu đồ tần suất và KDE của các thuộc tính trong dataset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t, histogram&#10;&#10;Description automatically generated" id="322" name="Google Shape;3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942" y="1352551"/>
            <a:ext cx="10548116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1"/>
          <p:cNvSpPr txBox="1"/>
          <p:nvPr/>
        </p:nvSpPr>
        <p:spPr>
          <a:xfrm>
            <a:off x="549161" y="286681"/>
            <a:ext cx="110936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biểu đồ tần suất và KDE của các thuộc tính trong dataset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t, histogram&#10;&#10;Description automatically generated" id="329" name="Google Shape;32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508" y="1527769"/>
            <a:ext cx="10632984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2"/>
          <p:cNvSpPr txBox="1"/>
          <p:nvPr/>
        </p:nvSpPr>
        <p:spPr>
          <a:xfrm>
            <a:off x="1476787" y="2745555"/>
            <a:ext cx="92384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Phân tích các yếu tố </a:t>
            </a:r>
            <a:endParaRPr b="1" sz="7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6" name="Google Shape;336;p12"/>
          <p:cNvGrpSpPr/>
          <p:nvPr/>
        </p:nvGrpSpPr>
        <p:grpSpPr>
          <a:xfrm>
            <a:off x="392421" y="5261052"/>
            <a:ext cx="861006" cy="1135728"/>
            <a:chOff x="392421" y="5261052"/>
            <a:chExt cx="861006" cy="1135728"/>
          </a:xfrm>
        </p:grpSpPr>
        <p:sp>
          <p:nvSpPr>
            <p:cNvPr id="337" name="Google Shape;337;p12"/>
            <p:cNvSpPr/>
            <p:nvPr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9" name="Google Shape;339;p12"/>
            <p:cNvSpPr/>
            <p:nvPr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341" name="Google Shape;34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0800" y="4521200"/>
            <a:ext cx="1549400" cy="20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2"/>
          <p:cNvSpPr/>
          <p:nvPr/>
        </p:nvSpPr>
        <p:spPr>
          <a:xfrm>
            <a:off x="2051155" y="1500236"/>
            <a:ext cx="310937" cy="401326"/>
          </a:xfrm>
          <a:custGeom>
            <a:rect b="b" l="l" r="r" t="t"/>
            <a:pathLst>
              <a:path extrusionOk="0" h="1467" w="1139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9709511" y="4934389"/>
            <a:ext cx="401821" cy="51863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7936978" y="716276"/>
            <a:ext cx="433190" cy="559115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2061820" y="5620019"/>
            <a:ext cx="300272" cy="38756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5060318" y="6319301"/>
            <a:ext cx="258161" cy="333207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47" name="Google Shape;34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1200" y="6007100"/>
            <a:ext cx="635000" cy="93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3600" y="1003300"/>
            <a:ext cx="711200" cy="91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2300" y="673100"/>
            <a:ext cx="863600" cy="97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12450" y="793644"/>
            <a:ext cx="876300" cy="81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3"/>
          <p:cNvSpPr txBox="1"/>
          <p:nvPr/>
        </p:nvSpPr>
        <p:spPr>
          <a:xfrm>
            <a:off x="2819683" y="209550"/>
            <a:ext cx="5562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thời gian – Tháng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7" name="Google Shape;3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413" y="1432052"/>
            <a:ext cx="10855374" cy="487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4"/>
          <p:cNvSpPr txBox="1"/>
          <p:nvPr/>
        </p:nvSpPr>
        <p:spPr>
          <a:xfrm>
            <a:off x="2819683" y="209550"/>
            <a:ext cx="5562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thời gian – Tháng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4" name="Google Shape;3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853" y="2628899"/>
            <a:ext cx="10416294" cy="209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5"/>
          <p:cNvSpPr txBox="1"/>
          <p:nvPr/>
        </p:nvSpPr>
        <p:spPr>
          <a:xfrm>
            <a:off x="2819683" y="651518"/>
            <a:ext cx="5562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thời gian – Tháng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42" y="2667000"/>
            <a:ext cx="11282516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5"/>
          <p:cNvSpPr txBox="1"/>
          <p:nvPr/>
        </p:nvSpPr>
        <p:spPr>
          <a:xfrm>
            <a:off x="2972485" y="4423418"/>
            <a:ext cx="62470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One-way Anova trên tháng 3,4,5,6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 p14:dur="800"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6"/>
          <p:cNvSpPr txBox="1"/>
          <p:nvPr/>
        </p:nvSpPr>
        <p:spPr>
          <a:xfrm>
            <a:off x="2819683" y="651518"/>
            <a:ext cx="5562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thời gian – Tháng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6"/>
          <p:cNvSpPr txBox="1"/>
          <p:nvPr/>
        </p:nvSpPr>
        <p:spPr>
          <a:xfrm>
            <a:off x="2972485" y="4423418"/>
            <a:ext cx="62470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One-way Anova trên tháng 7,8,9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0" name="Google Shape;3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965" y="2628900"/>
            <a:ext cx="11055928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7"/>
          <p:cNvSpPr txBox="1"/>
          <p:nvPr/>
        </p:nvSpPr>
        <p:spPr>
          <a:xfrm>
            <a:off x="2819683" y="651518"/>
            <a:ext cx="5562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thời gian – Tháng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17"/>
          <p:cNvSpPr txBox="1"/>
          <p:nvPr/>
        </p:nvSpPr>
        <p:spPr>
          <a:xfrm>
            <a:off x="3188986" y="4423418"/>
            <a:ext cx="58140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One-way Anova trên tháng 2,11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8" name="Google Shape;3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277" y="2667000"/>
            <a:ext cx="10691446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8"/>
          <p:cNvSpPr txBox="1"/>
          <p:nvPr/>
        </p:nvSpPr>
        <p:spPr>
          <a:xfrm>
            <a:off x="2819683" y="651518"/>
            <a:ext cx="5562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thời gian – Tháng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18"/>
          <p:cNvSpPr txBox="1"/>
          <p:nvPr/>
        </p:nvSpPr>
        <p:spPr>
          <a:xfrm>
            <a:off x="2818597" y="4423418"/>
            <a:ext cx="65548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One-way Anova trên tháng 1, 10, 12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6" name="Google Shape;39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327" y="1967925"/>
            <a:ext cx="11655346" cy="236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9"/>
          <p:cNvSpPr txBox="1"/>
          <p:nvPr/>
        </p:nvSpPr>
        <p:spPr>
          <a:xfrm>
            <a:off x="3237553" y="209550"/>
            <a:ext cx="47262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thời gian – Ngày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3" name="Google Shape;4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011" y="2571750"/>
            <a:ext cx="11455978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2"/>
          <p:cNvGrpSpPr/>
          <p:nvPr/>
        </p:nvGrpSpPr>
        <p:grpSpPr>
          <a:xfrm>
            <a:off x="-398337" y="5567684"/>
            <a:ext cx="861006" cy="1135728"/>
            <a:chOff x="392421" y="5261052"/>
            <a:chExt cx="861006" cy="1135728"/>
          </a:xfrm>
        </p:grpSpPr>
        <p:sp>
          <p:nvSpPr>
            <p:cNvPr id="189" name="Google Shape;189;p2"/>
            <p:cNvSpPr/>
            <p:nvPr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193" name="Google Shape;1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0800" y="4521200"/>
            <a:ext cx="1549400" cy="20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"/>
          <p:cNvSpPr/>
          <p:nvPr/>
        </p:nvSpPr>
        <p:spPr>
          <a:xfrm>
            <a:off x="2051155" y="1500236"/>
            <a:ext cx="310937" cy="401326"/>
          </a:xfrm>
          <a:custGeom>
            <a:rect b="b" l="l" r="r" t="t"/>
            <a:pathLst>
              <a:path extrusionOk="0" h="1467" w="1139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9709511" y="4934389"/>
            <a:ext cx="401821" cy="51863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7936978" y="234529"/>
            <a:ext cx="433190" cy="559115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2061820" y="5620019"/>
            <a:ext cx="300272" cy="38756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5060318" y="6319301"/>
            <a:ext cx="258161" cy="333207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9" name="Google Shape;19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1200" y="6007100"/>
            <a:ext cx="635000" cy="93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277" y="3657596"/>
            <a:ext cx="812800" cy="754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3600" y="285763"/>
            <a:ext cx="711200" cy="91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300" y="673100"/>
            <a:ext cx="863600" cy="97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12450" y="793644"/>
            <a:ext cx="876300" cy="813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2"/>
          <p:cNvGrpSpPr/>
          <p:nvPr/>
        </p:nvGrpSpPr>
        <p:grpSpPr>
          <a:xfrm>
            <a:off x="1314082" y="2085370"/>
            <a:ext cx="9563837" cy="2687260"/>
            <a:chOff x="1314082" y="1740259"/>
            <a:chExt cx="9563837" cy="2687260"/>
          </a:xfrm>
        </p:grpSpPr>
        <p:sp>
          <p:nvSpPr>
            <p:cNvPr id="205" name="Google Shape;205;p2"/>
            <p:cNvSpPr txBox="1"/>
            <p:nvPr/>
          </p:nvSpPr>
          <p:spPr>
            <a:xfrm>
              <a:off x="2349622" y="1740259"/>
              <a:ext cx="74927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Giới thiệu đề tài</a:t>
              </a:r>
              <a:endParaRPr b="1" sz="7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2"/>
            <p:cNvSpPr txBox="1"/>
            <p:nvPr/>
          </p:nvSpPr>
          <p:spPr>
            <a:xfrm>
              <a:off x="1314082" y="3227190"/>
              <a:ext cx="956383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Phân tích ảnh hưởng của các yếu tố thời tiết lên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chất lượng không khí ở thành phố Hồ Chí Minh</a:t>
              </a:r>
              <a:endParaRPr b="1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0"/>
          <p:cNvSpPr txBox="1"/>
          <p:nvPr/>
        </p:nvSpPr>
        <p:spPr>
          <a:xfrm>
            <a:off x="2819683" y="651518"/>
            <a:ext cx="5562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thời gian – Tháng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0" name="Google Shape;4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9065" y="1341742"/>
            <a:ext cx="5713870" cy="486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1"/>
          <p:cNvSpPr txBox="1"/>
          <p:nvPr/>
        </p:nvSpPr>
        <p:spPr>
          <a:xfrm>
            <a:off x="3633480" y="209550"/>
            <a:ext cx="44297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thời gian – Ngày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7" name="Google Shape;4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259" y="971549"/>
            <a:ext cx="10940182" cy="491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2"/>
          <p:cNvSpPr txBox="1"/>
          <p:nvPr/>
        </p:nvSpPr>
        <p:spPr>
          <a:xfrm>
            <a:off x="1679567" y="663030"/>
            <a:ext cx="88328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tháng với điều kiện tự nhiên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4" name="Google Shape;42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374" y="2137833"/>
            <a:ext cx="9727252" cy="247650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2"/>
          <p:cNvSpPr txBox="1"/>
          <p:nvPr/>
        </p:nvSpPr>
        <p:spPr>
          <a:xfrm>
            <a:off x="4294870" y="5011017"/>
            <a:ext cx="36022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với nhiệt độ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 p14:dur="800">
    <p:circl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3"/>
          <p:cNvSpPr txBox="1"/>
          <p:nvPr/>
        </p:nvSpPr>
        <p:spPr>
          <a:xfrm>
            <a:off x="1679567" y="663030"/>
            <a:ext cx="88328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tháng với điều kiện tự nhiên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3313544" y="5011017"/>
            <a:ext cx="55649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tháng với relative humidity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3" name="Google Shape;43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000" y="2057399"/>
            <a:ext cx="10802000" cy="274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4"/>
          <p:cNvSpPr txBox="1"/>
          <p:nvPr/>
        </p:nvSpPr>
        <p:spPr>
          <a:xfrm>
            <a:off x="1679567" y="663030"/>
            <a:ext cx="88328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tháng với điều kiện tự nhiên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3577527" y="5011017"/>
            <a:ext cx="50369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với specific humidity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1" name="Google Shape;44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668" y="2095499"/>
            <a:ext cx="10886664" cy="266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5"/>
          <p:cNvSpPr txBox="1"/>
          <p:nvPr/>
        </p:nvSpPr>
        <p:spPr>
          <a:xfrm>
            <a:off x="1679567" y="663030"/>
            <a:ext cx="88328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tháng với điều kiện tự nhiên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25"/>
          <p:cNvSpPr txBox="1"/>
          <p:nvPr/>
        </p:nvSpPr>
        <p:spPr>
          <a:xfrm>
            <a:off x="4329559" y="5011017"/>
            <a:ext cx="35328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với pressure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9" name="Google Shape;44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9567" y="1981200"/>
            <a:ext cx="9812866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6"/>
          <p:cNvSpPr txBox="1"/>
          <p:nvPr/>
        </p:nvSpPr>
        <p:spPr>
          <a:xfrm>
            <a:off x="1679567" y="663030"/>
            <a:ext cx="88328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tháng với điều kiện tự nhiên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26"/>
          <p:cNvSpPr txBox="1"/>
          <p:nvPr/>
        </p:nvSpPr>
        <p:spPr>
          <a:xfrm>
            <a:off x="3746354" y="5011017"/>
            <a:ext cx="46993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tháng với precipitation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7" name="Google Shape;45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9567" y="1981200"/>
            <a:ext cx="9812866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7"/>
          <p:cNvSpPr txBox="1"/>
          <p:nvPr/>
        </p:nvSpPr>
        <p:spPr>
          <a:xfrm>
            <a:off x="1679567" y="663030"/>
            <a:ext cx="88328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tháng với điều kiện tự nhiên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3746354" y="5011017"/>
            <a:ext cx="46993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với wind speed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5" name="Google Shape;46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6500" y="2095500"/>
            <a:ext cx="9639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8"/>
          <p:cNvSpPr txBox="1"/>
          <p:nvPr/>
        </p:nvSpPr>
        <p:spPr>
          <a:xfrm>
            <a:off x="1679567" y="663030"/>
            <a:ext cx="88328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tháng với điều kiện tự nhiên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28"/>
          <p:cNvSpPr txBox="1"/>
          <p:nvPr/>
        </p:nvSpPr>
        <p:spPr>
          <a:xfrm>
            <a:off x="3746354" y="5011017"/>
            <a:ext cx="46993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với wind direction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3" name="Google Shape;47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919" y="2076450"/>
            <a:ext cx="11018162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9"/>
          <p:cNvSpPr txBox="1"/>
          <p:nvPr/>
        </p:nvSpPr>
        <p:spPr>
          <a:xfrm>
            <a:off x="1679567" y="663030"/>
            <a:ext cx="88328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Yếu tố tháng với điều kiện tự nhiên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29"/>
          <p:cNvSpPr txBox="1"/>
          <p:nvPr/>
        </p:nvSpPr>
        <p:spPr>
          <a:xfrm>
            <a:off x="762000" y="2094525"/>
            <a:ext cx="106680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Yếu tố Relative Humidity, Specific Humidity, Pressure, Precipitation, Wind Speed có có tương tác với Tháng và pm25.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Yếu tố Temperature, Wind Direction có tương tác với tháng nhưng không tương tác với pm25.</a:t>
            </a:r>
            <a:endParaRPr/>
          </a:p>
        </p:txBody>
      </p:sp>
    </p:spTree>
  </p:cSld>
  <p:clrMapOvr>
    <a:masterClrMapping/>
  </p:clrMapOvr>
  <p:transition spd="slow" p14:dur="800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"/>
          <p:cNvSpPr txBox="1"/>
          <p:nvPr/>
        </p:nvSpPr>
        <p:spPr>
          <a:xfrm>
            <a:off x="1295647" y="2828836"/>
            <a:ext cx="9252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Giới thiệu bộ dữ liệu</a:t>
            </a:r>
            <a:endParaRPr b="1" sz="7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3" name="Google Shape;213;p3"/>
          <p:cNvGrpSpPr/>
          <p:nvPr/>
        </p:nvGrpSpPr>
        <p:grpSpPr>
          <a:xfrm>
            <a:off x="392421" y="5261052"/>
            <a:ext cx="861006" cy="1135728"/>
            <a:chOff x="392421" y="5261052"/>
            <a:chExt cx="861006" cy="1135728"/>
          </a:xfrm>
        </p:grpSpPr>
        <p:sp>
          <p:nvSpPr>
            <p:cNvPr id="214" name="Google Shape;214;p3"/>
            <p:cNvSpPr/>
            <p:nvPr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218" name="Google Shape;2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0800" y="4521200"/>
            <a:ext cx="1549400" cy="20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"/>
          <p:cNvSpPr/>
          <p:nvPr/>
        </p:nvSpPr>
        <p:spPr>
          <a:xfrm>
            <a:off x="2051155" y="1500236"/>
            <a:ext cx="310937" cy="401326"/>
          </a:xfrm>
          <a:custGeom>
            <a:rect b="b" l="l" r="r" t="t"/>
            <a:pathLst>
              <a:path extrusionOk="0" h="1467" w="1139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9709511" y="4934389"/>
            <a:ext cx="401821" cy="51863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936978" y="716276"/>
            <a:ext cx="433190" cy="559115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2061820" y="5620019"/>
            <a:ext cx="300272" cy="38756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5060318" y="6319301"/>
            <a:ext cx="258161" cy="333207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4" name="Google Shape;2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1200" y="6007100"/>
            <a:ext cx="635000" cy="93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5100" y="3759200"/>
            <a:ext cx="812800" cy="754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3600" y="1003300"/>
            <a:ext cx="711200" cy="91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300" y="673100"/>
            <a:ext cx="863600" cy="97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12450" y="793644"/>
            <a:ext cx="876300" cy="81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0"/>
          <p:cNvSpPr txBox="1"/>
          <p:nvPr/>
        </p:nvSpPr>
        <p:spPr>
          <a:xfrm>
            <a:off x="2156460" y="2828836"/>
            <a:ext cx="787908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Mô hình hồi quy </a:t>
            </a:r>
            <a:endParaRPr b="1" sz="7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7" name="Google Shape;487;p30"/>
          <p:cNvGrpSpPr/>
          <p:nvPr/>
        </p:nvGrpSpPr>
        <p:grpSpPr>
          <a:xfrm>
            <a:off x="392421" y="5261052"/>
            <a:ext cx="861006" cy="1135728"/>
            <a:chOff x="392421" y="5261052"/>
            <a:chExt cx="861006" cy="1135728"/>
          </a:xfrm>
        </p:grpSpPr>
        <p:sp>
          <p:nvSpPr>
            <p:cNvPr id="488" name="Google Shape;488;p30"/>
            <p:cNvSpPr/>
            <p:nvPr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492" name="Google Shape;49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0800" y="4521200"/>
            <a:ext cx="1549400" cy="20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0"/>
          <p:cNvSpPr/>
          <p:nvPr/>
        </p:nvSpPr>
        <p:spPr>
          <a:xfrm>
            <a:off x="2051155" y="1500236"/>
            <a:ext cx="310937" cy="401326"/>
          </a:xfrm>
          <a:custGeom>
            <a:rect b="b" l="l" r="r" t="t"/>
            <a:pathLst>
              <a:path extrusionOk="0" h="1467" w="1139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4" name="Google Shape;494;p30"/>
          <p:cNvSpPr/>
          <p:nvPr/>
        </p:nvSpPr>
        <p:spPr>
          <a:xfrm>
            <a:off x="9709511" y="4934389"/>
            <a:ext cx="401821" cy="51863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5" name="Google Shape;495;p30"/>
          <p:cNvSpPr/>
          <p:nvPr/>
        </p:nvSpPr>
        <p:spPr>
          <a:xfrm>
            <a:off x="7936978" y="716276"/>
            <a:ext cx="433190" cy="559115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6" name="Google Shape;496;p30"/>
          <p:cNvSpPr/>
          <p:nvPr/>
        </p:nvSpPr>
        <p:spPr>
          <a:xfrm>
            <a:off x="2061820" y="5620019"/>
            <a:ext cx="300272" cy="38756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7" name="Google Shape;497;p30"/>
          <p:cNvSpPr/>
          <p:nvPr/>
        </p:nvSpPr>
        <p:spPr>
          <a:xfrm>
            <a:off x="5060318" y="6319301"/>
            <a:ext cx="258161" cy="333207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98" name="Google Shape;4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1200" y="6007100"/>
            <a:ext cx="635000" cy="93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3600" y="1003300"/>
            <a:ext cx="711200" cy="91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2300" y="673100"/>
            <a:ext cx="863600" cy="97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12450" y="793644"/>
            <a:ext cx="876300" cy="81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1"/>
          <p:cNvSpPr txBox="1"/>
          <p:nvPr/>
        </p:nvSpPr>
        <p:spPr>
          <a:xfrm>
            <a:off x="2087541" y="320130"/>
            <a:ext cx="801693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hình hồi quy dựa trên tất cả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thuộc tính trong bộ dữ liệu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8" name="Google Shape;5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7596" y="2028798"/>
            <a:ext cx="8216808" cy="435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2"/>
          <p:cNvSpPr txBox="1"/>
          <p:nvPr/>
        </p:nvSpPr>
        <p:spPr>
          <a:xfrm>
            <a:off x="2087531" y="320130"/>
            <a:ext cx="801693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hình hồi quy dựa trên tất cả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thuộc tính trong bộ dữ liệu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5" name="Google Shape;51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433" y="2552700"/>
            <a:ext cx="4665134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3"/>
          <p:cNvSpPr txBox="1"/>
          <p:nvPr/>
        </p:nvSpPr>
        <p:spPr>
          <a:xfrm>
            <a:off x="2087531" y="-194414"/>
            <a:ext cx="801693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hình hồi quy dựa trên tất cả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thuộc tính trong bộ dữ liệu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2" name="Google Shape;5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9546" y="1252136"/>
            <a:ext cx="9192908" cy="546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4"/>
          <p:cNvSpPr txBox="1"/>
          <p:nvPr/>
        </p:nvSpPr>
        <p:spPr>
          <a:xfrm>
            <a:off x="-167885" y="320130"/>
            <a:ext cx="1252779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và pm25 có tương tác với Relative Humidity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9" name="Google Shape;52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891" y="1504950"/>
            <a:ext cx="10330218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5300" y="4236805"/>
            <a:ext cx="3581400" cy="2340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5"/>
          <p:cNvSpPr txBox="1"/>
          <p:nvPr/>
        </p:nvSpPr>
        <p:spPr>
          <a:xfrm>
            <a:off x="-167885" y="320130"/>
            <a:ext cx="1252779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và pm25 có tương tác với Relative Humidity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7" name="Google Shape;53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9546" y="1069757"/>
            <a:ext cx="9192908" cy="546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6"/>
          <p:cNvSpPr txBox="1"/>
          <p:nvPr/>
        </p:nvSpPr>
        <p:spPr>
          <a:xfrm>
            <a:off x="-167885" y="320130"/>
            <a:ext cx="1252779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và pm25 có tương tác với Specific Humidity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4" name="Google Shape;54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403" y="1552160"/>
            <a:ext cx="10027194" cy="187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9200" y="3829049"/>
            <a:ext cx="3273600" cy="236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7"/>
          <p:cNvSpPr txBox="1"/>
          <p:nvPr/>
        </p:nvSpPr>
        <p:spPr>
          <a:xfrm>
            <a:off x="-167885" y="320130"/>
            <a:ext cx="1252779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và pm25 có tương tác với Specific Humidity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2" name="Google Shape;55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9546" y="1165007"/>
            <a:ext cx="9192908" cy="546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38"/>
          <p:cNvSpPr txBox="1"/>
          <p:nvPr/>
        </p:nvSpPr>
        <p:spPr>
          <a:xfrm>
            <a:off x="1514756" y="320130"/>
            <a:ext cx="91625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có tương tác với Precipitation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9" name="Google Shape;55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306" y="1544063"/>
            <a:ext cx="9865388" cy="183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8595" y="3964258"/>
            <a:ext cx="3474810" cy="229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39"/>
          <p:cNvSpPr txBox="1"/>
          <p:nvPr/>
        </p:nvSpPr>
        <p:spPr>
          <a:xfrm>
            <a:off x="1514756" y="320130"/>
            <a:ext cx="91625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có tương tác với Precipitation 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7" name="Google Shape;56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9546" y="1089571"/>
            <a:ext cx="9192908" cy="546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4"/>
          <p:cNvGrpSpPr/>
          <p:nvPr/>
        </p:nvGrpSpPr>
        <p:grpSpPr>
          <a:xfrm>
            <a:off x="392421" y="5261052"/>
            <a:ext cx="861006" cy="1135728"/>
            <a:chOff x="392421" y="5261052"/>
            <a:chExt cx="861006" cy="1135728"/>
          </a:xfrm>
        </p:grpSpPr>
        <p:sp>
          <p:nvSpPr>
            <p:cNvPr id="235" name="Google Shape;235;p4"/>
            <p:cNvSpPr/>
            <p:nvPr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239" name="Google Shape;2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0800" y="4521200"/>
            <a:ext cx="1549400" cy="20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"/>
          <p:cNvSpPr/>
          <p:nvPr/>
        </p:nvSpPr>
        <p:spPr>
          <a:xfrm>
            <a:off x="2051155" y="1500236"/>
            <a:ext cx="310937" cy="401326"/>
          </a:xfrm>
          <a:custGeom>
            <a:rect b="b" l="l" r="r" t="t"/>
            <a:pathLst>
              <a:path extrusionOk="0" h="1467" w="1139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9709511" y="4934389"/>
            <a:ext cx="401821" cy="51863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7936978" y="716276"/>
            <a:ext cx="433190" cy="559115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2061820" y="5620019"/>
            <a:ext cx="300272" cy="38756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5060318" y="6319301"/>
            <a:ext cx="258161" cy="333207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5" name="Google Shape;24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1200" y="6007100"/>
            <a:ext cx="635000" cy="93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5100" y="3759200"/>
            <a:ext cx="812800" cy="754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3600" y="1003300"/>
            <a:ext cx="711200" cy="91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300" y="673100"/>
            <a:ext cx="863600" cy="97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12450" y="793644"/>
            <a:ext cx="876300" cy="81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7868" y="1411099"/>
            <a:ext cx="10616264" cy="403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0"/>
          <p:cNvSpPr txBox="1"/>
          <p:nvPr/>
        </p:nvSpPr>
        <p:spPr>
          <a:xfrm>
            <a:off x="2108155" y="320130"/>
            <a:ext cx="79757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có tương tác với Pressure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4" name="Google Shape;57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090" y="1300273"/>
            <a:ext cx="11097820" cy="2423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0914" y="4074027"/>
            <a:ext cx="3070172" cy="228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1"/>
          <p:cNvSpPr txBox="1"/>
          <p:nvPr/>
        </p:nvSpPr>
        <p:spPr>
          <a:xfrm>
            <a:off x="2108155" y="320130"/>
            <a:ext cx="79757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có tương tác với Pressure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2" name="Google Shape;58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9546" y="1089571"/>
            <a:ext cx="9192908" cy="546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2"/>
          <p:cNvSpPr txBox="1"/>
          <p:nvPr/>
        </p:nvSpPr>
        <p:spPr>
          <a:xfrm>
            <a:off x="1690573" y="320130"/>
            <a:ext cx="881087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có tương tác với Wind Speed</a:t>
            </a:r>
            <a:endParaRPr/>
          </a:p>
        </p:txBody>
      </p:sp>
      <p:pic>
        <p:nvPicPr>
          <p:cNvPr id="589" name="Google Shape;58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937" y="1295399"/>
            <a:ext cx="10268126" cy="243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2952" y="4152052"/>
            <a:ext cx="3086096" cy="214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3"/>
          <p:cNvSpPr txBox="1"/>
          <p:nvPr/>
        </p:nvSpPr>
        <p:spPr>
          <a:xfrm>
            <a:off x="1690573" y="320130"/>
            <a:ext cx="881087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có tương tác với Wind Speed</a:t>
            </a:r>
            <a:endParaRPr/>
          </a:p>
        </p:txBody>
      </p:sp>
      <p:pic>
        <p:nvPicPr>
          <p:cNvPr id="597" name="Google Shape;59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9546" y="1089571"/>
            <a:ext cx="9192908" cy="546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44"/>
          <p:cNvSpPr txBox="1"/>
          <p:nvPr/>
        </p:nvSpPr>
        <p:spPr>
          <a:xfrm>
            <a:off x="2461072" y="0"/>
            <a:ext cx="726987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Tương tác giữa Tháng và pm25 với các yếu tố </a:t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Humidity, Specific Humidity, </a:t>
            </a:r>
            <a:b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Precipitation, Pressure, Wind Speed</a:t>
            </a:r>
            <a:endParaRPr/>
          </a:p>
        </p:txBody>
      </p:sp>
      <p:pic>
        <p:nvPicPr>
          <p:cNvPr id="604" name="Google Shape;60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689" y="1579409"/>
            <a:ext cx="7654622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7532" y="4669855"/>
            <a:ext cx="3296936" cy="18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45"/>
          <p:cNvSpPr txBox="1"/>
          <p:nvPr/>
        </p:nvSpPr>
        <p:spPr>
          <a:xfrm>
            <a:off x="2461072" y="0"/>
            <a:ext cx="726987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Tương tác giữa Tháng và pm25 với các yếu tố </a:t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Humidity, Specific Humidity, </a:t>
            </a:r>
            <a:b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Precipitation, Pressure, Wind Speed</a:t>
            </a:r>
            <a:endParaRPr/>
          </a:p>
        </p:txBody>
      </p:sp>
      <p:pic>
        <p:nvPicPr>
          <p:cNvPr id="612" name="Google Shape;61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9546" y="1431732"/>
            <a:ext cx="9192908" cy="546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46"/>
          <p:cNvSpPr txBox="1"/>
          <p:nvPr/>
        </p:nvSpPr>
        <p:spPr>
          <a:xfrm>
            <a:off x="1172096" y="0"/>
            <a:ext cx="984782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Tương tác giữa Tháng và pm25 với các yếu tố</a:t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Relative Humidity, Specific Humidity, Precipitation, Pressure, </a:t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 Speed, và tương tác giữa Tháng và pm25</a:t>
            </a:r>
            <a:endParaRPr/>
          </a:p>
        </p:txBody>
      </p:sp>
      <p:pic>
        <p:nvPicPr>
          <p:cNvPr id="619" name="Google Shape;61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6494" y="1487244"/>
            <a:ext cx="8519012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3777" y="4523194"/>
            <a:ext cx="2924446" cy="1782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7"/>
          <p:cNvSpPr txBox="1"/>
          <p:nvPr/>
        </p:nvSpPr>
        <p:spPr>
          <a:xfrm>
            <a:off x="1172096" y="0"/>
            <a:ext cx="984782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Tương tác giữa Tháng và pm25 với các yếu tố</a:t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Relative Humidity, Specific Humidity, Precipitation, Pressure, </a:t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 Speed, và tương tác giữa Tháng và pm25</a:t>
            </a:r>
            <a:endParaRPr/>
          </a:p>
        </p:txBody>
      </p:sp>
      <p:pic>
        <p:nvPicPr>
          <p:cNvPr id="627" name="Google Shape;62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9546" y="1384995"/>
            <a:ext cx="9192908" cy="546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48"/>
          <p:cNvSpPr txBox="1"/>
          <p:nvPr/>
        </p:nvSpPr>
        <p:spPr>
          <a:xfrm>
            <a:off x="1371862" y="0"/>
            <a:ext cx="94482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Tất cả (trừ các yếu tố ngày, năm, Temperature, Wind Speed)</a:t>
            </a:r>
            <a:endParaRPr/>
          </a:p>
        </p:txBody>
      </p:sp>
      <p:pic>
        <p:nvPicPr>
          <p:cNvPr id="634" name="Google Shape;63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321" y="717634"/>
            <a:ext cx="8783358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9149" y="4839219"/>
            <a:ext cx="2933702" cy="179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49"/>
          <p:cNvSpPr txBox="1"/>
          <p:nvPr/>
        </p:nvSpPr>
        <p:spPr>
          <a:xfrm>
            <a:off x="1371862" y="0"/>
            <a:ext cx="94482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Tất cả (trừ các yếu tố ngày, năm, Temperature, Wind Speed)</a:t>
            </a:r>
            <a:endParaRPr/>
          </a:p>
        </p:txBody>
      </p:sp>
      <p:pic>
        <p:nvPicPr>
          <p:cNvPr id="642" name="Google Shape;64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9546" y="1000844"/>
            <a:ext cx="9192908" cy="546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5"/>
          <p:cNvGrpSpPr/>
          <p:nvPr/>
        </p:nvGrpSpPr>
        <p:grpSpPr>
          <a:xfrm>
            <a:off x="392421" y="5261052"/>
            <a:ext cx="861006" cy="1135728"/>
            <a:chOff x="392421" y="5261052"/>
            <a:chExt cx="861006" cy="1135728"/>
          </a:xfrm>
        </p:grpSpPr>
        <p:sp>
          <p:nvSpPr>
            <p:cNvPr id="257" name="Google Shape;257;p5"/>
            <p:cNvSpPr/>
            <p:nvPr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261" name="Google Shape;2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0800" y="4521200"/>
            <a:ext cx="1549400" cy="20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"/>
          <p:cNvSpPr/>
          <p:nvPr/>
        </p:nvSpPr>
        <p:spPr>
          <a:xfrm>
            <a:off x="2051155" y="1500236"/>
            <a:ext cx="310937" cy="401326"/>
          </a:xfrm>
          <a:custGeom>
            <a:rect b="b" l="l" r="r" t="t"/>
            <a:pathLst>
              <a:path extrusionOk="0" h="1467" w="1139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9709511" y="4934389"/>
            <a:ext cx="401821" cy="51863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7936978" y="716276"/>
            <a:ext cx="433190" cy="559115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2061820" y="5620019"/>
            <a:ext cx="300272" cy="38756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5060318" y="6319301"/>
            <a:ext cx="258161" cy="333207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7" name="Google Shape;26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1200" y="6007100"/>
            <a:ext cx="635000" cy="93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5100" y="3759200"/>
            <a:ext cx="812800" cy="754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3600" y="1003300"/>
            <a:ext cx="711200" cy="91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300" y="673100"/>
            <a:ext cx="863600" cy="97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12450" y="793644"/>
            <a:ext cx="876300" cy="81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337" y="1109662"/>
            <a:ext cx="1060132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50"/>
          <p:cNvSpPr txBox="1"/>
          <p:nvPr/>
        </p:nvSpPr>
        <p:spPr>
          <a:xfrm>
            <a:off x="1326978" y="0"/>
            <a:ext cx="953805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Tất cả (trừ các yếu tố ngày, năm, Temperature, Wind Speed) </a:t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 tương tác giữa Tháng và pm25</a:t>
            </a:r>
            <a:endParaRPr/>
          </a:p>
        </p:txBody>
      </p:sp>
      <p:pic>
        <p:nvPicPr>
          <p:cNvPr id="649" name="Google Shape;64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1631" y="1148521"/>
            <a:ext cx="8468738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4899" y="4801559"/>
            <a:ext cx="2362202" cy="181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51"/>
          <p:cNvSpPr txBox="1"/>
          <p:nvPr/>
        </p:nvSpPr>
        <p:spPr>
          <a:xfrm>
            <a:off x="1326978" y="0"/>
            <a:ext cx="953805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Tất cả (trừ các yếu tố ngày, năm, Temperature, Wind Speed) </a:t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 tương tác giữa Tháng và pm25</a:t>
            </a:r>
            <a:endParaRPr/>
          </a:p>
        </p:txBody>
      </p:sp>
      <p:pic>
        <p:nvPicPr>
          <p:cNvPr id="657" name="Google Shape;65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9546" y="1148521"/>
            <a:ext cx="9192908" cy="546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2"/>
          <p:cNvSpPr txBox="1"/>
          <p:nvPr/>
        </p:nvSpPr>
        <p:spPr>
          <a:xfrm>
            <a:off x="5184573" y="848272"/>
            <a:ext cx="18228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QUẢ</a:t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64" name="Google Shape;664;p52"/>
          <p:cNvGraphicFramePr/>
          <p:nvPr/>
        </p:nvGraphicFramePr>
        <p:xfrm>
          <a:off x="2114552" y="1749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{08EFA19A-E522-4ED4-A2A3-6C3DE8DD4871}</a:tableStyleId>
              </a:tblPr>
              <a:tblGrid>
                <a:gridCol w="1469275"/>
                <a:gridCol w="1561100"/>
                <a:gridCol w="1469275"/>
                <a:gridCol w="1521750"/>
                <a:gridCol w="1941525"/>
              </a:tblGrid>
              <a:tr h="38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Thí nghiệm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 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 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14.75551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11.05717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12.38672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2.2e-16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15.31691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11.65832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13.54418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2.2e-16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15.15666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11.553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12.92009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2.2e-16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15.45728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11.81838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13.64526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2.2e-16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15.0539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11.52907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13.28952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2.2e-16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19.66642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16.05012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21.11399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2.2e-16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16.6213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12.70714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14.47604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2.2e-16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14.88845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11.20874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12.31427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2.2e-16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14.56542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11.16343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12.29369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2.2e-16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14.54109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11.14673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12.29669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2.2e-16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5" name="Google Shape;665;p52"/>
          <p:cNvSpPr/>
          <p:nvPr/>
        </p:nvSpPr>
        <p:spPr>
          <a:xfrm>
            <a:off x="905355" y="2414178"/>
            <a:ext cx="16791616" cy="60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 p14:dur="800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"/>
          <p:cNvSpPr txBox="1"/>
          <p:nvPr/>
        </p:nvSpPr>
        <p:spPr>
          <a:xfrm>
            <a:off x="1007107" y="2274838"/>
            <a:ext cx="1017778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Phân tích và trực quan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 liệu </a:t>
            </a:r>
            <a:endParaRPr b="1" sz="7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9" name="Google Shape;279;p6"/>
          <p:cNvGrpSpPr/>
          <p:nvPr/>
        </p:nvGrpSpPr>
        <p:grpSpPr>
          <a:xfrm>
            <a:off x="392421" y="5261052"/>
            <a:ext cx="861006" cy="1135728"/>
            <a:chOff x="392421" y="5261052"/>
            <a:chExt cx="861006" cy="1135728"/>
          </a:xfrm>
        </p:grpSpPr>
        <p:sp>
          <p:nvSpPr>
            <p:cNvPr id="280" name="Google Shape;280;p6"/>
            <p:cNvSpPr/>
            <p:nvPr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284" name="Google Shape;28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0800" y="4521200"/>
            <a:ext cx="1549400" cy="20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6"/>
          <p:cNvSpPr/>
          <p:nvPr/>
        </p:nvSpPr>
        <p:spPr>
          <a:xfrm>
            <a:off x="2051155" y="1500236"/>
            <a:ext cx="310937" cy="401326"/>
          </a:xfrm>
          <a:custGeom>
            <a:rect b="b" l="l" r="r" t="t"/>
            <a:pathLst>
              <a:path extrusionOk="0" h="1467" w="1139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6" name="Google Shape;286;p6"/>
          <p:cNvSpPr/>
          <p:nvPr/>
        </p:nvSpPr>
        <p:spPr>
          <a:xfrm>
            <a:off x="9709511" y="4934389"/>
            <a:ext cx="401821" cy="51863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7936978" y="716276"/>
            <a:ext cx="433190" cy="559115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2061820" y="5620019"/>
            <a:ext cx="300272" cy="387561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5060318" y="6319301"/>
            <a:ext cx="258161" cy="333207"/>
          </a:xfrm>
          <a:custGeom>
            <a:rect b="b" l="l" r="r" t="t"/>
            <a:pathLst>
              <a:path extrusionOk="0" h="1467" w="1138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0" name="Google Shape;29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1200" y="6007100"/>
            <a:ext cx="635000" cy="93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5100" y="3759200"/>
            <a:ext cx="812800" cy="754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3600" y="1003300"/>
            <a:ext cx="711200" cy="91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300" y="673100"/>
            <a:ext cx="863600" cy="97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12450" y="793644"/>
            <a:ext cx="876300" cy="81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"/>
          <p:cNvSpPr txBox="1"/>
          <p:nvPr/>
        </p:nvSpPr>
        <p:spPr>
          <a:xfrm>
            <a:off x="2047584" y="1252090"/>
            <a:ext cx="809683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loại chất lượng không khí tại Việt Nam 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 giá trị của pm2.5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762" y="2514599"/>
            <a:ext cx="11218476" cy="289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8"/>
          <p:cNvSpPr txBox="1"/>
          <p:nvPr/>
        </p:nvSpPr>
        <p:spPr>
          <a:xfrm>
            <a:off x="759443" y="0"/>
            <a:ext cx="106731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đồ chỉ số pm2.5 hàng ngày trung bình theo từng tháng.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t&#10;&#10;Description automatically generated" id="308" name="Google Shape;30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580" y="584775"/>
            <a:ext cx="11198840" cy="619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1" y="-194414"/>
            <a:ext cx="12649202" cy="714099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9"/>
          <p:cNvSpPr txBox="1"/>
          <p:nvPr/>
        </p:nvSpPr>
        <p:spPr>
          <a:xfrm>
            <a:off x="549161" y="286681"/>
            <a:ext cx="110936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biểu đồ tần suất và KDE của các thuộc tính trong dataset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t, histogram&#10;&#10;Description automatically generated" id="315" name="Google Shape;31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860" y="1200150"/>
            <a:ext cx="997828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2021-04-21T09:09:02Z</dcterms:created>
  <dc:creator>DELL</dc:creator>
</cp:coreProperties>
</file>