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4BE"/>
    <a:srgbClr val="355EA8"/>
    <a:srgbClr val="ACBEE5"/>
    <a:srgbClr val="3660AB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D70D5-8562-489C-A7D4-723E98D10A7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15278-8EC9-4FF5-9A0E-A0C52AAC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9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BE64-8391-4096-A59D-BCBCE958E6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5A6A-2DDF-8398-0528-A8970F88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BFFFA-4084-4D2C-14B2-B8A2E7255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71F6-3656-0708-17ED-999B6C8A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FDDD-9E83-472C-C1D4-E502DE0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E340-3BB8-6765-43E3-E90091B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5370-BF57-F1F4-FFE5-F933B55E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96624-72C4-4EE3-A2A1-EA4DE9B35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08F3-105C-C0DD-E505-7A542146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D1ED-3EAE-D978-E9CF-F814F8C0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76A6C-B728-BE5B-E7AF-82972444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32EE6-AECD-1DE2-59E5-C49FB57F6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3FB3C-34AF-A1D8-B9C2-85E3D709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32C0-2598-8955-AE9C-CA4EBFF8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2595-AE09-A78A-CA60-3A8F0B7D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649F-3468-A882-38D3-3479E03B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0E59-CD17-53C1-0F70-885BBAB6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508B-F5AF-56A4-4041-001DBE00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BF8C-28CA-7F47-52CB-931275BF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F48F-DBFA-F237-C516-51F8E2FA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C9C4-FEFC-48C7-4118-35F60D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6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6C16-9745-7DD4-D83A-BEB689E5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D54C-E5D8-58CC-88B8-E338EF9C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89E-E91D-D13D-67F9-E31FD58F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6954-6887-83A7-A595-E588611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B9B7-527B-5AA2-0A05-C3860E6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237-35A1-2898-F8E4-E290EA4A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0FE1-6EFF-ACD5-E94A-89A7C2BE7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55D06-B03E-F805-966A-C0B5A048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7C854-AAB8-E919-DFBB-9C129291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BB93-8762-F94F-BFA9-6C28042E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AF4C-68D4-630F-4A15-AB31E333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4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AF2B-1871-7EA4-2775-EA8CA505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DBD3-76D3-9CBD-898B-E861379DD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1E34-0E08-5FE1-422A-2E7298F3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C820F-7F48-AFF1-8354-94BD10D1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42540-3920-AF52-DBCF-59EA65735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22F11-61BA-5CF7-C11B-3A5BF14D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C538D-F877-A988-57B1-60162A4D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C544E-9EEA-36CE-4157-37F8481B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0E9D-E89E-3112-D38C-393FCE8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1E907-4BAF-D49E-64BC-1A9D09A1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CD1A0-FA2C-7275-A272-A15EF218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3990A-803A-FB32-E938-B3CA2E5B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8B745-6352-074A-7118-C900A729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C09C5-271B-D8DD-FD05-408FACCA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B7B84-A804-B665-B190-A8D0CEFA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EA32-CFCA-D021-C8FE-5D9FBCC7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EC00-EA02-B1C0-9944-C21A4811C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900D-9383-35F2-E966-D4819B8F9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6B342-FCE6-B051-165F-278366A0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DD14-241A-0BDA-5CA3-56993BC7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BDCF5-83F8-697A-A555-67BEB300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0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39EE-6949-772C-94C6-26BEC196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412DF-1290-1E74-23A7-5C2FC17CF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D3392-1CA9-91A5-5C71-E5D446B36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14A68-F25D-FC61-F91D-3D718357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12C70-24B7-59C8-FF75-59646A34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F3A72-D47C-C9E3-1196-6E1678D1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Slide.vn - 2019">
            <a:extLst>
              <a:ext uri="{FF2B5EF4-FFF2-40B4-BE49-F238E27FC236}">
                <a16:creationId xmlns:a16="http://schemas.microsoft.com/office/drawing/2014/main" id="{6DC2985C-FF5C-3B06-F2BE-6A3AE72B4CB8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1D8ED-92E4-4ECC-7BE0-A53F12C3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50E86-75A3-450C-A1AA-DAB3E5ECA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5A60-B1C3-B3AD-0AAC-999115E1A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57F5-6369-4BC2-8D85-AC08A07F3B3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2B59-51A1-816B-DE6A-8D03A3AE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DB73-6628-3096-F8E0-FAE134BBE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E490-AA2A-4EC0-9F81-96115311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4061628" y="2319834"/>
            <a:ext cx="4068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BÁO CÁO ĐỒ ÁN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10EB9-F89C-D63C-1F7C-7C7C75530B32}"/>
              </a:ext>
            </a:extLst>
          </p:cNvPr>
          <p:cNvSpPr txBox="1"/>
          <p:nvPr/>
        </p:nvSpPr>
        <p:spPr>
          <a:xfrm>
            <a:off x="3527034" y="3115219"/>
            <a:ext cx="5137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HỌC MÁY THỐNG KÊ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7DF3F3-B389-E369-4E2E-4F4143424A9E}"/>
              </a:ext>
            </a:extLst>
          </p:cNvPr>
          <p:cNvSpPr txBox="1"/>
          <p:nvPr/>
        </p:nvSpPr>
        <p:spPr>
          <a:xfrm>
            <a:off x="1226735" y="4014947"/>
            <a:ext cx="973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Nhận Diện Tính Độc Hại Của Bình Luận Tiếng Việt Trên Xã Hội</a:t>
            </a:r>
          </a:p>
        </p:txBody>
      </p:sp>
    </p:spTree>
    <p:extLst>
      <p:ext uri="{BB962C8B-B14F-4D97-AF65-F5344CB8AC3E}">
        <p14:creationId xmlns:p14="http://schemas.microsoft.com/office/powerpoint/2010/main" val="132848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2700690" y="1081547"/>
            <a:ext cx="6790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4. THỰC NGHIỆM VÀ KẾT QUẢ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0F2D9-AFF6-873F-88BD-6FB0C1B30B54}"/>
              </a:ext>
            </a:extLst>
          </p:cNvPr>
          <p:cNvSpPr txBox="1"/>
          <p:nvPr/>
        </p:nvSpPr>
        <p:spPr>
          <a:xfrm>
            <a:off x="3233181" y="5182868"/>
            <a:ext cx="572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C. Phân tích lỗi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6F412-7673-80A3-F4BD-389C6904B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8" y="2602599"/>
            <a:ext cx="3373716" cy="232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212E22-3D26-045C-7321-D4D036608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48" y="2602598"/>
            <a:ext cx="3376271" cy="232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005151-67A9-8CC7-FE81-B3C7EF0D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02" y="2602598"/>
            <a:ext cx="3387950" cy="232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885E56-336D-53CB-14DD-DB2D5E189A51}"/>
              </a:ext>
            </a:extLst>
          </p:cNvPr>
          <p:cNvSpPr txBox="1"/>
          <p:nvPr/>
        </p:nvSpPr>
        <p:spPr>
          <a:xfrm>
            <a:off x="-434413" y="1936324"/>
            <a:ext cx="572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Naive Bayes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A66D7-FDE7-E838-569E-7280BC1F3E3A}"/>
              </a:ext>
            </a:extLst>
          </p:cNvPr>
          <p:cNvSpPr txBox="1"/>
          <p:nvPr/>
        </p:nvSpPr>
        <p:spPr>
          <a:xfrm>
            <a:off x="3235565" y="1936324"/>
            <a:ext cx="572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EA378-A424-5A2C-826C-00577E81B572}"/>
              </a:ext>
            </a:extLst>
          </p:cNvPr>
          <p:cNvSpPr txBox="1"/>
          <p:nvPr/>
        </p:nvSpPr>
        <p:spPr>
          <a:xfrm>
            <a:off x="6893658" y="1936324"/>
            <a:ext cx="572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768887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1971314" y="2767281"/>
            <a:ext cx="8249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5. KẾT LUẬN VÀ HƯỚNG PHÁT TRIỂN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TƯƠNG LAI  </a:t>
            </a:r>
          </a:p>
        </p:txBody>
      </p:sp>
    </p:spTree>
    <p:extLst>
      <p:ext uri="{BB962C8B-B14F-4D97-AF65-F5344CB8AC3E}">
        <p14:creationId xmlns:p14="http://schemas.microsoft.com/office/powerpoint/2010/main" val="907878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3374742" y="932258"/>
            <a:ext cx="5442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1. GIỚI THIỆU BÀI TOÁN</a:t>
            </a:r>
          </a:p>
        </p:txBody>
      </p:sp>
      <p:pic>
        <p:nvPicPr>
          <p:cNvPr id="1026" name="Picture 2" descr="Lợi Ích Không Thể Ngờ Của Social Media Đối Với Marketing Online Blog">
            <a:extLst>
              <a:ext uri="{FF2B5EF4-FFF2-40B4-BE49-F238E27FC236}">
                <a16:creationId xmlns:a16="http://schemas.microsoft.com/office/drawing/2014/main" id="{50F1984D-EBE8-8188-0A9C-02DFBB1B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42" y="1805544"/>
            <a:ext cx="5565934" cy="394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E52141-6CE0-DC10-0E6E-655A2E85EC6F}"/>
              </a:ext>
            </a:extLst>
          </p:cNvPr>
          <p:cNvSpPr txBox="1"/>
          <p:nvPr/>
        </p:nvSpPr>
        <p:spPr>
          <a:xfrm>
            <a:off x="1226735" y="5380432"/>
            <a:ext cx="973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Nhận Diện Tính Độc Hại Của Bình Luận Tiếng Việt Trên Xã Hội</a:t>
            </a:r>
          </a:p>
        </p:txBody>
      </p:sp>
    </p:spTree>
    <p:extLst>
      <p:ext uri="{BB962C8B-B14F-4D97-AF65-F5344CB8AC3E}">
        <p14:creationId xmlns:p14="http://schemas.microsoft.com/office/powerpoint/2010/main" val="273422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3096624" y="902946"/>
            <a:ext cx="599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2. GIỚI THIỆU BỘ DỮ LIỆU </a:t>
            </a: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783C538A-B482-1358-716B-92B88F8BC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8307" y="1388135"/>
            <a:ext cx="4321988" cy="45732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38E902-5E84-76F2-7571-091F453E2A3F}"/>
              </a:ext>
            </a:extLst>
          </p:cNvPr>
          <p:cNvSpPr txBox="1"/>
          <p:nvPr/>
        </p:nvSpPr>
        <p:spPr>
          <a:xfrm>
            <a:off x="5196520" y="1716708"/>
            <a:ext cx="572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Kế thừa bộ dữ liệu UIT - ViCTSD của Nguyễn Thành Luân và cộng sự.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C7FE0-A47F-62A2-0AF0-C2B616796392}"/>
              </a:ext>
            </a:extLst>
          </p:cNvPr>
          <p:cNvSpPr txBox="1"/>
          <p:nvPr/>
        </p:nvSpPr>
        <p:spPr>
          <a:xfrm>
            <a:off x="5447872" y="2581910"/>
            <a:ext cx="54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+ 10,000 bình luận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A58A5C-6935-7DE1-C5B0-4A24594959D6}"/>
              </a:ext>
            </a:extLst>
          </p:cNvPr>
          <p:cNvSpPr txBox="1"/>
          <p:nvPr/>
        </p:nvSpPr>
        <p:spPr>
          <a:xfrm>
            <a:off x="5447872" y="2952150"/>
            <a:ext cx="54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+ 10 miền dữ liệu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00F671-D746-269E-29D8-1316A7EA585A}"/>
              </a:ext>
            </a:extLst>
          </p:cNvPr>
          <p:cNvSpPr txBox="1"/>
          <p:nvPr/>
        </p:nvSpPr>
        <p:spPr>
          <a:xfrm>
            <a:off x="5196520" y="3381449"/>
            <a:ext cx="5725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Bộ dữ liệu có nhiều thuộc tính tuy </a:t>
            </a:r>
            <a:br>
              <a:rPr lang="en-US" sz="24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</a:br>
            <a:r>
              <a:rPr lang="en-US" sz="24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nhiên chỉ lấy 2 thuộc tính comments </a:t>
            </a:r>
            <a:br>
              <a:rPr lang="en-US" sz="24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</a:br>
            <a:r>
              <a:rPr lang="en-US" sz="24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và toxicity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106859-17CF-D156-EADB-0076E697550B}"/>
              </a:ext>
            </a:extLst>
          </p:cNvPr>
          <p:cNvSpPr txBox="1"/>
          <p:nvPr/>
        </p:nvSpPr>
        <p:spPr>
          <a:xfrm>
            <a:off x="5196520" y="4610967"/>
            <a:ext cx="572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Thay đổi nhãn của dữ liệu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51D58-D6E1-D4B5-1A20-435E9D377043}"/>
              </a:ext>
            </a:extLst>
          </p:cNvPr>
          <p:cNvSpPr txBox="1"/>
          <p:nvPr/>
        </p:nvSpPr>
        <p:spPr>
          <a:xfrm>
            <a:off x="5447872" y="5066370"/>
            <a:ext cx="54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+ Toxic -&gt;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4D2841-02BC-9F1C-0A9D-D2AD8E3DC936}"/>
              </a:ext>
            </a:extLst>
          </p:cNvPr>
          <p:cNvSpPr txBox="1"/>
          <p:nvPr/>
        </p:nvSpPr>
        <p:spPr>
          <a:xfrm>
            <a:off x="5447872" y="5436610"/>
            <a:ext cx="54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+ Non - Toxic -&gt; 0</a:t>
            </a:r>
          </a:p>
        </p:txBody>
      </p:sp>
    </p:spTree>
    <p:extLst>
      <p:ext uri="{BB962C8B-B14F-4D97-AF65-F5344CB8AC3E}">
        <p14:creationId xmlns:p14="http://schemas.microsoft.com/office/powerpoint/2010/main" val="423576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3096624" y="1260225"/>
            <a:ext cx="599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2. GIỚI THIỆU BỘ DỮ LIỆU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FA3FC-4416-F455-6215-F14EB4E2EA79}"/>
              </a:ext>
            </a:extLst>
          </p:cNvPr>
          <p:cNvSpPr/>
          <p:nvPr/>
        </p:nvSpPr>
        <p:spPr>
          <a:xfrm>
            <a:off x="1345179" y="2121382"/>
            <a:ext cx="3477308" cy="3477306"/>
          </a:xfrm>
          <a:prstGeom prst="ellipse">
            <a:avLst/>
          </a:prstGeom>
          <a:solidFill>
            <a:srgbClr val="5974B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0F2D9-AFF6-873F-88BD-6FB0C1B30B54}"/>
              </a:ext>
            </a:extLst>
          </p:cNvPr>
          <p:cNvSpPr txBox="1"/>
          <p:nvPr/>
        </p:nvSpPr>
        <p:spPr>
          <a:xfrm>
            <a:off x="221014" y="3074563"/>
            <a:ext cx="5725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A.Định nghĩa 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bài toán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58D-97BB-680F-156E-DD1658AA2BE7}"/>
              </a:ext>
            </a:extLst>
          </p:cNvPr>
          <p:cNvSpPr txBox="1"/>
          <p:nvPr/>
        </p:nvSpPr>
        <p:spPr>
          <a:xfrm>
            <a:off x="7091881" y="2275778"/>
            <a:ext cx="1407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INPUT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34F968-EBC6-9424-33CF-83035B8EC1E7}"/>
              </a:ext>
            </a:extLst>
          </p:cNvPr>
          <p:cNvSpPr txBox="1"/>
          <p:nvPr/>
        </p:nvSpPr>
        <p:spPr>
          <a:xfrm>
            <a:off x="6899520" y="3864564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OUTPUT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5901BA-5CC4-C44D-510C-04864D2C6794}"/>
              </a:ext>
            </a:extLst>
          </p:cNvPr>
          <p:cNvSpPr/>
          <p:nvPr/>
        </p:nvSpPr>
        <p:spPr>
          <a:xfrm>
            <a:off x="5417510" y="2859108"/>
            <a:ext cx="4793290" cy="760631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6623D5-BE7D-5E9D-F16A-E022DE2C94F0}"/>
              </a:ext>
            </a:extLst>
          </p:cNvPr>
          <p:cNvSpPr/>
          <p:nvPr/>
        </p:nvSpPr>
        <p:spPr>
          <a:xfrm>
            <a:off x="5417510" y="4430561"/>
            <a:ext cx="4793290" cy="928790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CF0991-A172-E471-7B9C-14243B68D914}"/>
              </a:ext>
            </a:extLst>
          </p:cNvPr>
          <p:cNvSpPr txBox="1"/>
          <p:nvPr/>
        </p:nvSpPr>
        <p:spPr>
          <a:xfrm>
            <a:off x="5515533" y="3031115"/>
            <a:ext cx="54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Một bình luận tiếng việt của người dùng</a:t>
            </a:r>
            <a:endParaRPr lang="en-US" sz="2000">
              <a:solidFill>
                <a:schemeClr val="bg1"/>
              </a:solidFill>
              <a:latin typeface="#9Slide03 Source Sans Pro Bold" panose="020B0703030403020204" pitchFamily="34" charset="0"/>
              <a:ea typeface="#9Slide03 Source Sans Pro Bold" panose="020B0703030403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43E099-2C85-9E12-4DA2-8572B945DAA9}"/>
              </a:ext>
            </a:extLst>
          </p:cNvPr>
          <p:cNvSpPr txBox="1"/>
          <p:nvPr/>
        </p:nvSpPr>
        <p:spPr>
          <a:xfrm>
            <a:off x="5058616" y="4541013"/>
            <a:ext cx="547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Một trong 2 nhãn độc hại (Toxic) và </a:t>
            </a:r>
            <a:endParaRPr lang="en-US" sz="2000">
              <a:solidFill>
                <a:schemeClr val="bg1"/>
              </a:solidFill>
              <a:latin typeface="#9Slide03 Source Sans Pro Bold" panose="020B0703030403020204" pitchFamily="34" charset="0"/>
              <a:ea typeface="#9Slide03 Source Sans Pro Bold" panose="020B0703030403020204" pitchFamily="34" charset="0"/>
            </a:endParaRPr>
          </a:p>
          <a:p>
            <a:pPr algn="ctr"/>
            <a:r>
              <a:rPr lang="vi-VN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Không độc hại (Non - Toxic).</a:t>
            </a:r>
            <a:endParaRPr lang="en-US" sz="2000">
              <a:solidFill>
                <a:schemeClr val="bg1"/>
              </a:solidFill>
              <a:latin typeface="#9Slide03 Source Sans Pro Bold" panose="020B0703030403020204" pitchFamily="34" charset="0"/>
              <a:ea typeface="#9Slide03 Source Sans Pro Bold" panose="020B07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88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3096624" y="1164503"/>
            <a:ext cx="599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2. GIỚI THIỆU BỘ DỮ LIỆU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FA3FC-4416-F455-6215-F14EB4E2EA79}"/>
              </a:ext>
            </a:extLst>
          </p:cNvPr>
          <p:cNvSpPr/>
          <p:nvPr/>
        </p:nvSpPr>
        <p:spPr>
          <a:xfrm>
            <a:off x="1345179" y="2212562"/>
            <a:ext cx="3477308" cy="3477306"/>
          </a:xfrm>
          <a:prstGeom prst="ellipse">
            <a:avLst/>
          </a:prstGeom>
          <a:solidFill>
            <a:srgbClr val="5974B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0F2D9-AFF6-873F-88BD-6FB0C1B30B54}"/>
              </a:ext>
            </a:extLst>
          </p:cNvPr>
          <p:cNvSpPr txBox="1"/>
          <p:nvPr/>
        </p:nvSpPr>
        <p:spPr>
          <a:xfrm>
            <a:off x="221014" y="2981719"/>
            <a:ext cx="5725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B.Định nghĩa 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nhãn của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dữ liệu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58D-97BB-680F-156E-DD1658AA2BE7}"/>
              </a:ext>
            </a:extLst>
          </p:cNvPr>
          <p:cNvSpPr txBox="1"/>
          <p:nvPr/>
        </p:nvSpPr>
        <p:spPr>
          <a:xfrm>
            <a:off x="7008525" y="2243566"/>
            <a:ext cx="1574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ĐỘC HẠI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34F968-EBC6-9424-33CF-83035B8EC1E7}"/>
              </a:ext>
            </a:extLst>
          </p:cNvPr>
          <p:cNvSpPr txBox="1"/>
          <p:nvPr/>
        </p:nvSpPr>
        <p:spPr>
          <a:xfrm>
            <a:off x="6384156" y="3832352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KHÔNG ĐỘC HẠI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5901BA-5CC4-C44D-510C-04864D2C6794}"/>
              </a:ext>
            </a:extLst>
          </p:cNvPr>
          <p:cNvSpPr/>
          <p:nvPr/>
        </p:nvSpPr>
        <p:spPr>
          <a:xfrm>
            <a:off x="5029724" y="2735355"/>
            <a:ext cx="5474285" cy="989568"/>
          </a:xfrm>
          <a:prstGeom prst="roundRect">
            <a:avLst/>
          </a:prstGeom>
          <a:solidFill>
            <a:schemeClr val="accent1">
              <a:lumMod val="10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6623D5-BE7D-5E9D-F16A-E022DE2C94F0}"/>
              </a:ext>
            </a:extLst>
          </p:cNvPr>
          <p:cNvSpPr/>
          <p:nvPr/>
        </p:nvSpPr>
        <p:spPr>
          <a:xfrm>
            <a:off x="5019003" y="4306808"/>
            <a:ext cx="5458070" cy="928790"/>
          </a:xfrm>
          <a:prstGeom prst="roundRect">
            <a:avLst/>
          </a:prstGeom>
          <a:solidFill>
            <a:schemeClr val="accent1">
              <a:lumMod val="10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CF0991-A172-E471-7B9C-14243B68D914}"/>
              </a:ext>
            </a:extLst>
          </p:cNvPr>
          <p:cNvSpPr txBox="1"/>
          <p:nvPr/>
        </p:nvSpPr>
        <p:spPr>
          <a:xfrm>
            <a:off x="5029723" y="2814641"/>
            <a:ext cx="5474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Là những bình luận có nội dung châm biếm, chỉ trích; có một sự chế giễu hoặc có thái độ không đồng tình với ý kiến của người khác nhưng thiếu tế nhị, thiếu lịch sự.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55471-4762-D5A7-FA6F-54BBE9AF3A32}"/>
              </a:ext>
            </a:extLst>
          </p:cNvPr>
          <p:cNvSpPr txBox="1"/>
          <p:nvPr/>
        </p:nvSpPr>
        <p:spPr>
          <a:xfrm>
            <a:off x="5067396" y="4363725"/>
            <a:ext cx="5474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Là những bình luận không có nội dung châm biếm,</a:t>
            </a:r>
            <a:endParaRPr lang="en-US" sz="1600">
              <a:solidFill>
                <a:schemeClr val="bg1"/>
              </a:solidFill>
              <a:latin typeface="#9Slide03 Source Sans Pro Bold" panose="020B0703030403020204" pitchFamily="34" charset="0"/>
              <a:ea typeface="#9Slide03 Source Sans Pro Bold" panose="020B0703030403020204" pitchFamily="34" charset="0"/>
            </a:endParaRPr>
          </a:p>
          <a:p>
            <a:pPr algn="ctr"/>
            <a:r>
              <a:rPr lang="vi-VN" sz="16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 chỉ trích, chế giễu. Mang cảm xúc trong sáng hoặc </a:t>
            </a:r>
            <a:endParaRPr lang="en-US" sz="1600">
              <a:solidFill>
                <a:schemeClr val="bg1"/>
              </a:solidFill>
              <a:latin typeface="#9Slide03 Source Sans Pro Bold" panose="020B0703030403020204" pitchFamily="34" charset="0"/>
              <a:ea typeface="#9Slide03 Source Sans Pro Bold" panose="020B0703030403020204" pitchFamily="34" charset="0"/>
            </a:endParaRPr>
          </a:p>
          <a:p>
            <a:pPr algn="ctr"/>
            <a:r>
              <a:rPr lang="vi-VN" sz="16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không có nhiều ý nghĩa.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3B568C-5466-0DC6-F0AA-2065F7CCE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94" y="608723"/>
            <a:ext cx="10822560" cy="56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48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3096624" y="840782"/>
            <a:ext cx="599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2. GIỚI THIỆU BỘ DỮ LIỆU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FA3FC-4416-F455-6215-F14EB4E2EA79}"/>
              </a:ext>
            </a:extLst>
          </p:cNvPr>
          <p:cNvSpPr/>
          <p:nvPr/>
        </p:nvSpPr>
        <p:spPr>
          <a:xfrm>
            <a:off x="1345179" y="1888841"/>
            <a:ext cx="3477308" cy="3477306"/>
          </a:xfrm>
          <a:prstGeom prst="ellipse">
            <a:avLst/>
          </a:prstGeom>
          <a:solidFill>
            <a:srgbClr val="5974B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0F2D9-AFF6-873F-88BD-6FB0C1B30B54}"/>
              </a:ext>
            </a:extLst>
          </p:cNvPr>
          <p:cNvSpPr txBox="1"/>
          <p:nvPr/>
        </p:nvSpPr>
        <p:spPr>
          <a:xfrm>
            <a:off x="221014" y="2965775"/>
            <a:ext cx="5725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C.Khảo sát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bộ dữ liệu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04398-7AD4-429C-F495-7230DFA80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57" y="1750692"/>
            <a:ext cx="5316974" cy="3693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1EB34A-F4B2-1BBF-700E-FEF59544F1A7}"/>
              </a:ext>
            </a:extLst>
          </p:cNvPr>
          <p:cNvSpPr txBox="1"/>
          <p:nvPr/>
        </p:nvSpPr>
        <p:spPr>
          <a:xfrm>
            <a:off x="5946652" y="5506266"/>
            <a:ext cx="54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Biểu đồ phân bố nhãn trong dữ liệu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8B66A-30F7-63AE-1459-E5CE656B55C1}"/>
              </a:ext>
            </a:extLst>
          </p:cNvPr>
          <p:cNvSpPr txBox="1"/>
          <p:nvPr/>
        </p:nvSpPr>
        <p:spPr>
          <a:xfrm>
            <a:off x="5319745" y="5506266"/>
            <a:ext cx="54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Biểu đồ số lượng từ trong câu của mỗi nhãn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0985E25-230E-C067-BFAC-B710EDC173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84" y="1661555"/>
            <a:ext cx="5321819" cy="37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7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3505394" y="1140685"/>
            <a:ext cx="5181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3. TIỀN XỬ LÝ DỮ LIỆU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FDBDC-BB31-B9EC-FFFB-2D7DAF8A9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853" y="3511643"/>
            <a:ext cx="9496294" cy="20432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8B61FF-D3BA-7A3C-0A6B-F040CD09A1BB}"/>
              </a:ext>
            </a:extLst>
          </p:cNvPr>
          <p:cNvSpPr txBox="1"/>
          <p:nvPr/>
        </p:nvSpPr>
        <p:spPr>
          <a:xfrm>
            <a:off x="4572000" y="1755335"/>
            <a:ext cx="54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>
              <a:solidFill>
                <a:schemeClr val="bg1"/>
              </a:solidFill>
              <a:latin typeface="#9Slide03 Source Sans Pro Bold" panose="020B0703030403020204" pitchFamily="34" charset="0"/>
              <a:ea typeface="#9Slide03 Source Sans Pro Bold" panose="020B07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6F7AB-2C4A-83FE-FFED-DE440E08ECB1}"/>
              </a:ext>
            </a:extLst>
          </p:cNvPr>
          <p:cNvSpPr txBox="1"/>
          <p:nvPr/>
        </p:nvSpPr>
        <p:spPr>
          <a:xfrm>
            <a:off x="1427964" y="2023758"/>
            <a:ext cx="9487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Sử dụng word segmentation ,</a:t>
            </a:r>
            <a:r>
              <a:rPr lang="vi-VN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đưa về văn bản viết thường, xóa các ký tự đặc biệt, xóa khoảng trắng dư, xóa stop-word</a:t>
            </a:r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1B8E4-8F48-7A1C-693B-E21CAFF2BEA0}"/>
              </a:ext>
            </a:extLst>
          </p:cNvPr>
          <p:cNvSpPr txBox="1"/>
          <p:nvPr/>
        </p:nvSpPr>
        <p:spPr>
          <a:xfrm>
            <a:off x="1427964" y="2861341"/>
            <a:ext cx="948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D</a:t>
            </a:r>
            <a:r>
              <a:rPr lang="vi-VN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ữ liệu được mã hóa bằng các encoder</a:t>
            </a:r>
            <a:r>
              <a:rPr lang="en-US" sz="2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: CountVectorizer, TfidfVectorizer . </a:t>
            </a:r>
          </a:p>
        </p:txBody>
      </p:sp>
    </p:spTree>
    <p:extLst>
      <p:ext uri="{BB962C8B-B14F-4D97-AF65-F5344CB8AC3E}">
        <p14:creationId xmlns:p14="http://schemas.microsoft.com/office/powerpoint/2010/main" val="1195879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2700690" y="840782"/>
            <a:ext cx="6790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4. THỰC NGHIỆM VÀ KẾT QUẢ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FA3FC-4416-F455-6215-F14EB4E2EA79}"/>
              </a:ext>
            </a:extLst>
          </p:cNvPr>
          <p:cNvSpPr/>
          <p:nvPr/>
        </p:nvSpPr>
        <p:spPr>
          <a:xfrm>
            <a:off x="1595336" y="1888841"/>
            <a:ext cx="3477308" cy="3477306"/>
          </a:xfrm>
          <a:prstGeom prst="ellipse">
            <a:avLst/>
          </a:prstGeom>
          <a:solidFill>
            <a:srgbClr val="5974B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0F2D9-AFF6-873F-88BD-6FB0C1B30B54}"/>
              </a:ext>
            </a:extLst>
          </p:cNvPr>
          <p:cNvSpPr txBox="1"/>
          <p:nvPr/>
        </p:nvSpPr>
        <p:spPr>
          <a:xfrm>
            <a:off x="471171" y="2965775"/>
            <a:ext cx="5725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A. Các mô hình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thử nghiệm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F4017D-4FE2-0DE8-F030-2112E6CA579E}"/>
              </a:ext>
            </a:extLst>
          </p:cNvPr>
          <p:cNvSpPr/>
          <p:nvPr/>
        </p:nvSpPr>
        <p:spPr>
          <a:xfrm>
            <a:off x="5863368" y="2020717"/>
            <a:ext cx="4401888" cy="760631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19B27D-FA24-1C2D-5435-2ADCB741F947}"/>
              </a:ext>
            </a:extLst>
          </p:cNvPr>
          <p:cNvSpPr/>
          <p:nvPr/>
        </p:nvSpPr>
        <p:spPr>
          <a:xfrm>
            <a:off x="5863368" y="3322882"/>
            <a:ext cx="4401888" cy="760631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4D2E982-B2B0-A570-FD89-7F9711FB45C2}"/>
              </a:ext>
            </a:extLst>
          </p:cNvPr>
          <p:cNvSpPr/>
          <p:nvPr/>
        </p:nvSpPr>
        <p:spPr>
          <a:xfrm>
            <a:off x="5863368" y="4625046"/>
            <a:ext cx="4401888" cy="760631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6BA7BC-4547-AE89-81F0-721E709A5AE6}"/>
              </a:ext>
            </a:extLst>
          </p:cNvPr>
          <p:cNvSpPr txBox="1"/>
          <p:nvPr/>
        </p:nvSpPr>
        <p:spPr>
          <a:xfrm>
            <a:off x="7015788" y="2139422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Naive Bayes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29A75-EF72-1337-7E83-32C3EDF74C97}"/>
              </a:ext>
            </a:extLst>
          </p:cNvPr>
          <p:cNvSpPr txBox="1"/>
          <p:nvPr/>
        </p:nvSpPr>
        <p:spPr>
          <a:xfrm>
            <a:off x="6441913" y="3463472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Logistic Regression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80283-283F-3D7F-F612-5C976554946B}"/>
              </a:ext>
            </a:extLst>
          </p:cNvPr>
          <p:cNvSpPr txBox="1"/>
          <p:nvPr/>
        </p:nvSpPr>
        <p:spPr>
          <a:xfrm>
            <a:off x="6072421" y="4743751"/>
            <a:ext cx="3983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691003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F965AF2-50F2-428D-910F-047D9523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6"/>
            <a:ext cx="12192000" cy="6877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17434E-A818-652E-E8DA-876D5AFEF799}"/>
              </a:ext>
            </a:extLst>
          </p:cNvPr>
          <p:cNvSpPr/>
          <p:nvPr/>
        </p:nvSpPr>
        <p:spPr>
          <a:xfrm>
            <a:off x="693046" y="572359"/>
            <a:ext cx="10805909" cy="5713282"/>
          </a:xfrm>
          <a:prstGeom prst="rect">
            <a:avLst/>
          </a:prstGeom>
          <a:gradFill>
            <a:gsLst>
              <a:gs pos="0">
                <a:srgbClr val="2F5597"/>
              </a:gs>
              <a:gs pos="100000">
                <a:srgbClr val="3660AB"/>
              </a:gs>
            </a:gsLst>
            <a:lin ang="3000000" scaled="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9Slide.vn 3">
            <a:extLst>
              <a:ext uri="{FF2B5EF4-FFF2-40B4-BE49-F238E27FC236}">
                <a16:creationId xmlns:a16="http://schemas.microsoft.com/office/drawing/2014/main" id="{EE9030FE-776D-4AB6-8D73-86C892B9F0AC}"/>
              </a:ext>
            </a:extLst>
          </p:cNvPr>
          <p:cNvGrpSpPr/>
          <p:nvPr/>
        </p:nvGrpSpPr>
        <p:grpSpPr>
          <a:xfrm>
            <a:off x="668082" y="5296804"/>
            <a:ext cx="861006" cy="1135728"/>
            <a:chOff x="392421" y="5261052"/>
            <a:chExt cx="861006" cy="1135728"/>
          </a:xfrm>
        </p:grpSpPr>
        <p:sp>
          <p:nvSpPr>
            <p:cNvPr id="14" name="9Slide.vn 4">
              <a:extLst>
                <a:ext uri="{FF2B5EF4-FFF2-40B4-BE49-F238E27FC236}">
                  <a16:creationId xmlns:a16="http://schemas.microsoft.com/office/drawing/2014/main" id="{46F975CF-6BFE-4B94-88A4-7D6F0096DBB8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9Slide.vn 5">
              <a:extLst>
                <a:ext uri="{FF2B5EF4-FFF2-40B4-BE49-F238E27FC236}">
                  <a16:creationId xmlns:a16="http://schemas.microsoft.com/office/drawing/2014/main" id="{FC17949D-72EB-46A7-B7B1-2CA62F5BAE3E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9Slide.vn 6">
              <a:extLst>
                <a:ext uri="{FF2B5EF4-FFF2-40B4-BE49-F238E27FC236}">
                  <a16:creationId xmlns:a16="http://schemas.microsoft.com/office/drawing/2014/main" id="{9C0096F2-CFD8-43B1-A988-C927231A05E3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9Slide.vn 7">
              <a:extLst>
                <a:ext uri="{FF2B5EF4-FFF2-40B4-BE49-F238E27FC236}">
                  <a16:creationId xmlns:a16="http://schemas.microsoft.com/office/drawing/2014/main" id="{B9E19B97-D796-4B21-9BF1-D5E875A3D764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9Slide.vn 14">
            <a:extLst>
              <a:ext uri="{FF2B5EF4-FFF2-40B4-BE49-F238E27FC236}">
                <a16:creationId xmlns:a16="http://schemas.microsoft.com/office/drawing/2014/main" id="{2FB4FB02-CE26-477F-BD68-62D71BDA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39" y="3147714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9" name="9Slide.vn 9">
            <a:extLst>
              <a:ext uri="{FF2B5EF4-FFF2-40B4-BE49-F238E27FC236}">
                <a16:creationId xmlns:a16="http://schemas.microsoft.com/office/drawing/2014/main" id="{FD6F00BD-210D-483A-B800-9EC7429B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31" y="4835867"/>
            <a:ext cx="1549400" cy="2057603"/>
          </a:xfrm>
          <a:prstGeom prst="rect">
            <a:avLst/>
          </a:prstGeom>
        </p:spPr>
      </p:pic>
      <p:pic>
        <p:nvPicPr>
          <p:cNvPr id="26" name="9Slide.vn 16">
            <a:extLst>
              <a:ext uri="{FF2B5EF4-FFF2-40B4-BE49-F238E27FC236}">
                <a16:creationId xmlns:a16="http://schemas.microsoft.com/office/drawing/2014/main" id="{E24B2B6B-E2A1-4295-B52E-153E5FA24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4" y="5767643"/>
            <a:ext cx="635000" cy="939482"/>
          </a:xfrm>
          <a:prstGeom prst="rect">
            <a:avLst/>
          </a:prstGeom>
        </p:spPr>
      </p:pic>
      <p:pic>
        <p:nvPicPr>
          <p:cNvPr id="29" name="9Slide.vn 19">
            <a:extLst>
              <a:ext uri="{FF2B5EF4-FFF2-40B4-BE49-F238E27FC236}">
                <a16:creationId xmlns:a16="http://schemas.microsoft.com/office/drawing/2014/main" id="{0FD9780E-693C-4C01-AB3F-B0336F4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45" y="211439"/>
            <a:ext cx="863600" cy="977970"/>
          </a:xfrm>
          <a:prstGeom prst="rect">
            <a:avLst/>
          </a:prstGeom>
        </p:spPr>
      </p:pic>
      <p:pic>
        <p:nvPicPr>
          <p:cNvPr id="30" name="9Slide.vn 20">
            <a:extLst>
              <a:ext uri="{FF2B5EF4-FFF2-40B4-BE49-F238E27FC236}">
                <a16:creationId xmlns:a16="http://schemas.microsoft.com/office/drawing/2014/main" id="{FDC78C75-E19C-4921-96E2-C55B3B25F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1430" y="165637"/>
            <a:ext cx="876300" cy="81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DAFF-7947-519C-6F3C-85A80CA9C9C5}"/>
              </a:ext>
            </a:extLst>
          </p:cNvPr>
          <p:cNvSpPr txBox="1"/>
          <p:nvPr/>
        </p:nvSpPr>
        <p:spPr>
          <a:xfrm>
            <a:off x="2700690" y="720076"/>
            <a:ext cx="6790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4. THỰC NGHIỆM VÀ KẾT QUẢ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0F2D9-AFF6-873F-88BD-6FB0C1B30B54}"/>
              </a:ext>
            </a:extLst>
          </p:cNvPr>
          <p:cNvSpPr txBox="1"/>
          <p:nvPr/>
        </p:nvSpPr>
        <p:spPr>
          <a:xfrm>
            <a:off x="3233181" y="5487327"/>
            <a:ext cx="572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#9Slide03 Source Sans Pro Bold" panose="020B0703030403020204" pitchFamily="34" charset="0"/>
                <a:ea typeface="#9Slide03 Source Sans Pro Bold" panose="020B0703030403020204" pitchFamily="34" charset="0"/>
              </a:rPr>
              <a:t>B. Kết quả thực nghiệm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622E3-5B99-AA7C-BA8B-18EA3E55BB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03"/>
          <a:stretch/>
        </p:blipFill>
        <p:spPr>
          <a:xfrm>
            <a:off x="1210722" y="1482381"/>
            <a:ext cx="9731179" cy="39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10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964</TotalTime>
  <Words>390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#9Slide03 Source Sans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DELL</dc:creator>
  <dc:description>9Slide.vn</dc:description>
  <cp:lastModifiedBy>Phạm Tiến Dương</cp:lastModifiedBy>
  <cp:revision>7</cp:revision>
  <dcterms:created xsi:type="dcterms:W3CDTF">2022-06-15T14:34:33Z</dcterms:created>
  <dcterms:modified xsi:type="dcterms:W3CDTF">2022-06-16T13:37:24Z</dcterms:modified>
  <cp:category>9Slide.vn</cp:category>
</cp:coreProperties>
</file>