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 uri="http://customooxmlschemas.google.com/">
      <go:slidesCustomData xmlns:go="http://customooxmlschemas.google.com/" r:id="rId26" roundtripDataSignature="AMtx7miBWursbrbcwEKrmps7XTFmvlMD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Imagine a scenario where you have a wikipedia to look up for any entity, and how can you answer such a question?(click)</a:t>
            </a:r>
            <a:endParaRPr/>
          </a:p>
          <a:p>
            <a:pPr indent="0" lvl="0" marL="0" rtl="0" algn="l">
              <a:spcBef>
                <a:spcPts val="360"/>
              </a:spcBef>
              <a:spcAft>
                <a:spcPts val="0"/>
              </a:spcAft>
              <a:buNone/>
            </a:pPr>
            <a:r>
              <a:rPr b="0" i="0" lang="en-US" sz="1200" u="none" strike="noStrike">
                <a:solidFill>
                  <a:schemeClr val="dk1"/>
                </a:solidFill>
                <a:latin typeface="Calibri"/>
                <a:ea typeface="Calibri"/>
                <a:cs typeface="Calibri"/>
                <a:sym typeface="Calibri"/>
              </a:rPr>
              <a:t>Question…</a:t>
            </a:r>
            <a:endParaRPr b="0" i="0" sz="1200" u="none" strike="noStrike">
              <a:solidFill>
                <a:schemeClr val="dk1"/>
              </a:solidFill>
              <a:latin typeface="Calibri"/>
              <a:ea typeface="Calibri"/>
              <a:cs typeface="Calibri"/>
              <a:sym typeface="Calibri"/>
            </a:endParaRPr>
          </a:p>
          <a:p>
            <a:pPr indent="0" lvl="0" marL="0" rtl="0" algn="l">
              <a:spcBef>
                <a:spcPts val="360"/>
              </a:spcBef>
              <a:spcAft>
                <a:spcPts val="0"/>
              </a:spcAft>
              <a:buNone/>
            </a:pPr>
            <a:r>
              <a:rPr b="0" i="0" lang="en-US" sz="1200" u="none" strike="noStrike">
                <a:solidFill>
                  <a:schemeClr val="dk1"/>
                </a:solidFill>
                <a:latin typeface="Calibri"/>
                <a:ea typeface="Calibri"/>
                <a:cs typeface="Calibri"/>
                <a:sym typeface="Calibri"/>
              </a:rPr>
              <a:t>We will first search quality café and los angeless which seems useful for answering the question. Okay there are two  quality café but we find CLUES in the middle one there are two films featured here. And then we read the paragraph in wiki about the two films and find out there directors. </a:t>
            </a:r>
            <a:endParaRPr b="0" i="0" sz="1200" u="none" strike="noStrike">
              <a:solidFill>
                <a:schemeClr val="dk1"/>
              </a:solidFill>
              <a:latin typeface="Calibri"/>
              <a:ea typeface="Calibri"/>
              <a:cs typeface="Calibri"/>
              <a:sym typeface="Calibri"/>
            </a:endParaRPr>
          </a:p>
          <a:p>
            <a:pPr indent="0" lvl="0" marL="0" rtl="0" algn="l">
              <a:spcBef>
                <a:spcPts val="360"/>
              </a:spcBef>
              <a:spcAft>
                <a:spcPts val="0"/>
              </a:spcAft>
              <a:buNone/>
            </a:pPr>
            <a:r>
              <a:rPr b="0" i="0" lang="en-US" sz="1200" u="none" strike="noStrike">
                <a:solidFill>
                  <a:schemeClr val="dk1"/>
                </a:solidFill>
                <a:latin typeface="Calibri"/>
                <a:ea typeface="Calibri"/>
                <a:cs typeface="Calibri"/>
                <a:sym typeface="Calibri"/>
              </a:rPr>
              <a:t>Now, we construct a graph step by step, which includes all possible and userful information. And our brain will analyze the whole information and gives the final answer.</a:t>
            </a:r>
            <a:endParaRPr/>
          </a:p>
          <a:p>
            <a:pPr indent="0" lvl="0" marL="0" rtl="0" algn="l">
              <a:spcBef>
                <a:spcPts val="360"/>
              </a:spcBef>
              <a:spcAft>
                <a:spcPts val="0"/>
              </a:spcAft>
              <a:buNone/>
            </a:pPr>
            <a:r>
              <a:rPr b="0" i="0" lang="en-US" sz="1200" u="none" strike="noStrike">
                <a:solidFill>
                  <a:schemeClr val="dk1"/>
                </a:solidFill>
                <a:latin typeface="Calibri"/>
                <a:ea typeface="Calibri"/>
                <a:cs typeface="Calibri"/>
                <a:sym typeface="Calibri"/>
              </a:rPr>
              <a:t>We name this graph “cognitive graph”.</a:t>
            </a:r>
            <a:endParaRPr/>
          </a:p>
        </p:txBody>
      </p:sp>
      <p:sp>
        <p:nvSpPr>
          <p:cNvPr id="173" name="Google Shape;17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Dual process theory in cognition science says:</a:t>
            </a:r>
            <a:endParaRPr/>
          </a:p>
          <a:p>
            <a:pPr indent="0" lvl="0" marL="0" rtl="0" algn="l">
              <a:spcBef>
                <a:spcPts val="360"/>
              </a:spcBef>
              <a:spcAft>
                <a:spcPts val="0"/>
              </a:spcAft>
              <a:buNone/>
            </a:pPr>
            <a:r>
              <a:t/>
            </a:r>
            <a:endParaRPr b="0" i="0" sz="1200" u="none" strike="noStrike">
              <a:solidFill>
                <a:schemeClr val="dk1"/>
              </a:solidFill>
              <a:latin typeface="Calibri"/>
              <a:ea typeface="Calibri"/>
              <a:cs typeface="Calibri"/>
              <a:sym typeface="Calibri"/>
            </a:endParaRPr>
          </a:p>
        </p:txBody>
      </p:sp>
      <p:sp>
        <p:nvSpPr>
          <p:cNvPr id="191" name="Google Shape;19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6" name="Google Shape;246;p1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2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1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Two things to note:</a:t>
            </a:r>
            <a:endParaRPr/>
          </a:p>
          <a:p>
            <a:pPr indent="0" lvl="0" marL="0" rtl="0" algn="l">
              <a:spcBef>
                <a:spcPts val="360"/>
              </a:spcBef>
              <a:spcAft>
                <a:spcPts val="0"/>
              </a:spcAft>
              <a:buNone/>
            </a:pPr>
            <a:r>
              <a:rPr lang="en-US"/>
              <a:t>Yang-IR: improved retrieval. We improve the retrieval process of Yang et al. for better comparison. </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CogQA-onlyQ is designed that it only starts with the entities that appear in the question. </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Free of elaborate retrieval methods, this setting can be regarded as a natural thinking pattern of human being, in which only explicit and reliable relations are needed in reasoning. CogQA-onlyQ still outperforms all the baselines </a:t>
            </a:r>
            <a:endParaRPr/>
          </a:p>
          <a:p>
            <a:pPr indent="0" lvl="0" marL="0" rtl="0" algn="l">
              <a:spcBef>
                <a:spcPts val="360"/>
              </a:spcBef>
              <a:spcAft>
                <a:spcPts val="0"/>
              </a:spcAft>
              <a:buNone/>
            </a:pPr>
            <a:r>
              <a:t/>
            </a:r>
            <a:endParaRPr/>
          </a:p>
        </p:txBody>
      </p:sp>
      <p:sp>
        <p:nvSpPr>
          <p:cNvPr id="285" name="Google Shape;28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2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3b450ee65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1c3b450ee65_1_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4" name="Shape 14"/>
        <p:cNvGrpSpPr/>
        <p:nvPr/>
      </p:nvGrpSpPr>
      <p:grpSpPr>
        <a:xfrm>
          <a:off x="0" y="0"/>
          <a:ext cx="0" cy="0"/>
          <a:chOff x="0" y="0"/>
          <a:chExt cx="0" cy="0"/>
        </a:xfrm>
      </p:grpSpPr>
      <p:sp>
        <p:nvSpPr>
          <p:cNvPr id="15" name="Google Shape;15;p27"/>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7"/>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56" name="Shape 56"/>
        <p:cNvGrpSpPr/>
        <p:nvPr/>
      </p:nvGrpSpPr>
      <p:grpSpPr>
        <a:xfrm>
          <a:off x="0" y="0"/>
          <a:ext cx="0" cy="0"/>
          <a:chOff x="0" y="0"/>
          <a:chExt cx="0" cy="0"/>
        </a:xfrm>
      </p:grpSpPr>
      <p:sp>
        <p:nvSpPr>
          <p:cNvPr id="57" name="Google Shape;57;p36"/>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36"/>
          <p:cNvSpPr txBox="1"/>
          <p:nvPr>
            <p:ph idx="1" type="body"/>
          </p:nvPr>
        </p:nvSpPr>
        <p:spPr>
          <a:xfrm rot="5400000">
            <a:off x="2455863" y="-908049"/>
            <a:ext cx="4929188" cy="91392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59" name="Shape 59"/>
        <p:cNvGrpSpPr/>
        <p:nvPr/>
      </p:nvGrpSpPr>
      <p:grpSpPr>
        <a:xfrm>
          <a:off x="0" y="0"/>
          <a:ext cx="0" cy="0"/>
          <a:chOff x="0" y="0"/>
          <a:chExt cx="0" cy="0"/>
        </a:xfrm>
      </p:grpSpPr>
      <p:sp>
        <p:nvSpPr>
          <p:cNvPr id="60" name="Google Shape;60;p37"/>
          <p:cNvSpPr txBox="1"/>
          <p:nvPr>
            <p:ph type="title"/>
          </p:nvPr>
        </p:nvSpPr>
        <p:spPr>
          <a:xfrm rot="5400000">
            <a:off x="5495930" y="1987551"/>
            <a:ext cx="5937250" cy="23399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37"/>
          <p:cNvSpPr txBox="1"/>
          <p:nvPr>
            <p:ph idx="1" type="body"/>
          </p:nvPr>
        </p:nvSpPr>
        <p:spPr>
          <a:xfrm rot="5400000">
            <a:off x="738192" y="-277812"/>
            <a:ext cx="5937250" cy="6870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表格" type="tbl">
  <p:cSld name="TABLE">
    <p:spTree>
      <p:nvGrpSpPr>
        <p:cNvPr id="62" name="Shape 62"/>
        <p:cNvGrpSpPr/>
        <p:nvPr/>
      </p:nvGrpSpPr>
      <p:grpSpPr>
        <a:xfrm>
          <a:off x="0" y="0"/>
          <a:ext cx="0" cy="0"/>
          <a:chOff x="0" y="0"/>
          <a:chExt cx="0" cy="0"/>
        </a:xfrm>
      </p:grpSpPr>
      <p:sp>
        <p:nvSpPr>
          <p:cNvPr id="63" name="Google Shape;63;p38"/>
          <p:cNvSpPr txBox="1"/>
          <p:nvPr>
            <p:ph type="title"/>
          </p:nvPr>
        </p:nvSpPr>
        <p:spPr>
          <a:xfrm>
            <a:off x="271467"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64" name="Shape 64"/>
        <p:cNvGrpSpPr/>
        <p:nvPr/>
      </p:nvGrpSpPr>
      <p:grpSpPr>
        <a:xfrm>
          <a:off x="0" y="0"/>
          <a:ext cx="0" cy="0"/>
          <a:chOff x="0" y="0"/>
          <a:chExt cx="0" cy="0"/>
        </a:xfrm>
      </p:grpSpPr>
      <p:sp>
        <p:nvSpPr>
          <p:cNvPr id="65" name="Google Shape;65;p39"/>
          <p:cNvSpPr txBox="1"/>
          <p:nvPr>
            <p:ph idx="1" type="body"/>
          </p:nvPr>
        </p:nvSpPr>
        <p:spPr>
          <a:xfrm>
            <a:off x="271467" y="188913"/>
            <a:ext cx="9363075" cy="59372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四项内容" type="fourObj">
  <p:cSld name="FOUR_OBJECTS">
    <p:spTree>
      <p:nvGrpSpPr>
        <p:cNvPr id="66" name="Shape 66"/>
        <p:cNvGrpSpPr/>
        <p:nvPr/>
      </p:nvGrpSpPr>
      <p:grpSpPr>
        <a:xfrm>
          <a:off x="0" y="0"/>
          <a:ext cx="0" cy="0"/>
          <a:chOff x="0" y="0"/>
          <a:chExt cx="0" cy="0"/>
        </a:xfrm>
      </p:grpSpPr>
      <p:sp>
        <p:nvSpPr>
          <p:cNvPr id="67" name="Google Shape;67;p40"/>
          <p:cNvSpPr txBox="1"/>
          <p:nvPr>
            <p:ph type="title"/>
          </p:nvPr>
        </p:nvSpPr>
        <p:spPr>
          <a:xfrm>
            <a:off x="271467"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40"/>
          <p:cNvSpPr txBox="1"/>
          <p:nvPr>
            <p:ph idx="1" type="body"/>
          </p:nvPr>
        </p:nvSpPr>
        <p:spPr>
          <a:xfrm>
            <a:off x="350838" y="1196975"/>
            <a:ext cx="4492625" cy="238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40"/>
          <p:cNvSpPr txBox="1"/>
          <p:nvPr>
            <p:ph idx="2" type="body"/>
          </p:nvPr>
        </p:nvSpPr>
        <p:spPr>
          <a:xfrm>
            <a:off x="4995867" y="1196975"/>
            <a:ext cx="4494212" cy="238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40"/>
          <p:cNvSpPr txBox="1"/>
          <p:nvPr>
            <p:ph idx="3" type="body"/>
          </p:nvPr>
        </p:nvSpPr>
        <p:spPr>
          <a:xfrm>
            <a:off x="350838" y="3736975"/>
            <a:ext cx="4492625" cy="23891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0"/>
          <p:cNvSpPr txBox="1"/>
          <p:nvPr>
            <p:ph idx="4" type="body"/>
          </p:nvPr>
        </p:nvSpPr>
        <p:spPr>
          <a:xfrm>
            <a:off x="4995867" y="3736975"/>
            <a:ext cx="4494212" cy="23891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幻灯片">
  <p:cSld name="1_标题幻灯片">
    <p:spTree>
      <p:nvGrpSpPr>
        <p:cNvPr id="72" name="Shape 72"/>
        <p:cNvGrpSpPr/>
        <p:nvPr/>
      </p:nvGrpSpPr>
      <p:grpSpPr>
        <a:xfrm>
          <a:off x="0" y="0"/>
          <a:ext cx="0" cy="0"/>
          <a:chOff x="0" y="0"/>
          <a:chExt cx="0" cy="0"/>
        </a:xfrm>
      </p:grpSpPr>
      <p:sp>
        <p:nvSpPr>
          <p:cNvPr id="73" name="Google Shape;73;p41"/>
          <p:cNvSpPr/>
          <p:nvPr/>
        </p:nvSpPr>
        <p:spPr>
          <a:xfrm>
            <a:off x="1238250" y="1571625"/>
            <a:ext cx="357188" cy="1863725"/>
          </a:xfrm>
          <a:custGeom>
            <a:rect b="b" l="l" r="r" t="t"/>
            <a:pathLst>
              <a:path extrusionOk="0" h="1862667" w="357717">
                <a:moveTo>
                  <a:pt x="0" y="0"/>
                </a:moveTo>
                <a:lnTo>
                  <a:pt x="357717" y="0"/>
                </a:lnTo>
                <a:lnTo>
                  <a:pt x="334818" y="119238"/>
                </a:lnTo>
                <a:lnTo>
                  <a:pt x="119238" y="119238"/>
                </a:lnTo>
                <a:lnTo>
                  <a:pt x="119238" y="1241784"/>
                </a:lnTo>
                <a:lnTo>
                  <a:pt x="0" y="1862667"/>
                </a:lnTo>
                <a:lnTo>
                  <a:pt x="0" y="0"/>
                </a:lnTo>
                <a:close/>
              </a:path>
            </a:pathLst>
          </a:custGeom>
          <a:solidFill>
            <a:schemeClr val="accent1"/>
          </a:solidFill>
          <a:ln>
            <a:noFill/>
          </a:ln>
          <a:effectLst>
            <a:outerShdw blurRad="50800" sx="97000" rotWithShape="0" algn="tl" dir="2700000" dist="50800" sy="97000">
              <a:srgbClr val="000000">
                <a:alpha val="3960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41"/>
          <p:cNvSpPr/>
          <p:nvPr/>
        </p:nvSpPr>
        <p:spPr>
          <a:xfrm rot="10800000">
            <a:off x="8310563" y="1643063"/>
            <a:ext cx="357187" cy="1862137"/>
          </a:xfrm>
          <a:custGeom>
            <a:rect b="b" l="l" r="r" t="t"/>
            <a:pathLst>
              <a:path extrusionOk="0" h="1862667" w="357717">
                <a:moveTo>
                  <a:pt x="0" y="0"/>
                </a:moveTo>
                <a:lnTo>
                  <a:pt x="357717" y="0"/>
                </a:lnTo>
                <a:lnTo>
                  <a:pt x="334818" y="119238"/>
                </a:lnTo>
                <a:lnTo>
                  <a:pt x="119238" y="119238"/>
                </a:lnTo>
                <a:lnTo>
                  <a:pt x="119238" y="1241784"/>
                </a:lnTo>
                <a:lnTo>
                  <a:pt x="0" y="1862667"/>
                </a:lnTo>
                <a:lnTo>
                  <a:pt x="0" y="0"/>
                </a:lnTo>
                <a:close/>
              </a:path>
            </a:pathLst>
          </a:custGeom>
          <a:solidFill>
            <a:schemeClr val="accent1"/>
          </a:solidFill>
          <a:ln>
            <a:noFill/>
          </a:ln>
          <a:effectLst>
            <a:outerShdw blurRad="50800" sx="97000" rotWithShape="0" algn="tl" dir="2700000" dist="50800" sy="97000">
              <a:srgbClr val="000000">
                <a:alpha val="3960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5" name="Google Shape;75;p41"/>
          <p:cNvCxnSpPr/>
          <p:nvPr/>
        </p:nvCxnSpPr>
        <p:spPr>
          <a:xfrm>
            <a:off x="4953000" y="4953000"/>
            <a:ext cx="3714750" cy="0"/>
          </a:xfrm>
          <a:prstGeom prst="straightConnector1">
            <a:avLst/>
          </a:prstGeom>
          <a:noFill/>
          <a:ln cap="rnd" cmpd="sng" w="38100">
            <a:solidFill>
              <a:srgbClr val="999999"/>
            </a:solidFill>
            <a:prstDash val="solid"/>
            <a:round/>
            <a:headEnd len="sm" w="sm" type="none"/>
            <a:tailEnd len="sm" w="sm" type="none"/>
          </a:ln>
        </p:spPr>
      </p:cxnSp>
      <p:sp>
        <p:nvSpPr>
          <p:cNvPr id="76" name="Google Shape;76;p41"/>
          <p:cNvSpPr txBox="1"/>
          <p:nvPr/>
        </p:nvSpPr>
        <p:spPr>
          <a:xfrm>
            <a:off x="4946650" y="4076700"/>
            <a:ext cx="4741863" cy="6937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50">
                <a:solidFill>
                  <a:schemeClr val="dk1"/>
                </a:solidFill>
                <a:latin typeface="Arial"/>
                <a:ea typeface="Arial"/>
                <a:cs typeface="Arial"/>
                <a:sym typeface="Arial"/>
              </a:rPr>
              <a:t>清华大学计算机系 丁铭、陈齐斌、唐杰</a:t>
            </a:r>
            <a:endParaRPr sz="1950">
              <a:solidFill>
                <a:schemeClr val="dk1"/>
              </a:solidFill>
              <a:latin typeface="Arial"/>
              <a:ea typeface="Arial"/>
              <a:cs typeface="Arial"/>
              <a:sym typeface="Arial"/>
            </a:endParaRPr>
          </a:p>
          <a:p>
            <a:pPr indent="0" lvl="0" marL="0" marR="0" rtl="0" algn="l">
              <a:spcBef>
                <a:spcPts val="0"/>
              </a:spcBef>
              <a:spcAft>
                <a:spcPts val="0"/>
              </a:spcAft>
              <a:buNone/>
            </a:pPr>
            <a:r>
              <a:rPr lang="en-US" sz="1950">
                <a:solidFill>
                  <a:schemeClr val="dk1"/>
                </a:solidFill>
                <a:latin typeface="Arial"/>
                <a:ea typeface="Arial"/>
                <a:cs typeface="Arial"/>
                <a:sym typeface="Arial"/>
              </a:rPr>
              <a:t>阿里巴巴达摩院      周畅、杨红霞</a:t>
            </a:r>
            <a:endParaRPr sz="1950">
              <a:solidFill>
                <a:schemeClr val="dk1"/>
              </a:solidFill>
              <a:latin typeface="Arial"/>
              <a:ea typeface="Arial"/>
              <a:cs typeface="Arial"/>
              <a:sym typeface="Arial"/>
            </a:endParaRPr>
          </a:p>
        </p:txBody>
      </p:sp>
      <p:sp>
        <p:nvSpPr>
          <p:cNvPr id="77" name="Google Shape;77;p41"/>
          <p:cNvSpPr txBox="1"/>
          <p:nvPr>
            <p:ph type="ctrTitle"/>
          </p:nvPr>
        </p:nvSpPr>
        <p:spPr>
          <a:xfrm>
            <a:off x="1458383" y="1642534"/>
            <a:ext cx="6975475" cy="1659466"/>
          </a:xfrm>
          <a:prstGeom prst="rect">
            <a:avLst/>
          </a:prstGeom>
          <a:noFill/>
          <a:ln>
            <a:noFill/>
          </a:ln>
        </p:spPr>
        <p:txBody>
          <a:bodyPr anchorCtr="0" anchor="ctr" bIns="45700" lIns="91425" spcFirstLastPara="1" rIns="91425" wrap="square" tIns="180000">
            <a:noAutofit/>
          </a:bodyPr>
          <a:lstStyle>
            <a:lvl1pPr lvl="0" algn="ctr">
              <a:spcBef>
                <a:spcPts val="0"/>
              </a:spcBef>
              <a:spcAft>
                <a:spcPts val="0"/>
              </a:spcAft>
              <a:buSzPts val="1400"/>
              <a:buNone/>
              <a:defRPr sz="48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41"/>
          <p:cNvSpPr txBox="1"/>
          <p:nvPr>
            <p:ph idx="10" type="dt"/>
          </p:nvPr>
        </p:nvSpPr>
        <p:spPr>
          <a:xfrm>
            <a:off x="681038" y="6356350"/>
            <a:ext cx="222885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41"/>
          <p:cNvSpPr txBox="1"/>
          <p:nvPr>
            <p:ph idx="11" type="ftr"/>
          </p:nvPr>
        </p:nvSpPr>
        <p:spPr>
          <a:xfrm>
            <a:off x="3281363" y="6356350"/>
            <a:ext cx="33432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41"/>
          <p:cNvSpPr txBox="1"/>
          <p:nvPr>
            <p:ph idx="12" type="sldNum"/>
          </p:nvPr>
        </p:nvSpPr>
        <p:spPr>
          <a:xfrm>
            <a:off x="6996113" y="6356350"/>
            <a:ext cx="22288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幻灯片">
  <p:cSld name="2_标题幻灯片">
    <p:spTree>
      <p:nvGrpSpPr>
        <p:cNvPr id="81" name="Shape 81"/>
        <p:cNvGrpSpPr/>
        <p:nvPr/>
      </p:nvGrpSpPr>
      <p:grpSpPr>
        <a:xfrm>
          <a:off x="0" y="0"/>
          <a:ext cx="0" cy="0"/>
          <a:chOff x="0" y="0"/>
          <a:chExt cx="0" cy="0"/>
        </a:xfrm>
      </p:grpSpPr>
      <p:sp>
        <p:nvSpPr>
          <p:cNvPr id="82" name="Google Shape;82;p42"/>
          <p:cNvSpPr txBox="1"/>
          <p:nvPr>
            <p:ph type="ctrTitle"/>
          </p:nvPr>
        </p:nvSpPr>
        <p:spPr>
          <a:xfrm>
            <a:off x="1458383" y="1642534"/>
            <a:ext cx="6975475" cy="1659466"/>
          </a:xfrm>
          <a:prstGeom prst="rect">
            <a:avLst/>
          </a:prstGeom>
          <a:noFill/>
          <a:ln>
            <a:noFill/>
          </a:ln>
        </p:spPr>
        <p:txBody>
          <a:bodyPr anchorCtr="0" anchor="ctr" bIns="45700" lIns="91425" spcFirstLastPara="1" rIns="91425" wrap="square" tIns="180000">
            <a:noAutofit/>
          </a:bodyPr>
          <a:lstStyle>
            <a:lvl1pPr lvl="0" algn="ctr">
              <a:spcBef>
                <a:spcPts val="0"/>
              </a:spcBef>
              <a:spcAft>
                <a:spcPts val="0"/>
              </a:spcAft>
              <a:buSzPts val="1400"/>
              <a:buNone/>
              <a:defRPr sz="48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42"/>
          <p:cNvSpPr txBox="1"/>
          <p:nvPr>
            <p:ph idx="10" type="dt"/>
          </p:nvPr>
        </p:nvSpPr>
        <p:spPr>
          <a:xfrm>
            <a:off x="681038" y="6356351"/>
            <a:ext cx="222885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42"/>
          <p:cNvSpPr txBox="1"/>
          <p:nvPr>
            <p:ph idx="11" type="ftr"/>
          </p:nvPr>
        </p:nvSpPr>
        <p:spPr>
          <a:xfrm>
            <a:off x="3281363" y="6356351"/>
            <a:ext cx="334327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42"/>
          <p:cNvSpPr txBox="1"/>
          <p:nvPr>
            <p:ph idx="12" type="sldNum"/>
          </p:nvPr>
        </p:nvSpPr>
        <p:spPr>
          <a:xfrm>
            <a:off x="6996113" y="6356351"/>
            <a:ext cx="22288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6" name="Google Shape;86;p42"/>
          <p:cNvSpPr/>
          <p:nvPr/>
        </p:nvSpPr>
        <p:spPr>
          <a:xfrm>
            <a:off x="1238250" y="1572155"/>
            <a:ext cx="357717" cy="1862667"/>
          </a:xfrm>
          <a:prstGeom prst="halfFrame">
            <a:avLst>
              <a:gd fmla="val 33333" name="adj1"/>
              <a:gd fmla="val 33333" name="adj2"/>
            </a:avLst>
          </a:prstGeom>
          <a:solidFill>
            <a:schemeClr val="accent1"/>
          </a:solidFill>
          <a:ln>
            <a:noFill/>
          </a:ln>
          <a:effectLst>
            <a:outerShdw blurRad="50800" sx="97000" rotWithShape="0" algn="tl" dir="2700000" dist="50800" sy="9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42"/>
          <p:cNvSpPr/>
          <p:nvPr/>
        </p:nvSpPr>
        <p:spPr>
          <a:xfrm rot="10800000">
            <a:off x="8310033" y="1642536"/>
            <a:ext cx="357717" cy="1862667"/>
          </a:xfrm>
          <a:prstGeom prst="halfFrame">
            <a:avLst>
              <a:gd fmla="val 33333" name="adj1"/>
              <a:gd fmla="val 33333" name="adj2"/>
            </a:avLst>
          </a:prstGeom>
          <a:solidFill>
            <a:schemeClr val="accent1"/>
          </a:solidFill>
          <a:ln>
            <a:noFill/>
          </a:ln>
          <a:effectLst>
            <a:outerShdw blurRad="50800" sx="97000" rotWithShape="0" algn="tl" dir="2700000" dist="50800" sy="97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88" name="Google Shape;88;p42"/>
          <p:cNvCxnSpPr/>
          <p:nvPr/>
        </p:nvCxnSpPr>
        <p:spPr>
          <a:xfrm>
            <a:off x="4953000" y="4953093"/>
            <a:ext cx="3714750" cy="0"/>
          </a:xfrm>
          <a:prstGeom prst="straightConnector1">
            <a:avLst/>
          </a:prstGeom>
          <a:noFill/>
          <a:ln cap="rnd" cmpd="sng" w="38100">
            <a:solidFill>
              <a:srgbClr val="999999"/>
            </a:solidFill>
            <a:prstDash val="solid"/>
            <a:round/>
            <a:headEnd len="sm" w="sm" type="none"/>
            <a:tailEnd len="sm" w="sm" type="none"/>
          </a:ln>
        </p:spPr>
      </p:cxnSp>
      <p:sp>
        <p:nvSpPr>
          <p:cNvPr id="89" name="Google Shape;89;p42"/>
          <p:cNvSpPr txBox="1"/>
          <p:nvPr/>
        </p:nvSpPr>
        <p:spPr>
          <a:xfrm>
            <a:off x="4865365" y="4121290"/>
            <a:ext cx="4742906" cy="967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50">
                <a:solidFill>
                  <a:schemeClr val="dk1"/>
                </a:solidFill>
                <a:latin typeface="Arial"/>
                <a:ea typeface="Arial"/>
                <a:cs typeface="Arial"/>
                <a:sym typeface="Arial"/>
              </a:rPr>
              <a:t>Tsinghua KEG  &amp;  Alibaba DAMO Academy</a:t>
            </a:r>
            <a:endParaRPr/>
          </a:p>
          <a:p>
            <a:pPr indent="0" lvl="0" marL="0" marR="0" rtl="0" algn="l">
              <a:spcBef>
                <a:spcPts val="0"/>
              </a:spcBef>
              <a:spcAft>
                <a:spcPts val="0"/>
              </a:spcAft>
              <a:buNone/>
            </a:pPr>
            <a:r>
              <a:t/>
            </a:r>
            <a:endParaRPr sz="488">
              <a:solidFill>
                <a:schemeClr val="dk1"/>
              </a:solidFill>
              <a:latin typeface="Arial"/>
              <a:ea typeface="Arial"/>
              <a:cs typeface="Arial"/>
              <a:sym typeface="Arial"/>
            </a:endParaRPr>
          </a:p>
          <a:p>
            <a:pPr indent="0" lvl="0" marL="0" marR="0" rtl="0" algn="l">
              <a:spcBef>
                <a:spcPts val="0"/>
              </a:spcBef>
              <a:spcAft>
                <a:spcPts val="0"/>
              </a:spcAft>
              <a:buNone/>
            </a:pPr>
            <a:r>
              <a:rPr lang="en-US" sz="1300">
                <a:solidFill>
                  <a:schemeClr val="dk1"/>
                </a:solidFill>
                <a:latin typeface="Arial"/>
                <a:ea typeface="Arial"/>
                <a:cs typeface="Arial"/>
                <a:sym typeface="Arial"/>
              </a:rPr>
              <a:t>Ming Ding, Chang Zhou, Qiben Chen, Hongxia Yang, Jie Tang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spTree>
      <p:nvGrpSpPr>
        <p:cNvPr id="17" name="Shape 17"/>
        <p:cNvGrpSpPr/>
        <p:nvPr/>
      </p:nvGrpSpPr>
      <p:grpSpPr>
        <a:xfrm>
          <a:off x="0" y="0"/>
          <a:ext cx="0" cy="0"/>
          <a:chOff x="0" y="0"/>
          <a:chExt cx="0" cy="0"/>
        </a:xfrm>
      </p:grpSpPr>
      <p:sp>
        <p:nvSpPr>
          <p:cNvPr id="18" name="Google Shape;18;p28"/>
          <p:cNvSpPr/>
          <p:nvPr/>
        </p:nvSpPr>
        <p:spPr>
          <a:xfrm>
            <a:off x="0" y="0"/>
            <a:ext cx="9906000" cy="360363"/>
          </a:xfrm>
          <a:prstGeom prst="rect">
            <a:avLst/>
          </a:prstGeom>
          <a:gradFill>
            <a:gsLst>
              <a:gs pos="0">
                <a:srgbClr val="99CC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Picture1" id="19" name="Google Shape;19;p28"/>
          <p:cNvPicPr preferRelativeResize="0"/>
          <p:nvPr/>
        </p:nvPicPr>
        <p:blipFill rotWithShape="1">
          <a:blip r:embed="rId2">
            <a:alphaModFix/>
          </a:blip>
          <a:srcRect b="0" l="0" r="0" t="0"/>
          <a:stretch/>
        </p:blipFill>
        <p:spPr>
          <a:xfrm>
            <a:off x="0" y="0"/>
            <a:ext cx="9906000" cy="1905000"/>
          </a:xfrm>
          <a:prstGeom prst="rect">
            <a:avLst/>
          </a:prstGeom>
          <a:noFill/>
          <a:ln>
            <a:noFill/>
          </a:ln>
        </p:spPr>
      </p:pic>
      <p:grpSp>
        <p:nvGrpSpPr>
          <p:cNvPr id="20" name="Google Shape;20;p28"/>
          <p:cNvGrpSpPr/>
          <p:nvPr/>
        </p:nvGrpSpPr>
        <p:grpSpPr>
          <a:xfrm>
            <a:off x="-39688" y="-26988"/>
            <a:ext cx="1443038" cy="995363"/>
            <a:chOff x="0" y="0"/>
            <a:chExt cx="5557" cy="4150"/>
          </a:xfrm>
        </p:grpSpPr>
        <p:pic>
          <p:nvPicPr>
            <p:cNvPr descr="リング_2_0924" id="21" name="Google Shape;21;p28"/>
            <p:cNvPicPr preferRelativeResize="0"/>
            <p:nvPr/>
          </p:nvPicPr>
          <p:blipFill rotWithShape="1">
            <a:blip r:embed="rId3">
              <a:alphaModFix/>
            </a:blip>
            <a:srcRect b="0" l="0" r="0" t="9818"/>
            <a:stretch/>
          </p:blipFill>
          <p:spPr>
            <a:xfrm>
              <a:off x="249" y="0"/>
              <a:ext cx="3991" cy="3590"/>
            </a:xfrm>
            <a:prstGeom prst="rect">
              <a:avLst/>
            </a:prstGeom>
            <a:noFill/>
            <a:ln>
              <a:noFill/>
            </a:ln>
          </p:spPr>
        </p:pic>
        <p:pic>
          <p:nvPicPr>
            <p:cNvPr descr="リング_2_0924" id="22" name="Google Shape;22;p28"/>
            <p:cNvPicPr preferRelativeResize="0"/>
            <p:nvPr/>
          </p:nvPicPr>
          <p:blipFill rotWithShape="1">
            <a:blip r:embed="rId4">
              <a:alphaModFix/>
            </a:blip>
            <a:srcRect b="0" l="0" r="0" t="0"/>
            <a:stretch/>
          </p:blipFill>
          <p:spPr>
            <a:xfrm>
              <a:off x="4332" y="122"/>
              <a:ext cx="1225" cy="1222"/>
            </a:xfrm>
            <a:prstGeom prst="rect">
              <a:avLst/>
            </a:prstGeom>
            <a:noFill/>
            <a:ln>
              <a:noFill/>
            </a:ln>
          </p:spPr>
        </p:pic>
        <p:pic>
          <p:nvPicPr>
            <p:cNvPr descr="リング_2_0924" id="23" name="Google Shape;23;p28"/>
            <p:cNvPicPr preferRelativeResize="0"/>
            <p:nvPr/>
          </p:nvPicPr>
          <p:blipFill rotWithShape="1">
            <a:blip r:embed="rId5">
              <a:alphaModFix/>
            </a:blip>
            <a:srcRect b="0" l="15576" r="0" t="0"/>
            <a:stretch/>
          </p:blipFill>
          <p:spPr>
            <a:xfrm>
              <a:off x="0" y="1389"/>
              <a:ext cx="2336" cy="2761"/>
            </a:xfrm>
            <a:prstGeom prst="rect">
              <a:avLst/>
            </a:prstGeom>
            <a:noFill/>
            <a:ln>
              <a:noFill/>
            </a:ln>
          </p:spPr>
        </p:pic>
      </p:grpSp>
      <p:grpSp>
        <p:nvGrpSpPr>
          <p:cNvPr id="24" name="Google Shape;24;p28"/>
          <p:cNvGrpSpPr/>
          <p:nvPr/>
        </p:nvGrpSpPr>
        <p:grpSpPr>
          <a:xfrm>
            <a:off x="-39688" y="-26988"/>
            <a:ext cx="1443038" cy="995363"/>
            <a:chOff x="0" y="0"/>
            <a:chExt cx="5557" cy="4150"/>
          </a:xfrm>
        </p:grpSpPr>
        <p:pic>
          <p:nvPicPr>
            <p:cNvPr descr="リング_2_0924" id="25" name="Google Shape;25;p28"/>
            <p:cNvPicPr preferRelativeResize="0"/>
            <p:nvPr/>
          </p:nvPicPr>
          <p:blipFill rotWithShape="1">
            <a:blip r:embed="rId3">
              <a:alphaModFix/>
            </a:blip>
            <a:srcRect b="0" l="0" r="0" t="9818"/>
            <a:stretch/>
          </p:blipFill>
          <p:spPr>
            <a:xfrm>
              <a:off x="249" y="0"/>
              <a:ext cx="3991" cy="3590"/>
            </a:xfrm>
            <a:prstGeom prst="rect">
              <a:avLst/>
            </a:prstGeom>
            <a:noFill/>
            <a:ln>
              <a:noFill/>
            </a:ln>
          </p:spPr>
        </p:pic>
        <p:pic>
          <p:nvPicPr>
            <p:cNvPr descr="リング_2_0924" id="26" name="Google Shape;26;p28"/>
            <p:cNvPicPr preferRelativeResize="0"/>
            <p:nvPr/>
          </p:nvPicPr>
          <p:blipFill rotWithShape="1">
            <a:blip r:embed="rId4">
              <a:alphaModFix/>
            </a:blip>
            <a:srcRect b="0" l="0" r="0" t="0"/>
            <a:stretch/>
          </p:blipFill>
          <p:spPr>
            <a:xfrm>
              <a:off x="4332" y="122"/>
              <a:ext cx="1225" cy="1222"/>
            </a:xfrm>
            <a:prstGeom prst="rect">
              <a:avLst/>
            </a:prstGeom>
            <a:noFill/>
            <a:ln>
              <a:noFill/>
            </a:ln>
          </p:spPr>
        </p:pic>
        <p:pic>
          <p:nvPicPr>
            <p:cNvPr descr="リング_2_0924" id="27" name="Google Shape;27;p28"/>
            <p:cNvPicPr preferRelativeResize="0"/>
            <p:nvPr/>
          </p:nvPicPr>
          <p:blipFill rotWithShape="1">
            <a:blip r:embed="rId5">
              <a:alphaModFix/>
            </a:blip>
            <a:srcRect b="0" l="15576" r="0" t="0"/>
            <a:stretch/>
          </p:blipFill>
          <p:spPr>
            <a:xfrm>
              <a:off x="0" y="1389"/>
              <a:ext cx="2336" cy="2761"/>
            </a:xfrm>
            <a:prstGeom prst="rect">
              <a:avLst/>
            </a:prstGeom>
            <a:noFill/>
            <a:ln>
              <a:noFill/>
            </a:ln>
          </p:spPr>
        </p:pic>
      </p:grpSp>
      <p:sp>
        <p:nvSpPr>
          <p:cNvPr id="28" name="Google Shape;28;p28"/>
          <p:cNvSpPr/>
          <p:nvPr/>
        </p:nvSpPr>
        <p:spPr>
          <a:xfrm>
            <a:off x="9417496" y="6453188"/>
            <a:ext cx="791717" cy="4572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fld id="{00000000-1234-1234-1234-123412341234}" type="slidenum">
              <a:rPr lang="en-US" sz="1200">
                <a:solidFill>
                  <a:srgbClr val="7F7F7F"/>
                </a:solidFill>
                <a:latin typeface="Times New Roman"/>
                <a:ea typeface="Times New Roman"/>
                <a:cs typeface="Times New Roman"/>
                <a:sym typeface="Times New Roman"/>
              </a:rPr>
              <a:t>‹#›</a:t>
            </a:fld>
            <a:endParaRPr sz="1200">
              <a:solidFill>
                <a:srgbClr val="7F7F7F"/>
              </a:solidFill>
              <a:latin typeface="Times New Roman"/>
              <a:ea typeface="Times New Roman"/>
              <a:cs typeface="Times New Roman"/>
              <a:sym typeface="Times New Roman"/>
            </a:endParaRPr>
          </a:p>
        </p:txBody>
      </p:sp>
      <p:sp>
        <p:nvSpPr>
          <p:cNvPr id="29" name="Google Shape;29;p28"/>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0" name="Google Shape;30;p28"/>
          <p:cNvSpPr txBox="1"/>
          <p:nvPr>
            <p:ph type="ctrTitle"/>
          </p:nvPr>
        </p:nvSpPr>
        <p:spPr>
          <a:xfrm>
            <a:off x="742950" y="2130433"/>
            <a:ext cx="84201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pic>
        <p:nvPicPr>
          <p:cNvPr id="31" name="Google Shape;31;p28"/>
          <p:cNvPicPr preferRelativeResize="0"/>
          <p:nvPr/>
        </p:nvPicPr>
        <p:blipFill rotWithShape="1">
          <a:blip r:embed="rId6">
            <a:alphaModFix/>
          </a:blip>
          <a:srcRect b="19357" l="19406" r="19499" t="19697"/>
          <a:stretch/>
        </p:blipFill>
        <p:spPr>
          <a:xfrm>
            <a:off x="8697416" y="201600"/>
            <a:ext cx="982984" cy="980470"/>
          </a:xfrm>
          <a:prstGeom prst="ellipse">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782638" y="4406908"/>
            <a:ext cx="84201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29"/>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5" name="Shape 35"/>
        <p:cNvGrpSpPr/>
        <p:nvPr/>
      </p:nvGrpSpPr>
      <p:grpSpPr>
        <a:xfrm>
          <a:off x="0" y="0"/>
          <a:ext cx="0" cy="0"/>
          <a:chOff x="0" y="0"/>
          <a:chExt cx="0" cy="0"/>
        </a:xfrm>
      </p:grpSpPr>
      <p:sp>
        <p:nvSpPr>
          <p:cNvPr id="36" name="Google Shape;36;p30"/>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30"/>
          <p:cNvSpPr txBox="1"/>
          <p:nvPr>
            <p:ph idx="1" type="body"/>
          </p:nvPr>
        </p:nvSpPr>
        <p:spPr>
          <a:xfrm>
            <a:off x="350838" y="1196975"/>
            <a:ext cx="4492625" cy="49291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8" name="Google Shape;38;p30"/>
          <p:cNvSpPr txBox="1"/>
          <p:nvPr>
            <p:ph idx="2" type="body"/>
          </p:nvPr>
        </p:nvSpPr>
        <p:spPr>
          <a:xfrm>
            <a:off x="4995867" y="1196975"/>
            <a:ext cx="4494212" cy="49291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9" name="Shape 39"/>
        <p:cNvGrpSpPr/>
        <p:nvPr/>
      </p:nvGrpSpPr>
      <p:grpSpPr>
        <a:xfrm>
          <a:off x="0" y="0"/>
          <a:ext cx="0" cy="0"/>
          <a:chOff x="0" y="0"/>
          <a:chExt cx="0" cy="0"/>
        </a:xfrm>
      </p:grpSpPr>
      <p:sp>
        <p:nvSpPr>
          <p:cNvPr id="40" name="Google Shape;40;p3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1"/>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2" name="Google Shape;42;p31"/>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3" name="Google Shape;43;p31"/>
          <p:cNvSpPr txBox="1"/>
          <p:nvPr>
            <p:ph idx="3" type="body"/>
          </p:nvPr>
        </p:nvSpPr>
        <p:spPr>
          <a:xfrm>
            <a:off x="5032380" y="1535113"/>
            <a:ext cx="437832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4" name="Google Shape;44;p31"/>
          <p:cNvSpPr txBox="1"/>
          <p:nvPr>
            <p:ph idx="4" type="body"/>
          </p:nvPr>
        </p:nvSpPr>
        <p:spPr>
          <a:xfrm>
            <a:off x="5032380" y="2174875"/>
            <a:ext cx="437832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48" name="Shape 48"/>
        <p:cNvGrpSpPr/>
        <p:nvPr/>
      </p:nvGrpSpPr>
      <p:grpSpPr>
        <a:xfrm>
          <a:off x="0" y="0"/>
          <a:ext cx="0" cy="0"/>
          <a:chOff x="0" y="0"/>
          <a:chExt cx="0" cy="0"/>
        </a:xfrm>
      </p:grpSpPr>
      <p:sp>
        <p:nvSpPr>
          <p:cNvPr id="49" name="Google Shape;49;p34"/>
          <p:cNvSpPr txBox="1"/>
          <p:nvPr>
            <p:ph type="title"/>
          </p:nvPr>
        </p:nvSpPr>
        <p:spPr>
          <a:xfrm>
            <a:off x="495304" y="273050"/>
            <a:ext cx="3259138"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34"/>
          <p:cNvSpPr txBox="1"/>
          <p:nvPr>
            <p:ph idx="1" type="body"/>
          </p:nvPr>
        </p:nvSpPr>
        <p:spPr>
          <a:xfrm>
            <a:off x="3873499" y="273058"/>
            <a:ext cx="5537201"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1" name="Google Shape;51;p34"/>
          <p:cNvSpPr txBox="1"/>
          <p:nvPr>
            <p:ph idx="2" type="body"/>
          </p:nvPr>
        </p:nvSpPr>
        <p:spPr>
          <a:xfrm>
            <a:off x="495304" y="1435103"/>
            <a:ext cx="3259138"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2" name="Shape 52"/>
        <p:cNvGrpSpPr/>
        <p:nvPr/>
      </p:nvGrpSpPr>
      <p:grpSpPr>
        <a:xfrm>
          <a:off x="0" y="0"/>
          <a:ext cx="0" cy="0"/>
          <a:chOff x="0" y="0"/>
          <a:chExt cx="0" cy="0"/>
        </a:xfrm>
      </p:grpSpPr>
      <p:sp>
        <p:nvSpPr>
          <p:cNvPr id="53" name="Google Shape;53;p35"/>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35"/>
          <p:cNvSpPr/>
          <p:nvPr>
            <p:ph idx="2" type="pic"/>
          </p:nvPr>
        </p:nvSpPr>
        <p:spPr>
          <a:xfrm>
            <a:off x="1941513" y="612775"/>
            <a:ext cx="5943600" cy="4114800"/>
          </a:xfrm>
          <a:prstGeom prst="rect">
            <a:avLst/>
          </a:prstGeom>
          <a:noFill/>
          <a:ln>
            <a:noFill/>
          </a:ln>
        </p:spPr>
      </p:sp>
      <p:sp>
        <p:nvSpPr>
          <p:cNvPr id="55" name="Google Shape;55;p35"/>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 name="Google Shape;11;p26"/>
          <p:cNvSpPr/>
          <p:nvPr/>
        </p:nvSpPr>
        <p:spPr>
          <a:xfrm>
            <a:off x="0" y="0"/>
            <a:ext cx="9906000" cy="360363"/>
          </a:xfrm>
          <a:prstGeom prst="rect">
            <a:avLst/>
          </a:prstGeom>
          <a:gradFill>
            <a:gsLst>
              <a:gs pos="0">
                <a:srgbClr val="99CC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26"/>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3" name="Google Shape;13;p26"/>
          <p:cNvSpPr/>
          <p:nvPr/>
        </p:nvSpPr>
        <p:spPr>
          <a:xfrm>
            <a:off x="9490075" y="6453188"/>
            <a:ext cx="719138" cy="4572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fld id="{00000000-1234-1234-1234-123412341234}" type="slidenum">
              <a:rPr b="0" i="0" lang="en-US" sz="1200" u="none" cap="none" strike="noStrike">
                <a:solidFill>
                  <a:srgbClr val="7F7F7F"/>
                </a:solidFill>
                <a:latin typeface="Times New Roman"/>
                <a:ea typeface="Times New Roman"/>
                <a:cs typeface="Times New Roman"/>
                <a:sym typeface="Times New Roman"/>
              </a:rPr>
              <a:t>‹#›</a:t>
            </a:fld>
            <a:endParaRPr b="0" i="0" sz="1200" u="none" cap="none" strike="noStrike">
              <a:solidFill>
                <a:srgbClr val="7F7F7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9.png"/><Relationship Id="rId9" Type="http://schemas.openxmlformats.org/officeDocument/2006/relationships/image" Target="../media/image22.png"/><Relationship Id="rId5" Type="http://schemas.openxmlformats.org/officeDocument/2006/relationships/image" Target="../media/image5.png"/><Relationship Id="rId6" Type="http://schemas.openxmlformats.org/officeDocument/2006/relationships/image" Target="../media/image14.png"/><Relationship Id="rId7" Type="http://schemas.openxmlformats.org/officeDocument/2006/relationships/image" Target="../media/image1.jp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idx="1" type="body"/>
          </p:nvPr>
        </p:nvSpPr>
        <p:spPr>
          <a:xfrm>
            <a:off x="383381" y="404664"/>
            <a:ext cx="9139237" cy="532859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000"/>
              <a:buFont typeface="Arial"/>
              <a:buNone/>
            </a:pPr>
            <a:r>
              <a:rPr lang="en-US" sz="4000">
                <a:solidFill>
                  <a:srgbClr val="C00000"/>
                </a:solidFill>
              </a:rPr>
              <a:t>DS310 </a:t>
            </a:r>
            <a:r>
              <a:rPr lang="en-US" sz="4000"/>
              <a:t>– Xử Lí Ngôn Ngữ Tự Nhiên Trong KHDL</a:t>
            </a:r>
            <a:r>
              <a:rPr lang="en-US" sz="4000">
                <a:solidFill>
                  <a:srgbClr val="C00000"/>
                </a:solidFill>
              </a:rPr>
              <a:t> </a:t>
            </a:r>
            <a:endParaRPr/>
          </a:p>
          <a:p>
            <a:pPr indent="0" lvl="0" marL="0" rtl="0" algn="l">
              <a:spcBef>
                <a:spcPts val="1200"/>
              </a:spcBef>
              <a:spcAft>
                <a:spcPts val="0"/>
              </a:spcAft>
              <a:buClr>
                <a:srgbClr val="C00000"/>
              </a:buClr>
              <a:buSzPts val="4000"/>
              <a:buFont typeface="Arial"/>
              <a:buNone/>
            </a:pPr>
            <a:r>
              <a:rPr lang="en-US" sz="4000">
                <a:solidFill>
                  <a:srgbClr val="C00000"/>
                </a:solidFill>
              </a:rPr>
              <a:t>Tên Đề Tài : </a:t>
            </a:r>
            <a:endParaRPr/>
          </a:p>
          <a:p>
            <a:pPr indent="0" lvl="0" marL="0" rtl="0" algn="ctr">
              <a:spcBef>
                <a:spcPts val="1200"/>
              </a:spcBef>
              <a:spcAft>
                <a:spcPts val="0"/>
              </a:spcAft>
              <a:buClr>
                <a:srgbClr val="C00000"/>
              </a:buClr>
              <a:buSzPts val="4000"/>
              <a:buFont typeface="Arial"/>
              <a:buNone/>
            </a:pPr>
            <a:r>
              <a:rPr lang="en-US" sz="4000">
                <a:solidFill>
                  <a:srgbClr val="C00000"/>
                </a:solidFill>
              </a:rPr>
              <a:t>Cognitive Graph </a:t>
            </a:r>
            <a:r>
              <a:rPr lang="en-US" sz="4000"/>
              <a:t>cho</a:t>
            </a:r>
            <a:r>
              <a:rPr lang="en-US" sz="4000">
                <a:solidFill>
                  <a:schemeClr val="dk1"/>
                </a:solidFill>
              </a:rPr>
              <a:t> </a:t>
            </a:r>
            <a:r>
              <a:rPr lang="en-US" sz="4000"/>
              <a:t>Multi-hop Reading Comprehension trong WikiWiki</a:t>
            </a:r>
            <a:endParaRPr sz="4000">
              <a:solidFill>
                <a:schemeClr val="dk1"/>
              </a:solidFill>
            </a:endParaRPr>
          </a:p>
          <a:p>
            <a:pPr indent="0" lvl="0" marL="0" rtl="0" algn="l">
              <a:spcBef>
                <a:spcPts val="1200"/>
              </a:spcBef>
              <a:spcAft>
                <a:spcPts val="0"/>
              </a:spcAft>
              <a:buClr>
                <a:srgbClr val="C00000"/>
              </a:buClr>
              <a:buSzPts val="4000"/>
              <a:buFont typeface="Arial"/>
              <a:buNone/>
            </a:pPr>
            <a:r>
              <a:rPr lang="en-US" sz="4000">
                <a:solidFill>
                  <a:srgbClr val="C00000"/>
                </a:solidFill>
              </a:rPr>
              <a:t>Thành Viên : </a:t>
            </a:r>
            <a:endParaRPr/>
          </a:p>
          <a:p>
            <a:pPr indent="0" lvl="0" marL="0" rtl="0" algn="ctr">
              <a:spcBef>
                <a:spcPts val="1200"/>
              </a:spcBef>
              <a:spcAft>
                <a:spcPts val="0"/>
              </a:spcAft>
              <a:buClr>
                <a:schemeClr val="dk1"/>
              </a:buClr>
              <a:buSzPts val="4000"/>
              <a:buFont typeface="Arial"/>
              <a:buNone/>
            </a:pPr>
            <a:r>
              <a:rPr lang="en-US" sz="4000"/>
              <a:t>.Trần Hoàng Anh - 20</a:t>
            </a:r>
            <a:r>
              <a:rPr lang="en-US" sz="4000"/>
              <a:t>521079</a:t>
            </a:r>
            <a:endParaRPr sz="4000">
              <a:solidFill>
                <a:schemeClr val="dk1"/>
              </a:solidFill>
            </a:endParaRPr>
          </a:p>
          <a:p>
            <a:pPr indent="0" lvl="0" marL="0" rtl="0" algn="ctr">
              <a:spcBef>
                <a:spcPts val="1200"/>
              </a:spcBef>
              <a:spcAft>
                <a:spcPts val="0"/>
              </a:spcAft>
              <a:buClr>
                <a:schemeClr val="dk1"/>
              </a:buClr>
              <a:buSzPts val="4000"/>
              <a:buFont typeface="Arial"/>
              <a:buNone/>
            </a:pPr>
            <a:r>
              <a:rPr lang="en-US" sz="4000"/>
              <a:t>.Ngô Huỳnh Trưởng - 20</a:t>
            </a:r>
            <a:r>
              <a:rPr lang="en-US" sz="4000"/>
              <a:t>522085</a:t>
            </a:r>
            <a:endParaRPr/>
          </a:p>
          <a:p>
            <a:pPr indent="0" lvl="0" marL="0" rtl="0" algn="ctr">
              <a:spcBef>
                <a:spcPts val="1200"/>
              </a:spcBef>
              <a:spcAft>
                <a:spcPts val="0"/>
              </a:spcAft>
              <a:buClr>
                <a:schemeClr val="dk1"/>
              </a:buClr>
              <a:buSzPts val="4000"/>
              <a:buFont typeface="Arial"/>
              <a:buNone/>
            </a:pPr>
            <a:r>
              <a:rPr lang="en-US" sz="4000"/>
              <a:t>.Phòng Lai Bảo Minh - 20522217</a:t>
            </a:r>
            <a:endParaRPr sz="4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271463" y="332656"/>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C00000"/>
                </a:solidFill>
              </a:rPr>
              <a:t>Cognitive Graph</a:t>
            </a:r>
            <a:r>
              <a:rPr lang="en-US"/>
              <a:t>: </a:t>
            </a:r>
            <a:r>
              <a:rPr lang="en-US"/>
              <a:t>Trích dẫn</a:t>
            </a:r>
            <a:r>
              <a:rPr lang="en-US"/>
              <a:t>, </a:t>
            </a:r>
            <a:r>
              <a:rPr lang="en-US"/>
              <a:t>Lập Luận</a:t>
            </a:r>
            <a:r>
              <a:rPr lang="en-US"/>
              <a:t>, </a:t>
            </a:r>
            <a:r>
              <a:rPr lang="en-US"/>
              <a:t>và</a:t>
            </a:r>
            <a:r>
              <a:rPr lang="en-US"/>
              <a:t> </a:t>
            </a:r>
            <a:r>
              <a:rPr lang="en-US"/>
              <a:t>Quyết Định</a:t>
            </a:r>
            <a:endParaRPr/>
          </a:p>
        </p:txBody>
      </p:sp>
      <p:pic>
        <p:nvPicPr>
          <p:cNvPr id="176" name="Google Shape;176;p10"/>
          <p:cNvPicPr preferRelativeResize="0"/>
          <p:nvPr/>
        </p:nvPicPr>
        <p:blipFill rotWithShape="1">
          <a:blip r:embed="rId3">
            <a:alphaModFix/>
          </a:blip>
          <a:srcRect b="0" l="0" r="0" t="0"/>
          <a:stretch/>
        </p:blipFill>
        <p:spPr>
          <a:xfrm>
            <a:off x="4320415" y="2191244"/>
            <a:ext cx="5062090" cy="3510000"/>
          </a:xfrm>
          <a:prstGeom prst="rect">
            <a:avLst/>
          </a:prstGeom>
          <a:noFill/>
          <a:ln>
            <a:noFill/>
          </a:ln>
        </p:spPr>
      </p:pic>
      <p:pic>
        <p:nvPicPr>
          <p:cNvPr id="177" name="Google Shape;177;p10"/>
          <p:cNvPicPr preferRelativeResize="0"/>
          <p:nvPr/>
        </p:nvPicPr>
        <p:blipFill rotWithShape="1">
          <a:blip r:embed="rId4">
            <a:alphaModFix/>
          </a:blip>
          <a:srcRect b="0" l="0" r="0" t="0"/>
          <a:stretch/>
        </p:blipFill>
        <p:spPr>
          <a:xfrm>
            <a:off x="4320415" y="2191244"/>
            <a:ext cx="5062090" cy="3510000"/>
          </a:xfrm>
          <a:prstGeom prst="rect">
            <a:avLst/>
          </a:prstGeom>
          <a:noFill/>
          <a:ln>
            <a:noFill/>
          </a:ln>
        </p:spPr>
      </p:pic>
      <p:pic>
        <p:nvPicPr>
          <p:cNvPr id="178" name="Google Shape;178;p10"/>
          <p:cNvPicPr preferRelativeResize="0"/>
          <p:nvPr/>
        </p:nvPicPr>
        <p:blipFill rotWithShape="1">
          <a:blip r:embed="rId5">
            <a:alphaModFix/>
          </a:blip>
          <a:srcRect b="0" l="0" r="0" t="0"/>
          <a:stretch/>
        </p:blipFill>
        <p:spPr>
          <a:xfrm>
            <a:off x="4320415" y="2191244"/>
            <a:ext cx="5062090" cy="3510000"/>
          </a:xfrm>
          <a:prstGeom prst="rect">
            <a:avLst/>
          </a:prstGeom>
          <a:noFill/>
          <a:ln>
            <a:noFill/>
          </a:ln>
        </p:spPr>
      </p:pic>
      <p:pic>
        <p:nvPicPr>
          <p:cNvPr id="179" name="Google Shape;179;p10"/>
          <p:cNvPicPr preferRelativeResize="0"/>
          <p:nvPr/>
        </p:nvPicPr>
        <p:blipFill rotWithShape="1">
          <a:blip r:embed="rId6">
            <a:alphaModFix/>
          </a:blip>
          <a:srcRect b="0" l="0" r="0" t="0"/>
          <a:stretch/>
        </p:blipFill>
        <p:spPr>
          <a:xfrm>
            <a:off x="4320415" y="2191244"/>
            <a:ext cx="5062090" cy="3510000"/>
          </a:xfrm>
          <a:prstGeom prst="rect">
            <a:avLst/>
          </a:prstGeom>
          <a:noFill/>
          <a:ln>
            <a:noFill/>
          </a:ln>
        </p:spPr>
      </p:pic>
      <p:pic>
        <p:nvPicPr>
          <p:cNvPr id="180" name="Google Shape;180;p10"/>
          <p:cNvPicPr preferRelativeResize="0"/>
          <p:nvPr/>
        </p:nvPicPr>
        <p:blipFill rotWithShape="1">
          <a:blip r:embed="rId7">
            <a:alphaModFix/>
          </a:blip>
          <a:srcRect b="0" l="0" r="0" t="0"/>
          <a:stretch/>
        </p:blipFill>
        <p:spPr>
          <a:xfrm>
            <a:off x="982860" y="4179639"/>
            <a:ext cx="1783350" cy="1747683"/>
          </a:xfrm>
          <a:prstGeom prst="rect">
            <a:avLst/>
          </a:prstGeom>
          <a:noFill/>
          <a:ln>
            <a:noFill/>
          </a:ln>
        </p:spPr>
      </p:pic>
      <p:pic>
        <p:nvPicPr>
          <p:cNvPr id="181" name="Google Shape;181;p10"/>
          <p:cNvPicPr preferRelativeResize="0"/>
          <p:nvPr/>
        </p:nvPicPr>
        <p:blipFill rotWithShape="1">
          <a:blip r:embed="rId8">
            <a:alphaModFix/>
          </a:blip>
          <a:srcRect b="0" l="0" r="0" t="0"/>
          <a:stretch/>
        </p:blipFill>
        <p:spPr>
          <a:xfrm>
            <a:off x="1058233" y="2134857"/>
            <a:ext cx="1632606" cy="1874776"/>
          </a:xfrm>
          <a:prstGeom prst="rect">
            <a:avLst/>
          </a:prstGeom>
          <a:noFill/>
          <a:ln>
            <a:noFill/>
          </a:ln>
        </p:spPr>
      </p:pic>
      <p:cxnSp>
        <p:nvCxnSpPr>
          <p:cNvPr id="182" name="Google Shape;182;p10"/>
          <p:cNvCxnSpPr/>
          <p:nvPr/>
        </p:nvCxnSpPr>
        <p:spPr>
          <a:xfrm>
            <a:off x="2803802" y="3156009"/>
            <a:ext cx="1516613" cy="277006"/>
          </a:xfrm>
          <a:prstGeom prst="straightConnector1">
            <a:avLst/>
          </a:prstGeom>
          <a:noFill/>
          <a:ln cap="flat" cmpd="sng" w="127000">
            <a:solidFill>
              <a:srgbClr val="0070C0"/>
            </a:solidFill>
            <a:prstDash val="solid"/>
            <a:round/>
            <a:headEnd len="sm" w="sm" type="none"/>
            <a:tailEnd len="med" w="med" type="triangle"/>
          </a:ln>
        </p:spPr>
      </p:cxnSp>
      <p:cxnSp>
        <p:nvCxnSpPr>
          <p:cNvPr id="183" name="Google Shape;183;p10"/>
          <p:cNvCxnSpPr/>
          <p:nvPr/>
        </p:nvCxnSpPr>
        <p:spPr>
          <a:xfrm flipH="1">
            <a:off x="2690838" y="2472589"/>
            <a:ext cx="1329994" cy="404404"/>
          </a:xfrm>
          <a:prstGeom prst="straightConnector1">
            <a:avLst/>
          </a:prstGeom>
          <a:noFill/>
          <a:ln cap="flat" cmpd="sng" w="127000">
            <a:solidFill>
              <a:srgbClr val="0070C0"/>
            </a:solidFill>
            <a:prstDash val="solid"/>
            <a:round/>
            <a:headEnd len="sm" w="sm" type="none"/>
            <a:tailEnd len="med" w="med" type="triangle"/>
          </a:ln>
        </p:spPr>
      </p:cxnSp>
      <p:sp>
        <p:nvSpPr>
          <p:cNvPr id="184" name="Google Shape;184;p10"/>
          <p:cNvSpPr/>
          <p:nvPr/>
        </p:nvSpPr>
        <p:spPr>
          <a:xfrm>
            <a:off x="2690839" y="5493071"/>
            <a:ext cx="2606727" cy="600225"/>
          </a:xfrm>
          <a:prstGeom prst="curvedUpArrow">
            <a:avLst>
              <a:gd fmla="val 25000" name="adj1"/>
              <a:gd fmla="val 50000" name="adj2"/>
              <a:gd fmla="val 25000" name="adj3"/>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185" name="Google Shape;185;p10"/>
          <p:cNvPicPr preferRelativeResize="0"/>
          <p:nvPr/>
        </p:nvPicPr>
        <p:blipFill rotWithShape="1">
          <a:blip r:embed="rId9">
            <a:alphaModFix/>
          </a:blip>
          <a:srcRect b="0" l="0" r="0" t="0"/>
          <a:stretch/>
        </p:blipFill>
        <p:spPr>
          <a:xfrm>
            <a:off x="4320415" y="2127870"/>
            <a:ext cx="5062090" cy="3753692"/>
          </a:xfrm>
          <a:prstGeom prst="rect">
            <a:avLst/>
          </a:prstGeom>
          <a:noFill/>
          <a:ln>
            <a:noFill/>
          </a:ln>
        </p:spPr>
      </p:pic>
      <p:cxnSp>
        <p:nvCxnSpPr>
          <p:cNvPr id="186" name="Google Shape;186;p10"/>
          <p:cNvCxnSpPr>
            <a:stCxn id="187" idx="1"/>
          </p:cNvCxnSpPr>
          <p:nvPr/>
        </p:nvCxnSpPr>
        <p:spPr>
          <a:xfrm flipH="1">
            <a:off x="2597339" y="4318210"/>
            <a:ext cx="1395600" cy="425700"/>
          </a:xfrm>
          <a:prstGeom prst="straightConnector1">
            <a:avLst/>
          </a:prstGeom>
          <a:noFill/>
          <a:ln cap="flat" cmpd="sng" w="127000">
            <a:solidFill>
              <a:srgbClr val="0070C0"/>
            </a:solidFill>
            <a:prstDash val="solid"/>
            <a:round/>
            <a:headEnd len="sm" w="sm" type="none"/>
            <a:tailEnd len="med" w="med" type="triangle"/>
          </a:ln>
        </p:spPr>
      </p:cxnSp>
      <p:sp>
        <p:nvSpPr>
          <p:cNvPr id="187" name="Google Shape;187;p10"/>
          <p:cNvSpPr/>
          <p:nvPr/>
        </p:nvSpPr>
        <p:spPr>
          <a:xfrm>
            <a:off x="3992939" y="3224858"/>
            <a:ext cx="355370" cy="2186704"/>
          </a:xfrm>
          <a:prstGeom prst="leftBrace">
            <a:avLst>
              <a:gd fmla="val 8333" name="adj1"/>
              <a:gd fmla="val 50000" name="adj2"/>
            </a:avLst>
          </a:prstGeom>
          <a:noFill/>
          <a:ln cap="flat" cmpd="sng" w="22225">
            <a:solidFill>
              <a:srgbClr val="B5DA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Reasoning w/ Cognitive Graph</a:t>
            </a:r>
            <a:endParaRPr/>
          </a:p>
        </p:txBody>
      </p:sp>
      <p:sp>
        <p:nvSpPr>
          <p:cNvPr id="194" name="Google Shape;194;p12"/>
          <p:cNvSpPr txBox="1"/>
          <p:nvPr>
            <p:ph idx="1" type="body"/>
          </p:nvPr>
        </p:nvSpPr>
        <p:spPr>
          <a:xfrm>
            <a:off x="734897" y="1268760"/>
            <a:ext cx="8436219" cy="44638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System 1:</a:t>
            </a:r>
            <a:endParaRPr/>
          </a:p>
          <a:p>
            <a:pPr indent="-285750" lvl="1" marL="742950" rtl="0" algn="l">
              <a:spcBef>
                <a:spcPts val="560"/>
              </a:spcBef>
              <a:spcAft>
                <a:spcPts val="0"/>
              </a:spcAft>
              <a:buClr>
                <a:srgbClr val="C00000"/>
              </a:buClr>
              <a:buSzPts val="2800"/>
              <a:buFont typeface="Arial"/>
              <a:buChar char="–"/>
            </a:pPr>
            <a:r>
              <a:rPr lang="en-US">
                <a:solidFill>
                  <a:srgbClr val="C00000"/>
                </a:solidFill>
              </a:rPr>
              <a:t>Mở rộng thêm kiến thức</a:t>
            </a:r>
            <a:r>
              <a:rPr lang="en-US"/>
              <a:t> b</a:t>
            </a:r>
            <a:r>
              <a:rPr lang="en-US"/>
              <a:t>ằng việc liên tưởng trong văn bản</a:t>
            </a:r>
            <a:r>
              <a:rPr lang="en-US" sz="2100">
                <a:solidFill>
                  <a:srgbClr val="202124"/>
                </a:solidFill>
                <a:highlight>
                  <a:srgbClr val="F8F9FA"/>
                </a:highlight>
              </a:rPr>
              <a:t> (</a:t>
            </a:r>
            <a:r>
              <a:rPr lang="en-US"/>
              <a:t>association</a:t>
            </a:r>
            <a:r>
              <a:rPr lang="en-US">
                <a:solidFill>
                  <a:srgbClr val="FF0000"/>
                </a:solidFill>
              </a:rPr>
              <a:t> </a:t>
            </a:r>
            <a:r>
              <a:rPr lang="en-US"/>
              <a:t>in text) </a:t>
            </a:r>
            <a:r>
              <a:rPr lang="en-US"/>
              <a:t>trong khi đọc văn bản</a:t>
            </a:r>
            <a:endParaRPr/>
          </a:p>
          <a:p>
            <a:pPr indent="-107950" lvl="1" marL="742950" rtl="0" algn="l">
              <a:spcBef>
                <a:spcPts val="560"/>
              </a:spcBef>
              <a:spcAft>
                <a:spcPts val="0"/>
              </a:spcAft>
              <a:buClr>
                <a:schemeClr val="dk1"/>
              </a:buClr>
              <a:buSzPts val="2800"/>
              <a:buFont typeface="Arial"/>
              <a:buNone/>
            </a:pPr>
            <a:r>
              <a:t/>
            </a:r>
            <a:endParaRPr/>
          </a:p>
          <a:p>
            <a:pPr indent="-342900" lvl="0" marL="342900" rtl="0" algn="l">
              <a:spcBef>
                <a:spcPts val="640"/>
              </a:spcBef>
              <a:spcAft>
                <a:spcPts val="0"/>
              </a:spcAft>
              <a:buClr>
                <a:schemeClr val="dk1"/>
              </a:buClr>
              <a:buSzPts val="3200"/>
              <a:buFont typeface="Arial"/>
              <a:buChar char="•"/>
            </a:pPr>
            <a:r>
              <a:rPr lang="en-US"/>
              <a:t>System 2:</a:t>
            </a:r>
            <a:endParaRPr/>
          </a:p>
          <a:p>
            <a:pPr indent="-285750" lvl="1" marL="742950" rtl="0" algn="l">
              <a:spcBef>
                <a:spcPts val="560"/>
              </a:spcBef>
              <a:spcAft>
                <a:spcPts val="0"/>
              </a:spcAft>
              <a:buClr>
                <a:srgbClr val="C00000"/>
              </a:buClr>
              <a:buSzPts val="2800"/>
              <a:buFont typeface="Arial"/>
              <a:buChar char="–"/>
            </a:pPr>
            <a:r>
              <a:rPr lang="en-US">
                <a:solidFill>
                  <a:srgbClr val="C00000"/>
                </a:solidFill>
              </a:rPr>
              <a:t>Đưa ra quyết định</a:t>
            </a:r>
            <a:r>
              <a:rPr lang="en-US"/>
              <a:t> </a:t>
            </a:r>
            <a:r>
              <a:rPr lang="en-US"/>
              <a:t>với tất cả thông tin từ System 1</a:t>
            </a:r>
            <a:endParaRPr/>
          </a:p>
          <a:p>
            <a:pPr indent="-139700" lvl="0" marL="342900" rtl="0" algn="l">
              <a:spcBef>
                <a:spcPts val="640"/>
              </a:spcBef>
              <a:spcAft>
                <a:spcPts val="0"/>
              </a:spcAft>
              <a:buClr>
                <a:schemeClr val="dk1"/>
              </a:buClr>
              <a:buSzPts val="3200"/>
              <a:buFont typeface="Arial"/>
              <a:buNone/>
            </a:pPr>
            <a:r>
              <a:t/>
            </a:r>
            <a:endParaRPr/>
          </a:p>
        </p:txBody>
      </p:sp>
      <p:grpSp>
        <p:nvGrpSpPr>
          <p:cNvPr id="195" name="Google Shape;195;p12"/>
          <p:cNvGrpSpPr/>
          <p:nvPr/>
        </p:nvGrpSpPr>
        <p:grpSpPr>
          <a:xfrm>
            <a:off x="5748194" y="4725144"/>
            <a:ext cx="3734960" cy="1877603"/>
            <a:chOff x="1496616" y="1556792"/>
            <a:chExt cx="6402362" cy="3218534"/>
          </a:xfrm>
        </p:grpSpPr>
        <p:sp>
          <p:nvSpPr>
            <p:cNvPr id="196" name="Google Shape;196;p12"/>
            <p:cNvSpPr/>
            <p:nvPr/>
          </p:nvSpPr>
          <p:spPr>
            <a:xfrm>
              <a:off x="1496616" y="2327055"/>
              <a:ext cx="2664296" cy="1656184"/>
            </a:xfrm>
            <a:prstGeom prst="roundRect">
              <a:avLst>
                <a:gd fmla="val 16667" name="adj"/>
              </a:avLst>
            </a:prstGeom>
            <a:solidFill>
              <a:srgbClr val="C7EEFE"/>
            </a:solidFill>
            <a:ln cap="flat" cmpd="sng" w="25400">
              <a:solidFill>
                <a:srgbClr val="34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Arial"/>
                  <a:ea typeface="Arial"/>
                  <a:cs typeface="Arial"/>
                  <a:sym typeface="Arial"/>
                </a:rPr>
                <a:t>System 1</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Intuitive</a:t>
              </a:r>
              <a:endParaRPr/>
            </a:p>
          </p:txBody>
        </p:sp>
        <p:sp>
          <p:nvSpPr>
            <p:cNvPr id="197" name="Google Shape;197;p12"/>
            <p:cNvSpPr/>
            <p:nvPr/>
          </p:nvSpPr>
          <p:spPr>
            <a:xfrm>
              <a:off x="5234682" y="2327055"/>
              <a:ext cx="2664296" cy="1656184"/>
            </a:xfrm>
            <a:prstGeom prst="roundRect">
              <a:avLst>
                <a:gd fmla="val 16667" name="adj"/>
              </a:avLst>
            </a:prstGeom>
            <a:solidFill>
              <a:srgbClr val="C7EEFE"/>
            </a:solidFill>
            <a:ln cap="flat" cmpd="sng" w="25400">
              <a:solidFill>
                <a:srgbClr val="34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Arial"/>
                  <a:ea typeface="Arial"/>
                  <a:cs typeface="Arial"/>
                  <a:sym typeface="Arial"/>
                </a:rPr>
                <a:t>System 2</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Analytic</a:t>
              </a:r>
              <a:endParaRPr/>
            </a:p>
          </p:txBody>
        </p:sp>
        <p:sp>
          <p:nvSpPr>
            <p:cNvPr id="198" name="Google Shape;198;p12"/>
            <p:cNvSpPr/>
            <p:nvPr/>
          </p:nvSpPr>
          <p:spPr>
            <a:xfrm>
              <a:off x="3080792" y="1556792"/>
              <a:ext cx="3168352" cy="1456705"/>
            </a:xfrm>
            <a:prstGeom prst="arc">
              <a:avLst>
                <a:gd fmla="val 10801702" name="adj1"/>
                <a:gd fmla="val 0" name="adj2"/>
              </a:avLst>
            </a:prstGeom>
            <a:noFill/>
            <a:ln cap="flat" cmpd="sng" w="381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Arial"/>
                <a:ea typeface="Arial"/>
                <a:cs typeface="Arial"/>
                <a:sym typeface="Arial"/>
              </a:endParaRPr>
            </a:p>
          </p:txBody>
        </p:sp>
        <p:sp>
          <p:nvSpPr>
            <p:cNvPr id="199" name="Google Shape;199;p12"/>
            <p:cNvSpPr/>
            <p:nvPr/>
          </p:nvSpPr>
          <p:spPr>
            <a:xfrm rot="10800000">
              <a:off x="3113621" y="3318621"/>
              <a:ext cx="3168352" cy="1456705"/>
            </a:xfrm>
            <a:prstGeom prst="arc">
              <a:avLst>
                <a:gd fmla="val 10801702" name="adj1"/>
                <a:gd fmla="val 0" name="adj2"/>
              </a:avLst>
            </a:prstGeom>
            <a:noFill/>
            <a:ln cap="flat" cmpd="sng" w="38100">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CogQA: Cognitive Graph for QA</a:t>
            </a:r>
            <a:endParaRPr/>
          </a:p>
        </p:txBody>
      </p:sp>
      <p:sp>
        <p:nvSpPr>
          <p:cNvPr id="205" name="Google Shape;205;p13"/>
          <p:cNvSpPr txBox="1"/>
          <p:nvPr>
            <p:ph idx="1" type="body"/>
          </p:nvPr>
        </p:nvSpPr>
        <p:spPr>
          <a:xfrm>
            <a:off x="631588" y="956462"/>
            <a:ext cx="9002950" cy="29045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Một</a:t>
            </a:r>
            <a:r>
              <a:rPr lang="en-US" sz="2400"/>
              <a:t> framework </a:t>
            </a:r>
            <a:r>
              <a:rPr lang="en-US" sz="2400">
                <a:solidFill>
                  <a:srgbClr val="C00000"/>
                </a:solidFill>
              </a:rPr>
              <a:t>tương ứng</a:t>
            </a:r>
            <a:r>
              <a:rPr lang="en-US" sz="2400"/>
              <a:t> </a:t>
            </a:r>
            <a:r>
              <a:rPr lang="en-US" sz="2400"/>
              <a:t>với lý thuyết vừa nêu trên</a:t>
            </a:r>
            <a:endParaRPr/>
          </a:p>
          <a:p>
            <a:pPr indent="-342900" lvl="0" marL="342900" rtl="0" algn="l">
              <a:spcBef>
                <a:spcPts val="480"/>
              </a:spcBef>
              <a:spcAft>
                <a:spcPts val="0"/>
              </a:spcAft>
              <a:buClr>
                <a:schemeClr val="dk1"/>
              </a:buClr>
              <a:buSzPts val="2400"/>
              <a:buFont typeface="Arial"/>
              <a:buChar char="•"/>
            </a:pPr>
            <a:r>
              <a:rPr lang="en-US" sz="2400"/>
              <a:t>System 1</a:t>
            </a:r>
            <a:endParaRPr/>
          </a:p>
          <a:p>
            <a:pPr indent="-285750" lvl="1" marL="742950" rtl="0" algn="l">
              <a:spcBef>
                <a:spcPts val="480"/>
              </a:spcBef>
              <a:spcAft>
                <a:spcPts val="0"/>
              </a:spcAft>
              <a:buClr>
                <a:srgbClr val="C00000"/>
              </a:buClr>
              <a:buSzPts val="2400"/>
              <a:buFont typeface="Arial"/>
              <a:buChar char="–"/>
            </a:pPr>
            <a:r>
              <a:rPr lang="en-US" sz="2400">
                <a:solidFill>
                  <a:srgbClr val="C00000"/>
                </a:solidFill>
              </a:rPr>
              <a:t>t</a:t>
            </a:r>
            <a:r>
              <a:rPr lang="en-US" sz="2400">
                <a:solidFill>
                  <a:srgbClr val="C00000"/>
                </a:solidFill>
              </a:rPr>
              <a:t>rích xuất</a:t>
            </a:r>
            <a:r>
              <a:rPr lang="en-US" sz="2400">
                <a:solidFill>
                  <a:srgbClr val="FF0000"/>
                </a:solidFill>
              </a:rPr>
              <a:t> </a:t>
            </a:r>
            <a:r>
              <a:rPr lang="en-US" sz="2400"/>
              <a:t>entities </a:t>
            </a:r>
            <a:r>
              <a:rPr lang="en-US" sz="2400"/>
              <a:t>để xây dựng</a:t>
            </a:r>
            <a:r>
              <a:rPr lang="en-US" sz="2400"/>
              <a:t> cognitive graph</a:t>
            </a:r>
            <a:endParaRPr/>
          </a:p>
          <a:p>
            <a:pPr indent="-285750" lvl="1" marL="742950" rtl="0" algn="l">
              <a:spcBef>
                <a:spcPts val="480"/>
              </a:spcBef>
              <a:spcAft>
                <a:spcPts val="0"/>
              </a:spcAft>
              <a:buClr>
                <a:schemeClr val="dk1"/>
              </a:buClr>
              <a:buSzPts val="2400"/>
              <a:buFont typeface="Arial"/>
              <a:buChar char="–"/>
            </a:pPr>
            <a:r>
              <a:rPr lang="en-US" sz="2400"/>
              <a:t>tạo</a:t>
            </a:r>
            <a:r>
              <a:rPr lang="en-US" sz="2400"/>
              <a:t> </a:t>
            </a:r>
            <a:r>
              <a:rPr lang="en-US" sz="2400">
                <a:solidFill>
                  <a:srgbClr val="C00000"/>
                </a:solidFill>
              </a:rPr>
              <a:t>vectors </a:t>
            </a:r>
            <a:r>
              <a:rPr lang="en-US" sz="2400">
                <a:solidFill>
                  <a:srgbClr val="C00000"/>
                </a:solidFill>
              </a:rPr>
              <a:t>ngữ nghĩa </a:t>
            </a:r>
            <a:r>
              <a:rPr lang="en-US" sz="2400"/>
              <a:t>cho mỗi</a:t>
            </a:r>
            <a:r>
              <a:rPr lang="en-US" sz="2400"/>
              <a:t> node</a:t>
            </a:r>
            <a:endParaRPr/>
          </a:p>
          <a:p>
            <a:pPr indent="-342900" lvl="0" marL="342900" rtl="0" algn="l">
              <a:spcBef>
                <a:spcPts val="480"/>
              </a:spcBef>
              <a:spcAft>
                <a:spcPts val="0"/>
              </a:spcAft>
              <a:buClr>
                <a:schemeClr val="dk1"/>
              </a:buClr>
              <a:buSzPts val="2400"/>
              <a:buFont typeface="Arial"/>
              <a:buChar char="•"/>
            </a:pPr>
            <a:r>
              <a:rPr lang="en-US" sz="2400"/>
              <a:t>System 2</a:t>
            </a:r>
            <a:endParaRPr/>
          </a:p>
          <a:p>
            <a:pPr indent="-285750" lvl="1" marL="742950" rtl="0" algn="l">
              <a:spcBef>
                <a:spcPts val="480"/>
              </a:spcBef>
              <a:spcAft>
                <a:spcPts val="0"/>
              </a:spcAft>
              <a:buClr>
                <a:schemeClr val="dk1"/>
              </a:buClr>
              <a:buSzPts val="2400"/>
              <a:buFont typeface="Arial"/>
              <a:buChar char="–"/>
            </a:pPr>
            <a:r>
              <a:rPr lang="en-US" sz="2400"/>
              <a:t> </a:t>
            </a:r>
            <a:r>
              <a:rPr lang="en-US" sz="2400">
                <a:solidFill>
                  <a:srgbClr val="C00000"/>
                </a:solidFill>
              </a:rPr>
              <a:t>lập luận</a:t>
            </a:r>
            <a:r>
              <a:rPr lang="en-US" sz="2400">
                <a:solidFill>
                  <a:srgbClr val="FF0000"/>
                </a:solidFill>
              </a:rPr>
              <a:t> </a:t>
            </a:r>
            <a:r>
              <a:rPr lang="en-US" sz="2400"/>
              <a:t>dựa trên vectors ngữ nghĩa và</a:t>
            </a:r>
            <a:r>
              <a:rPr lang="en-US" sz="2400"/>
              <a:t> </a:t>
            </a:r>
            <a:r>
              <a:rPr lang="en-US" sz="2400"/>
              <a:t>cognitive graph</a:t>
            </a:r>
            <a:endParaRPr/>
          </a:p>
          <a:p>
            <a:pPr indent="-285750" lvl="1" marL="742950" rtl="0" algn="l">
              <a:spcBef>
                <a:spcPts val="480"/>
              </a:spcBef>
              <a:spcAft>
                <a:spcPts val="0"/>
              </a:spcAft>
              <a:buClr>
                <a:schemeClr val="dk1"/>
              </a:buClr>
              <a:buSzPts val="2400"/>
              <a:buFont typeface="Arial"/>
              <a:buChar char="–"/>
            </a:pPr>
            <a:r>
              <a:rPr lang="en-US" sz="2400"/>
              <a:t>đẩy</a:t>
            </a:r>
            <a:r>
              <a:rPr lang="en-US" sz="2400"/>
              <a:t> </a:t>
            </a:r>
            <a:r>
              <a:rPr lang="en-US" sz="2400">
                <a:solidFill>
                  <a:srgbClr val="C00000"/>
                </a:solidFill>
              </a:rPr>
              <a:t>clues</a:t>
            </a:r>
            <a:r>
              <a:rPr lang="en-US" sz="2400">
                <a:solidFill>
                  <a:srgbClr val="FF0000"/>
                </a:solidFill>
              </a:rPr>
              <a:t> </a:t>
            </a:r>
            <a:r>
              <a:rPr lang="en-US" sz="2400"/>
              <a:t>t</a:t>
            </a:r>
            <a:r>
              <a:rPr lang="en-US" sz="2400"/>
              <a:t>ới</a:t>
            </a:r>
            <a:r>
              <a:rPr lang="en-US" sz="2400"/>
              <a:t> System 1 </a:t>
            </a:r>
            <a:r>
              <a:rPr lang="en-US" sz="2400"/>
              <a:t>để trích xuất tiếp</a:t>
            </a:r>
            <a:r>
              <a:rPr lang="en-US" sz="2400"/>
              <a:t> next-hop entities</a:t>
            </a:r>
            <a:endParaRPr/>
          </a:p>
        </p:txBody>
      </p:sp>
      <p:sp>
        <p:nvSpPr>
          <p:cNvPr id="206" name="Google Shape;206;p13"/>
          <p:cNvSpPr txBox="1"/>
          <p:nvPr/>
        </p:nvSpPr>
        <p:spPr>
          <a:xfrm>
            <a:off x="5710022" y="4191954"/>
            <a:ext cx="1107996"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Question</a:t>
            </a:r>
            <a:endParaRPr sz="1800">
              <a:solidFill>
                <a:schemeClr val="dk1"/>
              </a:solidFill>
              <a:latin typeface="Arial"/>
              <a:ea typeface="Arial"/>
              <a:cs typeface="Arial"/>
              <a:sym typeface="Arial"/>
            </a:endParaRPr>
          </a:p>
        </p:txBody>
      </p:sp>
      <p:sp>
        <p:nvSpPr>
          <p:cNvPr id="207" name="Google Shape;207;p13"/>
          <p:cNvSpPr txBox="1"/>
          <p:nvPr/>
        </p:nvSpPr>
        <p:spPr>
          <a:xfrm>
            <a:off x="4652682" y="4705641"/>
            <a:ext cx="140294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Quality café</a:t>
            </a:r>
            <a:endParaRPr sz="1800">
              <a:solidFill>
                <a:schemeClr val="dk1"/>
              </a:solidFill>
              <a:latin typeface="Arial"/>
              <a:ea typeface="Arial"/>
              <a:cs typeface="Arial"/>
              <a:sym typeface="Arial"/>
            </a:endParaRPr>
          </a:p>
        </p:txBody>
      </p:sp>
      <p:sp>
        <p:nvSpPr>
          <p:cNvPr id="208" name="Google Shape;208;p13"/>
          <p:cNvSpPr txBox="1"/>
          <p:nvPr/>
        </p:nvSpPr>
        <p:spPr>
          <a:xfrm>
            <a:off x="4726987" y="6010871"/>
            <a:ext cx="148014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Todd Phillips</a:t>
            </a:r>
            <a:endParaRPr sz="1800">
              <a:solidFill>
                <a:schemeClr val="dk1"/>
              </a:solidFill>
              <a:latin typeface="Arial"/>
              <a:ea typeface="Arial"/>
              <a:cs typeface="Arial"/>
              <a:sym typeface="Arial"/>
            </a:endParaRPr>
          </a:p>
        </p:txBody>
      </p:sp>
      <p:sp>
        <p:nvSpPr>
          <p:cNvPr id="209" name="Google Shape;209;p13"/>
          <p:cNvSpPr txBox="1"/>
          <p:nvPr/>
        </p:nvSpPr>
        <p:spPr>
          <a:xfrm>
            <a:off x="6055630" y="5265923"/>
            <a:ext cx="2236510"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Arial"/>
                <a:ea typeface="Arial"/>
                <a:cs typeface="Arial"/>
                <a:sym typeface="Arial"/>
              </a:rPr>
              <a:t>Gone in 60 seconds</a:t>
            </a:r>
            <a:endParaRPr sz="1800">
              <a:solidFill>
                <a:srgbClr val="0070C0"/>
              </a:solidFill>
              <a:latin typeface="Arial"/>
              <a:ea typeface="Arial"/>
              <a:cs typeface="Arial"/>
              <a:sym typeface="Arial"/>
            </a:endParaRPr>
          </a:p>
        </p:txBody>
      </p:sp>
      <p:sp>
        <p:nvSpPr>
          <p:cNvPr id="210" name="Google Shape;210;p13"/>
          <p:cNvSpPr txBox="1"/>
          <p:nvPr/>
        </p:nvSpPr>
        <p:spPr>
          <a:xfrm>
            <a:off x="4652682" y="5371301"/>
            <a:ext cx="127470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Old school</a:t>
            </a:r>
            <a:endParaRPr sz="1800">
              <a:solidFill>
                <a:srgbClr val="FF0000"/>
              </a:solidFill>
              <a:latin typeface="Arial"/>
              <a:ea typeface="Arial"/>
              <a:cs typeface="Arial"/>
              <a:sym typeface="Arial"/>
            </a:endParaRPr>
          </a:p>
        </p:txBody>
      </p:sp>
      <p:sp>
        <p:nvSpPr>
          <p:cNvPr id="211" name="Google Shape;211;p13"/>
          <p:cNvSpPr txBox="1"/>
          <p:nvPr/>
        </p:nvSpPr>
        <p:spPr>
          <a:xfrm>
            <a:off x="6582673" y="4705641"/>
            <a:ext cx="144154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Los Angeles</a:t>
            </a:r>
            <a:endParaRPr sz="1800">
              <a:solidFill>
                <a:schemeClr val="dk1"/>
              </a:solidFill>
              <a:latin typeface="Arial"/>
              <a:ea typeface="Arial"/>
              <a:cs typeface="Arial"/>
              <a:sym typeface="Arial"/>
            </a:endParaRPr>
          </a:p>
        </p:txBody>
      </p:sp>
      <p:sp>
        <p:nvSpPr>
          <p:cNvPr id="212" name="Google Shape;212;p13"/>
          <p:cNvSpPr txBox="1"/>
          <p:nvPr/>
        </p:nvSpPr>
        <p:spPr>
          <a:xfrm>
            <a:off x="6563373" y="5948793"/>
            <a:ext cx="1620957"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Dominic Sena</a:t>
            </a:r>
            <a:endParaRPr sz="1800">
              <a:solidFill>
                <a:schemeClr val="dk1"/>
              </a:solidFill>
              <a:latin typeface="Arial"/>
              <a:ea typeface="Arial"/>
              <a:cs typeface="Arial"/>
              <a:sym typeface="Arial"/>
            </a:endParaRPr>
          </a:p>
        </p:txBody>
      </p:sp>
      <p:cxnSp>
        <p:nvCxnSpPr>
          <p:cNvPr id="213" name="Google Shape;213;p13"/>
          <p:cNvCxnSpPr>
            <a:stCxn id="206" idx="2"/>
            <a:endCxn id="207" idx="0"/>
          </p:cNvCxnSpPr>
          <p:nvPr/>
        </p:nvCxnSpPr>
        <p:spPr>
          <a:xfrm flipH="1">
            <a:off x="5354120" y="4561286"/>
            <a:ext cx="909900" cy="144300"/>
          </a:xfrm>
          <a:prstGeom prst="straightConnector1">
            <a:avLst/>
          </a:prstGeom>
          <a:noFill/>
          <a:ln cap="flat" cmpd="sng" w="9525">
            <a:solidFill>
              <a:schemeClr val="dk1"/>
            </a:solidFill>
            <a:prstDash val="solid"/>
            <a:round/>
            <a:headEnd len="sm" w="sm" type="none"/>
            <a:tailEnd len="med" w="med" type="triangle"/>
          </a:ln>
        </p:spPr>
      </p:cxnSp>
      <p:cxnSp>
        <p:nvCxnSpPr>
          <p:cNvPr id="214" name="Google Shape;214;p13"/>
          <p:cNvCxnSpPr>
            <a:stCxn id="207" idx="2"/>
            <a:endCxn id="210" idx="0"/>
          </p:cNvCxnSpPr>
          <p:nvPr/>
        </p:nvCxnSpPr>
        <p:spPr>
          <a:xfrm flipH="1">
            <a:off x="5289956" y="5074973"/>
            <a:ext cx="64200" cy="296400"/>
          </a:xfrm>
          <a:prstGeom prst="straightConnector1">
            <a:avLst/>
          </a:prstGeom>
          <a:noFill/>
          <a:ln cap="flat" cmpd="sng" w="9525">
            <a:solidFill>
              <a:schemeClr val="dk1"/>
            </a:solidFill>
            <a:prstDash val="solid"/>
            <a:round/>
            <a:headEnd len="sm" w="sm" type="none"/>
            <a:tailEnd len="med" w="med" type="triangle"/>
          </a:ln>
        </p:spPr>
      </p:cxnSp>
      <p:cxnSp>
        <p:nvCxnSpPr>
          <p:cNvPr id="215" name="Google Shape;215;p13"/>
          <p:cNvCxnSpPr>
            <a:stCxn id="206" idx="2"/>
            <a:endCxn id="211" idx="0"/>
          </p:cNvCxnSpPr>
          <p:nvPr/>
        </p:nvCxnSpPr>
        <p:spPr>
          <a:xfrm>
            <a:off x="6264020" y="4561286"/>
            <a:ext cx="1039500" cy="144300"/>
          </a:xfrm>
          <a:prstGeom prst="straightConnector1">
            <a:avLst/>
          </a:prstGeom>
          <a:noFill/>
          <a:ln cap="flat" cmpd="sng" w="9525">
            <a:solidFill>
              <a:schemeClr val="dk1"/>
            </a:solidFill>
            <a:prstDash val="solid"/>
            <a:round/>
            <a:headEnd len="sm" w="sm" type="none"/>
            <a:tailEnd len="med" w="med" type="triangle"/>
          </a:ln>
        </p:spPr>
      </p:cxnSp>
      <p:cxnSp>
        <p:nvCxnSpPr>
          <p:cNvPr id="216" name="Google Shape;216;p13"/>
          <p:cNvCxnSpPr>
            <a:stCxn id="207" idx="2"/>
            <a:endCxn id="209" idx="0"/>
          </p:cNvCxnSpPr>
          <p:nvPr/>
        </p:nvCxnSpPr>
        <p:spPr>
          <a:xfrm>
            <a:off x="5354156" y="5074973"/>
            <a:ext cx="1819800" cy="191100"/>
          </a:xfrm>
          <a:prstGeom prst="straightConnector1">
            <a:avLst/>
          </a:prstGeom>
          <a:noFill/>
          <a:ln cap="flat" cmpd="sng" w="9525">
            <a:solidFill>
              <a:schemeClr val="dk1"/>
            </a:solidFill>
            <a:prstDash val="solid"/>
            <a:round/>
            <a:headEnd len="sm" w="sm" type="none"/>
            <a:tailEnd len="med" w="med" type="triangle"/>
          </a:ln>
        </p:spPr>
      </p:cxnSp>
      <p:cxnSp>
        <p:nvCxnSpPr>
          <p:cNvPr id="217" name="Google Shape;217;p13"/>
          <p:cNvCxnSpPr>
            <a:stCxn id="210" idx="2"/>
            <a:endCxn id="208" idx="0"/>
          </p:cNvCxnSpPr>
          <p:nvPr/>
        </p:nvCxnSpPr>
        <p:spPr>
          <a:xfrm>
            <a:off x="5290036" y="5740633"/>
            <a:ext cx="177000" cy="270300"/>
          </a:xfrm>
          <a:prstGeom prst="straightConnector1">
            <a:avLst/>
          </a:prstGeom>
          <a:noFill/>
          <a:ln cap="flat" cmpd="sng" w="9525">
            <a:solidFill>
              <a:schemeClr val="dk1"/>
            </a:solidFill>
            <a:prstDash val="solid"/>
            <a:round/>
            <a:headEnd len="sm" w="sm" type="none"/>
            <a:tailEnd len="med" w="med" type="triangle"/>
          </a:ln>
        </p:spPr>
      </p:cxnSp>
      <p:cxnSp>
        <p:nvCxnSpPr>
          <p:cNvPr id="218" name="Google Shape;218;p13"/>
          <p:cNvCxnSpPr>
            <a:stCxn id="209" idx="2"/>
            <a:endCxn id="212" idx="0"/>
          </p:cNvCxnSpPr>
          <p:nvPr/>
        </p:nvCxnSpPr>
        <p:spPr>
          <a:xfrm>
            <a:off x="7173885" y="5635255"/>
            <a:ext cx="200100" cy="313500"/>
          </a:xfrm>
          <a:prstGeom prst="straightConnector1">
            <a:avLst/>
          </a:prstGeom>
          <a:noFill/>
          <a:ln cap="flat" cmpd="sng" w="9525">
            <a:solidFill>
              <a:schemeClr val="dk1"/>
            </a:solidFill>
            <a:prstDash val="solid"/>
            <a:round/>
            <a:headEnd len="sm" w="sm" type="none"/>
            <a:tailEnd len="med" w="med" type="triangle"/>
          </a:ln>
        </p:spPr>
      </p:cxnSp>
      <p:sp>
        <p:nvSpPr>
          <p:cNvPr id="219" name="Google Shape;219;p13"/>
          <p:cNvSpPr/>
          <p:nvPr/>
        </p:nvSpPr>
        <p:spPr>
          <a:xfrm>
            <a:off x="1829529" y="4196215"/>
            <a:ext cx="1359462" cy="44147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System 1</a:t>
            </a:r>
            <a:endParaRPr sz="1800">
              <a:solidFill>
                <a:schemeClr val="dk1"/>
              </a:solidFill>
              <a:latin typeface="Arial"/>
              <a:ea typeface="Arial"/>
              <a:cs typeface="Arial"/>
              <a:sym typeface="Arial"/>
            </a:endParaRPr>
          </a:p>
        </p:txBody>
      </p:sp>
      <p:sp>
        <p:nvSpPr>
          <p:cNvPr id="220" name="Google Shape;220;p13"/>
          <p:cNvSpPr/>
          <p:nvPr/>
        </p:nvSpPr>
        <p:spPr>
          <a:xfrm>
            <a:off x="1829529" y="5820820"/>
            <a:ext cx="1359462" cy="441479"/>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System 2</a:t>
            </a:r>
            <a:endParaRPr sz="1800">
              <a:solidFill>
                <a:schemeClr val="dk1"/>
              </a:solidFill>
              <a:latin typeface="Arial"/>
              <a:ea typeface="Arial"/>
              <a:cs typeface="Arial"/>
              <a:sym typeface="Arial"/>
            </a:endParaRPr>
          </a:p>
        </p:txBody>
      </p:sp>
      <p:sp>
        <p:nvSpPr>
          <p:cNvPr id="221" name="Google Shape;221;p13"/>
          <p:cNvSpPr txBox="1"/>
          <p:nvPr/>
        </p:nvSpPr>
        <p:spPr>
          <a:xfrm>
            <a:off x="7173884" y="4247749"/>
            <a:ext cx="15584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entury"/>
                <a:ea typeface="Century"/>
                <a:cs typeface="Century"/>
                <a:sym typeface="Century"/>
              </a:rPr>
              <a:t>Cognitive Graph</a:t>
            </a:r>
            <a:endParaRPr sz="1400">
              <a:solidFill>
                <a:schemeClr val="dk1"/>
              </a:solidFill>
              <a:latin typeface="Century"/>
              <a:ea typeface="Century"/>
              <a:cs typeface="Century"/>
              <a:sym typeface="Century"/>
            </a:endParaRPr>
          </a:p>
        </p:txBody>
      </p:sp>
      <p:sp>
        <p:nvSpPr>
          <p:cNvPr id="222" name="Google Shape;222;p13"/>
          <p:cNvSpPr txBox="1"/>
          <p:nvPr/>
        </p:nvSpPr>
        <p:spPr>
          <a:xfrm>
            <a:off x="851691" y="4958497"/>
            <a:ext cx="319577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…location featured in a number of Hollywood films, including </a:t>
            </a:r>
            <a:r>
              <a:rPr lang="en-US" sz="1400">
                <a:solidFill>
                  <a:srgbClr val="FF0000"/>
                </a:solidFill>
                <a:latin typeface="Arial"/>
                <a:ea typeface="Arial"/>
                <a:cs typeface="Arial"/>
                <a:sym typeface="Arial"/>
              </a:rPr>
              <a:t>Old School</a:t>
            </a:r>
            <a:r>
              <a:rPr lang="en-US" sz="1400">
                <a:solidFill>
                  <a:schemeClr val="dk1"/>
                </a:solidFill>
                <a:latin typeface="Arial"/>
                <a:ea typeface="Arial"/>
                <a:cs typeface="Arial"/>
                <a:sym typeface="Arial"/>
              </a:rPr>
              <a:t>, </a:t>
            </a:r>
            <a:r>
              <a:rPr lang="en-US" sz="1400">
                <a:solidFill>
                  <a:srgbClr val="0070C0"/>
                </a:solidFill>
                <a:latin typeface="Arial"/>
                <a:ea typeface="Arial"/>
                <a:cs typeface="Arial"/>
                <a:sym typeface="Arial"/>
              </a:rPr>
              <a:t>Gone in 60 Seconds</a:t>
            </a: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223" name="Google Shape;223;p13"/>
          <p:cNvSpPr/>
          <p:nvPr/>
        </p:nvSpPr>
        <p:spPr>
          <a:xfrm>
            <a:off x="2329832" y="4555525"/>
            <a:ext cx="239499" cy="402973"/>
          </a:xfrm>
          <a:prstGeom prst="upArrow">
            <a:avLst>
              <a:gd fmla="val 50000" name="adj1"/>
              <a:gd fmla="val 50000"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3"/>
          <p:cNvSpPr/>
          <p:nvPr/>
        </p:nvSpPr>
        <p:spPr>
          <a:xfrm rot="-6456291">
            <a:off x="3707324" y="5252872"/>
            <a:ext cx="269760" cy="945259"/>
          </a:xfrm>
          <a:prstGeom prst="upArrow">
            <a:avLst>
              <a:gd fmla="val 50000" name="adj1"/>
              <a:gd fmla="val 50000"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3"/>
          <p:cNvSpPr txBox="1"/>
          <p:nvPr/>
        </p:nvSpPr>
        <p:spPr>
          <a:xfrm rot="-790688">
            <a:off x="3631582" y="5692225"/>
            <a:ext cx="684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input</a:t>
            </a:r>
            <a:endParaRPr sz="1800">
              <a:solidFill>
                <a:schemeClr val="dk1"/>
              </a:solidFill>
              <a:latin typeface="Arial"/>
              <a:ea typeface="Arial"/>
              <a:cs typeface="Arial"/>
              <a:sym typeface="Arial"/>
            </a:endParaRPr>
          </a:p>
        </p:txBody>
      </p:sp>
      <p:sp>
        <p:nvSpPr>
          <p:cNvPr id="226" name="Google Shape;226;p13"/>
          <p:cNvSpPr txBox="1"/>
          <p:nvPr/>
        </p:nvSpPr>
        <p:spPr>
          <a:xfrm>
            <a:off x="2509260" y="4636297"/>
            <a:ext cx="830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input</a:t>
            </a:r>
            <a:endParaRPr sz="1800">
              <a:solidFill>
                <a:schemeClr val="dk1"/>
              </a:solidFill>
              <a:latin typeface="Arial"/>
              <a:ea typeface="Arial"/>
              <a:cs typeface="Arial"/>
              <a:sym typeface="Arial"/>
            </a:endParaRPr>
          </a:p>
        </p:txBody>
      </p:sp>
      <p:sp>
        <p:nvSpPr>
          <p:cNvPr id="227" name="Google Shape;227;p13"/>
          <p:cNvSpPr/>
          <p:nvPr/>
        </p:nvSpPr>
        <p:spPr>
          <a:xfrm>
            <a:off x="2018411" y="4752703"/>
            <a:ext cx="276595" cy="882552"/>
          </a:xfrm>
          <a:prstGeom prst="upArrow">
            <a:avLst>
              <a:gd fmla="val 50000" name="adj1"/>
              <a:gd fmla="val 79256"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3"/>
          <p:cNvSpPr txBox="1"/>
          <p:nvPr/>
        </p:nvSpPr>
        <p:spPr>
          <a:xfrm>
            <a:off x="2219986" y="5094635"/>
            <a:ext cx="723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clues</a:t>
            </a:r>
            <a:endParaRPr sz="1800">
              <a:solidFill>
                <a:schemeClr val="dk1"/>
              </a:solidFill>
              <a:latin typeface="Arial"/>
              <a:ea typeface="Arial"/>
              <a:cs typeface="Arial"/>
              <a:sym typeface="Arial"/>
            </a:endParaRPr>
          </a:p>
        </p:txBody>
      </p:sp>
      <p:pic>
        <p:nvPicPr>
          <p:cNvPr id="229" name="Google Shape;229;p13"/>
          <p:cNvPicPr preferRelativeResize="0"/>
          <p:nvPr/>
        </p:nvPicPr>
        <p:blipFill rotWithShape="1">
          <a:blip r:embed="rId3">
            <a:alphaModFix/>
          </a:blip>
          <a:srcRect b="0" l="0" r="0" t="0"/>
          <a:stretch/>
        </p:blipFill>
        <p:spPr>
          <a:xfrm>
            <a:off x="5053332" y="6004517"/>
            <a:ext cx="674539" cy="674539"/>
          </a:xfrm>
          <a:prstGeom prst="rect">
            <a:avLst/>
          </a:prstGeom>
          <a:noFill/>
          <a:ln>
            <a:noFill/>
          </a:ln>
        </p:spPr>
      </p:pic>
      <p:sp>
        <p:nvSpPr>
          <p:cNvPr id="230" name="Google Shape;230;p13"/>
          <p:cNvSpPr/>
          <p:nvPr/>
        </p:nvSpPr>
        <p:spPr>
          <a:xfrm rot="5400000">
            <a:off x="3863245" y="5751378"/>
            <a:ext cx="276595" cy="882552"/>
          </a:xfrm>
          <a:prstGeom prst="upArrow">
            <a:avLst>
              <a:gd fmla="val 50000" name="adj1"/>
              <a:gd fmla="val 79256"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3"/>
          <p:cNvSpPr txBox="1"/>
          <p:nvPr/>
        </p:nvSpPr>
        <p:spPr>
          <a:xfrm>
            <a:off x="3527903" y="6244987"/>
            <a:ext cx="877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predict</a:t>
            </a:r>
            <a:endParaRPr sz="1800">
              <a:solidFill>
                <a:schemeClr val="dk1"/>
              </a:solidFill>
              <a:latin typeface="Arial"/>
              <a:ea typeface="Arial"/>
              <a:cs typeface="Arial"/>
              <a:sym typeface="Arial"/>
            </a:endParaRPr>
          </a:p>
        </p:txBody>
      </p:sp>
      <p:sp>
        <p:nvSpPr>
          <p:cNvPr id="232" name="Google Shape;232;p13"/>
          <p:cNvSpPr txBox="1"/>
          <p:nvPr/>
        </p:nvSpPr>
        <p:spPr>
          <a:xfrm rot="1192426">
            <a:off x="3507153" y="4215170"/>
            <a:ext cx="877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extract</a:t>
            </a:r>
            <a:endParaRPr sz="1800">
              <a:solidFill>
                <a:schemeClr val="dk1"/>
              </a:solidFill>
              <a:latin typeface="Arial"/>
              <a:ea typeface="Arial"/>
              <a:cs typeface="Arial"/>
              <a:sym typeface="Arial"/>
            </a:endParaRPr>
          </a:p>
        </p:txBody>
      </p:sp>
      <p:sp>
        <p:nvSpPr>
          <p:cNvPr id="233" name="Google Shape;233;p13"/>
          <p:cNvSpPr/>
          <p:nvPr/>
        </p:nvSpPr>
        <p:spPr>
          <a:xfrm rot="6600572">
            <a:off x="3767571" y="4186845"/>
            <a:ext cx="276595" cy="882552"/>
          </a:xfrm>
          <a:prstGeom prst="upArrow">
            <a:avLst>
              <a:gd fmla="val 50000" name="adj1"/>
              <a:gd fmla="val 79256"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2000"/>
                                        <p:tgtEl>
                                          <p:spTgt spid="210"/>
                                        </p:tgtEl>
                                      </p:cBhvr>
                                    </p:animEffec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2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4"/>
          <p:cNvPicPr preferRelativeResize="0"/>
          <p:nvPr/>
        </p:nvPicPr>
        <p:blipFill rotWithShape="1">
          <a:blip r:embed="rId3">
            <a:alphaModFix/>
          </a:blip>
          <a:srcRect b="0" l="0" r="0" t="0"/>
          <a:stretch/>
        </p:blipFill>
        <p:spPr>
          <a:xfrm>
            <a:off x="272480" y="1145148"/>
            <a:ext cx="8136904" cy="5236180"/>
          </a:xfrm>
          <a:prstGeom prst="rect">
            <a:avLst/>
          </a:prstGeom>
          <a:noFill/>
          <a:ln>
            <a:noFill/>
          </a:ln>
        </p:spPr>
      </p:pic>
      <p:sp>
        <p:nvSpPr>
          <p:cNvPr id="239" name="Google Shape;239;p14"/>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C00000"/>
                </a:solidFill>
              </a:rPr>
              <a:t>Cognitive Graph</a:t>
            </a:r>
            <a:r>
              <a:rPr lang="en-US"/>
              <a:t>: DL + Dual Process Theory</a:t>
            </a:r>
            <a:endParaRPr/>
          </a:p>
        </p:txBody>
      </p:sp>
      <p:sp>
        <p:nvSpPr>
          <p:cNvPr id="240" name="Google Shape;240;p14"/>
          <p:cNvSpPr/>
          <p:nvPr/>
        </p:nvSpPr>
        <p:spPr>
          <a:xfrm>
            <a:off x="416496" y="1196975"/>
            <a:ext cx="7992888" cy="2736081"/>
          </a:xfrm>
          <a:prstGeom prst="roundRect">
            <a:avLst>
              <a:gd fmla="val 16667" name="adj"/>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4"/>
          <p:cNvSpPr/>
          <p:nvPr/>
        </p:nvSpPr>
        <p:spPr>
          <a:xfrm>
            <a:off x="416496" y="4148955"/>
            <a:ext cx="7992888" cy="2232373"/>
          </a:xfrm>
          <a:prstGeom prst="roundRect">
            <a:avLst>
              <a:gd fmla="val 16667" name="adj"/>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4"/>
          <p:cNvSpPr/>
          <p:nvPr/>
        </p:nvSpPr>
        <p:spPr>
          <a:xfrm>
            <a:off x="8501330" y="4797152"/>
            <a:ext cx="1276206" cy="1296144"/>
          </a:xfrm>
          <a:prstGeom prst="rect">
            <a:avLst/>
          </a:prstGeom>
          <a:solidFill>
            <a:srgbClr val="C7EEFE"/>
          </a:solidFill>
          <a:ln cap="flat" cmpd="sng" w="25400">
            <a:solidFill>
              <a:srgbClr val="3C87D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Arial"/>
                <a:ea typeface="Arial"/>
                <a:cs typeface="Arial"/>
                <a:sym typeface="Arial"/>
              </a:rPr>
              <a:t>System 1: </a:t>
            </a:r>
            <a:r>
              <a:rPr lang="en-US" sz="1800">
                <a:solidFill>
                  <a:schemeClr val="dk1"/>
                </a:solidFill>
              </a:rPr>
              <a:t>mở rộng kiến thức</a:t>
            </a:r>
            <a:endParaRPr/>
          </a:p>
        </p:txBody>
      </p:sp>
      <p:sp>
        <p:nvSpPr>
          <p:cNvPr id="243" name="Google Shape;243;p14"/>
          <p:cNvSpPr/>
          <p:nvPr/>
        </p:nvSpPr>
        <p:spPr>
          <a:xfrm>
            <a:off x="8501330" y="2040895"/>
            <a:ext cx="1276206" cy="1028065"/>
          </a:xfrm>
          <a:prstGeom prst="rect">
            <a:avLst/>
          </a:prstGeom>
          <a:solidFill>
            <a:srgbClr val="C7EEFE"/>
          </a:solidFill>
          <a:ln cap="flat" cmpd="sng" w="25400">
            <a:solidFill>
              <a:srgbClr val="3C87D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00000"/>
                </a:solidFill>
                <a:latin typeface="Arial"/>
                <a:ea typeface="Arial"/>
                <a:cs typeface="Arial"/>
                <a:sym typeface="Arial"/>
              </a:rPr>
              <a:t>System 2: </a:t>
            </a:r>
            <a:r>
              <a:rPr lang="en-US" sz="1800">
                <a:solidFill>
                  <a:schemeClr val="dk1"/>
                </a:solidFill>
              </a:rPr>
              <a:t>đưa ra quyết định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System 1: the BERT Implementation</a:t>
            </a:r>
            <a:endParaRPr/>
          </a:p>
        </p:txBody>
      </p:sp>
      <p:pic>
        <p:nvPicPr>
          <p:cNvPr id="249" name="Google Shape;249;p15"/>
          <p:cNvPicPr preferRelativeResize="0"/>
          <p:nvPr>
            <p:ph idx="1" type="body"/>
          </p:nvPr>
        </p:nvPicPr>
        <p:blipFill rotWithShape="1">
          <a:blip r:embed="rId3">
            <a:alphaModFix/>
          </a:blip>
          <a:srcRect b="0" l="0" r="0" t="0"/>
          <a:stretch/>
        </p:blipFill>
        <p:spPr>
          <a:xfrm>
            <a:off x="710742" y="1000697"/>
            <a:ext cx="8435975" cy="2797034"/>
          </a:xfrm>
          <a:prstGeom prst="rect">
            <a:avLst/>
          </a:prstGeom>
          <a:noFill/>
          <a:ln>
            <a:noFill/>
          </a:ln>
        </p:spPr>
      </p:pic>
      <p:sp>
        <p:nvSpPr>
          <p:cNvPr id="250" name="Google Shape;250;p15"/>
          <p:cNvSpPr txBox="1"/>
          <p:nvPr/>
        </p:nvSpPr>
        <p:spPr>
          <a:xfrm>
            <a:off x="800840" y="4947782"/>
            <a:ext cx="8143500" cy="1416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rPr>
              <a:t>Trích xuất</a:t>
            </a:r>
            <a:r>
              <a:rPr lang="en-US" sz="1800">
                <a:solidFill>
                  <a:schemeClr val="dk1"/>
                </a:solidFill>
                <a:latin typeface="Arial"/>
                <a:ea typeface="Arial"/>
                <a:cs typeface="Arial"/>
                <a:sym typeface="Arial"/>
              </a:rPr>
              <a:t> </a:t>
            </a:r>
            <a:r>
              <a:rPr lang="en-US" sz="1800">
                <a:solidFill>
                  <a:srgbClr val="FF0000"/>
                </a:solidFill>
                <a:latin typeface="Arial"/>
                <a:ea typeface="Arial"/>
                <a:cs typeface="Arial"/>
                <a:sym typeface="Arial"/>
              </a:rPr>
              <a:t>top-k</a:t>
            </a:r>
            <a:r>
              <a:rPr lang="en-US" sz="1800">
                <a:solidFill>
                  <a:schemeClr val="dk1"/>
                </a:solidFill>
                <a:latin typeface="Arial"/>
                <a:ea typeface="Arial"/>
                <a:cs typeface="Arial"/>
                <a:sym typeface="Arial"/>
              </a:rPr>
              <a:t> next-hop entities </a:t>
            </a:r>
            <a:r>
              <a:rPr lang="en-US" sz="1800">
                <a:solidFill>
                  <a:schemeClr val="dk1"/>
                </a:solidFill>
              </a:rPr>
              <a:t>và</a:t>
            </a:r>
            <a:r>
              <a:rPr lang="en-US" sz="1800">
                <a:solidFill>
                  <a:schemeClr val="dk1"/>
                </a:solidFill>
                <a:latin typeface="Arial"/>
                <a:ea typeface="Arial"/>
                <a:cs typeface="Arial"/>
                <a:sym typeface="Arial"/>
              </a:rPr>
              <a:t> answer candidates </a:t>
            </a:r>
            <a:r>
              <a:rPr lang="en-US" sz="1800">
                <a:solidFill>
                  <a:schemeClr val="dk1"/>
                </a:solidFill>
              </a:rPr>
              <a:t>tương ứng</a:t>
            </a:r>
            <a:endParaRPr/>
          </a:p>
          <a:p>
            <a:pPr indent="-285750" lvl="1" marL="742950" marR="0" rtl="0" algn="l">
              <a:spcBef>
                <a:spcPts val="0"/>
              </a:spcBef>
              <a:spcAft>
                <a:spcPts val="0"/>
              </a:spcAft>
              <a:buClr>
                <a:schemeClr val="dk1"/>
              </a:buClr>
              <a:buSzPts val="1600"/>
              <a:buFont typeface="Arial"/>
              <a:buChar char="•"/>
            </a:pPr>
            <a:r>
              <a:rPr lang="en-US" sz="1600">
                <a:solidFill>
                  <a:schemeClr val="dk1"/>
                </a:solidFill>
              </a:rPr>
              <a:t>Dự đoán</a:t>
            </a:r>
            <a:r>
              <a:rPr b="0" i="0" lang="en-US" sz="1600" u="none" cap="none" strike="noStrike">
                <a:solidFill>
                  <a:schemeClr val="dk1"/>
                </a:solidFill>
                <a:latin typeface="Arial"/>
                <a:ea typeface="Arial"/>
                <a:cs typeface="Arial"/>
                <a:sym typeface="Arial"/>
              </a:rPr>
              <a:t> </a:t>
            </a:r>
            <a:r>
              <a:rPr lang="en-US" sz="1600">
                <a:solidFill>
                  <a:schemeClr val="dk1"/>
                </a:solidFill>
              </a:rPr>
              <a:t>xác suất vị trí bắt đầu và kết thúc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rPr>
              <a:t>Tạo</a:t>
            </a:r>
            <a:r>
              <a:rPr lang="en-US" sz="1800">
                <a:solidFill>
                  <a:schemeClr val="dk1"/>
                </a:solidFill>
                <a:latin typeface="Arial"/>
                <a:ea typeface="Arial"/>
                <a:cs typeface="Arial"/>
                <a:sym typeface="Arial"/>
              </a:rPr>
              <a:t> </a:t>
            </a:r>
            <a:r>
              <a:rPr lang="en-US" sz="1800">
                <a:solidFill>
                  <a:srgbClr val="FF0000"/>
                </a:solidFill>
              </a:rPr>
              <a:t>vectors </a:t>
            </a:r>
            <a:r>
              <a:rPr lang="en-US" sz="1800">
                <a:solidFill>
                  <a:srgbClr val="FF0000"/>
                </a:solidFill>
              </a:rPr>
              <a:t>ngữ nghĩa </a:t>
            </a:r>
            <a:r>
              <a:rPr lang="en-US" sz="1800">
                <a:solidFill>
                  <a:schemeClr val="dk1"/>
                </a:solidFill>
              </a:rPr>
              <a:t>cho</a:t>
            </a:r>
            <a:r>
              <a:rPr lang="en-US" sz="1800">
                <a:solidFill>
                  <a:schemeClr val="dk1"/>
                </a:solidFill>
                <a:latin typeface="Arial"/>
                <a:ea typeface="Arial"/>
                <a:cs typeface="Arial"/>
                <a:sym typeface="Arial"/>
              </a:rPr>
              <a:t> entities </a:t>
            </a:r>
            <a:r>
              <a:rPr lang="en-US" sz="1800">
                <a:solidFill>
                  <a:schemeClr val="dk1"/>
                </a:solidFill>
              </a:rPr>
              <a:t>dựa trên văn bản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rPr>
              <a:t>Đặt</a:t>
            </a:r>
            <a:r>
              <a:rPr lang="en-US" sz="1800">
                <a:solidFill>
                  <a:schemeClr val="dk1"/>
                </a:solidFill>
                <a:latin typeface="Arial"/>
                <a:ea typeface="Arial"/>
                <a:cs typeface="Arial"/>
                <a:sym typeface="Arial"/>
              </a:rPr>
              <a:t> </a:t>
            </a:r>
            <a:r>
              <a:rPr lang="en-US" sz="1800">
                <a:solidFill>
                  <a:schemeClr val="dk1"/>
                </a:solidFill>
              </a:rPr>
              <a:t>xác xuất (0)</a:t>
            </a:r>
            <a:r>
              <a:rPr lang="en-US" sz="1800">
                <a:solidFill>
                  <a:schemeClr val="dk1"/>
                </a:solidFill>
                <a:latin typeface="Arial"/>
                <a:ea typeface="Arial"/>
                <a:cs typeface="Arial"/>
                <a:sym typeface="Arial"/>
              </a:rPr>
              <a:t> </a:t>
            </a:r>
            <a:r>
              <a:rPr lang="en-US" sz="1800">
                <a:solidFill>
                  <a:schemeClr val="dk1"/>
                </a:solidFill>
              </a:rPr>
              <a:t>như</a:t>
            </a:r>
            <a:r>
              <a:rPr lang="en-US" sz="1800">
                <a:solidFill>
                  <a:schemeClr val="dk1"/>
                </a:solidFill>
                <a:latin typeface="Arial"/>
                <a:ea typeface="Arial"/>
                <a:cs typeface="Arial"/>
                <a:sym typeface="Arial"/>
              </a:rPr>
              <a:t> </a:t>
            </a:r>
            <a:r>
              <a:rPr lang="en-US" sz="1800">
                <a:solidFill>
                  <a:srgbClr val="FF0000"/>
                </a:solidFill>
                <a:latin typeface="Arial"/>
                <a:ea typeface="Arial"/>
                <a:cs typeface="Arial"/>
                <a:sym typeface="Arial"/>
              </a:rPr>
              <a:t>negative threshold (</a:t>
            </a:r>
            <a:r>
              <a:rPr lang="en-US" sz="1800">
                <a:solidFill>
                  <a:srgbClr val="FF0000"/>
                </a:solidFill>
              </a:rPr>
              <a:t>ngưỡng âm)</a:t>
            </a:r>
            <a:endParaRPr/>
          </a:p>
          <a:p>
            <a:pPr indent="-285750" lvl="1" marL="742950" marR="0" rtl="0" algn="l">
              <a:spcBef>
                <a:spcPts val="0"/>
              </a:spcBef>
              <a:spcAft>
                <a:spcPts val="0"/>
              </a:spcAft>
              <a:buClr>
                <a:schemeClr val="dk1"/>
              </a:buClr>
              <a:buSzPts val="1600"/>
              <a:buFont typeface="Arial"/>
              <a:buChar char="•"/>
            </a:pPr>
            <a:r>
              <a:rPr lang="en-US" sz="1600">
                <a:solidFill>
                  <a:schemeClr val="dk1"/>
                </a:solidFill>
              </a:rPr>
              <a:t>Bỏ qua</a:t>
            </a:r>
            <a:r>
              <a:rPr b="0" i="0" lang="en-US" sz="1600" u="none" cap="none" strike="noStrike">
                <a:solidFill>
                  <a:schemeClr val="dk1"/>
                </a:solidFill>
                <a:latin typeface="Arial"/>
                <a:ea typeface="Arial"/>
                <a:cs typeface="Arial"/>
                <a:sym typeface="Arial"/>
              </a:rPr>
              <a:t> </a:t>
            </a:r>
            <a:r>
              <a:rPr lang="en-US" sz="1600">
                <a:solidFill>
                  <a:schemeClr val="dk1"/>
                </a:solidFill>
              </a:rPr>
              <a:t>các</a:t>
            </a:r>
            <a:r>
              <a:rPr b="0" i="0" lang="en-US" sz="1600" u="none" cap="none" strike="noStrike">
                <a:solidFill>
                  <a:schemeClr val="dk1"/>
                </a:solidFill>
                <a:latin typeface="Arial"/>
                <a:ea typeface="Arial"/>
                <a:cs typeface="Arial"/>
                <a:sym typeface="Arial"/>
              </a:rPr>
              <a:t> spans </a:t>
            </a:r>
            <a:r>
              <a:rPr lang="en-US" sz="1600">
                <a:solidFill>
                  <a:schemeClr val="dk1"/>
                </a:solidFill>
              </a:rPr>
              <a:t>mà có xác suất thấp hơn</a:t>
            </a:r>
            <a:r>
              <a:rPr b="0" i="0" lang="en-US" sz="1600" u="none" cap="none" strike="noStrike">
                <a:solidFill>
                  <a:schemeClr val="dk1"/>
                </a:solidFill>
                <a:latin typeface="Arial"/>
                <a:ea typeface="Arial"/>
                <a:cs typeface="Arial"/>
                <a:sym typeface="Arial"/>
              </a:rPr>
              <a:t> negative threshold(</a:t>
            </a:r>
            <a:r>
              <a:rPr lang="en-US" sz="1600">
                <a:solidFill>
                  <a:schemeClr val="dk1"/>
                </a:solidFill>
              </a:rPr>
              <a:t>ngưỡng âm)</a:t>
            </a:r>
            <a:endParaRPr/>
          </a:p>
        </p:txBody>
      </p:sp>
      <p:pic>
        <p:nvPicPr>
          <p:cNvPr id="251" name="Google Shape;251;p15"/>
          <p:cNvPicPr preferRelativeResize="0"/>
          <p:nvPr/>
        </p:nvPicPr>
        <p:blipFill rotWithShape="1">
          <a:blip r:embed="rId4">
            <a:alphaModFix/>
          </a:blip>
          <a:srcRect b="0" l="0" r="0" t="0"/>
          <a:stretch/>
        </p:blipFill>
        <p:spPr>
          <a:xfrm>
            <a:off x="800840" y="3900362"/>
            <a:ext cx="4339400" cy="804801"/>
          </a:xfrm>
          <a:prstGeom prst="rect">
            <a:avLst/>
          </a:prstGeom>
          <a:noFill/>
          <a:ln>
            <a:noFill/>
          </a:ln>
        </p:spPr>
      </p:pic>
      <p:pic>
        <p:nvPicPr>
          <p:cNvPr id="252" name="Google Shape;252;p15"/>
          <p:cNvPicPr preferRelativeResize="0"/>
          <p:nvPr/>
        </p:nvPicPr>
        <p:blipFill rotWithShape="1">
          <a:blip r:embed="rId5">
            <a:alphaModFix/>
          </a:blip>
          <a:srcRect b="0" l="0" r="0" t="0"/>
          <a:stretch/>
        </p:blipFill>
        <p:spPr>
          <a:xfrm>
            <a:off x="5800553" y="3774425"/>
            <a:ext cx="2403526" cy="685168"/>
          </a:xfrm>
          <a:prstGeom prst="rect">
            <a:avLst/>
          </a:prstGeom>
          <a:noFill/>
          <a:ln>
            <a:noFill/>
          </a:ln>
        </p:spPr>
      </p:pic>
      <p:pic>
        <p:nvPicPr>
          <p:cNvPr id="253" name="Google Shape;253;p15"/>
          <p:cNvPicPr preferRelativeResize="0"/>
          <p:nvPr/>
        </p:nvPicPr>
        <p:blipFill rotWithShape="1">
          <a:blip r:embed="rId6">
            <a:alphaModFix/>
          </a:blip>
          <a:srcRect b="0" l="0" r="0" t="0"/>
          <a:stretch/>
        </p:blipFill>
        <p:spPr>
          <a:xfrm>
            <a:off x="5898872" y="4414874"/>
            <a:ext cx="3425844" cy="532909"/>
          </a:xfrm>
          <a:prstGeom prst="rect">
            <a:avLst/>
          </a:prstGeom>
          <a:noFill/>
          <a:ln>
            <a:noFill/>
          </a:ln>
        </p:spPr>
      </p:pic>
      <p:sp>
        <p:nvSpPr>
          <p:cNvPr id="254" name="Google Shape;254;p15"/>
          <p:cNvSpPr/>
          <p:nvPr/>
        </p:nvSpPr>
        <p:spPr>
          <a:xfrm>
            <a:off x="5140241" y="4091425"/>
            <a:ext cx="611761" cy="303432"/>
          </a:xfrm>
          <a:prstGeom prst="rightArrow">
            <a:avLst>
              <a:gd fmla="val 50000" name="adj1"/>
              <a:gd fmla="val 50000" name="adj2"/>
            </a:avLst>
          </a:prstGeom>
          <a:solidFill>
            <a:schemeClr val="accent1"/>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System 2: the GNN implementation</a:t>
            </a:r>
            <a:endParaRPr/>
          </a:p>
        </p:txBody>
      </p:sp>
      <p:pic>
        <p:nvPicPr>
          <p:cNvPr id="260" name="Google Shape;260;p16"/>
          <p:cNvPicPr preferRelativeResize="0"/>
          <p:nvPr>
            <p:ph idx="1" type="body"/>
          </p:nvPr>
        </p:nvPicPr>
        <p:blipFill rotWithShape="1">
          <a:blip r:embed="rId3">
            <a:alphaModFix/>
          </a:blip>
          <a:srcRect b="0" l="0" r="0" t="0"/>
          <a:stretch/>
        </p:blipFill>
        <p:spPr>
          <a:xfrm>
            <a:off x="735019" y="981075"/>
            <a:ext cx="8435975" cy="3320802"/>
          </a:xfrm>
          <a:prstGeom prst="rect">
            <a:avLst/>
          </a:prstGeom>
          <a:noFill/>
          <a:ln>
            <a:noFill/>
          </a:ln>
        </p:spPr>
      </p:pic>
      <p:pic>
        <p:nvPicPr>
          <p:cNvPr id="261" name="Google Shape;261;p16"/>
          <p:cNvPicPr preferRelativeResize="0"/>
          <p:nvPr/>
        </p:nvPicPr>
        <p:blipFill rotWithShape="1">
          <a:blip r:embed="rId4">
            <a:alphaModFix/>
          </a:blip>
          <a:srcRect b="0" l="0" r="0" t="0"/>
          <a:stretch/>
        </p:blipFill>
        <p:spPr>
          <a:xfrm>
            <a:off x="1136425" y="5290532"/>
            <a:ext cx="2852236" cy="786419"/>
          </a:xfrm>
          <a:prstGeom prst="rect">
            <a:avLst/>
          </a:prstGeom>
          <a:noFill/>
          <a:ln>
            <a:noFill/>
          </a:ln>
        </p:spPr>
      </p:pic>
      <p:sp>
        <p:nvSpPr>
          <p:cNvPr id="262" name="Google Shape;262;p16"/>
          <p:cNvSpPr txBox="1"/>
          <p:nvPr/>
        </p:nvSpPr>
        <p:spPr>
          <a:xfrm>
            <a:off x="735018" y="4367201"/>
            <a:ext cx="41341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Tại mỗi bước</a:t>
            </a:r>
            <a:r>
              <a:rPr lang="en-US" sz="1800">
                <a:solidFill>
                  <a:schemeClr val="dk1"/>
                </a:solidFill>
                <a:latin typeface="Arial"/>
                <a:ea typeface="Arial"/>
                <a:cs typeface="Arial"/>
                <a:sym typeface="Arial"/>
              </a:rPr>
              <a:t>, hidden representations </a:t>
            </a:r>
            <a:r>
              <a:rPr b="1" lang="en-US" sz="1800">
                <a:solidFill>
                  <a:schemeClr val="dk1"/>
                </a:solidFill>
                <a:latin typeface="Century"/>
                <a:ea typeface="Century"/>
                <a:cs typeface="Century"/>
                <a:sym typeface="Century"/>
              </a:rPr>
              <a:t>X</a:t>
            </a:r>
            <a:r>
              <a:rPr lang="en-US" sz="1800">
                <a:solidFill>
                  <a:schemeClr val="dk1"/>
                </a:solidFill>
                <a:latin typeface="Arial"/>
                <a:ea typeface="Arial"/>
                <a:cs typeface="Arial"/>
                <a:sym typeface="Arial"/>
              </a:rPr>
              <a:t> </a:t>
            </a:r>
            <a:r>
              <a:rPr lang="en-US" sz="1800">
                <a:solidFill>
                  <a:schemeClr val="dk1"/>
                </a:solidFill>
              </a:rPr>
              <a:t>cho mỗi</a:t>
            </a:r>
            <a:r>
              <a:rPr lang="en-US" sz="1800">
                <a:solidFill>
                  <a:schemeClr val="dk1"/>
                </a:solidFill>
                <a:latin typeface="Arial"/>
                <a:ea typeface="Arial"/>
                <a:cs typeface="Arial"/>
                <a:sym typeface="Arial"/>
              </a:rPr>
              <a:t> nodes </a:t>
            </a:r>
            <a:r>
              <a:rPr lang="en-US" sz="1800">
                <a:solidFill>
                  <a:schemeClr val="dk1"/>
                </a:solidFill>
              </a:rPr>
              <a:t>được cập nhật</a:t>
            </a:r>
            <a:r>
              <a:rPr lang="en-US" sz="1800">
                <a:solidFill>
                  <a:schemeClr val="dk1"/>
                </a:solidFill>
                <a:latin typeface="Arial"/>
                <a:ea typeface="Arial"/>
                <a:cs typeface="Arial"/>
                <a:sym typeface="Arial"/>
              </a:rPr>
              <a:t> </a:t>
            </a:r>
            <a:r>
              <a:rPr lang="en-US" sz="1800">
                <a:solidFill>
                  <a:schemeClr val="dk1"/>
                </a:solidFill>
              </a:rPr>
              <a:t>theo công thức</a:t>
            </a:r>
            <a:r>
              <a:rPr lang="en-US" sz="1800">
                <a:solidFill>
                  <a:schemeClr val="dk1"/>
                </a:solidFill>
                <a:latin typeface="Arial"/>
                <a:ea typeface="Arial"/>
                <a:cs typeface="Arial"/>
                <a:sym typeface="Arial"/>
              </a:rPr>
              <a:t> </a:t>
            </a:r>
            <a:r>
              <a:rPr lang="en-US" sz="1800">
                <a:solidFill>
                  <a:srgbClr val="FF0000"/>
                </a:solidFill>
                <a:latin typeface="Arial"/>
                <a:ea typeface="Arial"/>
                <a:cs typeface="Arial"/>
                <a:sym typeface="Arial"/>
              </a:rPr>
              <a:t>propagation (</a:t>
            </a:r>
            <a:r>
              <a:rPr lang="en-US" sz="1800">
                <a:solidFill>
                  <a:srgbClr val="FF0000"/>
                </a:solidFill>
              </a:rPr>
              <a:t>lan truyền)</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63" name="Google Shape;263;p16"/>
          <p:cNvSpPr txBox="1"/>
          <p:nvPr/>
        </p:nvSpPr>
        <p:spPr>
          <a:xfrm>
            <a:off x="5330630" y="4367201"/>
            <a:ext cx="3840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Predictor </a:t>
            </a: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  </a:t>
            </a:r>
            <a:r>
              <a:rPr lang="en-US" sz="1800">
                <a:solidFill>
                  <a:schemeClr val="dk1"/>
                </a:solidFill>
              </a:rPr>
              <a:t>là một mô hình</a:t>
            </a:r>
            <a:r>
              <a:rPr lang="en-US" sz="1800">
                <a:solidFill>
                  <a:schemeClr val="dk1"/>
                </a:solidFill>
                <a:latin typeface="Arial"/>
                <a:ea typeface="Arial"/>
                <a:cs typeface="Arial"/>
                <a:sym typeface="Arial"/>
              </a:rPr>
              <a:t> MLP </a:t>
            </a:r>
            <a:r>
              <a:rPr lang="en-US" sz="1800">
                <a:solidFill>
                  <a:schemeClr val="dk1"/>
                </a:solidFill>
              </a:rPr>
              <a:t>hai lớp</a:t>
            </a:r>
            <a:r>
              <a:rPr lang="en-US" sz="1800">
                <a:solidFill>
                  <a:schemeClr val="dk1"/>
                </a:solidFill>
                <a:latin typeface="Arial"/>
                <a:ea typeface="Arial"/>
                <a:cs typeface="Arial"/>
                <a:sym typeface="Arial"/>
              </a:rPr>
              <a:t>, </a:t>
            </a:r>
            <a:r>
              <a:rPr lang="en-US" sz="1800">
                <a:solidFill>
                  <a:schemeClr val="dk1"/>
                </a:solidFill>
              </a:rPr>
              <a:t>và đưa ra dự đoán câu trả lời dựa trên </a:t>
            </a:r>
            <a:r>
              <a:rPr lang="en-US" sz="1800">
                <a:solidFill>
                  <a:schemeClr val="dk1"/>
                </a:solidFill>
                <a:latin typeface="Arial"/>
                <a:ea typeface="Arial"/>
                <a:cs typeface="Arial"/>
                <a:sym typeface="Arial"/>
              </a:rPr>
              <a:t>hidden representations </a:t>
            </a:r>
            <a:r>
              <a:rPr b="1" lang="en-US" sz="1800">
                <a:solidFill>
                  <a:schemeClr val="dk1"/>
                </a:solidFill>
                <a:latin typeface="Century"/>
                <a:ea typeface="Century"/>
                <a:cs typeface="Century"/>
                <a:sym typeface="Century"/>
              </a:rPr>
              <a:t>X</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264" name="Google Shape;264;p16"/>
          <p:cNvPicPr preferRelativeResize="0"/>
          <p:nvPr/>
        </p:nvPicPr>
        <p:blipFill rotWithShape="1">
          <a:blip r:embed="rId5">
            <a:alphaModFix/>
          </a:blip>
          <a:srcRect b="0" l="0" r="0" t="0"/>
          <a:stretch/>
        </p:blipFill>
        <p:spPr>
          <a:xfrm>
            <a:off x="5483842" y="5819665"/>
            <a:ext cx="33274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CogQA Algorithm and Training</a:t>
            </a:r>
            <a:endParaRPr/>
          </a:p>
        </p:txBody>
      </p:sp>
      <p:pic>
        <p:nvPicPr>
          <p:cNvPr id="270" name="Google Shape;270;p20"/>
          <p:cNvPicPr preferRelativeResize="0"/>
          <p:nvPr>
            <p:ph idx="1" type="body"/>
          </p:nvPr>
        </p:nvPicPr>
        <p:blipFill rotWithShape="1">
          <a:blip r:embed="rId3">
            <a:alphaModFix/>
          </a:blip>
          <a:srcRect b="0" l="0" r="0" t="0"/>
          <a:stretch/>
        </p:blipFill>
        <p:spPr>
          <a:xfrm>
            <a:off x="352111" y="989167"/>
            <a:ext cx="4312857" cy="5710982"/>
          </a:xfrm>
          <a:prstGeom prst="rect">
            <a:avLst/>
          </a:prstGeom>
          <a:noFill/>
          <a:ln>
            <a:noFill/>
          </a:ln>
        </p:spPr>
      </p:pic>
      <p:sp>
        <p:nvSpPr>
          <p:cNvPr id="271" name="Google Shape;271;p20"/>
          <p:cNvSpPr txBox="1"/>
          <p:nvPr/>
        </p:nvSpPr>
        <p:spPr>
          <a:xfrm>
            <a:off x="4953000" y="980728"/>
            <a:ext cx="4953000" cy="5316083"/>
          </a:xfrm>
          <a:prstGeom prst="rect">
            <a:avLst/>
          </a:prstGeom>
          <a:noFill/>
          <a:ln>
            <a:noFill/>
          </a:ln>
        </p:spPr>
        <p:txBody>
          <a:bodyPr anchorCtr="0" anchor="t" bIns="45700" lIns="91425" spcFirstLastPara="1" rIns="91425" wrap="square" tIns="45700">
            <a:noAutofit/>
          </a:bodyPr>
          <a:lstStyle/>
          <a:p>
            <a:pPr indent="-257175" lvl="0" marL="257175"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Preprocess</a:t>
            </a:r>
            <a:endParaRPr/>
          </a:p>
          <a:p>
            <a:pPr indent="-214312" lvl="1" marL="557213" marR="0" rtl="0" algn="l">
              <a:spcBef>
                <a:spcPts val="480"/>
              </a:spcBef>
              <a:spcAft>
                <a:spcPts val="0"/>
              </a:spcAft>
              <a:buClr>
                <a:schemeClr val="dk1"/>
              </a:buClr>
              <a:buSzPts val="2400"/>
              <a:buFont typeface="Arial"/>
              <a:buChar char="–"/>
            </a:pPr>
            <a:r>
              <a:rPr lang="en-US" sz="2400">
                <a:solidFill>
                  <a:schemeClr val="dk1"/>
                </a:solidFill>
              </a:rPr>
              <a:t>Đánh dấu các</a:t>
            </a:r>
            <a:r>
              <a:rPr b="0" i="0" lang="en-US" sz="2400" u="none" cap="none" strike="noStrike">
                <a:solidFill>
                  <a:schemeClr val="dk1"/>
                </a:solidFill>
                <a:latin typeface="Arial"/>
                <a:ea typeface="Arial"/>
                <a:cs typeface="Arial"/>
                <a:sym typeface="Arial"/>
              </a:rPr>
              <a:t> spans</a:t>
            </a:r>
            <a:r>
              <a:rPr lang="en-US" sz="2400">
                <a:solidFill>
                  <a:schemeClr val="dk1"/>
                </a:solidFill>
              </a:rPr>
              <a:t> của</a:t>
            </a:r>
            <a:r>
              <a:rPr b="0" i="0" lang="en-US" sz="2400" u="none" cap="none" strike="noStrike">
                <a:solidFill>
                  <a:schemeClr val="dk1"/>
                </a:solidFill>
                <a:latin typeface="Arial"/>
                <a:ea typeface="Arial"/>
                <a:cs typeface="Arial"/>
                <a:sym typeface="Arial"/>
              </a:rPr>
              <a:t> next-hop entities </a:t>
            </a:r>
            <a:r>
              <a:rPr lang="en-US" sz="2400">
                <a:solidFill>
                  <a:schemeClr val="dk1"/>
                </a:solidFill>
              </a:rPr>
              <a:t>và</a:t>
            </a:r>
            <a:r>
              <a:rPr b="0" i="0" lang="en-US" sz="2400" u="none" cap="none" strike="noStrike">
                <a:solidFill>
                  <a:schemeClr val="dk1"/>
                </a:solidFill>
                <a:latin typeface="Arial"/>
                <a:ea typeface="Arial"/>
                <a:cs typeface="Arial"/>
                <a:sym typeface="Arial"/>
              </a:rPr>
              <a:t> </a:t>
            </a:r>
            <a:r>
              <a:rPr lang="en-US" sz="2400">
                <a:solidFill>
                  <a:schemeClr val="dk1"/>
                </a:solidFill>
              </a:rPr>
              <a:t>câu trả lời bằng</a:t>
            </a:r>
            <a:r>
              <a:rPr b="0" i="0" lang="en-US" sz="2400" u="none" cap="none" strike="noStrike">
                <a:solidFill>
                  <a:schemeClr val="dk1"/>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fuzzy matching</a:t>
            </a:r>
            <a:endParaRPr/>
          </a:p>
          <a:p>
            <a:pPr indent="-214312" lvl="1" marL="557213"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Golden cognitive graph and negative (hop and span) nodes</a:t>
            </a:r>
            <a:endParaRPr/>
          </a:p>
          <a:p>
            <a:pPr indent="-61912" lvl="1" marL="557213"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57175" lvl="0" marL="257175" marR="0" rtl="0" algn="l">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Train Task #1 (System 1)：</a:t>
            </a:r>
            <a:endParaRPr sz="2400">
              <a:solidFill>
                <a:schemeClr val="dk1"/>
              </a:solidFill>
              <a:latin typeface="Arial"/>
              <a:ea typeface="Arial"/>
              <a:cs typeface="Arial"/>
              <a:sym typeface="Arial"/>
            </a:endParaRPr>
          </a:p>
          <a:p>
            <a:pPr indent="-214312" lvl="1" marL="557213"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Next-hop spans </a:t>
            </a:r>
            <a:r>
              <a:rPr lang="en-US" sz="2400">
                <a:solidFill>
                  <a:schemeClr val="dk1"/>
                </a:solidFill>
              </a:rPr>
              <a:t>và</a:t>
            </a:r>
            <a:r>
              <a:rPr b="0" i="0" lang="en-US" sz="2400" u="none" cap="none" strike="noStrike">
                <a:solidFill>
                  <a:schemeClr val="dk1"/>
                </a:solidFill>
                <a:latin typeface="Arial"/>
                <a:ea typeface="Arial"/>
                <a:cs typeface="Arial"/>
                <a:sym typeface="Arial"/>
              </a:rPr>
              <a:t> </a:t>
            </a:r>
            <a:r>
              <a:rPr lang="en-US" sz="2400">
                <a:solidFill>
                  <a:srgbClr val="C00000"/>
                </a:solidFill>
              </a:rPr>
              <a:t>trích xuất </a:t>
            </a:r>
            <a:r>
              <a:rPr b="0" i="0" lang="en-US" sz="2400" u="none" cap="none" strike="noStrike">
                <a:solidFill>
                  <a:schemeClr val="dk1"/>
                </a:solidFill>
                <a:latin typeface="Arial"/>
                <a:ea typeface="Arial"/>
                <a:cs typeface="Arial"/>
                <a:sym typeface="Arial"/>
              </a:rPr>
              <a:t>answer spans </a:t>
            </a:r>
            <a:endParaRPr/>
          </a:p>
          <a:p>
            <a:pPr indent="-61912" lvl="1" marL="557213"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57175" lvl="0" marL="257175" marR="0" rtl="0" algn="l">
              <a:spcBef>
                <a:spcPts val="480"/>
              </a:spcBef>
              <a:spcAft>
                <a:spcPts val="0"/>
              </a:spcAft>
              <a:buClr>
                <a:schemeClr val="dk1"/>
              </a:buClr>
              <a:buSzPts val="2400"/>
              <a:buFont typeface="Arial"/>
              <a:buChar char="•"/>
            </a:pPr>
            <a:r>
              <a:rPr lang="en-US" sz="2400">
                <a:solidFill>
                  <a:schemeClr val="dk1"/>
                </a:solidFill>
                <a:latin typeface="Arial"/>
                <a:ea typeface="Arial"/>
                <a:cs typeface="Arial"/>
                <a:sym typeface="Arial"/>
              </a:rPr>
              <a:t>Train Task #2 (System 1 &amp; 2)：</a:t>
            </a:r>
            <a:endParaRPr sz="2400">
              <a:solidFill>
                <a:schemeClr val="dk1"/>
              </a:solidFill>
              <a:latin typeface="Arial"/>
              <a:ea typeface="Arial"/>
              <a:cs typeface="Arial"/>
              <a:sym typeface="Arial"/>
            </a:endParaRPr>
          </a:p>
          <a:p>
            <a:pPr indent="-214312" lvl="1" marL="557213" marR="0" rtl="0" algn="l">
              <a:spcBef>
                <a:spcPts val="480"/>
              </a:spcBef>
              <a:spcAft>
                <a:spcPts val="0"/>
              </a:spcAft>
              <a:buClr>
                <a:srgbClr val="C00000"/>
              </a:buClr>
              <a:buSzPts val="2400"/>
              <a:buFont typeface="Arial"/>
              <a:buChar char="–"/>
            </a:pPr>
            <a:r>
              <a:rPr lang="en-US" sz="2400">
                <a:solidFill>
                  <a:srgbClr val="C00000"/>
                </a:solidFill>
              </a:rPr>
              <a:t>Dự đoán</a:t>
            </a:r>
            <a:r>
              <a:rPr b="0" i="0" lang="en-US" sz="2400" u="none" cap="none" strike="noStrike">
                <a:solidFill>
                  <a:schemeClr val="dk1"/>
                </a:solidFill>
                <a:latin typeface="Arial"/>
                <a:ea typeface="Arial"/>
                <a:cs typeface="Arial"/>
                <a:sym typeface="Arial"/>
              </a:rPr>
              <a:t> </a:t>
            </a:r>
            <a:r>
              <a:rPr lang="en-US" sz="2400">
                <a:solidFill>
                  <a:schemeClr val="dk1"/>
                </a:solidFill>
              </a:rPr>
              <a:t>với</a:t>
            </a:r>
            <a:r>
              <a:rPr b="0" i="0" lang="en-US" sz="2400" u="none" cap="none" strike="noStrike">
                <a:solidFill>
                  <a:schemeClr val="dk1"/>
                </a:solidFill>
                <a:latin typeface="Arial"/>
                <a:ea typeface="Arial"/>
                <a:cs typeface="Arial"/>
                <a:sym typeface="Arial"/>
              </a:rPr>
              <a:t> GNN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pic>
        <p:nvPicPr>
          <p:cNvPr id="277" name="Google Shape;277;p17"/>
          <p:cNvPicPr preferRelativeResize="0"/>
          <p:nvPr>
            <p:ph idx="1" type="body"/>
          </p:nvPr>
        </p:nvPicPr>
        <p:blipFill rotWithShape="1">
          <a:blip r:embed="rId3">
            <a:alphaModFix/>
          </a:blip>
          <a:srcRect b="0" l="0" r="0" t="0"/>
          <a:stretch/>
        </p:blipFill>
        <p:spPr>
          <a:xfrm>
            <a:off x="545863" y="3127914"/>
            <a:ext cx="4003677" cy="2776108"/>
          </a:xfrm>
          <a:prstGeom prst="rect">
            <a:avLst/>
          </a:prstGeom>
          <a:noFill/>
          <a:ln>
            <a:noFill/>
          </a:ln>
        </p:spPr>
      </p:pic>
      <p:pic>
        <p:nvPicPr>
          <p:cNvPr id="278" name="Google Shape;278;p17"/>
          <p:cNvPicPr preferRelativeResize="0"/>
          <p:nvPr/>
        </p:nvPicPr>
        <p:blipFill rotWithShape="1">
          <a:blip r:embed="rId4">
            <a:alphaModFix/>
          </a:blip>
          <a:srcRect b="0" l="0" r="0" t="0"/>
          <a:stretch/>
        </p:blipFill>
        <p:spPr>
          <a:xfrm>
            <a:off x="4499777" y="3061240"/>
            <a:ext cx="4803150" cy="3147519"/>
          </a:xfrm>
          <a:prstGeom prst="rect">
            <a:avLst/>
          </a:prstGeom>
          <a:noFill/>
          <a:ln>
            <a:noFill/>
          </a:ln>
        </p:spPr>
      </p:pic>
      <p:sp>
        <p:nvSpPr>
          <p:cNvPr id="279" name="Google Shape;279;p17"/>
          <p:cNvSpPr txBox="1"/>
          <p:nvPr/>
        </p:nvSpPr>
        <p:spPr>
          <a:xfrm>
            <a:off x="1733179" y="2591926"/>
            <a:ext cx="1800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Cognitive graph</a:t>
            </a:r>
            <a:endParaRPr sz="1800">
              <a:solidFill>
                <a:schemeClr val="dk1"/>
              </a:solidFill>
              <a:latin typeface="Arial"/>
              <a:ea typeface="Arial"/>
              <a:cs typeface="Arial"/>
              <a:sym typeface="Arial"/>
            </a:endParaRPr>
          </a:p>
        </p:txBody>
      </p:sp>
      <p:sp>
        <p:nvSpPr>
          <p:cNvPr id="280" name="Google Shape;280;p17"/>
          <p:cNvSpPr txBox="1"/>
          <p:nvPr/>
        </p:nvSpPr>
        <p:spPr>
          <a:xfrm>
            <a:off x="6001875" y="2559151"/>
            <a:ext cx="2069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CogQA framework</a:t>
            </a:r>
            <a:endParaRPr sz="1800">
              <a:solidFill>
                <a:schemeClr val="dk1"/>
              </a:solidFill>
              <a:latin typeface="Arial"/>
              <a:ea typeface="Arial"/>
              <a:cs typeface="Arial"/>
              <a:sym typeface="Arial"/>
            </a:endParaRPr>
          </a:p>
        </p:txBody>
      </p:sp>
      <p:sp>
        <p:nvSpPr>
          <p:cNvPr id="281" name="Google Shape;281;p17"/>
          <p:cNvSpPr txBox="1"/>
          <p:nvPr/>
        </p:nvSpPr>
        <p:spPr>
          <a:xfrm>
            <a:off x="1195026" y="1043462"/>
            <a:ext cx="6609600" cy="1569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Iterative Framework --&gt; Myopic Retrieval</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Cognitive Graph       --&gt; </a:t>
            </a:r>
            <a:r>
              <a:rPr lang="en-US" sz="2400">
                <a:solidFill>
                  <a:schemeClr val="dk1"/>
                </a:solidFill>
              </a:rPr>
              <a:t>Giải thích</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rPr>
              <a:t>Lý thuyết kép (Sys1&amp;2)</a:t>
            </a:r>
            <a:r>
              <a:rPr lang="en-US" sz="2400">
                <a:solidFill>
                  <a:schemeClr val="dk1"/>
                </a:solidFill>
                <a:latin typeface="Arial"/>
                <a:ea typeface="Arial"/>
                <a:cs typeface="Arial"/>
                <a:sym typeface="Arial"/>
              </a:rPr>
              <a:t> --&gt; </a:t>
            </a:r>
            <a:r>
              <a:rPr lang="en-US" sz="2400">
                <a:solidFill>
                  <a:schemeClr val="dk1"/>
                </a:solidFill>
              </a:rPr>
              <a:t>Cách </a:t>
            </a:r>
            <a:r>
              <a:rPr lang="en-US" sz="2400">
                <a:solidFill>
                  <a:schemeClr val="dk1"/>
                </a:solidFill>
                <a:latin typeface="Arial"/>
                <a:ea typeface="Arial"/>
                <a:cs typeface="Arial"/>
                <a:sym typeface="Arial"/>
              </a:rPr>
              <a:t>System 2 </a:t>
            </a:r>
            <a:r>
              <a:rPr lang="en-US" sz="2400">
                <a:solidFill>
                  <a:schemeClr val="dk1"/>
                </a:solidFill>
              </a:rPr>
              <a:t>lý luận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Performance</a:t>
            </a:r>
            <a:endParaRPr/>
          </a:p>
        </p:txBody>
      </p:sp>
      <p:pic>
        <p:nvPicPr>
          <p:cNvPr id="288" name="Google Shape;288;p21"/>
          <p:cNvPicPr preferRelativeResize="0"/>
          <p:nvPr>
            <p:ph idx="1" type="body"/>
          </p:nvPr>
        </p:nvPicPr>
        <p:blipFill rotWithShape="1">
          <a:blip r:embed="rId3">
            <a:alphaModFix/>
          </a:blip>
          <a:srcRect b="0" l="0" r="0" t="0"/>
          <a:stretch/>
        </p:blipFill>
        <p:spPr>
          <a:xfrm>
            <a:off x="139242" y="2646456"/>
            <a:ext cx="9627600" cy="3799800"/>
          </a:xfrm>
          <a:prstGeom prst="rect">
            <a:avLst/>
          </a:prstGeom>
          <a:noFill/>
          <a:ln>
            <a:noFill/>
          </a:ln>
        </p:spPr>
      </p:pic>
      <p:sp>
        <p:nvSpPr>
          <p:cNvPr id="289" name="Google Shape;289;p21"/>
          <p:cNvSpPr txBox="1"/>
          <p:nvPr/>
        </p:nvSpPr>
        <p:spPr>
          <a:xfrm>
            <a:off x="704528" y="1076543"/>
            <a:ext cx="8568900" cy="1200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HotpotQA </a:t>
            </a:r>
            <a:r>
              <a:rPr lang="en-US" sz="2400">
                <a:solidFill>
                  <a:schemeClr val="dk1"/>
                </a:solidFill>
              </a:rPr>
              <a:t>là bộ</a:t>
            </a:r>
            <a:r>
              <a:rPr lang="en-US" sz="2400">
                <a:solidFill>
                  <a:schemeClr val="dk1"/>
                </a:solidFill>
                <a:latin typeface="Arial"/>
                <a:ea typeface="Arial"/>
                <a:cs typeface="Arial"/>
                <a:sym typeface="Arial"/>
              </a:rPr>
              <a:t> dataset </a:t>
            </a:r>
            <a:r>
              <a:rPr lang="en-US" sz="2400">
                <a:solidFill>
                  <a:schemeClr val="dk1"/>
                </a:solidFill>
              </a:rPr>
              <a:t>có thành tích tương tự datasetdataset</a:t>
            </a:r>
            <a:r>
              <a:rPr lang="en-US" sz="2400">
                <a:solidFill>
                  <a:schemeClr val="dk1"/>
                </a:solidFill>
                <a:latin typeface="Arial"/>
                <a:ea typeface="Arial"/>
                <a:cs typeface="Arial"/>
                <a:sym typeface="Arial"/>
              </a:rPr>
              <a:t> SQuAD</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CogQA </a:t>
            </a:r>
            <a:r>
              <a:rPr lang="en-US" sz="2400">
                <a:solidFill>
                  <a:srgbClr val="C00000"/>
                </a:solidFill>
                <a:latin typeface="Arial"/>
                <a:ea typeface="Arial"/>
                <a:cs typeface="Arial"/>
                <a:sym typeface="Arial"/>
              </a:rPr>
              <a:t>ranked 1</a:t>
            </a:r>
            <a:r>
              <a:rPr baseline="30000" lang="en-US" sz="2400">
                <a:solidFill>
                  <a:srgbClr val="C00000"/>
                </a:solidFill>
                <a:latin typeface="Arial"/>
                <a:ea typeface="Arial"/>
                <a:cs typeface="Arial"/>
                <a:sym typeface="Arial"/>
              </a:rPr>
              <a:t>st</a:t>
            </a:r>
            <a:r>
              <a:rPr lang="en-US" sz="2400">
                <a:solidFill>
                  <a:srgbClr val="C00000"/>
                </a:solidFill>
                <a:latin typeface="Arial"/>
                <a:ea typeface="Arial"/>
                <a:cs typeface="Arial"/>
                <a:sym typeface="Arial"/>
              </a:rPr>
              <a:t>  </a:t>
            </a:r>
            <a:r>
              <a:rPr lang="en-US" sz="2400">
                <a:solidFill>
                  <a:schemeClr val="dk1"/>
                </a:solidFill>
              </a:rPr>
              <a:t>từ 21/2 đến </a:t>
            </a:r>
            <a:r>
              <a:rPr lang="en-US" sz="2400">
                <a:solidFill>
                  <a:schemeClr val="dk1"/>
                </a:solidFill>
                <a:latin typeface="Arial"/>
                <a:ea typeface="Arial"/>
                <a:cs typeface="Arial"/>
                <a:sym typeface="Arial"/>
              </a:rPr>
              <a:t>15/</a:t>
            </a:r>
            <a:r>
              <a:rPr lang="en-US" sz="2400">
                <a:solidFill>
                  <a:schemeClr val="dk1"/>
                </a:solidFill>
              </a:rPr>
              <a:t>5</a:t>
            </a:r>
            <a:r>
              <a:rPr lang="en-US" sz="2400">
                <a:solidFill>
                  <a:schemeClr val="dk1"/>
                </a:solidFill>
                <a:latin typeface="Arial"/>
                <a:ea typeface="Arial"/>
                <a:cs typeface="Arial"/>
                <a:sym typeface="Arial"/>
              </a:rPr>
              <a:t> (</a:t>
            </a:r>
            <a:r>
              <a:rPr lang="en-US" sz="2400">
                <a:solidFill>
                  <a:srgbClr val="C00000"/>
                </a:solidFill>
              </a:rPr>
              <a:t>gần 3 tháng</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381000" y="6451600"/>
            <a:ext cx="9144000" cy="4064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2200" lIns="166150" spcFirstLastPara="1" rIns="66450" wrap="square" tIns="42200">
            <a:noAutofit/>
          </a:bodyPr>
          <a:lstStyle/>
          <a:p>
            <a:pPr indent="0" lvl="0" marL="0" marR="0" rtl="0" algn="l">
              <a:spcBef>
                <a:spcPts val="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p:txBody>
      </p:sp>
      <p:sp>
        <p:nvSpPr>
          <p:cNvPr id="295" name="Google Shape;295;p24"/>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Related Publications</a:t>
            </a:r>
            <a:endParaRPr>
              <a:latin typeface="Arial"/>
              <a:ea typeface="Arial"/>
              <a:cs typeface="Arial"/>
              <a:sym typeface="Arial"/>
            </a:endParaRPr>
          </a:p>
        </p:txBody>
      </p:sp>
      <p:sp>
        <p:nvSpPr>
          <p:cNvPr id="296" name="Google Shape;296;p24"/>
          <p:cNvSpPr txBox="1"/>
          <p:nvPr>
            <p:ph idx="1" type="body"/>
          </p:nvPr>
        </p:nvSpPr>
        <p:spPr>
          <a:xfrm>
            <a:off x="272480" y="1124744"/>
            <a:ext cx="9433048" cy="5112568"/>
          </a:xfrm>
          <a:prstGeom prst="rect">
            <a:avLst/>
          </a:prstGeom>
          <a:noFill/>
          <a:ln>
            <a:noFill/>
          </a:ln>
        </p:spPr>
        <p:txBody>
          <a:bodyPr anchorCtr="0" anchor="t" bIns="45700" lIns="91425" spcFirstLastPara="1" rIns="91425" wrap="square" tIns="45700">
            <a:noAutofit/>
          </a:bodyPr>
          <a:lstStyle/>
          <a:p>
            <a:pPr indent="-234000" lvl="0" marL="234000" rtl="0" algn="l">
              <a:spcBef>
                <a:spcPts val="0"/>
              </a:spcBef>
              <a:spcAft>
                <a:spcPts val="0"/>
              </a:spcAft>
              <a:buClr>
                <a:schemeClr val="dk1"/>
              </a:buClr>
              <a:buSzPts val="1400"/>
              <a:buFont typeface="Arial"/>
              <a:buChar char="•"/>
            </a:pPr>
            <a:r>
              <a:rPr lang="en-US" sz="1400"/>
              <a:t>Ming Ding, Chang Zhou, Qibin Chen, Hongxia Yang, and Jie Tang. Cognitive Graph for Multi-Hop Reading Comprehension at Scale. ACL’19.</a:t>
            </a:r>
            <a:endParaRPr/>
          </a:p>
          <a:p>
            <a:pPr indent="-234000" lvl="0" marL="234000" rtl="0" algn="l">
              <a:spcBef>
                <a:spcPts val="600"/>
              </a:spcBef>
              <a:spcAft>
                <a:spcPts val="0"/>
              </a:spcAft>
              <a:buClr>
                <a:schemeClr val="dk1"/>
              </a:buClr>
              <a:buSzPts val="1400"/>
              <a:buFont typeface="Arial"/>
              <a:buChar char="•"/>
            </a:pPr>
            <a:r>
              <a:rPr lang="en-US" sz="1400"/>
              <a:t>Jie Zhang, Yuxiao Dong, Yan Wang, Jie Tang, and Ming Ding. ProNE: Fast and Scalable Network Representation Learning. IJCAI’19.</a:t>
            </a:r>
            <a:endParaRPr/>
          </a:p>
          <a:p>
            <a:pPr indent="-234000" lvl="0" marL="234000" rtl="0" algn="l">
              <a:spcBef>
                <a:spcPts val="600"/>
              </a:spcBef>
              <a:spcAft>
                <a:spcPts val="0"/>
              </a:spcAft>
              <a:buClr>
                <a:schemeClr val="dk1"/>
              </a:buClr>
              <a:buSzPts val="1400"/>
              <a:buFont typeface="Arial"/>
              <a:buChar char="•"/>
            </a:pPr>
            <a:r>
              <a:rPr lang="en-US" sz="1400"/>
              <a:t>Yukuo Cen, Xu Zou, Jianwei Zhang, Hongxia Yang, Jingren Zhou and Jie Tang. Representation Learning for Attributed Multiplex Heterogeneous Network. KDD’19.</a:t>
            </a:r>
            <a:endParaRPr/>
          </a:p>
          <a:p>
            <a:pPr indent="-234000" lvl="0" marL="234000" rtl="0" algn="l">
              <a:spcBef>
                <a:spcPts val="600"/>
              </a:spcBef>
              <a:spcAft>
                <a:spcPts val="0"/>
              </a:spcAft>
              <a:buClr>
                <a:schemeClr val="dk1"/>
              </a:buClr>
              <a:buSzPts val="1400"/>
              <a:buFont typeface="Arial"/>
              <a:buChar char="•"/>
            </a:pPr>
            <a:r>
              <a:rPr lang="en-US" sz="1400"/>
              <a:t>Fanjin Zhang, Xiao Liu, Jie Tang, Yuxiao Dong, Peiran Yao, Jie Zhang, Xiaotao Gu, Yan Wang, Bin Shao, Rui Li, and Kuansan Wang. OAG: Toward Linking Large-scale Heterogeneous Entity Graphs. KDD’19.</a:t>
            </a:r>
            <a:endParaRPr/>
          </a:p>
          <a:p>
            <a:pPr indent="-234000" lvl="0" marL="234000" rtl="0" algn="l">
              <a:spcBef>
                <a:spcPts val="600"/>
              </a:spcBef>
              <a:spcAft>
                <a:spcPts val="0"/>
              </a:spcAft>
              <a:buClr>
                <a:schemeClr val="dk1"/>
              </a:buClr>
              <a:buSzPts val="1400"/>
              <a:buFont typeface="Arial"/>
              <a:buChar char="•"/>
            </a:pPr>
            <a:r>
              <a:rPr lang="en-US" sz="1400"/>
              <a:t>Yifeng Zhao, Xiangwei Wang, Hongxia Yang, Le Song, and Jie Tang. Large Scale Evolving Graphs with Burst Detection. IJCAI’19.</a:t>
            </a:r>
            <a:endParaRPr/>
          </a:p>
          <a:p>
            <a:pPr indent="-234000" lvl="0" marL="234000" rtl="0" algn="l">
              <a:spcBef>
                <a:spcPts val="600"/>
              </a:spcBef>
              <a:spcAft>
                <a:spcPts val="0"/>
              </a:spcAft>
              <a:buClr>
                <a:schemeClr val="dk1"/>
              </a:buClr>
              <a:buSzPts val="1400"/>
              <a:buFont typeface="Arial"/>
              <a:buChar char="•"/>
            </a:pPr>
            <a:r>
              <a:rPr lang="en-US" sz="1400"/>
              <a:t>Yu Han, Jie Tang, and Qian Chen. Network Embedding under Partial Monitoring for Evolving Networks. IJCAI’19.</a:t>
            </a:r>
            <a:endParaRPr/>
          </a:p>
          <a:p>
            <a:pPr indent="-234000" lvl="0" marL="234000" rtl="0" algn="l">
              <a:spcBef>
                <a:spcPts val="600"/>
              </a:spcBef>
              <a:spcAft>
                <a:spcPts val="0"/>
              </a:spcAft>
              <a:buClr>
                <a:schemeClr val="dk1"/>
              </a:buClr>
              <a:buSzPts val="1400"/>
              <a:buFont typeface="Arial"/>
              <a:buChar char="•"/>
            </a:pPr>
            <a:r>
              <a:rPr lang="en-US" sz="1400"/>
              <a:t>Jiezhong Qiu, Yuxiao Dong, Hao Ma, Jian Li, Chi Wang, Kuansan Wang, and Jie Tang. NetSMF: Large-Scale Network Embedding as Sparse Matrix Factorization. WWW'19.</a:t>
            </a:r>
            <a:endParaRPr/>
          </a:p>
          <a:p>
            <a:pPr indent="-234000" lvl="0" marL="234000" rtl="0" algn="l">
              <a:spcBef>
                <a:spcPts val="600"/>
              </a:spcBef>
              <a:spcAft>
                <a:spcPts val="0"/>
              </a:spcAft>
              <a:buClr>
                <a:schemeClr val="dk1"/>
              </a:buClr>
              <a:buSzPts val="1400"/>
              <a:buFont typeface="Arial"/>
              <a:buChar char="•"/>
            </a:pPr>
            <a:r>
              <a:rPr lang="en-US" sz="1400"/>
              <a:t>Jiezhong Qiu, Jian Tang, Hao Ma, Yuxiao Dong, Kuansan Wang, and Jie Tang. DeepInf: Modeling Influence Locality in Large Social Networks. KDD’18.</a:t>
            </a:r>
            <a:endParaRPr/>
          </a:p>
          <a:p>
            <a:pPr indent="-234000" lvl="0" marL="234000" rtl="0" algn="l">
              <a:spcBef>
                <a:spcPts val="600"/>
              </a:spcBef>
              <a:spcAft>
                <a:spcPts val="0"/>
              </a:spcAft>
              <a:buClr>
                <a:schemeClr val="dk1"/>
              </a:buClr>
              <a:buSzPts val="1400"/>
              <a:buFont typeface="Arial"/>
              <a:buChar char="•"/>
            </a:pPr>
            <a:r>
              <a:rPr lang="en-US" sz="1400"/>
              <a:t>Jiezhong Qiu, Yuxiao Dong, Hao Ma, Jian Li, Kuansan Wang, and Jie Tang. Network Embedding as Matrix Factorization: Unifying DeepWalk, LINE, PTE, and node2vec. WSDM’18. </a:t>
            </a:r>
            <a:endParaRPr/>
          </a:p>
          <a:p>
            <a:pPr indent="-234000" lvl="0" marL="234000" rtl="0" algn="l">
              <a:spcBef>
                <a:spcPts val="600"/>
              </a:spcBef>
              <a:spcAft>
                <a:spcPts val="0"/>
              </a:spcAft>
              <a:buClr>
                <a:schemeClr val="dk1"/>
              </a:buClr>
              <a:buSzPts val="1400"/>
              <a:buFont typeface="Arial"/>
              <a:buChar char="•"/>
            </a:pPr>
            <a:r>
              <a:rPr lang="en-US" sz="1400"/>
              <a:t>Jie Tang, Jing Zhang, Limin Yao, Juanzi Li, Li Zhang, and Zhong Su. ArnetMiner: Extraction and Mining of Academic Social Networks. KDD’08.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 </a:t>
            </a:r>
            <a:r>
              <a:rPr lang="en-US"/>
              <a:t>có rất nhiều dưới dạng</a:t>
            </a:r>
            <a:r>
              <a:rPr lang="en-US"/>
              <a:t> </a:t>
            </a:r>
            <a:r>
              <a:rPr lang="en-US"/>
              <a:t>mạng lưới(networks)</a:t>
            </a:r>
            <a:endParaRPr/>
          </a:p>
        </p:txBody>
      </p:sp>
      <p:sp>
        <p:nvSpPr>
          <p:cNvPr id="100" name="Google Shape;100;p2"/>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01" name="Google Shape;101;p2"/>
          <p:cNvPicPr preferRelativeResize="0"/>
          <p:nvPr/>
        </p:nvPicPr>
        <p:blipFill rotWithShape="1">
          <a:blip r:embed="rId3">
            <a:alphaModFix/>
          </a:blip>
          <a:srcRect b="0" l="0" r="0" t="0"/>
          <a:stretch/>
        </p:blipFill>
        <p:spPr>
          <a:xfrm>
            <a:off x="0" y="1124744"/>
            <a:ext cx="9906000" cy="56225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344488" y="3068960"/>
            <a:ext cx="9363075" cy="118816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CẢM ƠN CÁC BẠN ĐÃ LẮNG NGHE</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Cấu trúc của mô hình GNN</a:t>
            </a:r>
            <a:endParaRPr/>
          </a:p>
        </p:txBody>
      </p:sp>
      <p:sp>
        <p:nvSpPr>
          <p:cNvPr id="107" name="Google Shape;107;p3"/>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08" name="Google Shape;108;p3"/>
          <p:cNvPicPr preferRelativeResize="0"/>
          <p:nvPr/>
        </p:nvPicPr>
        <p:blipFill rotWithShape="1">
          <a:blip r:embed="rId3">
            <a:alphaModFix/>
          </a:blip>
          <a:srcRect b="0" l="0" r="0" t="0"/>
          <a:stretch/>
        </p:blipFill>
        <p:spPr>
          <a:xfrm>
            <a:off x="833452" y="1098446"/>
            <a:ext cx="8007980" cy="5759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GNN Tasks:</a:t>
            </a:r>
            <a:endParaRPr/>
          </a:p>
        </p:txBody>
      </p:sp>
      <p:sp>
        <p:nvSpPr>
          <p:cNvPr id="114" name="Google Shape;114;p4"/>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Font typeface="Arial"/>
              <a:buChar char="–"/>
            </a:pPr>
            <a:r>
              <a:rPr lang="en-US"/>
              <a:t>Node classification</a:t>
            </a:r>
            <a:endParaRPr/>
          </a:p>
          <a:p>
            <a:pPr indent="-228600" lvl="2" marL="1143000" rtl="0" algn="l">
              <a:spcBef>
                <a:spcPts val="480"/>
              </a:spcBef>
              <a:spcAft>
                <a:spcPts val="0"/>
              </a:spcAft>
              <a:buClr>
                <a:schemeClr val="dk1"/>
              </a:buClr>
              <a:buSzPts val="2400"/>
              <a:buFont typeface="Arial"/>
              <a:buChar char="•"/>
            </a:pPr>
            <a:r>
              <a:rPr lang="en-US"/>
              <a:t>D</a:t>
            </a:r>
            <a:r>
              <a:rPr lang="en-US"/>
              <a:t>ự đoán loại node</a:t>
            </a:r>
            <a:r>
              <a:rPr lang="en-US"/>
              <a:t> </a:t>
            </a:r>
            <a:endParaRPr/>
          </a:p>
          <a:p>
            <a:pPr indent="-285750" lvl="1" marL="742950" rtl="0" algn="l">
              <a:spcBef>
                <a:spcPts val="560"/>
              </a:spcBef>
              <a:spcAft>
                <a:spcPts val="0"/>
              </a:spcAft>
              <a:buClr>
                <a:schemeClr val="dk1"/>
              </a:buClr>
              <a:buSzPts val="2800"/>
              <a:buFont typeface="Arial"/>
              <a:buChar char="–"/>
            </a:pPr>
            <a:r>
              <a:rPr lang="en-US"/>
              <a:t>Link prediction</a:t>
            </a:r>
            <a:endParaRPr/>
          </a:p>
          <a:p>
            <a:pPr indent="-228600" lvl="2" marL="1143000" rtl="0" algn="l">
              <a:spcBef>
                <a:spcPts val="480"/>
              </a:spcBef>
              <a:spcAft>
                <a:spcPts val="0"/>
              </a:spcAft>
              <a:buClr>
                <a:schemeClr val="dk1"/>
              </a:buClr>
              <a:buSzPts val="2400"/>
              <a:buFont typeface="Arial"/>
              <a:buChar char="•"/>
            </a:pPr>
            <a:r>
              <a:rPr lang="en-US"/>
              <a:t>Dự đoán xem 2 node có liên kết hay không</a:t>
            </a:r>
            <a:r>
              <a:rPr lang="en-US"/>
              <a:t> </a:t>
            </a:r>
            <a:endParaRPr/>
          </a:p>
          <a:p>
            <a:pPr indent="-285750" lvl="1" marL="742950" rtl="0" algn="l">
              <a:spcBef>
                <a:spcPts val="560"/>
              </a:spcBef>
              <a:spcAft>
                <a:spcPts val="0"/>
              </a:spcAft>
              <a:buClr>
                <a:schemeClr val="dk1"/>
              </a:buClr>
              <a:buSzPts val="2800"/>
              <a:buFont typeface="Arial"/>
              <a:buChar char="–"/>
            </a:pPr>
            <a:r>
              <a:rPr lang="en-US"/>
              <a:t>Community detection</a:t>
            </a:r>
            <a:endParaRPr/>
          </a:p>
          <a:p>
            <a:pPr indent="-228600" lvl="2" marL="1143000" rtl="0" algn="l">
              <a:spcBef>
                <a:spcPts val="480"/>
              </a:spcBef>
              <a:spcAft>
                <a:spcPts val="0"/>
              </a:spcAft>
              <a:buClr>
                <a:schemeClr val="dk1"/>
              </a:buClr>
              <a:buSzPts val="2400"/>
              <a:buFont typeface="Arial"/>
              <a:buChar char="•"/>
            </a:pPr>
            <a:r>
              <a:rPr lang="en-US"/>
              <a:t>X</a:t>
            </a:r>
            <a:r>
              <a:rPr lang="en-US"/>
              <a:t>ác định các cụm nodenode </a:t>
            </a:r>
            <a:r>
              <a:rPr lang="en-US"/>
              <a:t> </a:t>
            </a:r>
            <a:endParaRPr/>
          </a:p>
          <a:p>
            <a:pPr indent="-285750" lvl="1" marL="742950" rtl="0" algn="l">
              <a:spcBef>
                <a:spcPts val="560"/>
              </a:spcBef>
              <a:spcAft>
                <a:spcPts val="0"/>
              </a:spcAft>
              <a:buClr>
                <a:schemeClr val="dk1"/>
              </a:buClr>
              <a:buSzPts val="2800"/>
              <a:buFont typeface="Arial"/>
              <a:buChar char="–"/>
            </a:pPr>
            <a:r>
              <a:rPr lang="en-US"/>
              <a:t>Network similarity</a:t>
            </a:r>
            <a:endParaRPr/>
          </a:p>
          <a:p>
            <a:pPr indent="-228600" lvl="2" marL="1143000" rtl="0" algn="l">
              <a:spcBef>
                <a:spcPts val="480"/>
              </a:spcBef>
              <a:spcAft>
                <a:spcPts val="0"/>
              </a:spcAft>
              <a:buClr>
                <a:schemeClr val="dk1"/>
              </a:buClr>
              <a:buSzPts val="2400"/>
              <a:buFont typeface="Arial"/>
              <a:buChar char="•"/>
            </a:pPr>
            <a:r>
              <a:rPr lang="en-US"/>
              <a:t>H</a:t>
            </a:r>
            <a:r>
              <a:rPr lang="en-US"/>
              <a:t>ai networks giống nhau đến mức nào</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Node Embeddings</a:t>
            </a:r>
            <a:endParaRPr/>
          </a:p>
        </p:txBody>
      </p:sp>
      <p:sp>
        <p:nvSpPr>
          <p:cNvPr id="120" name="Google Shape;120;p5"/>
          <p:cNvSpPr txBox="1"/>
          <p:nvPr>
            <p:ph idx="1" type="body"/>
          </p:nvPr>
        </p:nvSpPr>
        <p:spPr>
          <a:xfrm>
            <a:off x="350838" y="1196975"/>
            <a:ext cx="9139237" cy="4929188"/>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21" name="Google Shape;121;p5"/>
          <p:cNvPicPr preferRelativeResize="0"/>
          <p:nvPr/>
        </p:nvPicPr>
        <p:blipFill rotWithShape="1">
          <a:blip r:embed="rId3">
            <a:alphaModFix/>
          </a:blip>
          <a:srcRect b="0" l="0" r="0" t="0"/>
          <a:stretch/>
        </p:blipFill>
        <p:spPr>
          <a:xfrm>
            <a:off x="272480" y="1196976"/>
            <a:ext cx="9273480" cy="5210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c3b450ee65_1_0"/>
          <p:cNvSpPr txBox="1"/>
          <p:nvPr>
            <p:ph type="title"/>
          </p:nvPr>
        </p:nvSpPr>
        <p:spPr>
          <a:xfrm>
            <a:off x="271463" y="188913"/>
            <a:ext cx="9363000" cy="792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Dataset</a:t>
            </a:r>
            <a:r>
              <a:rPr lang="en-US"/>
              <a:t>:</a:t>
            </a:r>
            <a:r>
              <a:rPr lang="en-US">
                <a:solidFill>
                  <a:srgbClr val="FF0000"/>
                </a:solidFill>
              </a:rPr>
              <a:t>HotpotQA</a:t>
            </a:r>
            <a:endParaRPr>
              <a:solidFill>
                <a:srgbClr val="FF0000"/>
              </a:solidFill>
            </a:endParaRPr>
          </a:p>
        </p:txBody>
      </p:sp>
      <p:sp>
        <p:nvSpPr>
          <p:cNvPr id="127" name="Google Shape;127;g1c3b450ee65_1_0"/>
          <p:cNvSpPr txBox="1"/>
          <p:nvPr>
            <p:ph idx="1" type="body"/>
          </p:nvPr>
        </p:nvSpPr>
        <p:spPr>
          <a:xfrm>
            <a:off x="350838" y="1196975"/>
            <a:ext cx="9139200" cy="49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FF0000"/>
                </a:solidFill>
              </a:rPr>
              <a:t>HotpotQA</a:t>
            </a:r>
            <a:r>
              <a:rPr lang="en-US"/>
              <a:t> </a:t>
            </a:r>
            <a:r>
              <a:rPr lang="en-US"/>
              <a:t>là bộ </a:t>
            </a:r>
            <a:r>
              <a:rPr lang="en-US"/>
              <a:t>dataset </a:t>
            </a:r>
            <a:r>
              <a:rPr lang="en-US"/>
              <a:t>dưới dạng</a:t>
            </a:r>
            <a:r>
              <a:rPr lang="en-US"/>
              <a:t> “question-answering” </a:t>
            </a:r>
            <a:r>
              <a:rPr lang="en-US"/>
              <a:t>được thu thập</a:t>
            </a:r>
            <a:r>
              <a:rPr lang="en-US"/>
              <a:t> </a:t>
            </a:r>
            <a:r>
              <a:rPr lang="en-US"/>
              <a:t>trên </a:t>
            </a:r>
            <a:r>
              <a:rPr lang="en-US">
                <a:solidFill>
                  <a:srgbClr val="FF0000"/>
                </a:solidFill>
              </a:rPr>
              <a:t>English Wikipedia</a:t>
            </a:r>
            <a:r>
              <a:rPr lang="en-US"/>
              <a:t> </a:t>
            </a:r>
            <a:r>
              <a:rPr lang="en-US"/>
              <a:t>bao gồm</a:t>
            </a:r>
            <a:r>
              <a:rPr lang="en-US"/>
              <a:t> 112779 </a:t>
            </a:r>
            <a:r>
              <a:rPr lang="en-US"/>
              <a:t>câu hỏi</a:t>
            </a:r>
            <a:r>
              <a:rPr lang="en-US"/>
              <a:t> (84% </a:t>
            </a:r>
            <a:r>
              <a:rPr lang="en-US"/>
              <a:t>trong số đó yêu cầu ta phải suy luận nhiều bước</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r>
              <a:rPr lang="en-US"/>
              <a:t>Bộ</a:t>
            </a:r>
            <a:r>
              <a:rPr lang="en-US"/>
              <a:t> dataset </a:t>
            </a:r>
            <a:r>
              <a:rPr lang="en-US"/>
              <a:t>được chia thành 3 phần</a:t>
            </a:r>
            <a:r>
              <a:rPr lang="en-US"/>
              <a:t> </a:t>
            </a:r>
            <a:r>
              <a:rPr lang="en-US"/>
              <a:t>training</a:t>
            </a:r>
            <a:r>
              <a:rPr lang="en-US"/>
              <a:t> set (90564 </a:t>
            </a:r>
            <a:r>
              <a:rPr lang="en-US"/>
              <a:t>câu hỏi</a:t>
            </a:r>
            <a:r>
              <a:rPr lang="en-US"/>
              <a:t>), development set (7405 </a:t>
            </a:r>
            <a:r>
              <a:rPr lang="en-US"/>
              <a:t>câu hỏi</a:t>
            </a:r>
            <a:r>
              <a:rPr lang="en-US"/>
              <a:t>) </a:t>
            </a:r>
            <a:r>
              <a:rPr lang="en-US"/>
              <a:t>và </a:t>
            </a:r>
            <a:r>
              <a:rPr lang="en-US"/>
              <a:t>test set </a:t>
            </a:r>
            <a:r>
              <a:rPr lang="en-US"/>
              <a:t>(7405 câu hỏi)</a:t>
            </a:r>
            <a:endParaRPr/>
          </a:p>
          <a:p>
            <a:pPr indent="0" lvl="0" marL="0" rtl="0" algn="l">
              <a:spcBef>
                <a:spcPts val="48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Multi-hop QA</a:t>
            </a:r>
            <a:endParaRPr/>
          </a:p>
        </p:txBody>
      </p:sp>
      <p:sp>
        <p:nvSpPr>
          <p:cNvPr id="133" name="Google Shape;133;p7"/>
          <p:cNvSpPr/>
          <p:nvPr/>
        </p:nvSpPr>
        <p:spPr>
          <a:xfrm>
            <a:off x="1339973" y="2251056"/>
            <a:ext cx="1545579" cy="1910624"/>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grpSp>
        <p:nvGrpSpPr>
          <p:cNvPr id="134" name="Google Shape;134;p7"/>
          <p:cNvGrpSpPr/>
          <p:nvPr/>
        </p:nvGrpSpPr>
        <p:grpSpPr>
          <a:xfrm>
            <a:off x="6563521" y="3953126"/>
            <a:ext cx="2411222" cy="2339134"/>
            <a:chOff x="5071685" y="3193064"/>
            <a:chExt cx="1392502" cy="1520546"/>
          </a:xfrm>
        </p:grpSpPr>
        <p:sp>
          <p:nvSpPr>
            <p:cNvPr id="135" name="Google Shape;135;p7"/>
            <p:cNvSpPr/>
            <p:nvPr/>
          </p:nvSpPr>
          <p:spPr>
            <a:xfrm>
              <a:off x="5485052" y="3193064"/>
              <a:ext cx="979135" cy="1215746"/>
            </a:xfrm>
            <a:prstGeom prst="rect">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7"/>
            <p:cNvSpPr/>
            <p:nvPr/>
          </p:nvSpPr>
          <p:spPr>
            <a:xfrm>
              <a:off x="5278368" y="3345464"/>
              <a:ext cx="979135" cy="1215746"/>
            </a:xfrm>
            <a:prstGeom prst="rect">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7"/>
            <p:cNvSpPr/>
            <p:nvPr/>
          </p:nvSpPr>
          <p:spPr>
            <a:xfrm>
              <a:off x="5071685" y="3497864"/>
              <a:ext cx="979135" cy="1215746"/>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8" name="Google Shape;138;p7"/>
          <p:cNvSpPr txBox="1"/>
          <p:nvPr/>
        </p:nvSpPr>
        <p:spPr>
          <a:xfrm>
            <a:off x="1422917" y="2672045"/>
            <a:ext cx="1420152" cy="1338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u="none" cap="none" strike="noStrike">
                <a:solidFill>
                  <a:schemeClr val="dk1"/>
                </a:solidFill>
                <a:latin typeface="Arial"/>
                <a:ea typeface="Arial"/>
                <a:cs typeface="Arial"/>
                <a:sym typeface="Arial"/>
              </a:rPr>
              <a:t>The Quality Cafe is a now-defunct diner in Los Angeles, California. The restaurant has appeared as a location featured in a number of Hollywood films, including Old School, Gone in 60 Seconds, ...</a:t>
            </a:r>
            <a:endParaRPr/>
          </a:p>
        </p:txBody>
      </p:sp>
      <p:sp>
        <p:nvSpPr>
          <p:cNvPr id="139" name="Google Shape;139;p7"/>
          <p:cNvSpPr txBox="1"/>
          <p:nvPr/>
        </p:nvSpPr>
        <p:spPr>
          <a:xfrm>
            <a:off x="1382458" y="2275332"/>
            <a:ext cx="15030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Quality Café</a:t>
            </a:r>
            <a:endParaRPr/>
          </a:p>
        </p:txBody>
      </p:sp>
      <p:sp>
        <p:nvSpPr>
          <p:cNvPr id="140" name="Google Shape;140;p7"/>
          <p:cNvSpPr/>
          <p:nvPr/>
        </p:nvSpPr>
        <p:spPr>
          <a:xfrm>
            <a:off x="3343788" y="2273700"/>
            <a:ext cx="1586040" cy="1910624"/>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000000"/>
              </a:solidFill>
              <a:latin typeface="Arial"/>
              <a:ea typeface="Arial"/>
              <a:cs typeface="Arial"/>
              <a:sym typeface="Arial"/>
            </a:endParaRPr>
          </a:p>
        </p:txBody>
      </p:sp>
      <p:sp>
        <p:nvSpPr>
          <p:cNvPr id="141" name="Google Shape;141;p7"/>
          <p:cNvSpPr txBox="1"/>
          <p:nvPr/>
        </p:nvSpPr>
        <p:spPr>
          <a:xfrm>
            <a:off x="3426732" y="2694690"/>
            <a:ext cx="14201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Los Angeles is the most populous city in California, the second most populous city in the United States, after New York City, and the third most populous city in North America.</a:t>
            </a:r>
            <a:endParaRPr/>
          </a:p>
        </p:txBody>
      </p:sp>
      <p:sp>
        <p:nvSpPr>
          <p:cNvPr id="142" name="Google Shape;142;p7"/>
          <p:cNvSpPr txBox="1"/>
          <p:nvPr/>
        </p:nvSpPr>
        <p:spPr>
          <a:xfrm>
            <a:off x="3386273" y="2297976"/>
            <a:ext cx="15030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Los Angeles</a:t>
            </a:r>
            <a:endParaRPr/>
          </a:p>
        </p:txBody>
      </p:sp>
      <p:sp>
        <p:nvSpPr>
          <p:cNvPr id="143" name="Google Shape;143;p7"/>
          <p:cNvSpPr/>
          <p:nvPr/>
        </p:nvSpPr>
        <p:spPr>
          <a:xfrm>
            <a:off x="1655401" y="4355224"/>
            <a:ext cx="1586040" cy="1910624"/>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000000"/>
              </a:solidFill>
              <a:latin typeface="Arial"/>
              <a:ea typeface="Arial"/>
              <a:cs typeface="Arial"/>
              <a:sym typeface="Arial"/>
            </a:endParaRPr>
          </a:p>
        </p:txBody>
      </p:sp>
      <p:sp>
        <p:nvSpPr>
          <p:cNvPr id="144" name="Google Shape;144;p7"/>
          <p:cNvSpPr txBox="1"/>
          <p:nvPr/>
        </p:nvSpPr>
        <p:spPr>
          <a:xfrm>
            <a:off x="1738345" y="4832858"/>
            <a:ext cx="1389636" cy="10618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Old School is a 2003 American comedy film released by Dream Works Pictures and The Montecito Picture Company and directed by Todd Phillips.</a:t>
            </a:r>
            <a:endParaRPr/>
          </a:p>
        </p:txBody>
      </p:sp>
      <p:sp>
        <p:nvSpPr>
          <p:cNvPr id="145" name="Google Shape;145;p7"/>
          <p:cNvSpPr txBox="1"/>
          <p:nvPr/>
        </p:nvSpPr>
        <p:spPr>
          <a:xfrm>
            <a:off x="1697886" y="4436144"/>
            <a:ext cx="15030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Old School</a:t>
            </a:r>
            <a:endParaRPr/>
          </a:p>
        </p:txBody>
      </p:sp>
      <p:sp>
        <p:nvSpPr>
          <p:cNvPr id="146" name="Google Shape;146;p7"/>
          <p:cNvSpPr/>
          <p:nvPr/>
        </p:nvSpPr>
        <p:spPr>
          <a:xfrm>
            <a:off x="3976024" y="4381636"/>
            <a:ext cx="1586040" cy="1910624"/>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000000"/>
              </a:solidFill>
              <a:latin typeface="Arial"/>
              <a:ea typeface="Arial"/>
              <a:cs typeface="Arial"/>
              <a:sym typeface="Arial"/>
            </a:endParaRPr>
          </a:p>
        </p:txBody>
      </p:sp>
      <p:sp>
        <p:nvSpPr>
          <p:cNvPr id="147" name="Google Shape;147;p7"/>
          <p:cNvSpPr txBox="1"/>
          <p:nvPr/>
        </p:nvSpPr>
        <p:spPr>
          <a:xfrm>
            <a:off x="4058968" y="4723784"/>
            <a:ext cx="142015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Todd Phillips is an American director, producer, screenwriter, and actor. He is best known for writing and directing films, including Road Trip (2000), Old School (2003), Starsky &amp; Hutch (2004), and The Hangover Trilogy.</a:t>
            </a:r>
            <a:endParaRPr sz="900">
              <a:solidFill>
                <a:schemeClr val="dk1"/>
              </a:solidFill>
              <a:latin typeface="Arial"/>
              <a:ea typeface="Arial"/>
              <a:cs typeface="Arial"/>
              <a:sym typeface="Arial"/>
            </a:endParaRPr>
          </a:p>
        </p:txBody>
      </p:sp>
      <p:sp>
        <p:nvSpPr>
          <p:cNvPr id="148" name="Google Shape;148;p7"/>
          <p:cNvSpPr txBox="1"/>
          <p:nvPr/>
        </p:nvSpPr>
        <p:spPr>
          <a:xfrm>
            <a:off x="4018509" y="4405912"/>
            <a:ext cx="15030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Todd Phillips</a:t>
            </a:r>
            <a:endParaRPr/>
          </a:p>
        </p:txBody>
      </p:sp>
      <p:sp>
        <p:nvSpPr>
          <p:cNvPr id="149" name="Google Shape;149;p7"/>
          <p:cNvSpPr/>
          <p:nvPr/>
        </p:nvSpPr>
        <p:spPr>
          <a:xfrm>
            <a:off x="5425104" y="2265608"/>
            <a:ext cx="1586040" cy="1910624"/>
          </a:xfrm>
          <a:prstGeom prst="foldedCorner">
            <a:avLst>
              <a:gd fmla="val 16667" name="adj"/>
            </a:avLst>
          </a:prstGeom>
          <a:solidFill>
            <a:schemeClr val="accent3"/>
          </a:solidFill>
          <a:ln cap="flat" cmpd="sng" w="25400">
            <a:solidFill>
              <a:srgbClr val="BABABA"/>
            </a:solidFill>
            <a:prstDash val="solid"/>
            <a:round/>
            <a:headEnd len="sm" w="sm" type="none"/>
            <a:tailEnd len="sm" w="sm" type="none"/>
          </a:ln>
          <a:effectLst>
            <a:outerShdw blurRad="50800" rotWithShape="0" algn="tl" dir="2700000" dist="762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000000"/>
              </a:solidFill>
              <a:latin typeface="Arial"/>
              <a:ea typeface="Arial"/>
              <a:cs typeface="Arial"/>
              <a:sym typeface="Arial"/>
            </a:endParaRPr>
          </a:p>
        </p:txBody>
      </p:sp>
      <p:sp>
        <p:nvSpPr>
          <p:cNvPr id="150" name="Google Shape;150;p7"/>
          <p:cNvSpPr txBox="1"/>
          <p:nvPr/>
        </p:nvSpPr>
        <p:spPr>
          <a:xfrm>
            <a:off x="5508048" y="2654229"/>
            <a:ext cx="1420152" cy="1338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Alessandro Moschitti is a professor of the CS Department of the University of Trento, Italy. He is currently a Principal Research Scientist of the Qatar Computing Research Institute (QCRI)</a:t>
            </a:r>
            <a:endParaRPr/>
          </a:p>
        </p:txBody>
      </p:sp>
      <p:sp>
        <p:nvSpPr>
          <p:cNvPr id="151" name="Google Shape;151;p7"/>
          <p:cNvSpPr txBox="1"/>
          <p:nvPr/>
        </p:nvSpPr>
        <p:spPr>
          <a:xfrm>
            <a:off x="5392736" y="2325558"/>
            <a:ext cx="166682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Alessandro Moschitti</a:t>
            </a:r>
            <a:endParaRPr sz="1200">
              <a:solidFill>
                <a:schemeClr val="dk1"/>
              </a:solidFill>
              <a:latin typeface="Arial"/>
              <a:ea typeface="Arial"/>
              <a:cs typeface="Arial"/>
              <a:sym typeface="Arial"/>
            </a:endParaRPr>
          </a:p>
        </p:txBody>
      </p:sp>
      <p:sp>
        <p:nvSpPr>
          <p:cNvPr id="152" name="Google Shape;152;p7"/>
          <p:cNvSpPr txBox="1"/>
          <p:nvPr/>
        </p:nvSpPr>
        <p:spPr>
          <a:xfrm>
            <a:off x="6620845" y="4457329"/>
            <a:ext cx="15643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Tsinghua University</a:t>
            </a:r>
            <a:endParaRPr/>
          </a:p>
        </p:txBody>
      </p:sp>
      <p:sp>
        <p:nvSpPr>
          <p:cNvPr id="153" name="Google Shape;153;p7"/>
          <p:cNvSpPr txBox="1"/>
          <p:nvPr/>
        </p:nvSpPr>
        <p:spPr>
          <a:xfrm>
            <a:off x="6620845" y="4723784"/>
            <a:ext cx="159889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Tsinghua University is a major research university in Beijing and dedicated to academic excellence and global development. Tsinghua is perennially ranked as one of the top academic institutions in China, Asia, and worldwide...</a:t>
            </a:r>
            <a:endParaRPr/>
          </a:p>
        </p:txBody>
      </p:sp>
      <p:pic>
        <p:nvPicPr>
          <p:cNvPr id="154" name="Google Shape;154;p7"/>
          <p:cNvPicPr preferRelativeResize="0"/>
          <p:nvPr/>
        </p:nvPicPr>
        <p:blipFill rotWithShape="1">
          <a:blip r:embed="rId3">
            <a:alphaModFix/>
          </a:blip>
          <a:srcRect b="0" l="0" r="0" t="0"/>
          <a:stretch/>
        </p:blipFill>
        <p:spPr>
          <a:xfrm>
            <a:off x="7423826" y="2139319"/>
            <a:ext cx="1537968" cy="1766100"/>
          </a:xfrm>
          <a:prstGeom prst="rect">
            <a:avLst/>
          </a:prstGeom>
          <a:noFill/>
          <a:ln>
            <a:noFill/>
          </a:ln>
        </p:spPr>
      </p:pic>
      <p:pic>
        <p:nvPicPr>
          <p:cNvPr id="155" name="Google Shape;155;p7"/>
          <p:cNvPicPr preferRelativeResize="0"/>
          <p:nvPr/>
        </p:nvPicPr>
        <p:blipFill>
          <a:blip r:embed="rId4">
            <a:alphaModFix/>
          </a:blip>
          <a:stretch>
            <a:fillRect/>
          </a:stretch>
        </p:blipFill>
        <p:spPr>
          <a:xfrm>
            <a:off x="0" y="1097234"/>
            <a:ext cx="9906000" cy="9259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Challenge 1: Myopic Retrieval Problem</a:t>
            </a:r>
            <a:endParaRPr/>
          </a:p>
        </p:txBody>
      </p:sp>
      <p:sp>
        <p:nvSpPr>
          <p:cNvPr id="161" name="Google Shape;161;p8"/>
          <p:cNvSpPr txBox="1"/>
          <p:nvPr/>
        </p:nvSpPr>
        <p:spPr>
          <a:xfrm>
            <a:off x="1497702" y="2006825"/>
            <a:ext cx="6797309" cy="2308324"/>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Document A</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Century"/>
                <a:ea typeface="Century"/>
                <a:cs typeface="Century"/>
                <a:sym typeface="Century"/>
              </a:rPr>
              <a:t>Old School is a </a:t>
            </a:r>
            <a:r>
              <a:rPr lang="en-US" sz="1800">
                <a:solidFill>
                  <a:srgbClr val="FF0000"/>
                </a:solidFill>
                <a:latin typeface="Century"/>
                <a:ea typeface="Century"/>
                <a:cs typeface="Century"/>
                <a:sym typeface="Century"/>
              </a:rPr>
              <a:t>2003</a:t>
            </a:r>
            <a:r>
              <a:rPr lang="en-US" sz="1800">
                <a:solidFill>
                  <a:srgbClr val="00B0F0"/>
                </a:solidFill>
                <a:latin typeface="Century"/>
                <a:ea typeface="Century"/>
                <a:cs typeface="Century"/>
                <a:sym typeface="Century"/>
              </a:rPr>
              <a:t> </a:t>
            </a:r>
            <a:r>
              <a:rPr lang="en-US" sz="1800">
                <a:solidFill>
                  <a:schemeClr val="dk1"/>
                </a:solidFill>
                <a:latin typeface="Century"/>
                <a:ea typeface="Century"/>
                <a:cs typeface="Century"/>
                <a:sym typeface="Century"/>
              </a:rPr>
              <a:t>American comedy </a:t>
            </a:r>
            <a:r>
              <a:rPr lang="en-US" sz="1800">
                <a:solidFill>
                  <a:srgbClr val="FF0000"/>
                </a:solidFill>
                <a:latin typeface="Century"/>
                <a:ea typeface="Century"/>
                <a:cs typeface="Century"/>
                <a:sym typeface="Century"/>
              </a:rPr>
              <a:t>film</a:t>
            </a:r>
            <a:r>
              <a:rPr lang="en-US" sz="1800">
                <a:solidFill>
                  <a:schemeClr val="dk1"/>
                </a:solidFill>
                <a:latin typeface="Century"/>
                <a:ea typeface="Century"/>
                <a:cs typeface="Century"/>
                <a:sym typeface="Century"/>
              </a:rPr>
              <a:t> released by DreamWorks Pictures and The Montecito Picture Company…</a:t>
            </a:r>
            <a:endParaRPr sz="1800">
              <a:solidFill>
                <a:schemeClr val="dk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dk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dk1"/>
              </a:solidFill>
              <a:latin typeface="Century"/>
              <a:ea typeface="Century"/>
              <a:cs typeface="Century"/>
              <a:sym typeface="Century"/>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Document B</a:t>
            </a:r>
            <a:endParaRPr/>
          </a:p>
          <a:p>
            <a:pPr indent="0" lvl="0" marL="0" marR="0" rtl="0" algn="l">
              <a:spcBef>
                <a:spcPts val="0"/>
              </a:spcBef>
              <a:spcAft>
                <a:spcPts val="0"/>
              </a:spcAft>
              <a:buNone/>
            </a:pPr>
            <a:r>
              <a:rPr lang="en-US" sz="1800">
                <a:solidFill>
                  <a:schemeClr val="dk1"/>
                </a:solidFill>
                <a:latin typeface="Century"/>
                <a:ea typeface="Century"/>
                <a:cs typeface="Century"/>
                <a:sym typeface="Century"/>
              </a:rPr>
              <a:t>Many </a:t>
            </a:r>
            <a:r>
              <a:rPr lang="en-US" sz="1800">
                <a:solidFill>
                  <a:srgbClr val="FF0000"/>
                </a:solidFill>
                <a:latin typeface="Century"/>
                <a:ea typeface="Century"/>
                <a:cs typeface="Century"/>
                <a:sym typeface="Century"/>
              </a:rPr>
              <a:t>directors </a:t>
            </a:r>
            <a:r>
              <a:rPr lang="en-US" sz="1800">
                <a:solidFill>
                  <a:schemeClr val="dk1"/>
                </a:solidFill>
                <a:latin typeface="Century"/>
                <a:ea typeface="Century"/>
                <a:cs typeface="Century"/>
                <a:sym typeface="Century"/>
              </a:rPr>
              <a:t>shoot </a:t>
            </a:r>
            <a:r>
              <a:rPr lang="en-US" sz="1800">
                <a:solidFill>
                  <a:srgbClr val="FF0000"/>
                </a:solidFill>
                <a:latin typeface="Century"/>
                <a:ea typeface="Century"/>
                <a:cs typeface="Century"/>
                <a:sym typeface="Century"/>
              </a:rPr>
              <a:t>scenes </a:t>
            </a:r>
            <a:r>
              <a:rPr lang="en-US" sz="1800">
                <a:solidFill>
                  <a:schemeClr val="dk1"/>
                </a:solidFill>
                <a:latin typeface="Century"/>
                <a:ea typeface="Century"/>
                <a:cs typeface="Century"/>
                <a:sym typeface="Century"/>
              </a:rPr>
              <a:t>in Hollywood, </a:t>
            </a:r>
            <a:r>
              <a:rPr lang="en-US" sz="1800">
                <a:solidFill>
                  <a:srgbClr val="FF0000"/>
                </a:solidFill>
                <a:latin typeface="Century"/>
                <a:ea typeface="Century"/>
                <a:cs typeface="Century"/>
                <a:sym typeface="Century"/>
              </a:rPr>
              <a:t>Los Angeles</a:t>
            </a:r>
            <a:r>
              <a:rPr lang="en-US" sz="1800">
                <a:solidFill>
                  <a:schemeClr val="dk1"/>
                </a:solidFill>
                <a:latin typeface="Century"/>
                <a:ea typeface="Century"/>
                <a:cs typeface="Century"/>
                <a:sym typeface="Century"/>
              </a:rPr>
              <a:t>, which is notable as the home of the U.S. </a:t>
            </a:r>
            <a:r>
              <a:rPr lang="en-US" sz="1800">
                <a:solidFill>
                  <a:srgbClr val="FF0000"/>
                </a:solidFill>
                <a:latin typeface="Century"/>
                <a:ea typeface="Century"/>
                <a:cs typeface="Century"/>
                <a:sym typeface="Century"/>
              </a:rPr>
              <a:t>film </a:t>
            </a:r>
            <a:r>
              <a:rPr lang="en-US" sz="1800">
                <a:solidFill>
                  <a:schemeClr val="dk1"/>
                </a:solidFill>
                <a:latin typeface="Century"/>
                <a:ea typeface="Century"/>
                <a:cs typeface="Century"/>
                <a:sym typeface="Century"/>
              </a:rPr>
              <a:t>industry.</a:t>
            </a:r>
            <a:endParaRPr sz="1800">
              <a:solidFill>
                <a:schemeClr val="dk1"/>
              </a:solidFill>
              <a:latin typeface="Century"/>
              <a:ea typeface="Century"/>
              <a:cs typeface="Century"/>
              <a:sym typeface="Century"/>
            </a:endParaRPr>
          </a:p>
        </p:txBody>
      </p:sp>
      <p:sp>
        <p:nvSpPr>
          <p:cNvPr id="162" name="Google Shape;162;p8"/>
          <p:cNvSpPr/>
          <p:nvPr/>
        </p:nvSpPr>
        <p:spPr>
          <a:xfrm>
            <a:off x="963361" y="4596656"/>
            <a:ext cx="820558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rPr>
              <a:t>Tuy vậy trong</a:t>
            </a:r>
            <a:r>
              <a:rPr lang="en-US" sz="2400">
                <a:solidFill>
                  <a:schemeClr val="dk1"/>
                </a:solidFill>
                <a:latin typeface="Arial"/>
                <a:ea typeface="Arial"/>
                <a:cs typeface="Arial"/>
                <a:sym typeface="Arial"/>
              </a:rPr>
              <a:t> multi-hop QA,</a:t>
            </a:r>
            <a:r>
              <a:rPr lang="en-US" sz="2400">
                <a:solidFill>
                  <a:schemeClr val="dk1"/>
                </a:solidFill>
              </a:rPr>
              <a:t>việc </a:t>
            </a:r>
            <a:r>
              <a:rPr lang="en-US" sz="2400">
                <a:solidFill>
                  <a:srgbClr val="FF0000"/>
                </a:solidFill>
              </a:rPr>
              <a:t>suy luận nhiều bước trong đoạn văn</a:t>
            </a:r>
            <a:r>
              <a:rPr lang="en-US" sz="2400">
                <a:solidFill>
                  <a:srgbClr val="FF0000"/>
                </a:solidFill>
                <a:latin typeface="Arial"/>
                <a:ea typeface="Arial"/>
                <a:cs typeface="Arial"/>
                <a:sym typeface="Arial"/>
              </a:rPr>
              <a:t> </a:t>
            </a:r>
            <a:r>
              <a:rPr lang="en-US" sz="2400">
                <a:solidFill>
                  <a:srgbClr val="FF0000"/>
                </a:solidFill>
              </a:rPr>
              <a:t>từ câu câu hỏi</a:t>
            </a:r>
            <a:r>
              <a:rPr lang="en-US" sz="2400">
                <a:solidFill>
                  <a:schemeClr val="dk1"/>
                </a:solidFill>
              </a:rPr>
              <a:t> có thể dẫn đến việc </a:t>
            </a:r>
            <a:r>
              <a:rPr lang="en-US" sz="2400">
                <a:solidFill>
                  <a:srgbClr val="FF0000"/>
                </a:solidFill>
              </a:rPr>
              <a:t>bị trùng từ với câu hỏi</a:t>
            </a:r>
            <a:r>
              <a:rPr lang="en-US" sz="2400">
                <a:solidFill>
                  <a:schemeClr val="dk1"/>
                </a:solidFill>
                <a:latin typeface="Arial"/>
                <a:ea typeface="Arial"/>
                <a:cs typeface="Arial"/>
                <a:sym typeface="Arial"/>
              </a:rPr>
              <a:t>, </a:t>
            </a:r>
            <a:r>
              <a:rPr lang="en-US" sz="2400">
                <a:solidFill>
                  <a:schemeClr val="dk1"/>
                </a:solidFill>
              </a:rPr>
              <a:t>dẫn đến việc truy xuất thất bại</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pic>
        <p:nvPicPr>
          <p:cNvPr id="163" name="Google Shape;163;p8"/>
          <p:cNvPicPr preferRelativeResize="0"/>
          <p:nvPr/>
        </p:nvPicPr>
        <p:blipFill>
          <a:blip r:embed="rId3">
            <a:alphaModFix/>
          </a:blip>
          <a:stretch>
            <a:fillRect/>
          </a:stretch>
        </p:blipFill>
        <p:spPr>
          <a:xfrm>
            <a:off x="0" y="981084"/>
            <a:ext cx="9906000" cy="9259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271463" y="188913"/>
            <a:ext cx="9363075"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Challenge 2: Explainability</a:t>
            </a:r>
            <a:endParaRPr/>
          </a:p>
        </p:txBody>
      </p:sp>
      <p:sp>
        <p:nvSpPr>
          <p:cNvPr id="169" name="Google Shape;169;p9"/>
          <p:cNvSpPr txBox="1"/>
          <p:nvPr>
            <p:ph idx="1" type="body"/>
          </p:nvPr>
        </p:nvSpPr>
        <p:spPr>
          <a:xfrm>
            <a:off x="488505" y="1020092"/>
            <a:ext cx="9001000" cy="49291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Hầu hết những</a:t>
            </a:r>
            <a:r>
              <a:rPr lang="en-US"/>
              <a:t> RC có </a:t>
            </a:r>
            <a:r>
              <a:rPr lang="en-US"/>
              <a:t>thể được xem như những</a:t>
            </a:r>
            <a:r>
              <a:rPr lang="en-US"/>
              <a:t> </a:t>
            </a:r>
            <a:r>
              <a:rPr lang="en-US">
                <a:solidFill>
                  <a:srgbClr val="FF0000"/>
                </a:solidFill>
              </a:rPr>
              <a:t>black-bo</a:t>
            </a:r>
            <a:r>
              <a:rPr lang="en-US">
                <a:solidFill>
                  <a:srgbClr val="FF0000"/>
                </a:solidFill>
              </a:rPr>
              <a:t>xes</a:t>
            </a:r>
            <a:r>
              <a:rPr lang="en-US"/>
              <a:t>:</a:t>
            </a:r>
            <a:endParaRPr/>
          </a:p>
          <a:p>
            <a:pPr indent="-285750" lvl="1" marL="742950" rtl="0" algn="l">
              <a:spcBef>
                <a:spcPts val="560"/>
              </a:spcBef>
              <a:spcAft>
                <a:spcPts val="0"/>
              </a:spcAft>
              <a:buClr>
                <a:schemeClr val="dk1"/>
              </a:buClr>
              <a:buSzPts val="2800"/>
              <a:buFont typeface="Arial"/>
              <a:buChar char="–"/>
            </a:pPr>
            <a:r>
              <a:rPr lang="en-US"/>
              <a:t>Input</a:t>
            </a:r>
            <a:r>
              <a:rPr lang="en-US"/>
              <a:t>: </a:t>
            </a:r>
            <a:r>
              <a:rPr lang="en-US"/>
              <a:t>Câu hỏi và văn bản</a:t>
            </a:r>
            <a:endParaRPr/>
          </a:p>
          <a:p>
            <a:pPr indent="-285750" lvl="1" marL="742950" rtl="0" algn="l">
              <a:spcBef>
                <a:spcPts val="560"/>
              </a:spcBef>
              <a:spcAft>
                <a:spcPts val="0"/>
              </a:spcAft>
              <a:buClr>
                <a:schemeClr val="dk1"/>
              </a:buClr>
              <a:buSzPts val="2800"/>
              <a:buFont typeface="Arial"/>
              <a:buChar char="–"/>
            </a:pPr>
            <a:r>
              <a:rPr lang="en-US"/>
              <a:t>Output: </a:t>
            </a:r>
            <a:r>
              <a:rPr lang="en-US"/>
              <a:t>Trích dẫn theo kiểu </a:t>
            </a:r>
            <a:r>
              <a:rPr lang="en-US"/>
              <a:t>span (</a:t>
            </a:r>
            <a:r>
              <a:rPr lang="en-US"/>
              <a:t>start and end positions</a:t>
            </a:r>
            <a:r>
              <a:rPr lang="en-US"/>
              <a:t>)</a:t>
            </a:r>
            <a:endParaRPr/>
          </a:p>
          <a:p>
            <a:pPr indent="-107950" lvl="1" marL="742950" rtl="0" algn="l">
              <a:spcBef>
                <a:spcPts val="560"/>
              </a:spcBef>
              <a:spcAft>
                <a:spcPts val="0"/>
              </a:spcAft>
              <a:buClr>
                <a:schemeClr val="dk1"/>
              </a:buClr>
              <a:buSzPts val="2800"/>
              <a:buFont typeface="Arial"/>
              <a:buNone/>
            </a:pPr>
            <a:r>
              <a:t/>
            </a:r>
            <a:endParaRPr/>
          </a:p>
          <a:p>
            <a:pPr indent="-342900" lvl="0" marL="342900" rtl="0" algn="l">
              <a:spcBef>
                <a:spcPts val="640"/>
              </a:spcBef>
              <a:spcAft>
                <a:spcPts val="0"/>
              </a:spcAft>
              <a:buClr>
                <a:schemeClr val="dk1"/>
              </a:buClr>
              <a:buSzPts val="3200"/>
              <a:buFont typeface="Arial"/>
              <a:buChar char="•"/>
            </a:pPr>
            <a:r>
              <a:rPr lang="en-US"/>
              <a:t>V</a:t>
            </a:r>
            <a:r>
              <a:rPr lang="en-US"/>
              <a:t>à để sử dụng nó</a:t>
            </a:r>
            <a:r>
              <a:rPr lang="en-US"/>
              <a:t>, </a:t>
            </a:r>
            <a:r>
              <a:rPr lang="en-US"/>
              <a:t>ta</a:t>
            </a:r>
            <a:r>
              <a:rPr lang="en-US"/>
              <a:t> </a:t>
            </a:r>
            <a:r>
              <a:rPr lang="en-US"/>
              <a:t>cần</a:t>
            </a:r>
            <a:r>
              <a:rPr lang="en-US"/>
              <a:t>:</a:t>
            </a:r>
            <a:endParaRPr/>
          </a:p>
          <a:p>
            <a:pPr indent="-285750" lvl="1" marL="742950" rtl="0" algn="l">
              <a:spcBef>
                <a:spcPts val="560"/>
              </a:spcBef>
              <a:spcAft>
                <a:spcPts val="0"/>
              </a:spcAft>
              <a:buClr>
                <a:schemeClr val="dk1"/>
              </a:buClr>
              <a:buSzPts val="2800"/>
              <a:buFont typeface="Arial"/>
              <a:buChar char="–"/>
            </a:pPr>
            <a:r>
              <a:rPr lang="en-US"/>
              <a:t>Cơ sở lý luận-</a:t>
            </a:r>
            <a:r>
              <a:rPr lang="en-US"/>
              <a:t>reasoning path (graph)</a:t>
            </a:r>
            <a:endParaRPr/>
          </a:p>
          <a:p>
            <a:pPr indent="-285750" lvl="1" marL="742950" rtl="0" algn="l">
              <a:spcBef>
                <a:spcPts val="560"/>
              </a:spcBef>
              <a:spcAft>
                <a:spcPts val="0"/>
              </a:spcAft>
              <a:buClr>
                <a:schemeClr val="dk1"/>
              </a:buClr>
              <a:buSzPts val="2800"/>
              <a:buFont typeface="Arial"/>
              <a:buChar char="–"/>
            </a:pPr>
            <a:r>
              <a:rPr lang="en-US"/>
              <a:t>The supporting facts (sentences) </a:t>
            </a:r>
            <a:r>
              <a:rPr lang="en-US"/>
              <a:t>tại mỗi</a:t>
            </a:r>
            <a:r>
              <a:rPr lang="en-US"/>
              <a:t> hop</a:t>
            </a:r>
            <a:endParaRPr/>
          </a:p>
          <a:p>
            <a:pPr indent="-285750" lvl="1" marL="742950" rtl="0" algn="l">
              <a:spcBef>
                <a:spcPts val="560"/>
              </a:spcBef>
              <a:spcAft>
                <a:spcPts val="0"/>
              </a:spcAft>
              <a:buClr>
                <a:schemeClr val="dk1"/>
              </a:buClr>
              <a:buSzPts val="2800"/>
              <a:buFont typeface="Arial"/>
              <a:buChar char="–"/>
            </a:pPr>
            <a:r>
              <a:rPr lang="en-US"/>
              <a:t>Những</a:t>
            </a:r>
            <a:r>
              <a:rPr lang="en-US"/>
              <a:t> possible answers </a:t>
            </a:r>
            <a:r>
              <a:rPr lang="en-US"/>
              <a:t>và</a:t>
            </a:r>
            <a:r>
              <a:rPr lang="en-US"/>
              <a:t> reasoning paths </a:t>
            </a:r>
            <a:r>
              <a:rPr lang="en-US"/>
              <a:t>của chúng</a:t>
            </a:r>
            <a:r>
              <a:rPr lang="en-US"/>
              <a:t> </a:t>
            </a:r>
            <a:r>
              <a:rPr lang="en-US"/>
              <a:t>cho việc so sánh với nhau</a:t>
            </a:r>
            <a:endParaRPr/>
          </a:p>
          <a:p>
            <a:pPr indent="0" lvl="1" marL="457200" rtl="0" algn="l">
              <a:spcBef>
                <a:spcPts val="560"/>
              </a:spcBef>
              <a:spcAft>
                <a:spcPts val="0"/>
              </a:spcAft>
              <a:buClr>
                <a:schemeClr val="dk1"/>
              </a:buClr>
              <a:buSzPts val="28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2019-03-09T02:35:56Z</dcterms:created>
  <dc:creator>Microsoft Office 用户</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yuxdong@microsoft.com</vt:lpwstr>
  </property>
  <property fmtid="{D5CDD505-2E9C-101B-9397-08002B2CF9AE}" pid="5" name="MSIP_Label_f42aa342-8706-4288-bd11-ebb85995028c_SetDate">
    <vt:lpwstr>2019-07-19T03:32:53.0678133Z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2ac1fe39-aa26-4568-9708-5164b8dc94e2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