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
      <p:font typeface="Raleway Ligh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Light-regular.fntdata"/><Relationship Id="rId25" Type="http://schemas.openxmlformats.org/officeDocument/2006/relationships/font" Target="fonts/Lato-boldItalic.fntdata"/><Relationship Id="rId28" Type="http://schemas.openxmlformats.org/officeDocument/2006/relationships/font" Target="fonts/RalewayLight-italic.fntdata"/><Relationship Id="rId27" Type="http://schemas.openxmlformats.org/officeDocument/2006/relationships/font" Target="fonts/Raleway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Light-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7eaad17919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7eaad17919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7eaad17919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7eaad17919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7eaad17919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7eaad17919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7eaad1791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7eaad1791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7eaad1791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7eaad1791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7eaad1791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7eaad1791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7eaad1791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7eaad1791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7eaad1791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7eaad1791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7eaad17919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7eaad17919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7eaad1791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7eaad1791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7eaad17919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7eaad17919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Report</a:t>
            </a:r>
            <a:r>
              <a:rPr lang="en"/>
              <a:t> của nhóm </a:t>
            </a:r>
            <a:r>
              <a:rPr lang="en"/>
              <a:t>về đề tài </a:t>
            </a:r>
            <a:r>
              <a:rPr lang="en"/>
              <a:t>GNN cho QA task</a:t>
            </a:r>
            <a:endParaRPr/>
          </a:p>
        </p:txBody>
      </p:sp>
      <p:sp>
        <p:nvSpPr>
          <p:cNvPr id="87" name="Google Shape;87;p13"/>
          <p:cNvSpPr txBox="1"/>
          <p:nvPr>
            <p:ph idx="1" type="subTitle"/>
          </p:nvPr>
        </p:nvSpPr>
        <p:spPr>
          <a:xfrm>
            <a:off x="729625" y="3172900"/>
            <a:ext cx="7688100" cy="96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Graph-based Multi-Hop Reading Comprehension</a:t>
            </a:r>
            <a:endParaRPr/>
          </a:p>
          <a:p>
            <a:pPr indent="0" lvl="0" marL="0" rtl="0" algn="l">
              <a:spcBef>
                <a:spcPts val="0"/>
              </a:spcBef>
              <a:spcAft>
                <a:spcPts val="0"/>
              </a:spcAft>
              <a:buNone/>
            </a:pPr>
            <a:r>
              <a:rPr lang="en" sz="1200">
                <a:latin typeface="Raleway"/>
                <a:ea typeface="Raleway"/>
                <a:cs typeface="Raleway"/>
                <a:sym typeface="Raleway"/>
              </a:rPr>
              <a:t>Ý tưởng chính</a:t>
            </a:r>
            <a:endParaRPr sz="1200">
              <a:latin typeface="Raleway"/>
              <a:ea typeface="Raleway"/>
              <a:cs typeface="Raleway"/>
              <a:sym typeface="Raleway"/>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idx="1" type="body"/>
          </p:nvPr>
        </p:nvSpPr>
        <p:spPr>
          <a:xfrm>
            <a:off x="5359300" y="1398250"/>
            <a:ext cx="3668700" cy="3745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solidFill>
                  <a:srgbClr val="000000"/>
                </a:solidFill>
                <a:latin typeface="Raleway Light"/>
                <a:ea typeface="Raleway Light"/>
                <a:cs typeface="Raleway Light"/>
                <a:sym typeface="Raleway Light"/>
              </a:rPr>
              <a:t>Xét ở </a:t>
            </a:r>
            <a:r>
              <a:rPr b="1" lang="en" sz="1100">
                <a:solidFill>
                  <a:srgbClr val="000000"/>
                </a:solidFill>
                <a:latin typeface="Raleway"/>
                <a:ea typeface="Raleway"/>
                <a:cs typeface="Raleway"/>
                <a:sym typeface="Raleway"/>
              </a:rPr>
              <a:t>node x</a:t>
            </a:r>
            <a:r>
              <a:rPr lang="en" sz="1100">
                <a:solidFill>
                  <a:srgbClr val="000000"/>
                </a:solidFill>
                <a:latin typeface="Raleway Light"/>
                <a:ea typeface="Raleway Light"/>
                <a:cs typeface="Raleway Light"/>
                <a:sym typeface="Raleway Light"/>
              </a:rPr>
              <a:t>, thì </a:t>
            </a:r>
            <a:r>
              <a:rPr b="1" lang="en" sz="1100">
                <a:solidFill>
                  <a:srgbClr val="FF9900"/>
                </a:solidFill>
                <a:latin typeface="Raleway"/>
                <a:ea typeface="Raleway"/>
                <a:cs typeface="Raleway"/>
                <a:sym typeface="Raleway"/>
              </a:rPr>
              <a:t>BERT (System 1)</a:t>
            </a:r>
            <a:r>
              <a:rPr lang="en" sz="1100">
                <a:solidFill>
                  <a:srgbClr val="FF9900"/>
                </a:solidFill>
                <a:latin typeface="Raleway Light"/>
                <a:ea typeface="Raleway Light"/>
                <a:cs typeface="Raleway Light"/>
                <a:sym typeface="Raleway Light"/>
              </a:rPr>
              <a:t> </a:t>
            </a:r>
            <a:r>
              <a:rPr lang="en" sz="1100">
                <a:solidFill>
                  <a:srgbClr val="000000"/>
                </a:solidFill>
                <a:latin typeface="Raleway Light"/>
                <a:ea typeface="Raleway Light"/>
                <a:cs typeface="Raleway Light"/>
                <a:sym typeface="Raleway Light"/>
              </a:rPr>
              <a:t>nhận vào </a:t>
            </a:r>
            <a:r>
              <a:rPr b="1" lang="en" sz="1100">
                <a:solidFill>
                  <a:srgbClr val="000000"/>
                </a:solidFill>
                <a:latin typeface="Raleway"/>
                <a:ea typeface="Raleway"/>
                <a:cs typeface="Raleway"/>
                <a:sym typeface="Raleway"/>
              </a:rPr>
              <a:t>Question, clues[x,G]</a:t>
            </a:r>
            <a:r>
              <a:rPr lang="en" sz="1100">
                <a:solidFill>
                  <a:srgbClr val="000000"/>
                </a:solidFill>
                <a:latin typeface="Raleway Light"/>
                <a:ea typeface="Raleway Light"/>
                <a:cs typeface="Raleway Light"/>
                <a:sym typeface="Raleway Light"/>
              </a:rPr>
              <a:t>, </a:t>
            </a:r>
            <a:r>
              <a:rPr b="1" lang="en" sz="1100">
                <a:solidFill>
                  <a:srgbClr val="000000"/>
                </a:solidFill>
                <a:latin typeface="Raleway"/>
                <a:ea typeface="Raleway"/>
                <a:cs typeface="Raleway"/>
                <a:sym typeface="Raleway"/>
              </a:rPr>
              <a:t>paragraph của x</a:t>
            </a:r>
            <a:r>
              <a:rPr lang="en" sz="1100">
                <a:solidFill>
                  <a:srgbClr val="000000"/>
                </a:solidFill>
                <a:latin typeface="Raleway Light"/>
                <a:ea typeface="Raleway Light"/>
                <a:cs typeface="Raleway Light"/>
                <a:sym typeface="Raleway Light"/>
              </a:rPr>
              <a:t> trong Wiki (</a:t>
            </a:r>
            <a:r>
              <a:rPr lang="en" sz="1100">
                <a:solidFill>
                  <a:srgbClr val="000000"/>
                </a:solidFill>
                <a:latin typeface="Raleway Light"/>
                <a:ea typeface="Raleway Light"/>
                <a:cs typeface="Raleway Light"/>
                <a:sym typeface="Raleway Light"/>
              </a:rPr>
              <a:t>đã được tokenize</a:t>
            </a:r>
            <a:r>
              <a:rPr lang="en" sz="1100">
                <a:solidFill>
                  <a:srgbClr val="000000"/>
                </a:solidFill>
                <a:latin typeface="Raleway Light"/>
                <a:ea typeface="Raleway Light"/>
                <a:cs typeface="Raleway Light"/>
                <a:sym typeface="Raleway Light"/>
              </a:rPr>
              <a:t>). </a:t>
            </a:r>
            <a:endParaRPr sz="1100">
              <a:solidFill>
                <a:srgbClr val="000000"/>
              </a:solidFill>
              <a:latin typeface="Raleway Light"/>
              <a:ea typeface="Raleway Light"/>
              <a:cs typeface="Raleway Light"/>
              <a:sym typeface="Raleway Light"/>
            </a:endParaRPr>
          </a:p>
          <a:p>
            <a:pPr indent="0" lvl="0" marL="0" rtl="0" algn="l">
              <a:lnSpc>
                <a:spcPct val="150000"/>
              </a:lnSpc>
              <a:spcBef>
                <a:spcPts val="1200"/>
              </a:spcBef>
              <a:spcAft>
                <a:spcPts val="1200"/>
              </a:spcAft>
              <a:buNone/>
            </a:pPr>
            <a:r>
              <a:rPr lang="en" sz="1100">
                <a:solidFill>
                  <a:srgbClr val="000000"/>
                </a:solidFill>
                <a:latin typeface="Raleway Light"/>
                <a:ea typeface="Raleway Light"/>
                <a:cs typeface="Raleway Light"/>
                <a:sym typeface="Raleway Light"/>
              </a:rPr>
              <a:t>Sau đó</a:t>
            </a:r>
            <a:r>
              <a:rPr lang="en" sz="1100">
                <a:solidFill>
                  <a:srgbClr val="000000"/>
                </a:solidFill>
                <a:latin typeface="Raleway Light"/>
                <a:ea typeface="Raleway Light"/>
                <a:cs typeface="Raleway Light"/>
                <a:sym typeface="Raleway Light"/>
              </a:rPr>
              <a:t> </a:t>
            </a:r>
            <a:r>
              <a:rPr b="1" lang="en" sz="1100">
                <a:solidFill>
                  <a:srgbClr val="FF9900"/>
                </a:solidFill>
                <a:latin typeface="Raleway"/>
                <a:ea typeface="Raleway"/>
                <a:cs typeface="Raleway"/>
                <a:sym typeface="Raleway"/>
              </a:rPr>
              <a:t>BERT</a:t>
            </a:r>
            <a:r>
              <a:rPr lang="en" sz="1100">
                <a:solidFill>
                  <a:srgbClr val="000000"/>
                </a:solidFill>
                <a:latin typeface="Raleway Light"/>
                <a:ea typeface="Raleway Light"/>
                <a:cs typeface="Raleway Light"/>
                <a:sym typeface="Raleway Light"/>
              </a:rPr>
              <a:t> sẽ đưa ra </a:t>
            </a:r>
            <a:r>
              <a:rPr b="1" lang="en" sz="1100">
                <a:solidFill>
                  <a:srgbClr val="000000"/>
                </a:solidFill>
                <a:latin typeface="Raleway"/>
                <a:ea typeface="Raleway"/>
                <a:cs typeface="Raleway"/>
                <a:sym typeface="Raleway"/>
              </a:rPr>
              <a:t>entity tiếp theo</a:t>
            </a:r>
            <a:r>
              <a:rPr lang="en" sz="1100">
                <a:solidFill>
                  <a:srgbClr val="000000"/>
                </a:solidFill>
                <a:latin typeface="Raleway Light"/>
                <a:ea typeface="Raleway Light"/>
                <a:cs typeface="Raleway Light"/>
                <a:sym typeface="Raleway Light"/>
              </a:rPr>
              <a:t> tạo thành </a:t>
            </a:r>
            <a:r>
              <a:rPr b="1" lang="en" sz="1100">
                <a:solidFill>
                  <a:srgbClr val="000000"/>
                </a:solidFill>
                <a:latin typeface="Raleway"/>
                <a:ea typeface="Raleway"/>
                <a:cs typeface="Raleway"/>
                <a:sym typeface="Raleway"/>
              </a:rPr>
              <a:t>Hop span</a:t>
            </a:r>
            <a:r>
              <a:rPr lang="en" sz="1100">
                <a:solidFill>
                  <a:srgbClr val="000000"/>
                </a:solidFill>
                <a:latin typeface="Raleway Light"/>
                <a:ea typeface="Raleway Light"/>
                <a:cs typeface="Raleway Light"/>
                <a:sym typeface="Raleway Light"/>
              </a:rPr>
              <a:t> và answer cho </a:t>
            </a:r>
            <a:r>
              <a:rPr b="1" lang="en" sz="1100">
                <a:solidFill>
                  <a:srgbClr val="000000"/>
                </a:solidFill>
                <a:latin typeface="Raleway"/>
                <a:ea typeface="Raleway"/>
                <a:cs typeface="Raleway"/>
                <a:sym typeface="Raleway"/>
              </a:rPr>
              <a:t>Ans span</a:t>
            </a:r>
            <a:r>
              <a:rPr lang="en" sz="1100">
                <a:solidFill>
                  <a:srgbClr val="000000"/>
                </a:solidFill>
                <a:latin typeface="Raleway Light"/>
                <a:ea typeface="Raleway Light"/>
                <a:cs typeface="Raleway Light"/>
                <a:sym typeface="Raleway Light"/>
              </a:rPr>
              <a:t> dựa vào clues do </a:t>
            </a:r>
            <a:r>
              <a:rPr b="1" lang="en" sz="1100">
                <a:solidFill>
                  <a:srgbClr val="FF00FF"/>
                </a:solidFill>
                <a:latin typeface="Raleway"/>
                <a:ea typeface="Raleway"/>
                <a:cs typeface="Raleway"/>
                <a:sym typeface="Raleway"/>
              </a:rPr>
              <a:t>System 2</a:t>
            </a:r>
            <a:r>
              <a:rPr lang="en" sz="1100">
                <a:solidFill>
                  <a:srgbClr val="FF00FF"/>
                </a:solidFill>
                <a:latin typeface="Raleway Light"/>
                <a:ea typeface="Raleway Light"/>
                <a:cs typeface="Raleway Light"/>
                <a:sym typeface="Raleway Light"/>
              </a:rPr>
              <a:t> </a:t>
            </a:r>
            <a:r>
              <a:rPr lang="en" sz="1100">
                <a:solidFill>
                  <a:srgbClr val="000000"/>
                </a:solidFill>
                <a:latin typeface="Raleway Light"/>
                <a:ea typeface="Raleway Light"/>
                <a:cs typeface="Raleway Light"/>
                <a:sym typeface="Raleway Light"/>
              </a:rPr>
              <a:t>tìm thấy được</a:t>
            </a:r>
            <a:r>
              <a:rPr lang="en" sz="1100">
                <a:solidFill>
                  <a:srgbClr val="000000"/>
                </a:solidFill>
                <a:latin typeface="Raleway Light"/>
                <a:ea typeface="Raleway Light"/>
                <a:cs typeface="Raleway Light"/>
                <a:sym typeface="Raleway Light"/>
              </a:rPr>
              <a:t>. Đồng thời, </a:t>
            </a:r>
            <a:r>
              <a:rPr b="1" lang="en" sz="1100">
                <a:solidFill>
                  <a:srgbClr val="FF9900"/>
                </a:solidFill>
                <a:latin typeface="Raleway"/>
                <a:ea typeface="Raleway"/>
                <a:cs typeface="Raleway"/>
                <a:sym typeface="Raleway"/>
              </a:rPr>
              <a:t>BERT </a:t>
            </a:r>
            <a:r>
              <a:rPr lang="en" sz="1100">
                <a:solidFill>
                  <a:srgbClr val="000000"/>
                </a:solidFill>
                <a:latin typeface="Raleway Light"/>
                <a:ea typeface="Raleway Light"/>
                <a:cs typeface="Raleway Light"/>
                <a:sym typeface="Raleway Light"/>
              </a:rPr>
              <a:t>sẽ trả ra </a:t>
            </a:r>
            <a:r>
              <a:rPr b="1" lang="en" sz="1100">
                <a:solidFill>
                  <a:srgbClr val="000000"/>
                </a:solidFill>
                <a:latin typeface="Raleway"/>
                <a:ea typeface="Raleway"/>
                <a:cs typeface="Raleway"/>
                <a:sym typeface="Raleway"/>
              </a:rPr>
              <a:t>sem[x,Q,clues] </a:t>
            </a:r>
            <a:r>
              <a:rPr lang="en" sz="1100">
                <a:solidFill>
                  <a:srgbClr val="000000"/>
                </a:solidFill>
                <a:latin typeface="Raleway Light"/>
                <a:ea typeface="Raleway Light"/>
                <a:cs typeface="Raleway Light"/>
                <a:sym typeface="Raleway Light"/>
              </a:rPr>
              <a:t>cho </a:t>
            </a:r>
            <a:r>
              <a:rPr b="1" lang="en" sz="1100">
                <a:solidFill>
                  <a:srgbClr val="FF00FF"/>
                </a:solidFill>
                <a:latin typeface="Raleway"/>
                <a:ea typeface="Raleway"/>
                <a:cs typeface="Raleway"/>
                <a:sym typeface="Raleway"/>
              </a:rPr>
              <a:t>System 2</a:t>
            </a:r>
            <a:r>
              <a:rPr lang="en" sz="1100">
                <a:solidFill>
                  <a:srgbClr val="000000"/>
                </a:solidFill>
                <a:latin typeface="Raleway Light"/>
                <a:ea typeface="Raleway Light"/>
                <a:cs typeface="Raleway Light"/>
                <a:sym typeface="Raleway Light"/>
              </a:rPr>
              <a:t> dựa vào đó để đưa ra quyết định.</a:t>
            </a:r>
            <a:endParaRPr sz="1100">
              <a:solidFill>
                <a:srgbClr val="000000"/>
              </a:solidFill>
              <a:latin typeface="Raleway Light"/>
              <a:ea typeface="Raleway Light"/>
              <a:cs typeface="Raleway Light"/>
              <a:sym typeface="Raleway Light"/>
            </a:endParaRPr>
          </a:p>
        </p:txBody>
      </p:sp>
      <p:pic>
        <p:nvPicPr>
          <p:cNvPr id="144" name="Google Shape;144;p22"/>
          <p:cNvPicPr preferRelativeResize="0"/>
          <p:nvPr/>
        </p:nvPicPr>
        <p:blipFill>
          <a:blip r:embed="rId3">
            <a:alphaModFix/>
          </a:blip>
          <a:stretch>
            <a:fillRect/>
          </a:stretch>
        </p:blipFill>
        <p:spPr>
          <a:xfrm>
            <a:off x="152400" y="1398250"/>
            <a:ext cx="5286574" cy="3469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idx="1" type="body"/>
          </p:nvPr>
        </p:nvSpPr>
        <p:spPr>
          <a:xfrm>
            <a:off x="5359300" y="1398250"/>
            <a:ext cx="3668700" cy="374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050">
                <a:solidFill>
                  <a:srgbClr val="000000"/>
                </a:solidFill>
                <a:highlight>
                  <a:srgbClr val="FFFFFF"/>
                </a:highlight>
                <a:latin typeface="Raleway Light"/>
                <a:ea typeface="Raleway Light"/>
                <a:cs typeface="Raleway Light"/>
                <a:sym typeface="Raleway Light"/>
              </a:rPr>
              <a:t>Nhiệm vụ của </a:t>
            </a:r>
            <a:r>
              <a:rPr b="1" lang="en" sz="1050">
                <a:solidFill>
                  <a:srgbClr val="FF00FF"/>
                </a:solidFill>
                <a:highlight>
                  <a:srgbClr val="FFFFFF"/>
                </a:highlight>
                <a:latin typeface="Raleway"/>
                <a:ea typeface="Raleway"/>
                <a:cs typeface="Raleway"/>
                <a:sym typeface="Raleway"/>
              </a:rPr>
              <a:t>System 2</a:t>
            </a:r>
            <a:r>
              <a:rPr lang="en" sz="1050">
                <a:solidFill>
                  <a:srgbClr val="000000"/>
                </a:solidFill>
                <a:highlight>
                  <a:srgbClr val="FFFFFF"/>
                </a:highlight>
                <a:latin typeface="Raleway Light"/>
                <a:ea typeface="Raleway Light"/>
                <a:cs typeface="Raleway Light"/>
                <a:sym typeface="Raleway Light"/>
              </a:rPr>
              <a:t> là cập nhật hidden representation Xx .Với </a:t>
            </a:r>
            <a:r>
              <a:rPr b="1" lang="en" sz="1050">
                <a:solidFill>
                  <a:srgbClr val="000000"/>
                </a:solidFill>
                <a:highlight>
                  <a:srgbClr val="FFFFFF"/>
                </a:highlight>
                <a:latin typeface="Raleway"/>
                <a:ea typeface="Raleway"/>
                <a:cs typeface="Raleway"/>
                <a:sym typeface="Raleway"/>
              </a:rPr>
              <a:t>W1, W2</a:t>
            </a:r>
            <a:r>
              <a:rPr lang="en" sz="1050">
                <a:solidFill>
                  <a:srgbClr val="000000"/>
                </a:solidFill>
                <a:highlight>
                  <a:srgbClr val="FFFFFF"/>
                </a:highlight>
                <a:latin typeface="Raleway Light"/>
                <a:ea typeface="Raleway Light"/>
                <a:cs typeface="Raleway Light"/>
                <a:sym typeface="Raleway Light"/>
              </a:rPr>
              <a:t> là ma trận trọng số để đưa ra quyết định</a:t>
            </a:r>
            <a:r>
              <a:rPr lang="en" sz="1100">
                <a:solidFill>
                  <a:srgbClr val="000000"/>
                </a:solidFill>
                <a:latin typeface="Raleway Light"/>
                <a:ea typeface="Raleway Light"/>
                <a:cs typeface="Raleway Light"/>
                <a:sym typeface="Raleway Light"/>
              </a:rPr>
              <a:t>. </a:t>
            </a:r>
            <a:endParaRPr sz="1100">
              <a:solidFill>
                <a:srgbClr val="000000"/>
              </a:solidFill>
              <a:latin typeface="Raleway Light"/>
              <a:ea typeface="Raleway Light"/>
              <a:cs typeface="Raleway Light"/>
              <a:sym typeface="Raleway Light"/>
            </a:endParaRPr>
          </a:p>
          <a:p>
            <a:pPr indent="0" lvl="0" marL="0" rtl="0" algn="l">
              <a:lnSpc>
                <a:spcPct val="115000"/>
              </a:lnSpc>
              <a:spcBef>
                <a:spcPts val="1200"/>
              </a:spcBef>
              <a:spcAft>
                <a:spcPts val="0"/>
              </a:spcAft>
              <a:buNone/>
            </a:pPr>
            <a:r>
              <a:rPr b="1" lang="en" sz="1100">
                <a:solidFill>
                  <a:srgbClr val="000000"/>
                </a:solidFill>
                <a:latin typeface="Raleway"/>
                <a:ea typeface="Raleway"/>
                <a:cs typeface="Raleway"/>
                <a:sym typeface="Raleway"/>
              </a:rPr>
              <a:t>X’</a:t>
            </a:r>
            <a:r>
              <a:rPr lang="en" sz="1100">
                <a:solidFill>
                  <a:srgbClr val="000000"/>
                </a:solidFill>
                <a:latin typeface="Raleway Light"/>
                <a:ea typeface="Raleway Light"/>
                <a:cs typeface="Raleway Light"/>
                <a:sym typeface="Raleway Light"/>
              </a:rPr>
              <a:t> là </a:t>
            </a:r>
            <a:r>
              <a:rPr b="1" lang="en" sz="1100">
                <a:solidFill>
                  <a:srgbClr val="000000"/>
                </a:solidFill>
                <a:latin typeface="Raleway"/>
                <a:ea typeface="Raleway"/>
                <a:cs typeface="Raleway"/>
                <a:sym typeface="Raleway"/>
              </a:rPr>
              <a:t>hidden representation</a:t>
            </a:r>
            <a:r>
              <a:rPr lang="en" sz="1100">
                <a:solidFill>
                  <a:srgbClr val="000000"/>
                </a:solidFill>
                <a:latin typeface="Raleway Light"/>
                <a:ea typeface="Raleway Light"/>
                <a:cs typeface="Raleway Light"/>
                <a:sym typeface="Raleway Light"/>
              </a:rPr>
              <a:t> mới sau bước propagation của GNN</a:t>
            </a:r>
            <a:endParaRPr sz="1100">
              <a:solidFill>
                <a:srgbClr val="000000"/>
              </a:solidFill>
              <a:latin typeface="Raleway Light"/>
              <a:ea typeface="Raleway Light"/>
              <a:cs typeface="Raleway Light"/>
              <a:sym typeface="Raleway Light"/>
            </a:endParaRPr>
          </a:p>
          <a:p>
            <a:pPr indent="0" lvl="0" marL="0" rtl="0" algn="l">
              <a:lnSpc>
                <a:spcPct val="115000"/>
              </a:lnSpc>
              <a:spcBef>
                <a:spcPts val="1200"/>
              </a:spcBef>
              <a:spcAft>
                <a:spcPts val="0"/>
              </a:spcAft>
              <a:buNone/>
            </a:pPr>
            <a:r>
              <a:rPr b="1" lang="en" sz="1100">
                <a:solidFill>
                  <a:srgbClr val="000000"/>
                </a:solidFill>
                <a:latin typeface="Raleway"/>
                <a:ea typeface="Raleway"/>
                <a:cs typeface="Raleway"/>
                <a:sym typeface="Raleway"/>
              </a:rPr>
              <a:t>Delta</a:t>
            </a:r>
            <a:r>
              <a:rPr lang="en" sz="1100">
                <a:solidFill>
                  <a:srgbClr val="000000"/>
                </a:solidFill>
                <a:latin typeface="Raleway Light"/>
                <a:ea typeface="Raleway Light"/>
                <a:cs typeface="Raleway Light"/>
                <a:sym typeface="Raleway Light"/>
              </a:rPr>
              <a:t> là các vector được truyền từ các neighbor node (các node phía trước cùng có hop node là x) trong quá trình lan truyền.</a:t>
            </a:r>
            <a:endParaRPr sz="1100">
              <a:solidFill>
                <a:srgbClr val="000000"/>
              </a:solidFill>
              <a:latin typeface="Raleway Light"/>
              <a:ea typeface="Raleway Light"/>
              <a:cs typeface="Raleway Light"/>
              <a:sym typeface="Raleway Light"/>
            </a:endParaRPr>
          </a:p>
          <a:p>
            <a:pPr indent="0" lvl="0" marL="0" rtl="0" algn="l">
              <a:lnSpc>
                <a:spcPct val="115000"/>
              </a:lnSpc>
              <a:spcBef>
                <a:spcPts val="1200"/>
              </a:spcBef>
              <a:spcAft>
                <a:spcPts val="0"/>
              </a:spcAft>
              <a:buNone/>
            </a:pPr>
            <a:r>
              <a:rPr lang="en" sz="1100">
                <a:solidFill>
                  <a:srgbClr val="000000"/>
                </a:solidFill>
                <a:latin typeface="Raleway Light"/>
                <a:ea typeface="Raleway Light"/>
                <a:cs typeface="Raleway Light"/>
                <a:sym typeface="Raleway Light"/>
              </a:rPr>
              <a:t>Trong bước lặp đến </a:t>
            </a:r>
            <a:r>
              <a:rPr b="1" lang="en" sz="1100">
                <a:solidFill>
                  <a:srgbClr val="000000"/>
                </a:solidFill>
                <a:latin typeface="Raleway"/>
                <a:ea typeface="Raleway"/>
                <a:cs typeface="Raleway"/>
                <a:sym typeface="Raleway"/>
              </a:rPr>
              <a:t>frontier node x</a:t>
            </a:r>
            <a:r>
              <a:rPr lang="en" sz="1100">
                <a:solidFill>
                  <a:srgbClr val="000000"/>
                </a:solidFill>
                <a:latin typeface="Raleway Light"/>
                <a:ea typeface="Raleway Light"/>
                <a:cs typeface="Raleway Light"/>
                <a:sym typeface="Raleway Light"/>
              </a:rPr>
              <a:t>, hidden representation Xx của nó sẽ được cập nhật theo các biểu thức ở trên.</a:t>
            </a:r>
            <a:endParaRPr sz="1100">
              <a:solidFill>
                <a:srgbClr val="000000"/>
              </a:solidFill>
              <a:latin typeface="Raleway Light"/>
              <a:ea typeface="Raleway Light"/>
              <a:cs typeface="Raleway Light"/>
              <a:sym typeface="Raleway Light"/>
            </a:endParaRPr>
          </a:p>
          <a:p>
            <a:pPr indent="0" lvl="0" marL="0" rtl="0" algn="l">
              <a:lnSpc>
                <a:spcPct val="115000"/>
              </a:lnSpc>
              <a:spcBef>
                <a:spcPts val="1200"/>
              </a:spcBef>
              <a:spcAft>
                <a:spcPts val="1200"/>
              </a:spcAft>
              <a:buNone/>
            </a:pPr>
            <a:r>
              <a:rPr lang="en" sz="1100">
                <a:solidFill>
                  <a:srgbClr val="000000"/>
                </a:solidFill>
                <a:latin typeface="Raleway Light"/>
                <a:ea typeface="Raleway Light"/>
                <a:cs typeface="Raleway Light"/>
                <a:sym typeface="Raleway Light"/>
              </a:rPr>
              <a:t>Cuối cùng, </a:t>
            </a:r>
            <a:r>
              <a:rPr b="1" lang="en" sz="1100">
                <a:solidFill>
                  <a:srgbClr val="000000"/>
                </a:solidFill>
                <a:latin typeface="Raleway"/>
                <a:ea typeface="Raleway"/>
                <a:cs typeface="Raleway"/>
                <a:sym typeface="Raleway"/>
              </a:rPr>
              <a:t>2-layer fully connected network </a:t>
            </a:r>
            <a:r>
              <a:rPr lang="en" sz="1100">
                <a:solidFill>
                  <a:srgbClr val="000000"/>
                </a:solidFill>
                <a:latin typeface="Raleway Light"/>
                <a:ea typeface="Raleway Light"/>
                <a:cs typeface="Raleway Light"/>
                <a:sym typeface="Raleway Light"/>
              </a:rPr>
              <a:t>sẽ được sử dụng để predict Next và Ans</a:t>
            </a:r>
            <a:endParaRPr sz="1100">
              <a:solidFill>
                <a:srgbClr val="000000"/>
              </a:solidFill>
              <a:latin typeface="Raleway Light"/>
              <a:ea typeface="Raleway Light"/>
              <a:cs typeface="Raleway Light"/>
              <a:sym typeface="Raleway Light"/>
            </a:endParaRPr>
          </a:p>
        </p:txBody>
      </p:sp>
      <p:pic>
        <p:nvPicPr>
          <p:cNvPr id="150" name="Google Shape;150;p23"/>
          <p:cNvPicPr preferRelativeResize="0"/>
          <p:nvPr/>
        </p:nvPicPr>
        <p:blipFill>
          <a:blip r:embed="rId3">
            <a:alphaModFix/>
          </a:blip>
          <a:stretch>
            <a:fillRect/>
          </a:stretch>
        </p:blipFill>
        <p:spPr>
          <a:xfrm>
            <a:off x="152400" y="1398250"/>
            <a:ext cx="5286574" cy="3469499"/>
          </a:xfrm>
          <a:prstGeom prst="rect">
            <a:avLst/>
          </a:prstGeom>
          <a:noFill/>
          <a:ln>
            <a:noFill/>
          </a:ln>
        </p:spPr>
      </p:pic>
      <p:pic>
        <p:nvPicPr>
          <p:cNvPr id="151" name="Google Shape;151;p23"/>
          <p:cNvPicPr preferRelativeResize="0"/>
          <p:nvPr/>
        </p:nvPicPr>
        <p:blipFill>
          <a:blip r:embed="rId4">
            <a:alphaModFix/>
          </a:blip>
          <a:stretch>
            <a:fillRect/>
          </a:stretch>
        </p:blipFill>
        <p:spPr>
          <a:xfrm>
            <a:off x="5535700" y="875675"/>
            <a:ext cx="1741925" cy="522575"/>
          </a:xfrm>
          <a:prstGeom prst="rect">
            <a:avLst/>
          </a:prstGeom>
          <a:noFill/>
          <a:ln>
            <a:noFill/>
          </a:ln>
        </p:spPr>
      </p:pic>
      <p:pic>
        <p:nvPicPr>
          <p:cNvPr id="152" name="Google Shape;152;p23"/>
          <p:cNvPicPr preferRelativeResize="0"/>
          <p:nvPr/>
        </p:nvPicPr>
        <p:blipFill>
          <a:blip r:embed="rId5">
            <a:alphaModFix/>
          </a:blip>
          <a:stretch>
            <a:fillRect/>
          </a:stretch>
        </p:blipFill>
        <p:spPr>
          <a:xfrm>
            <a:off x="5535700" y="4624475"/>
            <a:ext cx="2162175" cy="438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Các vấn đề và câu hỏi</a:t>
            </a:r>
            <a:endParaRPr/>
          </a:p>
        </p:txBody>
      </p:sp>
      <p:sp>
        <p:nvSpPr>
          <p:cNvPr id="158" name="Google Shape;158;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rgbClr val="000000"/>
              </a:buClr>
              <a:buSzPts val="1100"/>
              <a:buChar char="-"/>
            </a:pPr>
            <a:r>
              <a:rPr lang="en" sz="1100">
                <a:solidFill>
                  <a:srgbClr val="000000"/>
                </a:solidFill>
                <a:latin typeface="Raleway"/>
                <a:ea typeface="Raleway"/>
                <a:cs typeface="Raleway"/>
                <a:sym typeface="Raleway"/>
              </a:rPr>
              <a:t>Chưa thực sự hiểu rõ về clue, </a:t>
            </a:r>
            <a:r>
              <a:rPr lang="en" sz="1100">
                <a:solidFill>
                  <a:srgbClr val="000000"/>
                </a:solidFill>
                <a:latin typeface="Raleway"/>
                <a:ea typeface="Raleway"/>
                <a:cs typeface="Raleway"/>
                <a:sym typeface="Raleway"/>
              </a:rPr>
              <a:t>sem[x,Q,clues], Xx và cách chúng thực sự kết nối (bởi vì trong paper chưa nói kỹ về vấn đề này mà chỉ nói ý tưởng sơ lược)</a:t>
            </a:r>
            <a:endParaRPr sz="1100">
              <a:solidFill>
                <a:srgbClr val="000000"/>
              </a:solidFill>
              <a:latin typeface="Raleway"/>
              <a:ea typeface="Raleway"/>
              <a:cs typeface="Raleway"/>
              <a:sym typeface="Raleway"/>
            </a:endParaRPr>
          </a:p>
          <a:p>
            <a:pPr indent="-298450" lvl="0" marL="457200" rtl="0" algn="l">
              <a:spcBef>
                <a:spcPts val="0"/>
              </a:spcBef>
              <a:spcAft>
                <a:spcPts val="0"/>
              </a:spcAft>
              <a:buClr>
                <a:srgbClr val="000000"/>
              </a:buClr>
              <a:buSzPts val="1100"/>
              <a:buFont typeface="Raleway"/>
              <a:buChar char="-"/>
            </a:pPr>
            <a:r>
              <a:rPr lang="en" sz="1100">
                <a:solidFill>
                  <a:srgbClr val="000000"/>
                </a:solidFill>
                <a:latin typeface="Raleway"/>
                <a:ea typeface="Raleway"/>
                <a:cs typeface="Raleway"/>
                <a:sym typeface="Raleway"/>
              </a:rPr>
              <a:t>Cũng như về bước propagation (chưa hiểu rõ được vì sao sử dụng công thức như vậy)</a:t>
            </a:r>
            <a:endParaRPr sz="1100">
              <a:solidFill>
                <a:srgbClr val="000000"/>
              </a:solidFill>
              <a:latin typeface="Raleway"/>
              <a:ea typeface="Raleway"/>
              <a:cs typeface="Raleway"/>
              <a:sym typeface="Raleway"/>
            </a:endParaRPr>
          </a:p>
          <a:p>
            <a:pPr indent="-298450" lvl="0" marL="457200" rtl="0" algn="l">
              <a:spcBef>
                <a:spcPts val="0"/>
              </a:spcBef>
              <a:spcAft>
                <a:spcPts val="0"/>
              </a:spcAft>
              <a:buClr>
                <a:srgbClr val="000000"/>
              </a:buClr>
              <a:buSzPts val="1100"/>
              <a:buFont typeface="Raleway"/>
              <a:buChar char="-"/>
            </a:pPr>
            <a:r>
              <a:rPr lang="en" sz="1100">
                <a:solidFill>
                  <a:srgbClr val="000000"/>
                </a:solidFill>
                <a:latin typeface="Raleway"/>
                <a:ea typeface="Raleway"/>
                <a:cs typeface="Raleway"/>
                <a:sym typeface="Raleway"/>
              </a:rPr>
              <a:t>Input, output shape ở mỗi bước của propagation chưa được xác định rõ</a:t>
            </a:r>
            <a:endParaRPr sz="1100">
              <a:solidFill>
                <a:srgbClr val="000000"/>
              </a:solidFill>
              <a:latin typeface="Raleway"/>
              <a:ea typeface="Raleway"/>
              <a:cs typeface="Raleway"/>
              <a:sym typeface="Raleway"/>
            </a:endParaRPr>
          </a:p>
          <a:p>
            <a:pPr indent="-298450" lvl="0" marL="457200" rtl="0" algn="l">
              <a:spcBef>
                <a:spcPts val="0"/>
              </a:spcBef>
              <a:spcAft>
                <a:spcPts val="0"/>
              </a:spcAft>
              <a:buClr>
                <a:srgbClr val="000000"/>
              </a:buClr>
              <a:buSzPts val="1100"/>
              <a:buFont typeface="Raleway"/>
              <a:buChar char="-"/>
            </a:pPr>
            <a:r>
              <a:rPr lang="en" sz="1100">
                <a:solidFill>
                  <a:srgbClr val="000000"/>
                </a:solidFill>
                <a:latin typeface="Raleway"/>
                <a:ea typeface="Raleway"/>
                <a:cs typeface="Raleway"/>
                <a:sym typeface="Raleway"/>
              </a:rPr>
              <a:t>etc </a:t>
            </a:r>
            <a:endParaRPr sz="1100">
              <a:solidFill>
                <a:srgbClr val="000000"/>
              </a:solidFill>
              <a:latin typeface="Raleway"/>
              <a:ea typeface="Raleway"/>
              <a:cs typeface="Raleway"/>
              <a:sym typeface="Raleway"/>
            </a:endParaRPr>
          </a:p>
          <a:p>
            <a:pPr indent="0" lvl="0" marL="457200" rtl="0" algn="l">
              <a:spcBef>
                <a:spcPts val="1200"/>
              </a:spcBef>
              <a:spcAft>
                <a:spcPts val="1200"/>
              </a:spcAft>
              <a:buNone/>
            </a:pPr>
            <a:r>
              <a:t/>
            </a:r>
            <a:endParaRPr sz="1100">
              <a:solidFill>
                <a:srgbClr val="000000"/>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Sơ lược về Graph</a:t>
            </a:r>
            <a:endParaRPr/>
          </a:p>
        </p:txBody>
      </p:sp>
      <p:sp>
        <p:nvSpPr>
          <p:cNvPr id="93" name="Google Shape;93;p14"/>
          <p:cNvSpPr txBox="1"/>
          <p:nvPr>
            <p:ph idx="1" type="body"/>
          </p:nvPr>
        </p:nvSpPr>
        <p:spPr>
          <a:xfrm>
            <a:off x="4572000" y="2078875"/>
            <a:ext cx="3846000" cy="2261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000000"/>
              </a:buClr>
              <a:buFont typeface="Arial"/>
              <a:buNone/>
            </a:pPr>
            <a:r>
              <a:rPr lang="en" sz="1400">
                <a:solidFill>
                  <a:srgbClr val="000000"/>
                </a:solidFill>
                <a:latin typeface="Raleway"/>
                <a:ea typeface="Raleway"/>
                <a:cs typeface="Raleway"/>
                <a:sym typeface="Raleway"/>
              </a:rPr>
              <a:t>Các thành phần của một graph (G = {V, E}):</a:t>
            </a:r>
            <a:endParaRPr sz="1400">
              <a:solidFill>
                <a:srgbClr val="000000"/>
              </a:solidFill>
              <a:latin typeface="Raleway"/>
              <a:ea typeface="Raleway"/>
              <a:cs typeface="Raleway"/>
              <a:sym typeface="Raleway"/>
            </a:endParaRPr>
          </a:p>
          <a:p>
            <a:pPr indent="-285750" lvl="0" marL="285750" rtl="0" algn="l">
              <a:lnSpc>
                <a:spcPct val="100000"/>
              </a:lnSpc>
              <a:spcBef>
                <a:spcPts val="0"/>
              </a:spcBef>
              <a:spcAft>
                <a:spcPts val="0"/>
              </a:spcAft>
              <a:buClr>
                <a:srgbClr val="000000"/>
              </a:buClr>
              <a:buSzPts val="1400"/>
              <a:buFont typeface="Raleway"/>
              <a:buChar char="-"/>
            </a:pPr>
            <a:r>
              <a:rPr b="1" lang="en" sz="1400">
                <a:solidFill>
                  <a:srgbClr val="000000"/>
                </a:solidFill>
                <a:latin typeface="Raleway"/>
                <a:ea typeface="Raleway"/>
                <a:cs typeface="Raleway"/>
                <a:sym typeface="Raleway"/>
              </a:rPr>
              <a:t>Nodes(V)</a:t>
            </a:r>
            <a:r>
              <a:rPr lang="en" sz="1400">
                <a:solidFill>
                  <a:srgbClr val="000000"/>
                </a:solidFill>
                <a:latin typeface="Raleway"/>
                <a:ea typeface="Raleway"/>
                <a:cs typeface="Raleway"/>
                <a:sym typeface="Raleway"/>
              </a:rPr>
              <a:t> : là target hoặc object, được định nghĩa bởi context vector hoặc index vector.</a:t>
            </a:r>
            <a:endParaRPr sz="1400">
              <a:solidFill>
                <a:srgbClr val="000000"/>
              </a:solidFill>
              <a:latin typeface="Raleway"/>
              <a:ea typeface="Raleway"/>
              <a:cs typeface="Raleway"/>
              <a:sym typeface="Raleway"/>
            </a:endParaRPr>
          </a:p>
          <a:p>
            <a:pPr indent="-285750" lvl="0" marL="285750" rtl="0" algn="l">
              <a:lnSpc>
                <a:spcPct val="100000"/>
              </a:lnSpc>
              <a:spcBef>
                <a:spcPts val="0"/>
              </a:spcBef>
              <a:spcAft>
                <a:spcPts val="0"/>
              </a:spcAft>
              <a:buClr>
                <a:srgbClr val="000000"/>
              </a:buClr>
              <a:buSzPts val="1400"/>
              <a:buFont typeface="Raleway"/>
              <a:buChar char="-"/>
            </a:pPr>
            <a:r>
              <a:rPr b="1" lang="en" sz="1400">
                <a:solidFill>
                  <a:srgbClr val="000000"/>
                </a:solidFill>
                <a:latin typeface="Raleway"/>
                <a:ea typeface="Raleway"/>
                <a:cs typeface="Raleway"/>
                <a:sym typeface="Raleway"/>
              </a:rPr>
              <a:t>Edges(E)</a:t>
            </a:r>
            <a:r>
              <a:rPr lang="en" sz="1400">
                <a:solidFill>
                  <a:srgbClr val="000000"/>
                </a:solidFill>
                <a:latin typeface="Raleway"/>
                <a:ea typeface="Raleway"/>
                <a:cs typeface="Raleway"/>
                <a:sym typeface="Raleway"/>
              </a:rPr>
              <a:t> : Sự liên quan, kết nối giữa các node. Ví dụ:  A và B là bạn. Liên kết giữa A và B là một.     </a:t>
            </a:r>
            <a:endParaRPr>
              <a:latin typeface="Raleway"/>
              <a:ea typeface="Raleway"/>
              <a:cs typeface="Raleway"/>
              <a:sym typeface="Raleway"/>
            </a:endParaRPr>
          </a:p>
        </p:txBody>
      </p:sp>
      <p:pic>
        <p:nvPicPr>
          <p:cNvPr id="94" name="Google Shape;94;p14"/>
          <p:cNvPicPr preferRelativeResize="0"/>
          <p:nvPr/>
        </p:nvPicPr>
        <p:blipFill rotWithShape="1">
          <a:blip r:embed="rId3">
            <a:alphaModFix/>
          </a:blip>
          <a:srcRect b="0" l="0" r="0" t="0"/>
          <a:stretch/>
        </p:blipFill>
        <p:spPr>
          <a:xfrm>
            <a:off x="832274" y="1998661"/>
            <a:ext cx="2752600" cy="2421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Sơ lược về Graph Neural Network</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sz="1400">
                <a:solidFill>
                  <a:srgbClr val="575757"/>
                </a:solidFill>
                <a:latin typeface="Raleway"/>
                <a:ea typeface="Raleway"/>
                <a:cs typeface="Raleway"/>
                <a:sym typeface="Raleway"/>
              </a:rPr>
              <a:t>Có 3 loại learning task trong GNN:</a:t>
            </a:r>
            <a:endParaRPr sz="1400">
              <a:solidFill>
                <a:srgbClr val="575757"/>
              </a:solidFill>
              <a:latin typeface="Raleway"/>
              <a:ea typeface="Raleway"/>
              <a:cs typeface="Raleway"/>
              <a:sym typeface="Raleway"/>
            </a:endParaRPr>
          </a:p>
          <a:p>
            <a:pPr indent="0" lvl="0" marL="0" rtl="0" algn="l">
              <a:lnSpc>
                <a:spcPct val="100000"/>
              </a:lnSpc>
              <a:spcBef>
                <a:spcPts val="0"/>
              </a:spcBef>
              <a:spcAft>
                <a:spcPts val="0"/>
              </a:spcAft>
              <a:buNone/>
            </a:pPr>
            <a:r>
              <a:t/>
            </a:r>
            <a:endParaRPr sz="1400">
              <a:solidFill>
                <a:srgbClr val="575757"/>
              </a:solidFill>
              <a:latin typeface="Raleway"/>
              <a:ea typeface="Raleway"/>
              <a:cs typeface="Raleway"/>
              <a:sym typeface="Raleway"/>
            </a:endParaRPr>
          </a:p>
          <a:p>
            <a:pPr indent="0" lvl="0" marL="0" rtl="0" algn="l">
              <a:lnSpc>
                <a:spcPct val="100000"/>
              </a:lnSpc>
              <a:spcBef>
                <a:spcPts val="0"/>
              </a:spcBef>
              <a:spcAft>
                <a:spcPts val="0"/>
              </a:spcAft>
              <a:buNone/>
            </a:pPr>
            <a:r>
              <a:rPr lang="en" sz="1400">
                <a:solidFill>
                  <a:srgbClr val="575757"/>
                </a:solidFill>
                <a:latin typeface="Raleway"/>
                <a:ea typeface="Raleway"/>
                <a:cs typeface="Raleway"/>
                <a:sym typeface="Raleway"/>
              </a:rPr>
              <a:t>- </a:t>
            </a:r>
            <a:r>
              <a:rPr b="1" lang="en" sz="1400">
                <a:solidFill>
                  <a:srgbClr val="575757"/>
                </a:solidFill>
                <a:latin typeface="Raleway"/>
                <a:ea typeface="Raleway"/>
                <a:cs typeface="Raleway"/>
                <a:sym typeface="Raleway"/>
              </a:rPr>
              <a:t>Node-level tasks:</a:t>
            </a:r>
            <a:r>
              <a:rPr lang="en" sz="1400">
                <a:solidFill>
                  <a:srgbClr val="575757"/>
                </a:solidFill>
                <a:latin typeface="Raleway"/>
                <a:ea typeface="Raleway"/>
                <a:cs typeface="Raleway"/>
                <a:sym typeface="Raleway"/>
              </a:rPr>
              <a:t> Node-level tasks tập trung vào xử lý trên node, bao gồm node classification, node regression, node clustering, etc.</a:t>
            </a:r>
            <a:endParaRPr sz="1400">
              <a:solidFill>
                <a:srgbClr val="575757"/>
              </a:solidFill>
              <a:latin typeface="Raleway"/>
              <a:ea typeface="Raleway"/>
              <a:cs typeface="Raleway"/>
              <a:sym typeface="Raleway"/>
            </a:endParaRPr>
          </a:p>
          <a:p>
            <a:pPr indent="0" lvl="0" marL="0" rtl="0" algn="l">
              <a:lnSpc>
                <a:spcPct val="100000"/>
              </a:lnSpc>
              <a:spcBef>
                <a:spcPts val="0"/>
              </a:spcBef>
              <a:spcAft>
                <a:spcPts val="0"/>
              </a:spcAft>
              <a:buClr>
                <a:srgbClr val="000000"/>
              </a:buClr>
              <a:buFont typeface="Arial"/>
              <a:buNone/>
            </a:pPr>
            <a:r>
              <a:t/>
            </a:r>
            <a:endParaRPr sz="1400">
              <a:solidFill>
                <a:srgbClr val="575757"/>
              </a:solidFill>
              <a:latin typeface="Raleway"/>
              <a:ea typeface="Raleway"/>
              <a:cs typeface="Raleway"/>
              <a:sym typeface="Raleway"/>
            </a:endParaRPr>
          </a:p>
          <a:p>
            <a:pPr indent="0" lvl="0" marL="0" rtl="0" algn="l">
              <a:lnSpc>
                <a:spcPct val="100000"/>
              </a:lnSpc>
              <a:spcBef>
                <a:spcPts val="0"/>
              </a:spcBef>
              <a:spcAft>
                <a:spcPts val="0"/>
              </a:spcAft>
              <a:buNone/>
            </a:pPr>
            <a:r>
              <a:rPr lang="en" sz="1400">
                <a:solidFill>
                  <a:srgbClr val="575757"/>
                </a:solidFill>
                <a:latin typeface="Raleway"/>
                <a:ea typeface="Raleway"/>
                <a:cs typeface="Raleway"/>
                <a:sym typeface="Raleway"/>
              </a:rPr>
              <a:t> - </a:t>
            </a:r>
            <a:r>
              <a:rPr b="1" lang="en" sz="1400">
                <a:solidFill>
                  <a:srgbClr val="575757"/>
                </a:solidFill>
                <a:latin typeface="Raleway"/>
                <a:ea typeface="Raleway"/>
                <a:cs typeface="Raleway"/>
                <a:sym typeface="Raleway"/>
              </a:rPr>
              <a:t>Edge-level tasks:</a:t>
            </a:r>
            <a:r>
              <a:rPr lang="en" sz="1400">
                <a:solidFill>
                  <a:srgbClr val="575757"/>
                </a:solidFill>
                <a:latin typeface="Raleway"/>
                <a:ea typeface="Raleway"/>
                <a:cs typeface="Raleway"/>
                <a:sym typeface="Raleway"/>
              </a:rPr>
              <a:t> Edge-level tasks là edge classification và link prediction, yêu cầu mô hình có thể phân loại được loại edge hoặc dự đoán nếu có sự liên kết giữa 2 node tồn tại trong graph.</a:t>
            </a:r>
            <a:endParaRPr sz="1400">
              <a:solidFill>
                <a:srgbClr val="575757"/>
              </a:solidFill>
              <a:latin typeface="Raleway"/>
              <a:ea typeface="Raleway"/>
              <a:cs typeface="Raleway"/>
              <a:sym typeface="Raleway"/>
            </a:endParaRPr>
          </a:p>
          <a:p>
            <a:pPr indent="0" lvl="0" marL="0" rtl="0" algn="l">
              <a:lnSpc>
                <a:spcPct val="100000"/>
              </a:lnSpc>
              <a:spcBef>
                <a:spcPts val="0"/>
              </a:spcBef>
              <a:spcAft>
                <a:spcPts val="0"/>
              </a:spcAft>
              <a:buClr>
                <a:srgbClr val="000000"/>
              </a:buClr>
              <a:buFont typeface="Arial"/>
              <a:buNone/>
            </a:pPr>
            <a:r>
              <a:t/>
            </a:r>
            <a:endParaRPr sz="1400">
              <a:solidFill>
                <a:srgbClr val="575757"/>
              </a:solidFill>
              <a:latin typeface="Raleway"/>
              <a:ea typeface="Raleway"/>
              <a:cs typeface="Raleway"/>
              <a:sym typeface="Raleway"/>
            </a:endParaRPr>
          </a:p>
          <a:p>
            <a:pPr indent="0" lvl="0" marL="0" rtl="0" algn="l">
              <a:lnSpc>
                <a:spcPct val="100000"/>
              </a:lnSpc>
              <a:spcBef>
                <a:spcPts val="0"/>
              </a:spcBef>
              <a:spcAft>
                <a:spcPts val="0"/>
              </a:spcAft>
              <a:buClr>
                <a:srgbClr val="000000"/>
              </a:buClr>
              <a:buFont typeface="Arial"/>
              <a:buNone/>
            </a:pPr>
            <a:r>
              <a:rPr lang="en" sz="1400">
                <a:solidFill>
                  <a:srgbClr val="575757"/>
                </a:solidFill>
                <a:latin typeface="Raleway"/>
                <a:ea typeface="Raleway"/>
                <a:cs typeface="Raleway"/>
                <a:sym typeface="Raleway"/>
              </a:rPr>
              <a:t> - </a:t>
            </a:r>
            <a:r>
              <a:rPr b="1" lang="en" sz="1400">
                <a:solidFill>
                  <a:srgbClr val="575757"/>
                </a:solidFill>
                <a:latin typeface="Raleway"/>
                <a:ea typeface="Raleway"/>
                <a:cs typeface="Raleway"/>
                <a:sym typeface="Raleway"/>
              </a:rPr>
              <a:t>Graph-level tasks:</a:t>
            </a:r>
            <a:r>
              <a:rPr lang="en" sz="1400">
                <a:solidFill>
                  <a:srgbClr val="575757"/>
                </a:solidFill>
                <a:latin typeface="Raleway"/>
                <a:ea typeface="Raleway"/>
                <a:cs typeface="Raleway"/>
                <a:sym typeface="Raleway"/>
              </a:rPr>
              <a:t> Graph-level tasks bao gồm graph classification, graph regression, and graph-matching; tất cả task trên yêu cầu model phải học được cách biểu diễn của graph.</a:t>
            </a:r>
            <a:endParaRPr sz="1400">
              <a:solidFill>
                <a:srgbClr val="000000"/>
              </a:solidFill>
              <a:latin typeface="Raleway"/>
              <a:ea typeface="Raleway"/>
              <a:cs typeface="Raleway"/>
              <a:sym typeface="Raleway"/>
            </a:endParaRPr>
          </a:p>
          <a:p>
            <a:pPr indent="0" lvl="0" marL="0" rtl="0" algn="l">
              <a:spcBef>
                <a:spcPts val="0"/>
              </a:spcBef>
              <a:spcAft>
                <a:spcPts val="1200"/>
              </a:spcAft>
              <a:buNone/>
            </a:pPr>
            <a:r>
              <a:t/>
            </a:r>
            <a:endParaRPr>
              <a:latin typeface="Raleway"/>
              <a:ea typeface="Raleway"/>
              <a:cs typeface="Raleway"/>
              <a:sym typeface="Raleway"/>
            </a:endParaRPr>
          </a:p>
        </p:txBody>
      </p:sp>
      <p:sp>
        <p:nvSpPr>
          <p:cNvPr id="101" name="Google Shape;101;p15"/>
          <p:cNvSpPr txBox="1"/>
          <p:nvPr/>
        </p:nvSpPr>
        <p:spPr>
          <a:xfrm>
            <a:off x="729450" y="4400150"/>
            <a:ext cx="7890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575757"/>
                </a:solidFill>
                <a:latin typeface="Raleway"/>
                <a:ea typeface="Raleway"/>
                <a:cs typeface="Raleway"/>
                <a:sym typeface="Raleway"/>
              </a:rPr>
              <a:t>Ở bài toán </a:t>
            </a:r>
            <a:r>
              <a:rPr b="1" lang="en">
                <a:solidFill>
                  <a:srgbClr val="575757"/>
                </a:solidFill>
                <a:latin typeface="Raleway"/>
                <a:ea typeface="Raleway"/>
                <a:cs typeface="Raleway"/>
                <a:sym typeface="Raleway"/>
              </a:rPr>
              <a:t>Graph-based Multi-Hop Reading Comprehension</a:t>
            </a:r>
            <a:r>
              <a:rPr lang="en">
                <a:solidFill>
                  <a:srgbClr val="575757"/>
                </a:solidFill>
                <a:latin typeface="Raleway"/>
                <a:ea typeface="Raleway"/>
                <a:cs typeface="Raleway"/>
                <a:sym typeface="Raleway"/>
              </a:rPr>
              <a:t> thì sẽ thuộc </a:t>
            </a:r>
            <a:r>
              <a:rPr b="1" lang="en">
                <a:solidFill>
                  <a:srgbClr val="575757"/>
                </a:solidFill>
                <a:latin typeface="Raleway"/>
                <a:ea typeface="Raleway"/>
                <a:cs typeface="Raleway"/>
                <a:sym typeface="Raleway"/>
              </a:rPr>
              <a:t>Node-level </a:t>
            </a:r>
            <a:r>
              <a:rPr lang="en">
                <a:solidFill>
                  <a:srgbClr val="575757"/>
                </a:solidFill>
                <a:latin typeface="Raleway"/>
                <a:ea typeface="Raleway"/>
                <a:cs typeface="Raleway"/>
                <a:sym typeface="Raleway"/>
              </a:rPr>
              <a:t>task</a:t>
            </a:r>
            <a:endParaRPr>
              <a:solidFill>
                <a:srgbClr val="575757"/>
              </a:solidFill>
              <a:latin typeface="Raleway"/>
              <a:ea typeface="Raleway"/>
              <a:cs typeface="Raleway"/>
              <a:sym typeface="Raleway"/>
            </a:endParaRPr>
          </a:p>
          <a:p>
            <a:pPr indent="0" lvl="0" marL="0" rtl="0" algn="l">
              <a:spcBef>
                <a:spcPts val="0"/>
              </a:spcBef>
              <a:spcAft>
                <a:spcPts val="0"/>
              </a:spcAft>
              <a:buNone/>
            </a:pPr>
            <a:r>
              <a:t/>
            </a:r>
            <a:endParaRPr>
              <a:solidFill>
                <a:srgbClr val="575757"/>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Graph-based Multi-Hop Reading Comprehension</a:t>
            </a:r>
            <a:endParaRPr/>
          </a:p>
        </p:txBody>
      </p:sp>
      <p:sp>
        <p:nvSpPr>
          <p:cNvPr id="107" name="Google Shape;107;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latin typeface="Raleway"/>
                <a:ea typeface="Raleway"/>
                <a:cs typeface="Raleway"/>
                <a:sym typeface="Raleway"/>
              </a:rPr>
              <a:t>Mục tiêu: </a:t>
            </a:r>
            <a:endParaRPr b="1">
              <a:solidFill>
                <a:srgbClr val="000000"/>
              </a:solidFill>
              <a:latin typeface="Raleway"/>
              <a:ea typeface="Raleway"/>
              <a:cs typeface="Raleway"/>
              <a:sym typeface="Raleway"/>
            </a:endParaRPr>
          </a:p>
          <a:p>
            <a:pPr indent="0" lvl="0" marL="0" rtl="0" algn="l">
              <a:spcBef>
                <a:spcPts val="1200"/>
              </a:spcBef>
              <a:spcAft>
                <a:spcPts val="0"/>
              </a:spcAft>
              <a:buNone/>
            </a:pPr>
            <a:r>
              <a:rPr lang="en">
                <a:solidFill>
                  <a:srgbClr val="000000"/>
                </a:solidFill>
                <a:latin typeface="Raleway"/>
                <a:ea typeface="Raleway"/>
                <a:cs typeface="Raleway"/>
                <a:sym typeface="Raleway"/>
              </a:rPr>
              <a:t>Giúp model có thể bắt chước quá trình lý luận của con người và cải thiện rõ rệt hiệu suất của MRC task (Question Answering). </a:t>
            </a:r>
            <a:endParaRPr>
              <a:solidFill>
                <a:srgbClr val="000000"/>
              </a:solidFill>
              <a:latin typeface="Raleway"/>
              <a:ea typeface="Raleway"/>
              <a:cs typeface="Raleway"/>
              <a:sym typeface="Raleway"/>
            </a:endParaRPr>
          </a:p>
          <a:p>
            <a:pPr indent="0" lvl="0" marL="0" rtl="0" algn="l">
              <a:spcBef>
                <a:spcPts val="1200"/>
              </a:spcBef>
              <a:spcAft>
                <a:spcPts val="1200"/>
              </a:spcAft>
              <a:buNone/>
            </a:pPr>
            <a:r>
              <a:t/>
            </a:r>
            <a:endParaRPr>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Graph-based Multi-Hop Reading Comprehension</a:t>
            </a:r>
            <a:endParaRPr/>
          </a:p>
        </p:txBody>
      </p:sp>
      <p:sp>
        <p:nvSpPr>
          <p:cNvPr id="113" name="Google Shape;113;p17"/>
          <p:cNvSpPr txBox="1"/>
          <p:nvPr>
            <p:ph idx="1" type="body"/>
          </p:nvPr>
        </p:nvSpPr>
        <p:spPr>
          <a:xfrm>
            <a:off x="729450" y="2078875"/>
            <a:ext cx="7688700" cy="30645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b="1" lang="en" sz="1100">
                <a:solidFill>
                  <a:srgbClr val="000000"/>
                </a:solidFill>
                <a:latin typeface="Raleway"/>
                <a:ea typeface="Raleway"/>
                <a:cs typeface="Raleway"/>
                <a:sym typeface="Raleway"/>
              </a:rPr>
              <a:t>Quá trình lý luận của con người:</a:t>
            </a:r>
            <a:endParaRPr b="1" sz="1100">
              <a:solidFill>
                <a:srgbClr val="000000"/>
              </a:solidFill>
              <a:latin typeface="Raleway"/>
              <a:ea typeface="Raleway"/>
              <a:cs typeface="Raleway"/>
              <a:sym typeface="Raleway"/>
            </a:endParaRPr>
          </a:p>
          <a:p>
            <a:pPr indent="0" lvl="0" marL="0" rtl="0" algn="l">
              <a:lnSpc>
                <a:spcPct val="100000"/>
              </a:lnSpc>
              <a:spcBef>
                <a:spcPts val="1200"/>
              </a:spcBef>
              <a:spcAft>
                <a:spcPts val="0"/>
              </a:spcAft>
              <a:buNone/>
            </a:pPr>
            <a:r>
              <a:rPr lang="en" sz="1100">
                <a:solidFill>
                  <a:srgbClr val="000000"/>
                </a:solidFill>
                <a:latin typeface="Raleway"/>
                <a:ea typeface="Raleway"/>
                <a:cs typeface="Raleway"/>
                <a:sym typeface="Raleway"/>
              </a:rPr>
              <a:t>	Giả sử chúng ta có thể tìm kiếm những đoạn văn dựa vào từ khóa trong Wikipedia</a:t>
            </a:r>
            <a:endParaRPr sz="1100">
              <a:solidFill>
                <a:srgbClr val="000000"/>
              </a:solidFill>
              <a:latin typeface="Raleway"/>
              <a:ea typeface="Raleway"/>
              <a:cs typeface="Raleway"/>
              <a:sym typeface="Raleway"/>
            </a:endParaRPr>
          </a:p>
          <a:p>
            <a:pPr indent="0" lvl="0" marL="457200" rtl="0" algn="l">
              <a:lnSpc>
                <a:spcPct val="100000"/>
              </a:lnSpc>
              <a:spcBef>
                <a:spcPts val="1200"/>
              </a:spcBef>
              <a:spcAft>
                <a:spcPts val="0"/>
              </a:spcAft>
              <a:buNone/>
            </a:pPr>
            <a:r>
              <a:rPr lang="en" sz="1100">
                <a:solidFill>
                  <a:srgbClr val="000000"/>
                </a:solidFill>
                <a:latin typeface="Raleway"/>
                <a:ea typeface="Raleway"/>
                <a:cs typeface="Raleway"/>
                <a:sym typeface="Raleway"/>
              </a:rPr>
              <a:t>Để trả lời cho câu hỏi “</a:t>
            </a:r>
            <a:r>
              <a:rPr b="1" lang="en" sz="1100">
                <a:solidFill>
                  <a:srgbClr val="000000"/>
                </a:solidFill>
                <a:latin typeface="Raleway"/>
                <a:ea typeface="Raleway"/>
                <a:cs typeface="Raleway"/>
                <a:sym typeface="Raleway"/>
              </a:rPr>
              <a:t>Who is the director of the 2003 film which has scenes in it filmed at the Quality Cafe in Los Angeles?”</a:t>
            </a:r>
            <a:r>
              <a:rPr lang="en" sz="1100">
                <a:solidFill>
                  <a:srgbClr val="000000"/>
                </a:solidFill>
                <a:latin typeface="Raleway"/>
                <a:ea typeface="Raleway"/>
                <a:cs typeface="Raleway"/>
                <a:sym typeface="Raleway"/>
              </a:rPr>
              <a:t> dựa vào công cụ tìm kiếm của Wikipedia.</a:t>
            </a:r>
            <a:endParaRPr sz="1100">
              <a:solidFill>
                <a:srgbClr val="000000"/>
              </a:solidFill>
              <a:latin typeface="Raleway"/>
              <a:ea typeface="Raleway"/>
              <a:cs typeface="Raleway"/>
              <a:sym typeface="Raleway"/>
            </a:endParaRPr>
          </a:p>
          <a:p>
            <a:pPr indent="-293211" lvl="0" marL="457200" rtl="0" algn="l">
              <a:lnSpc>
                <a:spcPct val="115000"/>
              </a:lnSpc>
              <a:spcBef>
                <a:spcPts val="1200"/>
              </a:spcBef>
              <a:spcAft>
                <a:spcPts val="0"/>
              </a:spcAft>
              <a:buClr>
                <a:srgbClr val="000000"/>
              </a:buClr>
              <a:buSzPct val="100000"/>
              <a:buFont typeface="Raleway"/>
              <a:buChar char="-"/>
            </a:pPr>
            <a:r>
              <a:rPr b="1" lang="en" sz="1100">
                <a:solidFill>
                  <a:srgbClr val="000000"/>
                </a:solidFill>
                <a:latin typeface="Raleway"/>
                <a:ea typeface="Raleway"/>
                <a:cs typeface="Raleway"/>
                <a:sym typeface="Raleway"/>
              </a:rPr>
              <a:t>Bước 1:</a:t>
            </a:r>
            <a:r>
              <a:rPr lang="en" sz="1100">
                <a:solidFill>
                  <a:srgbClr val="000000"/>
                </a:solidFill>
                <a:latin typeface="Raleway"/>
                <a:ea typeface="Raleway"/>
                <a:cs typeface="Raleway"/>
                <a:sym typeface="Raleway"/>
              </a:rPr>
              <a:t> Thông thường, chúng ta sẽ để ý đến các entity được đề cập đến trong câu hỏi như </a:t>
            </a:r>
            <a:r>
              <a:rPr b="1" lang="en" sz="1100">
                <a:solidFill>
                  <a:srgbClr val="000000"/>
                </a:solidFill>
                <a:latin typeface="Raleway"/>
                <a:ea typeface="Raleway"/>
                <a:cs typeface="Raleway"/>
                <a:sym typeface="Raleway"/>
              </a:rPr>
              <a:t>“Quality Cafe”</a:t>
            </a:r>
            <a:r>
              <a:rPr lang="en" sz="1100">
                <a:solidFill>
                  <a:srgbClr val="000000"/>
                </a:solidFill>
                <a:latin typeface="Raleway"/>
                <a:ea typeface="Raleway"/>
                <a:cs typeface="Raleway"/>
                <a:sym typeface="Raleway"/>
              </a:rPr>
              <a:t> hay </a:t>
            </a:r>
            <a:r>
              <a:rPr b="1" lang="en" sz="1100">
                <a:solidFill>
                  <a:srgbClr val="000000"/>
                </a:solidFill>
                <a:latin typeface="Raleway"/>
                <a:ea typeface="Raleway"/>
                <a:cs typeface="Raleway"/>
                <a:sym typeface="Raleway"/>
              </a:rPr>
              <a:t>“Los Angeles” </a:t>
            </a:r>
            <a:endParaRPr b="1" sz="1100">
              <a:solidFill>
                <a:srgbClr val="000000"/>
              </a:solidFill>
              <a:latin typeface="Raleway"/>
              <a:ea typeface="Raleway"/>
              <a:cs typeface="Raleway"/>
              <a:sym typeface="Raleway"/>
            </a:endParaRPr>
          </a:p>
          <a:p>
            <a:pPr indent="-293211" lvl="0" marL="457200" rtl="0" algn="l">
              <a:lnSpc>
                <a:spcPct val="115000"/>
              </a:lnSpc>
              <a:spcBef>
                <a:spcPts val="0"/>
              </a:spcBef>
              <a:spcAft>
                <a:spcPts val="0"/>
              </a:spcAft>
              <a:buClr>
                <a:srgbClr val="000000"/>
              </a:buClr>
              <a:buSzPct val="100000"/>
              <a:buFont typeface="Raleway"/>
              <a:buChar char="-"/>
            </a:pPr>
            <a:r>
              <a:rPr b="1" lang="en" sz="1100">
                <a:solidFill>
                  <a:srgbClr val="000000"/>
                </a:solidFill>
                <a:latin typeface="Raleway"/>
                <a:ea typeface="Raleway"/>
                <a:cs typeface="Raleway"/>
                <a:sym typeface="Raleway"/>
              </a:rPr>
              <a:t>Bước 2:</a:t>
            </a:r>
            <a:r>
              <a:rPr lang="en" sz="1100">
                <a:solidFill>
                  <a:srgbClr val="000000"/>
                </a:solidFill>
                <a:latin typeface="Raleway"/>
                <a:ea typeface="Raleway"/>
                <a:cs typeface="Raleway"/>
                <a:sym typeface="Raleway"/>
              </a:rPr>
              <a:t> Chúng ta sẽ tìm kiếm các đoạn văn bản liên quan có trên Wikipedia dựa vào những entity mà có khả năng giúp chúng ta tìm ra được đáp án. Ví dụ: với entity </a:t>
            </a:r>
            <a:r>
              <a:rPr b="1" lang="en" sz="1100">
                <a:solidFill>
                  <a:srgbClr val="000000"/>
                </a:solidFill>
                <a:latin typeface="Raleway"/>
                <a:ea typeface="Raleway"/>
                <a:cs typeface="Raleway"/>
                <a:sym typeface="Raleway"/>
              </a:rPr>
              <a:t>“Quality Cafe”</a:t>
            </a:r>
            <a:r>
              <a:rPr lang="en" sz="1100">
                <a:solidFill>
                  <a:srgbClr val="000000"/>
                </a:solidFill>
                <a:latin typeface="Raleway"/>
                <a:ea typeface="Raleway"/>
                <a:cs typeface="Raleway"/>
                <a:sym typeface="Raleway"/>
              </a:rPr>
              <a:t> thì chúng ta sẽ tìm được các văn bản có liên quan, trong số đó sẽ có đoạn văn bản chứa những entity phim có liên quan như là </a:t>
            </a:r>
            <a:r>
              <a:rPr b="1" lang="en" sz="1100">
                <a:solidFill>
                  <a:srgbClr val="000000"/>
                </a:solidFill>
                <a:latin typeface="Raleway"/>
                <a:ea typeface="Raleway"/>
                <a:cs typeface="Raleway"/>
                <a:sym typeface="Raleway"/>
              </a:rPr>
              <a:t>“Old School”</a:t>
            </a:r>
            <a:r>
              <a:rPr lang="en" sz="1100">
                <a:solidFill>
                  <a:srgbClr val="000000"/>
                </a:solidFill>
                <a:latin typeface="Raleway"/>
                <a:ea typeface="Raleway"/>
                <a:cs typeface="Raleway"/>
                <a:sym typeface="Raleway"/>
              </a:rPr>
              <a:t> và </a:t>
            </a:r>
            <a:r>
              <a:rPr b="1" lang="en" sz="1100">
                <a:solidFill>
                  <a:srgbClr val="000000"/>
                </a:solidFill>
                <a:latin typeface="Raleway"/>
                <a:ea typeface="Raleway"/>
                <a:cs typeface="Raleway"/>
                <a:sym typeface="Raleway"/>
              </a:rPr>
              <a:t>“Gone in 60 Seconds”</a:t>
            </a:r>
            <a:r>
              <a:rPr lang="en" sz="1100">
                <a:solidFill>
                  <a:srgbClr val="000000"/>
                </a:solidFill>
                <a:latin typeface="Raleway"/>
                <a:ea typeface="Raleway"/>
                <a:cs typeface="Raleway"/>
                <a:sym typeface="Raleway"/>
              </a:rPr>
              <a:t> khi nó liên quan đến Hollywood movie.</a:t>
            </a:r>
            <a:endParaRPr sz="1100">
              <a:solidFill>
                <a:srgbClr val="000000"/>
              </a:solidFill>
              <a:latin typeface="Raleway"/>
              <a:ea typeface="Raleway"/>
              <a:cs typeface="Raleway"/>
              <a:sym typeface="Raleway"/>
            </a:endParaRPr>
          </a:p>
          <a:p>
            <a:pPr indent="-293211" lvl="0" marL="457200" rtl="0" algn="l">
              <a:lnSpc>
                <a:spcPct val="115000"/>
              </a:lnSpc>
              <a:spcBef>
                <a:spcPts val="0"/>
              </a:spcBef>
              <a:spcAft>
                <a:spcPts val="0"/>
              </a:spcAft>
              <a:buClr>
                <a:srgbClr val="000000"/>
              </a:buClr>
              <a:buSzPct val="100000"/>
              <a:buFont typeface="Raleway"/>
              <a:buChar char="-"/>
            </a:pPr>
            <a:r>
              <a:rPr b="1" lang="en" sz="1100">
                <a:solidFill>
                  <a:srgbClr val="000000"/>
                </a:solidFill>
                <a:latin typeface="Raleway"/>
                <a:ea typeface="Raleway"/>
                <a:cs typeface="Raleway"/>
                <a:sym typeface="Raleway"/>
              </a:rPr>
              <a:t>Bước 3: </a:t>
            </a:r>
            <a:r>
              <a:rPr lang="en" sz="1100">
                <a:solidFill>
                  <a:srgbClr val="000000"/>
                </a:solidFill>
                <a:latin typeface="Raleway"/>
                <a:ea typeface="Raleway"/>
                <a:cs typeface="Raleway"/>
                <a:sym typeface="Raleway"/>
              </a:rPr>
              <a:t>Tiếp tục lặp lại quá trình tìm entity và tìm kiếm bằng search engine thì chúng ta sẽ từ từ tìm thấy được tên của những director.</a:t>
            </a:r>
            <a:endParaRPr sz="1100">
              <a:solidFill>
                <a:srgbClr val="000000"/>
              </a:solidFill>
              <a:latin typeface="Raleway"/>
              <a:ea typeface="Raleway"/>
              <a:cs typeface="Raleway"/>
              <a:sym typeface="Raleway"/>
            </a:endParaRPr>
          </a:p>
          <a:p>
            <a:pPr indent="-293211" lvl="0" marL="457200" rtl="0" algn="l">
              <a:lnSpc>
                <a:spcPct val="115000"/>
              </a:lnSpc>
              <a:spcBef>
                <a:spcPts val="0"/>
              </a:spcBef>
              <a:spcAft>
                <a:spcPts val="0"/>
              </a:spcAft>
              <a:buClr>
                <a:srgbClr val="000000"/>
              </a:buClr>
              <a:buSzPct val="100000"/>
              <a:buFont typeface="Raleway"/>
              <a:buChar char="-"/>
            </a:pPr>
            <a:r>
              <a:rPr b="1" lang="en" sz="1100">
                <a:solidFill>
                  <a:srgbClr val="000000"/>
                </a:solidFill>
                <a:latin typeface="Raleway"/>
                <a:ea typeface="Raleway"/>
                <a:cs typeface="Raleway"/>
                <a:sym typeface="Raleway"/>
              </a:rPr>
              <a:t>Bước 4: </a:t>
            </a:r>
            <a:r>
              <a:rPr lang="en" sz="1150">
                <a:solidFill>
                  <a:srgbClr val="000000"/>
                </a:solidFill>
                <a:latin typeface="Raleway"/>
                <a:ea typeface="Raleway"/>
                <a:cs typeface="Raleway"/>
                <a:sym typeface="Raleway"/>
              </a:rPr>
              <a:t>Cuối cùng thì chỉ đơn giản là lựa chọn xem là director nào là đáp án chính xác cho câu hỏi. Công đoạn này yêu cầu chúng ta phải phân tích ngữ nghĩa và định nghĩa của câu. Sau khi biết rằng bộ phim là vào năm 2003, chúng ta sẽ chọn ra được đáp án cuối cùng.</a:t>
            </a:r>
            <a:endParaRPr sz="1150">
              <a:solidFill>
                <a:srgbClr val="000000"/>
              </a:solidFill>
              <a:latin typeface="Raleway"/>
              <a:ea typeface="Raleway"/>
              <a:cs typeface="Raleway"/>
              <a:sym typeface="Raleway"/>
            </a:endParaRPr>
          </a:p>
          <a:p>
            <a:pPr indent="0" lvl="0" marL="0" rtl="0" algn="l">
              <a:lnSpc>
                <a:spcPct val="100000"/>
              </a:lnSpc>
              <a:spcBef>
                <a:spcPts val="1200"/>
              </a:spcBef>
              <a:spcAft>
                <a:spcPts val="1200"/>
              </a:spcAft>
              <a:buNone/>
            </a:pPr>
            <a:r>
              <a:t/>
            </a:r>
            <a:endParaRPr sz="1100">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76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Graph-based Multi-Hop Reading Comprehension</a:t>
            </a:r>
            <a:endParaRPr/>
          </a:p>
        </p:txBody>
      </p:sp>
      <p:sp>
        <p:nvSpPr>
          <p:cNvPr id="119" name="Google Shape;119;p18"/>
          <p:cNvSpPr txBox="1"/>
          <p:nvPr>
            <p:ph idx="1" type="body"/>
          </p:nvPr>
        </p:nvSpPr>
        <p:spPr>
          <a:xfrm>
            <a:off x="4826175" y="1966425"/>
            <a:ext cx="3928200" cy="30645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b="1" lang="en" sz="1100">
                <a:solidFill>
                  <a:srgbClr val="000000"/>
                </a:solidFill>
                <a:latin typeface="Raleway"/>
                <a:ea typeface="Raleway"/>
                <a:cs typeface="Raleway"/>
                <a:sym typeface="Raleway"/>
              </a:rPr>
              <a:t>Ví dụ về cognitive graph trong bài toán Multi-hop QA. </a:t>
            </a:r>
            <a:endParaRPr b="1" sz="1100">
              <a:solidFill>
                <a:srgbClr val="000000"/>
              </a:solidFill>
              <a:latin typeface="Raleway"/>
              <a:ea typeface="Raleway"/>
              <a:cs typeface="Raleway"/>
              <a:sym typeface="Raleway"/>
            </a:endParaRPr>
          </a:p>
          <a:p>
            <a:pPr indent="0" lvl="0" marL="0" rtl="0" algn="l">
              <a:lnSpc>
                <a:spcPct val="100000"/>
              </a:lnSpc>
              <a:spcBef>
                <a:spcPts val="1200"/>
              </a:spcBef>
              <a:spcAft>
                <a:spcPts val="0"/>
              </a:spcAft>
              <a:buNone/>
            </a:pPr>
            <a:r>
              <a:rPr lang="en" sz="1100">
                <a:solidFill>
                  <a:srgbClr val="000000"/>
                </a:solidFill>
                <a:latin typeface="Raleway"/>
                <a:ea typeface="Raleway"/>
                <a:cs typeface="Raleway"/>
                <a:sym typeface="Raleway"/>
              </a:rPr>
              <a:t>Mỗi </a:t>
            </a:r>
            <a:r>
              <a:rPr b="1" lang="en" sz="1100">
                <a:solidFill>
                  <a:srgbClr val="000000"/>
                </a:solidFill>
                <a:latin typeface="Raleway"/>
                <a:ea typeface="Raleway"/>
                <a:cs typeface="Raleway"/>
                <a:sym typeface="Raleway"/>
              </a:rPr>
              <a:t>hop node</a:t>
            </a:r>
            <a:r>
              <a:rPr lang="en" sz="1100">
                <a:solidFill>
                  <a:srgbClr val="000000"/>
                </a:solidFill>
                <a:latin typeface="Raleway"/>
                <a:ea typeface="Raleway"/>
                <a:cs typeface="Raleway"/>
                <a:sym typeface="Raleway"/>
              </a:rPr>
              <a:t> tương ứng với 1 entity nhất định (ví dụ như “Los Angeles”) và bao gồm introductory paragraph ứng với entity đó trong Wikipedia.</a:t>
            </a:r>
            <a:endParaRPr sz="1100">
              <a:solidFill>
                <a:srgbClr val="000000"/>
              </a:solidFill>
              <a:latin typeface="Raleway"/>
              <a:ea typeface="Raleway"/>
              <a:cs typeface="Raleway"/>
              <a:sym typeface="Raleway"/>
            </a:endParaRPr>
          </a:p>
          <a:p>
            <a:pPr indent="0" lvl="0" marL="0" rtl="0" algn="l">
              <a:lnSpc>
                <a:spcPct val="100000"/>
              </a:lnSpc>
              <a:spcBef>
                <a:spcPts val="1200"/>
              </a:spcBef>
              <a:spcAft>
                <a:spcPts val="0"/>
              </a:spcAft>
              <a:buNone/>
            </a:pPr>
            <a:r>
              <a:rPr lang="en" sz="1100">
                <a:solidFill>
                  <a:srgbClr val="000000"/>
                </a:solidFill>
                <a:latin typeface="Raleway"/>
                <a:ea typeface="Raleway"/>
                <a:cs typeface="Raleway"/>
                <a:sym typeface="Raleway"/>
              </a:rPr>
              <a:t>Mỗi vòng tròn nghĩa là </a:t>
            </a:r>
            <a:r>
              <a:rPr b="1" lang="en" sz="1100">
                <a:solidFill>
                  <a:srgbClr val="000000"/>
                </a:solidFill>
                <a:latin typeface="Raleway"/>
                <a:ea typeface="Raleway"/>
                <a:cs typeface="Raleway"/>
                <a:sym typeface="Raleway"/>
              </a:rPr>
              <a:t>ans nodes</a:t>
            </a:r>
            <a:r>
              <a:rPr lang="en" sz="1100">
                <a:solidFill>
                  <a:srgbClr val="000000"/>
                </a:solidFill>
                <a:latin typeface="Raleway"/>
                <a:ea typeface="Raleway"/>
                <a:cs typeface="Raleway"/>
                <a:sym typeface="Raleway"/>
              </a:rPr>
              <a:t>, hoặc là </a:t>
            </a:r>
            <a:r>
              <a:rPr b="1" lang="en" sz="1100">
                <a:solidFill>
                  <a:srgbClr val="000000"/>
                </a:solidFill>
                <a:latin typeface="Raleway"/>
                <a:ea typeface="Raleway"/>
                <a:cs typeface="Raleway"/>
                <a:sym typeface="Raleway"/>
              </a:rPr>
              <a:t>answer candidates</a:t>
            </a:r>
            <a:r>
              <a:rPr lang="en" sz="1100">
                <a:solidFill>
                  <a:srgbClr val="000000"/>
                </a:solidFill>
                <a:latin typeface="Raleway"/>
                <a:ea typeface="Raleway"/>
                <a:cs typeface="Raleway"/>
                <a:sym typeface="Raleway"/>
              </a:rPr>
              <a:t> (ứng cử viên cho câu trả lời). Cognitive Graph (Biểu đồ nhận thức) dùng để sao chép lại quá trình luận lý của con người. </a:t>
            </a:r>
            <a:r>
              <a:rPr b="1" lang="en" sz="1100">
                <a:solidFill>
                  <a:srgbClr val="000000"/>
                </a:solidFill>
                <a:latin typeface="Raleway"/>
                <a:ea typeface="Raleway"/>
                <a:cs typeface="Raleway"/>
                <a:sym typeface="Raleway"/>
              </a:rPr>
              <a:t>Edge </a:t>
            </a:r>
            <a:r>
              <a:rPr lang="en" sz="1100">
                <a:solidFill>
                  <a:srgbClr val="000000"/>
                </a:solidFill>
                <a:latin typeface="Raleway"/>
                <a:ea typeface="Raleway"/>
                <a:cs typeface="Raleway"/>
                <a:sym typeface="Raleway"/>
              </a:rPr>
              <a:t>(cạnh) được xây dựng khi chúng ta gọi 1 entity đến “mind”.</a:t>
            </a:r>
            <a:endParaRPr sz="1100">
              <a:solidFill>
                <a:srgbClr val="000000"/>
              </a:solidFill>
              <a:latin typeface="Raleway"/>
              <a:ea typeface="Raleway"/>
              <a:cs typeface="Raleway"/>
              <a:sym typeface="Raleway"/>
            </a:endParaRPr>
          </a:p>
          <a:p>
            <a:pPr indent="0" lvl="0" marL="0" rtl="0" algn="l">
              <a:lnSpc>
                <a:spcPct val="100000"/>
              </a:lnSpc>
              <a:spcBef>
                <a:spcPts val="1200"/>
              </a:spcBef>
              <a:spcAft>
                <a:spcPts val="0"/>
              </a:spcAft>
              <a:buNone/>
            </a:pPr>
            <a:r>
              <a:rPr lang="en" sz="1100">
                <a:solidFill>
                  <a:srgbClr val="000000"/>
                </a:solidFill>
                <a:latin typeface="Raleway"/>
                <a:ea typeface="Raleway"/>
                <a:cs typeface="Raleway"/>
                <a:sym typeface="Raleway"/>
              </a:rPr>
              <a:t>Các cạnh liền không đứt quãng là đường đi luận lý đúng cho câu trả lời.</a:t>
            </a:r>
            <a:endParaRPr sz="1100">
              <a:solidFill>
                <a:srgbClr val="000000"/>
              </a:solidFill>
              <a:latin typeface="Raleway"/>
              <a:ea typeface="Raleway"/>
              <a:cs typeface="Raleway"/>
              <a:sym typeface="Raleway"/>
            </a:endParaRPr>
          </a:p>
          <a:p>
            <a:pPr indent="0" lvl="0" marL="0" rtl="0" algn="l">
              <a:lnSpc>
                <a:spcPct val="100000"/>
              </a:lnSpc>
              <a:spcBef>
                <a:spcPts val="1200"/>
              </a:spcBef>
              <a:spcAft>
                <a:spcPts val="0"/>
              </a:spcAft>
              <a:buNone/>
            </a:pPr>
            <a:r>
              <a:t/>
            </a:r>
            <a:endParaRPr b="1" sz="1100">
              <a:latin typeface="Raleway"/>
              <a:ea typeface="Raleway"/>
              <a:cs typeface="Raleway"/>
              <a:sym typeface="Raleway"/>
            </a:endParaRPr>
          </a:p>
          <a:p>
            <a:pPr indent="0" lvl="0" marL="457200" rtl="0" algn="l">
              <a:lnSpc>
                <a:spcPct val="115000"/>
              </a:lnSpc>
              <a:spcBef>
                <a:spcPts val="1200"/>
              </a:spcBef>
              <a:spcAft>
                <a:spcPts val="0"/>
              </a:spcAft>
              <a:buNone/>
            </a:pPr>
            <a:r>
              <a:t/>
            </a:r>
            <a:endParaRPr sz="1150">
              <a:solidFill>
                <a:srgbClr val="575757"/>
              </a:solidFill>
              <a:latin typeface="Raleway"/>
              <a:ea typeface="Raleway"/>
              <a:cs typeface="Raleway"/>
              <a:sym typeface="Raleway"/>
            </a:endParaRPr>
          </a:p>
          <a:p>
            <a:pPr indent="0" lvl="0" marL="0" rtl="0" algn="l">
              <a:lnSpc>
                <a:spcPct val="100000"/>
              </a:lnSpc>
              <a:spcBef>
                <a:spcPts val="1200"/>
              </a:spcBef>
              <a:spcAft>
                <a:spcPts val="1200"/>
              </a:spcAft>
              <a:buNone/>
            </a:pPr>
            <a:r>
              <a:t/>
            </a:r>
            <a:endParaRPr sz="1100">
              <a:latin typeface="Raleway"/>
              <a:ea typeface="Raleway"/>
              <a:cs typeface="Raleway"/>
              <a:sym typeface="Raleway"/>
            </a:endParaRPr>
          </a:p>
        </p:txBody>
      </p:sp>
      <p:pic>
        <p:nvPicPr>
          <p:cNvPr id="120" name="Google Shape;120;p18"/>
          <p:cNvPicPr preferRelativeResize="0"/>
          <p:nvPr/>
        </p:nvPicPr>
        <p:blipFill>
          <a:blip r:embed="rId3">
            <a:alphaModFix/>
          </a:blip>
          <a:stretch>
            <a:fillRect/>
          </a:stretch>
        </p:blipFill>
        <p:spPr>
          <a:xfrm>
            <a:off x="-273075" y="1741275"/>
            <a:ext cx="4946043" cy="3289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Graph-based Multi-Hop Reading Comprehension</a:t>
            </a:r>
            <a:endParaRPr/>
          </a:p>
        </p:txBody>
      </p:sp>
      <p:sp>
        <p:nvSpPr>
          <p:cNvPr id="126" name="Google Shape;126;p19"/>
          <p:cNvSpPr txBox="1"/>
          <p:nvPr>
            <p:ph idx="1" type="body"/>
          </p:nvPr>
        </p:nvSpPr>
        <p:spPr>
          <a:xfrm>
            <a:off x="729450" y="2079000"/>
            <a:ext cx="7688700" cy="3064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100">
                <a:solidFill>
                  <a:srgbClr val="000000"/>
                </a:solidFill>
                <a:latin typeface="Raleway"/>
                <a:ea typeface="Raleway"/>
                <a:cs typeface="Raleway"/>
                <a:sym typeface="Raleway"/>
              </a:rPr>
              <a:t>Trả lời câu hỏi nói trên đòi hỏi suy luận nhiều bước trên các thông tin khác nhau, đó được gọi là </a:t>
            </a:r>
            <a:r>
              <a:rPr b="1" lang="en" sz="1100">
                <a:solidFill>
                  <a:srgbClr val="000000"/>
                </a:solidFill>
                <a:latin typeface="Raleway"/>
                <a:ea typeface="Raleway"/>
                <a:cs typeface="Raleway"/>
                <a:sym typeface="Raleway"/>
              </a:rPr>
              <a:t>Multi-hop Question Answering</a:t>
            </a:r>
            <a:r>
              <a:rPr lang="en" sz="1100">
                <a:solidFill>
                  <a:srgbClr val="000000"/>
                </a:solidFill>
                <a:latin typeface="Raleway"/>
                <a:ea typeface="Raleway"/>
                <a:cs typeface="Raleway"/>
                <a:sym typeface="Raleway"/>
              </a:rPr>
              <a:t>.</a:t>
            </a:r>
            <a:endParaRPr sz="1100">
              <a:solidFill>
                <a:srgbClr val="000000"/>
              </a:solidFill>
              <a:latin typeface="Raleway"/>
              <a:ea typeface="Raleway"/>
              <a:cs typeface="Raleway"/>
              <a:sym typeface="Raleway"/>
            </a:endParaRPr>
          </a:p>
          <a:p>
            <a:pPr indent="0" lvl="0" marL="0" rtl="0" algn="l">
              <a:lnSpc>
                <a:spcPct val="100000"/>
              </a:lnSpc>
              <a:spcBef>
                <a:spcPts val="1200"/>
              </a:spcBef>
              <a:spcAft>
                <a:spcPts val="0"/>
              </a:spcAft>
              <a:buNone/>
            </a:pPr>
            <a:r>
              <a:rPr b="1" lang="en" sz="1100">
                <a:solidFill>
                  <a:srgbClr val="000000"/>
                </a:solidFill>
                <a:latin typeface="Raleway"/>
                <a:ea typeface="Raleway"/>
                <a:cs typeface="Raleway"/>
                <a:sym typeface="Raleway"/>
              </a:rPr>
              <a:t>Lý thuyết kép</a:t>
            </a:r>
            <a:r>
              <a:rPr lang="en" sz="1100">
                <a:solidFill>
                  <a:srgbClr val="000000"/>
                </a:solidFill>
                <a:latin typeface="Raleway"/>
                <a:ea typeface="Raleway"/>
                <a:cs typeface="Raleway"/>
                <a:sym typeface="Raleway"/>
              </a:rPr>
              <a:t> nổi tiếng (Kahneman, 2011) tin rằng nhận thức con người được chia làm 2 hệ thống.</a:t>
            </a:r>
            <a:endParaRPr sz="1100">
              <a:solidFill>
                <a:srgbClr val="000000"/>
              </a:solidFill>
              <a:latin typeface="Raleway"/>
              <a:ea typeface="Raleway"/>
              <a:cs typeface="Raleway"/>
              <a:sym typeface="Raleway"/>
            </a:endParaRPr>
          </a:p>
          <a:p>
            <a:pPr indent="-298450" lvl="0" marL="457200" rtl="0" algn="l">
              <a:lnSpc>
                <a:spcPct val="150000"/>
              </a:lnSpc>
              <a:spcBef>
                <a:spcPts val="1200"/>
              </a:spcBef>
              <a:spcAft>
                <a:spcPts val="0"/>
              </a:spcAft>
              <a:buClr>
                <a:srgbClr val="000000"/>
              </a:buClr>
              <a:buSzPts val="1100"/>
              <a:buFont typeface="Raleway"/>
              <a:buChar char="-"/>
            </a:pPr>
            <a:r>
              <a:rPr b="1" lang="en" sz="1100">
                <a:solidFill>
                  <a:srgbClr val="FF9900"/>
                </a:solidFill>
                <a:latin typeface="Raleway"/>
                <a:ea typeface="Raleway"/>
                <a:cs typeface="Raleway"/>
                <a:sym typeface="Raleway"/>
              </a:rPr>
              <a:t>System 1</a:t>
            </a:r>
            <a:r>
              <a:rPr lang="en" sz="1100">
                <a:solidFill>
                  <a:srgbClr val="000000"/>
                </a:solidFill>
                <a:latin typeface="Raleway"/>
                <a:ea typeface="Raleway"/>
                <a:cs typeface="Raleway"/>
                <a:sym typeface="Raleway"/>
              </a:rPr>
              <a:t> (hệ thống 1): là một hệ thống </a:t>
            </a:r>
            <a:r>
              <a:rPr b="1" lang="en" sz="1100">
                <a:solidFill>
                  <a:srgbClr val="FF9900"/>
                </a:solidFill>
                <a:latin typeface="Raleway"/>
                <a:ea typeface="Raleway"/>
                <a:cs typeface="Raleway"/>
                <a:sym typeface="Raleway"/>
              </a:rPr>
              <a:t>suy nghĩ tiềm ẩn, vô thức</a:t>
            </a:r>
            <a:r>
              <a:rPr b="1" lang="en" sz="1100">
                <a:solidFill>
                  <a:srgbClr val="000000"/>
                </a:solidFill>
                <a:latin typeface="Raleway"/>
                <a:ea typeface="Raleway"/>
                <a:cs typeface="Raleway"/>
                <a:sym typeface="Raleway"/>
              </a:rPr>
              <a:t> </a:t>
            </a:r>
            <a:r>
              <a:rPr lang="en" sz="1100">
                <a:solidFill>
                  <a:srgbClr val="000000"/>
                </a:solidFill>
                <a:latin typeface="Raleway"/>
                <a:ea typeface="Raleway"/>
                <a:cs typeface="Raleway"/>
                <a:sym typeface="Raleway"/>
              </a:rPr>
              <a:t>và</a:t>
            </a:r>
            <a:r>
              <a:rPr b="1" lang="en" sz="1100">
                <a:solidFill>
                  <a:srgbClr val="000000"/>
                </a:solidFill>
                <a:latin typeface="Raleway"/>
                <a:ea typeface="Raleway"/>
                <a:cs typeface="Raleway"/>
                <a:sym typeface="Raleway"/>
              </a:rPr>
              <a:t> </a:t>
            </a:r>
            <a:r>
              <a:rPr b="1" lang="en" sz="1100">
                <a:solidFill>
                  <a:srgbClr val="FF9900"/>
                </a:solidFill>
                <a:latin typeface="Raleway"/>
                <a:ea typeface="Raleway"/>
                <a:cs typeface="Raleway"/>
                <a:sym typeface="Raleway"/>
              </a:rPr>
              <a:t>trực quan</a:t>
            </a:r>
            <a:r>
              <a:rPr lang="en" sz="1100">
                <a:solidFill>
                  <a:srgbClr val="000000"/>
                </a:solidFill>
                <a:latin typeface="Raleway"/>
                <a:ea typeface="Raleway"/>
                <a:cs typeface="Raleway"/>
                <a:sym typeface="Raleway"/>
              </a:rPr>
              <a:t>. Hoạt động của nó dựa vào </a:t>
            </a:r>
            <a:r>
              <a:rPr b="1" lang="en" sz="1100">
                <a:solidFill>
                  <a:srgbClr val="FF9900"/>
                </a:solidFill>
                <a:latin typeface="Raleway"/>
                <a:ea typeface="Raleway"/>
                <a:cs typeface="Raleway"/>
                <a:sym typeface="Raleway"/>
              </a:rPr>
              <a:t>kinh nghiệm</a:t>
            </a:r>
            <a:r>
              <a:rPr lang="en" sz="1100">
                <a:solidFill>
                  <a:srgbClr val="FF9900"/>
                </a:solidFill>
                <a:latin typeface="Raleway"/>
                <a:ea typeface="Raleway"/>
                <a:cs typeface="Raleway"/>
                <a:sym typeface="Raleway"/>
              </a:rPr>
              <a:t> </a:t>
            </a:r>
            <a:r>
              <a:rPr lang="en" sz="1100">
                <a:solidFill>
                  <a:srgbClr val="000000"/>
                </a:solidFill>
                <a:latin typeface="Raleway"/>
                <a:ea typeface="Raleway"/>
                <a:cs typeface="Raleway"/>
                <a:sym typeface="Raleway"/>
              </a:rPr>
              <a:t>và </a:t>
            </a:r>
            <a:r>
              <a:rPr b="1" lang="en" sz="1100">
                <a:solidFill>
                  <a:srgbClr val="FF9900"/>
                </a:solidFill>
                <a:latin typeface="Raleway"/>
                <a:ea typeface="Raleway"/>
                <a:cs typeface="Raleway"/>
                <a:sym typeface="Raleway"/>
              </a:rPr>
              <a:t>sự liên kết</a:t>
            </a:r>
            <a:r>
              <a:rPr lang="en" sz="1100">
                <a:solidFill>
                  <a:srgbClr val="000000"/>
                </a:solidFill>
                <a:latin typeface="Raleway"/>
                <a:ea typeface="Raleway"/>
                <a:cs typeface="Raleway"/>
                <a:sym typeface="Raleway"/>
              </a:rPr>
              <a:t>.</a:t>
            </a:r>
            <a:endParaRPr sz="1100">
              <a:solidFill>
                <a:srgbClr val="000000"/>
              </a:solidFill>
              <a:latin typeface="Raleway"/>
              <a:ea typeface="Raleway"/>
              <a:cs typeface="Raleway"/>
              <a:sym typeface="Raleway"/>
            </a:endParaRPr>
          </a:p>
          <a:p>
            <a:pPr indent="-298450" lvl="0" marL="457200" rtl="0" algn="l">
              <a:lnSpc>
                <a:spcPct val="150000"/>
              </a:lnSpc>
              <a:spcBef>
                <a:spcPts val="0"/>
              </a:spcBef>
              <a:spcAft>
                <a:spcPts val="0"/>
              </a:spcAft>
              <a:buClr>
                <a:srgbClr val="000000"/>
              </a:buClr>
              <a:buSzPts val="1100"/>
              <a:buFont typeface="Raleway"/>
              <a:buChar char="-"/>
            </a:pPr>
            <a:r>
              <a:rPr b="1" lang="en" sz="1100">
                <a:solidFill>
                  <a:srgbClr val="FF00FF"/>
                </a:solidFill>
                <a:latin typeface="Raleway"/>
                <a:ea typeface="Raleway"/>
                <a:cs typeface="Raleway"/>
                <a:sym typeface="Raleway"/>
              </a:rPr>
              <a:t>System 2</a:t>
            </a:r>
            <a:r>
              <a:rPr lang="en" sz="1100">
                <a:solidFill>
                  <a:srgbClr val="000000"/>
                </a:solidFill>
                <a:latin typeface="Raleway"/>
                <a:ea typeface="Raleway"/>
                <a:cs typeface="Raleway"/>
                <a:sym typeface="Raleway"/>
              </a:rPr>
              <a:t> (hệ thống 2): thực hiện quá trình </a:t>
            </a:r>
            <a:r>
              <a:rPr b="1" lang="en" sz="1100">
                <a:solidFill>
                  <a:srgbClr val="FF00FF"/>
                </a:solidFill>
                <a:latin typeface="Raleway"/>
                <a:ea typeface="Raleway"/>
                <a:cs typeface="Raleway"/>
                <a:sym typeface="Raleway"/>
              </a:rPr>
              <a:t>lập luận rõ ràng</a:t>
            </a:r>
            <a:r>
              <a:rPr lang="en" sz="1100">
                <a:solidFill>
                  <a:srgbClr val="FF00FF"/>
                </a:solidFill>
                <a:latin typeface="Raleway"/>
                <a:ea typeface="Raleway"/>
                <a:cs typeface="Raleway"/>
                <a:sym typeface="Raleway"/>
              </a:rPr>
              <a:t>, </a:t>
            </a:r>
            <a:r>
              <a:rPr b="1" lang="en" sz="1100">
                <a:solidFill>
                  <a:srgbClr val="FF00FF"/>
                </a:solidFill>
                <a:latin typeface="Raleway"/>
                <a:ea typeface="Raleway"/>
                <a:cs typeface="Raleway"/>
                <a:sym typeface="Raleway"/>
              </a:rPr>
              <a:t>có ý thức</a:t>
            </a:r>
            <a:r>
              <a:rPr lang="en" sz="1100">
                <a:solidFill>
                  <a:srgbClr val="000000"/>
                </a:solidFill>
                <a:latin typeface="Raleway"/>
                <a:ea typeface="Raleway"/>
                <a:cs typeface="Raleway"/>
                <a:sym typeface="Raleway"/>
              </a:rPr>
              <a:t> và có thể </a:t>
            </a:r>
            <a:r>
              <a:rPr b="1" lang="en" sz="1100">
                <a:solidFill>
                  <a:srgbClr val="FF00FF"/>
                </a:solidFill>
                <a:latin typeface="Raleway"/>
                <a:ea typeface="Raleway"/>
                <a:cs typeface="Raleway"/>
                <a:sym typeface="Raleway"/>
              </a:rPr>
              <a:t>kiểm soát được</a:t>
            </a:r>
            <a:r>
              <a:rPr lang="en" sz="1100">
                <a:solidFill>
                  <a:srgbClr val="000000"/>
                </a:solidFill>
                <a:latin typeface="Raleway"/>
                <a:ea typeface="Raleway"/>
                <a:cs typeface="Raleway"/>
                <a:sym typeface="Raleway"/>
              </a:rPr>
              <a:t>.</a:t>
            </a:r>
            <a:endParaRPr sz="1100">
              <a:solidFill>
                <a:srgbClr val="000000"/>
              </a:solidFill>
              <a:latin typeface="Raleway"/>
              <a:ea typeface="Raleway"/>
              <a:cs typeface="Raleway"/>
              <a:sym typeface="Raleway"/>
            </a:endParaRPr>
          </a:p>
          <a:p>
            <a:pPr indent="0" lvl="0" marL="0" rtl="0" algn="l">
              <a:lnSpc>
                <a:spcPct val="100000"/>
              </a:lnSpc>
              <a:spcBef>
                <a:spcPts val="1200"/>
              </a:spcBef>
              <a:spcAft>
                <a:spcPts val="1200"/>
              </a:spcAft>
              <a:buNone/>
            </a:pPr>
            <a:r>
              <a:t/>
            </a:r>
            <a:endParaRPr sz="1100">
              <a:solidFill>
                <a:srgbClr val="000000"/>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Graph-based Multi-Hop Reading Comprehension</a:t>
            </a:r>
            <a:endParaRPr/>
          </a:p>
        </p:txBody>
      </p:sp>
      <p:sp>
        <p:nvSpPr>
          <p:cNvPr id="132" name="Google Shape;132;p20"/>
          <p:cNvSpPr txBox="1"/>
          <p:nvPr>
            <p:ph idx="1" type="body"/>
          </p:nvPr>
        </p:nvSpPr>
        <p:spPr>
          <a:xfrm>
            <a:off x="729450" y="2078875"/>
            <a:ext cx="7688700" cy="3064500"/>
          </a:xfrm>
          <a:prstGeom prst="rect">
            <a:avLst/>
          </a:prstGeom>
        </p:spPr>
        <p:txBody>
          <a:bodyPr anchorCtr="0" anchor="t" bIns="91425" lIns="91425" spcFirstLastPara="1" rIns="91425" wrap="square" tIns="91425">
            <a:normAutofit/>
          </a:bodyPr>
          <a:lstStyle/>
          <a:p>
            <a:pPr indent="-298450" lvl="0" marL="457200" marR="114300" rtl="0" algn="l">
              <a:lnSpc>
                <a:spcPct val="150000"/>
              </a:lnSpc>
              <a:spcBef>
                <a:spcPts val="500"/>
              </a:spcBef>
              <a:spcAft>
                <a:spcPts val="0"/>
              </a:spcAft>
              <a:buClr>
                <a:srgbClr val="575757"/>
              </a:buClr>
              <a:buSzPts val="1100"/>
              <a:buFont typeface="Raleway"/>
              <a:buChar char="-"/>
            </a:pPr>
            <a:r>
              <a:rPr lang="en" sz="1100">
                <a:solidFill>
                  <a:srgbClr val="000000"/>
                </a:solidFill>
                <a:highlight>
                  <a:srgbClr val="FFFFFF"/>
                </a:highlight>
                <a:latin typeface="Raleway"/>
                <a:ea typeface="Raleway"/>
                <a:cs typeface="Raleway"/>
                <a:sym typeface="Raleway"/>
              </a:rPr>
              <a:t>Cho </a:t>
            </a:r>
            <a:r>
              <a:rPr b="1" lang="en" sz="1100">
                <a:solidFill>
                  <a:srgbClr val="000000"/>
                </a:solidFill>
                <a:highlight>
                  <a:srgbClr val="FFFFFF"/>
                </a:highlight>
                <a:latin typeface="Raleway"/>
                <a:ea typeface="Raleway"/>
                <a:cs typeface="Raleway"/>
                <a:sym typeface="Raleway"/>
              </a:rPr>
              <a:t>graph</a:t>
            </a:r>
            <a:r>
              <a:rPr lang="en" sz="1100">
                <a:solidFill>
                  <a:srgbClr val="000000"/>
                </a:solidFill>
                <a:highlight>
                  <a:srgbClr val="FFFFFF"/>
                </a:highlight>
                <a:latin typeface="Raleway"/>
                <a:ea typeface="Raleway"/>
                <a:cs typeface="Raleway"/>
                <a:sym typeface="Raleway"/>
              </a:rPr>
              <a:t> </a:t>
            </a:r>
            <a:r>
              <a:rPr b="1" lang="en" sz="1100">
                <a:solidFill>
                  <a:srgbClr val="000000"/>
                </a:solidFill>
                <a:highlight>
                  <a:srgbClr val="FFFFFF"/>
                </a:highlight>
                <a:latin typeface="Raleway"/>
                <a:ea typeface="Raleway"/>
                <a:cs typeface="Raleway"/>
                <a:sym typeface="Raleway"/>
              </a:rPr>
              <a:t>G</a:t>
            </a:r>
            <a:r>
              <a:rPr lang="en" sz="1100">
                <a:solidFill>
                  <a:srgbClr val="000000"/>
                </a:solidFill>
                <a:highlight>
                  <a:srgbClr val="FFFFFF"/>
                </a:highlight>
                <a:latin typeface="Raleway"/>
                <a:ea typeface="Raleway"/>
                <a:cs typeface="Raleway"/>
                <a:sym typeface="Raleway"/>
              </a:rPr>
              <a:t> thì mỗi </a:t>
            </a:r>
            <a:r>
              <a:rPr b="1" lang="en" sz="1100">
                <a:solidFill>
                  <a:srgbClr val="6AA84F"/>
                </a:solidFill>
                <a:highlight>
                  <a:srgbClr val="FFFFFF"/>
                </a:highlight>
                <a:latin typeface="Raleway"/>
                <a:ea typeface="Raleway"/>
                <a:cs typeface="Raleway"/>
                <a:sym typeface="Raleway"/>
              </a:rPr>
              <a:t>node</a:t>
            </a:r>
            <a:r>
              <a:rPr lang="en" sz="1100">
                <a:solidFill>
                  <a:srgbClr val="000000"/>
                </a:solidFill>
                <a:highlight>
                  <a:srgbClr val="FFFFFF"/>
                </a:highlight>
                <a:latin typeface="Raleway"/>
                <a:ea typeface="Raleway"/>
                <a:cs typeface="Raleway"/>
                <a:sym typeface="Raleway"/>
              </a:rPr>
              <a:t> sẽ biểu diễn cho </a:t>
            </a:r>
            <a:r>
              <a:rPr b="1" lang="en" sz="1100">
                <a:solidFill>
                  <a:srgbClr val="6AA84F"/>
                </a:solidFill>
                <a:highlight>
                  <a:srgbClr val="FFFFFF"/>
                </a:highlight>
                <a:latin typeface="Raleway"/>
                <a:ea typeface="Raleway"/>
                <a:cs typeface="Raleway"/>
                <a:sym typeface="Raleway"/>
              </a:rPr>
              <a:t>1 entity</a:t>
            </a:r>
            <a:r>
              <a:rPr lang="en" sz="1100">
                <a:solidFill>
                  <a:srgbClr val="000000"/>
                </a:solidFill>
                <a:highlight>
                  <a:srgbClr val="FFFFFF"/>
                </a:highlight>
                <a:latin typeface="Raleway"/>
                <a:ea typeface="Raleway"/>
                <a:cs typeface="Raleway"/>
                <a:sym typeface="Raleway"/>
              </a:rPr>
              <a:t> hoặc </a:t>
            </a:r>
            <a:r>
              <a:rPr b="1" lang="en" sz="1100">
                <a:solidFill>
                  <a:srgbClr val="6AA84F"/>
                </a:solidFill>
                <a:highlight>
                  <a:srgbClr val="FFFFFF"/>
                </a:highlight>
                <a:latin typeface="Raleway"/>
                <a:ea typeface="Raleway"/>
                <a:cs typeface="Raleway"/>
                <a:sym typeface="Raleway"/>
              </a:rPr>
              <a:t>1 </a:t>
            </a:r>
            <a:r>
              <a:rPr b="1" lang="en" sz="1100">
                <a:solidFill>
                  <a:srgbClr val="6AA84F"/>
                </a:solidFill>
                <a:highlight>
                  <a:srgbClr val="FFFFFF"/>
                </a:highlight>
                <a:latin typeface="Raleway"/>
                <a:ea typeface="Raleway"/>
                <a:cs typeface="Raleway"/>
                <a:sym typeface="Raleway"/>
              </a:rPr>
              <a:t>answer candidate</a:t>
            </a:r>
            <a:r>
              <a:rPr lang="en" sz="1100">
                <a:solidFill>
                  <a:srgbClr val="000000"/>
                </a:solidFill>
                <a:highlight>
                  <a:srgbClr val="FFFFFF"/>
                </a:highlight>
                <a:latin typeface="Raleway"/>
                <a:ea typeface="Raleway"/>
                <a:cs typeface="Raleway"/>
                <a:sym typeface="Raleway"/>
              </a:rPr>
              <a:t> (</a:t>
            </a:r>
            <a:r>
              <a:rPr lang="en" sz="1100">
                <a:solidFill>
                  <a:srgbClr val="000000"/>
                </a:solidFill>
                <a:highlight>
                  <a:srgbClr val="FFFFFF"/>
                </a:highlight>
                <a:latin typeface="Raleway"/>
                <a:ea typeface="Raleway"/>
                <a:cs typeface="Raleway"/>
                <a:sym typeface="Raleway"/>
              </a:rPr>
              <a:t>đáp án có tiềm năng</a:t>
            </a:r>
            <a:r>
              <a:rPr lang="en" sz="1100">
                <a:solidFill>
                  <a:srgbClr val="000000"/>
                </a:solidFill>
                <a:highlight>
                  <a:srgbClr val="FFFFFF"/>
                </a:highlight>
                <a:latin typeface="Raleway"/>
                <a:ea typeface="Raleway"/>
                <a:cs typeface="Raleway"/>
                <a:sym typeface="Raleway"/>
              </a:rPr>
              <a:t>), gọi là </a:t>
            </a:r>
            <a:r>
              <a:rPr b="1" lang="en" sz="1100">
                <a:solidFill>
                  <a:srgbClr val="6AA84F"/>
                </a:solidFill>
                <a:highlight>
                  <a:srgbClr val="FFFFFF"/>
                </a:highlight>
                <a:latin typeface="Raleway"/>
                <a:ea typeface="Raleway"/>
                <a:cs typeface="Raleway"/>
                <a:sym typeface="Raleway"/>
              </a:rPr>
              <a:t>node x</a:t>
            </a:r>
            <a:r>
              <a:rPr lang="en" sz="1100">
                <a:solidFill>
                  <a:srgbClr val="000000"/>
                </a:solidFill>
                <a:highlight>
                  <a:srgbClr val="FFFFFF"/>
                </a:highlight>
                <a:latin typeface="Raleway"/>
                <a:ea typeface="Raleway"/>
                <a:cs typeface="Raleway"/>
                <a:sym typeface="Raleway"/>
              </a:rPr>
              <a:t>. Thì </a:t>
            </a:r>
            <a:r>
              <a:rPr b="1" lang="en" sz="1100">
                <a:solidFill>
                  <a:srgbClr val="000000"/>
                </a:solidFill>
                <a:highlight>
                  <a:srgbClr val="FFFFFF"/>
                </a:highlight>
                <a:latin typeface="Raleway"/>
                <a:ea typeface="Raleway"/>
                <a:cs typeface="Raleway"/>
                <a:sym typeface="Raleway"/>
              </a:rPr>
              <a:t>cognitive graph</a:t>
            </a:r>
            <a:r>
              <a:rPr lang="en" sz="1100">
                <a:solidFill>
                  <a:srgbClr val="000000"/>
                </a:solidFill>
                <a:highlight>
                  <a:srgbClr val="FFFFFF"/>
                </a:highlight>
                <a:latin typeface="Raleway"/>
                <a:ea typeface="Raleway"/>
                <a:cs typeface="Raleway"/>
                <a:sym typeface="Raleway"/>
              </a:rPr>
              <a:t> được xây dựng bởi 1 module trích xuất hoạt động như System 1.</a:t>
            </a:r>
            <a:endParaRPr sz="1100">
              <a:solidFill>
                <a:srgbClr val="000000"/>
              </a:solidFill>
              <a:highlight>
                <a:srgbClr val="FFFFFF"/>
              </a:highlight>
              <a:latin typeface="Raleway"/>
              <a:ea typeface="Raleway"/>
              <a:cs typeface="Raleway"/>
              <a:sym typeface="Raleway"/>
            </a:endParaRPr>
          </a:p>
          <a:p>
            <a:pPr indent="-298450" lvl="0" marL="457200" rtl="0" algn="l">
              <a:lnSpc>
                <a:spcPct val="150000"/>
              </a:lnSpc>
              <a:spcBef>
                <a:spcPts val="0"/>
              </a:spcBef>
              <a:spcAft>
                <a:spcPts val="0"/>
              </a:spcAft>
              <a:buClr>
                <a:srgbClr val="000000"/>
              </a:buClr>
              <a:buSzPts val="1100"/>
              <a:buFont typeface="Raleway"/>
              <a:buChar char="-"/>
            </a:pPr>
            <a:r>
              <a:rPr lang="en" sz="1100">
                <a:solidFill>
                  <a:srgbClr val="000000"/>
                </a:solidFill>
                <a:latin typeface="Raleway"/>
                <a:ea typeface="Raleway"/>
                <a:cs typeface="Raleway"/>
                <a:sym typeface="Raleway"/>
              </a:rPr>
              <a:t>Module đó sẽ lấy introductory paragraph </a:t>
            </a:r>
            <a:r>
              <a:rPr b="1" lang="en" sz="1100">
                <a:solidFill>
                  <a:srgbClr val="000000"/>
                </a:solidFill>
                <a:latin typeface="Raleway"/>
                <a:ea typeface="Raleway"/>
                <a:cs typeface="Raleway"/>
                <a:sym typeface="Raleway"/>
              </a:rPr>
              <a:t>para[x]</a:t>
            </a:r>
            <a:r>
              <a:rPr lang="en" sz="1100">
                <a:solidFill>
                  <a:srgbClr val="000000"/>
                </a:solidFill>
                <a:latin typeface="Raleway"/>
                <a:ea typeface="Raleway"/>
                <a:cs typeface="Raleway"/>
                <a:sym typeface="Raleway"/>
              </a:rPr>
              <a:t> của entity x làm input, và output ra </a:t>
            </a:r>
            <a:r>
              <a:rPr b="1" lang="en" sz="1100">
                <a:solidFill>
                  <a:srgbClr val="000000"/>
                </a:solidFill>
                <a:latin typeface="Raleway"/>
                <a:ea typeface="Raleway"/>
                <a:cs typeface="Raleway"/>
                <a:sym typeface="Raleway"/>
              </a:rPr>
              <a:t>answer candidates</a:t>
            </a:r>
            <a:r>
              <a:rPr lang="en" sz="1100">
                <a:solidFill>
                  <a:srgbClr val="000000"/>
                </a:solidFill>
                <a:latin typeface="Raleway"/>
                <a:ea typeface="Raleway"/>
                <a:cs typeface="Raleway"/>
                <a:sym typeface="Raleway"/>
              </a:rPr>
              <a:t> (ans nodes) và</a:t>
            </a:r>
            <a:r>
              <a:rPr b="1" lang="en" sz="1100">
                <a:solidFill>
                  <a:srgbClr val="000000"/>
                </a:solidFill>
                <a:latin typeface="Raleway"/>
                <a:ea typeface="Raleway"/>
                <a:cs typeface="Raleway"/>
                <a:sym typeface="Raleway"/>
              </a:rPr>
              <a:t> next-hop entity</a:t>
            </a:r>
            <a:r>
              <a:rPr lang="en" sz="1100">
                <a:solidFill>
                  <a:srgbClr val="000000"/>
                </a:solidFill>
                <a:latin typeface="Raleway"/>
                <a:ea typeface="Raleway"/>
                <a:cs typeface="Raleway"/>
                <a:sym typeface="Raleway"/>
              </a:rPr>
              <a:t> có ích trong </a:t>
            </a:r>
            <a:r>
              <a:rPr b="1" lang="en" sz="1100">
                <a:solidFill>
                  <a:srgbClr val="000000"/>
                </a:solidFill>
                <a:latin typeface="Raleway"/>
                <a:ea typeface="Raleway"/>
                <a:cs typeface="Raleway"/>
                <a:sym typeface="Raleway"/>
              </a:rPr>
              <a:t>para[x]</a:t>
            </a:r>
            <a:r>
              <a:rPr lang="en" sz="1100">
                <a:solidFill>
                  <a:srgbClr val="000000"/>
                </a:solidFill>
                <a:latin typeface="Raleway"/>
                <a:ea typeface="Raleway"/>
                <a:cs typeface="Raleway"/>
                <a:sym typeface="Raleway"/>
              </a:rPr>
              <a:t> (hop nodes).</a:t>
            </a:r>
            <a:endParaRPr sz="1100">
              <a:solidFill>
                <a:srgbClr val="000000"/>
              </a:solidFill>
              <a:latin typeface="Raleway"/>
              <a:ea typeface="Raleway"/>
              <a:cs typeface="Raleway"/>
              <a:sym typeface="Raleway"/>
            </a:endParaRPr>
          </a:p>
          <a:p>
            <a:pPr indent="-298450" lvl="0" marL="457200" rtl="0" algn="l">
              <a:lnSpc>
                <a:spcPct val="150000"/>
              </a:lnSpc>
              <a:spcBef>
                <a:spcPts val="0"/>
              </a:spcBef>
              <a:spcAft>
                <a:spcPts val="0"/>
              </a:spcAft>
              <a:buClr>
                <a:srgbClr val="000000"/>
              </a:buClr>
              <a:buSzPts val="1100"/>
              <a:buFont typeface="Raleway"/>
              <a:buChar char="-"/>
            </a:pPr>
            <a:r>
              <a:rPr lang="en" sz="1100">
                <a:solidFill>
                  <a:srgbClr val="000000"/>
                </a:solidFill>
                <a:latin typeface="Raleway"/>
                <a:ea typeface="Raleway"/>
                <a:cs typeface="Raleway"/>
                <a:sym typeface="Raleway"/>
              </a:rPr>
              <a:t>Các </a:t>
            </a:r>
            <a:r>
              <a:rPr b="1" lang="en" sz="1100">
                <a:solidFill>
                  <a:srgbClr val="000000"/>
                </a:solidFill>
                <a:latin typeface="Raleway"/>
                <a:ea typeface="Raleway"/>
                <a:cs typeface="Raleway"/>
                <a:sym typeface="Raleway"/>
              </a:rPr>
              <a:t>node mới</a:t>
            </a:r>
            <a:r>
              <a:rPr lang="en" sz="1100">
                <a:solidFill>
                  <a:srgbClr val="000000"/>
                </a:solidFill>
                <a:latin typeface="Raleway"/>
                <a:ea typeface="Raleway"/>
                <a:cs typeface="Raleway"/>
                <a:sym typeface="Raleway"/>
              </a:rPr>
              <a:t> này sẽ </a:t>
            </a:r>
            <a:r>
              <a:rPr b="1" lang="en" sz="1100">
                <a:solidFill>
                  <a:srgbClr val="000000"/>
                </a:solidFill>
                <a:latin typeface="Raleway"/>
                <a:ea typeface="Raleway"/>
                <a:cs typeface="Raleway"/>
                <a:sym typeface="Raleway"/>
              </a:rPr>
              <a:t>mở rộng G</a:t>
            </a:r>
            <a:r>
              <a:rPr lang="en" sz="1100">
                <a:solidFill>
                  <a:srgbClr val="000000"/>
                </a:solidFill>
                <a:latin typeface="Raleway"/>
                <a:ea typeface="Raleway"/>
                <a:cs typeface="Raleway"/>
                <a:sym typeface="Raleway"/>
              </a:rPr>
              <a:t>, hình thành 1 cấu trúc graph rõ ràng cho </a:t>
            </a:r>
            <a:r>
              <a:rPr b="1" lang="en" sz="1100">
                <a:solidFill>
                  <a:srgbClr val="FF00FF"/>
                </a:solidFill>
                <a:latin typeface="Raleway"/>
                <a:ea typeface="Raleway"/>
                <a:cs typeface="Raleway"/>
                <a:sym typeface="Raleway"/>
              </a:rPr>
              <a:t>System 2</a:t>
            </a:r>
            <a:r>
              <a:rPr lang="en" sz="1100">
                <a:solidFill>
                  <a:srgbClr val="000000"/>
                </a:solidFill>
                <a:latin typeface="Raleway"/>
                <a:ea typeface="Raleway"/>
                <a:cs typeface="Raleway"/>
                <a:sym typeface="Raleway"/>
              </a:rPr>
              <a:t> reasoning module.</a:t>
            </a:r>
            <a:endParaRPr sz="1100">
              <a:solidFill>
                <a:srgbClr val="000000"/>
              </a:solidFill>
              <a:latin typeface="Raleway"/>
              <a:ea typeface="Raleway"/>
              <a:cs typeface="Raleway"/>
              <a:sym typeface="Raleway"/>
            </a:endParaRPr>
          </a:p>
          <a:p>
            <a:pPr indent="-298450" lvl="0" marL="457200" rtl="0" algn="l">
              <a:lnSpc>
                <a:spcPct val="150000"/>
              </a:lnSpc>
              <a:spcBef>
                <a:spcPts val="0"/>
              </a:spcBef>
              <a:spcAft>
                <a:spcPts val="0"/>
              </a:spcAft>
              <a:buClr>
                <a:srgbClr val="000000"/>
              </a:buClr>
              <a:buSzPts val="1100"/>
              <a:buFont typeface="Raleway"/>
              <a:buChar char="-"/>
            </a:pPr>
            <a:r>
              <a:rPr lang="en" sz="1100">
                <a:solidFill>
                  <a:srgbClr val="000000"/>
                </a:solidFill>
                <a:latin typeface="Raleway"/>
                <a:ea typeface="Raleway"/>
                <a:cs typeface="Raleway"/>
                <a:sym typeface="Raleway"/>
              </a:rPr>
              <a:t>Trong quá trình mở rộng G, thì các node mới hoặc node đã tồn tại với các kết nối mới sẽ đem lại </a:t>
            </a:r>
            <a:r>
              <a:rPr b="1" lang="en" sz="1100">
                <a:solidFill>
                  <a:srgbClr val="000000"/>
                </a:solidFill>
                <a:latin typeface="Raleway"/>
                <a:ea typeface="Raleway"/>
                <a:cs typeface="Raleway"/>
                <a:sym typeface="Raleway"/>
              </a:rPr>
              <a:t>clue </a:t>
            </a:r>
            <a:r>
              <a:rPr lang="en" sz="1100">
                <a:solidFill>
                  <a:srgbClr val="000000"/>
                </a:solidFill>
                <a:latin typeface="Raleway"/>
                <a:ea typeface="Raleway"/>
                <a:cs typeface="Raleway"/>
                <a:sym typeface="Raleway"/>
              </a:rPr>
              <a:t>mới về answer. Những node này được gọi là </a:t>
            </a:r>
            <a:r>
              <a:rPr b="1" lang="en" sz="1100">
                <a:solidFill>
                  <a:srgbClr val="000000"/>
                </a:solidFill>
                <a:latin typeface="Raleway"/>
                <a:ea typeface="Raleway"/>
                <a:cs typeface="Raleway"/>
                <a:sym typeface="Raleway"/>
              </a:rPr>
              <a:t>frontier node </a:t>
            </a:r>
            <a:r>
              <a:rPr lang="en" sz="1100">
                <a:solidFill>
                  <a:srgbClr val="000000"/>
                </a:solidFill>
                <a:latin typeface="Raleway"/>
                <a:ea typeface="Raleway"/>
                <a:cs typeface="Raleway"/>
                <a:sym typeface="Raleway"/>
              </a:rPr>
              <a:t>(node mới nhất được sinh ra). Với clue, nó là một dạng concept với hình thức linh hoạt, có liên quan đến thông tin từ node trước, giúp việc trích xuất span cho</a:t>
            </a:r>
            <a:r>
              <a:rPr b="1" lang="en" sz="1100">
                <a:solidFill>
                  <a:srgbClr val="FF9900"/>
                </a:solidFill>
                <a:latin typeface="Raleway"/>
                <a:ea typeface="Raleway"/>
                <a:cs typeface="Raleway"/>
                <a:sym typeface="Raleway"/>
              </a:rPr>
              <a:t> System 1</a:t>
            </a:r>
            <a:r>
              <a:rPr lang="en" sz="1100">
                <a:solidFill>
                  <a:srgbClr val="000000"/>
                </a:solidFill>
                <a:latin typeface="Raleway"/>
                <a:ea typeface="Raleway"/>
                <a:cs typeface="Raleway"/>
                <a:sym typeface="Raleway"/>
              </a:rPr>
              <a:t> chính xác hơn.</a:t>
            </a:r>
            <a:endParaRPr sz="1100">
              <a:solidFill>
                <a:srgbClr val="000000"/>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Graph-based Multi-Hop Reading Comprehension</a:t>
            </a:r>
            <a:endParaRPr/>
          </a:p>
        </p:txBody>
      </p:sp>
      <p:sp>
        <p:nvSpPr>
          <p:cNvPr id="138" name="Google Shape;138;p21"/>
          <p:cNvSpPr txBox="1"/>
          <p:nvPr>
            <p:ph idx="1" type="body"/>
          </p:nvPr>
        </p:nvSpPr>
        <p:spPr>
          <a:xfrm>
            <a:off x="729450" y="2078875"/>
            <a:ext cx="7688700" cy="3064500"/>
          </a:xfrm>
          <a:prstGeom prst="rect">
            <a:avLst/>
          </a:prstGeom>
        </p:spPr>
        <p:txBody>
          <a:bodyPr anchorCtr="0" anchor="t" bIns="91425" lIns="91425" spcFirstLastPara="1" rIns="91425" wrap="square" tIns="91425">
            <a:normAutofit/>
          </a:bodyPr>
          <a:lstStyle/>
          <a:p>
            <a:pPr indent="-298450" lvl="0" marL="457200" rtl="0" algn="l">
              <a:lnSpc>
                <a:spcPct val="150000"/>
              </a:lnSpc>
              <a:spcBef>
                <a:spcPts val="0"/>
              </a:spcBef>
              <a:spcAft>
                <a:spcPts val="0"/>
              </a:spcAft>
              <a:buClr>
                <a:srgbClr val="000000"/>
              </a:buClr>
              <a:buSzPts val="1100"/>
              <a:buFont typeface="Raleway"/>
              <a:buChar char="-"/>
            </a:pPr>
            <a:r>
              <a:rPr b="1" lang="en" sz="1100">
                <a:solidFill>
                  <a:srgbClr val="FF9900"/>
                </a:solidFill>
                <a:latin typeface="Raleway"/>
                <a:ea typeface="Raleway"/>
                <a:cs typeface="Raleway"/>
                <a:sym typeface="Raleway"/>
              </a:rPr>
              <a:t>System 1</a:t>
            </a:r>
            <a:r>
              <a:rPr lang="en" sz="1100">
                <a:solidFill>
                  <a:srgbClr val="000000"/>
                </a:solidFill>
                <a:latin typeface="Raleway"/>
                <a:ea typeface="Raleway"/>
                <a:cs typeface="Raleway"/>
                <a:sym typeface="Raleway"/>
              </a:rPr>
              <a:t> sẽ biến </a:t>
            </a:r>
            <a:r>
              <a:rPr b="1" lang="en" sz="1100">
                <a:solidFill>
                  <a:srgbClr val="000000"/>
                </a:solidFill>
                <a:latin typeface="Raleway"/>
                <a:ea typeface="Raleway"/>
                <a:cs typeface="Raleway"/>
                <a:sym typeface="Raleway"/>
              </a:rPr>
              <a:t>para[x]</a:t>
            </a:r>
            <a:r>
              <a:rPr lang="en" sz="1100">
                <a:solidFill>
                  <a:srgbClr val="000000"/>
                </a:solidFill>
                <a:latin typeface="Raleway"/>
                <a:ea typeface="Raleway"/>
                <a:cs typeface="Raleway"/>
                <a:sym typeface="Raleway"/>
              </a:rPr>
              <a:t> thành các </a:t>
            </a:r>
            <a:r>
              <a:rPr b="1" lang="en" sz="1100">
                <a:solidFill>
                  <a:srgbClr val="000000"/>
                </a:solidFill>
                <a:latin typeface="Raleway"/>
                <a:ea typeface="Raleway"/>
                <a:cs typeface="Raleway"/>
                <a:sym typeface="Raleway"/>
              </a:rPr>
              <a:t>initial hidden representation vector</a:t>
            </a:r>
            <a:r>
              <a:rPr lang="en" sz="1100">
                <a:solidFill>
                  <a:srgbClr val="000000"/>
                </a:solidFill>
                <a:latin typeface="Raleway"/>
                <a:ea typeface="Raleway"/>
                <a:cs typeface="Raleway"/>
                <a:sym typeface="Raleway"/>
              </a:rPr>
              <a:t> khi trích xuất spans.</a:t>
            </a:r>
            <a:endParaRPr sz="1100">
              <a:solidFill>
                <a:srgbClr val="000000"/>
              </a:solidFill>
              <a:latin typeface="Raleway"/>
              <a:ea typeface="Raleway"/>
              <a:cs typeface="Raleway"/>
              <a:sym typeface="Raleway"/>
            </a:endParaRPr>
          </a:p>
          <a:p>
            <a:pPr indent="-298450" lvl="0" marL="457200" rtl="0" algn="l">
              <a:lnSpc>
                <a:spcPct val="150000"/>
              </a:lnSpc>
              <a:spcBef>
                <a:spcPts val="0"/>
              </a:spcBef>
              <a:spcAft>
                <a:spcPts val="0"/>
              </a:spcAft>
              <a:buClr>
                <a:srgbClr val="000000"/>
              </a:buClr>
              <a:buSzPts val="1100"/>
              <a:buFont typeface="Raleway"/>
              <a:buChar char="-"/>
            </a:pPr>
            <a:r>
              <a:rPr b="1" lang="en" sz="1100">
                <a:solidFill>
                  <a:srgbClr val="FF00FF"/>
                </a:solidFill>
                <a:latin typeface="Raleway"/>
                <a:ea typeface="Raleway"/>
                <a:cs typeface="Raleway"/>
                <a:sym typeface="Raleway"/>
              </a:rPr>
              <a:t>System 2</a:t>
            </a:r>
            <a:r>
              <a:rPr lang="en" sz="1100">
                <a:solidFill>
                  <a:srgbClr val="000000"/>
                </a:solidFill>
                <a:latin typeface="Raleway"/>
                <a:ea typeface="Raleway"/>
                <a:cs typeface="Raleway"/>
                <a:sym typeface="Raleway"/>
              </a:rPr>
              <a:t> thì cập nhật tất cả </a:t>
            </a:r>
            <a:r>
              <a:rPr b="1" lang="en" sz="1100">
                <a:solidFill>
                  <a:srgbClr val="000000"/>
                </a:solidFill>
                <a:latin typeface="Raleway"/>
                <a:ea typeface="Raleway"/>
                <a:cs typeface="Raleway"/>
                <a:sym typeface="Raleway"/>
              </a:rPr>
              <a:t>paragraph hidden vector X</a:t>
            </a:r>
            <a:r>
              <a:rPr lang="en" sz="1100">
                <a:solidFill>
                  <a:srgbClr val="000000"/>
                </a:solidFill>
                <a:latin typeface="Raleway"/>
                <a:ea typeface="Raleway"/>
                <a:cs typeface="Raleway"/>
                <a:sym typeface="Raleway"/>
              </a:rPr>
              <a:t> dựa vào </a:t>
            </a:r>
            <a:r>
              <a:rPr b="1" lang="en" sz="1100">
                <a:solidFill>
                  <a:srgbClr val="000000"/>
                </a:solidFill>
                <a:latin typeface="Raleway"/>
                <a:ea typeface="Raleway"/>
                <a:cs typeface="Raleway"/>
                <a:sym typeface="Raleway"/>
              </a:rPr>
              <a:t>graph structure</a:t>
            </a:r>
            <a:r>
              <a:rPr lang="en" sz="1100">
                <a:solidFill>
                  <a:srgbClr val="000000"/>
                </a:solidFill>
                <a:latin typeface="Raleway"/>
                <a:ea typeface="Raleway"/>
                <a:cs typeface="Raleway"/>
                <a:sym typeface="Raleway"/>
              </a:rPr>
              <a:t> như là kết quả luận lý cho downstream prediction.</a:t>
            </a:r>
            <a:endParaRPr sz="1100">
              <a:solidFill>
                <a:srgbClr val="000000"/>
              </a:solidFill>
              <a:latin typeface="Raleway"/>
              <a:ea typeface="Raleway"/>
              <a:cs typeface="Raleway"/>
              <a:sym typeface="Raleway"/>
            </a:endParaRPr>
          </a:p>
          <a:p>
            <a:pPr indent="0" lvl="0" marL="457200" rtl="0" algn="l">
              <a:lnSpc>
                <a:spcPct val="150000"/>
              </a:lnSpc>
              <a:spcBef>
                <a:spcPts val="1200"/>
              </a:spcBef>
              <a:spcAft>
                <a:spcPts val="1200"/>
              </a:spcAft>
              <a:buNone/>
            </a:pPr>
            <a:r>
              <a:rPr lang="en" sz="1100">
                <a:solidFill>
                  <a:srgbClr val="000000"/>
                </a:solidFill>
                <a:latin typeface="Raleway"/>
                <a:ea typeface="Raleway"/>
                <a:cs typeface="Raleway"/>
                <a:sym typeface="Raleway"/>
              </a:rPr>
              <a:t>Nói gọn hơn thì </a:t>
            </a:r>
            <a:r>
              <a:rPr b="1" lang="en" sz="1100">
                <a:solidFill>
                  <a:srgbClr val="FF9900"/>
                </a:solidFill>
                <a:latin typeface="Raleway"/>
                <a:ea typeface="Raleway"/>
                <a:cs typeface="Raleway"/>
                <a:sym typeface="Raleway"/>
              </a:rPr>
              <a:t>System 1</a:t>
            </a:r>
            <a:r>
              <a:rPr lang="en" sz="1100">
                <a:solidFill>
                  <a:srgbClr val="000000"/>
                </a:solidFill>
                <a:latin typeface="Raleway"/>
                <a:ea typeface="Raleway"/>
                <a:cs typeface="Raleway"/>
                <a:sym typeface="Raleway"/>
              </a:rPr>
              <a:t> sẽ tạo ra các node cho cognitive graph, </a:t>
            </a:r>
            <a:r>
              <a:rPr b="1" lang="en" sz="1100">
                <a:solidFill>
                  <a:srgbClr val="FF00FF"/>
                </a:solidFill>
                <a:latin typeface="Raleway"/>
                <a:ea typeface="Raleway"/>
                <a:cs typeface="Raleway"/>
                <a:sym typeface="Raleway"/>
              </a:rPr>
              <a:t>System 2</a:t>
            </a:r>
            <a:r>
              <a:rPr lang="en" sz="1100">
                <a:solidFill>
                  <a:srgbClr val="000000"/>
                </a:solidFill>
                <a:latin typeface="Raleway"/>
                <a:ea typeface="Raleway"/>
                <a:cs typeface="Raleway"/>
                <a:sym typeface="Raleway"/>
              </a:rPr>
              <a:t> sẽ đưa ra các dự đoán, hướng dẫn cho </a:t>
            </a:r>
            <a:r>
              <a:rPr b="1" lang="en" sz="1100">
                <a:solidFill>
                  <a:srgbClr val="FF9900"/>
                </a:solidFill>
                <a:latin typeface="Raleway"/>
                <a:ea typeface="Raleway"/>
                <a:cs typeface="Raleway"/>
                <a:sym typeface="Raleway"/>
              </a:rPr>
              <a:t>System 1</a:t>
            </a:r>
            <a:r>
              <a:rPr lang="en" sz="1100">
                <a:solidFill>
                  <a:srgbClr val="000000"/>
                </a:solidFill>
                <a:latin typeface="Raleway"/>
                <a:ea typeface="Raleway"/>
                <a:cs typeface="Raleway"/>
                <a:sym typeface="Raleway"/>
              </a:rPr>
              <a:t> chọn đường đi tốt nhất</a:t>
            </a:r>
            <a:endParaRPr sz="1100">
              <a:solidFill>
                <a:srgbClr val="000000"/>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