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8e1b1fb45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8e1b1fb45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e1b1fb45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e1b1fb45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8e1b1fb45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8e1b1fb45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e1b1fb4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e1b1fb4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8e1b1fb45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8e1b1fb45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e1b1fb45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e1b1fb45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8e1b1fb45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8e1b1fb45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8e1b1fb45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8e1b1fb45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e1b1fb45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e1b1fb45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8e1b1fb45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8e1b1fb45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8e1b1fb45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8e1b1fb45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e1b1fb45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e1b1fb45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e1b1fb45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e1b1fb45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e1b1fb45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e1b1fb45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e1b1fb45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8e1b1fb45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Về tổ chức database với dữ liệu của Wiki</a:t>
            </a:r>
            <a:endParaRPr/>
          </a:p>
        </p:txBody>
      </p:sp>
      <p:sp>
        <p:nvSpPr>
          <p:cNvPr id="55" name="Google Shape;55;p13"/>
          <p:cNvSpPr txBox="1"/>
          <p:nvPr/>
        </p:nvSpPr>
        <p:spPr>
          <a:xfrm>
            <a:off x="443600" y="1079050"/>
            <a:ext cx="81048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Sử dụng redis để tổ chức quản lý dữ liệu Wiki</a:t>
            </a:r>
            <a:endParaRPr/>
          </a:p>
          <a:p>
            <a:pPr indent="-317500" lvl="0" marL="457200" rtl="0" algn="l">
              <a:spcBef>
                <a:spcPts val="0"/>
              </a:spcBef>
              <a:spcAft>
                <a:spcPts val="0"/>
              </a:spcAft>
              <a:buSzPts val="1400"/>
              <a:buChar char="-"/>
            </a:pPr>
            <a:r>
              <a:rPr lang="en"/>
              <a:t>Database chúng ta có dạng như dictionary của python, với việc trích xuất dữ liệu thông qua key</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Dữ liệu wiki ban đầu được định dạng theo cấu trúc: </a:t>
            </a:r>
            <a:endParaRPr/>
          </a:p>
          <a:p>
            <a:pPr indent="0" lvl="0" marL="457200" rtl="0" algn="l">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823825" y="2373250"/>
            <a:ext cx="2160375" cy="2282150"/>
          </a:xfrm>
          <a:prstGeom prst="rect">
            <a:avLst/>
          </a:prstGeom>
          <a:noFill/>
          <a:ln>
            <a:noFill/>
          </a:ln>
        </p:spPr>
      </p:pic>
      <p:pic>
        <p:nvPicPr>
          <p:cNvPr id="57" name="Google Shape;57;p13"/>
          <p:cNvPicPr preferRelativeResize="0"/>
          <p:nvPr/>
        </p:nvPicPr>
        <p:blipFill>
          <a:blip r:embed="rId4">
            <a:alphaModFix/>
          </a:blip>
          <a:stretch>
            <a:fillRect/>
          </a:stretch>
        </p:blipFill>
        <p:spPr>
          <a:xfrm>
            <a:off x="3640175" y="2373250"/>
            <a:ext cx="2479910" cy="2282150"/>
          </a:xfrm>
          <a:prstGeom prst="rect">
            <a:avLst/>
          </a:prstGeom>
          <a:noFill/>
          <a:ln>
            <a:noFill/>
          </a:ln>
        </p:spPr>
      </p:pic>
      <p:sp>
        <p:nvSpPr>
          <p:cNvPr id="58" name="Google Shape;58;p13"/>
          <p:cNvSpPr txBox="1"/>
          <p:nvPr/>
        </p:nvSpPr>
        <p:spPr>
          <a:xfrm>
            <a:off x="6318475" y="2313975"/>
            <a:ext cx="247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Trong mỗi file bz2 gồm 1 file không có extension nhưng đọc qua notepad thì nó có định dạng json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Về tổ chức database với dữ liệu của Wiki</a:t>
            </a:r>
            <a:endParaRPr/>
          </a:p>
        </p:txBody>
      </p:sp>
      <p:sp>
        <p:nvSpPr>
          <p:cNvPr id="130" name="Google Shape;130;p22"/>
          <p:cNvSpPr txBox="1"/>
          <p:nvPr/>
        </p:nvSpPr>
        <p:spPr>
          <a:xfrm>
            <a:off x="443600" y="1079050"/>
            <a:ext cx="8104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Ví dụ trực quan hơn về database:</a:t>
            </a:r>
            <a:endParaRPr/>
          </a:p>
        </p:txBody>
      </p:sp>
      <p:pic>
        <p:nvPicPr>
          <p:cNvPr id="131" name="Google Shape;131;p22"/>
          <p:cNvPicPr preferRelativeResize="0"/>
          <p:nvPr/>
        </p:nvPicPr>
        <p:blipFill rotWithShape="1">
          <a:blip r:embed="rId3">
            <a:alphaModFix/>
          </a:blip>
          <a:srcRect b="82952" l="0" r="0" t="0"/>
          <a:stretch/>
        </p:blipFill>
        <p:spPr>
          <a:xfrm>
            <a:off x="152400" y="1479250"/>
            <a:ext cx="3450325" cy="942624"/>
          </a:xfrm>
          <a:prstGeom prst="rect">
            <a:avLst/>
          </a:prstGeom>
          <a:noFill/>
          <a:ln>
            <a:noFill/>
          </a:ln>
        </p:spPr>
      </p:pic>
      <p:pic>
        <p:nvPicPr>
          <p:cNvPr id="132" name="Google Shape;132;p22"/>
          <p:cNvPicPr preferRelativeResize="0"/>
          <p:nvPr/>
        </p:nvPicPr>
        <p:blipFill rotWithShape="1">
          <a:blip r:embed="rId3">
            <a:alphaModFix/>
          </a:blip>
          <a:srcRect b="0" l="0" r="0" t="16742"/>
          <a:stretch/>
        </p:blipFill>
        <p:spPr>
          <a:xfrm>
            <a:off x="4046350" y="1479250"/>
            <a:ext cx="3734850" cy="4983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152400" y="152400"/>
            <a:ext cx="4302100" cy="2816600"/>
          </a:xfrm>
          <a:prstGeom prst="rect">
            <a:avLst/>
          </a:prstGeom>
          <a:noFill/>
          <a:ln>
            <a:noFill/>
          </a:ln>
        </p:spPr>
      </p:pic>
      <p:pic>
        <p:nvPicPr>
          <p:cNvPr id="138" name="Google Shape;138;p23"/>
          <p:cNvPicPr preferRelativeResize="0"/>
          <p:nvPr/>
        </p:nvPicPr>
        <p:blipFill>
          <a:blip r:embed="rId4">
            <a:alphaModFix/>
          </a:blip>
          <a:stretch>
            <a:fillRect/>
          </a:stretch>
        </p:blipFill>
        <p:spPr>
          <a:xfrm>
            <a:off x="3903202" y="1872498"/>
            <a:ext cx="5240799" cy="327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10" y="0"/>
            <a:ext cx="3775779" cy="5143499"/>
          </a:xfrm>
          <a:prstGeom prst="rect">
            <a:avLst/>
          </a:prstGeom>
          <a:noFill/>
          <a:ln>
            <a:noFill/>
          </a:ln>
        </p:spPr>
      </p:pic>
      <p:sp>
        <p:nvSpPr>
          <p:cNvPr id="144" name="Google Shape;144;p24"/>
          <p:cNvSpPr txBox="1"/>
          <p:nvPr/>
        </p:nvSpPr>
        <p:spPr>
          <a:xfrm>
            <a:off x="4251400" y="941150"/>
            <a:ext cx="46974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-Mỗi node của cognitive graph là 1 entity hoặc 1 possible answer x, hay còn gọi là node x</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-Đi kèm với node đó sẽ là introductory paragraph của nó (nếu nó là answer node thì nó sẽ không có introductory paragraph)</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-clues[x,G] là sentence trong paragraph của những node trước của x, mà x được nhắc tới.</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-Sử dụng raw sentence là clues thay cho các dạng hidden state khác, vì để tính toán dễ dàng hơn cho System 1</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-Mỗi lần visit frontier node x thì System 1 sẽ đọc para[x] dưới sự chỉ dẫn của clues và question Q, trích xuất ra các span và sinh ra vector ngữ nghĩa sem[x,Q,clues] ( khởi tạo vector X[x] ).</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-System 2 sẽ update hidden representation X và chuẩn bị clues[y, G] cho bất kỳ successor node y.</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-Hidden representations X cho graph node được update mỗi lần propagation step của GNN</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-Quá trình được lặp lại đến khi nào không còn frontier node trong Graph hoặc Graph đủ lớn</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-Dự đoán cuối cùng sẽ được dựa trên X</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chemeClr val="dk1"/>
              </a:solidFill>
              <a:highlight>
                <a:srgbClr val="FFFFFF"/>
              </a:highlight>
              <a:latin typeface="Roboto"/>
              <a:ea typeface="Roboto"/>
              <a:cs typeface="Roboto"/>
              <a:sym typeface="Roboto"/>
            </a:endParaRPr>
          </a:p>
        </p:txBody>
      </p:sp>
      <p:pic>
        <p:nvPicPr>
          <p:cNvPr id="145" name="Google Shape;145;p24"/>
          <p:cNvPicPr preferRelativeResize="0"/>
          <p:nvPr/>
        </p:nvPicPr>
        <p:blipFill>
          <a:blip r:embed="rId4">
            <a:alphaModFix/>
          </a:blip>
          <a:stretch>
            <a:fillRect/>
          </a:stretch>
        </p:blipFill>
        <p:spPr>
          <a:xfrm>
            <a:off x="4318475" y="138450"/>
            <a:ext cx="3318849" cy="67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nvSpPr>
        <p:spPr>
          <a:xfrm>
            <a:off x="404225" y="348475"/>
            <a:ext cx="8419200" cy="2508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Ngoài ra thì còn có một số vấn đề cần được quan tâm như:</a:t>
            </a:r>
            <a:endParaRPr/>
          </a:p>
          <a:p>
            <a:pPr indent="-311150" lvl="0" marL="914400" rtl="0" algn="l">
              <a:spcBef>
                <a:spcPts val="0"/>
              </a:spcBef>
              <a:spcAft>
                <a:spcPts val="0"/>
              </a:spcAft>
              <a:buClr>
                <a:schemeClr val="dk1"/>
              </a:buClr>
              <a:buSzPts val="1300"/>
              <a:buChar char="+"/>
            </a:pPr>
            <a:r>
              <a:rPr lang="en" sz="1300">
                <a:solidFill>
                  <a:schemeClr val="dk1"/>
                </a:solidFill>
              </a:rPr>
              <a:t>Các hệ thống QA hiện tại dựa trên machine comprehension thường tuân theo retrieval-extraction framework trong DrQA giảm phạm vi nguồn xuống một vài paragraph bằng cách truy xuất trước (pre-retrieval).</a:t>
            </a:r>
            <a:endParaRPr sz="1300">
              <a:solidFill>
                <a:schemeClr val="dk1"/>
              </a:solidFill>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317500" lvl="0" marL="914400" rtl="0" algn="l">
              <a:spcBef>
                <a:spcPts val="0"/>
              </a:spcBef>
              <a:spcAft>
                <a:spcPts val="0"/>
              </a:spcAft>
              <a:buClr>
                <a:schemeClr val="dk1"/>
              </a:buClr>
              <a:buSzPts val="1400"/>
              <a:buChar char="+"/>
            </a:pPr>
            <a:r>
              <a:rPr lang="en">
                <a:solidFill>
                  <a:schemeClr val="dk1"/>
                </a:solidFill>
                <a:highlight>
                  <a:srgbClr val="FFFFFF"/>
                </a:highlight>
              </a:rPr>
              <a:t>Scalability có nghĩa là mức tiêu thụ thời gian của QA sẽ không tăng đáng kể cùng với số lượng paragraph. Traditional retrieval-extraction framework có thể hi sinh tiềm năng của các mô hình nối tiếp theo. Hop càng xa thì có khả năng sẽ chia sẻ ít từ và liên hệ ngữ nghĩa nó sẽ ít liên quan tới câu hỏi hơn, dẫn đến việc retrieval thất bại. Tuy nhiên thì những paragraph này vẫn có thể tìm được nhờ vào quá trình mở rộng với clues</a:t>
            </a:r>
            <a:endParaRPr>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nvSpPr>
        <p:spPr>
          <a:xfrm>
            <a:off x="431625" y="347700"/>
            <a:ext cx="826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SYSTEM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Chúng ta sử dụng BERT, với input khi visit node x là:</a:t>
            </a:r>
            <a:endParaRPr/>
          </a:p>
          <a:p>
            <a:pPr indent="0" lvl="0" marL="0" rtl="0" algn="l">
              <a:spcBef>
                <a:spcPts val="0"/>
              </a:spcBef>
              <a:spcAft>
                <a:spcPts val="0"/>
              </a:spcAft>
              <a:buNone/>
            </a:pPr>
            <a:r>
              <a:t/>
            </a:r>
            <a:endParaRPr/>
          </a:p>
        </p:txBody>
      </p:sp>
      <p:pic>
        <p:nvPicPr>
          <p:cNvPr id="156" name="Google Shape;156;p26"/>
          <p:cNvPicPr preferRelativeResize="0"/>
          <p:nvPr/>
        </p:nvPicPr>
        <p:blipFill>
          <a:blip r:embed="rId3">
            <a:alphaModFix/>
          </a:blip>
          <a:stretch>
            <a:fillRect/>
          </a:stretch>
        </p:blipFill>
        <p:spPr>
          <a:xfrm>
            <a:off x="524075" y="1103175"/>
            <a:ext cx="4047925" cy="634201"/>
          </a:xfrm>
          <a:prstGeom prst="rect">
            <a:avLst/>
          </a:prstGeom>
          <a:noFill/>
          <a:ln>
            <a:noFill/>
          </a:ln>
        </p:spPr>
      </p:pic>
      <p:sp>
        <p:nvSpPr>
          <p:cNvPr id="157" name="Google Shape;157;p26"/>
          <p:cNvSpPr txBox="1"/>
          <p:nvPr/>
        </p:nvSpPr>
        <p:spPr>
          <a:xfrm>
            <a:off x="551525" y="1930300"/>
            <a:ext cx="81408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Với clues[x,G] là những sentence được truyền từ những node phía trước của x (predecessor node)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50">
                <a:solidFill>
                  <a:schemeClr val="dk1"/>
                </a:solidFill>
                <a:highlight>
                  <a:srgbClr val="FFFFFF"/>
                </a:highlight>
              </a:rPr>
              <a:t>Output của System 1 (BERT) sẽ là T, có shape là L x H. </a:t>
            </a:r>
            <a:endParaRPr sz="13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350">
                <a:solidFill>
                  <a:schemeClr val="dk1"/>
                </a:solidFill>
                <a:highlight>
                  <a:srgbClr val="FFFFFF"/>
                </a:highlight>
              </a:rPr>
              <a:t>Với L là độ dài của input sequence và H là chiều của hidden representation</a:t>
            </a:r>
            <a:endParaRPr sz="13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highlight>
                  <a:srgbClr val="FFFFFF"/>
                </a:highlight>
              </a:rPr>
              <a:t>Nghĩa là mỗi 1 từ trong input sẽ được lấy ra embedded vector của từ (?) đó</a:t>
            </a:r>
            <a:endParaRPr sz="1350">
              <a:solidFill>
                <a:schemeClr val="dk1"/>
              </a:solidFill>
              <a:highlight>
                <a:srgbClr val="FFFFFF"/>
              </a:highlight>
            </a:endParaRPr>
          </a:p>
          <a:p>
            <a:pPr indent="0" lvl="0" marL="0" rtl="0" algn="l">
              <a:spcBef>
                <a:spcPts val="0"/>
              </a:spcBef>
              <a:spcAft>
                <a:spcPts val="0"/>
              </a:spcAft>
              <a:buNone/>
            </a:pPr>
            <a:r>
              <a:rPr lang="en" sz="1350">
                <a:solidFill>
                  <a:schemeClr val="dk1"/>
                </a:solidFill>
                <a:highlight>
                  <a:srgbClr val="FFFFFF"/>
                </a:highlight>
              </a:rPr>
              <a:t>Có lẽ là input sequence là input gốc tại node đó + padding (đoán z vì buộc input phải chung 1 shape)</a:t>
            </a:r>
            <a:endParaRPr sz="1350">
              <a:solidFill>
                <a:schemeClr val="dk1"/>
              </a:solidFill>
              <a:highlight>
                <a:srgbClr val="FFFFFF"/>
              </a:highlight>
            </a:endParaRPr>
          </a:p>
          <a:p>
            <a:pPr indent="0" lvl="0" marL="0" rtl="0" algn="l">
              <a:spcBef>
                <a:spcPts val="0"/>
              </a:spcBef>
              <a:spcAft>
                <a:spcPts val="0"/>
              </a:spcAft>
              <a:buNone/>
            </a:pPr>
            <a:r>
              <a:t/>
            </a:r>
            <a:endParaRPr sz="1350">
              <a:solidFill>
                <a:schemeClr val="dk1"/>
              </a:solidFill>
              <a:highlight>
                <a:srgbClr val="FFFFFF"/>
              </a:highlight>
            </a:endParaRPr>
          </a:p>
          <a:p>
            <a:pPr indent="0" lvl="0" marL="0" rtl="0" algn="l">
              <a:spcBef>
                <a:spcPts val="0"/>
              </a:spcBef>
              <a:spcAft>
                <a:spcPts val="0"/>
              </a:spcAft>
              <a:buNone/>
            </a:pPr>
            <a:r>
              <a:rPr lang="en" sz="1350">
                <a:solidFill>
                  <a:schemeClr val="dk1"/>
                </a:solidFill>
                <a:highlight>
                  <a:srgbClr val="FFFFFF"/>
                </a:highlight>
              </a:rPr>
              <a:t>Tại node x mà para[x] sẽ không được tìm thấy, nó sẽ được gắn là answer node</a:t>
            </a:r>
            <a:endParaRPr sz="1350">
              <a:solidFill>
                <a:schemeClr val="dk1"/>
              </a:solidFill>
              <a:highlight>
                <a:srgbClr val="FFFFFF"/>
              </a:highlight>
            </a:endParaRPr>
          </a:p>
          <a:p>
            <a:pPr indent="0" lvl="0" marL="0" rtl="0" algn="l">
              <a:spcBef>
                <a:spcPts val="0"/>
              </a:spcBef>
              <a:spcAft>
                <a:spcPts val="0"/>
              </a:spcAft>
              <a:buNone/>
            </a:pPr>
            <a:r>
              <a:rPr lang="en" sz="1350">
                <a:solidFill>
                  <a:schemeClr val="dk1"/>
                </a:solidFill>
                <a:highlight>
                  <a:srgbClr val="FFFFFF"/>
                </a:highlight>
              </a:rPr>
              <a:t>Tại answer node thì chúng ta không trích xuất span, nhưng vẫn có thể trích xuất ra sem[x,Q,clues] dựa vào phần </a:t>
            </a:r>
            <a:r>
              <a:rPr b="1" lang="en" sz="1350">
                <a:solidFill>
                  <a:schemeClr val="dk1"/>
                </a:solidFill>
                <a:highlight>
                  <a:srgbClr val="FFFFFF"/>
                </a:highlight>
              </a:rPr>
              <a:t>Sentence A</a:t>
            </a:r>
            <a:endParaRPr b="1" sz="135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nvSpPr>
        <p:spPr>
          <a:xfrm>
            <a:off x="431625" y="347700"/>
            <a:ext cx="82608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SPAN EXTRACTION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50">
                <a:solidFill>
                  <a:schemeClr val="dk1"/>
                </a:solidFill>
                <a:highlight>
                  <a:srgbClr val="FFFFFF"/>
                </a:highlight>
              </a:rPr>
              <a:t>Pointer vector là vector chứa các số index chỉ bắt đầu (start) và kết thúc (end) của 1 span. </a:t>
            </a:r>
            <a:endParaRPr sz="13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350">
                <a:solidFill>
                  <a:schemeClr val="dk1"/>
                </a:solidFill>
                <a:highlight>
                  <a:srgbClr val="FFFFFF"/>
                </a:highlight>
              </a:rPr>
              <a:t>Bao gồm hop và ans pointer vector</a:t>
            </a:r>
            <a:endParaRPr sz="1350">
              <a:solidFill>
                <a:schemeClr val="dk1"/>
              </a:solidFill>
              <a:highlight>
                <a:srgbClr val="FFFFFF"/>
              </a:highlight>
            </a:endParaRPr>
          </a:p>
          <a:p>
            <a:pPr indent="0" lvl="0" marL="0" rtl="0" algn="l">
              <a:spcBef>
                <a:spcPts val="0"/>
              </a:spcBef>
              <a:spcAft>
                <a:spcPts val="0"/>
              </a:spcAft>
              <a:buNone/>
            </a:pPr>
            <a:r>
              <a:rPr lang="en" sz="1350">
                <a:solidFill>
                  <a:schemeClr val="dk1"/>
                </a:solidFill>
                <a:highlight>
                  <a:srgbClr val="FFFFFF"/>
                </a:highlight>
              </a:rPr>
              <a:t>Các chỉ số này là learnable parameter</a:t>
            </a:r>
            <a:endParaRPr sz="1350">
              <a:solidFill>
                <a:schemeClr val="dk1"/>
              </a:solidFill>
              <a:highlight>
                <a:srgbClr val="FFFFFF"/>
              </a:highlight>
            </a:endParaRPr>
          </a:p>
          <a:p>
            <a:pPr indent="0" lvl="0" marL="0" rtl="0" algn="l">
              <a:spcBef>
                <a:spcPts val="0"/>
              </a:spcBef>
              <a:spcAft>
                <a:spcPts val="0"/>
              </a:spcAft>
              <a:buNone/>
            </a:pPr>
            <a:r>
              <a:t/>
            </a:r>
            <a:endParaRPr sz="1350">
              <a:solidFill>
                <a:schemeClr val="dk1"/>
              </a:solidFill>
              <a:highlight>
                <a:srgbClr val="FFFFFF"/>
              </a:highlight>
            </a:endParaRPr>
          </a:p>
        </p:txBody>
      </p:sp>
      <p:pic>
        <p:nvPicPr>
          <p:cNvPr id="163" name="Google Shape;163;p27"/>
          <p:cNvPicPr preferRelativeResize="0"/>
          <p:nvPr/>
        </p:nvPicPr>
        <p:blipFill>
          <a:blip r:embed="rId3">
            <a:alphaModFix/>
          </a:blip>
          <a:stretch>
            <a:fillRect/>
          </a:stretch>
        </p:blipFill>
        <p:spPr>
          <a:xfrm>
            <a:off x="548075" y="1563750"/>
            <a:ext cx="5191125" cy="676275"/>
          </a:xfrm>
          <a:prstGeom prst="rect">
            <a:avLst/>
          </a:prstGeom>
          <a:noFill/>
          <a:ln>
            <a:noFill/>
          </a:ln>
        </p:spPr>
      </p:pic>
      <p:pic>
        <p:nvPicPr>
          <p:cNvPr id="164" name="Google Shape;164;p27"/>
          <p:cNvPicPr preferRelativeResize="0"/>
          <p:nvPr/>
        </p:nvPicPr>
        <p:blipFill>
          <a:blip r:embed="rId4">
            <a:alphaModFix/>
          </a:blip>
          <a:stretch>
            <a:fillRect/>
          </a:stretch>
        </p:blipFill>
        <p:spPr>
          <a:xfrm>
            <a:off x="1500388" y="3015350"/>
            <a:ext cx="2714625" cy="876300"/>
          </a:xfrm>
          <a:prstGeom prst="rect">
            <a:avLst/>
          </a:prstGeom>
          <a:noFill/>
          <a:ln>
            <a:noFill/>
          </a:ln>
        </p:spPr>
      </p:pic>
      <p:sp>
        <p:nvSpPr>
          <p:cNvPr id="165" name="Google Shape;165;p27"/>
          <p:cNvSpPr txBox="1"/>
          <p:nvPr/>
        </p:nvSpPr>
        <p:spPr>
          <a:xfrm>
            <a:off x="620013" y="2391975"/>
            <a:ext cx="4475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chemeClr val="dk1"/>
                </a:solidFill>
                <a:highlight>
                  <a:srgbClr val="FFFFFF"/>
                </a:highlight>
              </a:rPr>
              <a:t>xác suất của input token thứ i là start của answer span được tính bằng công thức sau</a:t>
            </a:r>
            <a:endParaRPr sz="1500"/>
          </a:p>
        </p:txBody>
      </p:sp>
      <p:pic>
        <p:nvPicPr>
          <p:cNvPr id="166" name="Google Shape;166;p27"/>
          <p:cNvPicPr preferRelativeResize="0"/>
          <p:nvPr/>
        </p:nvPicPr>
        <p:blipFill>
          <a:blip r:embed="rId5">
            <a:alphaModFix/>
          </a:blip>
          <a:stretch>
            <a:fillRect/>
          </a:stretch>
        </p:blipFill>
        <p:spPr>
          <a:xfrm>
            <a:off x="5441300" y="2846825"/>
            <a:ext cx="3652804" cy="219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nvSpPr>
        <p:spPr>
          <a:xfrm>
            <a:off x="431625" y="347700"/>
            <a:ext cx="8260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SEMANTIC GENERATION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Output của BERT tại vị trí 0 có khả năng để tổng hợp thông tin cho cả sequence.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 đó phương pháp dễ nhất đó là sử dụng T0 (T là output của BERT) là sem[x,Q,clues]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Tuy nhiên thì những layer cuối của BERT chủ yếu được sử dụng để biến đổi hidden representation cho span prediction.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Nên là trong thử nghiệm, việc sử dụng layer thứ 3 đến layer cuối cùng (third-to-last) cho ra kết quả tốt nhất.</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Về tổ chức database với dữ liệu của Wiki</a:t>
            </a:r>
            <a:endParaRPr/>
          </a:p>
        </p:txBody>
      </p:sp>
      <p:sp>
        <p:nvSpPr>
          <p:cNvPr id="64" name="Google Shape;64;p14"/>
          <p:cNvSpPr txBox="1"/>
          <p:nvPr/>
        </p:nvSpPr>
        <p:spPr>
          <a:xfrm>
            <a:off x="443600" y="1079050"/>
            <a:ext cx="81048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t>File JSON bao gồm:</a:t>
            </a:r>
            <a:endParaRPr/>
          </a:p>
        </p:txBody>
      </p:sp>
      <p:pic>
        <p:nvPicPr>
          <p:cNvPr id="65" name="Google Shape;65;p14"/>
          <p:cNvPicPr preferRelativeResize="0"/>
          <p:nvPr/>
        </p:nvPicPr>
        <p:blipFill>
          <a:blip r:embed="rId3">
            <a:alphaModFix/>
          </a:blip>
          <a:stretch>
            <a:fillRect/>
          </a:stretch>
        </p:blipFill>
        <p:spPr>
          <a:xfrm>
            <a:off x="966500" y="1479250"/>
            <a:ext cx="7581900" cy="1181100"/>
          </a:xfrm>
          <a:prstGeom prst="rect">
            <a:avLst/>
          </a:prstGeom>
          <a:noFill/>
          <a:ln>
            <a:noFill/>
          </a:ln>
        </p:spPr>
      </p:pic>
      <p:sp>
        <p:nvSpPr>
          <p:cNvPr id="66" name="Google Shape;66;p14"/>
          <p:cNvSpPr txBox="1"/>
          <p:nvPr/>
        </p:nvSpPr>
        <p:spPr>
          <a:xfrm>
            <a:off x="947175" y="2817525"/>
            <a:ext cx="75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text_with_link sau khi xử lí sẽ được tạo thành edge cho entity gốc</a:t>
            </a:r>
            <a:endParaRPr/>
          </a:p>
        </p:txBody>
      </p:sp>
      <p:pic>
        <p:nvPicPr>
          <p:cNvPr id="67" name="Google Shape;67;p14"/>
          <p:cNvPicPr preferRelativeResize="0"/>
          <p:nvPr/>
        </p:nvPicPr>
        <p:blipFill>
          <a:blip r:embed="rId4">
            <a:alphaModFix/>
          </a:blip>
          <a:stretch>
            <a:fillRect/>
          </a:stretch>
        </p:blipFill>
        <p:spPr>
          <a:xfrm>
            <a:off x="127250" y="3279000"/>
            <a:ext cx="6022985" cy="1620975"/>
          </a:xfrm>
          <a:prstGeom prst="rect">
            <a:avLst/>
          </a:prstGeom>
          <a:noFill/>
          <a:ln>
            <a:noFill/>
          </a:ln>
        </p:spPr>
      </p:pic>
      <p:pic>
        <p:nvPicPr>
          <p:cNvPr id="68" name="Google Shape;68;p14"/>
          <p:cNvPicPr preferRelativeResize="0"/>
          <p:nvPr/>
        </p:nvPicPr>
        <p:blipFill>
          <a:blip r:embed="rId5">
            <a:alphaModFix/>
          </a:blip>
          <a:stretch>
            <a:fillRect/>
          </a:stretch>
        </p:blipFill>
        <p:spPr>
          <a:xfrm>
            <a:off x="2445650" y="3716375"/>
            <a:ext cx="6750299" cy="1427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Về tổ chức database với dữ liệu của Wiki</a:t>
            </a:r>
            <a:endParaRPr/>
          </a:p>
        </p:txBody>
      </p:sp>
      <p:sp>
        <p:nvSpPr>
          <p:cNvPr id="74" name="Google Shape;74;p15"/>
          <p:cNvSpPr txBox="1"/>
          <p:nvPr/>
        </p:nvSpPr>
        <p:spPr>
          <a:xfrm>
            <a:off x="443600" y="1079050"/>
            <a:ext cx="8104800" cy="1693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t>Tuy nhiên, chúng ta chỉ sử dụng:</a:t>
            </a:r>
            <a:endParaRPr/>
          </a:p>
          <a:p>
            <a:pPr indent="-317500" lvl="0" marL="457200" rtl="0" algn="l">
              <a:spcBef>
                <a:spcPts val="0"/>
              </a:spcBef>
              <a:spcAft>
                <a:spcPts val="0"/>
              </a:spcAft>
              <a:buSzPts val="1400"/>
              <a:buChar char="-"/>
            </a:pPr>
            <a:r>
              <a:rPr lang="en"/>
              <a:t>t</a:t>
            </a:r>
            <a:r>
              <a:rPr lang="en"/>
              <a:t>itle : trở thành entity cho node (x)</a:t>
            </a:r>
            <a:endParaRPr/>
          </a:p>
          <a:p>
            <a:pPr indent="-317500" lvl="0" marL="457200" rtl="0" algn="l">
              <a:spcBef>
                <a:spcPts val="0"/>
              </a:spcBef>
              <a:spcAft>
                <a:spcPts val="0"/>
              </a:spcAft>
              <a:buSzPts val="1400"/>
              <a:buChar char="-"/>
            </a:pPr>
            <a:r>
              <a:rPr lang="en"/>
              <a:t>t</a:t>
            </a:r>
            <a:r>
              <a:rPr lang="en"/>
              <a:t>ext: trở thành introductory paragraph cho node (x)</a:t>
            </a:r>
            <a:endParaRPr/>
          </a:p>
          <a:p>
            <a:pPr indent="-317500" lvl="0" marL="457200" rtl="0" algn="l">
              <a:spcBef>
                <a:spcPts val="0"/>
              </a:spcBef>
              <a:spcAft>
                <a:spcPts val="0"/>
              </a:spcAft>
              <a:buSzPts val="1400"/>
              <a:buChar char="-"/>
            </a:pPr>
            <a:r>
              <a:rPr lang="en"/>
              <a:t>t</a:t>
            </a:r>
            <a:r>
              <a:rPr lang="en"/>
              <a:t>ext_with_link: nó bao gồm các entity (y) khác được nhắc đến trong các sentence của (x), tạo thành các edge(x,y) của node (x)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Và ta sẽ đưa qua công đoạn tiền xử lý (read_fullwiki.py) và đưa vào redis database.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Về tổ chức database với dữ liệu của Wiki</a:t>
            </a:r>
            <a:endParaRPr/>
          </a:p>
        </p:txBody>
      </p:sp>
      <p:sp>
        <p:nvSpPr>
          <p:cNvPr id="80" name="Google Shape;80;p16"/>
          <p:cNvSpPr txBox="1"/>
          <p:nvPr/>
        </p:nvSpPr>
        <p:spPr>
          <a:xfrm>
            <a:off x="443600" y="1079050"/>
            <a:ext cx="8104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Ví dụ trực quan hơn về database:</a:t>
            </a:r>
            <a:endParaRPr/>
          </a:p>
        </p:txBody>
      </p:sp>
      <p:pic>
        <p:nvPicPr>
          <p:cNvPr id="81" name="Google Shape;81;p16"/>
          <p:cNvPicPr preferRelativeResize="0"/>
          <p:nvPr/>
        </p:nvPicPr>
        <p:blipFill>
          <a:blip r:embed="rId3">
            <a:alphaModFix/>
          </a:blip>
          <a:stretch>
            <a:fillRect/>
          </a:stretch>
        </p:blipFill>
        <p:spPr>
          <a:xfrm>
            <a:off x="152400" y="1631650"/>
            <a:ext cx="4064386" cy="1447362"/>
          </a:xfrm>
          <a:prstGeom prst="rect">
            <a:avLst/>
          </a:prstGeom>
          <a:noFill/>
          <a:ln>
            <a:noFill/>
          </a:ln>
        </p:spPr>
      </p:pic>
      <p:sp>
        <p:nvSpPr>
          <p:cNvPr id="82" name="Google Shape;82;p16"/>
          <p:cNvSpPr txBox="1"/>
          <p:nvPr/>
        </p:nvSpPr>
        <p:spPr>
          <a:xfrm>
            <a:off x="311700" y="3225900"/>
            <a:ext cx="342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Trích xuất introductory paragraph của entity “Bluebox Lake”:</a:t>
            </a:r>
            <a:endParaRPr/>
          </a:p>
        </p:txBody>
      </p:sp>
      <p:pic>
        <p:nvPicPr>
          <p:cNvPr id="83" name="Google Shape;83;p16"/>
          <p:cNvPicPr preferRelativeResize="0"/>
          <p:nvPr/>
        </p:nvPicPr>
        <p:blipFill>
          <a:blip r:embed="rId4">
            <a:alphaModFix/>
          </a:blip>
          <a:stretch>
            <a:fillRect/>
          </a:stretch>
        </p:blipFill>
        <p:spPr>
          <a:xfrm>
            <a:off x="311700" y="3841500"/>
            <a:ext cx="7592824" cy="101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Về tổ chức database với dữ liệu của Wiki</a:t>
            </a:r>
            <a:endParaRPr/>
          </a:p>
        </p:txBody>
      </p:sp>
      <p:sp>
        <p:nvSpPr>
          <p:cNvPr id="89" name="Google Shape;89;p17"/>
          <p:cNvSpPr txBox="1"/>
          <p:nvPr/>
        </p:nvSpPr>
        <p:spPr>
          <a:xfrm>
            <a:off x="443600" y="1079050"/>
            <a:ext cx="8104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Ví dụ trực quan hơn về database:</a:t>
            </a:r>
            <a:endParaRPr/>
          </a:p>
        </p:txBody>
      </p:sp>
      <p:pic>
        <p:nvPicPr>
          <p:cNvPr id="90" name="Google Shape;90;p17"/>
          <p:cNvPicPr preferRelativeResize="0"/>
          <p:nvPr/>
        </p:nvPicPr>
        <p:blipFill>
          <a:blip r:embed="rId3">
            <a:alphaModFix/>
          </a:blip>
          <a:stretch>
            <a:fillRect/>
          </a:stretch>
        </p:blipFill>
        <p:spPr>
          <a:xfrm>
            <a:off x="152400" y="1631650"/>
            <a:ext cx="4064386" cy="1447362"/>
          </a:xfrm>
          <a:prstGeom prst="rect">
            <a:avLst/>
          </a:prstGeom>
          <a:noFill/>
          <a:ln>
            <a:noFill/>
          </a:ln>
        </p:spPr>
      </p:pic>
      <p:pic>
        <p:nvPicPr>
          <p:cNvPr id="91" name="Google Shape;91;p17"/>
          <p:cNvPicPr preferRelativeResize="0"/>
          <p:nvPr/>
        </p:nvPicPr>
        <p:blipFill>
          <a:blip r:embed="rId4">
            <a:alphaModFix/>
          </a:blip>
          <a:stretch>
            <a:fillRect/>
          </a:stretch>
        </p:blipFill>
        <p:spPr>
          <a:xfrm>
            <a:off x="311688" y="3231388"/>
            <a:ext cx="5686425" cy="1743075"/>
          </a:xfrm>
          <a:prstGeom prst="rect">
            <a:avLst/>
          </a:prstGeom>
          <a:noFill/>
          <a:ln>
            <a:noFill/>
          </a:ln>
        </p:spPr>
      </p:pic>
      <p:sp>
        <p:nvSpPr>
          <p:cNvPr id="92" name="Google Shape;92;p17"/>
          <p:cNvSpPr txBox="1"/>
          <p:nvPr/>
        </p:nvSpPr>
        <p:spPr>
          <a:xfrm>
            <a:off x="6570250" y="1834400"/>
            <a:ext cx="2397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 thấy được edge thứ 0 của entity Bluebox Lake là 1 list bao gồm các entity được link trong câu thứ 0 của entity Bluebox Lake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Về tổ chức database với dữ liệu của Wiki</a:t>
            </a:r>
            <a:endParaRPr/>
          </a:p>
        </p:txBody>
      </p:sp>
      <p:sp>
        <p:nvSpPr>
          <p:cNvPr id="98" name="Google Shape;98;p18"/>
          <p:cNvSpPr txBox="1"/>
          <p:nvPr/>
        </p:nvSpPr>
        <p:spPr>
          <a:xfrm>
            <a:off x="443600" y="1079050"/>
            <a:ext cx="8104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Ví dụ trực quan hơn về database:</a:t>
            </a:r>
            <a:endParaRPr/>
          </a:p>
        </p:txBody>
      </p:sp>
      <p:pic>
        <p:nvPicPr>
          <p:cNvPr id="99" name="Google Shape;99;p18"/>
          <p:cNvPicPr preferRelativeResize="0"/>
          <p:nvPr/>
        </p:nvPicPr>
        <p:blipFill>
          <a:blip r:embed="rId3">
            <a:alphaModFix/>
          </a:blip>
          <a:stretch>
            <a:fillRect/>
          </a:stretch>
        </p:blipFill>
        <p:spPr>
          <a:xfrm>
            <a:off x="152400" y="1631650"/>
            <a:ext cx="4064386" cy="1447362"/>
          </a:xfrm>
          <a:prstGeom prst="rect">
            <a:avLst/>
          </a:prstGeom>
          <a:noFill/>
          <a:ln>
            <a:noFill/>
          </a:ln>
        </p:spPr>
      </p:pic>
      <p:pic>
        <p:nvPicPr>
          <p:cNvPr id="100" name="Google Shape;100;p18"/>
          <p:cNvPicPr preferRelativeResize="0"/>
          <p:nvPr/>
        </p:nvPicPr>
        <p:blipFill>
          <a:blip r:embed="rId4">
            <a:alphaModFix/>
          </a:blip>
          <a:stretch>
            <a:fillRect/>
          </a:stretch>
        </p:blipFill>
        <p:spPr>
          <a:xfrm>
            <a:off x="311700" y="3231412"/>
            <a:ext cx="4257675" cy="102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Về tổ chức database với dữ liệu của Wiki</a:t>
            </a:r>
            <a:endParaRPr/>
          </a:p>
        </p:txBody>
      </p:sp>
      <p:sp>
        <p:nvSpPr>
          <p:cNvPr id="106" name="Google Shape;106;p19"/>
          <p:cNvSpPr txBox="1"/>
          <p:nvPr/>
        </p:nvSpPr>
        <p:spPr>
          <a:xfrm>
            <a:off x="443600" y="1079050"/>
            <a:ext cx="8104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Ví dụ trực quan hơn về database:</a:t>
            </a:r>
            <a:endParaRPr/>
          </a:p>
        </p:txBody>
      </p:sp>
      <p:pic>
        <p:nvPicPr>
          <p:cNvPr id="107" name="Google Shape;107;p19"/>
          <p:cNvPicPr preferRelativeResize="0"/>
          <p:nvPr/>
        </p:nvPicPr>
        <p:blipFill>
          <a:blip r:embed="rId3">
            <a:alphaModFix/>
          </a:blip>
          <a:stretch>
            <a:fillRect/>
          </a:stretch>
        </p:blipFill>
        <p:spPr>
          <a:xfrm>
            <a:off x="152400" y="1631650"/>
            <a:ext cx="4064386" cy="1447362"/>
          </a:xfrm>
          <a:prstGeom prst="rect">
            <a:avLst/>
          </a:prstGeom>
          <a:noFill/>
          <a:ln>
            <a:noFill/>
          </a:ln>
        </p:spPr>
      </p:pic>
      <p:pic>
        <p:nvPicPr>
          <p:cNvPr id="108" name="Google Shape;108;p19"/>
          <p:cNvPicPr preferRelativeResize="0"/>
          <p:nvPr/>
        </p:nvPicPr>
        <p:blipFill>
          <a:blip r:embed="rId4">
            <a:alphaModFix/>
          </a:blip>
          <a:stretch>
            <a:fillRect/>
          </a:stretch>
        </p:blipFill>
        <p:spPr>
          <a:xfrm>
            <a:off x="311700" y="3231412"/>
            <a:ext cx="4962525" cy="103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Về tổ chức database với dữ liệu của Wiki</a:t>
            </a:r>
            <a:endParaRPr/>
          </a:p>
        </p:txBody>
      </p:sp>
      <p:sp>
        <p:nvSpPr>
          <p:cNvPr id="114" name="Google Shape;114;p20"/>
          <p:cNvSpPr txBox="1"/>
          <p:nvPr/>
        </p:nvSpPr>
        <p:spPr>
          <a:xfrm>
            <a:off x="443600" y="1079050"/>
            <a:ext cx="8104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Ví dụ trực quan hơn về database:</a:t>
            </a:r>
            <a:endParaRPr/>
          </a:p>
        </p:txBody>
      </p:sp>
      <p:pic>
        <p:nvPicPr>
          <p:cNvPr id="115" name="Google Shape;115;p20"/>
          <p:cNvPicPr preferRelativeResize="0"/>
          <p:nvPr/>
        </p:nvPicPr>
        <p:blipFill>
          <a:blip r:embed="rId3">
            <a:alphaModFix/>
          </a:blip>
          <a:stretch>
            <a:fillRect/>
          </a:stretch>
        </p:blipFill>
        <p:spPr>
          <a:xfrm>
            <a:off x="311700" y="3231412"/>
            <a:ext cx="8839202" cy="1008500"/>
          </a:xfrm>
          <a:prstGeom prst="rect">
            <a:avLst/>
          </a:prstGeom>
          <a:noFill/>
          <a:ln>
            <a:noFill/>
          </a:ln>
        </p:spPr>
      </p:pic>
      <p:pic>
        <p:nvPicPr>
          <p:cNvPr id="116" name="Google Shape;116;p20"/>
          <p:cNvPicPr preferRelativeResize="0"/>
          <p:nvPr/>
        </p:nvPicPr>
        <p:blipFill>
          <a:blip r:embed="rId4">
            <a:alphaModFix/>
          </a:blip>
          <a:stretch>
            <a:fillRect/>
          </a:stretch>
        </p:blipFill>
        <p:spPr>
          <a:xfrm>
            <a:off x="311700" y="1479250"/>
            <a:ext cx="4557431" cy="175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Về tổ chức database với dữ liệu của Wiki</a:t>
            </a:r>
            <a:endParaRPr/>
          </a:p>
        </p:txBody>
      </p:sp>
      <p:sp>
        <p:nvSpPr>
          <p:cNvPr id="122" name="Google Shape;122;p21"/>
          <p:cNvSpPr txBox="1"/>
          <p:nvPr/>
        </p:nvSpPr>
        <p:spPr>
          <a:xfrm>
            <a:off x="443600" y="1079050"/>
            <a:ext cx="8104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Ví dụ trực quan hơn về database:</a:t>
            </a:r>
            <a:endParaRPr/>
          </a:p>
        </p:txBody>
      </p:sp>
      <p:pic>
        <p:nvPicPr>
          <p:cNvPr id="123" name="Google Shape;123;p21"/>
          <p:cNvPicPr preferRelativeResize="0"/>
          <p:nvPr/>
        </p:nvPicPr>
        <p:blipFill>
          <a:blip r:embed="rId3">
            <a:alphaModFix/>
          </a:blip>
          <a:stretch>
            <a:fillRect/>
          </a:stretch>
        </p:blipFill>
        <p:spPr>
          <a:xfrm>
            <a:off x="311700" y="1479250"/>
            <a:ext cx="4557431" cy="1752150"/>
          </a:xfrm>
          <a:prstGeom prst="rect">
            <a:avLst/>
          </a:prstGeom>
          <a:noFill/>
          <a:ln>
            <a:noFill/>
          </a:ln>
        </p:spPr>
      </p:pic>
      <p:pic>
        <p:nvPicPr>
          <p:cNvPr id="124" name="Google Shape;124;p21"/>
          <p:cNvPicPr preferRelativeResize="0"/>
          <p:nvPr/>
        </p:nvPicPr>
        <p:blipFill>
          <a:blip r:embed="rId4">
            <a:alphaModFix/>
          </a:blip>
          <a:stretch>
            <a:fillRect/>
          </a:stretch>
        </p:blipFill>
        <p:spPr>
          <a:xfrm>
            <a:off x="311700" y="3231400"/>
            <a:ext cx="5240237" cy="160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