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2"/>
  </p:notesMasterIdLst>
  <p:sldIdLst>
    <p:sldId id="256" r:id="rId5"/>
    <p:sldId id="257" r:id="rId6"/>
    <p:sldId id="259" r:id="rId7"/>
    <p:sldId id="271" r:id="rId8"/>
    <p:sldId id="272"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FF"/>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2" autoAdjust="0"/>
    <p:restoredTop sz="94598" autoAdjust="0"/>
  </p:normalViewPr>
  <p:slideViewPr>
    <p:cSldViewPr snapToGrid="0" showGuides="1">
      <p:cViewPr varScale="1">
        <p:scale>
          <a:sx n="83" d="100"/>
          <a:sy n="83" d="100"/>
        </p:scale>
        <p:origin x="686" y="-21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a:lstStyle/>
          <a:p>
            <a:r>
              <a:rPr lang="bs-Latn-BA" sz="1100" dirty="0">
                <a:latin typeface="Times New Roman" panose="02020603050405020304" pitchFamily="18" charset="0"/>
                <a:cs typeface="Times New Roman" panose="02020603050405020304" pitchFamily="18" charset="0"/>
              </a:rPr>
              <a:t>Machine learning</a:t>
            </a:r>
            <a:br>
              <a:rPr lang="bs-Latn-BA" dirty="0"/>
            </a:br>
            <a:r>
              <a:rPr lang="bs-Latn-BA" dirty="0"/>
              <a:t>BREAST CANCER PREDICTION MODEL</a:t>
            </a:r>
            <a:endParaRPr lang="en-US" dirty="0"/>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a:noAutofit/>
          </a:bodyPr>
          <a:lstStyle/>
          <a:p>
            <a:r>
              <a:rPr lang="bs-Latn-BA" sz="1200" dirty="0"/>
              <a:t>Autor: Merzić Naida</a:t>
            </a:r>
          </a:p>
          <a:p>
            <a:r>
              <a:rPr lang="bs-Latn-BA" sz="1200" dirty="0"/>
              <a:t>Mentor: prof. Dr. Mirsad Hadžikadić</a:t>
            </a:r>
            <a:endParaRPr lang="en-US" sz="1200" dirty="0"/>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702155"/>
            <a:ext cx="3424138" cy="1500131"/>
          </a:xfrm>
        </p:spPr>
        <p:txBody>
          <a:bodyPr/>
          <a:lstStyle/>
          <a:p>
            <a:r>
              <a:rPr lang="en-US" dirty="0"/>
              <a:t>Agenda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3" y="2414788"/>
            <a:ext cx="3424138" cy="3975776"/>
          </a:xfrm>
        </p:spPr>
        <p:txBody>
          <a:bodyPr/>
          <a:lstStyle/>
          <a:p>
            <a:pPr marL="342900" indent="-342900">
              <a:buFont typeface="+mj-lt"/>
              <a:buAutoNum type="arabicPeriod"/>
            </a:pPr>
            <a:r>
              <a:rPr lang="bs-Latn-BA" dirty="0"/>
              <a:t>About topic</a:t>
            </a:r>
            <a:endParaRPr lang="en-US" dirty="0"/>
          </a:p>
          <a:p>
            <a:pPr marL="342900" indent="-342900">
              <a:buFont typeface="+mj-lt"/>
              <a:buAutoNum type="arabicPeriod"/>
            </a:pPr>
            <a:r>
              <a:rPr lang="bs-Latn-BA" dirty="0"/>
              <a:t>About dataset</a:t>
            </a:r>
            <a:endParaRPr lang="en-US" dirty="0"/>
          </a:p>
          <a:p>
            <a:pPr marL="342900" indent="-342900">
              <a:buFont typeface="+mj-lt"/>
              <a:buAutoNum type="arabicPeriod"/>
            </a:pPr>
            <a:r>
              <a:rPr lang="bs-Latn-BA" dirty="0"/>
              <a:t>Algorithm</a:t>
            </a:r>
            <a:endParaRPr lang="en-US" dirty="0"/>
          </a:p>
          <a:p>
            <a:pPr marL="342900" indent="-342900">
              <a:buFont typeface="+mj-lt"/>
              <a:buAutoNum type="arabicPeriod"/>
            </a:pPr>
            <a:r>
              <a:rPr lang="bs-Latn-BA" dirty="0"/>
              <a:t>Workflow</a:t>
            </a:r>
            <a:endParaRPr lang="en-US" dirty="0"/>
          </a:p>
          <a:p>
            <a:pPr marL="342900" indent="-342900">
              <a:buFont typeface="+mj-lt"/>
              <a:buAutoNum type="arabicPeriod"/>
            </a:pPr>
            <a:r>
              <a:rPr lang="bs-Latn-BA" dirty="0"/>
              <a:t>Demo</a:t>
            </a:r>
            <a:endParaRPr lang="en-US" dirty="0"/>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42815" y="640080"/>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0DFAC773-B88D-4D58-9F49-43222F2F2EE7}"/>
              </a:ext>
            </a:extLst>
          </p:cNvPr>
          <p:cNvSpPr>
            <a:spLocks noGrp="1"/>
          </p:cNvSpPr>
          <p:nvPr>
            <p:ph type="dt" sz="half" idx="10"/>
          </p:nvPr>
        </p:nvSpPr>
        <p:spPr>
          <a:xfrm>
            <a:off x="7605951" y="6423914"/>
            <a:ext cx="2844799" cy="365125"/>
          </a:xfrm>
        </p:spPr>
        <p:txBody>
          <a:bodyPr/>
          <a:lstStyle/>
          <a:p>
            <a:r>
              <a:rPr lang="en-US" dirty="0"/>
              <a:t>20XX</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8" descr="Nude Pink - LONG-TIME-LINER ® OnlineSHOP">
            <a:extLst>
              <a:ext uri="{FF2B5EF4-FFF2-40B4-BE49-F238E27FC236}">
                <a16:creationId xmlns:a16="http://schemas.microsoft.com/office/drawing/2014/main" id="{52004D24-6B7E-426F-A15C-C5DBCC9D203C}"/>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t="35309" b="35309"/>
          <a:stretch>
            <a:fillRect/>
          </a:stretch>
        </p:blipFill>
        <p:spPr bwMode="auto">
          <a:xfrm>
            <a:off x="-92364" y="0"/>
            <a:ext cx="12512224" cy="75461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673539" y="662584"/>
            <a:ext cx="3568261" cy="673234"/>
          </a:xfrm>
        </p:spPr>
        <p:txBody>
          <a:bodyPr>
            <a:normAutofit/>
          </a:bodyPr>
          <a:lstStyle/>
          <a:p>
            <a:r>
              <a:rPr lang="bs-Latn-BA" dirty="0">
                <a:solidFill>
                  <a:schemeClr val="bg1"/>
                </a:solidFill>
              </a:rPr>
              <a:t>Breast cancer</a:t>
            </a:r>
            <a:endParaRPr lang="en-US" dirty="0">
              <a:solidFill>
                <a:schemeClr val="bg1"/>
              </a:solidFill>
            </a:endParaRP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2180496"/>
            <a:ext cx="3475915" cy="3678303"/>
          </a:xfrm>
        </p:spPr>
        <p:txBody>
          <a:bodyPr>
            <a:normAutofit fontScale="92500" lnSpcReduction="10000"/>
          </a:bodyPr>
          <a:lstStyle/>
          <a:p>
            <a:r>
              <a:rPr lang="en-US" b="0" i="0" dirty="0">
                <a:solidFill>
                  <a:schemeClr val="bg1"/>
                </a:solidFill>
                <a:effectLst/>
                <a:latin typeface="Times New Roman" panose="02020603050405020304" pitchFamily="18" charset="0"/>
                <a:cs typeface="Times New Roman" panose="02020603050405020304" pitchFamily="18" charset="0"/>
              </a:rPr>
              <a:t>Breast cancer is a complex disease. There are several subtypes of breast cancer and many options for treatment. While many people may have similar diagnoses or are prescribed similar treatments, no two people’s experiences are exactly the same</a:t>
            </a:r>
            <a:r>
              <a:rPr lang="bs-Latn-BA" b="0" i="0" dirty="0">
                <a:solidFill>
                  <a:schemeClr val="bg1"/>
                </a:solidFill>
                <a:effectLst/>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In 2020, there were 2.3 million women diagnosed with breast cancer and 685 000 deaths globally</a:t>
            </a:r>
            <a:r>
              <a:rPr lang="bs-Latn-BA"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We all know how serious this disease is and how much the prediction about it can be important. </a:t>
            </a:r>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dirty="0"/>
              <a:t>20XX</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pic>
        <p:nvPicPr>
          <p:cNvPr id="17" name="Picture Placeholder 7" descr="doctor talking to patient">
            <a:extLst>
              <a:ext uri="{FF2B5EF4-FFF2-40B4-BE49-F238E27FC236}">
                <a16:creationId xmlns:a16="http://schemas.microsoft.com/office/drawing/2014/main" id="{86357C99-DEFC-4892-8C64-EF1482AB3E8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416" r="16416"/>
          <a:stretch/>
        </p:blipFill>
        <p:spPr>
          <a:xfrm>
            <a:off x="4241800" y="630238"/>
            <a:ext cx="7504113" cy="3521075"/>
          </a:xfrm>
          <a:prstGeom prst="rect">
            <a:avLst/>
          </a:prstGeom>
          <a:solidFill>
            <a:schemeClr val="accent2"/>
          </a:solidFill>
        </p:spPr>
      </p:pic>
      <p:pic>
        <p:nvPicPr>
          <p:cNvPr id="1030" name="Picture 6" descr="Global Breast Cancer Initiative launched to reduce mortality">
            <a:extLst>
              <a:ext uri="{FF2B5EF4-FFF2-40B4-BE49-F238E27FC236}">
                <a16:creationId xmlns:a16="http://schemas.microsoft.com/office/drawing/2014/main" id="{4DA9DFFB-A183-4C66-ABB5-5C761057BCAB}"/>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l="1378" r="137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ctober – Breast Cancer Awareness Month">
            <a:extLst>
              <a:ext uri="{FF2B5EF4-FFF2-40B4-BE49-F238E27FC236}">
                <a16:creationId xmlns:a16="http://schemas.microsoft.com/office/drawing/2014/main" id="{6B56CAAB-ACC6-4A4E-B5FB-51CEAD72FBD0}"/>
              </a:ext>
            </a:extLst>
          </p:cNvPr>
          <p:cNvPicPr>
            <a:picLocks noGrp="1" noChangeAspect="1" noChangeArrowheads="1"/>
          </p:cNvPicPr>
          <p:nvPr>
            <p:ph type="pic" sz="quarter" idx="14"/>
          </p:nvPr>
        </p:nvPicPr>
        <p:blipFill>
          <a:blip r:embed="rId5">
            <a:extLst>
              <a:ext uri="{28A0092B-C50C-407E-A947-70E740481C1C}">
                <a14:useLocalDpi xmlns:a14="http://schemas.microsoft.com/office/drawing/2010/main" val="0"/>
              </a:ext>
            </a:extLst>
          </a:blip>
          <a:srcRect t="3395" b="33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0" name="Picture 18" descr="Nude Pink - LONG-TIME-LINER ® OnlineSHOP">
            <a:extLst>
              <a:ext uri="{FF2B5EF4-FFF2-40B4-BE49-F238E27FC236}">
                <a16:creationId xmlns:a16="http://schemas.microsoft.com/office/drawing/2014/main" id="{CDCED3BA-489C-4E93-8AFF-9A643EE3B068}"/>
              </a:ext>
            </a:extLst>
          </p:cNvPr>
          <p:cNvPicPr>
            <a:picLocks noGrp="1" noChangeAspect="1" noChangeArrowheads="1"/>
          </p:cNvPicPr>
          <p:nvPr>
            <p:ph type="pic" sz="quarter" idx="13"/>
          </p:nvPr>
        </p:nvPicPr>
        <p:blipFill>
          <a:blip r:embed="rId2">
            <a:alphaModFix/>
            <a:extLst>
              <a:ext uri="{28A0092B-C50C-407E-A947-70E740481C1C}">
                <a14:useLocalDpi xmlns:a14="http://schemas.microsoft.com/office/drawing/2010/main" val="0"/>
              </a:ext>
            </a:extLst>
          </a:blip>
          <a:srcRect t="35309" b="35309"/>
          <a:stretch>
            <a:fillRect/>
          </a:stretch>
        </p:blipFill>
        <p:spPr bwMode="auto">
          <a:xfrm>
            <a:off x="-92364" y="0"/>
            <a:ext cx="12512224" cy="75461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0CB776-EBB7-4C64-8A83-BD4AB9F923EF}"/>
              </a:ext>
            </a:extLst>
          </p:cNvPr>
          <p:cNvSpPr>
            <a:spLocks noGrp="1"/>
          </p:cNvSpPr>
          <p:nvPr>
            <p:ph type="ctrTitle"/>
          </p:nvPr>
        </p:nvSpPr>
        <p:spPr/>
        <p:txBody>
          <a:bodyPr/>
          <a:lstStyle/>
          <a:p>
            <a:r>
              <a:rPr lang="bs-Latn-BA" dirty="0">
                <a:solidFill>
                  <a:schemeClr val="bg1"/>
                </a:solidFill>
              </a:rPr>
              <a:t>DATASET</a:t>
            </a:r>
            <a:endParaRPr lang="en-US" dirty="0">
              <a:solidFill>
                <a:schemeClr val="bg1"/>
              </a:solidFill>
            </a:endParaRPr>
          </a:p>
        </p:txBody>
      </p:sp>
      <p:sp>
        <p:nvSpPr>
          <p:cNvPr id="3" name="Subtitle 2">
            <a:extLst>
              <a:ext uri="{FF2B5EF4-FFF2-40B4-BE49-F238E27FC236}">
                <a16:creationId xmlns:a16="http://schemas.microsoft.com/office/drawing/2014/main" id="{4EAF0C34-4610-4A63-A557-AB97D127226C}"/>
              </a:ext>
            </a:extLst>
          </p:cNvPr>
          <p:cNvSpPr>
            <a:spLocks noGrp="1"/>
          </p:cNvSpPr>
          <p:nvPr>
            <p:ph type="subTitle" idx="1"/>
          </p:nvPr>
        </p:nvSpPr>
        <p:spPr>
          <a:xfrm>
            <a:off x="581194" y="2495445"/>
            <a:ext cx="10993546" cy="1961145"/>
          </a:xfrm>
        </p:spPr>
        <p:txBody>
          <a:bodyPr>
            <a:noAutofit/>
          </a:bodyPr>
          <a:lstStyle/>
          <a:p>
            <a:r>
              <a:rPr lang="bs-Latn-BA"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Dataset is derived from </a:t>
            </a:r>
            <a:r>
              <a:rPr lang="bs-Latn-BA"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Fine needle aspiration. </a:t>
            </a:r>
            <a:r>
              <a:rPr lang="bs-Latn-BA"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FNA is a type of biopsy procedure, a thin needle is inserted into an area of abnormal appearing tissue or body fluid. As with other types of biopsies, the sample collected during fine needle aspiration can help make a diagnosis or rule out conditions such as cancer. In the dataset we have column named diagnosis which is represented with 0 if the tumor is malignant and with 1 if it is bening.</a:t>
            </a:r>
          </a:p>
          <a:p>
            <a:r>
              <a:rPr lang="bs-Latn-BA"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 imported </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dataset from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bs-Latn-BA"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but it can be downloaded from Kaggle as well.</a:t>
            </a:r>
          </a:p>
          <a:p>
            <a:pPr marL="285750" indent="-285750">
              <a:buFont typeface="Arial" panose="020B0604020202020204" pitchFamily="34" charset="0"/>
              <a:buChar char="•"/>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569 different rows</a:t>
            </a:r>
            <a:r>
              <a:rPr lang="bs-Latn-BA"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(people)</a:t>
            </a:r>
            <a:endParaRPr lang="bs-Latn-BA"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 different columns</a:t>
            </a:r>
            <a:r>
              <a:rPr lang="bs-Latn-BA"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(30 input and 1 target feature)</a:t>
            </a:r>
          </a:p>
          <a:p>
            <a:r>
              <a:rPr lang="bs-Latn-BA" sz="1400" dirty="0">
                <a:solidFill>
                  <a:schemeClr val="bg1"/>
                </a:solidFill>
                <a:latin typeface="Times New Roman" panose="02020603050405020304" pitchFamily="18" charset="0"/>
                <a:cs typeface="Times New Roman" panose="02020603050405020304" pitchFamily="18" charset="0"/>
              </a:rPr>
              <a:t>Prediction subject : human  (ABT table contains one row per person)</a:t>
            </a:r>
          </a:p>
          <a:p>
            <a:r>
              <a:rPr lang="bs-Latn-BA" sz="1400" dirty="0">
                <a:solidFill>
                  <a:schemeClr val="bg1"/>
                </a:solidFill>
                <a:latin typeface="Times New Roman" panose="02020603050405020304" pitchFamily="18" charset="0"/>
                <a:cs typeface="Times New Roman" panose="02020603050405020304" pitchFamily="18" charset="0"/>
              </a:rPr>
              <a:t>Target feature : label column, 1/0 = malignant/bening</a:t>
            </a:r>
          </a:p>
        </p:txBody>
      </p:sp>
      <p:pic>
        <p:nvPicPr>
          <p:cNvPr id="3086" name="Picture 14" descr="10 Standard Datasets for Practicing Applied Machine Learning">
            <a:extLst>
              <a:ext uri="{FF2B5EF4-FFF2-40B4-BE49-F238E27FC236}">
                <a16:creationId xmlns:a16="http://schemas.microsoft.com/office/drawing/2014/main" id="{D7E477F3-A3BA-4C59-991D-0035FAA12D31}"/>
              </a:ext>
            </a:extLst>
          </p:cNvPr>
          <p:cNvPicPr>
            <a:picLocks noChangeAspect="1" noChangeArrowheads="1"/>
          </p:cNvPicPr>
          <p:nvPr/>
        </p:nvPicPr>
        <p:blipFill rotWithShape="1">
          <a:blip r:embed="rId3">
            <a:alphaModFix amt="85000"/>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9349" b="13953"/>
          <a:stretch/>
        </p:blipFill>
        <p:spPr bwMode="auto">
          <a:xfrm>
            <a:off x="6462944" y="3670450"/>
            <a:ext cx="4820574" cy="240891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17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0" name="Picture 18" descr="Nude Pink - LONG-TIME-LINER ® OnlineSHOP">
            <a:extLst>
              <a:ext uri="{FF2B5EF4-FFF2-40B4-BE49-F238E27FC236}">
                <a16:creationId xmlns:a16="http://schemas.microsoft.com/office/drawing/2014/main" id="{CDCED3BA-489C-4E93-8AFF-9A643EE3B068}"/>
              </a:ext>
            </a:extLst>
          </p:cNvPr>
          <p:cNvPicPr>
            <a:picLocks noGrp="1" noChangeAspect="1" noChangeArrowheads="1"/>
          </p:cNvPicPr>
          <p:nvPr>
            <p:ph type="pic" sz="quarter" idx="13"/>
          </p:nvPr>
        </p:nvPicPr>
        <p:blipFill>
          <a:blip r:embed="rId2">
            <a:alphaModFix/>
            <a:extLst>
              <a:ext uri="{28A0092B-C50C-407E-A947-70E740481C1C}">
                <a14:useLocalDpi xmlns:a14="http://schemas.microsoft.com/office/drawing/2010/main" val="0"/>
              </a:ext>
            </a:extLst>
          </a:blip>
          <a:srcRect t="35309" b="35309"/>
          <a:stretch>
            <a:fillRect/>
          </a:stretch>
        </p:blipFill>
        <p:spPr bwMode="auto">
          <a:xfrm>
            <a:off x="-83486" y="-62144"/>
            <a:ext cx="12512224" cy="75461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0CB776-EBB7-4C64-8A83-BD4AB9F923EF}"/>
              </a:ext>
            </a:extLst>
          </p:cNvPr>
          <p:cNvSpPr>
            <a:spLocks noGrp="1"/>
          </p:cNvSpPr>
          <p:nvPr>
            <p:ph type="ctrTitle"/>
          </p:nvPr>
        </p:nvSpPr>
        <p:spPr/>
        <p:txBody>
          <a:bodyPr/>
          <a:lstStyle/>
          <a:p>
            <a:r>
              <a:rPr lang="bs-Latn-BA" dirty="0">
                <a:solidFill>
                  <a:schemeClr val="bg1"/>
                </a:solidFill>
              </a:rPr>
              <a:t>workflow</a:t>
            </a:r>
            <a:endParaRPr lang="en-US" dirty="0">
              <a:solidFill>
                <a:schemeClr val="bg1"/>
              </a:solidFill>
            </a:endParaRPr>
          </a:p>
        </p:txBody>
      </p:sp>
      <p:sp>
        <p:nvSpPr>
          <p:cNvPr id="3" name="Subtitle 2">
            <a:extLst>
              <a:ext uri="{FF2B5EF4-FFF2-40B4-BE49-F238E27FC236}">
                <a16:creationId xmlns:a16="http://schemas.microsoft.com/office/drawing/2014/main" id="{4EAF0C34-4610-4A63-A557-AB97D127226C}"/>
              </a:ext>
            </a:extLst>
          </p:cNvPr>
          <p:cNvSpPr>
            <a:spLocks noGrp="1"/>
          </p:cNvSpPr>
          <p:nvPr>
            <p:ph type="subTitle" idx="1"/>
          </p:nvPr>
        </p:nvSpPr>
        <p:spPr>
          <a:xfrm>
            <a:off x="581194" y="2495445"/>
            <a:ext cx="10993546" cy="4152676"/>
          </a:xfrm>
        </p:spPr>
        <p:txBody>
          <a:bodyPr>
            <a:noAutofit/>
          </a:bodyPr>
          <a:lstStyle/>
          <a:p>
            <a:r>
              <a:rPr lang="bs-Latn-BA" sz="1200" dirty="0">
                <a:solidFill>
                  <a:srgbClr val="FF0066"/>
                </a:solidFill>
                <a:latin typeface="Times New Roman" panose="02020603050405020304" pitchFamily="18" charset="0"/>
                <a:cs typeface="Times New Roman" panose="02020603050405020304" pitchFamily="18" charset="0"/>
              </a:rPr>
              <a:t>Importing the dependencies</a:t>
            </a:r>
          </a:p>
          <a:p>
            <a:r>
              <a:rPr lang="bs-Latn-BA" sz="1200" dirty="0">
                <a:solidFill>
                  <a:srgbClr val="FF0066"/>
                </a:solidFill>
                <a:latin typeface="Times New Roman" panose="02020603050405020304" pitchFamily="18" charset="0"/>
                <a:cs typeface="Times New Roman" panose="02020603050405020304" pitchFamily="18" charset="0"/>
              </a:rPr>
              <a:t>Data collection and data process </a:t>
            </a:r>
            <a:r>
              <a:rPr lang="en-US" sz="1400" dirty="0">
                <a:solidFill>
                  <a:schemeClr val="bg1"/>
                </a:solidFill>
                <a:latin typeface="Times New Roman" panose="02020603050405020304" pitchFamily="18" charset="0"/>
                <a:cs typeface="Times New Roman" panose="02020603050405020304" pitchFamily="18" charset="0"/>
              </a:rPr>
              <a:t>means dragging the raw data through some preprocessing steps till it comes to our machine learning model</a:t>
            </a:r>
            <a:r>
              <a:rPr lang="bs-Latn-BA" sz="1400" dirty="0">
                <a:solidFill>
                  <a:schemeClr val="bg1"/>
                </a:solidFill>
                <a:latin typeface="Times New Roman" panose="02020603050405020304" pitchFamily="18" charset="0"/>
                <a:cs typeface="Times New Roman" panose="02020603050405020304" pitchFamily="18" charset="0"/>
              </a:rPr>
              <a:t> </a:t>
            </a:r>
          </a:p>
          <a:p>
            <a:pPr lvl="1">
              <a:buClr>
                <a:srgbClr val="FF0066"/>
              </a:buClr>
              <a:buFont typeface="Wingdings" panose="05000000000000000000" pitchFamily="2" charset="2"/>
              <a:buChar char="§"/>
            </a:pPr>
            <a:r>
              <a:rPr lang="bs-Latn-BA" sz="1200" dirty="0">
                <a:solidFill>
                  <a:schemeClr val="bg1"/>
                </a:solidFill>
                <a:latin typeface="Times New Roman" panose="02020603050405020304" pitchFamily="18" charset="0"/>
                <a:cs typeface="Times New Roman" panose="02020603050405020304" pitchFamily="18" charset="0"/>
              </a:rPr>
              <a:t>Getting some further informations about data</a:t>
            </a:r>
          </a:p>
          <a:p>
            <a:pPr lvl="1">
              <a:buClr>
                <a:srgbClr val="FF0066"/>
              </a:buClr>
              <a:buFont typeface="Wingdings" panose="05000000000000000000" pitchFamily="2" charset="2"/>
              <a:buChar char="§"/>
            </a:pPr>
            <a:r>
              <a:rPr lang="bs-Latn-BA" sz="1200" dirty="0">
                <a:solidFill>
                  <a:schemeClr val="bg1"/>
                </a:solidFill>
                <a:latin typeface="Times New Roman" panose="02020603050405020304" pitchFamily="18" charset="0"/>
                <a:cs typeface="Times New Roman" panose="02020603050405020304" pitchFamily="18" charset="0"/>
              </a:rPr>
              <a:t>Loading data into pandas data frame to be more readable ( tabulator view)</a:t>
            </a:r>
          </a:p>
          <a:p>
            <a:pPr lvl="1">
              <a:buClr>
                <a:srgbClr val="FF0066"/>
              </a:buClr>
              <a:buFont typeface="Wingdings" panose="05000000000000000000" pitchFamily="2" charset="2"/>
              <a:buChar char="§"/>
            </a:pPr>
            <a:r>
              <a:rPr lang="bs-Latn-BA" sz="1200" dirty="0">
                <a:solidFill>
                  <a:schemeClr val="bg1"/>
                </a:solidFill>
                <a:latin typeface="Times New Roman" panose="02020603050405020304" pitchFamily="18" charset="0"/>
                <a:cs typeface="Times New Roman" panose="02020603050405020304" pitchFamily="18" charset="0"/>
              </a:rPr>
              <a:t>Checking null values</a:t>
            </a:r>
          </a:p>
          <a:p>
            <a:pPr lvl="1">
              <a:buClr>
                <a:srgbClr val="FF0066"/>
              </a:buClr>
              <a:buFont typeface="Wingdings" panose="05000000000000000000" pitchFamily="2" charset="2"/>
              <a:buChar char="§"/>
            </a:pPr>
            <a:r>
              <a:rPr lang="bs-Latn-BA" sz="1200" dirty="0">
                <a:solidFill>
                  <a:schemeClr val="bg1"/>
                </a:solidFill>
                <a:latin typeface="Times New Roman" panose="02020603050405020304" pitchFamily="18" charset="0"/>
                <a:cs typeface="Times New Roman" panose="02020603050405020304" pitchFamily="18" charset="0"/>
              </a:rPr>
              <a:t>Checking the distribution of target value</a:t>
            </a:r>
          </a:p>
          <a:p>
            <a:pPr indent="-306000">
              <a:buClr>
                <a:srgbClr val="FF0066"/>
              </a:buClr>
            </a:pPr>
            <a:r>
              <a:rPr lang="bs-Latn-BA" sz="1200" dirty="0">
                <a:solidFill>
                  <a:srgbClr val="FF0066"/>
                </a:solidFill>
                <a:latin typeface="Times New Roman" panose="02020603050405020304" pitchFamily="18" charset="0"/>
                <a:cs typeface="Times New Roman" panose="02020603050405020304" pitchFamily="18" charset="0"/>
              </a:rPr>
              <a:t>Separating the feature and target</a:t>
            </a:r>
          </a:p>
          <a:p>
            <a:pPr indent="-306000">
              <a:buClr>
                <a:srgbClr val="FF0066"/>
              </a:buClr>
            </a:pPr>
            <a:r>
              <a:rPr lang="bs-Latn-BA" sz="1200" dirty="0">
                <a:solidFill>
                  <a:srgbClr val="FF0066"/>
                </a:solidFill>
                <a:latin typeface="Times New Roman" panose="02020603050405020304" pitchFamily="18" charset="0"/>
                <a:cs typeface="Times New Roman" panose="02020603050405020304" pitchFamily="18" charset="0"/>
              </a:rPr>
              <a:t>Spliting the data into training and testing one</a:t>
            </a:r>
          </a:p>
          <a:p>
            <a:pPr indent="-306000">
              <a:buClr>
                <a:srgbClr val="FF0066"/>
              </a:buClr>
            </a:pPr>
            <a:r>
              <a:rPr lang="bs-Latn-BA" sz="1200" dirty="0">
                <a:solidFill>
                  <a:srgbClr val="FF0066"/>
                </a:solidFill>
                <a:latin typeface="Times New Roman" panose="02020603050405020304" pitchFamily="18" charset="0"/>
                <a:cs typeface="Times New Roman" panose="02020603050405020304" pitchFamily="18" charset="0"/>
              </a:rPr>
              <a:t>Model Training</a:t>
            </a:r>
          </a:p>
          <a:p>
            <a:pPr indent="-306000">
              <a:buClr>
                <a:srgbClr val="FF0066"/>
              </a:buClr>
            </a:pPr>
            <a:r>
              <a:rPr lang="bs-Latn-BA" sz="1200" dirty="0">
                <a:solidFill>
                  <a:srgbClr val="FF0066"/>
                </a:solidFill>
                <a:latin typeface="Times New Roman" panose="02020603050405020304" pitchFamily="18" charset="0"/>
                <a:cs typeface="Times New Roman" panose="02020603050405020304" pitchFamily="18" charset="0"/>
              </a:rPr>
              <a:t>Model Evaluation</a:t>
            </a:r>
          </a:p>
          <a:p>
            <a:pPr indent="-306000">
              <a:buClr>
                <a:srgbClr val="FF0066"/>
              </a:buClr>
            </a:pPr>
            <a:r>
              <a:rPr lang="bs-Latn-BA" sz="1200" dirty="0">
                <a:solidFill>
                  <a:srgbClr val="FF0066"/>
                </a:solidFill>
                <a:latin typeface="Times New Roman" panose="02020603050405020304" pitchFamily="18" charset="0"/>
                <a:cs typeface="Times New Roman" panose="02020603050405020304" pitchFamily="18" charset="0"/>
              </a:rPr>
              <a:t>Building a Predictive System</a:t>
            </a:r>
          </a:p>
          <a:p>
            <a:pPr indent="-306000">
              <a:buClr>
                <a:srgbClr val="FF0066"/>
              </a:buClr>
            </a:pPr>
            <a:endParaRPr lang="bs-Latn-BA" sz="1400" dirty="0">
              <a:solidFill>
                <a:schemeClr val="bg1"/>
              </a:solidFill>
              <a:latin typeface="Times New Roman" panose="02020603050405020304" pitchFamily="18" charset="0"/>
              <a:cs typeface="Times New Roman" panose="02020603050405020304" pitchFamily="18" charset="0"/>
            </a:endParaRPr>
          </a:p>
          <a:p>
            <a:pPr lvl="1">
              <a:buClr>
                <a:srgbClr val="FF0066"/>
              </a:buClr>
              <a:buFont typeface="Wingdings" panose="05000000000000000000" pitchFamily="2" charset="2"/>
              <a:buChar char="§"/>
            </a:pPr>
            <a:endParaRPr lang="bs-Latn-BA" sz="1200" dirty="0">
              <a:solidFill>
                <a:schemeClr val="bg1"/>
              </a:solidFill>
              <a:latin typeface="Times New Roman" panose="02020603050405020304" pitchFamily="18" charset="0"/>
              <a:cs typeface="Times New Roman" panose="02020603050405020304" pitchFamily="18" charset="0"/>
            </a:endParaRPr>
          </a:p>
        </p:txBody>
      </p:sp>
      <p:pic>
        <p:nvPicPr>
          <p:cNvPr id="6" name="Picture 12" descr="October – Breast Cancer Awareness Month">
            <a:extLst>
              <a:ext uri="{FF2B5EF4-FFF2-40B4-BE49-F238E27FC236}">
                <a16:creationId xmlns:a16="http://schemas.microsoft.com/office/drawing/2014/main" id="{85C8A927-CA33-4DA1-B8B1-794D6DF2F09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t="3395" b="3395"/>
          <a:stretch>
            <a:fillRect/>
          </a:stretch>
        </p:blipFill>
        <p:spPr bwMode="auto">
          <a:xfrm>
            <a:off x="8298419" y="209879"/>
            <a:ext cx="3703320" cy="21396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10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0" name="Picture 18" descr="Nude Pink - LONG-TIME-LINER ® OnlineSHOP">
            <a:extLst>
              <a:ext uri="{FF2B5EF4-FFF2-40B4-BE49-F238E27FC236}">
                <a16:creationId xmlns:a16="http://schemas.microsoft.com/office/drawing/2014/main" id="{CDCED3BA-489C-4E93-8AFF-9A643EE3B068}"/>
              </a:ext>
            </a:extLst>
          </p:cNvPr>
          <p:cNvPicPr>
            <a:picLocks noGrp="1" noChangeAspect="1" noChangeArrowheads="1"/>
          </p:cNvPicPr>
          <p:nvPr>
            <p:ph type="pic" sz="quarter" idx="13"/>
          </p:nvPr>
        </p:nvPicPr>
        <p:blipFill>
          <a:blip r:embed="rId2">
            <a:alphaModFix/>
            <a:extLst>
              <a:ext uri="{28A0092B-C50C-407E-A947-70E740481C1C}">
                <a14:useLocalDpi xmlns:a14="http://schemas.microsoft.com/office/drawing/2010/main" val="0"/>
              </a:ext>
            </a:extLst>
          </a:blip>
          <a:srcRect t="35309" b="35309"/>
          <a:stretch>
            <a:fillRect/>
          </a:stretch>
        </p:blipFill>
        <p:spPr bwMode="auto">
          <a:xfrm>
            <a:off x="-83486" y="-62144"/>
            <a:ext cx="12512224" cy="75461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0CB776-EBB7-4C64-8A83-BD4AB9F923EF}"/>
              </a:ext>
            </a:extLst>
          </p:cNvPr>
          <p:cNvSpPr>
            <a:spLocks noGrp="1"/>
          </p:cNvSpPr>
          <p:nvPr>
            <p:ph type="ctrTitle"/>
          </p:nvPr>
        </p:nvSpPr>
        <p:spPr/>
        <p:txBody>
          <a:bodyPr/>
          <a:lstStyle/>
          <a:p>
            <a:r>
              <a:rPr lang="bs-Latn-BA" dirty="0">
                <a:solidFill>
                  <a:schemeClr val="bg1"/>
                </a:solidFill>
              </a:rPr>
              <a:t>Logistic regression</a:t>
            </a:r>
            <a:endParaRPr lang="en-US" dirty="0">
              <a:solidFill>
                <a:schemeClr val="bg1"/>
              </a:solidFill>
            </a:endParaRPr>
          </a:p>
        </p:txBody>
      </p:sp>
      <p:pic>
        <p:nvPicPr>
          <p:cNvPr id="6" name="Picture 12" descr="October – Breast Cancer Awareness Month">
            <a:extLst>
              <a:ext uri="{FF2B5EF4-FFF2-40B4-BE49-F238E27FC236}">
                <a16:creationId xmlns:a16="http://schemas.microsoft.com/office/drawing/2014/main" id="{85C8A927-CA33-4DA1-B8B1-794D6DF2F09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t="3395" b="3395"/>
          <a:stretch>
            <a:fillRect/>
          </a:stretch>
        </p:blipFill>
        <p:spPr bwMode="auto">
          <a:xfrm>
            <a:off x="8298419" y="209879"/>
            <a:ext cx="3703320" cy="21396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6481FF-CB18-47C9-8F33-0E564C309799}"/>
              </a:ext>
            </a:extLst>
          </p:cNvPr>
          <p:cNvSpPr txBox="1"/>
          <p:nvPr/>
        </p:nvSpPr>
        <p:spPr>
          <a:xfrm>
            <a:off x="581191" y="2508297"/>
            <a:ext cx="10511161"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0066"/>
                </a:solidFill>
                <a:latin typeface="Times New Roman" panose="02020603050405020304" pitchFamily="18" charset="0"/>
                <a:cs typeface="Times New Roman" panose="02020603050405020304" pitchFamily="18" charset="0"/>
              </a:rPr>
              <a:t>Logistic Regression </a:t>
            </a:r>
            <a:r>
              <a:rPr lang="en-US" sz="1400" dirty="0">
                <a:solidFill>
                  <a:schemeClr val="bg1"/>
                </a:solidFill>
                <a:latin typeface="Times New Roman" panose="02020603050405020304" pitchFamily="18" charset="0"/>
                <a:cs typeface="Times New Roman" panose="02020603050405020304" pitchFamily="18" charset="0"/>
              </a:rPr>
              <a:t>represent a classification algorithm in machine learning that uses one or more independent variables to determine an outcome. </a:t>
            </a:r>
            <a:endParaRPr lang="bs-Latn-BA"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bs-Latn-BA" sz="1400" dirty="0">
                <a:solidFill>
                  <a:schemeClr val="bg1"/>
                </a:solidFill>
                <a:latin typeface="Times New Roman" panose="02020603050405020304" pitchFamily="18" charset="0"/>
                <a:cs typeface="Times New Roman" panose="02020603050405020304" pitchFamily="18" charset="0"/>
              </a:rPr>
              <a:t>RULE: </a:t>
            </a:r>
            <a:r>
              <a:rPr lang="en-US" sz="1400" dirty="0">
                <a:solidFill>
                  <a:schemeClr val="bg1"/>
                </a:solidFill>
                <a:latin typeface="Times New Roman" panose="02020603050405020304" pitchFamily="18" charset="0"/>
                <a:cs typeface="Times New Roman" panose="02020603050405020304" pitchFamily="18" charset="0"/>
              </a:rPr>
              <a:t>it will have only two possible outcomes. </a:t>
            </a:r>
            <a:endParaRPr lang="bs-Latn-BA"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bs-Latn-BA" sz="1400" dirty="0">
                <a:solidFill>
                  <a:schemeClr val="bg1"/>
                </a:solidFill>
                <a:latin typeface="Times New Roman" panose="02020603050405020304" pitchFamily="18" charset="0"/>
                <a:cs typeface="Times New Roman" panose="02020603050405020304" pitchFamily="18" charset="0"/>
              </a:rPr>
              <a:t>T</a:t>
            </a:r>
            <a:r>
              <a:rPr lang="en-US" sz="1400" dirty="0">
                <a:solidFill>
                  <a:schemeClr val="bg1"/>
                </a:solidFill>
                <a:latin typeface="Times New Roman" panose="02020603050405020304" pitchFamily="18" charset="0"/>
                <a:cs typeface="Times New Roman" panose="02020603050405020304" pitchFamily="18" charset="0"/>
              </a:rPr>
              <a:t>he best one when it comes to binary classification</a:t>
            </a:r>
            <a:endParaRPr lang="bs-Latn-BA"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bs-Latn-BA" sz="1400" dirty="0">
                <a:solidFill>
                  <a:schemeClr val="bg1"/>
                </a:solidFill>
                <a:latin typeface="Times New Roman" panose="02020603050405020304" pitchFamily="18" charset="0"/>
                <a:cs typeface="Times New Roman" panose="02020603050405020304" pitchFamily="18" charset="0"/>
              </a:rPr>
              <a:t>Qu</a:t>
            </a:r>
            <a:r>
              <a:rPr lang="en-US" sz="1400" dirty="0" err="1">
                <a:solidFill>
                  <a:schemeClr val="bg1"/>
                </a:solidFill>
                <a:latin typeface="Times New Roman" panose="02020603050405020304" pitchFamily="18" charset="0"/>
                <a:cs typeface="Times New Roman" panose="02020603050405020304" pitchFamily="18" charset="0"/>
              </a:rPr>
              <a:t>antitatively</a:t>
            </a:r>
            <a:r>
              <a:rPr lang="en-US" sz="1400" dirty="0">
                <a:solidFill>
                  <a:schemeClr val="bg1"/>
                </a:solidFill>
                <a:latin typeface="Times New Roman" panose="02020603050405020304" pitchFamily="18" charset="0"/>
                <a:cs typeface="Times New Roman" panose="02020603050405020304" pitchFamily="18" charset="0"/>
              </a:rPr>
              <a:t> explains the factors leading to classification.</a:t>
            </a:r>
            <a:endParaRPr lang="bs-Latn-BA" sz="1400" dirty="0">
              <a:solidFill>
                <a:schemeClr val="bg1"/>
              </a:solidFill>
              <a:latin typeface="Times New Roman" panose="02020603050405020304" pitchFamily="18" charset="0"/>
              <a:cs typeface="Times New Roman" panose="02020603050405020304" pitchFamily="18" charset="0"/>
            </a:endParaRP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Logistic Regression is used for categorical variables like Yes/No, True/False, 0/1</a:t>
            </a:r>
            <a:r>
              <a:rPr lang="bs-Latn-BA" sz="1400" dirty="0">
                <a:solidFill>
                  <a:schemeClr val="bg1"/>
                </a:solidFill>
                <a:latin typeface="Times New Roman" panose="02020603050405020304" pitchFamily="18" charset="0"/>
                <a:cs typeface="Times New Roman" panose="02020603050405020304" pitchFamily="18" charset="0"/>
              </a:rPr>
              <a:t>, so we are using it due to our outcome result, if the tumor is malignant or bening, zero or one.</a:t>
            </a:r>
            <a:endParaRPr lang="en-US" sz="1400" dirty="0">
              <a:solidFill>
                <a:schemeClr val="bg1"/>
              </a:solidFill>
              <a:latin typeface="Times New Roman" panose="02020603050405020304" pitchFamily="18" charset="0"/>
              <a:cs typeface="Times New Roman" panose="02020603050405020304" pitchFamily="18" charset="0"/>
            </a:endParaRPr>
          </a:p>
          <a:p>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41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0" name="Picture 18" descr="Nude Pink - LONG-TIME-LINER ® OnlineSHOP">
            <a:extLst>
              <a:ext uri="{FF2B5EF4-FFF2-40B4-BE49-F238E27FC236}">
                <a16:creationId xmlns:a16="http://schemas.microsoft.com/office/drawing/2014/main" id="{CDCED3BA-489C-4E93-8AFF-9A643EE3B068}"/>
              </a:ext>
            </a:extLst>
          </p:cNvPr>
          <p:cNvPicPr>
            <a:picLocks noGrp="1" noChangeAspect="1" noChangeArrowheads="1"/>
          </p:cNvPicPr>
          <p:nvPr>
            <p:ph type="pic" sz="quarter" idx="13"/>
          </p:nvPr>
        </p:nvPicPr>
        <p:blipFill>
          <a:blip r:embed="rId2">
            <a:alphaModFix/>
            <a:extLst>
              <a:ext uri="{28A0092B-C50C-407E-A947-70E740481C1C}">
                <a14:useLocalDpi xmlns:a14="http://schemas.microsoft.com/office/drawing/2010/main" val="0"/>
              </a:ext>
            </a:extLst>
          </a:blip>
          <a:srcRect t="35309" b="35309"/>
          <a:stretch>
            <a:fillRect/>
          </a:stretch>
        </p:blipFill>
        <p:spPr bwMode="auto">
          <a:xfrm>
            <a:off x="-83486" y="-62144"/>
            <a:ext cx="12512224" cy="75461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0CB776-EBB7-4C64-8A83-BD4AB9F923EF}"/>
              </a:ext>
            </a:extLst>
          </p:cNvPr>
          <p:cNvSpPr>
            <a:spLocks noGrp="1"/>
          </p:cNvSpPr>
          <p:nvPr>
            <p:ph type="ctrTitle"/>
          </p:nvPr>
        </p:nvSpPr>
        <p:spPr>
          <a:xfrm>
            <a:off x="4571999" y="3070675"/>
            <a:ext cx="6919613" cy="716649"/>
          </a:xfrm>
        </p:spPr>
        <p:txBody>
          <a:bodyPr/>
          <a:lstStyle/>
          <a:p>
            <a:r>
              <a:rPr lang="bs-Latn-BA" dirty="0">
                <a:solidFill>
                  <a:schemeClr val="bg1"/>
                </a:solidFill>
              </a:rPr>
              <a:t>DEMO</a:t>
            </a:r>
            <a:endParaRPr lang="en-US" dirty="0">
              <a:solidFill>
                <a:schemeClr val="bg1"/>
              </a:solidFill>
            </a:endParaRPr>
          </a:p>
        </p:txBody>
      </p:sp>
      <p:pic>
        <p:nvPicPr>
          <p:cNvPr id="6" name="Picture 12" descr="October – Breast Cancer Awareness Month">
            <a:extLst>
              <a:ext uri="{FF2B5EF4-FFF2-40B4-BE49-F238E27FC236}">
                <a16:creationId xmlns:a16="http://schemas.microsoft.com/office/drawing/2014/main" id="{85C8A927-CA33-4DA1-B8B1-794D6DF2F09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t="3395" b="3395"/>
          <a:stretch>
            <a:fillRect/>
          </a:stretch>
        </p:blipFill>
        <p:spPr bwMode="auto">
          <a:xfrm>
            <a:off x="8298419" y="209879"/>
            <a:ext cx="3703320" cy="21396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16628"/>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470C9DA-ADC8-49D9-B223-6D54C6FB7B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81</TotalTime>
  <Words>429</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Gill Sans MT</vt:lpstr>
      <vt:lpstr>Times New Roman</vt:lpstr>
      <vt:lpstr>Wingdings</vt:lpstr>
      <vt:lpstr>Wingdings 2</vt:lpstr>
      <vt:lpstr>DividendVTI</vt:lpstr>
      <vt:lpstr>Machine learning BREAST CANCER PREDICTION MODEL</vt:lpstr>
      <vt:lpstr>Agenda </vt:lpstr>
      <vt:lpstr>Breast cancer</vt:lpstr>
      <vt:lpstr>DATASET</vt:lpstr>
      <vt:lpstr>workflow</vt:lpstr>
      <vt:lpstr>Logistic regression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BREAST CANCER PREDICTION MODEL</dc:title>
  <dc:creator>Naida Merzić</dc:creator>
  <cp:lastModifiedBy>Naida Merzić</cp:lastModifiedBy>
  <cp:revision>9</cp:revision>
  <dcterms:created xsi:type="dcterms:W3CDTF">2021-12-07T20:48:03Z</dcterms:created>
  <dcterms:modified xsi:type="dcterms:W3CDTF">2021-12-07T22:09:04Z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