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8932" autoAdjust="0"/>
  </p:normalViewPr>
  <p:slideViewPr>
    <p:cSldViewPr snapToGrid="0">
      <p:cViewPr varScale="1">
        <p:scale>
          <a:sx n="71" d="100"/>
          <a:sy n="71" d="100"/>
        </p:scale>
        <p:origin x="1296" y="66"/>
      </p:cViewPr>
      <p:guideLst/>
    </p:cSldViewPr>
  </p:slideViewPr>
  <p:notesTextViewPr>
    <p:cViewPr>
      <p:scale>
        <a:sx n="1" d="1"/>
        <a:sy n="1" d="1"/>
      </p:scale>
      <p:origin x="0" y="-47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A1975A-A3DC-407E-9FEA-7AF786FCC9FB}" type="datetimeFigureOut">
              <a:rPr lang="en-GB" smtClean="0"/>
              <a:t>21/03/2018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0EE244-B82D-4398-8C0F-BF1253DBA9E6}" type="slidenum">
              <a:rPr lang="en-GB" smtClean="0"/>
              <a:t>‹#›</a:t>
            </a:fld>
            <a:endParaRPr lang="en-GB"/>
          </a:p>
        </p:txBody>
      </p:sp>
    </p:spTree>
    <p:extLst>
      <p:ext uri="{BB962C8B-B14F-4D97-AF65-F5344CB8AC3E}">
        <p14:creationId xmlns:p14="http://schemas.microsoft.com/office/powerpoint/2010/main" val="3936106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Simple design. At every moment, the design runs all the tests, communicates everything the programmers want to communicate, contains no</a:t>
            </a:r>
          </a:p>
          <a:p>
            <a:r>
              <a:rPr lang="en-GB" dirty="0"/>
              <a:t>duplicate code, and has the fewest possible classes and methods. This rule can be summarized as, “Say everything once and only once.”  This principle is reflected to this practice in a way that all the test are run and everything is as simple as possible because the main thing is that the software is working.</a:t>
            </a:r>
            <a:br>
              <a:rPr lang="en-GB" dirty="0"/>
            </a:br>
            <a:br>
              <a:rPr lang="en-GB" dirty="0"/>
            </a:br>
            <a:r>
              <a:rPr lang="en-GB" dirty="0"/>
              <a:t>Tests. Programmers write unit tests minute by minute. These tests are collected and they must all run correctly. Customers write functional tests for the stories in an iteration. These tests should also all run, although practically speaking, sometimes a business decision must be made comparing the cost of shipping a known defect and the cost of delay. This practice is reflected in a way that if the unit tests are written minute by minute there are no situations that it turns out late that something doesn’t work. Everything is discovered on time.</a:t>
            </a:r>
            <a:br>
              <a:rPr lang="en-GB" dirty="0"/>
            </a:br>
            <a:br>
              <a:rPr lang="en-GB" dirty="0"/>
            </a:br>
            <a:r>
              <a:rPr lang="en-GB" dirty="0"/>
              <a:t>Refactoring. The design of the system is evolved through transformations of the existing design that keep all the tests running. This reflects in a way that if all tests run design is changed if needed.</a:t>
            </a:r>
            <a:br>
              <a:rPr lang="en-GB" dirty="0"/>
            </a:br>
            <a:br>
              <a:rPr lang="en-GB" dirty="0"/>
            </a:br>
            <a:r>
              <a:rPr lang="en-GB" dirty="0"/>
              <a:t>Collective ownership. Every programmer improves any code anywhere in the system at any time if they see the opportunity. By the description it is clear how it reflects.</a:t>
            </a:r>
            <a:br>
              <a:rPr lang="en-GB" dirty="0"/>
            </a:br>
            <a:br>
              <a:rPr lang="en-GB" dirty="0"/>
            </a:br>
            <a:r>
              <a:rPr lang="en-GB" dirty="0"/>
              <a:t>Just rules. By being part of an Extreme team, you sign up to follow the rules. But they’re just the rules. The team can change the rules at any time as long as they agree on how they will assess the effects of the change. This one reflects in a way that every change is welcomed if it will make the software works properly.</a:t>
            </a:r>
          </a:p>
          <a:p>
            <a:endParaRPr lang="en-GB" dirty="0"/>
          </a:p>
        </p:txBody>
      </p:sp>
      <p:sp>
        <p:nvSpPr>
          <p:cNvPr id="4" name="Slide Number Placeholder 3"/>
          <p:cNvSpPr>
            <a:spLocks noGrp="1"/>
          </p:cNvSpPr>
          <p:nvPr>
            <p:ph type="sldNum" sz="quarter" idx="10"/>
          </p:nvPr>
        </p:nvSpPr>
        <p:spPr/>
        <p:txBody>
          <a:bodyPr/>
          <a:lstStyle/>
          <a:p>
            <a:fld id="{DD0EE244-B82D-4398-8C0F-BF1253DBA9E6}" type="slidenum">
              <a:rPr lang="en-GB" smtClean="0"/>
              <a:t>4</a:t>
            </a:fld>
            <a:endParaRPr lang="en-GB"/>
          </a:p>
        </p:txBody>
      </p:sp>
    </p:spTree>
    <p:extLst>
      <p:ext uri="{BB962C8B-B14F-4D97-AF65-F5344CB8AC3E}">
        <p14:creationId xmlns:p14="http://schemas.microsoft.com/office/powerpoint/2010/main" val="2519204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Pair programming. All production code is written by two people at one screen/keyboard/mouse.  We can say that the team is more effective in this way of programming because it’s easier to work and think in a team.</a:t>
            </a:r>
          </a:p>
          <a:p>
            <a:endParaRPr lang="en-US" dirty="0"/>
          </a:p>
          <a:p>
            <a:r>
              <a:rPr lang="en-GB" dirty="0"/>
              <a:t>Collective ownership. Every programmer improves any code anywhere in the system at any time if they see the opportunity. This principle is reflected to this practice in a way that the programmer adjusts his/her behaviour in line with the situation.</a:t>
            </a:r>
          </a:p>
          <a:p>
            <a:endParaRPr lang="en-US" dirty="0"/>
          </a:p>
          <a:p>
            <a:r>
              <a:rPr lang="en-GB" dirty="0"/>
              <a:t>Open workspace. The team works in a large room with small cubicles around the periphery. Pair programmers work on computers set up in the centre. In that way the team has a good and opened communication during all day at work and they can adjust behaviour and figure out how to become more effective in every second.</a:t>
            </a:r>
          </a:p>
          <a:p>
            <a:endParaRPr lang="en-US" dirty="0"/>
          </a:p>
          <a:p>
            <a:r>
              <a:rPr lang="en-GB" dirty="0"/>
              <a:t>Just rules. By being part of an Extreme team, you sign up to follow the rules. But they’re just the rules. The team can change the rules at any time as long as they agree on how they will assess the effects of the change. In a way with this practice the team is allowed to always change the rules in line with the situation.</a:t>
            </a:r>
          </a:p>
          <a:p>
            <a:endParaRPr lang="en-GB" dirty="0"/>
          </a:p>
        </p:txBody>
      </p:sp>
      <p:sp>
        <p:nvSpPr>
          <p:cNvPr id="4" name="Slide Number Placeholder 3"/>
          <p:cNvSpPr>
            <a:spLocks noGrp="1"/>
          </p:cNvSpPr>
          <p:nvPr>
            <p:ph type="sldNum" sz="quarter" idx="10"/>
          </p:nvPr>
        </p:nvSpPr>
        <p:spPr/>
        <p:txBody>
          <a:bodyPr/>
          <a:lstStyle/>
          <a:p>
            <a:fld id="{DD0EE244-B82D-4398-8C0F-BF1253DBA9E6}" type="slidenum">
              <a:rPr lang="en-GB" smtClean="0"/>
              <a:t>5</a:t>
            </a:fld>
            <a:endParaRPr lang="en-GB"/>
          </a:p>
        </p:txBody>
      </p:sp>
    </p:spTree>
    <p:extLst>
      <p:ext uri="{BB962C8B-B14F-4D97-AF65-F5344CB8AC3E}">
        <p14:creationId xmlns:p14="http://schemas.microsoft.com/office/powerpoint/2010/main" val="1651734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of their NBO projects were more successful than others and here are some comments from successful teams:</a:t>
            </a:r>
            <a:br>
              <a:rPr lang="en-GB" dirty="0"/>
            </a:br>
            <a:endParaRPr lang="en-GB" dirty="0"/>
          </a:p>
          <a:p>
            <a:r>
              <a:rPr lang="en-GB" dirty="0"/>
              <a:t>They did the first piece and then </a:t>
            </a:r>
            <a:r>
              <a:rPr lang="en-GB" dirty="0" err="1"/>
              <a:t>reestimated</a:t>
            </a:r>
            <a:r>
              <a:rPr lang="en-GB" dirty="0"/>
              <a:t>—learn as you go. In way like reading from the present situation they had working software.</a:t>
            </a:r>
          </a:p>
          <a:p>
            <a:r>
              <a:rPr lang="en-GB" dirty="0"/>
              <a:t> </a:t>
            </a:r>
            <a:br>
              <a:rPr lang="en-GB" dirty="0"/>
            </a:br>
            <a:r>
              <a:rPr lang="en-GB" dirty="0"/>
              <a:t>The requirements document was </a:t>
            </a:r>
            <a:r>
              <a:rPr lang="en-GB" dirty="0" err="1"/>
              <a:t>highlevel</a:t>
            </a:r>
            <a:r>
              <a:rPr lang="en-GB" dirty="0"/>
              <a:t> and open to interpretation, but we could always meet with the systems engineer when we needed help. If the meeting with software engineer would help to continue with making the software work then it shouldn’t be a problem to make that happen. </a:t>
            </a:r>
          </a:p>
          <a:p>
            <a:endParaRPr lang="en-US" dirty="0"/>
          </a:p>
          <a:p>
            <a:r>
              <a:rPr lang="en-GB" dirty="0"/>
              <a:t>“The Architect role should advise and control the Developer roles and communicate closely with the developers.”</a:t>
            </a:r>
            <a:br>
              <a:rPr lang="en-GB" dirty="0"/>
            </a:br>
            <a:r>
              <a:rPr lang="en-GB" dirty="0"/>
              <a:t>After initial planning, a series of short development phases, or sprints, deliver the product incrementally. A sprint typically lasts one to four weeks. A closure phase</a:t>
            </a:r>
          </a:p>
          <a:p>
            <a:r>
              <a:rPr lang="en-GB" dirty="0"/>
              <a:t>usually completes product development. </a:t>
            </a:r>
          </a:p>
          <a:p>
            <a:endParaRPr lang="en-US" dirty="0"/>
          </a:p>
          <a:p>
            <a:r>
              <a:rPr lang="en-GB" dirty="0"/>
              <a:t>The goal is to complete tasks by the sprint’s delivery date. If the tasks are completed in appropriate way the result is working software.</a:t>
            </a:r>
          </a:p>
          <a:p>
            <a:endParaRPr lang="en-US" dirty="0"/>
          </a:p>
          <a:p>
            <a:r>
              <a:rPr lang="en-GB" dirty="0"/>
              <a:t>As sprints finish, estimates become better as planners see what each team has produced in previous sprints. The organization can make one very important decision at the end of a sprint: whether to continue product development. </a:t>
            </a:r>
          </a:p>
          <a:p>
            <a:endParaRPr lang="en-US" dirty="0"/>
          </a:p>
          <a:p>
            <a:endParaRPr lang="en-GB" dirty="0"/>
          </a:p>
        </p:txBody>
      </p:sp>
      <p:sp>
        <p:nvSpPr>
          <p:cNvPr id="4" name="Slide Number Placeholder 3"/>
          <p:cNvSpPr>
            <a:spLocks noGrp="1"/>
          </p:cNvSpPr>
          <p:nvPr>
            <p:ph type="sldNum" sz="quarter" idx="10"/>
          </p:nvPr>
        </p:nvSpPr>
        <p:spPr/>
        <p:txBody>
          <a:bodyPr/>
          <a:lstStyle/>
          <a:p>
            <a:fld id="{DD0EE244-B82D-4398-8C0F-BF1253DBA9E6}" type="slidenum">
              <a:rPr lang="en-GB" smtClean="0"/>
              <a:t>7</a:t>
            </a:fld>
            <a:endParaRPr lang="en-GB"/>
          </a:p>
        </p:txBody>
      </p:sp>
    </p:spTree>
    <p:extLst>
      <p:ext uri="{BB962C8B-B14F-4D97-AF65-F5344CB8AC3E}">
        <p14:creationId xmlns:p14="http://schemas.microsoft.com/office/powerpoint/2010/main" val="3555839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They held a short, daily meeting. Only those who had a need attended. If you have 20 daily meetings it doesn’t mean that the team will be more effective. In this way NBO projects were more successful because they scheduled their meeting as they feel they need in that moment.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Large teams divided into smaller </a:t>
            </a:r>
            <a:r>
              <a:rPr lang="en-US" dirty="0" err="1"/>
              <a:t>subteams</a:t>
            </a:r>
            <a:r>
              <a:rPr lang="en-GB" dirty="0"/>
              <a:t>. When there are less people it is easier to make a deal about home to become more effective and adjust behaviour.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Before each sprint, the team updates the backlog and reprioritizes the tasks—each team signs up for a number of tasks and then executes a sprint. Individual team members agree to complete tasks they believe are feasible during each sprint.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GB" dirty="0" err="1"/>
              <a:t>crum</a:t>
            </a:r>
            <a:r>
              <a:rPr lang="en-GB" dirty="0"/>
              <a:t> meetings. The meetings involve all team members, including those who telecommute. The meetings serve a team-building purpose and bring in even remote contributors, making them feel a part of the group and making their work visible to the rest of the team.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development and marketing groups must work together to provide the features with the highest value for the product’s first release.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Scrum master ensures that everyone makes progress, records the decisions made at the meeting and tracks action items, and keeps the Scrum meetings short and focused.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Meeting at the end of the sprint</a:t>
            </a:r>
            <a:r>
              <a:rPr lang="en-GB" dirty="0"/>
              <a:t>. At this meeting, anything can be changed. Work can be added, eliminated, or reprioritized. </a:t>
            </a:r>
          </a:p>
        </p:txBody>
      </p:sp>
      <p:sp>
        <p:nvSpPr>
          <p:cNvPr id="4" name="Slide Number Placeholder 3"/>
          <p:cNvSpPr>
            <a:spLocks noGrp="1"/>
          </p:cNvSpPr>
          <p:nvPr>
            <p:ph type="sldNum" sz="quarter" idx="10"/>
          </p:nvPr>
        </p:nvSpPr>
        <p:spPr/>
        <p:txBody>
          <a:bodyPr/>
          <a:lstStyle/>
          <a:p>
            <a:fld id="{DD0EE244-B82D-4398-8C0F-BF1253DBA9E6}" type="slidenum">
              <a:rPr lang="en-GB" smtClean="0"/>
              <a:t>8</a:t>
            </a:fld>
            <a:endParaRPr lang="en-GB"/>
          </a:p>
        </p:txBody>
      </p:sp>
    </p:spTree>
    <p:extLst>
      <p:ext uri="{BB962C8B-B14F-4D97-AF65-F5344CB8AC3E}">
        <p14:creationId xmlns:p14="http://schemas.microsoft.com/office/powerpoint/2010/main" val="789723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During the Exercise 1 our highest priority was working software. In the end of the first phase of Exercise 1 me and my team had a problem with one task. It didn’t work properly. Our logic and design were well done but it wasn’t doing its function in appropriate way. We spent last hour on that task and worked under pressure, so that we have a software ready to be shown to the customer, but in the end we got what we wanted. To sum up, for my team the primary measure of progress was working software. We were working hard to gain all 12 principles but that one had the highest priority. We were thinking that we will not satisfy customer’s needs with anything else if the software doesn’t work appropriate. When you have working software to show the customer you can easily explain all other parts of the whole process. But if your software doesn’t do what it needs to do then all the other parts don’t make sense to the customer.</a:t>
            </a:r>
            <a:br>
              <a:rPr lang="en-GB" sz="1200" kern="1200" dirty="0">
                <a:solidFill>
                  <a:schemeClr val="tx1"/>
                </a:solidFill>
                <a:effectLst/>
                <a:latin typeface="+mn-lt"/>
                <a:ea typeface="+mn-ea"/>
                <a:cs typeface="+mn-cs"/>
              </a:rPr>
            </a:b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During the Exercise 1 we had stand up meetings where we were presenting what we have done previously, if we have some issues and thoughts about how to solve them or ask colleagues for help, and what we are planning to do in the future before the next stand up meeting. During those reports and discussions we were also changing the way how to become more effective and behave according to the present situation. It means that if we decided how to become more effective in one way on the previous meeting it doesn’t mean that is the best way how to work. On the second meeting some new issue appeared and we were changing strategy and behaviour. Thanks to that principle we were always up-to-date with our software and issues that it had at specific time.</a:t>
            </a:r>
          </a:p>
          <a:p>
            <a:endParaRPr lang="en-GB" dirty="0"/>
          </a:p>
        </p:txBody>
      </p:sp>
      <p:sp>
        <p:nvSpPr>
          <p:cNvPr id="4" name="Slide Number Placeholder 3"/>
          <p:cNvSpPr>
            <a:spLocks noGrp="1"/>
          </p:cNvSpPr>
          <p:nvPr>
            <p:ph type="sldNum" sz="quarter" idx="10"/>
          </p:nvPr>
        </p:nvSpPr>
        <p:spPr/>
        <p:txBody>
          <a:bodyPr/>
          <a:lstStyle/>
          <a:p>
            <a:fld id="{DD0EE244-B82D-4398-8C0F-BF1253DBA9E6}" type="slidenum">
              <a:rPr lang="en-GB" smtClean="0"/>
              <a:t>9</a:t>
            </a:fld>
            <a:endParaRPr lang="en-GB"/>
          </a:p>
        </p:txBody>
      </p:sp>
    </p:spTree>
    <p:extLst>
      <p:ext uri="{BB962C8B-B14F-4D97-AF65-F5344CB8AC3E}">
        <p14:creationId xmlns:p14="http://schemas.microsoft.com/office/powerpoint/2010/main" val="306751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D25E77-E97E-4946-80FD-4A9D00A55167}" type="datetimeFigureOut">
              <a:rPr lang="en-GB" smtClean="0"/>
              <a:t>21/03/2018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BBE4FD-79F1-4C61-ABE3-29AE828F1B13}" type="slidenum">
              <a:rPr lang="en-GB" smtClean="0"/>
              <a:t>‹#›</a:t>
            </a:fld>
            <a:endParaRPr lang="en-GB"/>
          </a:p>
        </p:txBody>
      </p:sp>
    </p:spTree>
    <p:extLst>
      <p:ext uri="{BB962C8B-B14F-4D97-AF65-F5344CB8AC3E}">
        <p14:creationId xmlns:p14="http://schemas.microsoft.com/office/powerpoint/2010/main" val="63872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D25E77-E97E-4946-80FD-4A9D00A55167}" type="datetimeFigureOut">
              <a:rPr lang="en-GB" smtClean="0"/>
              <a:t>21/03/2018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BBE4FD-79F1-4C61-ABE3-29AE828F1B13}" type="slidenum">
              <a:rPr lang="en-GB" smtClean="0"/>
              <a:t>‹#›</a:t>
            </a:fld>
            <a:endParaRPr lang="en-GB"/>
          </a:p>
        </p:txBody>
      </p:sp>
    </p:spTree>
    <p:extLst>
      <p:ext uri="{BB962C8B-B14F-4D97-AF65-F5344CB8AC3E}">
        <p14:creationId xmlns:p14="http://schemas.microsoft.com/office/powerpoint/2010/main" val="974704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D25E77-E97E-4946-80FD-4A9D00A55167}" type="datetimeFigureOut">
              <a:rPr lang="en-GB" smtClean="0"/>
              <a:t>21/03/2018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BBE4FD-79F1-4C61-ABE3-29AE828F1B13}"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27906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D25E77-E97E-4946-80FD-4A9D00A55167}" type="datetimeFigureOut">
              <a:rPr lang="en-GB" smtClean="0"/>
              <a:t>21/03/2018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BBE4FD-79F1-4C61-ABE3-29AE828F1B13}" type="slidenum">
              <a:rPr lang="en-GB" smtClean="0"/>
              <a:t>‹#›</a:t>
            </a:fld>
            <a:endParaRPr lang="en-GB"/>
          </a:p>
        </p:txBody>
      </p:sp>
    </p:spTree>
    <p:extLst>
      <p:ext uri="{BB962C8B-B14F-4D97-AF65-F5344CB8AC3E}">
        <p14:creationId xmlns:p14="http://schemas.microsoft.com/office/powerpoint/2010/main" val="142233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D25E77-E97E-4946-80FD-4A9D00A55167}" type="datetimeFigureOut">
              <a:rPr lang="en-GB" smtClean="0"/>
              <a:t>21/03/2018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BBE4FD-79F1-4C61-ABE3-29AE828F1B13}"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452716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D25E77-E97E-4946-80FD-4A9D00A55167}" type="datetimeFigureOut">
              <a:rPr lang="en-GB" smtClean="0"/>
              <a:t>21/03/2018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BBE4FD-79F1-4C61-ABE3-29AE828F1B13}" type="slidenum">
              <a:rPr lang="en-GB" smtClean="0"/>
              <a:t>‹#›</a:t>
            </a:fld>
            <a:endParaRPr lang="en-GB"/>
          </a:p>
        </p:txBody>
      </p:sp>
    </p:spTree>
    <p:extLst>
      <p:ext uri="{BB962C8B-B14F-4D97-AF65-F5344CB8AC3E}">
        <p14:creationId xmlns:p14="http://schemas.microsoft.com/office/powerpoint/2010/main" val="35183767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D25E77-E97E-4946-80FD-4A9D00A55167}" type="datetimeFigureOut">
              <a:rPr lang="en-GB" smtClean="0"/>
              <a:t>21/03/2018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BBE4FD-79F1-4C61-ABE3-29AE828F1B13}" type="slidenum">
              <a:rPr lang="en-GB" smtClean="0"/>
              <a:t>‹#›</a:t>
            </a:fld>
            <a:endParaRPr lang="en-GB"/>
          </a:p>
        </p:txBody>
      </p:sp>
    </p:spTree>
    <p:extLst>
      <p:ext uri="{BB962C8B-B14F-4D97-AF65-F5344CB8AC3E}">
        <p14:creationId xmlns:p14="http://schemas.microsoft.com/office/powerpoint/2010/main" val="2575913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D25E77-E97E-4946-80FD-4A9D00A55167}" type="datetimeFigureOut">
              <a:rPr lang="en-GB" smtClean="0"/>
              <a:t>21/03/2018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BBE4FD-79F1-4C61-ABE3-29AE828F1B13}" type="slidenum">
              <a:rPr lang="en-GB" smtClean="0"/>
              <a:t>‹#›</a:t>
            </a:fld>
            <a:endParaRPr lang="en-GB"/>
          </a:p>
        </p:txBody>
      </p:sp>
    </p:spTree>
    <p:extLst>
      <p:ext uri="{BB962C8B-B14F-4D97-AF65-F5344CB8AC3E}">
        <p14:creationId xmlns:p14="http://schemas.microsoft.com/office/powerpoint/2010/main" val="4236533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D25E77-E97E-4946-80FD-4A9D00A55167}" type="datetimeFigureOut">
              <a:rPr lang="en-GB" smtClean="0"/>
              <a:t>21/03/2018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BBE4FD-79F1-4C61-ABE3-29AE828F1B13}" type="slidenum">
              <a:rPr lang="en-GB" smtClean="0"/>
              <a:t>‹#›</a:t>
            </a:fld>
            <a:endParaRPr lang="en-GB"/>
          </a:p>
        </p:txBody>
      </p:sp>
    </p:spTree>
    <p:extLst>
      <p:ext uri="{BB962C8B-B14F-4D97-AF65-F5344CB8AC3E}">
        <p14:creationId xmlns:p14="http://schemas.microsoft.com/office/powerpoint/2010/main" val="3659708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D25E77-E97E-4946-80FD-4A9D00A55167}" type="datetimeFigureOut">
              <a:rPr lang="en-GB" smtClean="0"/>
              <a:t>21/03/2018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BBE4FD-79F1-4C61-ABE3-29AE828F1B13}" type="slidenum">
              <a:rPr lang="en-GB" smtClean="0"/>
              <a:t>‹#›</a:t>
            </a:fld>
            <a:endParaRPr lang="en-GB"/>
          </a:p>
        </p:txBody>
      </p:sp>
    </p:spTree>
    <p:extLst>
      <p:ext uri="{BB962C8B-B14F-4D97-AF65-F5344CB8AC3E}">
        <p14:creationId xmlns:p14="http://schemas.microsoft.com/office/powerpoint/2010/main" val="813140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D25E77-E97E-4946-80FD-4A9D00A55167}" type="datetimeFigureOut">
              <a:rPr lang="en-GB" smtClean="0"/>
              <a:t>21/03/2018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0BBE4FD-79F1-4C61-ABE3-29AE828F1B13}" type="slidenum">
              <a:rPr lang="en-GB" smtClean="0"/>
              <a:t>‹#›</a:t>
            </a:fld>
            <a:endParaRPr lang="en-GB"/>
          </a:p>
        </p:txBody>
      </p:sp>
    </p:spTree>
    <p:extLst>
      <p:ext uri="{BB962C8B-B14F-4D97-AF65-F5344CB8AC3E}">
        <p14:creationId xmlns:p14="http://schemas.microsoft.com/office/powerpoint/2010/main" val="3678047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D25E77-E97E-4946-80FD-4A9D00A55167}" type="datetimeFigureOut">
              <a:rPr lang="en-GB" smtClean="0"/>
              <a:t>21/03/2018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0BBE4FD-79F1-4C61-ABE3-29AE828F1B13}" type="slidenum">
              <a:rPr lang="en-GB" smtClean="0"/>
              <a:t>‹#›</a:t>
            </a:fld>
            <a:endParaRPr lang="en-GB"/>
          </a:p>
        </p:txBody>
      </p:sp>
    </p:spTree>
    <p:extLst>
      <p:ext uri="{BB962C8B-B14F-4D97-AF65-F5344CB8AC3E}">
        <p14:creationId xmlns:p14="http://schemas.microsoft.com/office/powerpoint/2010/main" val="2852245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D25E77-E97E-4946-80FD-4A9D00A55167}" type="datetimeFigureOut">
              <a:rPr lang="en-GB" smtClean="0"/>
              <a:t>21/03/2018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0BBE4FD-79F1-4C61-ABE3-29AE828F1B13}" type="slidenum">
              <a:rPr lang="en-GB" smtClean="0"/>
              <a:t>‹#›</a:t>
            </a:fld>
            <a:endParaRPr lang="en-GB"/>
          </a:p>
        </p:txBody>
      </p:sp>
    </p:spTree>
    <p:extLst>
      <p:ext uri="{BB962C8B-B14F-4D97-AF65-F5344CB8AC3E}">
        <p14:creationId xmlns:p14="http://schemas.microsoft.com/office/powerpoint/2010/main" val="3667432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D25E77-E97E-4946-80FD-4A9D00A55167}" type="datetimeFigureOut">
              <a:rPr lang="en-GB" smtClean="0"/>
              <a:t>21/03/2018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0BBE4FD-79F1-4C61-ABE3-29AE828F1B13}" type="slidenum">
              <a:rPr lang="en-GB" smtClean="0"/>
              <a:t>‹#›</a:t>
            </a:fld>
            <a:endParaRPr lang="en-GB"/>
          </a:p>
        </p:txBody>
      </p:sp>
    </p:spTree>
    <p:extLst>
      <p:ext uri="{BB962C8B-B14F-4D97-AF65-F5344CB8AC3E}">
        <p14:creationId xmlns:p14="http://schemas.microsoft.com/office/powerpoint/2010/main" val="2898183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D25E77-E97E-4946-80FD-4A9D00A55167}" type="datetimeFigureOut">
              <a:rPr lang="en-GB" smtClean="0"/>
              <a:t>21/03/2018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0BBE4FD-79F1-4C61-ABE3-29AE828F1B13}" type="slidenum">
              <a:rPr lang="en-GB" smtClean="0"/>
              <a:t>‹#›</a:t>
            </a:fld>
            <a:endParaRPr lang="en-GB"/>
          </a:p>
        </p:txBody>
      </p:sp>
    </p:spTree>
    <p:extLst>
      <p:ext uri="{BB962C8B-B14F-4D97-AF65-F5344CB8AC3E}">
        <p14:creationId xmlns:p14="http://schemas.microsoft.com/office/powerpoint/2010/main" val="3076671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7D25E77-E97E-4946-80FD-4A9D00A55167}" type="datetimeFigureOut">
              <a:rPr lang="en-GB" smtClean="0"/>
              <a:t>21/03/2018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0BBE4FD-79F1-4C61-ABE3-29AE828F1B13}" type="slidenum">
              <a:rPr lang="en-GB" smtClean="0"/>
              <a:t>‹#›</a:t>
            </a:fld>
            <a:endParaRPr lang="en-GB"/>
          </a:p>
        </p:txBody>
      </p:sp>
    </p:spTree>
    <p:extLst>
      <p:ext uri="{BB962C8B-B14F-4D97-AF65-F5344CB8AC3E}">
        <p14:creationId xmlns:p14="http://schemas.microsoft.com/office/powerpoint/2010/main" val="1201596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D25E77-E97E-4946-80FD-4A9D00A55167}" type="datetimeFigureOut">
              <a:rPr lang="en-GB" smtClean="0"/>
              <a:t>21/03/2018</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0BBE4FD-79F1-4C61-ABE3-29AE828F1B13}" type="slidenum">
              <a:rPr lang="en-GB" smtClean="0"/>
              <a:t>‹#›</a:t>
            </a:fld>
            <a:endParaRPr lang="en-GB"/>
          </a:p>
        </p:txBody>
      </p:sp>
    </p:spTree>
    <p:extLst>
      <p:ext uri="{BB962C8B-B14F-4D97-AF65-F5344CB8AC3E}">
        <p14:creationId xmlns:p14="http://schemas.microsoft.com/office/powerpoint/2010/main" val="6173016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94764-D2B2-41B9-A856-38423F2BAFB3}"/>
              </a:ext>
            </a:extLst>
          </p:cNvPr>
          <p:cNvSpPr>
            <a:spLocks noGrp="1"/>
          </p:cNvSpPr>
          <p:nvPr>
            <p:ph type="ctrTitle"/>
          </p:nvPr>
        </p:nvSpPr>
        <p:spPr/>
        <p:txBody>
          <a:bodyPr/>
          <a:lstStyle/>
          <a:p>
            <a:r>
              <a:rPr lang="en-US" dirty="0"/>
              <a:t>	Seminar 2: Software Processes and Methods</a:t>
            </a:r>
            <a:endParaRPr lang="en-GB" dirty="0"/>
          </a:p>
        </p:txBody>
      </p:sp>
      <p:sp>
        <p:nvSpPr>
          <p:cNvPr id="3" name="Subtitle 2">
            <a:extLst>
              <a:ext uri="{FF2B5EF4-FFF2-40B4-BE49-F238E27FC236}">
                <a16:creationId xmlns:a16="http://schemas.microsoft.com/office/drawing/2014/main" id="{C786DC5F-785D-4BB3-A4D4-E91E8ECEABD0}"/>
              </a:ext>
            </a:extLst>
          </p:cNvPr>
          <p:cNvSpPr>
            <a:spLocks noGrp="1"/>
          </p:cNvSpPr>
          <p:nvPr>
            <p:ph type="subTitle" idx="1"/>
          </p:nvPr>
        </p:nvSpPr>
        <p:spPr/>
        <p:txBody>
          <a:bodyPr/>
          <a:lstStyle/>
          <a:p>
            <a:r>
              <a:rPr lang="en-US" dirty="0"/>
              <a:t>Naida Demirovic</a:t>
            </a:r>
            <a:br>
              <a:rPr lang="en-US" dirty="0"/>
            </a:br>
            <a:r>
              <a:rPr lang="en-US" dirty="0"/>
              <a:t>Group 6</a:t>
            </a:r>
            <a:endParaRPr lang="en-GB" dirty="0"/>
          </a:p>
        </p:txBody>
      </p:sp>
    </p:spTree>
    <p:extLst>
      <p:ext uri="{BB962C8B-B14F-4D97-AF65-F5344CB8AC3E}">
        <p14:creationId xmlns:p14="http://schemas.microsoft.com/office/powerpoint/2010/main" val="848770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6B763-AB13-4CCA-9BC6-E7796ACC8F81}"/>
              </a:ext>
            </a:extLst>
          </p:cNvPr>
          <p:cNvSpPr>
            <a:spLocks noGrp="1"/>
          </p:cNvSpPr>
          <p:nvPr>
            <p:ph type="ctrTitle"/>
          </p:nvPr>
        </p:nvSpPr>
        <p:spPr>
          <a:xfrm>
            <a:off x="1507067" y="887117"/>
            <a:ext cx="7766936" cy="1646302"/>
          </a:xfrm>
        </p:spPr>
        <p:txBody>
          <a:bodyPr/>
          <a:lstStyle/>
          <a:p>
            <a:r>
              <a:rPr lang="en-US" dirty="0"/>
              <a:t>Principles</a:t>
            </a:r>
            <a:endParaRPr lang="en-GB" dirty="0"/>
          </a:p>
        </p:txBody>
      </p:sp>
      <p:sp>
        <p:nvSpPr>
          <p:cNvPr id="3" name="Subtitle 2">
            <a:extLst>
              <a:ext uri="{FF2B5EF4-FFF2-40B4-BE49-F238E27FC236}">
                <a16:creationId xmlns:a16="http://schemas.microsoft.com/office/drawing/2014/main" id="{77EF5CFD-D7A4-413E-878E-9B0310E1C79A}"/>
              </a:ext>
            </a:extLst>
          </p:cNvPr>
          <p:cNvSpPr>
            <a:spLocks noGrp="1"/>
          </p:cNvSpPr>
          <p:nvPr>
            <p:ph type="subTitle" idx="1"/>
          </p:nvPr>
        </p:nvSpPr>
        <p:spPr>
          <a:xfrm>
            <a:off x="1626781" y="3242931"/>
            <a:ext cx="7647222" cy="1904802"/>
          </a:xfrm>
        </p:spPr>
        <p:txBody>
          <a:bodyPr>
            <a:normAutofit/>
          </a:bodyPr>
          <a:lstStyle/>
          <a:p>
            <a:r>
              <a:rPr lang="en-US" dirty="0"/>
              <a:t>7. Working software is primary measure of progress.</a:t>
            </a:r>
            <a:br>
              <a:rPr lang="en-US" dirty="0"/>
            </a:br>
            <a:endParaRPr lang="en-US" dirty="0"/>
          </a:p>
          <a:p>
            <a:r>
              <a:rPr lang="en-US" dirty="0"/>
              <a:t>12. At regular intervals, the team reflects on how to become more effective, then tunes and adjusts its behavior accordingly.</a:t>
            </a:r>
            <a:endParaRPr lang="en-GB" dirty="0"/>
          </a:p>
        </p:txBody>
      </p:sp>
    </p:spTree>
    <p:extLst>
      <p:ext uri="{BB962C8B-B14F-4D97-AF65-F5344CB8AC3E}">
        <p14:creationId xmlns:p14="http://schemas.microsoft.com/office/powerpoint/2010/main" val="1294497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9C76A-C516-485A-9C9A-5850E7523635}"/>
              </a:ext>
            </a:extLst>
          </p:cNvPr>
          <p:cNvSpPr>
            <a:spLocks noGrp="1"/>
          </p:cNvSpPr>
          <p:nvPr>
            <p:ph type="ctrTitle"/>
          </p:nvPr>
        </p:nvSpPr>
        <p:spPr>
          <a:xfrm>
            <a:off x="1517700" y="3429000"/>
            <a:ext cx="7766936" cy="1646302"/>
          </a:xfrm>
        </p:spPr>
        <p:txBody>
          <a:bodyPr/>
          <a:lstStyle/>
          <a:p>
            <a:r>
              <a:rPr lang="en-GB" dirty="0"/>
              <a:t>Embracing Change with Extreme Programming</a:t>
            </a:r>
            <a:br>
              <a:rPr lang="en-GB" dirty="0"/>
            </a:br>
            <a:endParaRPr lang="en-GB" dirty="0"/>
          </a:p>
        </p:txBody>
      </p:sp>
    </p:spTree>
    <p:extLst>
      <p:ext uri="{BB962C8B-B14F-4D97-AF65-F5344CB8AC3E}">
        <p14:creationId xmlns:p14="http://schemas.microsoft.com/office/powerpoint/2010/main" val="4027200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5A38A-E40A-40EB-BB74-A7A3C3B2A32C}"/>
              </a:ext>
            </a:extLst>
          </p:cNvPr>
          <p:cNvSpPr>
            <a:spLocks noGrp="1"/>
          </p:cNvSpPr>
          <p:nvPr>
            <p:ph type="title"/>
          </p:nvPr>
        </p:nvSpPr>
        <p:spPr>
          <a:xfrm>
            <a:off x="677335" y="609600"/>
            <a:ext cx="8596668" cy="1570962"/>
          </a:xfrm>
        </p:spPr>
        <p:txBody>
          <a:bodyPr/>
          <a:lstStyle/>
          <a:p>
            <a:r>
              <a:rPr lang="en-US" dirty="0"/>
              <a:t>Working software is primary measure of progress</a:t>
            </a:r>
            <a:endParaRPr lang="en-GB" dirty="0"/>
          </a:p>
        </p:txBody>
      </p:sp>
      <p:sp>
        <p:nvSpPr>
          <p:cNvPr id="3" name="Text Placeholder 2">
            <a:extLst>
              <a:ext uri="{FF2B5EF4-FFF2-40B4-BE49-F238E27FC236}">
                <a16:creationId xmlns:a16="http://schemas.microsoft.com/office/drawing/2014/main" id="{871AC6CC-CAD2-45A6-B418-A8399E7882C9}"/>
              </a:ext>
            </a:extLst>
          </p:cNvPr>
          <p:cNvSpPr>
            <a:spLocks noGrp="1"/>
          </p:cNvSpPr>
          <p:nvPr>
            <p:ph type="body" idx="1"/>
          </p:nvPr>
        </p:nvSpPr>
        <p:spPr>
          <a:xfrm>
            <a:off x="677335" y="2690037"/>
            <a:ext cx="8596668" cy="3912469"/>
          </a:xfrm>
        </p:spPr>
        <p:txBody>
          <a:bodyPr/>
          <a:lstStyle/>
          <a:p>
            <a:pPr marL="285750" indent="-285750">
              <a:buFont typeface="Wingdings" panose="05000000000000000000" pitchFamily="2" charset="2"/>
              <a:buChar char="v"/>
            </a:pPr>
            <a:r>
              <a:rPr lang="en-US" dirty="0"/>
              <a:t>Simple design</a:t>
            </a:r>
          </a:p>
          <a:p>
            <a:pPr marL="285750" indent="-285750">
              <a:buFont typeface="Wingdings" panose="05000000000000000000" pitchFamily="2" charset="2"/>
              <a:buChar char="v"/>
            </a:pPr>
            <a:r>
              <a:rPr lang="en-US" dirty="0"/>
              <a:t>Tests</a:t>
            </a:r>
          </a:p>
          <a:p>
            <a:pPr marL="285750" indent="-285750">
              <a:buFont typeface="Wingdings" panose="05000000000000000000" pitchFamily="2" charset="2"/>
              <a:buChar char="v"/>
            </a:pPr>
            <a:r>
              <a:rPr lang="en-US" dirty="0"/>
              <a:t>Refactoring</a:t>
            </a:r>
          </a:p>
          <a:p>
            <a:pPr marL="285750" indent="-285750">
              <a:buFont typeface="Wingdings" panose="05000000000000000000" pitchFamily="2" charset="2"/>
              <a:buChar char="v"/>
            </a:pPr>
            <a:r>
              <a:rPr lang="en-US" dirty="0"/>
              <a:t>Collective ownership</a:t>
            </a:r>
          </a:p>
          <a:p>
            <a:pPr marL="285750" indent="-285750">
              <a:buFont typeface="Wingdings" panose="05000000000000000000" pitchFamily="2" charset="2"/>
              <a:buChar char="v"/>
            </a:pPr>
            <a:r>
              <a:rPr lang="en-US" dirty="0"/>
              <a:t>Just rules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GB" dirty="0"/>
          </a:p>
        </p:txBody>
      </p:sp>
    </p:spTree>
    <p:extLst>
      <p:ext uri="{BB962C8B-B14F-4D97-AF65-F5344CB8AC3E}">
        <p14:creationId xmlns:p14="http://schemas.microsoft.com/office/powerpoint/2010/main" val="4242467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29545-0A85-402A-8D49-12E9BDC8EDD2}"/>
              </a:ext>
            </a:extLst>
          </p:cNvPr>
          <p:cNvSpPr>
            <a:spLocks noGrp="1"/>
          </p:cNvSpPr>
          <p:nvPr>
            <p:ph type="title"/>
          </p:nvPr>
        </p:nvSpPr>
        <p:spPr>
          <a:xfrm>
            <a:off x="677335" y="609600"/>
            <a:ext cx="8596668" cy="2133600"/>
          </a:xfrm>
        </p:spPr>
        <p:txBody>
          <a:bodyPr>
            <a:normAutofit fontScale="90000"/>
          </a:bodyPr>
          <a:lstStyle/>
          <a:p>
            <a:r>
              <a:rPr lang="en-US" dirty="0"/>
              <a:t>At regular intervals, the team reflects on how to become more effective, then tunes and adjusts its behavior accordingly</a:t>
            </a:r>
            <a:endParaRPr lang="en-GB" dirty="0"/>
          </a:p>
        </p:txBody>
      </p:sp>
      <p:sp>
        <p:nvSpPr>
          <p:cNvPr id="3" name="Text Placeholder 2">
            <a:extLst>
              <a:ext uri="{FF2B5EF4-FFF2-40B4-BE49-F238E27FC236}">
                <a16:creationId xmlns:a16="http://schemas.microsoft.com/office/drawing/2014/main" id="{6B29EFCB-E21C-4D0C-B41A-BC86144E5235}"/>
              </a:ext>
            </a:extLst>
          </p:cNvPr>
          <p:cNvSpPr>
            <a:spLocks noGrp="1"/>
          </p:cNvSpPr>
          <p:nvPr>
            <p:ph type="body" idx="1"/>
          </p:nvPr>
        </p:nvSpPr>
        <p:spPr/>
        <p:txBody>
          <a:bodyPr/>
          <a:lstStyle/>
          <a:p>
            <a:pPr marL="285750" indent="-285750">
              <a:buFont typeface="Wingdings" panose="05000000000000000000" pitchFamily="2" charset="2"/>
              <a:buChar char="v"/>
            </a:pPr>
            <a:r>
              <a:rPr lang="en-US" dirty="0"/>
              <a:t>Pair programming </a:t>
            </a:r>
          </a:p>
          <a:p>
            <a:pPr marL="285750" indent="-285750">
              <a:buFont typeface="Wingdings" panose="05000000000000000000" pitchFamily="2" charset="2"/>
              <a:buChar char="v"/>
            </a:pPr>
            <a:r>
              <a:rPr lang="en-US" dirty="0"/>
              <a:t>Collective ownership</a:t>
            </a:r>
          </a:p>
          <a:p>
            <a:pPr marL="285750" indent="-285750">
              <a:buFont typeface="Wingdings" panose="05000000000000000000" pitchFamily="2" charset="2"/>
              <a:buChar char="v"/>
            </a:pPr>
            <a:r>
              <a:rPr lang="en-US" dirty="0"/>
              <a:t>Open workspace</a:t>
            </a:r>
          </a:p>
          <a:p>
            <a:pPr marL="285750" indent="-285750">
              <a:buFont typeface="Wingdings" panose="05000000000000000000" pitchFamily="2" charset="2"/>
              <a:buChar char="v"/>
            </a:pPr>
            <a:r>
              <a:rPr lang="en-US" dirty="0"/>
              <a:t>Just rules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GB" dirty="0"/>
          </a:p>
        </p:txBody>
      </p:sp>
    </p:spTree>
    <p:extLst>
      <p:ext uri="{BB962C8B-B14F-4D97-AF65-F5344CB8AC3E}">
        <p14:creationId xmlns:p14="http://schemas.microsoft.com/office/powerpoint/2010/main" val="1015573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C6348-4A3A-4D17-8307-EF1DA8221442}"/>
              </a:ext>
            </a:extLst>
          </p:cNvPr>
          <p:cNvSpPr>
            <a:spLocks noGrp="1"/>
          </p:cNvSpPr>
          <p:nvPr>
            <p:ph type="ctrTitle"/>
          </p:nvPr>
        </p:nvSpPr>
        <p:spPr>
          <a:xfrm>
            <a:off x="1674650" y="3429000"/>
            <a:ext cx="7766936" cy="1646302"/>
          </a:xfrm>
        </p:spPr>
        <p:txBody>
          <a:bodyPr/>
          <a:lstStyle/>
          <a:p>
            <a:r>
              <a:rPr lang="en-GB" dirty="0"/>
              <a:t>The Scrum Software Development Process for Small Teams</a:t>
            </a:r>
            <a:br>
              <a:rPr lang="en-GB" dirty="0"/>
            </a:br>
            <a:endParaRPr lang="en-GB" dirty="0"/>
          </a:p>
        </p:txBody>
      </p:sp>
    </p:spTree>
    <p:extLst>
      <p:ext uri="{BB962C8B-B14F-4D97-AF65-F5344CB8AC3E}">
        <p14:creationId xmlns:p14="http://schemas.microsoft.com/office/powerpoint/2010/main" val="4038011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D4D98-7952-46A4-8D95-77391C66307B}"/>
              </a:ext>
            </a:extLst>
          </p:cNvPr>
          <p:cNvSpPr>
            <a:spLocks noGrp="1"/>
          </p:cNvSpPr>
          <p:nvPr>
            <p:ph type="title"/>
          </p:nvPr>
        </p:nvSpPr>
        <p:spPr>
          <a:xfrm>
            <a:off x="677335" y="609600"/>
            <a:ext cx="8596668" cy="2052918"/>
          </a:xfrm>
        </p:spPr>
        <p:txBody>
          <a:bodyPr/>
          <a:lstStyle/>
          <a:p>
            <a:r>
              <a:rPr lang="en-US" dirty="0"/>
              <a:t>Working software is primary measure of progress</a:t>
            </a:r>
            <a:endParaRPr lang="en-GB" dirty="0"/>
          </a:p>
        </p:txBody>
      </p:sp>
      <p:sp>
        <p:nvSpPr>
          <p:cNvPr id="3" name="Text Placeholder 2">
            <a:extLst>
              <a:ext uri="{FF2B5EF4-FFF2-40B4-BE49-F238E27FC236}">
                <a16:creationId xmlns:a16="http://schemas.microsoft.com/office/drawing/2014/main" id="{F799887B-6234-49EC-86E2-D52D2ED70768}"/>
              </a:ext>
            </a:extLst>
          </p:cNvPr>
          <p:cNvSpPr>
            <a:spLocks noGrp="1"/>
          </p:cNvSpPr>
          <p:nvPr>
            <p:ph type="body" idx="1"/>
          </p:nvPr>
        </p:nvSpPr>
        <p:spPr>
          <a:xfrm>
            <a:off x="677335" y="2460812"/>
            <a:ext cx="8596668" cy="3580550"/>
          </a:xfrm>
        </p:spPr>
        <p:txBody>
          <a:bodyPr>
            <a:normAutofit/>
          </a:bodyPr>
          <a:lstStyle/>
          <a:p>
            <a:pPr marL="285750" indent="-285750">
              <a:buFont typeface="Wingdings" panose="05000000000000000000" pitchFamily="2" charset="2"/>
              <a:buChar char="v"/>
            </a:pPr>
            <a:r>
              <a:rPr lang="en-GB" dirty="0"/>
              <a:t>Do the first piece and then </a:t>
            </a:r>
            <a:r>
              <a:rPr lang="en-GB" dirty="0" err="1"/>
              <a:t>reestimate</a:t>
            </a:r>
            <a:r>
              <a:rPr lang="en-GB" dirty="0"/>
              <a:t>—learn as you go</a:t>
            </a:r>
          </a:p>
          <a:p>
            <a:pPr marL="285750" indent="-285750">
              <a:buFont typeface="Wingdings" panose="05000000000000000000" pitchFamily="2" charset="2"/>
              <a:buChar char="v"/>
            </a:pPr>
            <a:r>
              <a:rPr lang="en-GB" dirty="0"/>
              <a:t>Meet with the systems engineer when the help is needed</a:t>
            </a:r>
          </a:p>
          <a:p>
            <a:pPr marL="285750" indent="-285750">
              <a:buFont typeface="Wingdings" panose="05000000000000000000" pitchFamily="2" charset="2"/>
              <a:buChar char="v"/>
            </a:pPr>
            <a:r>
              <a:rPr lang="en-GB" dirty="0"/>
              <a:t>“The Architect role should advise and control the Developer roles and communicate closely with the developers.”</a:t>
            </a:r>
          </a:p>
          <a:p>
            <a:pPr marL="285750" indent="-285750">
              <a:buFont typeface="Wingdings" panose="05000000000000000000" pitchFamily="2" charset="2"/>
              <a:buChar char="v"/>
            </a:pPr>
            <a:r>
              <a:rPr lang="en-US" dirty="0"/>
              <a:t>Initial planning </a:t>
            </a:r>
            <a:r>
              <a:rPr lang="en-US" dirty="0">
                <a:sym typeface="Wingdings" panose="05000000000000000000" pitchFamily="2" charset="2"/>
              </a:rPr>
              <a:t> short development phases</a:t>
            </a:r>
          </a:p>
          <a:p>
            <a:pPr marL="285750" indent="-285750">
              <a:buFont typeface="Wingdings" panose="05000000000000000000" pitchFamily="2" charset="2"/>
              <a:buChar char="v"/>
            </a:pPr>
            <a:r>
              <a:rPr lang="en-US" dirty="0">
                <a:sym typeface="Wingdings" panose="05000000000000000000" pitchFamily="2" charset="2"/>
              </a:rPr>
              <a:t>Sprint lasts 1-4 weeks </a:t>
            </a:r>
          </a:p>
          <a:p>
            <a:pPr marL="285750" indent="-285750">
              <a:buFont typeface="Wingdings" panose="05000000000000000000" pitchFamily="2" charset="2"/>
              <a:buChar char="v"/>
            </a:pPr>
            <a:r>
              <a:rPr lang="en-GB" dirty="0"/>
              <a:t>The goal is to complete tasks by the sprint’s delivery date</a:t>
            </a:r>
          </a:p>
          <a:p>
            <a:pPr marL="285750" indent="-285750">
              <a:buFont typeface="Wingdings" panose="05000000000000000000" pitchFamily="2" charset="2"/>
              <a:buChar char="v"/>
            </a:pPr>
            <a:r>
              <a:rPr lang="en-GB" dirty="0"/>
              <a:t>The end of the sprint </a:t>
            </a:r>
            <a:r>
              <a:rPr lang="en-GB" dirty="0">
                <a:sym typeface="Wingdings" panose="05000000000000000000" pitchFamily="2" charset="2"/>
              </a:rPr>
              <a:t> better plan for the next sprint</a:t>
            </a:r>
            <a:r>
              <a:rPr lang="en-GB" dirty="0"/>
              <a:t> </a:t>
            </a:r>
          </a:p>
        </p:txBody>
      </p:sp>
    </p:spTree>
    <p:extLst>
      <p:ext uri="{BB962C8B-B14F-4D97-AF65-F5344CB8AC3E}">
        <p14:creationId xmlns:p14="http://schemas.microsoft.com/office/powerpoint/2010/main" val="3881478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8552-F6ED-486F-A5C6-784FC812092B}"/>
              </a:ext>
            </a:extLst>
          </p:cNvPr>
          <p:cNvSpPr>
            <a:spLocks noGrp="1"/>
          </p:cNvSpPr>
          <p:nvPr>
            <p:ph type="ctrTitle"/>
          </p:nvPr>
        </p:nvSpPr>
        <p:spPr>
          <a:xfrm>
            <a:off x="1507067" y="1059828"/>
            <a:ext cx="7766936" cy="1696819"/>
          </a:xfrm>
        </p:spPr>
        <p:txBody>
          <a:bodyPr/>
          <a:lstStyle/>
          <a:p>
            <a:pPr algn="l"/>
            <a:r>
              <a:rPr lang="en-US" sz="4000" dirty="0"/>
              <a:t>At regular intervals, the team reflects on how to become more effective, then tunes and adjusts its behavior accordingly</a:t>
            </a:r>
            <a:endParaRPr lang="en-GB" sz="4000" dirty="0"/>
          </a:p>
        </p:txBody>
      </p:sp>
      <p:sp>
        <p:nvSpPr>
          <p:cNvPr id="3" name="Subtitle 2">
            <a:extLst>
              <a:ext uri="{FF2B5EF4-FFF2-40B4-BE49-F238E27FC236}">
                <a16:creationId xmlns:a16="http://schemas.microsoft.com/office/drawing/2014/main" id="{B8D074AE-6800-4ABF-9732-76B1343B1BC7}"/>
              </a:ext>
            </a:extLst>
          </p:cNvPr>
          <p:cNvSpPr>
            <a:spLocks noGrp="1"/>
          </p:cNvSpPr>
          <p:nvPr>
            <p:ph type="subTitle" idx="1"/>
          </p:nvPr>
        </p:nvSpPr>
        <p:spPr>
          <a:xfrm>
            <a:off x="1507067" y="2944906"/>
            <a:ext cx="7766936" cy="3617259"/>
          </a:xfrm>
        </p:spPr>
        <p:txBody>
          <a:bodyPr>
            <a:normAutofit/>
          </a:bodyPr>
          <a:lstStyle/>
          <a:p>
            <a:pPr marL="285750" indent="-285750" algn="l">
              <a:buFont typeface="Wingdings" panose="05000000000000000000" pitchFamily="2" charset="2"/>
              <a:buChar char="v"/>
            </a:pPr>
            <a:r>
              <a:rPr lang="en-US" dirty="0">
                <a:solidFill>
                  <a:schemeClr val="tx1">
                    <a:lumMod val="65000"/>
                    <a:lumOff val="35000"/>
                  </a:schemeClr>
                </a:solidFill>
              </a:rPr>
              <a:t>Only meetings that had a need attended</a:t>
            </a:r>
          </a:p>
          <a:p>
            <a:pPr marL="285750" indent="-285750" algn="l">
              <a:buFont typeface="Wingdings" panose="05000000000000000000" pitchFamily="2" charset="2"/>
              <a:buChar char="v"/>
            </a:pPr>
            <a:r>
              <a:rPr lang="en-US" dirty="0">
                <a:solidFill>
                  <a:schemeClr val="tx1">
                    <a:lumMod val="65000"/>
                    <a:lumOff val="35000"/>
                  </a:schemeClr>
                </a:solidFill>
              </a:rPr>
              <a:t>Large teams divided into smaller </a:t>
            </a:r>
            <a:r>
              <a:rPr lang="en-US" dirty="0" err="1">
                <a:solidFill>
                  <a:schemeClr val="tx1">
                    <a:lumMod val="65000"/>
                    <a:lumOff val="35000"/>
                  </a:schemeClr>
                </a:solidFill>
              </a:rPr>
              <a:t>subteams</a:t>
            </a:r>
            <a:endParaRPr lang="en-US" dirty="0">
              <a:solidFill>
                <a:schemeClr val="tx1">
                  <a:lumMod val="65000"/>
                  <a:lumOff val="35000"/>
                </a:schemeClr>
              </a:solidFill>
            </a:endParaRPr>
          </a:p>
          <a:p>
            <a:pPr marL="285750" indent="-285750" algn="l">
              <a:buFont typeface="Wingdings" panose="05000000000000000000" pitchFamily="2" charset="2"/>
              <a:buChar char="v"/>
            </a:pPr>
            <a:r>
              <a:rPr lang="en-US" dirty="0">
                <a:solidFill>
                  <a:schemeClr val="tx1">
                    <a:lumMod val="65000"/>
                    <a:lumOff val="35000"/>
                  </a:schemeClr>
                </a:solidFill>
              </a:rPr>
              <a:t>Small teams that work independently are more effective</a:t>
            </a:r>
          </a:p>
          <a:p>
            <a:pPr marL="285750" indent="-285750" algn="l">
              <a:buFont typeface="Wingdings" panose="05000000000000000000" pitchFamily="2" charset="2"/>
              <a:buChar char="v"/>
            </a:pPr>
            <a:r>
              <a:rPr lang="en-GB" dirty="0">
                <a:solidFill>
                  <a:schemeClr val="tx1">
                    <a:lumMod val="65000"/>
                    <a:lumOff val="35000"/>
                  </a:schemeClr>
                </a:solidFill>
              </a:rPr>
              <a:t>The team updates the backlog and reprioritizes the tasks</a:t>
            </a:r>
          </a:p>
          <a:p>
            <a:pPr marL="285750" indent="-285750" algn="l">
              <a:buFont typeface="Wingdings" panose="05000000000000000000" pitchFamily="2" charset="2"/>
              <a:buChar char="v"/>
            </a:pPr>
            <a:r>
              <a:rPr lang="en-US" dirty="0">
                <a:solidFill>
                  <a:schemeClr val="tx1">
                    <a:lumMod val="65000"/>
                    <a:lumOff val="35000"/>
                  </a:schemeClr>
                </a:solidFill>
              </a:rPr>
              <a:t>S</a:t>
            </a:r>
            <a:r>
              <a:rPr lang="en-GB" dirty="0" err="1">
                <a:solidFill>
                  <a:schemeClr val="tx1">
                    <a:lumMod val="65000"/>
                    <a:lumOff val="35000"/>
                  </a:schemeClr>
                </a:solidFill>
              </a:rPr>
              <a:t>crum</a:t>
            </a:r>
            <a:r>
              <a:rPr lang="en-GB" dirty="0">
                <a:solidFill>
                  <a:schemeClr val="tx1">
                    <a:lumMod val="65000"/>
                    <a:lumOff val="35000"/>
                  </a:schemeClr>
                </a:solidFill>
              </a:rPr>
              <a:t> meetings</a:t>
            </a:r>
          </a:p>
          <a:p>
            <a:pPr marL="285750" indent="-285750" algn="l">
              <a:buFont typeface="Wingdings" panose="05000000000000000000" pitchFamily="2" charset="2"/>
              <a:buChar char="v"/>
            </a:pPr>
            <a:r>
              <a:rPr lang="en-GB" dirty="0">
                <a:solidFill>
                  <a:schemeClr val="tx1">
                    <a:lumMod val="65000"/>
                    <a:lumOff val="35000"/>
                  </a:schemeClr>
                </a:solidFill>
              </a:rPr>
              <a:t>The development and marketing groups work together</a:t>
            </a:r>
          </a:p>
          <a:p>
            <a:pPr marL="285750" indent="-285750" algn="l">
              <a:buFont typeface="Wingdings" panose="05000000000000000000" pitchFamily="2" charset="2"/>
              <a:buChar char="v"/>
            </a:pPr>
            <a:r>
              <a:rPr lang="en-US" dirty="0">
                <a:solidFill>
                  <a:schemeClr val="tx1">
                    <a:lumMod val="65000"/>
                    <a:lumOff val="35000"/>
                  </a:schemeClr>
                </a:solidFill>
              </a:rPr>
              <a:t>Scrum master</a:t>
            </a:r>
          </a:p>
          <a:p>
            <a:pPr marL="285750" indent="-285750" algn="l">
              <a:buFont typeface="Wingdings" panose="05000000000000000000" pitchFamily="2" charset="2"/>
              <a:buChar char="v"/>
            </a:pPr>
            <a:r>
              <a:rPr lang="en-US" dirty="0">
                <a:solidFill>
                  <a:schemeClr val="tx1">
                    <a:lumMod val="65000"/>
                    <a:lumOff val="35000"/>
                  </a:schemeClr>
                </a:solidFill>
              </a:rPr>
              <a:t>Meeting at the end of the sprint</a:t>
            </a:r>
            <a:endParaRPr lang="en-GB" dirty="0">
              <a:solidFill>
                <a:schemeClr val="tx1">
                  <a:lumMod val="65000"/>
                  <a:lumOff val="35000"/>
                </a:schemeClr>
              </a:solidFill>
            </a:endParaRPr>
          </a:p>
        </p:txBody>
      </p:sp>
    </p:spTree>
    <p:extLst>
      <p:ext uri="{BB962C8B-B14F-4D97-AF65-F5344CB8AC3E}">
        <p14:creationId xmlns:p14="http://schemas.microsoft.com/office/powerpoint/2010/main" val="3032141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8BCAD-AC14-44C9-86E6-D7DF140B327F}"/>
              </a:ext>
            </a:extLst>
          </p:cNvPr>
          <p:cNvSpPr>
            <a:spLocks noGrp="1"/>
          </p:cNvSpPr>
          <p:nvPr>
            <p:ph type="title"/>
          </p:nvPr>
        </p:nvSpPr>
        <p:spPr/>
        <p:txBody>
          <a:bodyPr>
            <a:normAutofit/>
          </a:bodyPr>
          <a:lstStyle/>
          <a:p>
            <a:r>
              <a:rPr lang="en-US" sz="4400" dirty="0"/>
              <a:t>Exercise 1</a:t>
            </a:r>
            <a:endParaRPr lang="en-GB" sz="4400" dirty="0"/>
          </a:p>
        </p:txBody>
      </p:sp>
      <p:sp>
        <p:nvSpPr>
          <p:cNvPr id="3" name="Content Placeholder 2">
            <a:extLst>
              <a:ext uri="{FF2B5EF4-FFF2-40B4-BE49-F238E27FC236}">
                <a16:creationId xmlns:a16="http://schemas.microsoft.com/office/drawing/2014/main" id="{C9B9DE28-410E-44D3-8079-A9E25A3D19D9}"/>
              </a:ext>
            </a:extLst>
          </p:cNvPr>
          <p:cNvSpPr>
            <a:spLocks noGrp="1"/>
          </p:cNvSpPr>
          <p:nvPr>
            <p:ph sz="half" idx="1"/>
          </p:nvPr>
        </p:nvSpPr>
        <p:spPr/>
        <p:txBody>
          <a:bodyPr/>
          <a:lstStyle/>
          <a:p>
            <a:pPr>
              <a:buFont typeface="Wingdings" panose="05000000000000000000" pitchFamily="2" charset="2"/>
              <a:buChar char="v"/>
            </a:pPr>
            <a:r>
              <a:rPr lang="en-US" dirty="0"/>
              <a:t>Problem with one task </a:t>
            </a:r>
          </a:p>
          <a:p>
            <a:pPr>
              <a:buFont typeface="Wingdings" panose="05000000000000000000" pitchFamily="2" charset="2"/>
              <a:buChar char="v"/>
            </a:pPr>
            <a:r>
              <a:rPr lang="en-US" dirty="0"/>
              <a:t>Principle with the highest priority</a:t>
            </a:r>
          </a:p>
          <a:p>
            <a:pPr>
              <a:buFont typeface="Wingdings" panose="05000000000000000000" pitchFamily="2" charset="2"/>
              <a:buChar char="v"/>
            </a:pPr>
            <a:r>
              <a:rPr lang="en-US" dirty="0"/>
              <a:t>The reason why we chose it to be the principle with the highest priority </a:t>
            </a:r>
            <a:r>
              <a:rPr lang="en-US" dirty="0">
                <a:sym typeface="Wingdings" panose="05000000000000000000" pitchFamily="2" charset="2"/>
              </a:rPr>
              <a:t> customer’s needs</a:t>
            </a:r>
            <a:endParaRPr lang="en-GB" dirty="0"/>
          </a:p>
        </p:txBody>
      </p:sp>
      <p:sp>
        <p:nvSpPr>
          <p:cNvPr id="4" name="Content Placeholder 3">
            <a:extLst>
              <a:ext uri="{FF2B5EF4-FFF2-40B4-BE49-F238E27FC236}">
                <a16:creationId xmlns:a16="http://schemas.microsoft.com/office/drawing/2014/main" id="{3F824878-B1B3-4BC8-BDFA-367FE81AB061}"/>
              </a:ext>
            </a:extLst>
          </p:cNvPr>
          <p:cNvSpPr>
            <a:spLocks noGrp="1"/>
          </p:cNvSpPr>
          <p:nvPr>
            <p:ph sz="half" idx="2"/>
          </p:nvPr>
        </p:nvSpPr>
        <p:spPr/>
        <p:txBody>
          <a:bodyPr/>
          <a:lstStyle/>
          <a:p>
            <a:pPr>
              <a:buFont typeface="Wingdings" panose="05000000000000000000" pitchFamily="2" charset="2"/>
              <a:buChar char="v"/>
            </a:pPr>
            <a:r>
              <a:rPr lang="en-US" dirty="0"/>
              <a:t>Stand up meetings</a:t>
            </a:r>
          </a:p>
          <a:p>
            <a:pPr>
              <a:buFont typeface="Wingdings" panose="05000000000000000000" pitchFamily="2" charset="2"/>
              <a:buChar char="v"/>
            </a:pPr>
            <a:r>
              <a:rPr lang="en-US" dirty="0"/>
              <a:t>Discussions about issues and effectiveness </a:t>
            </a:r>
          </a:p>
          <a:p>
            <a:pPr>
              <a:buFont typeface="Wingdings" panose="05000000000000000000" pitchFamily="2" charset="2"/>
              <a:buChar char="v"/>
            </a:pPr>
            <a:r>
              <a:rPr lang="en-US" dirty="0"/>
              <a:t>Changed rules and behaved according to the present situation</a:t>
            </a:r>
            <a:endParaRPr lang="en-GB" dirty="0"/>
          </a:p>
        </p:txBody>
      </p:sp>
    </p:spTree>
    <p:extLst>
      <p:ext uri="{BB962C8B-B14F-4D97-AF65-F5344CB8AC3E}">
        <p14:creationId xmlns:p14="http://schemas.microsoft.com/office/powerpoint/2010/main" val="31019138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1038</Words>
  <Application>Microsoft Office PowerPoint</Application>
  <PresentationFormat>Widescreen</PresentationFormat>
  <Paragraphs>82</Paragraphs>
  <Slides>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Trebuchet MS</vt:lpstr>
      <vt:lpstr>Wingdings</vt:lpstr>
      <vt:lpstr>Wingdings 3</vt:lpstr>
      <vt:lpstr>Facet</vt:lpstr>
      <vt:lpstr> Seminar 2: Software Processes and Methods</vt:lpstr>
      <vt:lpstr>Principles</vt:lpstr>
      <vt:lpstr>Embracing Change with Extreme Programming </vt:lpstr>
      <vt:lpstr>Working software is primary measure of progress</vt:lpstr>
      <vt:lpstr>At regular intervals, the team reflects on how to become more effective, then tunes and adjusts its behavior accordingly</vt:lpstr>
      <vt:lpstr>The Scrum Software Development Process for Small Teams </vt:lpstr>
      <vt:lpstr>Working software is primary measure of progress</vt:lpstr>
      <vt:lpstr>At regular intervals, the team reflects on how to become more effective, then tunes and adjusts its behavior accordingly</vt:lpstr>
      <vt:lpstr>Exercise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2: Software Processes and Methods</dc:title>
  <dc:creator>Naida Demirović</dc:creator>
  <cp:lastModifiedBy>Naida Demirović</cp:lastModifiedBy>
  <cp:revision>14</cp:revision>
  <dcterms:created xsi:type="dcterms:W3CDTF">2018-03-20T23:01:21Z</dcterms:created>
  <dcterms:modified xsi:type="dcterms:W3CDTF">2018-03-21T09:25:22Z</dcterms:modified>
</cp:coreProperties>
</file>