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1.xml" ContentType="application/vnd.openxmlformats-officedocument.presentationml.slide+xml"/>
  <Override PartName="/ppt/presentation.xml" ContentType="application/vnd.openxmlformats-officedocument.presentationml.presentation.main+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24.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434" r:id="rId2"/>
    <p:sldId id="435" r:id="rId3"/>
    <p:sldId id="513" r:id="rId4"/>
    <p:sldId id="454" r:id="rId5"/>
    <p:sldId id="455" r:id="rId6"/>
    <p:sldId id="457" r:id="rId7"/>
    <p:sldId id="514" r:id="rId8"/>
    <p:sldId id="515" r:id="rId9"/>
    <p:sldId id="523" r:id="rId10"/>
    <p:sldId id="516" r:id="rId11"/>
    <p:sldId id="517" r:id="rId12"/>
    <p:sldId id="518" r:id="rId13"/>
    <p:sldId id="519" r:id="rId14"/>
    <p:sldId id="520" r:id="rId15"/>
    <p:sldId id="521" r:id="rId16"/>
    <p:sldId id="522" r:id="rId17"/>
    <p:sldId id="458" r:id="rId18"/>
    <p:sldId id="459" r:id="rId19"/>
    <p:sldId id="460" r:id="rId20"/>
    <p:sldId id="463" r:id="rId21"/>
    <p:sldId id="498" r:id="rId22"/>
    <p:sldId id="495" r:id="rId23"/>
    <p:sldId id="496" r:id="rId24"/>
    <p:sldId id="497" r:id="rId25"/>
    <p:sldId id="499" r:id="rId26"/>
    <p:sldId id="500" r:id="rId27"/>
    <p:sldId id="501" r:id="rId28"/>
    <p:sldId id="502" r:id="rId29"/>
    <p:sldId id="503" r:id="rId30"/>
    <p:sldId id="524" r:id="rId31"/>
    <p:sldId id="504" r:id="rId32"/>
    <p:sldId id="525" r:id="rId33"/>
    <p:sldId id="526" r:id="rId34"/>
    <p:sldId id="530" r:id="rId35"/>
    <p:sldId id="531" r:id="rId36"/>
    <p:sldId id="532" r:id="rId37"/>
    <p:sldId id="533" r:id="rId38"/>
    <p:sldId id="534" r:id="rId39"/>
    <p:sldId id="535" r:id="rId40"/>
    <p:sldId id="536" r:id="rId41"/>
    <p:sldId id="537" r:id="rId42"/>
    <p:sldId id="527" r:id="rId43"/>
    <p:sldId id="538" r:id="rId44"/>
    <p:sldId id="539" r:id="rId45"/>
    <p:sldId id="540" r:id="rId46"/>
    <p:sldId id="505" r:id="rId47"/>
    <p:sldId id="506" r:id="rId48"/>
    <p:sldId id="507" r:id="rId49"/>
    <p:sldId id="509" r:id="rId50"/>
    <p:sldId id="528" r:id="rId51"/>
    <p:sldId id="541" r:id="rId52"/>
    <p:sldId id="529" r:id="rId53"/>
    <p:sldId id="321"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autoAdjust="0"/>
    <p:restoredTop sz="80269" autoAdjust="0"/>
  </p:normalViewPr>
  <p:slideViewPr>
    <p:cSldViewPr>
      <p:cViewPr varScale="1">
        <p:scale>
          <a:sx n="86" d="100"/>
          <a:sy n="86" d="100"/>
        </p:scale>
        <p:origin x="230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CE80F6-F3D6-B731-28E3-9E210CD0F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4F4A2679-E9A7-002F-73DA-7CD40692E48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9CF6A9CC-B91A-0E4E-940C-387A86BF423C}" type="datetimeFigureOut">
              <a:rPr lang="en-IN"/>
              <a:pPr>
                <a:defRPr/>
              </a:pPr>
              <a:t>15/12/24</a:t>
            </a:fld>
            <a:endParaRPr lang="en-IN"/>
          </a:p>
        </p:txBody>
      </p:sp>
      <p:sp>
        <p:nvSpPr>
          <p:cNvPr id="4" name="Slide Image Placeholder 3">
            <a:extLst>
              <a:ext uri="{FF2B5EF4-FFF2-40B4-BE49-F238E27FC236}">
                <a16:creationId xmlns:a16="http://schemas.microsoft.com/office/drawing/2014/main" id="{93AFB6EB-B3BE-4E01-51D4-4AAC74CE62AF}"/>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9A791031-3FF3-1628-307E-C575D21C3E4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D7B65376-3D2D-8BB9-7D68-6E3FF493E41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a:extLst>
              <a:ext uri="{FF2B5EF4-FFF2-40B4-BE49-F238E27FC236}">
                <a16:creationId xmlns:a16="http://schemas.microsoft.com/office/drawing/2014/main" id="{FC0EF761-B40E-1620-0252-5BC52A0A47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208759E7-0225-2F45-ABDA-31AA09855C8B}"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mlflow.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mlflow.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1AE09B8D-C208-95E2-3701-D0EC809482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52F90D74-AE52-5EF8-39F5-E3C2493BDB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Hello everyone!</a:t>
            </a:r>
            <a:endParaRPr lang="en-IN" altLang="en-US"/>
          </a:p>
        </p:txBody>
      </p:sp>
      <p:sp>
        <p:nvSpPr>
          <p:cNvPr id="17411" name="Slide Number Placeholder 3">
            <a:extLst>
              <a:ext uri="{FF2B5EF4-FFF2-40B4-BE49-F238E27FC236}">
                <a16:creationId xmlns:a16="http://schemas.microsoft.com/office/drawing/2014/main" id="{98FC3CC2-C399-E724-3B0A-F272B51599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BC8DA2-F629-3949-8A92-783901F9747B}" type="slidenum">
              <a:rPr lang="en-IN" altLang="en-US" smtClean="0"/>
              <a:pPr/>
              <a:t>1</a:t>
            </a:fld>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B597368A-7CAF-BC8E-A756-E04FB1B4E67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a:extLst>
              <a:ext uri="{FF2B5EF4-FFF2-40B4-BE49-F238E27FC236}">
                <a16:creationId xmlns:a16="http://schemas.microsoft.com/office/drawing/2014/main" id="{17DF6E0E-9973-712E-DDBE-BE17A0998A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focuses on </a:t>
            </a:r>
            <a:r>
              <a:rPr lang="en-IN" altLang="en-US" b="1"/>
              <a:t>Generation 2: Deep Learning</a:t>
            </a:r>
            <a:r>
              <a:rPr lang="en-IN" altLang="en-US"/>
              <a:t>, describing its foundational concepts, capabilities, and key architectures:</a:t>
            </a:r>
          </a:p>
          <a:p>
            <a:r>
              <a:rPr lang="en-IN" altLang="en-US" b="1"/>
              <a:t>Overview of Deep Learning:</a:t>
            </a:r>
          </a:p>
          <a:p>
            <a:pPr>
              <a:buFont typeface="Calibri Light" panose="020F0302020204030204" pitchFamily="34" charset="0"/>
              <a:buAutoNum type="arabicPeriod"/>
            </a:pPr>
            <a:r>
              <a:rPr lang="en-IN" altLang="en-US" b="1"/>
              <a:t>Based on Artificial Neural Networks</a:t>
            </a:r>
            <a:r>
              <a:rPr lang="en-IN" altLang="en-US"/>
              <a:t>:</a:t>
            </a:r>
          </a:p>
          <a:p>
            <a:pPr marL="742950" lvl="1" indent="-285750">
              <a:buFont typeface="Calibri Light" panose="020F0302020204030204" pitchFamily="34" charset="0"/>
              <a:buAutoNum type="arabicPeriod"/>
            </a:pPr>
            <a:r>
              <a:rPr lang="en-IN" altLang="en-US"/>
              <a:t>Deep learning models utilize multiple layers of interconnected nodes (neurons), enabling them to learn complex patterns and representations in data.</a:t>
            </a:r>
          </a:p>
          <a:p>
            <a:pPr marL="742950" lvl="1" indent="-285750">
              <a:buFont typeface="Calibri Light" panose="020F0302020204030204" pitchFamily="34" charset="0"/>
              <a:buAutoNum type="arabicPeriod"/>
            </a:pPr>
            <a:r>
              <a:rPr lang="en-IN" altLang="en-US"/>
              <a:t>The "deep" aspect refers to the number of layers in the network.</a:t>
            </a:r>
          </a:p>
          <a:p>
            <a:pPr>
              <a:buFont typeface="Calibri Light" panose="020F0302020204030204" pitchFamily="34" charset="0"/>
              <a:buAutoNum type="arabicPeriod"/>
            </a:pPr>
            <a:r>
              <a:rPr lang="en-IN" altLang="en-US" b="1"/>
              <a:t>Automatic Feature Learning</a:t>
            </a:r>
            <a:r>
              <a:rPr lang="en-IN" altLang="en-US"/>
              <a:t>:</a:t>
            </a:r>
          </a:p>
          <a:p>
            <a:pPr marL="742950" lvl="1" indent="-285750">
              <a:buFont typeface="Calibri Light" panose="020F0302020204030204" pitchFamily="34" charset="0"/>
              <a:buAutoNum type="arabicPeriod"/>
            </a:pPr>
            <a:r>
              <a:rPr lang="en-IN" altLang="en-US"/>
              <a:t>Unlike traditional ML, deep learning models automatically extract features from raw data, eliminating the need for manual feature engineering.</a:t>
            </a:r>
          </a:p>
          <a:p>
            <a:pPr>
              <a:buFont typeface="Calibri Light" panose="020F0302020204030204" pitchFamily="34" charset="0"/>
              <a:buAutoNum type="arabicPeriod"/>
            </a:pPr>
            <a:r>
              <a:rPr lang="en-IN" altLang="en-US" b="1"/>
              <a:t>Handling Unstructured Data</a:t>
            </a:r>
            <a:r>
              <a:rPr lang="en-IN" altLang="en-US"/>
              <a:t>:</a:t>
            </a:r>
          </a:p>
          <a:p>
            <a:pPr marL="742950" lvl="1" indent="-285750">
              <a:buFont typeface="Calibri Light" panose="020F0302020204030204" pitchFamily="34" charset="0"/>
              <a:buAutoNum type="arabicPeriod"/>
            </a:pPr>
            <a:r>
              <a:rPr lang="en-IN" altLang="en-US"/>
              <a:t>Excels in processing unstructured data types such as:</a:t>
            </a:r>
          </a:p>
          <a:p>
            <a:pPr marL="1143000" lvl="2" indent="-228600">
              <a:buFont typeface="Calibri Light" panose="020F0302020204030204" pitchFamily="34" charset="0"/>
              <a:buAutoNum type="arabicPeriod"/>
            </a:pPr>
            <a:r>
              <a:rPr lang="en-IN" altLang="en-US" b="1"/>
              <a:t>Images</a:t>
            </a:r>
            <a:endParaRPr lang="en-IN" altLang="en-US"/>
          </a:p>
          <a:p>
            <a:pPr marL="1143000" lvl="2" indent="-228600">
              <a:buFont typeface="Calibri Light" panose="020F0302020204030204" pitchFamily="34" charset="0"/>
              <a:buAutoNum type="arabicPeriod"/>
            </a:pPr>
            <a:r>
              <a:rPr lang="en-IN" altLang="en-US" b="1"/>
              <a:t>Text</a:t>
            </a:r>
            <a:endParaRPr lang="en-IN" altLang="en-US"/>
          </a:p>
          <a:p>
            <a:pPr marL="1143000" lvl="2" indent="-228600">
              <a:buFont typeface="Calibri Light" panose="020F0302020204030204" pitchFamily="34" charset="0"/>
              <a:buAutoNum type="arabicPeriod"/>
            </a:pPr>
            <a:r>
              <a:rPr lang="en-IN" altLang="en-US" b="1"/>
              <a:t>Audio</a:t>
            </a:r>
            <a:endParaRPr lang="en-IN" altLang="en-US"/>
          </a:p>
          <a:p>
            <a:pPr>
              <a:buFont typeface="Calibri Light" panose="020F0302020204030204" pitchFamily="34" charset="0"/>
              <a:buAutoNum type="arabicPeriod"/>
            </a:pPr>
            <a:r>
              <a:rPr lang="en-IN" altLang="en-US" b="1"/>
              <a:t>Performance</a:t>
            </a:r>
            <a:r>
              <a:rPr lang="en-IN" altLang="en-US"/>
              <a:t>:</a:t>
            </a:r>
          </a:p>
          <a:p>
            <a:pPr marL="742950" lvl="1" indent="-285750">
              <a:buFont typeface="Calibri Light" panose="020F0302020204030204" pitchFamily="34" charset="0"/>
              <a:buAutoNum type="arabicPeriod"/>
            </a:pPr>
            <a:r>
              <a:rPr lang="en-IN" altLang="en-US"/>
              <a:t>Works well with large datasets, leveraging computational power from GPUs and TPUs.</a:t>
            </a:r>
          </a:p>
          <a:p>
            <a:r>
              <a:rPr lang="en-IN" altLang="en-US" b="1"/>
              <a:t>Key Deep Learning Architectures:</a:t>
            </a:r>
          </a:p>
          <a:p>
            <a:pPr>
              <a:buFont typeface="Calibri Light" panose="020F0302020204030204" pitchFamily="34" charset="0"/>
              <a:buAutoNum type="arabicPeriod"/>
            </a:pPr>
            <a:r>
              <a:rPr lang="en-IN" altLang="en-US" b="1"/>
              <a:t>Convolutional Neural Networks (CNNs)</a:t>
            </a:r>
            <a:r>
              <a:rPr lang="en-IN" altLang="en-US"/>
              <a:t>:</a:t>
            </a:r>
          </a:p>
          <a:p>
            <a:pPr marL="742950" lvl="1" indent="-285750">
              <a:buFont typeface="Calibri Light" panose="020F0302020204030204" pitchFamily="34" charset="0"/>
              <a:buAutoNum type="arabicPeriod"/>
            </a:pPr>
            <a:r>
              <a:rPr lang="en-IN" altLang="en-US"/>
              <a:t>Designed for image and video data.</a:t>
            </a:r>
          </a:p>
          <a:p>
            <a:pPr marL="742950" lvl="1" indent="-285750">
              <a:buFont typeface="Calibri Light" panose="020F0302020204030204" pitchFamily="34" charset="0"/>
              <a:buAutoNum type="arabicPeriod"/>
            </a:pPr>
            <a:r>
              <a:rPr lang="en-IN" altLang="en-US"/>
              <a:t>Applications:</a:t>
            </a:r>
          </a:p>
          <a:p>
            <a:pPr marL="1143000" lvl="2" indent="-228600">
              <a:buFont typeface="Calibri Light" panose="020F0302020204030204" pitchFamily="34" charset="0"/>
              <a:buAutoNum type="arabicPeriod"/>
            </a:pPr>
            <a:r>
              <a:rPr lang="en-IN" altLang="en-US"/>
              <a:t>Image classification, object detection, and video analysis.</a:t>
            </a:r>
          </a:p>
          <a:p>
            <a:pPr marL="1143000" lvl="2" indent="-228600">
              <a:buFont typeface="Calibri Light" panose="020F0302020204030204" pitchFamily="34" charset="0"/>
              <a:buAutoNum type="arabicPeriod"/>
            </a:pPr>
            <a:r>
              <a:rPr lang="en-IN" altLang="en-US"/>
              <a:t>Examples: ResNet, VGGNet, and AlexNet.</a:t>
            </a:r>
          </a:p>
          <a:p>
            <a:pPr>
              <a:buFont typeface="Calibri Light" panose="020F0302020204030204" pitchFamily="34" charset="0"/>
              <a:buAutoNum type="arabicPeriod"/>
            </a:pPr>
            <a:r>
              <a:rPr lang="en-IN" altLang="en-US" b="1"/>
              <a:t>Recurrent Neural Networks (RNNs)</a:t>
            </a:r>
            <a:r>
              <a:rPr lang="en-IN" altLang="en-US"/>
              <a:t>:</a:t>
            </a:r>
          </a:p>
          <a:p>
            <a:pPr marL="742950" lvl="1" indent="-285750">
              <a:buFont typeface="Calibri Light" panose="020F0302020204030204" pitchFamily="34" charset="0"/>
              <a:buAutoNum type="arabicPeriod"/>
            </a:pPr>
            <a:r>
              <a:rPr lang="en-IN" altLang="en-US"/>
              <a:t>Specialized for sequential data processing.</a:t>
            </a:r>
          </a:p>
          <a:p>
            <a:pPr marL="742950" lvl="1" indent="-285750">
              <a:buFont typeface="Calibri Light" panose="020F0302020204030204" pitchFamily="34" charset="0"/>
              <a:buAutoNum type="arabicPeriod"/>
            </a:pPr>
            <a:r>
              <a:rPr lang="en-IN" altLang="en-US"/>
              <a:t>Applications:</a:t>
            </a:r>
          </a:p>
          <a:p>
            <a:pPr marL="1143000" lvl="2" indent="-228600">
              <a:buFont typeface="Calibri Light" panose="020F0302020204030204" pitchFamily="34" charset="0"/>
              <a:buAutoNum type="arabicPeriod"/>
            </a:pPr>
            <a:r>
              <a:rPr lang="en-IN" altLang="en-US"/>
              <a:t>Natural Language Processing (NLP), speech recognition, and time-series forecasting.</a:t>
            </a:r>
          </a:p>
          <a:p>
            <a:pPr marL="1143000" lvl="2" indent="-228600">
              <a:buFont typeface="Calibri Light" panose="020F0302020204030204" pitchFamily="34" charset="0"/>
              <a:buAutoNum type="arabicPeriod"/>
            </a:pPr>
            <a:r>
              <a:rPr lang="en-IN" altLang="en-US"/>
              <a:t>Examples: Text generation, chatbots.</a:t>
            </a:r>
          </a:p>
          <a:p>
            <a:pPr>
              <a:buFont typeface="Calibri Light" panose="020F0302020204030204" pitchFamily="34" charset="0"/>
              <a:buAutoNum type="arabicPeriod"/>
            </a:pPr>
            <a:r>
              <a:rPr lang="en-IN" altLang="en-US" b="1"/>
              <a:t>Long Short-Term Memory Networks (LSTMs)</a:t>
            </a:r>
            <a:r>
              <a:rPr lang="en-IN" altLang="en-US"/>
              <a:t>:</a:t>
            </a:r>
          </a:p>
          <a:p>
            <a:pPr marL="742950" lvl="1" indent="-285750">
              <a:buFont typeface="Calibri Light" panose="020F0302020204030204" pitchFamily="34" charset="0"/>
              <a:buAutoNum type="arabicPeriod"/>
            </a:pPr>
            <a:r>
              <a:rPr lang="en-IN" altLang="en-US"/>
              <a:t>An advanced type of RNN designed to handle long-term dependencies in sequences.</a:t>
            </a:r>
          </a:p>
          <a:p>
            <a:pPr marL="742950" lvl="1" indent="-285750">
              <a:buFont typeface="Calibri Light" panose="020F0302020204030204" pitchFamily="34" charset="0"/>
              <a:buAutoNum type="arabicPeriod"/>
            </a:pPr>
            <a:r>
              <a:rPr lang="en-IN" altLang="en-US"/>
              <a:t>Applications:</a:t>
            </a:r>
          </a:p>
          <a:p>
            <a:pPr marL="1143000" lvl="2" indent="-228600">
              <a:buFont typeface="Calibri Light" panose="020F0302020204030204" pitchFamily="34" charset="0"/>
              <a:buAutoNum type="arabicPeriod"/>
            </a:pPr>
            <a:r>
              <a:rPr lang="en-IN" altLang="en-US"/>
              <a:t>NLP tasks such as sentiment analysis and machine translation.</a:t>
            </a:r>
          </a:p>
          <a:p>
            <a:pPr marL="1143000" lvl="2" indent="-228600">
              <a:buFont typeface="Calibri Light" panose="020F0302020204030204" pitchFamily="34" charset="0"/>
              <a:buAutoNum type="arabicPeriod"/>
            </a:pPr>
            <a:r>
              <a:rPr lang="en-IN" altLang="en-US"/>
              <a:t>Speech recognition and time-series prediction.</a:t>
            </a:r>
          </a:p>
          <a:p>
            <a:r>
              <a:rPr lang="en-IN" altLang="en-US" b="1"/>
              <a:t>Conclusion:</a:t>
            </a:r>
          </a:p>
          <a:p>
            <a:r>
              <a:rPr lang="en-IN" altLang="en-US"/>
              <a:t>Deep learning represents a significant leap in ML capabilities by enabling automatic feature extraction and working effectively with unstructured data. The architectures discussed are foundational to many modern AI applications, ranging from computer vision to NLP.</a:t>
            </a:r>
          </a:p>
          <a:p>
            <a:endParaRPr lang="en-US" altLang="en-US"/>
          </a:p>
        </p:txBody>
      </p:sp>
      <p:sp>
        <p:nvSpPr>
          <p:cNvPr id="37891" name="Slide Number Placeholder 3">
            <a:extLst>
              <a:ext uri="{FF2B5EF4-FFF2-40B4-BE49-F238E27FC236}">
                <a16:creationId xmlns:a16="http://schemas.microsoft.com/office/drawing/2014/main" id="{49D36EE5-D829-22D7-C9C7-7495C730A6A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C571593-249A-2A44-9D9E-F42E031FC1E6}" type="slidenum">
              <a:rPr lang="en-IN" altLang="en-US" smtClean="0"/>
              <a:pPr/>
              <a:t>12</a:t>
            </a:fld>
            <a:endParaRPr lang="en-I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A90B027F-7C68-E19E-F059-49A2704FEE1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Notes Placeholder 2">
            <a:extLst>
              <a:ext uri="{FF2B5EF4-FFF2-40B4-BE49-F238E27FC236}">
                <a16:creationId xmlns:a16="http://schemas.microsoft.com/office/drawing/2014/main" id="{55D676B7-A2DD-8E6E-65FD-6C25D293CAC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explains </a:t>
            </a:r>
            <a:r>
              <a:rPr lang="en-IN" altLang="en-US" b="1"/>
              <a:t>Generation 3: Transfer Learning / Transformers</a:t>
            </a:r>
            <a:r>
              <a:rPr lang="en-IN" altLang="en-US"/>
              <a:t>, focusing on advancements that make machine learning more efficient and adaptable.</a:t>
            </a:r>
          </a:p>
          <a:p>
            <a:r>
              <a:rPr lang="en-IN" altLang="en-US" b="1"/>
              <a:t>Key Concepts:</a:t>
            </a:r>
          </a:p>
          <a:p>
            <a:pPr>
              <a:buFont typeface="Calibri Light" panose="020F0302020204030204" pitchFamily="34" charset="0"/>
              <a:buAutoNum type="arabicPeriod"/>
            </a:pPr>
            <a:r>
              <a:rPr lang="en-IN" altLang="en-US" b="1"/>
              <a:t>Transfer Learning</a:t>
            </a:r>
            <a:r>
              <a:rPr lang="en-IN" altLang="en-US"/>
              <a:t>:</a:t>
            </a:r>
          </a:p>
          <a:p>
            <a:pPr marL="742950" lvl="1" indent="-285750">
              <a:buFont typeface="Calibri Light" panose="020F0302020204030204" pitchFamily="34" charset="0"/>
              <a:buAutoNum type="arabicPeriod"/>
            </a:pPr>
            <a:r>
              <a:rPr lang="en-IN" altLang="en-US"/>
              <a:t>Transfer learning leverages </a:t>
            </a:r>
            <a:r>
              <a:rPr lang="en-IN" altLang="en-US" b="1"/>
              <a:t>pre-trained models</a:t>
            </a:r>
            <a:r>
              <a:rPr lang="en-IN" altLang="en-US"/>
              <a:t> trained on large datasets and adapts them for specific tasks.</a:t>
            </a:r>
          </a:p>
          <a:p>
            <a:pPr marL="742950" lvl="1" indent="-285750">
              <a:buFont typeface="Calibri Light" panose="020F0302020204030204" pitchFamily="34" charset="0"/>
              <a:buAutoNum type="arabicPeriod"/>
            </a:pPr>
            <a:r>
              <a:rPr lang="en-IN" altLang="en-US"/>
              <a:t>This approach significantly reduces:</a:t>
            </a:r>
          </a:p>
          <a:p>
            <a:pPr marL="1143000" lvl="2" indent="-228600">
              <a:buFont typeface="Calibri Light" panose="020F0302020204030204" pitchFamily="34" charset="0"/>
              <a:buAutoNum type="arabicPeriod"/>
            </a:pPr>
            <a:r>
              <a:rPr lang="en-IN" altLang="en-US" b="1"/>
              <a:t>Data requirements</a:t>
            </a:r>
            <a:r>
              <a:rPr lang="en-IN" altLang="en-US"/>
              <a:t>: Less labeled data is needed for fine-tuning.</a:t>
            </a:r>
          </a:p>
          <a:p>
            <a:pPr marL="1143000" lvl="2" indent="-228600">
              <a:buFont typeface="Calibri Light" panose="020F0302020204030204" pitchFamily="34" charset="0"/>
              <a:buAutoNum type="arabicPeriod"/>
            </a:pPr>
            <a:r>
              <a:rPr lang="en-IN" altLang="en-US" b="1"/>
              <a:t>Training time</a:t>
            </a:r>
            <a:r>
              <a:rPr lang="en-IN" altLang="en-US"/>
              <a:t>: Pre-trained models already contain useful knowledge.</a:t>
            </a:r>
          </a:p>
          <a:p>
            <a:pPr>
              <a:buFont typeface="Calibri Light" panose="020F0302020204030204" pitchFamily="34" charset="0"/>
              <a:buAutoNum type="arabicPeriod"/>
            </a:pPr>
            <a:r>
              <a:rPr lang="en-IN" altLang="en-US" b="1"/>
              <a:t>Transformers</a:t>
            </a:r>
            <a:r>
              <a:rPr lang="en-IN" altLang="en-US"/>
              <a:t>:</a:t>
            </a:r>
          </a:p>
          <a:p>
            <a:pPr marL="742950" lvl="1" indent="-285750">
              <a:buFont typeface="Calibri Light" panose="020F0302020204030204" pitchFamily="34" charset="0"/>
              <a:buAutoNum type="arabicPeriod"/>
            </a:pPr>
            <a:r>
              <a:rPr lang="en-IN" altLang="en-US"/>
              <a:t>Transformer architectures have revolutionized Natural Language Processing (NLP) and other domains by handling sequential data more effectively than traditional methods like RNNs.</a:t>
            </a:r>
          </a:p>
          <a:p>
            <a:pPr marL="742950" lvl="1" indent="-285750">
              <a:buFont typeface="Calibri Light" panose="020F0302020204030204" pitchFamily="34" charset="0"/>
              <a:buAutoNum type="arabicPeriod"/>
            </a:pPr>
            <a:r>
              <a:rPr lang="en-IN" altLang="en-US"/>
              <a:t>They utilize self-attention mechanisms, enabling them to understand context and relationships in data.</a:t>
            </a:r>
          </a:p>
          <a:p>
            <a:r>
              <a:rPr lang="en-IN" altLang="en-US" b="1"/>
              <a:t>Benefits:</a:t>
            </a:r>
          </a:p>
          <a:p>
            <a:pPr>
              <a:buFontTx/>
              <a:buChar char="•"/>
            </a:pPr>
            <a:r>
              <a:rPr lang="en-IN" altLang="en-US" b="1"/>
              <a:t>Efficiency</a:t>
            </a:r>
            <a:r>
              <a:rPr lang="en-IN" altLang="en-US"/>
              <a:t>:</a:t>
            </a:r>
          </a:p>
          <a:p>
            <a:pPr marL="742950" lvl="1" indent="-285750">
              <a:buFontTx/>
              <a:buChar char="•"/>
            </a:pPr>
            <a:r>
              <a:rPr lang="en-IN" altLang="en-US"/>
              <a:t>Models learn faster and perform better with limited task-specific data.</a:t>
            </a:r>
          </a:p>
          <a:p>
            <a:pPr>
              <a:buFontTx/>
              <a:buChar char="•"/>
            </a:pPr>
            <a:r>
              <a:rPr lang="en-IN" altLang="en-US" b="1"/>
              <a:t>Scalability</a:t>
            </a:r>
            <a:r>
              <a:rPr lang="en-IN" altLang="en-US"/>
              <a:t>:</a:t>
            </a:r>
          </a:p>
          <a:p>
            <a:pPr marL="742950" lvl="1" indent="-285750">
              <a:buFontTx/>
              <a:buChar char="•"/>
            </a:pPr>
            <a:r>
              <a:rPr lang="en-IN" altLang="en-US"/>
              <a:t>Handles large-scale data and tasks efficiently.</a:t>
            </a:r>
          </a:p>
          <a:p>
            <a:pPr>
              <a:buFontTx/>
              <a:buChar char="•"/>
            </a:pPr>
            <a:r>
              <a:rPr lang="en-IN" altLang="en-US" b="1"/>
              <a:t>Versatility</a:t>
            </a:r>
            <a:r>
              <a:rPr lang="en-IN" altLang="en-US"/>
              <a:t>:</a:t>
            </a:r>
          </a:p>
          <a:p>
            <a:pPr marL="742950" lvl="1" indent="-285750">
              <a:buFontTx/>
              <a:buChar char="•"/>
            </a:pPr>
            <a:r>
              <a:rPr lang="en-IN" altLang="en-US"/>
              <a:t>Can be applied across multiple domains, such as NLP, computer vision, and speech.</a:t>
            </a:r>
          </a:p>
          <a:p>
            <a:r>
              <a:rPr lang="en-IN" altLang="en-US" b="1"/>
              <a:t>Example:</a:t>
            </a:r>
          </a:p>
          <a:p>
            <a:pPr>
              <a:buFontTx/>
              <a:buChar char="•"/>
            </a:pPr>
            <a:r>
              <a:rPr lang="en-IN" altLang="en-US" b="1"/>
              <a:t>Fine-tuning BERT (Bidirectional Encoder Representations from Transformers)</a:t>
            </a:r>
            <a:r>
              <a:rPr lang="en-IN" altLang="en-US"/>
              <a:t>:</a:t>
            </a:r>
          </a:p>
          <a:p>
            <a:pPr marL="742950" lvl="1" indent="-285750">
              <a:buFontTx/>
              <a:buChar char="•"/>
            </a:pPr>
            <a:r>
              <a:rPr lang="en-IN" altLang="en-US"/>
              <a:t>BERT is a transformer-based model that is pre-trained on massive text corpora.</a:t>
            </a:r>
          </a:p>
          <a:p>
            <a:pPr marL="742950" lvl="1" indent="-285750">
              <a:buFontTx/>
              <a:buChar char="•"/>
            </a:pPr>
            <a:r>
              <a:rPr lang="en-IN" altLang="en-US"/>
              <a:t>Fine-tuning allows adapting BERT for specific tasks like:</a:t>
            </a:r>
          </a:p>
          <a:p>
            <a:pPr marL="1143000" lvl="2" indent="-228600">
              <a:buFontTx/>
              <a:buChar char="•"/>
            </a:pPr>
            <a:r>
              <a:rPr lang="en-IN" altLang="en-US" b="1"/>
              <a:t>Sentiment analysis</a:t>
            </a:r>
            <a:endParaRPr lang="en-IN" altLang="en-US"/>
          </a:p>
          <a:p>
            <a:pPr marL="1143000" lvl="2" indent="-228600">
              <a:buFontTx/>
              <a:buChar char="•"/>
            </a:pPr>
            <a:r>
              <a:rPr lang="en-IN" altLang="en-US" b="1"/>
              <a:t>Language translation</a:t>
            </a:r>
            <a:endParaRPr lang="en-IN" altLang="en-US"/>
          </a:p>
          <a:p>
            <a:pPr marL="1143000" lvl="2" indent="-228600">
              <a:buFontTx/>
              <a:buChar char="•"/>
            </a:pPr>
            <a:r>
              <a:rPr lang="en-IN" altLang="en-US" b="1"/>
              <a:t>Text summarization</a:t>
            </a:r>
            <a:endParaRPr lang="en-IN" altLang="en-US"/>
          </a:p>
          <a:p>
            <a:r>
              <a:rPr lang="en-IN" altLang="en-US" b="1"/>
              <a:t>Conclusion:</a:t>
            </a:r>
          </a:p>
          <a:p>
            <a:r>
              <a:rPr lang="en-IN" altLang="en-US"/>
              <a:t>This generation represents a significant leap in ML efficiency, enabling tasks to be accomplished with fewer resources and advancing the field through innovations like transformers and transfer learning. These approaches form the backbone of many state-of-the-art AI applications today.</a:t>
            </a:r>
          </a:p>
          <a:p>
            <a:endParaRPr lang="en-US" altLang="en-US"/>
          </a:p>
        </p:txBody>
      </p:sp>
      <p:sp>
        <p:nvSpPr>
          <p:cNvPr id="39939" name="Slide Number Placeholder 3">
            <a:extLst>
              <a:ext uri="{FF2B5EF4-FFF2-40B4-BE49-F238E27FC236}">
                <a16:creationId xmlns:a16="http://schemas.microsoft.com/office/drawing/2014/main" id="{0CAE3FF5-A6DA-0A27-22FE-FBD7F72D3B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88CB7D8-1324-944E-8FBD-737DC236050A}" type="slidenum">
              <a:rPr lang="en-IN" altLang="en-US" smtClean="0"/>
              <a:pPr/>
              <a:t>13</a:t>
            </a:fld>
            <a:endParaRPr lang="en-I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7C1104F5-9C39-FD19-F10F-958A7E59E40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Notes Placeholder 2">
            <a:extLst>
              <a:ext uri="{FF2B5EF4-FFF2-40B4-BE49-F238E27FC236}">
                <a16:creationId xmlns:a16="http://schemas.microsoft.com/office/drawing/2014/main" id="{CD976A79-2D59-8DF0-A378-B247608A6A1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provides an overview of </a:t>
            </a:r>
            <a:r>
              <a:rPr lang="en-IN" altLang="en-US" b="1"/>
              <a:t>Transfer Learning</a:t>
            </a:r>
            <a:r>
              <a:rPr lang="en-IN" altLang="en-US"/>
              <a:t>, a significant advancement in deep learning. Here's a detailed explanation:</a:t>
            </a:r>
          </a:p>
          <a:p>
            <a:r>
              <a:rPr lang="en-IN" altLang="en-US" b="1"/>
              <a:t>What is Transfer Learning?</a:t>
            </a:r>
          </a:p>
          <a:p>
            <a:pPr>
              <a:buFontTx/>
              <a:buChar char="•"/>
            </a:pPr>
            <a:r>
              <a:rPr lang="en-IN" altLang="en-US"/>
              <a:t>Transfer learning is a </a:t>
            </a:r>
            <a:r>
              <a:rPr lang="en-IN" altLang="en-US" b="1"/>
              <a:t>deep learning technique</a:t>
            </a:r>
            <a:r>
              <a:rPr lang="en-IN" altLang="en-US"/>
              <a:t> where:</a:t>
            </a:r>
          </a:p>
          <a:p>
            <a:pPr marL="742950" lvl="1" indent="-285750">
              <a:buFontTx/>
              <a:buChar char="•"/>
            </a:pPr>
            <a:r>
              <a:rPr lang="en-IN" altLang="en-US"/>
              <a:t>A model is </a:t>
            </a:r>
            <a:r>
              <a:rPr lang="en-IN" altLang="en-US" b="1"/>
              <a:t>pre-trained</a:t>
            </a:r>
            <a:r>
              <a:rPr lang="en-IN" altLang="en-US"/>
              <a:t> on a large, data-rich task (often a generic task like language modeling or image classification).</a:t>
            </a:r>
          </a:p>
          <a:p>
            <a:pPr marL="742950" lvl="1" indent="-285750">
              <a:buFontTx/>
              <a:buChar char="•"/>
            </a:pPr>
            <a:r>
              <a:rPr lang="en-IN" altLang="en-US"/>
              <a:t>The pre-trained model is then </a:t>
            </a:r>
            <a:r>
              <a:rPr lang="en-IN" altLang="en-US" b="1"/>
              <a:t>fine-tuned</a:t>
            </a:r>
            <a:r>
              <a:rPr lang="en-IN" altLang="en-US"/>
              <a:t> on a specific downstream task with less data.</a:t>
            </a:r>
          </a:p>
          <a:p>
            <a:pPr>
              <a:buFontTx/>
              <a:buChar char="•"/>
            </a:pPr>
            <a:r>
              <a:rPr lang="en-IN" altLang="en-US"/>
              <a:t>It is particularly powerful in domains where labeled data is scarce.</a:t>
            </a:r>
          </a:p>
          <a:p>
            <a:r>
              <a:rPr lang="en-IN" altLang="en-US" b="1"/>
              <a:t>Applications in NLP:</a:t>
            </a:r>
          </a:p>
          <a:p>
            <a:pPr>
              <a:buFontTx/>
              <a:buChar char="•"/>
            </a:pPr>
            <a:r>
              <a:rPr lang="en-IN" altLang="en-US"/>
              <a:t>Transfer learning has become a cornerstone technique in </a:t>
            </a:r>
            <a:r>
              <a:rPr lang="en-IN" altLang="en-US" b="1"/>
              <a:t>Natural Language Processing (NLP)</a:t>
            </a:r>
            <a:r>
              <a:rPr lang="en-IN" altLang="en-US"/>
              <a:t>.</a:t>
            </a:r>
          </a:p>
          <a:p>
            <a:pPr marL="742950" lvl="1" indent="-285750">
              <a:buFontTx/>
              <a:buChar char="•"/>
            </a:pPr>
            <a:r>
              <a:rPr lang="en-IN" altLang="en-US"/>
              <a:t>Examples:</a:t>
            </a:r>
          </a:p>
          <a:p>
            <a:pPr marL="1143000" lvl="2" indent="-228600">
              <a:buFontTx/>
              <a:buChar char="•"/>
            </a:pPr>
            <a:r>
              <a:rPr lang="en-IN" altLang="en-US"/>
              <a:t>Pre-training a model like </a:t>
            </a:r>
            <a:r>
              <a:rPr lang="en-IN" altLang="en-US" b="1"/>
              <a:t>BERT</a:t>
            </a:r>
            <a:r>
              <a:rPr lang="en-IN" altLang="en-US"/>
              <a:t> or </a:t>
            </a:r>
            <a:r>
              <a:rPr lang="en-IN" altLang="en-US" b="1"/>
              <a:t>GPT</a:t>
            </a:r>
            <a:r>
              <a:rPr lang="en-IN" altLang="en-US"/>
              <a:t> on vast corpora of text data.</a:t>
            </a:r>
          </a:p>
          <a:p>
            <a:pPr marL="1143000" lvl="2" indent="-228600">
              <a:buFontTx/>
              <a:buChar char="•"/>
            </a:pPr>
            <a:r>
              <a:rPr lang="en-IN" altLang="en-US"/>
              <a:t>Fine-tuning the pre-trained model on tasks like:</a:t>
            </a:r>
          </a:p>
          <a:p>
            <a:pPr marL="1600200" lvl="3" indent="-228600">
              <a:buFontTx/>
              <a:buChar char="•"/>
            </a:pPr>
            <a:r>
              <a:rPr lang="en-IN" altLang="en-US" b="1"/>
              <a:t>Sentiment analysis</a:t>
            </a:r>
            <a:endParaRPr lang="en-IN" altLang="en-US"/>
          </a:p>
          <a:p>
            <a:pPr marL="1600200" lvl="3" indent="-228600">
              <a:buFontTx/>
              <a:buChar char="•"/>
            </a:pPr>
            <a:r>
              <a:rPr lang="en-IN" altLang="en-US" b="1"/>
              <a:t>Language translation</a:t>
            </a:r>
            <a:endParaRPr lang="en-IN" altLang="en-US"/>
          </a:p>
          <a:p>
            <a:pPr marL="1600200" lvl="3" indent="-228600">
              <a:buFontTx/>
              <a:buChar char="•"/>
            </a:pPr>
            <a:r>
              <a:rPr lang="en-IN" altLang="en-US" b="1"/>
              <a:t>Question answering</a:t>
            </a:r>
            <a:endParaRPr lang="en-IN" altLang="en-US"/>
          </a:p>
          <a:p>
            <a:pPr>
              <a:buFontTx/>
              <a:buChar char="•"/>
            </a:pPr>
            <a:r>
              <a:rPr lang="en-IN" altLang="en-US"/>
              <a:t>These models capture a general understanding of language, which can be easily adapted to specific tasks.</a:t>
            </a:r>
          </a:p>
          <a:p>
            <a:r>
              <a:rPr lang="en-IN" altLang="en-US" b="1"/>
              <a:t>Impact and Advancements:</a:t>
            </a:r>
          </a:p>
          <a:p>
            <a:pPr>
              <a:buFont typeface="Calibri Light" panose="020F0302020204030204" pitchFamily="34" charset="0"/>
              <a:buAutoNum type="arabicPeriod"/>
            </a:pPr>
            <a:r>
              <a:rPr lang="en-IN" altLang="en-US" b="1"/>
              <a:t>Diversity of Approaches</a:t>
            </a:r>
            <a:r>
              <a:rPr lang="en-IN" altLang="en-US"/>
              <a:t>:</a:t>
            </a:r>
          </a:p>
          <a:p>
            <a:pPr marL="742950" lvl="1" indent="-285750">
              <a:buFont typeface="Calibri Light" panose="020F0302020204030204" pitchFamily="34" charset="0"/>
              <a:buAutoNum type="arabicPeriod"/>
            </a:pPr>
            <a:r>
              <a:rPr lang="en-IN" altLang="en-US"/>
              <a:t>Transfer learning has led to new methodologies, such as:</a:t>
            </a:r>
          </a:p>
          <a:p>
            <a:pPr marL="1143000" lvl="2" indent="-228600">
              <a:buFont typeface="Calibri Light" panose="020F0302020204030204" pitchFamily="34" charset="0"/>
              <a:buAutoNum type="arabicPeriod"/>
            </a:pPr>
            <a:r>
              <a:rPr lang="en-IN" altLang="en-US"/>
              <a:t>Pre-trained embeddings for words and sentences.</a:t>
            </a:r>
          </a:p>
          <a:p>
            <a:pPr marL="1143000" lvl="2" indent="-228600">
              <a:buFont typeface="Calibri Light" panose="020F0302020204030204" pitchFamily="34" charset="0"/>
              <a:buAutoNum type="arabicPeriod"/>
            </a:pPr>
            <a:r>
              <a:rPr lang="en-IN" altLang="en-US"/>
              <a:t>Adapting large-scale transformers for task-specific purposes.</a:t>
            </a:r>
          </a:p>
          <a:p>
            <a:pPr>
              <a:buFont typeface="Calibri Light" panose="020F0302020204030204" pitchFamily="34" charset="0"/>
              <a:buAutoNum type="arabicPeriod"/>
            </a:pPr>
            <a:r>
              <a:rPr lang="en-IN" altLang="en-US" b="1"/>
              <a:t>Effectiveness</a:t>
            </a:r>
            <a:r>
              <a:rPr lang="en-IN" altLang="en-US"/>
              <a:t>:</a:t>
            </a:r>
          </a:p>
          <a:p>
            <a:pPr marL="742950" lvl="1" indent="-285750">
              <a:buFont typeface="Calibri Light" panose="020F0302020204030204" pitchFamily="34" charset="0"/>
              <a:buAutoNum type="arabicPeriod"/>
            </a:pPr>
            <a:r>
              <a:rPr lang="en-IN" altLang="en-US"/>
              <a:t>Reduces the computational cost and time needed for training models from scratch.</a:t>
            </a:r>
          </a:p>
          <a:p>
            <a:pPr marL="742950" lvl="1" indent="-285750">
              <a:buFont typeface="Calibri Light" panose="020F0302020204030204" pitchFamily="34" charset="0"/>
              <a:buAutoNum type="arabicPeriod"/>
            </a:pPr>
            <a:r>
              <a:rPr lang="en-IN" altLang="en-US"/>
              <a:t>Improves performance by leveraging knowledge from broader data sources.</a:t>
            </a:r>
          </a:p>
          <a:p>
            <a:r>
              <a:rPr lang="en-IN" altLang="en-US" b="1"/>
              <a:t>Conclusion:</a:t>
            </a:r>
          </a:p>
          <a:p>
            <a:r>
              <a:rPr lang="en-IN" altLang="en-US"/>
              <a:t>Transfer learning represents a paradigm shift in deep learning, enabling more efficient and effective model development across a wide range of applications, particularly in NLP. Its versatility has driven innovations in methodologies and practices, cementing its role in modern AI.</a:t>
            </a:r>
          </a:p>
          <a:p>
            <a:endParaRPr lang="en-US" altLang="en-US"/>
          </a:p>
        </p:txBody>
      </p:sp>
      <p:sp>
        <p:nvSpPr>
          <p:cNvPr id="41987" name="Slide Number Placeholder 3">
            <a:extLst>
              <a:ext uri="{FF2B5EF4-FFF2-40B4-BE49-F238E27FC236}">
                <a16:creationId xmlns:a16="http://schemas.microsoft.com/office/drawing/2014/main" id="{FB780053-65CB-4166-2862-A8EC8FD8125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565BD08-EB8C-334A-98F3-0CC8BA03DEB8}" type="slidenum">
              <a:rPr lang="en-IN" altLang="en-US" smtClean="0"/>
              <a:pPr/>
              <a:t>14</a:t>
            </a:fld>
            <a:endParaRPr lang="en-I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ECA0B05D-0CBE-9953-45D4-4A6DD98015F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Notes Placeholder 2">
            <a:extLst>
              <a:ext uri="{FF2B5EF4-FFF2-40B4-BE49-F238E27FC236}">
                <a16:creationId xmlns:a16="http://schemas.microsoft.com/office/drawing/2014/main" id="{7A280254-A2CF-E8D6-AEBF-9C4CF2B2EE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provides a </a:t>
            </a:r>
            <a:r>
              <a:rPr lang="en-IN" altLang="en-US" b="1"/>
              <a:t>visual representation of Transfer Learning</a:t>
            </a:r>
            <a:r>
              <a:rPr lang="en-IN" altLang="en-US"/>
              <a:t>, illustrating how knowledge gained from one task can be reused for another task with similar or related data. Here's a detailed explanation of the process:</a:t>
            </a:r>
          </a:p>
          <a:p>
            <a:r>
              <a:rPr lang="en-IN" altLang="en-US" b="1"/>
              <a:t>Diagram Explanation:</a:t>
            </a:r>
          </a:p>
          <a:p>
            <a:pPr>
              <a:buFont typeface="Calibri Light" panose="020F0302020204030204" pitchFamily="34" charset="0"/>
              <a:buAutoNum type="arabicPeriod"/>
            </a:pPr>
            <a:r>
              <a:rPr lang="en-IN" altLang="en-US" b="1"/>
              <a:t>Task 1</a:t>
            </a:r>
            <a:r>
              <a:rPr lang="en-IN" altLang="en-US"/>
              <a:t>:</a:t>
            </a:r>
          </a:p>
          <a:p>
            <a:pPr marL="742950" lvl="1" indent="-285750">
              <a:buFont typeface="Calibri Light" panose="020F0302020204030204" pitchFamily="34" charset="0"/>
              <a:buAutoNum type="arabicPeriod"/>
            </a:pPr>
            <a:r>
              <a:rPr lang="en-IN" altLang="en-US" b="1"/>
              <a:t>Data1</a:t>
            </a:r>
            <a:r>
              <a:rPr lang="en-IN" altLang="en-US"/>
              <a:t>: The initial dataset used for training a model.</a:t>
            </a:r>
          </a:p>
          <a:p>
            <a:pPr marL="742950" lvl="1" indent="-285750">
              <a:buFont typeface="Calibri Light" panose="020F0302020204030204" pitchFamily="34" charset="0"/>
              <a:buAutoNum type="arabicPeriod"/>
            </a:pPr>
            <a:r>
              <a:rPr lang="en-IN" altLang="en-US" b="1"/>
              <a:t>Model1</a:t>
            </a:r>
            <a:r>
              <a:rPr lang="en-IN" altLang="en-US"/>
              <a:t>: A base model trained on Task 1 using Data1.</a:t>
            </a:r>
          </a:p>
          <a:p>
            <a:pPr marL="742950" lvl="1" indent="-285750">
              <a:buFont typeface="Calibri Light" panose="020F0302020204030204" pitchFamily="34" charset="0"/>
              <a:buAutoNum type="arabicPeriod"/>
            </a:pPr>
            <a:r>
              <a:rPr lang="en-IN" altLang="en-US" b="1"/>
              <a:t>Head</a:t>
            </a:r>
            <a:r>
              <a:rPr lang="en-IN" altLang="en-US"/>
              <a:t>: The task-specific layer added to Model1 to make predictions (e.g., classification, regression).</a:t>
            </a:r>
          </a:p>
          <a:p>
            <a:pPr marL="742950" lvl="1" indent="-285750">
              <a:buFont typeface="Calibri Light" panose="020F0302020204030204" pitchFamily="34" charset="0"/>
              <a:buAutoNum type="arabicPeriod"/>
            </a:pPr>
            <a:r>
              <a:rPr lang="en-IN" altLang="en-US" b="1"/>
              <a:t>Predictions1</a:t>
            </a:r>
            <a:r>
              <a:rPr lang="en-IN" altLang="en-US"/>
              <a:t>: The output of Task 1 after training is complete.</a:t>
            </a:r>
          </a:p>
          <a:p>
            <a:pPr>
              <a:buFont typeface="Calibri Light" panose="020F0302020204030204" pitchFamily="34" charset="0"/>
              <a:buAutoNum type="arabicPeriod"/>
            </a:pPr>
            <a:r>
              <a:rPr lang="en-IN" altLang="en-US" b="1"/>
              <a:t>Knowledge Transfer</a:t>
            </a:r>
            <a:r>
              <a:rPr lang="en-IN" altLang="en-US"/>
              <a:t>:</a:t>
            </a:r>
          </a:p>
          <a:p>
            <a:pPr marL="742950" lvl="1" indent="-285750">
              <a:buFont typeface="Calibri Light" panose="020F0302020204030204" pitchFamily="34" charset="0"/>
              <a:buAutoNum type="arabicPeriod"/>
            </a:pPr>
            <a:r>
              <a:rPr lang="en-IN" altLang="en-US"/>
              <a:t>The trained </a:t>
            </a:r>
            <a:r>
              <a:rPr lang="en-IN" altLang="en-US" b="1"/>
              <a:t>Model1</a:t>
            </a:r>
            <a:r>
              <a:rPr lang="en-IN" altLang="en-US"/>
              <a:t> (excluding the task-specific head) is transferred to a new task.</a:t>
            </a:r>
          </a:p>
          <a:p>
            <a:pPr marL="742950" lvl="1" indent="-285750">
              <a:buFont typeface="Calibri Light" panose="020F0302020204030204" pitchFamily="34" charset="0"/>
              <a:buAutoNum type="arabicPeriod"/>
            </a:pPr>
            <a:r>
              <a:rPr lang="en-IN" altLang="en-US"/>
              <a:t>The base model retains knowledge learned from Task 1, such as feature representations and patterns from Data1.</a:t>
            </a:r>
          </a:p>
          <a:p>
            <a:pPr>
              <a:buFont typeface="Calibri Light" panose="020F0302020204030204" pitchFamily="34" charset="0"/>
              <a:buAutoNum type="arabicPeriod"/>
            </a:pPr>
            <a:r>
              <a:rPr lang="en-IN" altLang="en-US" b="1"/>
              <a:t>Task 2</a:t>
            </a:r>
            <a:r>
              <a:rPr lang="en-IN" altLang="en-US"/>
              <a:t>:</a:t>
            </a:r>
          </a:p>
          <a:p>
            <a:pPr marL="742950" lvl="1" indent="-285750">
              <a:buFont typeface="Calibri Light" panose="020F0302020204030204" pitchFamily="34" charset="0"/>
              <a:buAutoNum type="arabicPeriod"/>
            </a:pPr>
            <a:r>
              <a:rPr lang="en-IN" altLang="en-US" b="1"/>
              <a:t>Data2</a:t>
            </a:r>
            <a:r>
              <a:rPr lang="en-IN" altLang="en-US"/>
              <a:t>: A new dataset for a different but related task.</a:t>
            </a:r>
          </a:p>
          <a:p>
            <a:pPr marL="742950" lvl="1" indent="-285750">
              <a:buFont typeface="Calibri Light" panose="020F0302020204030204" pitchFamily="34" charset="0"/>
              <a:buAutoNum type="arabicPeriod"/>
            </a:pPr>
            <a:r>
              <a:rPr lang="en-IN" altLang="en-US" b="1"/>
              <a:t>Model1</a:t>
            </a:r>
            <a:r>
              <a:rPr lang="en-IN" altLang="en-US"/>
              <a:t>: The same base model from Task 1 is reused without re-training from scratch.</a:t>
            </a:r>
          </a:p>
          <a:p>
            <a:pPr marL="742950" lvl="1" indent="-285750">
              <a:buFont typeface="Calibri Light" panose="020F0302020204030204" pitchFamily="34" charset="0"/>
              <a:buAutoNum type="arabicPeriod"/>
            </a:pPr>
            <a:r>
              <a:rPr lang="en-IN" altLang="en-US" b="1"/>
              <a:t>New Head</a:t>
            </a:r>
            <a:r>
              <a:rPr lang="en-IN" altLang="en-US"/>
              <a:t>: A new task-specific layer is added to adapt the model for Task 2.</a:t>
            </a:r>
          </a:p>
          <a:p>
            <a:pPr marL="742950" lvl="1" indent="-285750">
              <a:buFont typeface="Calibri Light" panose="020F0302020204030204" pitchFamily="34" charset="0"/>
              <a:buAutoNum type="arabicPeriod"/>
            </a:pPr>
            <a:r>
              <a:rPr lang="en-IN" altLang="en-US" b="1"/>
              <a:t>Predictions2</a:t>
            </a:r>
            <a:r>
              <a:rPr lang="en-IN" altLang="en-US"/>
              <a:t>: The output of Task 2 after fine-tuning Model1 on Data2.</a:t>
            </a:r>
          </a:p>
          <a:p>
            <a:r>
              <a:rPr lang="en-IN" altLang="en-US" b="1"/>
              <a:t>Key Insights:</a:t>
            </a:r>
          </a:p>
          <a:p>
            <a:pPr>
              <a:buFont typeface="Calibri Light" panose="020F0302020204030204" pitchFamily="34" charset="0"/>
              <a:buAutoNum type="arabicPeriod"/>
            </a:pPr>
            <a:r>
              <a:rPr lang="en-IN" altLang="en-US" b="1"/>
              <a:t>Reusing Models</a:t>
            </a:r>
            <a:r>
              <a:rPr lang="en-IN" altLang="en-US"/>
              <a:t>:</a:t>
            </a:r>
          </a:p>
          <a:p>
            <a:pPr marL="742950" lvl="1" indent="-285750">
              <a:buFont typeface="Calibri Light" panose="020F0302020204030204" pitchFamily="34" charset="0"/>
              <a:buAutoNum type="arabicPeriod"/>
            </a:pPr>
            <a:r>
              <a:rPr lang="en-IN" altLang="en-US"/>
              <a:t>The base model developed for Task 1 acts as a pre-trained model for Task 2, saving significant computational resources and reducing the need for large amounts of labeled data.</a:t>
            </a:r>
          </a:p>
          <a:p>
            <a:pPr>
              <a:buFont typeface="Calibri Light" panose="020F0302020204030204" pitchFamily="34" charset="0"/>
              <a:buAutoNum type="arabicPeriod"/>
            </a:pPr>
            <a:r>
              <a:rPr lang="en-IN" altLang="en-US" b="1"/>
              <a:t>Fine-Tuning</a:t>
            </a:r>
            <a:r>
              <a:rPr lang="en-IN" altLang="en-US"/>
              <a:t>:</a:t>
            </a:r>
          </a:p>
          <a:p>
            <a:pPr marL="742950" lvl="1" indent="-285750">
              <a:buFont typeface="Calibri Light" panose="020F0302020204030204" pitchFamily="34" charset="0"/>
              <a:buAutoNum type="arabicPeriod"/>
            </a:pPr>
            <a:r>
              <a:rPr lang="en-IN" altLang="en-US"/>
              <a:t>Instead of retraining the entire model, only the new head is trained using Task 2 data, adapting the model to the new task.</a:t>
            </a:r>
          </a:p>
          <a:p>
            <a:pPr>
              <a:buFont typeface="Calibri Light" panose="020F0302020204030204" pitchFamily="34" charset="0"/>
              <a:buAutoNum type="arabicPeriod"/>
            </a:pPr>
            <a:r>
              <a:rPr lang="en-IN" altLang="en-US" b="1"/>
              <a:t>Versatility</a:t>
            </a:r>
            <a:r>
              <a:rPr lang="en-IN" altLang="en-US"/>
              <a:t>:</a:t>
            </a:r>
          </a:p>
          <a:p>
            <a:pPr marL="742950" lvl="1" indent="-285750">
              <a:buFont typeface="Calibri Light" panose="020F0302020204030204" pitchFamily="34" charset="0"/>
              <a:buAutoNum type="arabicPeriod"/>
            </a:pPr>
            <a:r>
              <a:rPr lang="en-IN" altLang="en-US"/>
              <a:t>Transfer learning is particularly useful in scenarios where:</a:t>
            </a:r>
          </a:p>
          <a:p>
            <a:pPr marL="1143000" lvl="2" indent="-228600">
              <a:buFont typeface="Calibri Light" panose="020F0302020204030204" pitchFamily="34" charset="0"/>
              <a:buAutoNum type="arabicPeriod"/>
            </a:pPr>
            <a:r>
              <a:rPr lang="en-IN" altLang="en-US"/>
              <a:t>Limited labeled data is available for Task 2.</a:t>
            </a:r>
          </a:p>
          <a:p>
            <a:pPr marL="1143000" lvl="2" indent="-228600">
              <a:buFont typeface="Calibri Light" panose="020F0302020204030204" pitchFamily="34" charset="0"/>
              <a:buAutoNum type="arabicPeriod"/>
            </a:pPr>
            <a:r>
              <a:rPr lang="en-IN" altLang="en-US"/>
              <a:t>The tasks share underlying similarities (e.g., both involve image recognition or language processing).</a:t>
            </a:r>
          </a:p>
          <a:p>
            <a:r>
              <a:rPr lang="en-IN" altLang="en-US" b="1"/>
              <a:t>Example Use Cases:</a:t>
            </a:r>
          </a:p>
          <a:p>
            <a:pPr>
              <a:buFontTx/>
              <a:buChar char="•"/>
            </a:pPr>
            <a:r>
              <a:rPr lang="en-IN" altLang="en-US"/>
              <a:t>A model trained on a large corpus for language modeling (Task 1) can be fine-tuned for sentiment analysis (Task 2).</a:t>
            </a:r>
          </a:p>
          <a:p>
            <a:pPr>
              <a:buFontTx/>
              <a:buChar char="•"/>
            </a:pPr>
            <a:r>
              <a:rPr lang="en-IN" altLang="en-US"/>
              <a:t>A model trained on general image data can be fine-tuned for specific applications like medical imaging.</a:t>
            </a:r>
          </a:p>
          <a:p>
            <a:r>
              <a:rPr lang="en-IN" altLang="en-US" b="1"/>
              <a:t>Conclusion:</a:t>
            </a:r>
          </a:p>
          <a:p>
            <a:r>
              <a:rPr lang="en-IN" altLang="en-US"/>
              <a:t>Transfer learning allows </a:t>
            </a:r>
            <a:r>
              <a:rPr lang="en-IN" altLang="en-US" b="1"/>
              <a:t>efficient model reuse</a:t>
            </a:r>
            <a:r>
              <a:rPr lang="en-IN" altLang="en-US"/>
              <a:t>, leveraging previously learned knowledge to solve new, related problems with minimal additional resources. This process is a cornerstone of modern AI practices, enabling rapid deployment of effective models across diverse domains.</a:t>
            </a:r>
          </a:p>
          <a:p>
            <a:endParaRPr lang="en-IN" altLang="en-US"/>
          </a:p>
          <a:p>
            <a:endParaRPr lang="en-US" altLang="en-US"/>
          </a:p>
        </p:txBody>
      </p:sp>
      <p:sp>
        <p:nvSpPr>
          <p:cNvPr id="44035" name="Slide Number Placeholder 3">
            <a:extLst>
              <a:ext uri="{FF2B5EF4-FFF2-40B4-BE49-F238E27FC236}">
                <a16:creationId xmlns:a16="http://schemas.microsoft.com/office/drawing/2014/main" id="{FB5BEB2C-EF19-E2AB-9A1A-20BA0B4B37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0F8DEBA-810A-8B41-8AB6-B27BDA43FD3E}" type="slidenum">
              <a:rPr lang="en-IN" altLang="en-US" smtClean="0"/>
              <a:pPr/>
              <a:t>15</a:t>
            </a:fld>
            <a:endParaRPr lang="en-I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This slide provides an overview of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Transformer Models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detailing key models, their developers, and applications. Here's a breakdown:</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1. BERT (Bidirectional Encoder Representations from Transformers)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Developer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Google</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Specifications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BERT Base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12 encoder layers, 768 hidden layers.</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BERT Large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24 encoder layers, 1024 hidden layers.</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Pre-training Dataset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BookCorpus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(800M words) and English Wikipedia (2500M words).</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Applications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Machine translation, question answering, and other NLP tasks.</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Highlights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Trains bidirectionally, capturing context from both directions in a sentence.</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2. GPT (Generative Pre-trained Transformer)</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Developer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OpenAI</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Versions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GPT-2</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lvl="2" indent="-228600">
              <a:buSzPts val="1000"/>
              <a:buFont typeface="Wingdings" pitchFamily="2" charset="2"/>
              <a:buChar char=""/>
              <a:tabLst>
                <a:tab pos="13716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Trained with 1.5 billion parameters on 8 million web pages.</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GPT-3</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lvl="2" indent="-228600">
              <a:buSzPts val="1000"/>
              <a:buFont typeface="Wingdings" pitchFamily="2" charset="2"/>
              <a:buChar char=""/>
              <a:tabLst>
                <a:tab pos="13716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Trained on 570GB of text from textbooks, Wikipedia, and other sources.</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GPT-NEO</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lvl="2" indent="-228600">
              <a:buSzPts val="1000"/>
              <a:buFont typeface="Wingdings" pitchFamily="2" charset="2"/>
              <a:buChar char=""/>
              <a:tabLst>
                <a:tab pos="13716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Open-source alternative to GPT-3.</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GPT-3.5/4/4.0</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1143000" lvl="2" indent="-228600">
              <a:buSzPts val="1000"/>
              <a:buFont typeface="Wingdings" pitchFamily="2" charset="2"/>
              <a:buChar char=""/>
              <a:tabLst>
                <a:tab pos="13716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ChatGPT is based on these models.</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Applications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Text generation, word prediction, question answering, summarization, and more.</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3. T5 (Text-To-Text Transfer Transformer Model)</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Developer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Google</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Applications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Question answering, language translation, and other NLP tasks.</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Highlights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Reformulates NLP tasks as a text-to-text problem, allowing for a unified training approach.</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4.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RoBERTa</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(Robustly Optimized BERT Pretraining Approach)</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Developer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Facebook</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Dataset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Trained on 360GB of text.</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Applications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Multi-class text classification and other NLP tasks.</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Highlights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An optimized version of BERT with more robust pretraining techniques.</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Additional Notes: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Libraries Supported</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All these models are compatible with popular deep learning libraries:</a:t>
            </a:r>
          </a:p>
          <a:p>
            <a:pPr marL="1143000" lvl="2" indent="-228600">
              <a:buSzPts val="1000"/>
              <a:buFont typeface="Wingdings" pitchFamily="2" charset="2"/>
              <a:buChar char=""/>
              <a:tabLst>
                <a:tab pos="13716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TensorFlow (Google)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buSzPts val="1000"/>
              <a:buFont typeface="Wingdings" pitchFamily="2" charset="2"/>
              <a:buChar char=""/>
              <a:tabLst>
                <a:tab pos="13716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PyTorch</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(Facebook)</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These libraries provide the infrastructure to train, fine-tune, and deploy these models.</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Conclusion:</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The table highlights the versatility and impact of transformer models across NLP applications, emphasizing their scalability and compatibility with leading AI tools and libraries. These models have become the backbone of modern AI systems.</a:t>
            </a:r>
          </a:p>
          <a:p>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16</a:t>
            </a:fld>
            <a:endParaRPr lang="en-IN" altLang="en-US"/>
          </a:p>
        </p:txBody>
      </p:sp>
    </p:spTree>
    <p:extLst>
      <p:ext uri="{BB962C8B-B14F-4D97-AF65-F5344CB8AC3E}">
        <p14:creationId xmlns:p14="http://schemas.microsoft.com/office/powerpoint/2010/main" val="904795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26F18AA1-2532-4CB5-A299-A23F8323DF7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Notes Placeholder 2">
            <a:extLst>
              <a:ext uri="{FF2B5EF4-FFF2-40B4-BE49-F238E27FC236}">
                <a16:creationId xmlns:a16="http://schemas.microsoft.com/office/drawing/2014/main" id="{CD3EA4CD-A0BB-4876-0CD2-C200E4D9651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discusses two primary types of machine learning problems: </a:t>
            </a:r>
            <a:r>
              <a:rPr lang="en-IN" altLang="en-US" b="1"/>
              <a:t>Regression</a:t>
            </a:r>
            <a:r>
              <a:rPr lang="en-IN" altLang="en-US"/>
              <a:t> and </a:t>
            </a:r>
            <a:r>
              <a:rPr lang="en-IN" altLang="en-US" b="1"/>
              <a:t>Classification</a:t>
            </a:r>
            <a:r>
              <a:rPr lang="en-IN" altLang="en-US"/>
              <a:t>, highlighting their characteristics and distinctions.</a:t>
            </a:r>
          </a:p>
          <a:p>
            <a:r>
              <a:rPr lang="en-IN" altLang="en-US" b="1"/>
              <a:t>1. Regression</a:t>
            </a:r>
          </a:p>
          <a:p>
            <a:pPr>
              <a:buFontTx/>
              <a:buChar char="•"/>
            </a:pPr>
            <a:r>
              <a:rPr lang="en-IN" altLang="en-US" b="1"/>
              <a:t>Definition</a:t>
            </a:r>
            <a:r>
              <a:rPr lang="en-IN" altLang="en-US"/>
              <a:t>:</a:t>
            </a:r>
          </a:p>
          <a:p>
            <a:pPr marL="742950" lvl="1" indent="-285750">
              <a:buFontTx/>
              <a:buChar char="•"/>
            </a:pPr>
            <a:r>
              <a:rPr lang="en-IN" altLang="en-US"/>
              <a:t>Regression models are used to predict </a:t>
            </a:r>
            <a:r>
              <a:rPr lang="en-IN" altLang="en-US" b="1"/>
              <a:t>continuous values</a:t>
            </a:r>
            <a:r>
              <a:rPr lang="en-IN" altLang="en-US"/>
              <a:t> based on input variables.</a:t>
            </a:r>
          </a:p>
          <a:p>
            <a:pPr>
              <a:buFontTx/>
              <a:buChar char="•"/>
            </a:pPr>
            <a:r>
              <a:rPr lang="en-IN" altLang="en-US" b="1"/>
              <a:t>Characteristics</a:t>
            </a:r>
            <a:r>
              <a:rPr lang="en-IN" altLang="en-US"/>
              <a:t>:</a:t>
            </a:r>
          </a:p>
          <a:p>
            <a:pPr marL="742950" lvl="1" indent="-285750">
              <a:buFontTx/>
              <a:buChar char="•"/>
            </a:pPr>
            <a:r>
              <a:rPr lang="en-IN" altLang="en-US"/>
              <a:t>Handles problems where the output variable is a continuous range (e.g., house prices, temperatures).</a:t>
            </a:r>
          </a:p>
          <a:p>
            <a:pPr marL="742950" lvl="1" indent="-285750">
              <a:buFontTx/>
              <a:buChar char="•"/>
            </a:pPr>
            <a:r>
              <a:rPr lang="en-IN" altLang="en-US"/>
              <a:t>Can be </a:t>
            </a:r>
            <a:r>
              <a:rPr lang="en-IN" altLang="en-US" b="1"/>
              <a:t>linear</a:t>
            </a:r>
            <a:r>
              <a:rPr lang="en-IN" altLang="en-US"/>
              <a:t> or </a:t>
            </a:r>
            <a:r>
              <a:rPr lang="en-IN" altLang="en-US" b="1"/>
              <a:t>non-linear</a:t>
            </a:r>
            <a:r>
              <a:rPr lang="en-IN" altLang="en-US"/>
              <a:t>, depending on the relationship between input and output.</a:t>
            </a:r>
          </a:p>
          <a:p>
            <a:pPr marL="742950" lvl="1" indent="-285750">
              <a:buFontTx/>
              <a:buChar char="•"/>
            </a:pPr>
            <a:r>
              <a:rPr lang="en-IN" altLang="en-US"/>
              <a:t>Maps input(s) to a continuous output variable.</a:t>
            </a:r>
          </a:p>
          <a:p>
            <a:pPr>
              <a:buFontTx/>
              <a:buChar char="•"/>
            </a:pPr>
            <a:r>
              <a:rPr lang="en-IN" altLang="en-US" b="1"/>
              <a:t>Example Algorithm</a:t>
            </a:r>
            <a:r>
              <a:rPr lang="en-IN" altLang="en-US"/>
              <a:t>:</a:t>
            </a:r>
          </a:p>
          <a:p>
            <a:pPr marL="742950" lvl="1" indent="-285750">
              <a:buFontTx/>
              <a:buChar char="•"/>
            </a:pPr>
            <a:r>
              <a:rPr lang="en-IN" altLang="en-US" b="1"/>
              <a:t>Linear Regression</a:t>
            </a:r>
            <a:r>
              <a:rPr lang="en-IN" altLang="en-US"/>
              <a:t>: Finds a linear relationship between independent and dependent variables.</a:t>
            </a:r>
          </a:p>
          <a:p>
            <a:pPr marL="742950" lvl="1" indent="-285750">
              <a:buFontTx/>
              <a:buChar char="•"/>
            </a:pPr>
            <a:r>
              <a:rPr lang="en-IN" altLang="en-US"/>
              <a:t>Other examples: Polynomial regression, Ridge regression.</a:t>
            </a:r>
          </a:p>
          <a:p>
            <a:pPr>
              <a:buFontTx/>
              <a:buChar char="•"/>
            </a:pPr>
            <a:r>
              <a:rPr lang="en-IN" altLang="en-US" b="1"/>
              <a:t>Applications</a:t>
            </a:r>
            <a:r>
              <a:rPr lang="en-IN" altLang="en-US"/>
              <a:t>:</a:t>
            </a:r>
          </a:p>
          <a:p>
            <a:pPr marL="742950" lvl="1" indent="-285750">
              <a:buFontTx/>
              <a:buChar char="•"/>
            </a:pPr>
            <a:r>
              <a:rPr lang="en-IN" altLang="en-US"/>
              <a:t>Predicting stock prices, forecasting weather, or estimating demand.</a:t>
            </a:r>
          </a:p>
          <a:p>
            <a:r>
              <a:rPr lang="en-IN" altLang="en-US" b="1"/>
              <a:t>2. Classification</a:t>
            </a:r>
          </a:p>
          <a:p>
            <a:pPr>
              <a:buFontTx/>
              <a:buChar char="•"/>
            </a:pPr>
            <a:r>
              <a:rPr lang="en-IN" altLang="en-US" b="1"/>
              <a:t>Definition</a:t>
            </a:r>
            <a:r>
              <a:rPr lang="en-IN" altLang="en-US"/>
              <a:t>:</a:t>
            </a:r>
          </a:p>
          <a:p>
            <a:pPr marL="742950" lvl="1" indent="-285750">
              <a:buFontTx/>
              <a:buChar char="•"/>
            </a:pPr>
            <a:r>
              <a:rPr lang="en-IN" altLang="en-US"/>
              <a:t>Classification models are used to predict </a:t>
            </a:r>
            <a:r>
              <a:rPr lang="en-IN" altLang="en-US" b="1"/>
              <a:t>discrete values</a:t>
            </a:r>
            <a:r>
              <a:rPr lang="en-IN" altLang="en-US"/>
              <a:t> (categories or classes).</a:t>
            </a:r>
          </a:p>
          <a:p>
            <a:pPr>
              <a:buFontTx/>
              <a:buChar char="•"/>
            </a:pPr>
            <a:r>
              <a:rPr lang="en-IN" altLang="en-US" b="1"/>
              <a:t>Characteristics</a:t>
            </a:r>
            <a:r>
              <a:rPr lang="en-IN" altLang="en-US"/>
              <a:t>:</a:t>
            </a:r>
          </a:p>
          <a:p>
            <a:pPr marL="742950" lvl="1" indent="-285750">
              <a:buFontTx/>
              <a:buChar char="•"/>
            </a:pPr>
            <a:r>
              <a:rPr lang="en-IN" altLang="en-US"/>
              <a:t>Used for binary or multi-class classification tasks.</a:t>
            </a:r>
          </a:p>
          <a:p>
            <a:pPr marL="742950" lvl="1" indent="-285750">
              <a:buFontTx/>
              <a:buChar char="•"/>
            </a:pPr>
            <a:r>
              <a:rPr lang="en-IN" altLang="en-US"/>
              <a:t>Maps input(s) to a discrete output variable (e.g., yes/no, categories like spam/not spam).</a:t>
            </a:r>
          </a:p>
          <a:p>
            <a:pPr>
              <a:buFontTx/>
              <a:buChar char="•"/>
            </a:pPr>
            <a:r>
              <a:rPr lang="en-IN" altLang="en-US" b="1"/>
              <a:t>Example Algorithm</a:t>
            </a:r>
            <a:r>
              <a:rPr lang="en-IN" altLang="en-US"/>
              <a:t>:</a:t>
            </a:r>
          </a:p>
          <a:p>
            <a:pPr marL="742950" lvl="1" indent="-285750">
              <a:buFontTx/>
              <a:buChar char="•"/>
            </a:pPr>
            <a:r>
              <a:rPr lang="en-IN" altLang="en-US" b="1"/>
              <a:t>Logistic Regression</a:t>
            </a:r>
            <a:r>
              <a:rPr lang="en-IN" altLang="en-US"/>
              <a:t>: Despite its name, it's used for binary classification tasks.</a:t>
            </a:r>
          </a:p>
          <a:p>
            <a:pPr marL="742950" lvl="1" indent="-285750">
              <a:buFontTx/>
              <a:buChar char="•"/>
            </a:pPr>
            <a:r>
              <a:rPr lang="en-IN" altLang="en-US"/>
              <a:t>Other examples: Decision trees, Support Vector Machines (SVMs), and Neural Networks.</a:t>
            </a:r>
          </a:p>
          <a:p>
            <a:pPr>
              <a:buFontTx/>
              <a:buChar char="•"/>
            </a:pPr>
            <a:r>
              <a:rPr lang="en-IN" altLang="en-US" b="1"/>
              <a:t>Applications</a:t>
            </a:r>
            <a:r>
              <a:rPr lang="en-IN" altLang="en-US"/>
              <a:t>:</a:t>
            </a:r>
          </a:p>
          <a:p>
            <a:pPr marL="742950" lvl="1" indent="-285750">
              <a:buFontTx/>
              <a:buChar char="•"/>
            </a:pPr>
            <a:r>
              <a:rPr lang="en-IN" altLang="en-US"/>
              <a:t>Spam email detection, image recognition, or diagnosing diseases.</a:t>
            </a:r>
          </a:p>
          <a:p>
            <a:r>
              <a:rPr lang="en-IN" altLang="en-US" b="1"/>
              <a:t>Additional Information:</a:t>
            </a:r>
          </a:p>
          <a:p>
            <a:pPr>
              <a:buFontTx/>
              <a:buChar char="•"/>
            </a:pPr>
            <a:r>
              <a:rPr lang="en-IN" altLang="en-US"/>
              <a:t>The slide provides a useful reference: </a:t>
            </a:r>
            <a:r>
              <a:rPr lang="en-IN" altLang="en-US" b="1">
                <a:hlinkClick r:id="rId3"/>
              </a:rPr>
              <a:t>https://www.kaggle.com/</a:t>
            </a:r>
            <a:endParaRPr lang="en-IN" altLang="en-US"/>
          </a:p>
          <a:p>
            <a:pPr marL="742950" lvl="1" indent="-285750">
              <a:buFontTx/>
              <a:buChar char="•"/>
            </a:pPr>
            <a:r>
              <a:rPr lang="en-IN" altLang="en-US"/>
              <a:t>Kaggle is a platform where users can find datasets, pre-trained models, and solutions for both regression and classification tasks.</a:t>
            </a:r>
          </a:p>
          <a:p>
            <a:r>
              <a:rPr lang="en-IN" altLang="en-US" b="1"/>
              <a:t>Conclusion:</a:t>
            </a:r>
          </a:p>
          <a:p>
            <a:r>
              <a:rPr lang="en-IN" altLang="en-US"/>
              <a:t>This slide offers a foundational understanding of regression and classification tasks, emphasizing the type of output (continuous vs. discrete) and the corresponding algorithms. These concepts form the basis of most machine learning applications.</a:t>
            </a:r>
          </a:p>
          <a:p>
            <a:endParaRPr lang="en-US" altLang="en-US"/>
          </a:p>
        </p:txBody>
      </p:sp>
      <p:sp>
        <p:nvSpPr>
          <p:cNvPr id="47107" name="Slide Number Placeholder 3">
            <a:extLst>
              <a:ext uri="{FF2B5EF4-FFF2-40B4-BE49-F238E27FC236}">
                <a16:creationId xmlns:a16="http://schemas.microsoft.com/office/drawing/2014/main" id="{EEDA9A82-3E38-801E-2F5A-BD9583A41F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07A0496-C6F9-784F-A731-EDC3F6217895}" type="slidenum">
              <a:rPr lang="en-IN" altLang="en-US" smtClean="0"/>
              <a:pPr/>
              <a:t>17</a:t>
            </a:fld>
            <a:endParaRPr lang="en-I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BD119EE0-A28E-0BFC-ED8E-7350D63897B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Notes Placeholder 2">
            <a:extLst>
              <a:ext uri="{FF2B5EF4-FFF2-40B4-BE49-F238E27FC236}">
                <a16:creationId xmlns:a16="http://schemas.microsoft.com/office/drawing/2014/main" id="{51817A20-FF81-26E4-3776-3858231C70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outlines the </a:t>
            </a:r>
            <a:r>
              <a:rPr lang="en-IN" altLang="en-US" b="1"/>
              <a:t>Machine Learning Process</a:t>
            </a:r>
            <a:r>
              <a:rPr lang="en-IN" altLang="en-US"/>
              <a:t>, providing a high-level framework for building and selecting the best machine learning model.</a:t>
            </a:r>
          </a:p>
          <a:p>
            <a:r>
              <a:rPr lang="en-IN" altLang="en-US" b="1"/>
              <a:t>Steps in the Machine Learning Process:</a:t>
            </a:r>
          </a:p>
          <a:p>
            <a:pPr>
              <a:buFont typeface="Calibri Light" panose="020F0302020204030204" pitchFamily="34" charset="0"/>
              <a:buAutoNum type="arabicPeriod"/>
            </a:pPr>
            <a:r>
              <a:rPr lang="en-IN" altLang="en-US" b="1"/>
              <a:t>Problem Identification and Model Selection</a:t>
            </a:r>
            <a:r>
              <a:rPr lang="en-IN" altLang="en-US"/>
              <a:t>:</a:t>
            </a:r>
          </a:p>
          <a:p>
            <a:pPr marL="742950" lvl="1" indent="-285750">
              <a:buFont typeface="Calibri Light" panose="020F0302020204030204" pitchFamily="34" charset="0"/>
              <a:buAutoNum type="arabicPeriod"/>
            </a:pPr>
            <a:r>
              <a:rPr lang="en-IN" altLang="en-US"/>
              <a:t>Based on the type of problem (</a:t>
            </a:r>
            <a:r>
              <a:rPr lang="en-IN" altLang="en-US" b="1"/>
              <a:t>regression</a:t>
            </a:r>
            <a:r>
              <a:rPr lang="en-IN" altLang="en-US"/>
              <a:t> or </a:t>
            </a:r>
            <a:r>
              <a:rPr lang="en-IN" altLang="en-US" b="1"/>
              <a:t>classification</a:t>
            </a:r>
            <a:r>
              <a:rPr lang="en-IN" altLang="en-US"/>
              <a:t>), select:</a:t>
            </a:r>
          </a:p>
          <a:p>
            <a:pPr marL="1143000" lvl="2" indent="-228600">
              <a:buFont typeface="Calibri Light" panose="020F0302020204030204" pitchFamily="34" charset="0"/>
              <a:buAutoNum type="arabicPeriod"/>
            </a:pPr>
            <a:r>
              <a:rPr lang="en-IN" altLang="en-US"/>
              <a:t>A </a:t>
            </a:r>
            <a:r>
              <a:rPr lang="en-IN" altLang="en-US" b="1"/>
              <a:t>primary model</a:t>
            </a:r>
            <a:r>
              <a:rPr lang="en-IN" altLang="en-US"/>
              <a:t> that is most suitable for the task.</a:t>
            </a:r>
          </a:p>
          <a:p>
            <a:pPr marL="1143000" lvl="2" indent="-228600">
              <a:buFont typeface="Calibri Light" panose="020F0302020204030204" pitchFamily="34" charset="0"/>
              <a:buAutoNum type="arabicPeriod"/>
            </a:pPr>
            <a:r>
              <a:rPr lang="en-IN" altLang="en-US" b="1"/>
              <a:t>Secondary models</a:t>
            </a:r>
            <a:r>
              <a:rPr lang="en-IN" altLang="en-US"/>
              <a:t> to serve as alternatives for comparison.</a:t>
            </a:r>
          </a:p>
          <a:p>
            <a:pPr marL="742950" lvl="1" indent="-285750">
              <a:buFont typeface="Calibri Light" panose="020F0302020204030204" pitchFamily="34" charset="0"/>
              <a:buAutoNum type="arabicPeriod"/>
            </a:pPr>
            <a:r>
              <a:rPr lang="en-IN" altLang="en-US" b="1"/>
              <a:t>Evaluate Performance</a:t>
            </a:r>
            <a:r>
              <a:rPr lang="en-IN" altLang="en-US"/>
              <a:t>:</a:t>
            </a:r>
          </a:p>
          <a:p>
            <a:pPr marL="1143000" lvl="2" indent="-228600">
              <a:buFont typeface="Calibri Light" panose="020F0302020204030204" pitchFamily="34" charset="0"/>
              <a:buAutoNum type="arabicPeriod"/>
            </a:pPr>
            <a:r>
              <a:rPr lang="en-IN" altLang="en-US"/>
              <a:t>Assess the performance of the models using appropriate evaluation metrics (e.g., accuracy, precision, recall, RMSE).</a:t>
            </a:r>
          </a:p>
          <a:p>
            <a:pPr>
              <a:buFont typeface="Calibri Light" panose="020F0302020204030204" pitchFamily="34" charset="0"/>
              <a:buAutoNum type="arabicPeriod"/>
            </a:pPr>
            <a:r>
              <a:rPr lang="en-IN" altLang="en-US" b="1"/>
              <a:t>Model Revision and Feature Addition</a:t>
            </a:r>
            <a:r>
              <a:rPr lang="en-IN" altLang="en-US"/>
              <a:t>:</a:t>
            </a:r>
          </a:p>
          <a:p>
            <a:pPr marL="742950" lvl="1" indent="-285750">
              <a:buFont typeface="Calibri Light" panose="020F0302020204030204" pitchFamily="34" charset="0"/>
              <a:buAutoNum type="arabicPeriod"/>
            </a:pPr>
            <a:r>
              <a:rPr lang="en-IN" altLang="en-US"/>
              <a:t>Revise the models by:</a:t>
            </a:r>
          </a:p>
          <a:p>
            <a:pPr marL="1143000" lvl="2" indent="-228600">
              <a:buFont typeface="Calibri Light" panose="020F0302020204030204" pitchFamily="34" charset="0"/>
              <a:buAutoNum type="arabicPeriod"/>
            </a:pPr>
            <a:r>
              <a:rPr lang="en-IN" altLang="en-US"/>
              <a:t>Incorporating additional predictors (features) to improve accuracy.</a:t>
            </a:r>
          </a:p>
          <a:p>
            <a:pPr marL="1143000" lvl="2" indent="-228600">
              <a:buFont typeface="Calibri Light" panose="020F0302020204030204" pitchFamily="34" charset="0"/>
              <a:buAutoNum type="arabicPeriod"/>
            </a:pPr>
            <a:r>
              <a:rPr lang="en-IN" altLang="en-US"/>
              <a:t>Refining the hyperparameters or structure of the models based on performance evaluation.</a:t>
            </a:r>
          </a:p>
          <a:p>
            <a:pPr>
              <a:buFont typeface="Calibri Light" panose="020F0302020204030204" pitchFamily="34" charset="0"/>
              <a:buAutoNum type="arabicPeriod"/>
            </a:pPr>
            <a:r>
              <a:rPr lang="en-IN" altLang="en-US" b="1"/>
              <a:t>Model Selection</a:t>
            </a:r>
            <a:r>
              <a:rPr lang="en-IN" altLang="en-US"/>
              <a:t>:</a:t>
            </a:r>
          </a:p>
          <a:p>
            <a:pPr marL="742950" lvl="1" indent="-285750">
              <a:buFont typeface="Calibri Light" panose="020F0302020204030204" pitchFamily="34" charset="0"/>
              <a:buAutoNum type="arabicPeriod"/>
            </a:pPr>
            <a:r>
              <a:rPr lang="en-IN" altLang="en-US"/>
              <a:t>After evaluation, select the </a:t>
            </a:r>
            <a:r>
              <a:rPr lang="en-IN" altLang="en-US" b="1"/>
              <a:t>best-performing model</a:t>
            </a:r>
            <a:r>
              <a:rPr lang="en-IN" altLang="en-US"/>
              <a:t> based on:</a:t>
            </a:r>
          </a:p>
          <a:p>
            <a:pPr marL="1143000" lvl="2" indent="-228600">
              <a:buFont typeface="Calibri Light" panose="020F0302020204030204" pitchFamily="34" charset="0"/>
              <a:buAutoNum type="arabicPeriod"/>
            </a:pPr>
            <a:r>
              <a:rPr lang="en-IN" altLang="en-US" b="1"/>
              <a:t>Evaluation metrics</a:t>
            </a:r>
            <a:r>
              <a:rPr lang="en-IN" altLang="en-US"/>
              <a:t> that align with the problem's goals (e.g., minimizing error or maximizing classification accuracy).</a:t>
            </a:r>
          </a:p>
          <a:p>
            <a:pPr marL="1143000" lvl="2" indent="-228600">
              <a:buFont typeface="Calibri Light" panose="020F0302020204030204" pitchFamily="34" charset="0"/>
              <a:buAutoNum type="arabicPeriod"/>
            </a:pPr>
            <a:r>
              <a:rPr lang="en-IN" altLang="en-US"/>
              <a:t>Practical considerations like training time, interpretability, and scalability.</a:t>
            </a:r>
          </a:p>
          <a:p>
            <a:r>
              <a:rPr lang="en-IN" altLang="en-US" b="1"/>
              <a:t>Key Insights:</a:t>
            </a:r>
          </a:p>
          <a:p>
            <a:pPr>
              <a:buFontTx/>
              <a:buChar char="•"/>
            </a:pPr>
            <a:r>
              <a:rPr lang="en-IN" altLang="en-US" b="1"/>
              <a:t>Iterative Process</a:t>
            </a:r>
            <a:r>
              <a:rPr lang="en-IN" altLang="en-US"/>
              <a:t>:</a:t>
            </a:r>
          </a:p>
          <a:p>
            <a:pPr marL="742950" lvl="1" indent="-285750">
              <a:buFontTx/>
              <a:buChar char="•"/>
            </a:pPr>
            <a:r>
              <a:rPr lang="en-IN" altLang="en-US"/>
              <a:t>Model building and evaluation are iterative, requiring adjustments and re-evaluations to achieve optimal performance.</a:t>
            </a:r>
          </a:p>
          <a:p>
            <a:pPr>
              <a:buFontTx/>
              <a:buChar char="•"/>
            </a:pPr>
            <a:r>
              <a:rPr lang="en-IN" altLang="en-US" b="1"/>
              <a:t>Evaluation Metrics</a:t>
            </a:r>
            <a:r>
              <a:rPr lang="en-IN" altLang="en-US"/>
              <a:t>:</a:t>
            </a:r>
          </a:p>
          <a:p>
            <a:pPr marL="742950" lvl="1" indent="-285750">
              <a:buFontTx/>
              <a:buChar char="•"/>
            </a:pPr>
            <a:r>
              <a:rPr lang="en-IN" altLang="en-US"/>
              <a:t>Metrics should match the problem type (e.g., regression tasks use metrics like RMSE, while classification tasks use accuracy, F1-score, etc.).</a:t>
            </a:r>
          </a:p>
          <a:p>
            <a:r>
              <a:rPr lang="en-IN" altLang="en-US" b="1"/>
              <a:t>Conclusion:</a:t>
            </a:r>
          </a:p>
          <a:p>
            <a:r>
              <a:rPr lang="en-IN" altLang="en-US"/>
              <a:t>This slide emphasizes the structured and iterative approach required to develop effective machine learning models. By comparing multiple models and iterating on features and parameters, the process ensures the selection of the most suitable model for the given problem.</a:t>
            </a:r>
          </a:p>
          <a:p>
            <a:endParaRPr lang="en-US" altLang="en-US"/>
          </a:p>
        </p:txBody>
      </p:sp>
      <p:sp>
        <p:nvSpPr>
          <p:cNvPr id="49155" name="Slide Number Placeholder 3">
            <a:extLst>
              <a:ext uri="{FF2B5EF4-FFF2-40B4-BE49-F238E27FC236}">
                <a16:creationId xmlns:a16="http://schemas.microsoft.com/office/drawing/2014/main" id="{C6248A3B-1159-6416-B467-F488CA4D9E3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E576145-E6B6-3C4A-8D6B-1EDA56CD0F47}" type="slidenum">
              <a:rPr lang="en-IN" altLang="en-US" smtClean="0"/>
              <a:pPr/>
              <a:t>18</a:t>
            </a:fld>
            <a:endParaRPr lang="en-I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F0E70566-A292-5D65-2C30-D4CC6B4921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a:extLst>
              <a:ext uri="{FF2B5EF4-FFF2-40B4-BE49-F238E27FC236}">
                <a16:creationId xmlns:a16="http://schemas.microsoft.com/office/drawing/2014/main" id="{9CD45727-4210-81EF-48F1-13F3BDF177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discusses </a:t>
            </a:r>
            <a:r>
              <a:rPr lang="en-IN" altLang="en-US" b="1"/>
              <a:t>Model Evaluation Metrics</a:t>
            </a:r>
            <a:r>
              <a:rPr lang="en-IN" altLang="en-US"/>
              <a:t>, which vary depending on the type of machine learning model (regression or classification). Here's a detailed breakdown:</a:t>
            </a:r>
          </a:p>
          <a:p>
            <a:r>
              <a:rPr lang="en-IN" altLang="en-US" b="1"/>
              <a:t>Evaluation Metrics for Regression Models:</a:t>
            </a:r>
          </a:p>
          <a:p>
            <a:pPr>
              <a:buFont typeface="Calibri Light" panose="020F0302020204030204" pitchFamily="34" charset="0"/>
              <a:buAutoNum type="arabicPeriod"/>
            </a:pPr>
            <a:r>
              <a:rPr lang="en-IN" altLang="en-US" b="1"/>
              <a:t>Mean Absolute Error (MAE)</a:t>
            </a:r>
            <a:r>
              <a:rPr lang="en-IN" altLang="en-US"/>
              <a:t>:</a:t>
            </a:r>
          </a:p>
          <a:p>
            <a:pPr marL="742950" lvl="1" indent="-285750">
              <a:buFont typeface="Calibri Light" panose="020F0302020204030204" pitchFamily="34" charset="0"/>
              <a:buAutoNum type="arabicPeriod"/>
            </a:pPr>
            <a:r>
              <a:rPr lang="en-IN" altLang="en-US"/>
              <a:t>Measures the average magnitude of errors in predictions.</a:t>
            </a:r>
          </a:p>
          <a:p>
            <a:pPr marL="742950" lvl="1" indent="-285750">
              <a:buFont typeface="Calibri Light" panose="020F0302020204030204" pitchFamily="34" charset="0"/>
              <a:buAutoNum type="arabicPeriod"/>
            </a:pPr>
            <a:r>
              <a:rPr lang="en-IN" altLang="en-US"/>
              <a:t>Formula: MAE=1n∑i=1n∣yi−y^i∣\text{MAE} = \frac{1}{n} \sum_{i=1}^n |y_i - \hat{y}_i|MAE=n1​∑i=1n​∣yi​−y^​i​∣</a:t>
            </a:r>
          </a:p>
          <a:p>
            <a:pPr marL="742950" lvl="1" indent="-285750">
              <a:buFont typeface="Calibri Light" panose="020F0302020204030204" pitchFamily="34" charset="0"/>
              <a:buAutoNum type="arabicPeriod"/>
            </a:pPr>
            <a:r>
              <a:rPr lang="en-IN" altLang="en-US"/>
              <a:t>Lower values indicate better model performance.</a:t>
            </a:r>
          </a:p>
          <a:p>
            <a:pPr>
              <a:buFont typeface="Calibri Light" panose="020F0302020204030204" pitchFamily="34" charset="0"/>
              <a:buAutoNum type="arabicPeriod"/>
            </a:pPr>
            <a:r>
              <a:rPr lang="en-IN" altLang="en-US" b="1"/>
              <a:t>Root Mean Squared Error (RMSE)</a:t>
            </a:r>
            <a:r>
              <a:rPr lang="en-IN" altLang="en-US"/>
              <a:t>:</a:t>
            </a:r>
          </a:p>
          <a:p>
            <a:pPr marL="742950" lvl="1" indent="-285750">
              <a:buFont typeface="Calibri Light" panose="020F0302020204030204" pitchFamily="34" charset="0"/>
              <a:buAutoNum type="arabicPeriod"/>
            </a:pPr>
            <a:r>
              <a:rPr lang="en-IN" altLang="en-US"/>
              <a:t>A common metric that gives more weight to large errors.</a:t>
            </a:r>
          </a:p>
          <a:p>
            <a:pPr marL="742950" lvl="1" indent="-285750">
              <a:buFont typeface="Calibri Light" panose="020F0302020204030204" pitchFamily="34" charset="0"/>
              <a:buAutoNum type="arabicPeriod"/>
            </a:pPr>
            <a:r>
              <a:rPr lang="en-IN" altLang="en-US"/>
              <a:t>Formula: RMSE=1n∑i=1n(yi−y^i)2\text{RMSE} = \sqrt{\frac{1}{n} \sum_{i=1}^n (y_i - \hat{y}_i)^2}RMSE=n1​∑i=1n​(yi​−y^​i​)2​</a:t>
            </a:r>
          </a:p>
          <a:p>
            <a:pPr marL="742950" lvl="1" indent="-285750">
              <a:buFont typeface="Calibri Light" panose="020F0302020204030204" pitchFamily="34" charset="0"/>
              <a:buAutoNum type="arabicPeriod"/>
            </a:pPr>
            <a:r>
              <a:rPr lang="en-IN" altLang="en-US"/>
              <a:t>Useful for understanding how far predictions deviate from actual values.</a:t>
            </a:r>
          </a:p>
          <a:p>
            <a:pPr>
              <a:buFont typeface="Calibri Light" panose="020F0302020204030204" pitchFamily="34" charset="0"/>
              <a:buAutoNum type="arabicPeriod"/>
            </a:pPr>
            <a:r>
              <a:rPr lang="en-IN" altLang="en-US" b="1"/>
              <a:t>R-Squared (R²) or Adjusted R-Squared</a:t>
            </a:r>
            <a:r>
              <a:rPr lang="en-IN" altLang="en-US"/>
              <a:t>:</a:t>
            </a:r>
          </a:p>
          <a:p>
            <a:pPr marL="742950" lvl="1" indent="-285750">
              <a:buFont typeface="Calibri Light" panose="020F0302020204030204" pitchFamily="34" charset="0"/>
              <a:buAutoNum type="arabicPeriod"/>
            </a:pPr>
            <a:r>
              <a:rPr lang="en-IN" altLang="en-US"/>
              <a:t>Measures the proportion of variance in the dependent variable explained by the model.</a:t>
            </a:r>
          </a:p>
          <a:p>
            <a:pPr marL="742950" lvl="1" indent="-285750">
              <a:buFont typeface="Calibri Light" panose="020F0302020204030204" pitchFamily="34" charset="0"/>
              <a:buAutoNum type="arabicPeriod"/>
            </a:pPr>
            <a:r>
              <a:rPr lang="en-IN" altLang="en-US"/>
              <a:t>Adjusted R² accounts for the number of predictors, avoiding overfitting.</a:t>
            </a:r>
          </a:p>
          <a:p>
            <a:pPr marL="742950" lvl="1" indent="-285750">
              <a:buFont typeface="Calibri Light" panose="020F0302020204030204" pitchFamily="34" charset="0"/>
              <a:buAutoNum type="arabicPeriod"/>
            </a:pPr>
            <a:r>
              <a:rPr lang="en-IN" altLang="en-US"/>
              <a:t>Higher values (closer to 1) indicate better model performance.</a:t>
            </a:r>
          </a:p>
          <a:p>
            <a:r>
              <a:rPr lang="en-IN" altLang="en-US" b="1"/>
              <a:t>Evaluation Metrics for Classification Models:</a:t>
            </a:r>
          </a:p>
          <a:p>
            <a:pPr>
              <a:buFont typeface="Calibri Light" panose="020F0302020204030204" pitchFamily="34" charset="0"/>
              <a:buAutoNum type="arabicPeriod"/>
            </a:pPr>
            <a:r>
              <a:rPr lang="en-IN" altLang="en-US" b="1"/>
              <a:t>Confusion Matrix</a:t>
            </a:r>
            <a:r>
              <a:rPr lang="en-IN" altLang="en-US"/>
              <a:t>:</a:t>
            </a:r>
          </a:p>
          <a:p>
            <a:pPr marL="742950" lvl="1" indent="-285750">
              <a:buFont typeface="Calibri Light" panose="020F0302020204030204" pitchFamily="34" charset="0"/>
              <a:buAutoNum type="arabicPeriod"/>
            </a:pPr>
            <a:r>
              <a:rPr lang="en-IN" altLang="en-US"/>
              <a:t>Summarizes the performance of a classification model by showing:</a:t>
            </a:r>
          </a:p>
          <a:p>
            <a:pPr marL="1143000" lvl="2" indent="-228600">
              <a:buFont typeface="Calibri Light" panose="020F0302020204030204" pitchFamily="34" charset="0"/>
              <a:buAutoNum type="arabicPeriod"/>
            </a:pPr>
            <a:r>
              <a:rPr lang="en-IN" altLang="en-US"/>
              <a:t>True Positives (TP), True Negatives (TN), False Positives (FP), and False Negatives (FN).</a:t>
            </a:r>
          </a:p>
          <a:p>
            <a:pPr>
              <a:buFont typeface="Calibri Light" panose="020F0302020204030204" pitchFamily="34" charset="0"/>
              <a:buAutoNum type="arabicPeriod"/>
            </a:pPr>
            <a:r>
              <a:rPr lang="en-IN" altLang="en-US" b="1"/>
              <a:t>Accuracy</a:t>
            </a:r>
            <a:r>
              <a:rPr lang="en-IN" altLang="en-US"/>
              <a:t>:</a:t>
            </a:r>
          </a:p>
          <a:p>
            <a:pPr marL="742950" lvl="1" indent="-285750">
              <a:buFont typeface="Calibri Light" panose="020F0302020204030204" pitchFamily="34" charset="0"/>
              <a:buAutoNum type="arabicPeriod"/>
            </a:pPr>
            <a:r>
              <a:rPr lang="en-IN" altLang="en-US"/>
              <a:t>Percentage of correct predictions.</a:t>
            </a:r>
          </a:p>
          <a:p>
            <a:pPr marL="742950" lvl="1" indent="-285750">
              <a:buFont typeface="Calibri Light" panose="020F0302020204030204" pitchFamily="34" charset="0"/>
              <a:buAutoNum type="arabicPeriod"/>
            </a:pPr>
            <a:r>
              <a:rPr lang="en-IN" altLang="en-US"/>
              <a:t>Formula: Accuracy=TP+TNTP+TN+FP+FN\text{Accuracy} = \frac{TP + TN}{TP + TN + FP + FN}Accuracy=TP+TN+FP+FNTP+TN​</a:t>
            </a:r>
          </a:p>
          <a:p>
            <a:pPr>
              <a:buFont typeface="Calibri Light" panose="020F0302020204030204" pitchFamily="34" charset="0"/>
              <a:buAutoNum type="arabicPeriod"/>
            </a:pPr>
            <a:r>
              <a:rPr lang="en-IN" altLang="en-US" b="1"/>
              <a:t>Precision</a:t>
            </a:r>
            <a:r>
              <a:rPr lang="en-IN" altLang="en-US"/>
              <a:t>:</a:t>
            </a:r>
          </a:p>
          <a:p>
            <a:pPr marL="742950" lvl="1" indent="-285750">
              <a:buFont typeface="Calibri Light" panose="020F0302020204030204" pitchFamily="34" charset="0"/>
              <a:buAutoNum type="arabicPeriod"/>
            </a:pPr>
            <a:r>
              <a:rPr lang="en-IN" altLang="en-US"/>
              <a:t>Focuses on the accuracy of positive predictions.</a:t>
            </a:r>
          </a:p>
          <a:p>
            <a:pPr marL="742950" lvl="1" indent="-285750">
              <a:buFont typeface="Calibri Light" panose="020F0302020204030204" pitchFamily="34" charset="0"/>
              <a:buAutoNum type="arabicPeriod"/>
            </a:pPr>
            <a:r>
              <a:rPr lang="en-IN" altLang="en-US"/>
              <a:t>Formula: Precision=TPTP+FP\text{Precision} = \frac{TP}{TP + FP}Precision=TP+FPTP​</a:t>
            </a:r>
          </a:p>
          <a:p>
            <a:pPr>
              <a:buFont typeface="Calibri Light" panose="020F0302020204030204" pitchFamily="34" charset="0"/>
              <a:buAutoNum type="arabicPeriod"/>
            </a:pPr>
            <a:r>
              <a:rPr lang="en-IN" altLang="en-US" b="1"/>
              <a:t>Recall</a:t>
            </a:r>
            <a:r>
              <a:rPr lang="en-IN" altLang="en-US"/>
              <a:t>:</a:t>
            </a:r>
          </a:p>
          <a:p>
            <a:pPr marL="742950" lvl="1" indent="-285750">
              <a:buFont typeface="Calibri Light" panose="020F0302020204030204" pitchFamily="34" charset="0"/>
              <a:buAutoNum type="arabicPeriod"/>
            </a:pPr>
            <a:r>
              <a:rPr lang="en-IN" altLang="en-US"/>
              <a:t>Measures the ability to identify all positive cases.</a:t>
            </a:r>
          </a:p>
          <a:p>
            <a:pPr marL="742950" lvl="1" indent="-285750">
              <a:buFont typeface="Calibri Light" panose="020F0302020204030204" pitchFamily="34" charset="0"/>
              <a:buAutoNum type="arabicPeriod"/>
            </a:pPr>
            <a:r>
              <a:rPr lang="en-IN" altLang="en-US"/>
              <a:t>Formula: Recall=TPTP+FN\text{Recall} = \frac{TP}{TP + FN}Recall=TP+FNTP​</a:t>
            </a:r>
          </a:p>
          <a:p>
            <a:pPr>
              <a:buFont typeface="Calibri Light" panose="020F0302020204030204" pitchFamily="34" charset="0"/>
              <a:buAutoNum type="arabicPeriod"/>
            </a:pPr>
            <a:r>
              <a:rPr lang="en-IN" altLang="en-US" b="1"/>
              <a:t>F1-Score</a:t>
            </a:r>
            <a:r>
              <a:rPr lang="en-IN" altLang="en-US"/>
              <a:t>:</a:t>
            </a:r>
          </a:p>
          <a:p>
            <a:pPr marL="742950" lvl="1" indent="-285750">
              <a:buFont typeface="Calibri Light" panose="020F0302020204030204" pitchFamily="34" charset="0"/>
              <a:buAutoNum type="arabicPeriod"/>
            </a:pPr>
            <a:r>
              <a:rPr lang="en-IN" altLang="en-US"/>
              <a:t>A harmonic mean of Precision and Recall.</a:t>
            </a:r>
          </a:p>
          <a:p>
            <a:pPr marL="742950" lvl="1" indent="-285750">
              <a:buFont typeface="Calibri Light" panose="020F0302020204030204" pitchFamily="34" charset="0"/>
              <a:buAutoNum type="arabicPeriod"/>
            </a:pPr>
            <a:r>
              <a:rPr lang="en-IN" altLang="en-US"/>
              <a:t>Formula: F1=2×Precision×RecallPrecision+Recall\text{F1} = 2 \times \frac{\text{Precision} \times \text{Recall}}{\text{Precision} + \text{Recall}}F1=2×Precision+RecallPrecision×Recall​</a:t>
            </a:r>
          </a:p>
          <a:p>
            <a:pPr marL="742950" lvl="1" indent="-285750">
              <a:buFont typeface="Calibri Light" panose="020F0302020204030204" pitchFamily="34" charset="0"/>
              <a:buAutoNum type="arabicPeriod"/>
            </a:pPr>
            <a:r>
              <a:rPr lang="en-IN" altLang="en-US"/>
              <a:t>Useful when Precision and Recall are both important.</a:t>
            </a:r>
          </a:p>
          <a:p>
            <a:r>
              <a:rPr lang="en-IN" altLang="en-US" b="1"/>
              <a:t>Additional Note:</a:t>
            </a:r>
          </a:p>
          <a:p>
            <a:pPr>
              <a:buFontTx/>
              <a:buChar char="•"/>
            </a:pPr>
            <a:r>
              <a:rPr lang="en-IN" altLang="en-US"/>
              <a:t>The slide references another PPT titled </a:t>
            </a:r>
            <a:r>
              <a:rPr lang="en-IN" altLang="en-US" b="1"/>
              <a:t>"Classification - Confusion Matrix and Metric Calculations"</a:t>
            </a:r>
            <a:r>
              <a:rPr lang="en-IN" altLang="en-US"/>
              <a:t> for further details on metric calculations.</a:t>
            </a:r>
          </a:p>
          <a:p>
            <a:r>
              <a:rPr lang="en-IN" altLang="en-US" b="1"/>
              <a:t>Conclusion:</a:t>
            </a:r>
          </a:p>
          <a:p>
            <a:r>
              <a:rPr lang="en-IN" altLang="en-US"/>
              <a:t>This slide emphasizes the importance of selecting appropriate evaluation metrics based on the model type. For regression, metrics focus on continuous prediction accuracy, while for classification, metrics assess the model's ability to categorize data correctly. Proper evaluation ensures robust and reliable model performance.</a:t>
            </a:r>
          </a:p>
          <a:p>
            <a:endParaRPr lang="en-IN" altLang="en-US"/>
          </a:p>
        </p:txBody>
      </p:sp>
      <p:sp>
        <p:nvSpPr>
          <p:cNvPr id="51203" name="Slide Number Placeholder 3">
            <a:extLst>
              <a:ext uri="{FF2B5EF4-FFF2-40B4-BE49-F238E27FC236}">
                <a16:creationId xmlns:a16="http://schemas.microsoft.com/office/drawing/2014/main" id="{010508FB-5ED3-242F-4491-310AEE1795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AE4BB72-DB80-6F4C-AB33-14D7C18E1DEF}" type="slidenum">
              <a:rPr lang="en-IN" altLang="en-US" smtClean="0"/>
              <a:pPr/>
              <a:t>19</a:t>
            </a:fld>
            <a:endParaRPr lang="en-I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F507489F-4A56-3BC4-DF1F-8B67F233B02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Notes Placeholder 2">
            <a:extLst>
              <a:ext uri="{FF2B5EF4-FFF2-40B4-BE49-F238E27FC236}">
                <a16:creationId xmlns:a16="http://schemas.microsoft.com/office/drawing/2014/main" id="{475941E3-072B-E3AB-583F-AB38B143EB1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presents the </a:t>
            </a:r>
            <a:r>
              <a:rPr lang="en-IN" altLang="en-US" b="1"/>
              <a:t>Machine Learning Life Cycle</a:t>
            </a:r>
            <a:r>
              <a:rPr lang="en-IN" altLang="en-US"/>
              <a:t>, detailing the essential steps involved in the development and deployment of a machine learning model. Here's an explanation of each stage:</a:t>
            </a:r>
          </a:p>
          <a:p>
            <a:r>
              <a:rPr lang="en-IN" altLang="en-US" b="1"/>
              <a:t>1. Manage Data</a:t>
            </a:r>
          </a:p>
          <a:p>
            <a:pPr>
              <a:buFontTx/>
              <a:buChar char="•"/>
            </a:pPr>
            <a:r>
              <a:rPr lang="en-IN" altLang="en-US" b="1"/>
              <a:t>Objective</a:t>
            </a:r>
            <a:r>
              <a:rPr lang="en-IN" altLang="en-US"/>
              <a:t>: Prepare and structure the data for model development.</a:t>
            </a:r>
          </a:p>
          <a:p>
            <a:pPr>
              <a:buFontTx/>
              <a:buChar char="•"/>
            </a:pPr>
            <a:r>
              <a:rPr lang="en-IN" altLang="en-US"/>
              <a:t>Key steps:</a:t>
            </a:r>
          </a:p>
          <a:p>
            <a:pPr marL="742950" lvl="1" indent="-285750">
              <a:buFontTx/>
              <a:buChar char="•"/>
            </a:pPr>
            <a:r>
              <a:rPr lang="en-IN" altLang="en-US" b="1"/>
              <a:t>Collect</a:t>
            </a:r>
            <a:r>
              <a:rPr lang="en-IN" altLang="en-US"/>
              <a:t>: Gather raw data from various sources.</a:t>
            </a:r>
          </a:p>
          <a:p>
            <a:pPr marL="742950" lvl="1" indent="-285750">
              <a:buFontTx/>
              <a:buChar char="•"/>
            </a:pPr>
            <a:r>
              <a:rPr lang="en-IN" altLang="en-US" b="1"/>
              <a:t>Explore</a:t>
            </a:r>
            <a:r>
              <a:rPr lang="en-IN" altLang="en-US"/>
              <a:t>: Perform exploratory data analysis (EDA) to understand data patterns, distributions, and relationships.</a:t>
            </a:r>
          </a:p>
          <a:p>
            <a:pPr marL="742950" lvl="1" indent="-285750">
              <a:buFontTx/>
              <a:buChar char="•"/>
            </a:pPr>
            <a:r>
              <a:rPr lang="en-IN" altLang="en-US" b="1"/>
              <a:t>Cleanse</a:t>
            </a:r>
            <a:r>
              <a:rPr lang="en-IN" altLang="en-US"/>
              <a:t>: Handle missing values, outliers, and noisy data.</a:t>
            </a:r>
          </a:p>
          <a:p>
            <a:pPr marL="742950" lvl="1" indent="-285750">
              <a:buFontTx/>
              <a:buChar char="•"/>
            </a:pPr>
            <a:r>
              <a:rPr lang="en-IN" altLang="en-US" b="1"/>
              <a:t>Prepare</a:t>
            </a:r>
            <a:r>
              <a:rPr lang="en-IN" altLang="en-US"/>
              <a:t>: Transform data into a usable format (e.g., feature scaling, encoding categorical variables).</a:t>
            </a:r>
          </a:p>
          <a:p>
            <a:pPr marL="742950" lvl="1" indent="-285750">
              <a:buFontTx/>
              <a:buChar char="•"/>
            </a:pPr>
            <a:r>
              <a:rPr lang="en-IN" altLang="en-US" b="1"/>
              <a:t>Split</a:t>
            </a:r>
            <a:r>
              <a:rPr lang="en-IN" altLang="en-US"/>
              <a:t>: Divide the data into training, validation, and testing sets to prevent overfitting and ensure model generalization.</a:t>
            </a:r>
          </a:p>
          <a:p>
            <a:r>
              <a:rPr lang="en-IN" altLang="en-US" b="1"/>
              <a:t>2. Train Models</a:t>
            </a:r>
          </a:p>
          <a:p>
            <a:pPr>
              <a:buFontTx/>
              <a:buChar char="•"/>
            </a:pPr>
            <a:r>
              <a:rPr lang="en-IN" altLang="en-US" b="1"/>
              <a:t>Objective</a:t>
            </a:r>
            <a:r>
              <a:rPr lang="en-IN" altLang="en-US"/>
              <a:t>: Develop and train a machine learning model.</a:t>
            </a:r>
          </a:p>
          <a:p>
            <a:pPr>
              <a:buFontTx/>
              <a:buChar char="•"/>
            </a:pPr>
            <a:r>
              <a:rPr lang="en-IN" altLang="en-US"/>
              <a:t>Key steps:</a:t>
            </a:r>
          </a:p>
          <a:p>
            <a:pPr marL="742950" lvl="1" indent="-285750">
              <a:buFontTx/>
              <a:buChar char="•"/>
            </a:pPr>
            <a:r>
              <a:rPr lang="en-IN" altLang="en-US" b="1"/>
              <a:t>Pick learning task</a:t>
            </a:r>
            <a:r>
              <a:rPr lang="en-IN" altLang="en-US"/>
              <a:t>: Decide whether the problem is regression, classification, clustering, etc.</a:t>
            </a:r>
          </a:p>
          <a:p>
            <a:pPr marL="742950" lvl="1" indent="-285750">
              <a:buFontTx/>
              <a:buChar char="•"/>
            </a:pPr>
            <a:r>
              <a:rPr lang="en-IN" altLang="en-US" b="1"/>
              <a:t>Engineer features</a:t>
            </a:r>
            <a:r>
              <a:rPr lang="en-IN" altLang="en-US"/>
              <a:t>: Select or create the most relevant input variables for the model.</a:t>
            </a:r>
          </a:p>
          <a:p>
            <a:pPr marL="742950" lvl="1" indent="-285750">
              <a:buFontTx/>
              <a:buChar char="•"/>
            </a:pPr>
            <a:r>
              <a:rPr lang="en-IN" altLang="en-US" b="1"/>
              <a:t>Select algorithms</a:t>
            </a:r>
            <a:r>
              <a:rPr lang="en-IN" altLang="en-US"/>
              <a:t>: Choose the appropriate machine learning algorithm(s) for the task.</a:t>
            </a:r>
          </a:p>
          <a:p>
            <a:r>
              <a:rPr lang="en-IN" altLang="en-US" b="1"/>
              <a:t>3. Evaluate Models</a:t>
            </a:r>
          </a:p>
          <a:p>
            <a:pPr>
              <a:buFontTx/>
              <a:buChar char="•"/>
            </a:pPr>
            <a:r>
              <a:rPr lang="en-IN" altLang="en-US" b="1"/>
              <a:t>Objective</a:t>
            </a:r>
            <a:r>
              <a:rPr lang="en-IN" altLang="en-US"/>
              <a:t>: Assess the performance and reliability of the model.</a:t>
            </a:r>
          </a:p>
          <a:p>
            <a:pPr>
              <a:buFontTx/>
              <a:buChar char="•"/>
            </a:pPr>
            <a:r>
              <a:rPr lang="en-IN" altLang="en-US"/>
              <a:t>Key steps:</a:t>
            </a:r>
          </a:p>
          <a:p>
            <a:pPr marL="742950" lvl="1" indent="-285750">
              <a:buFontTx/>
              <a:buChar char="•"/>
            </a:pPr>
            <a:r>
              <a:rPr lang="en-IN" altLang="en-US" b="1"/>
              <a:t>Score models</a:t>
            </a:r>
            <a:r>
              <a:rPr lang="en-IN" altLang="en-US"/>
              <a:t>: Use evaluation metrics (e.g., accuracy, RMSE, precision, recall) to measure performance.</a:t>
            </a:r>
          </a:p>
          <a:p>
            <a:pPr marL="742950" lvl="1" indent="-285750">
              <a:buFontTx/>
              <a:buChar char="•"/>
            </a:pPr>
            <a:r>
              <a:rPr lang="en-IN" altLang="en-US" b="1"/>
              <a:t>Assess performance</a:t>
            </a:r>
            <a:r>
              <a:rPr lang="en-IN" altLang="en-US"/>
              <a:t>: Compare results across different models or configurations.</a:t>
            </a:r>
          </a:p>
          <a:p>
            <a:pPr marL="742950" lvl="1" indent="-285750">
              <a:buFontTx/>
              <a:buChar char="•"/>
            </a:pPr>
            <a:r>
              <a:rPr lang="en-IN" altLang="en-US" b="1"/>
              <a:t>Compare alternatives</a:t>
            </a:r>
            <a:r>
              <a:rPr lang="en-IN" altLang="en-US"/>
              <a:t>: Evaluate multiple algorithms or variations to identify the best-performing model.</a:t>
            </a:r>
          </a:p>
          <a:p>
            <a:r>
              <a:rPr lang="en-IN" altLang="en-US" b="1"/>
              <a:t>4. Deploy Model</a:t>
            </a:r>
          </a:p>
          <a:p>
            <a:pPr>
              <a:buFontTx/>
              <a:buChar char="•"/>
            </a:pPr>
            <a:r>
              <a:rPr lang="en-IN" altLang="en-US" b="1"/>
              <a:t>Objective</a:t>
            </a:r>
            <a:r>
              <a:rPr lang="en-IN" altLang="en-US"/>
              <a:t>: Use the trained model in a production environment to make predictions.</a:t>
            </a:r>
          </a:p>
          <a:p>
            <a:pPr>
              <a:buFontTx/>
              <a:buChar char="•"/>
            </a:pPr>
            <a:r>
              <a:rPr lang="en-IN" altLang="en-US"/>
              <a:t>Key steps:</a:t>
            </a:r>
          </a:p>
          <a:p>
            <a:pPr marL="742950" lvl="1" indent="-285750">
              <a:buFontTx/>
              <a:buChar char="•"/>
            </a:pPr>
            <a:r>
              <a:rPr lang="en-IN" altLang="en-US" b="1"/>
              <a:t>Apply model to fresh data</a:t>
            </a:r>
            <a:r>
              <a:rPr lang="en-IN" altLang="en-US"/>
              <a:t>: Use unseen data for predictions in real-world applications.</a:t>
            </a:r>
          </a:p>
          <a:p>
            <a:pPr marL="742950" lvl="1" indent="-285750">
              <a:buFontTx/>
              <a:buChar char="•"/>
            </a:pPr>
            <a:r>
              <a:rPr lang="en-IN" altLang="en-US" b="1"/>
              <a:t>Monitor outcomes</a:t>
            </a:r>
            <a:r>
              <a:rPr lang="en-IN" altLang="en-US"/>
              <a:t>: Continuously track model performance to detect issues like data drift or model degradation.</a:t>
            </a:r>
          </a:p>
          <a:p>
            <a:pPr marL="742950" lvl="1" indent="-285750">
              <a:buFontTx/>
              <a:buChar char="•"/>
            </a:pPr>
            <a:r>
              <a:rPr lang="en-IN" altLang="en-US" b="1"/>
              <a:t>Improve model</a:t>
            </a:r>
            <a:r>
              <a:rPr lang="en-IN" altLang="en-US"/>
              <a:t>: Update or retrain the model as new data becomes available.</a:t>
            </a:r>
          </a:p>
          <a:p>
            <a:r>
              <a:rPr lang="en-IN" altLang="en-US" b="1"/>
              <a:t>Iterative Process:</a:t>
            </a:r>
          </a:p>
          <a:p>
            <a:pPr>
              <a:buFontTx/>
              <a:buChar char="•"/>
            </a:pPr>
            <a:r>
              <a:rPr lang="en-IN" altLang="en-US"/>
              <a:t>The cycle is iterative, allowing for continuous improvement. As new data is collected, it feeds back into the </a:t>
            </a:r>
            <a:r>
              <a:rPr lang="en-IN" altLang="en-US" b="1"/>
              <a:t>Manage Data</a:t>
            </a:r>
            <a:r>
              <a:rPr lang="en-IN" altLang="en-US"/>
              <a:t> phase to refine the model further.</a:t>
            </a:r>
          </a:p>
          <a:p>
            <a:r>
              <a:rPr lang="en-IN" altLang="en-US" b="1"/>
              <a:t>Conclusion:</a:t>
            </a:r>
          </a:p>
          <a:p>
            <a:r>
              <a:rPr lang="en-IN" altLang="en-US"/>
              <a:t>This life cycle ensures a structured and iterative approach to developing machine learning models, from data preparation to deployment and monitoring. Each step is critical for building robust, scalable, and effective models that perform well in real-world scenarios.</a:t>
            </a:r>
          </a:p>
          <a:p>
            <a:endParaRPr lang="en-IN" altLang="en-US"/>
          </a:p>
          <a:p>
            <a:endParaRPr lang="en-US" altLang="en-US"/>
          </a:p>
        </p:txBody>
      </p:sp>
      <p:sp>
        <p:nvSpPr>
          <p:cNvPr id="53251" name="Slide Number Placeholder 3">
            <a:extLst>
              <a:ext uri="{FF2B5EF4-FFF2-40B4-BE49-F238E27FC236}">
                <a16:creationId xmlns:a16="http://schemas.microsoft.com/office/drawing/2014/main" id="{A6DEBA77-E4B8-A9B2-26B6-EDDE5403C95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5288E54-629F-044F-B7C1-51794A6BB329}" type="slidenum">
              <a:rPr lang="en-IN" altLang="en-US" smtClean="0"/>
              <a:pPr/>
              <a:t>20</a:t>
            </a:fld>
            <a:endParaRPr lang="en-I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ACE15487-9EA7-C4F2-BF28-012299F82A7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Notes Placeholder 2">
            <a:extLst>
              <a:ext uri="{FF2B5EF4-FFF2-40B4-BE49-F238E27FC236}">
                <a16:creationId xmlns:a16="http://schemas.microsoft.com/office/drawing/2014/main" id="{B50AF0C6-B7BA-C656-3C96-F5F469CF27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The slide introduces the </a:t>
            </a:r>
            <a:r>
              <a:rPr lang="en-IN" altLang="en-US" b="1"/>
              <a:t>SEMMA</a:t>
            </a:r>
            <a:r>
              <a:rPr lang="en-IN" altLang="en-US"/>
              <a:t> process, a methodology used in data mining and machine learning for systematic data analysis and model development. Here's an explanation of each component:</a:t>
            </a:r>
          </a:p>
          <a:p>
            <a:r>
              <a:rPr lang="en-IN" altLang="en-US" b="1"/>
              <a:t>SEMMA:</a:t>
            </a:r>
          </a:p>
          <a:p>
            <a:r>
              <a:rPr lang="en-IN" altLang="en-US" b="1"/>
              <a:t>SEMMA</a:t>
            </a:r>
            <a:r>
              <a:rPr lang="en-IN" altLang="en-US"/>
              <a:t> stands for:</a:t>
            </a:r>
          </a:p>
          <a:p>
            <a:pPr>
              <a:buFont typeface="Calibri Light" panose="020F0302020204030204" pitchFamily="34" charset="0"/>
              <a:buAutoNum type="arabicPeriod"/>
            </a:pPr>
            <a:r>
              <a:rPr lang="en-IN" altLang="en-US" b="1"/>
              <a:t>Sample</a:t>
            </a:r>
            <a:endParaRPr lang="en-IN" altLang="en-US"/>
          </a:p>
          <a:p>
            <a:pPr>
              <a:buFont typeface="Calibri Light" panose="020F0302020204030204" pitchFamily="34" charset="0"/>
              <a:buAutoNum type="arabicPeriod"/>
            </a:pPr>
            <a:r>
              <a:rPr lang="en-IN" altLang="en-US" b="1"/>
              <a:t>Explore</a:t>
            </a:r>
            <a:endParaRPr lang="en-IN" altLang="en-US"/>
          </a:p>
          <a:p>
            <a:pPr>
              <a:buFont typeface="Calibri Light" panose="020F0302020204030204" pitchFamily="34" charset="0"/>
              <a:buAutoNum type="arabicPeriod"/>
            </a:pPr>
            <a:r>
              <a:rPr lang="en-IN" altLang="en-US" b="1"/>
              <a:t>Modify</a:t>
            </a:r>
            <a:endParaRPr lang="en-IN" altLang="en-US"/>
          </a:p>
          <a:p>
            <a:pPr>
              <a:buFont typeface="Calibri Light" panose="020F0302020204030204" pitchFamily="34" charset="0"/>
              <a:buAutoNum type="arabicPeriod"/>
            </a:pPr>
            <a:r>
              <a:rPr lang="en-IN" altLang="en-US" b="1"/>
              <a:t>Model</a:t>
            </a:r>
            <a:endParaRPr lang="en-IN" altLang="en-US"/>
          </a:p>
          <a:p>
            <a:pPr>
              <a:buFont typeface="Calibri Light" panose="020F0302020204030204" pitchFamily="34" charset="0"/>
              <a:buAutoNum type="arabicPeriod"/>
            </a:pPr>
            <a:r>
              <a:rPr lang="en-IN" altLang="en-US" b="1"/>
              <a:t>Assess</a:t>
            </a:r>
            <a:endParaRPr lang="en-IN" altLang="en-US"/>
          </a:p>
          <a:p>
            <a:r>
              <a:rPr lang="en-IN" altLang="en-US"/>
              <a:t>This process focuses on the </a:t>
            </a:r>
            <a:r>
              <a:rPr lang="en-IN" altLang="en-US" b="1"/>
              <a:t>model development</a:t>
            </a:r>
            <a:r>
              <a:rPr lang="en-IN" altLang="en-US"/>
              <a:t> aspects of data science and is especially useful for machine learning projects.</a:t>
            </a:r>
          </a:p>
          <a:p>
            <a:r>
              <a:rPr lang="en-IN" altLang="en-US" b="1"/>
              <a:t>Steps in the SEMMA Process:</a:t>
            </a:r>
          </a:p>
          <a:p>
            <a:pPr>
              <a:buFont typeface="Calibri Light" panose="020F0302020204030204" pitchFamily="34" charset="0"/>
              <a:buAutoNum type="arabicPeriod"/>
            </a:pPr>
            <a:r>
              <a:rPr lang="en-IN" altLang="en-US" b="1"/>
              <a:t>Sample</a:t>
            </a:r>
            <a:r>
              <a:rPr lang="en-IN" altLang="en-US"/>
              <a:t>:</a:t>
            </a:r>
          </a:p>
          <a:p>
            <a:pPr marL="742950" lvl="1" indent="-285750">
              <a:buFont typeface="Calibri Light" panose="020F0302020204030204" pitchFamily="34" charset="0"/>
              <a:buAutoNum type="arabicPeriod"/>
            </a:pPr>
            <a:r>
              <a:rPr lang="en-IN" altLang="en-US" b="1"/>
              <a:t>Purpose</a:t>
            </a:r>
            <a:r>
              <a:rPr lang="en-IN" altLang="en-US"/>
              <a:t>: To extract a representative portion of data for analysis.</a:t>
            </a:r>
          </a:p>
          <a:p>
            <a:pPr marL="742950" lvl="1" indent="-285750">
              <a:buFont typeface="Calibri Light" panose="020F0302020204030204" pitchFamily="34" charset="0"/>
              <a:buAutoNum type="arabicPeriod"/>
            </a:pPr>
            <a:r>
              <a:rPr lang="en-IN" altLang="en-US"/>
              <a:t>Steps:</a:t>
            </a:r>
          </a:p>
          <a:p>
            <a:pPr marL="1143000" lvl="2" indent="-228600">
              <a:buFont typeface="Calibri Light" panose="020F0302020204030204" pitchFamily="34" charset="0"/>
              <a:buAutoNum type="arabicPeriod"/>
            </a:pPr>
            <a:r>
              <a:rPr lang="en-IN" altLang="en-US"/>
              <a:t>Decide whether sampling is necessary.</a:t>
            </a:r>
          </a:p>
          <a:p>
            <a:pPr marL="1143000" lvl="2" indent="-228600">
              <a:buFont typeface="Calibri Light" panose="020F0302020204030204" pitchFamily="34" charset="0"/>
              <a:buAutoNum type="arabicPeriod"/>
            </a:pPr>
            <a:r>
              <a:rPr lang="en-IN" altLang="en-US"/>
              <a:t>Ensure the sample is large enough to represent the entire dataset while being computationally manageable.</a:t>
            </a:r>
          </a:p>
          <a:p>
            <a:pPr>
              <a:buFont typeface="Calibri Light" panose="020F0302020204030204" pitchFamily="34" charset="0"/>
              <a:buAutoNum type="arabicPeriod"/>
            </a:pPr>
            <a:r>
              <a:rPr lang="en-IN" altLang="en-US" b="1"/>
              <a:t>Explore</a:t>
            </a:r>
            <a:r>
              <a:rPr lang="en-IN" altLang="en-US"/>
              <a:t>:</a:t>
            </a:r>
          </a:p>
          <a:p>
            <a:pPr marL="742950" lvl="1" indent="-285750">
              <a:buFont typeface="Calibri Light" panose="020F0302020204030204" pitchFamily="34" charset="0"/>
              <a:buAutoNum type="arabicPeriod"/>
            </a:pPr>
            <a:r>
              <a:rPr lang="en-IN" altLang="en-US" b="1"/>
              <a:t>Purpose</a:t>
            </a:r>
            <a:r>
              <a:rPr lang="en-IN" altLang="en-US"/>
              <a:t>: To understand the data and its patterns.</a:t>
            </a:r>
          </a:p>
          <a:p>
            <a:pPr marL="742950" lvl="1" indent="-285750">
              <a:buFont typeface="Calibri Light" panose="020F0302020204030204" pitchFamily="34" charset="0"/>
              <a:buAutoNum type="arabicPeriod"/>
            </a:pPr>
            <a:r>
              <a:rPr lang="en-IN" altLang="en-US"/>
              <a:t>Steps:</a:t>
            </a:r>
          </a:p>
          <a:p>
            <a:pPr marL="1143000" lvl="2" indent="-228600">
              <a:buFont typeface="Calibri Light" panose="020F0302020204030204" pitchFamily="34" charset="0"/>
              <a:buAutoNum type="arabicPeriod"/>
            </a:pPr>
            <a:r>
              <a:rPr lang="en-IN" altLang="en-US"/>
              <a:t>Perform </a:t>
            </a:r>
            <a:r>
              <a:rPr lang="en-IN" altLang="en-US" b="1"/>
              <a:t>data visualization</a:t>
            </a:r>
            <a:r>
              <a:rPr lang="en-IN" altLang="en-US"/>
              <a:t> to uncover trends and distributions.</a:t>
            </a:r>
          </a:p>
          <a:p>
            <a:pPr marL="1143000" lvl="2" indent="-228600">
              <a:buFont typeface="Calibri Light" panose="020F0302020204030204" pitchFamily="34" charset="0"/>
              <a:buAutoNum type="arabicPeriod"/>
            </a:pPr>
            <a:r>
              <a:rPr lang="en-IN" altLang="en-US"/>
              <a:t>Conduct </a:t>
            </a:r>
            <a:r>
              <a:rPr lang="en-IN" altLang="en-US" b="1"/>
              <a:t>clustering</a:t>
            </a:r>
            <a:r>
              <a:rPr lang="en-IN" altLang="en-US"/>
              <a:t> or identify </a:t>
            </a:r>
            <a:r>
              <a:rPr lang="en-IN" altLang="en-US" b="1"/>
              <a:t>associations</a:t>
            </a:r>
            <a:r>
              <a:rPr lang="en-IN" altLang="en-US"/>
              <a:t> between variables.</a:t>
            </a:r>
          </a:p>
          <a:p>
            <a:pPr>
              <a:buFont typeface="Calibri Light" panose="020F0302020204030204" pitchFamily="34" charset="0"/>
              <a:buAutoNum type="arabicPeriod"/>
            </a:pPr>
            <a:r>
              <a:rPr lang="en-IN" altLang="en-US" b="1"/>
              <a:t>Modify</a:t>
            </a:r>
            <a:r>
              <a:rPr lang="en-IN" altLang="en-US"/>
              <a:t>:</a:t>
            </a:r>
          </a:p>
          <a:p>
            <a:pPr marL="742950" lvl="1" indent="-285750">
              <a:buFont typeface="Calibri Light" panose="020F0302020204030204" pitchFamily="34" charset="0"/>
              <a:buAutoNum type="arabicPeriod"/>
            </a:pPr>
            <a:r>
              <a:rPr lang="en-IN" altLang="en-US" b="1"/>
              <a:t>Purpose</a:t>
            </a:r>
            <a:r>
              <a:rPr lang="en-IN" altLang="en-US"/>
              <a:t>: To prepare data for modeling.</a:t>
            </a:r>
          </a:p>
          <a:p>
            <a:pPr marL="742950" lvl="1" indent="-285750">
              <a:buFont typeface="Calibri Light" panose="020F0302020204030204" pitchFamily="34" charset="0"/>
              <a:buAutoNum type="arabicPeriod"/>
            </a:pPr>
            <a:r>
              <a:rPr lang="en-IN" altLang="en-US"/>
              <a:t>Steps:</a:t>
            </a:r>
          </a:p>
          <a:p>
            <a:pPr marL="1143000" lvl="2" indent="-228600">
              <a:buFont typeface="Calibri Light" panose="020F0302020204030204" pitchFamily="34" charset="0"/>
              <a:buAutoNum type="arabicPeriod"/>
            </a:pPr>
            <a:r>
              <a:rPr lang="en-IN" altLang="en-US" b="1"/>
              <a:t>Variable selection/creation</a:t>
            </a:r>
            <a:r>
              <a:rPr lang="en-IN" altLang="en-US"/>
              <a:t>: Choose the most relevant features and create new ones if needed.</a:t>
            </a:r>
          </a:p>
          <a:p>
            <a:pPr marL="1143000" lvl="2" indent="-228600">
              <a:buFont typeface="Calibri Light" panose="020F0302020204030204" pitchFamily="34" charset="0"/>
              <a:buAutoNum type="arabicPeriod"/>
            </a:pPr>
            <a:r>
              <a:rPr lang="en-IN" altLang="en-US" b="1"/>
              <a:t>Data transformation</a:t>
            </a:r>
            <a:r>
              <a:rPr lang="en-IN" altLang="en-US"/>
              <a:t>: Standardize, normalize, or encode data to make it suitable for algorithms.</a:t>
            </a:r>
          </a:p>
          <a:p>
            <a:pPr>
              <a:buFont typeface="Calibri Light" panose="020F0302020204030204" pitchFamily="34" charset="0"/>
              <a:buAutoNum type="arabicPeriod"/>
            </a:pPr>
            <a:r>
              <a:rPr lang="en-IN" altLang="en-US" b="1"/>
              <a:t>Model</a:t>
            </a:r>
            <a:r>
              <a:rPr lang="en-IN" altLang="en-US"/>
              <a:t>:</a:t>
            </a:r>
          </a:p>
          <a:p>
            <a:pPr marL="742950" lvl="1" indent="-285750">
              <a:buFont typeface="Calibri Light" panose="020F0302020204030204" pitchFamily="34" charset="0"/>
              <a:buAutoNum type="arabicPeriod"/>
            </a:pPr>
            <a:r>
              <a:rPr lang="en-IN" altLang="en-US" b="1"/>
              <a:t>Purpose</a:t>
            </a:r>
            <a:r>
              <a:rPr lang="en-IN" altLang="en-US"/>
              <a:t>: To apply machine learning algorithms to the prepared data.</a:t>
            </a:r>
          </a:p>
          <a:p>
            <a:pPr marL="742950" lvl="1" indent="-285750">
              <a:buFont typeface="Calibri Light" panose="020F0302020204030204" pitchFamily="34" charset="0"/>
              <a:buAutoNum type="arabicPeriod"/>
            </a:pPr>
            <a:r>
              <a:rPr lang="en-IN" altLang="en-US"/>
              <a:t>Steps:</a:t>
            </a:r>
          </a:p>
          <a:p>
            <a:pPr marL="1143000" lvl="2" indent="-228600">
              <a:buFont typeface="Calibri Light" panose="020F0302020204030204" pitchFamily="34" charset="0"/>
              <a:buAutoNum type="arabicPeriod"/>
            </a:pPr>
            <a:r>
              <a:rPr lang="en-IN" altLang="en-US"/>
              <a:t>Train models such as:</a:t>
            </a:r>
          </a:p>
          <a:p>
            <a:pPr marL="1600200" lvl="3" indent="-228600">
              <a:buFont typeface="Calibri Light" panose="020F0302020204030204" pitchFamily="34" charset="0"/>
              <a:buAutoNum type="arabicPeriod"/>
            </a:pPr>
            <a:r>
              <a:rPr lang="en-IN" altLang="en-US" b="1"/>
              <a:t>Neural networks</a:t>
            </a:r>
            <a:endParaRPr lang="en-IN" altLang="en-US"/>
          </a:p>
          <a:p>
            <a:pPr marL="1600200" lvl="3" indent="-228600">
              <a:buFont typeface="Calibri Light" panose="020F0302020204030204" pitchFamily="34" charset="0"/>
              <a:buAutoNum type="arabicPeriod"/>
            </a:pPr>
            <a:r>
              <a:rPr lang="en-IN" altLang="en-US" b="1"/>
              <a:t>Tree-based models</a:t>
            </a:r>
            <a:endParaRPr lang="en-IN" altLang="en-US"/>
          </a:p>
          <a:p>
            <a:pPr marL="1600200" lvl="3" indent="-228600">
              <a:buFont typeface="Calibri Light" panose="020F0302020204030204" pitchFamily="34" charset="0"/>
              <a:buAutoNum type="arabicPeriod"/>
            </a:pPr>
            <a:r>
              <a:rPr lang="en-IN" altLang="en-US" b="1"/>
              <a:t>Logistic regression</a:t>
            </a:r>
            <a:endParaRPr lang="en-IN" altLang="en-US"/>
          </a:p>
          <a:p>
            <a:pPr marL="1600200" lvl="3" indent="-228600">
              <a:buFont typeface="Calibri Light" panose="020F0302020204030204" pitchFamily="34" charset="0"/>
              <a:buAutoNum type="arabicPeriod"/>
            </a:pPr>
            <a:r>
              <a:rPr lang="en-IN" altLang="en-US"/>
              <a:t>Other statistical or machine learning models.</a:t>
            </a:r>
          </a:p>
          <a:p>
            <a:pPr>
              <a:buFont typeface="Calibri Light" panose="020F0302020204030204" pitchFamily="34" charset="0"/>
              <a:buAutoNum type="arabicPeriod"/>
            </a:pPr>
            <a:r>
              <a:rPr lang="en-IN" altLang="en-US" b="1"/>
              <a:t>Assess</a:t>
            </a:r>
            <a:r>
              <a:rPr lang="en-IN" altLang="en-US"/>
              <a:t>:</a:t>
            </a:r>
          </a:p>
          <a:p>
            <a:pPr marL="742950" lvl="1" indent="-285750">
              <a:buFont typeface="Calibri Light" panose="020F0302020204030204" pitchFamily="34" charset="0"/>
              <a:buAutoNum type="arabicPeriod"/>
            </a:pPr>
            <a:r>
              <a:rPr lang="en-IN" altLang="en-US" b="1"/>
              <a:t>Purpose</a:t>
            </a:r>
            <a:r>
              <a:rPr lang="en-IN" altLang="en-US"/>
              <a:t>: To evaluate the model’s performance and reliability.</a:t>
            </a:r>
          </a:p>
          <a:p>
            <a:pPr marL="742950" lvl="1" indent="-285750">
              <a:buFont typeface="Calibri Light" panose="020F0302020204030204" pitchFamily="34" charset="0"/>
              <a:buAutoNum type="arabicPeriod"/>
            </a:pPr>
            <a:r>
              <a:rPr lang="en-IN" altLang="en-US"/>
              <a:t>Steps:</a:t>
            </a:r>
          </a:p>
          <a:p>
            <a:pPr marL="1143000" lvl="2" indent="-228600">
              <a:buFont typeface="Calibri Light" panose="020F0302020204030204" pitchFamily="34" charset="0"/>
              <a:buAutoNum type="arabicPeriod"/>
            </a:pPr>
            <a:r>
              <a:rPr lang="en-IN" altLang="en-US"/>
              <a:t>Conduct </a:t>
            </a:r>
            <a:r>
              <a:rPr lang="en-IN" altLang="en-US" b="1"/>
              <a:t>model assessment</a:t>
            </a:r>
            <a:r>
              <a:rPr lang="en-IN" altLang="en-US"/>
              <a:t> using metrics like accuracy, RMSE, precision, recall, etc.</a:t>
            </a:r>
          </a:p>
          <a:p>
            <a:pPr marL="1143000" lvl="2" indent="-228600">
              <a:buFont typeface="Calibri Light" panose="020F0302020204030204" pitchFamily="34" charset="0"/>
              <a:buAutoNum type="arabicPeriod"/>
            </a:pPr>
            <a:r>
              <a:rPr lang="en-IN" altLang="en-US"/>
              <a:t>Compare models and choose the best-performing one.</a:t>
            </a:r>
          </a:p>
          <a:p>
            <a:r>
              <a:rPr lang="en-IN" altLang="en-US" b="1"/>
              <a:t>Key Features:</a:t>
            </a:r>
          </a:p>
          <a:p>
            <a:pPr>
              <a:buFontTx/>
              <a:buChar char="•"/>
            </a:pPr>
            <a:r>
              <a:rPr lang="en-IN" altLang="en-US"/>
              <a:t>SEMMA is a structured and iterative process.</a:t>
            </a:r>
          </a:p>
          <a:p>
            <a:pPr>
              <a:buFontTx/>
              <a:buChar char="•"/>
            </a:pPr>
            <a:r>
              <a:rPr lang="en-IN" altLang="en-US"/>
              <a:t>Focused on the </a:t>
            </a:r>
            <a:r>
              <a:rPr lang="en-IN" altLang="en-US" b="1"/>
              <a:t>data-driven aspects</a:t>
            </a:r>
            <a:r>
              <a:rPr lang="en-IN" altLang="en-US"/>
              <a:t> of machine learning, from preparation to model evaluation.</a:t>
            </a:r>
          </a:p>
          <a:p>
            <a:pPr>
              <a:buFontTx/>
              <a:buChar char="•"/>
            </a:pPr>
            <a:r>
              <a:rPr lang="en-IN" altLang="en-US"/>
              <a:t>Ideal for </a:t>
            </a:r>
            <a:r>
              <a:rPr lang="en-IN" altLang="en-US" b="1"/>
              <a:t>Data Analysts</a:t>
            </a:r>
            <a:r>
              <a:rPr lang="en-IN" altLang="en-US"/>
              <a:t> and </a:t>
            </a:r>
            <a:r>
              <a:rPr lang="en-IN" altLang="en-US" b="1"/>
              <a:t>Data Scientists</a:t>
            </a:r>
            <a:r>
              <a:rPr lang="en-IN" altLang="en-US"/>
              <a:t> working on ML projects.</a:t>
            </a:r>
          </a:p>
          <a:p>
            <a:r>
              <a:rPr lang="en-IN" altLang="en-US" b="1"/>
              <a:t>Conclusion:</a:t>
            </a:r>
          </a:p>
          <a:p>
            <a:r>
              <a:rPr lang="en-IN" altLang="en-US"/>
              <a:t>SEMMA provides a robust framework for managing the end-to-end process of building machine learning models. It ensures a systematic approach, particularly for data-heavy projects, making it a valuable methodology for professionals in data science and analytics.</a:t>
            </a:r>
          </a:p>
          <a:p>
            <a:endParaRPr lang="en-US" altLang="en-US"/>
          </a:p>
        </p:txBody>
      </p:sp>
      <p:sp>
        <p:nvSpPr>
          <p:cNvPr id="56323" name="Slide Number Placeholder 3">
            <a:extLst>
              <a:ext uri="{FF2B5EF4-FFF2-40B4-BE49-F238E27FC236}">
                <a16:creationId xmlns:a16="http://schemas.microsoft.com/office/drawing/2014/main" id="{8CEFACD0-C5E8-5656-60EA-63B4222B8E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7BAD0EB-E1DF-2742-9C77-9305E62E530B}" type="slidenum">
              <a:rPr lang="en-IN" altLang="en-US" smtClean="0"/>
              <a:pPr/>
              <a:t>22</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9EA16D61-A149-56C8-1CA0-00CA5374ED2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8E0057D0-5F49-A95D-A495-C8B7A3AF1AD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outlines the agenda for a session or presentation focused on Machine Learning (ML) and its associated tools and processes. Here's a breakdown of the contents:</a:t>
            </a:r>
          </a:p>
          <a:p>
            <a:pPr>
              <a:buFont typeface="Calibri Light" panose="020F0302020204030204" pitchFamily="34" charset="0"/>
              <a:buAutoNum type="arabicPeriod"/>
            </a:pPr>
            <a:r>
              <a:rPr lang="en-IN" altLang="en-US" b="1"/>
              <a:t>Machine Learning</a:t>
            </a:r>
            <a:r>
              <a:rPr lang="en-IN" altLang="en-US"/>
              <a:t>:</a:t>
            </a:r>
          </a:p>
          <a:p>
            <a:pPr marL="742950" lvl="1" indent="-285750">
              <a:buFont typeface="Calibri Light" panose="020F0302020204030204" pitchFamily="34" charset="0"/>
              <a:buAutoNum type="arabicPeriod"/>
            </a:pPr>
            <a:r>
              <a:rPr lang="en-IN" altLang="en-US"/>
              <a:t>A general introduction to the field of Machine Learning, likely covering its fundamental concepts, types (supervised, unsupervised, etc.), and importance.</a:t>
            </a:r>
          </a:p>
          <a:p>
            <a:pPr>
              <a:buFont typeface="Calibri Light" panose="020F0302020204030204" pitchFamily="34" charset="0"/>
              <a:buAutoNum type="arabicPeriod"/>
            </a:pPr>
            <a:r>
              <a:rPr lang="en-IN" altLang="en-US" b="1"/>
              <a:t>Generations</a:t>
            </a:r>
            <a:r>
              <a:rPr lang="en-IN" altLang="en-US"/>
              <a:t>:</a:t>
            </a:r>
          </a:p>
          <a:p>
            <a:pPr marL="742950" lvl="1" indent="-285750">
              <a:buFont typeface="Calibri Light" panose="020F0302020204030204" pitchFamily="34" charset="0"/>
              <a:buAutoNum type="arabicPeriod"/>
            </a:pPr>
            <a:r>
              <a:rPr lang="en-IN" altLang="en-US"/>
              <a:t>Discussion on the evolution or "generations" of ML technologies or models, potentially exploring traditional ML, deep learning, and recent advancements like generative AI.</a:t>
            </a:r>
          </a:p>
          <a:p>
            <a:pPr>
              <a:buFont typeface="Calibri Light" panose="020F0302020204030204" pitchFamily="34" charset="0"/>
              <a:buAutoNum type="arabicPeriod"/>
            </a:pPr>
            <a:r>
              <a:rPr lang="en-IN" altLang="en-US" b="1"/>
              <a:t>Machine Learning Pipeline</a:t>
            </a:r>
            <a:r>
              <a:rPr lang="en-IN" altLang="en-US"/>
              <a:t>:</a:t>
            </a:r>
          </a:p>
          <a:p>
            <a:pPr marL="742950" lvl="1" indent="-285750">
              <a:buFont typeface="Calibri Light" panose="020F0302020204030204" pitchFamily="34" charset="0"/>
              <a:buAutoNum type="arabicPeriod"/>
            </a:pPr>
            <a:r>
              <a:rPr lang="en-IN" altLang="en-US"/>
              <a:t>An overview of the steps involved in the ML lifecycle, such as data collection, preprocessing, model building, validation, deployment, and monitoring.</a:t>
            </a:r>
          </a:p>
          <a:p>
            <a:pPr>
              <a:buFont typeface="Calibri Light" panose="020F0302020204030204" pitchFamily="34" charset="0"/>
              <a:buAutoNum type="arabicPeriod"/>
            </a:pPr>
            <a:r>
              <a:rPr lang="en-IN" altLang="en-US" b="1"/>
              <a:t>MLOps</a:t>
            </a:r>
            <a:r>
              <a:rPr lang="en-IN" altLang="en-US"/>
              <a:t>:</a:t>
            </a:r>
          </a:p>
          <a:p>
            <a:pPr marL="742950" lvl="1" indent="-285750">
              <a:buFont typeface="Calibri Light" panose="020F0302020204030204" pitchFamily="34" charset="0"/>
              <a:buAutoNum type="arabicPeriod"/>
            </a:pPr>
            <a:r>
              <a:rPr lang="en-IN" altLang="en-US"/>
              <a:t>Insights into "Machine Learning Operations," a discipline combining ML and DevOps to streamline and automate ML workflows. Topics might include versioning, reproducibility, and continuous integration/deployment for ML models.</a:t>
            </a:r>
          </a:p>
          <a:p>
            <a:pPr>
              <a:buFont typeface="Calibri Light" panose="020F0302020204030204" pitchFamily="34" charset="0"/>
              <a:buAutoNum type="arabicPeriod"/>
            </a:pPr>
            <a:r>
              <a:rPr lang="en-IN" altLang="en-US" b="1"/>
              <a:t>Tools: MLFlow and AWS SageMaker</a:t>
            </a:r>
            <a:r>
              <a:rPr lang="en-IN" altLang="en-US"/>
              <a:t>:</a:t>
            </a:r>
          </a:p>
          <a:p>
            <a:pPr marL="742950" lvl="1" indent="-285750">
              <a:buFont typeface="Calibri Light" panose="020F0302020204030204" pitchFamily="34" charset="0"/>
              <a:buAutoNum type="arabicPeriod"/>
            </a:pPr>
            <a:r>
              <a:rPr lang="en-IN" altLang="en-US"/>
              <a:t>A focus on tools used for ML lifecycle management:</a:t>
            </a:r>
          </a:p>
          <a:p>
            <a:pPr marL="1143000" lvl="2" indent="-228600">
              <a:buFont typeface="Calibri Light" panose="020F0302020204030204" pitchFamily="34" charset="0"/>
              <a:buAutoNum type="arabicPeriod"/>
            </a:pPr>
            <a:r>
              <a:rPr lang="en-IN" altLang="en-US" b="1"/>
              <a:t>MLFlow</a:t>
            </a:r>
            <a:r>
              <a:rPr lang="en-IN" altLang="en-US"/>
              <a:t>: An open-source platform for managing the ML lifecycle, including experiment tracking, model registry, and deployment.</a:t>
            </a:r>
          </a:p>
          <a:p>
            <a:pPr marL="1143000" lvl="2" indent="-228600">
              <a:buFont typeface="Calibri Light" panose="020F0302020204030204" pitchFamily="34" charset="0"/>
              <a:buAutoNum type="arabicPeriod"/>
            </a:pPr>
            <a:r>
              <a:rPr lang="en-IN" altLang="en-US" b="1"/>
              <a:t>AWS SageMaker</a:t>
            </a:r>
            <a:r>
              <a:rPr lang="en-IN" altLang="en-US"/>
              <a:t>: A cloud-based ML service offering tools for building, training, and deploying models at scale.</a:t>
            </a:r>
          </a:p>
          <a:p>
            <a:pPr>
              <a:buFont typeface="Calibri Light" panose="020F0302020204030204" pitchFamily="34" charset="0"/>
              <a:buAutoNum type="arabicPeriod"/>
            </a:pPr>
            <a:r>
              <a:rPr lang="en-IN" altLang="en-US" b="1"/>
              <a:t>API-driven ML Pipelines</a:t>
            </a:r>
            <a:r>
              <a:rPr lang="en-IN" altLang="en-US"/>
              <a:t>:</a:t>
            </a:r>
          </a:p>
          <a:p>
            <a:pPr marL="742950" lvl="1" indent="-285750">
              <a:buFont typeface="Calibri Light" panose="020F0302020204030204" pitchFamily="34" charset="0"/>
              <a:buAutoNum type="arabicPeriod"/>
            </a:pPr>
            <a:r>
              <a:rPr lang="en-IN" altLang="en-US"/>
              <a:t>Explanation of pipelines that use APIs for different stages of the ML process:</a:t>
            </a:r>
          </a:p>
          <a:p>
            <a:pPr marL="1143000" lvl="2" indent="-228600">
              <a:buFont typeface="Calibri Light" panose="020F0302020204030204" pitchFamily="34" charset="0"/>
              <a:buAutoNum type="arabicPeriod"/>
            </a:pPr>
            <a:r>
              <a:rPr lang="en-IN" altLang="en-US" b="1"/>
              <a:t>Model Development and Training</a:t>
            </a:r>
            <a:r>
              <a:rPr lang="en-IN" altLang="en-US"/>
              <a:t>: Building and training models using APIs.</a:t>
            </a:r>
          </a:p>
          <a:p>
            <a:pPr marL="1143000" lvl="2" indent="-228600">
              <a:buFont typeface="Calibri Light" panose="020F0302020204030204" pitchFamily="34" charset="0"/>
              <a:buAutoNum type="arabicPeriod"/>
            </a:pPr>
            <a:r>
              <a:rPr lang="en-IN" altLang="en-US" b="1"/>
              <a:t>Model Deployment</a:t>
            </a:r>
            <a:r>
              <a:rPr lang="en-IN" altLang="en-US"/>
              <a:t>: Deploying models for real-world use, ensuring accessibility.</a:t>
            </a:r>
          </a:p>
          <a:p>
            <a:pPr marL="1143000" lvl="2" indent="-228600">
              <a:buFont typeface="Calibri Light" panose="020F0302020204030204" pitchFamily="34" charset="0"/>
              <a:buAutoNum type="arabicPeriod"/>
            </a:pPr>
            <a:r>
              <a:rPr lang="en-IN" altLang="en-US" b="1"/>
              <a:t>Monitoring</a:t>
            </a:r>
            <a:r>
              <a:rPr lang="en-IN" altLang="en-US"/>
              <a:t>: Tracking model performance, identifying issues, and retraining when necessary.</a:t>
            </a:r>
          </a:p>
          <a:p>
            <a:pPr marL="1143000" lvl="2" indent="-228600">
              <a:buFont typeface="Calibri Light" panose="020F0302020204030204" pitchFamily="34" charset="0"/>
              <a:buAutoNum type="arabicPeriod"/>
            </a:pPr>
            <a:r>
              <a:rPr lang="en-IN" altLang="en-US" b="1"/>
              <a:t>Scalability</a:t>
            </a:r>
            <a:r>
              <a:rPr lang="en-IN" altLang="en-US"/>
              <a:t>: Ensuring the system can handle increasing data and usage demands.</a:t>
            </a:r>
          </a:p>
          <a:p>
            <a:r>
              <a:rPr lang="en-IN" altLang="en-US"/>
              <a:t>This agenda suggests a comprehensive session aimed at professionals or students interested in understanding ML workflows, tools, and best practices for implementation.</a:t>
            </a:r>
          </a:p>
          <a:p>
            <a:endParaRPr lang="en-US" altLang="en-US"/>
          </a:p>
        </p:txBody>
      </p:sp>
      <p:sp>
        <p:nvSpPr>
          <p:cNvPr id="20483" name="Slide Number Placeholder 3">
            <a:extLst>
              <a:ext uri="{FF2B5EF4-FFF2-40B4-BE49-F238E27FC236}">
                <a16:creationId xmlns:a16="http://schemas.microsoft.com/office/drawing/2014/main" id="{1639EAEB-4899-C0C6-4EBC-91B64660E1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9788453-F6AE-5648-B6AC-5C1A660D1D55}" type="slidenum">
              <a:rPr lang="en-IN" altLang="en-US" smtClean="0"/>
              <a:pPr/>
              <a:t>3</a:t>
            </a:fld>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88FE1ADF-E20C-F466-8181-206036A855E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Notes Placeholder 2">
            <a:extLst>
              <a:ext uri="{FF2B5EF4-FFF2-40B4-BE49-F238E27FC236}">
                <a16:creationId xmlns:a16="http://schemas.microsoft.com/office/drawing/2014/main" id="{6DAFC173-E339-9D2C-8F2B-B8B7D6D748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elaborates on the first three steps of the </a:t>
            </a:r>
            <a:r>
              <a:rPr lang="en-IN" altLang="en-US" b="1"/>
              <a:t>SEMMA process</a:t>
            </a:r>
            <a:r>
              <a:rPr lang="en-IN" altLang="en-US"/>
              <a:t>: </a:t>
            </a:r>
            <a:r>
              <a:rPr lang="en-IN" altLang="en-US" b="1"/>
              <a:t>Sample</a:t>
            </a:r>
            <a:r>
              <a:rPr lang="en-IN" altLang="en-US"/>
              <a:t>, </a:t>
            </a:r>
            <a:r>
              <a:rPr lang="en-IN" altLang="en-US" b="1"/>
              <a:t>Explore</a:t>
            </a:r>
            <a:r>
              <a:rPr lang="en-IN" altLang="en-US"/>
              <a:t>, and </a:t>
            </a:r>
            <a:r>
              <a:rPr lang="en-IN" altLang="en-US" b="1"/>
              <a:t>Modify</a:t>
            </a:r>
            <a:r>
              <a:rPr lang="en-IN" altLang="en-US"/>
              <a:t>, which are critical for preparing and understanding data for modeling.</a:t>
            </a:r>
          </a:p>
          <a:p>
            <a:r>
              <a:rPr lang="en-IN" altLang="en-US" b="1"/>
              <a:t>1. Sample</a:t>
            </a:r>
          </a:p>
          <a:p>
            <a:pPr>
              <a:buFontTx/>
              <a:buChar char="•"/>
            </a:pPr>
            <a:r>
              <a:rPr lang="en-IN" altLang="en-US" b="1"/>
              <a:t>Objective</a:t>
            </a:r>
            <a:r>
              <a:rPr lang="en-IN" altLang="en-US"/>
              <a:t>: Extract a manageable yet representative portion of the dataset.</a:t>
            </a:r>
          </a:p>
          <a:p>
            <a:pPr>
              <a:buFontTx/>
              <a:buChar char="•"/>
            </a:pPr>
            <a:r>
              <a:rPr lang="en-IN" altLang="en-US"/>
              <a:t>Key activities:</a:t>
            </a:r>
          </a:p>
          <a:p>
            <a:pPr marL="742950" lvl="1" indent="-285750">
              <a:buFontTx/>
              <a:buChar char="•"/>
            </a:pPr>
            <a:r>
              <a:rPr lang="en-IN" altLang="en-US" b="1"/>
              <a:t>Extracting data</a:t>
            </a:r>
            <a:r>
              <a:rPr lang="en-IN" altLang="en-US"/>
              <a:t>: Ensure the sample contains significant information while being small enough for efficient manipulation.</a:t>
            </a:r>
          </a:p>
          <a:p>
            <a:pPr marL="742950" lvl="1" indent="-285750">
              <a:buFontTx/>
              <a:buChar char="•"/>
            </a:pPr>
            <a:r>
              <a:rPr lang="en-IN" altLang="en-US" b="1"/>
              <a:t>Data partitioning</a:t>
            </a:r>
            <a:r>
              <a:rPr lang="en-IN" altLang="en-US"/>
              <a:t>: Split the dataset into training and testing samples for model development and validation.</a:t>
            </a:r>
          </a:p>
          <a:p>
            <a:pPr marL="742950" lvl="1" indent="-285750">
              <a:buFontTx/>
              <a:buChar char="•"/>
            </a:pPr>
            <a:r>
              <a:rPr lang="en-IN" altLang="en-US" b="1"/>
              <a:t>Variable identification</a:t>
            </a:r>
            <a:r>
              <a:rPr lang="en-IN" altLang="en-US"/>
              <a:t>: Clearly identify dependent (target) and independent (predictor) variables influencing the process.</a:t>
            </a:r>
          </a:p>
          <a:p>
            <a:r>
              <a:rPr lang="en-IN" altLang="en-US" b="1"/>
              <a:t>2. Explore</a:t>
            </a:r>
          </a:p>
          <a:p>
            <a:pPr>
              <a:buFontTx/>
              <a:buChar char="•"/>
            </a:pPr>
            <a:r>
              <a:rPr lang="en-IN" altLang="en-US" b="1"/>
              <a:t>Objective</a:t>
            </a:r>
            <a:r>
              <a:rPr lang="en-IN" altLang="en-US"/>
              <a:t>: Analyze the data to uncover patterns, trends, and anomalies.</a:t>
            </a:r>
          </a:p>
          <a:p>
            <a:pPr>
              <a:buFontTx/>
              <a:buChar char="•"/>
            </a:pPr>
            <a:r>
              <a:rPr lang="en-IN" altLang="en-US"/>
              <a:t>Key activities:</a:t>
            </a:r>
          </a:p>
          <a:p>
            <a:pPr marL="742950" lvl="1" indent="-285750">
              <a:buFontTx/>
              <a:buChar char="•"/>
            </a:pPr>
            <a:r>
              <a:rPr lang="en-IN" altLang="en-US" b="1"/>
              <a:t>Trend analysis</a:t>
            </a:r>
            <a:r>
              <a:rPr lang="en-IN" altLang="en-US"/>
              <a:t>: Search for unexpected trends and anomalies to better understand the dataset.</a:t>
            </a:r>
          </a:p>
          <a:p>
            <a:pPr marL="742950" lvl="1" indent="-285750">
              <a:buFontTx/>
              <a:buChar char="•"/>
            </a:pPr>
            <a:r>
              <a:rPr lang="en-IN" altLang="en-US" b="1"/>
              <a:t>Univariate analysis</a:t>
            </a:r>
            <a:r>
              <a:rPr lang="en-IN" altLang="en-US"/>
              <a:t>: Examine individual variables to summarize data distribution (e.g., mean, variance).</a:t>
            </a:r>
          </a:p>
          <a:p>
            <a:pPr marL="742950" lvl="1" indent="-285750">
              <a:buFontTx/>
              <a:buChar char="•"/>
            </a:pPr>
            <a:r>
              <a:rPr lang="en-IN" altLang="en-US" b="1"/>
              <a:t>Multivariate analysis</a:t>
            </a:r>
            <a:r>
              <a:rPr lang="en-IN" altLang="en-US"/>
              <a:t>: Investigate relationships between multiple variables to identify correlations and dependencies.</a:t>
            </a:r>
          </a:p>
          <a:p>
            <a:r>
              <a:rPr lang="en-IN" altLang="en-US" b="1"/>
              <a:t>3. Modify</a:t>
            </a:r>
          </a:p>
          <a:p>
            <a:pPr>
              <a:buFontTx/>
              <a:buChar char="•"/>
            </a:pPr>
            <a:r>
              <a:rPr lang="en-IN" altLang="en-US" b="1"/>
              <a:t>Objective</a:t>
            </a:r>
            <a:r>
              <a:rPr lang="en-IN" altLang="en-US"/>
              <a:t>: Prepare and transform the data for modeling.</a:t>
            </a:r>
          </a:p>
          <a:p>
            <a:pPr>
              <a:buFontTx/>
              <a:buChar char="•"/>
            </a:pPr>
            <a:r>
              <a:rPr lang="en-IN" altLang="en-US"/>
              <a:t>Key activities:</a:t>
            </a:r>
          </a:p>
          <a:p>
            <a:pPr marL="742950" lvl="1" indent="-285750">
              <a:buFontTx/>
              <a:buChar char="•"/>
            </a:pPr>
            <a:r>
              <a:rPr lang="en-IN" altLang="en-US" b="1"/>
              <a:t>Variable creation</a:t>
            </a:r>
            <a:r>
              <a:rPr lang="en-IN" altLang="en-US"/>
              <a:t>: Generate new features or variables that can improve the model’s performance.</a:t>
            </a:r>
          </a:p>
          <a:p>
            <a:pPr marL="742950" lvl="1" indent="-285750">
              <a:buFontTx/>
              <a:buChar char="•"/>
            </a:pPr>
            <a:r>
              <a:rPr lang="en-IN" altLang="en-US" b="1"/>
              <a:t>Variable selection</a:t>
            </a:r>
            <a:r>
              <a:rPr lang="en-IN" altLang="en-US"/>
              <a:t>: Identify the most relevant predictors for the task, eliminating irrelevant or redundant features.</a:t>
            </a:r>
          </a:p>
          <a:p>
            <a:pPr marL="742950" lvl="1" indent="-285750">
              <a:buFontTx/>
              <a:buChar char="•"/>
            </a:pPr>
            <a:r>
              <a:rPr lang="en-IN" altLang="en-US" b="1"/>
              <a:t>Data transformation</a:t>
            </a:r>
            <a:r>
              <a:rPr lang="en-IN" altLang="en-US"/>
              <a:t>: Apply transformations like scaling, normalization, encoding, or binning to ensure data compatibility with algorithms.</a:t>
            </a:r>
          </a:p>
          <a:p>
            <a:r>
              <a:rPr lang="en-IN" altLang="en-US" b="1"/>
              <a:t>Key Takeaways:</a:t>
            </a:r>
          </a:p>
          <a:p>
            <a:pPr>
              <a:buFontTx/>
              <a:buChar char="•"/>
            </a:pPr>
            <a:r>
              <a:rPr lang="en-IN" altLang="en-US" b="1"/>
              <a:t>Iterative process</a:t>
            </a:r>
            <a:r>
              <a:rPr lang="en-IN" altLang="en-US"/>
              <a:t>: These steps are revisited as new insights are uncovered during exploration and modification.</a:t>
            </a:r>
          </a:p>
          <a:p>
            <a:pPr>
              <a:buFontTx/>
              <a:buChar char="•"/>
            </a:pPr>
            <a:r>
              <a:rPr lang="en-IN" altLang="en-US" b="1"/>
              <a:t>Foundation for modeling</a:t>
            </a:r>
            <a:r>
              <a:rPr lang="en-IN" altLang="en-US"/>
              <a:t>: Proper sampling, exploration, and modification significantly improve the quality and reliability of machine learning models.</a:t>
            </a:r>
          </a:p>
          <a:p>
            <a:r>
              <a:rPr lang="en-IN" altLang="en-US"/>
              <a:t>This slide focuses on the importance of systematic data preparation, which is essential for achieving accurate and effective results in the later stages of SEMMA (Model and Assess).</a:t>
            </a:r>
          </a:p>
          <a:p>
            <a:endParaRPr lang="en-US" altLang="en-US"/>
          </a:p>
        </p:txBody>
      </p:sp>
      <p:sp>
        <p:nvSpPr>
          <p:cNvPr id="58371" name="Slide Number Placeholder 3">
            <a:extLst>
              <a:ext uri="{FF2B5EF4-FFF2-40B4-BE49-F238E27FC236}">
                <a16:creationId xmlns:a16="http://schemas.microsoft.com/office/drawing/2014/main" id="{7838130D-31FE-EEF8-F0B5-391D3ACD0B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8D537E3-E1E0-214A-B446-3759005695E4}" type="slidenum">
              <a:rPr lang="en-IN" altLang="en-US" smtClean="0"/>
              <a:pPr/>
              <a:t>23</a:t>
            </a:fld>
            <a:endParaRPr lang="en-I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67BAB387-96B9-CB6D-DA9D-AFA7DA7A615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Notes Placeholder 2">
            <a:extLst>
              <a:ext uri="{FF2B5EF4-FFF2-40B4-BE49-F238E27FC236}">
                <a16:creationId xmlns:a16="http://schemas.microsoft.com/office/drawing/2014/main" id="{D2AD4694-CF0F-DB08-54E0-C2AB5932BAA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completes the </a:t>
            </a:r>
            <a:r>
              <a:rPr lang="en-IN" altLang="en-US" b="1"/>
              <a:t>SEMMA process</a:t>
            </a:r>
            <a:r>
              <a:rPr lang="en-IN" altLang="en-US"/>
              <a:t> by detailing the final two stages: </a:t>
            </a:r>
            <a:r>
              <a:rPr lang="en-IN" altLang="en-US" b="1"/>
              <a:t>Model</a:t>
            </a:r>
            <a:r>
              <a:rPr lang="en-IN" altLang="en-US"/>
              <a:t> and </a:t>
            </a:r>
            <a:r>
              <a:rPr lang="en-IN" altLang="en-US" b="1"/>
              <a:t>Assess</a:t>
            </a:r>
            <a:r>
              <a:rPr lang="en-IN" altLang="en-US"/>
              <a:t>, focusing on applying machine learning techniques and evaluating model performance.</a:t>
            </a:r>
          </a:p>
          <a:p>
            <a:r>
              <a:rPr lang="en-IN" altLang="en-US" b="1"/>
              <a:t>4. Model</a:t>
            </a:r>
          </a:p>
          <a:p>
            <a:pPr>
              <a:buFontTx/>
              <a:buChar char="•"/>
            </a:pPr>
            <a:r>
              <a:rPr lang="en-IN" altLang="en-US" b="1"/>
              <a:t>Objective</a:t>
            </a:r>
            <a:r>
              <a:rPr lang="en-IN" altLang="en-US"/>
              <a:t>: Build predictive models using suitable machine learning techniques.</a:t>
            </a:r>
          </a:p>
          <a:p>
            <a:pPr>
              <a:buFontTx/>
              <a:buChar char="•"/>
            </a:pPr>
            <a:r>
              <a:rPr lang="en-IN" altLang="en-US" b="1"/>
              <a:t>Activities</a:t>
            </a:r>
            <a:r>
              <a:rPr lang="en-IN" altLang="en-US"/>
              <a:t>:</a:t>
            </a:r>
          </a:p>
          <a:p>
            <a:pPr marL="742950" lvl="1" indent="-285750">
              <a:buFontTx/>
              <a:buChar char="•"/>
            </a:pPr>
            <a:r>
              <a:rPr lang="en-IN" altLang="en-US"/>
              <a:t>Apply various ML approaches, including:</a:t>
            </a:r>
          </a:p>
          <a:p>
            <a:pPr marL="1143000" lvl="2" indent="-228600">
              <a:buFontTx/>
              <a:buChar char="•"/>
            </a:pPr>
            <a:r>
              <a:rPr lang="en-IN" altLang="en-US" b="1"/>
              <a:t>Basic Machine Learning</a:t>
            </a:r>
            <a:r>
              <a:rPr lang="en-IN" altLang="en-US"/>
              <a:t>: Techniques like linear regression, decision trees, or support vector machines.</a:t>
            </a:r>
          </a:p>
          <a:p>
            <a:pPr marL="1143000" lvl="2" indent="-228600">
              <a:buFontTx/>
              <a:buChar char="•"/>
            </a:pPr>
            <a:r>
              <a:rPr lang="en-IN" altLang="en-US" b="1"/>
              <a:t>Deep Learning</a:t>
            </a:r>
            <a:r>
              <a:rPr lang="en-IN" altLang="en-US"/>
              <a:t>: Advanced techniques using neural networks for tasks like image recognition or NLP.</a:t>
            </a:r>
          </a:p>
          <a:p>
            <a:pPr marL="1143000" lvl="2" indent="-228600">
              <a:buFontTx/>
              <a:buChar char="•"/>
            </a:pPr>
            <a:r>
              <a:rPr lang="en-IN" altLang="en-US" b="1"/>
              <a:t>Transfer Learning</a:t>
            </a:r>
            <a:r>
              <a:rPr lang="en-IN" altLang="en-US"/>
              <a:t>: Leveraging pre-trained models for tasks requiring less data or computational effort.</a:t>
            </a:r>
          </a:p>
          <a:p>
            <a:pPr marL="742950" lvl="1" indent="-285750">
              <a:buFontTx/>
              <a:buChar char="•"/>
            </a:pPr>
            <a:r>
              <a:rPr lang="en-IN" altLang="en-US"/>
              <a:t>Develop multiple models and iterate on them to find the best fit for the problem.</a:t>
            </a:r>
          </a:p>
          <a:p>
            <a:r>
              <a:rPr lang="en-IN" altLang="en-US" b="1"/>
              <a:t>5. Assess</a:t>
            </a:r>
          </a:p>
          <a:p>
            <a:pPr>
              <a:buFontTx/>
              <a:buChar char="•"/>
            </a:pPr>
            <a:r>
              <a:rPr lang="en-IN" altLang="en-US" b="1"/>
              <a:t>Objective</a:t>
            </a:r>
            <a:r>
              <a:rPr lang="en-IN" altLang="en-US"/>
              <a:t>: Evaluate the performance, usefulness, and reliability of the developed models.</a:t>
            </a:r>
          </a:p>
          <a:p>
            <a:pPr>
              <a:buFontTx/>
              <a:buChar char="•"/>
            </a:pPr>
            <a:r>
              <a:rPr lang="en-IN" altLang="en-US" b="1"/>
              <a:t>Activities</a:t>
            </a:r>
            <a:r>
              <a:rPr lang="en-IN" altLang="en-US"/>
              <a:t>:</a:t>
            </a:r>
          </a:p>
          <a:p>
            <a:pPr marL="742950" lvl="1" indent="-285750">
              <a:buFontTx/>
              <a:buChar char="•"/>
            </a:pPr>
            <a:r>
              <a:rPr lang="en-IN" altLang="en-US"/>
              <a:t>Use evaluation metrics (e.g., accuracy, precision, recall, RMSE, R²) to assess the model.</a:t>
            </a:r>
          </a:p>
          <a:p>
            <a:pPr marL="742950" lvl="1" indent="-285750">
              <a:buFontTx/>
              <a:buChar char="•"/>
            </a:pPr>
            <a:r>
              <a:rPr lang="en-IN" altLang="en-US"/>
              <a:t>Test the model on unseen data to ensure generalizability and robustness.</a:t>
            </a:r>
          </a:p>
          <a:p>
            <a:pPr marL="742950" lvl="1" indent="-285750">
              <a:buFontTx/>
              <a:buChar char="•"/>
            </a:pPr>
            <a:r>
              <a:rPr lang="en-IN" altLang="en-US"/>
              <a:t>Compare alternative models and select the one that performs best based on the predefined evaluation criteria.</a:t>
            </a:r>
          </a:p>
          <a:p>
            <a:pPr marL="742950" lvl="1" indent="-285750">
              <a:buFontTx/>
              <a:buChar char="•"/>
            </a:pPr>
            <a:r>
              <a:rPr lang="en-IN" altLang="en-US"/>
              <a:t>Prepare the selected model for deployment to production environments, ensuring it meets the desired performance thresholds.</a:t>
            </a:r>
          </a:p>
          <a:p>
            <a:r>
              <a:rPr lang="en-IN" altLang="en-US" b="1"/>
              <a:t>Key Insights:</a:t>
            </a:r>
          </a:p>
          <a:p>
            <a:pPr>
              <a:buFontTx/>
              <a:buChar char="•"/>
            </a:pPr>
            <a:r>
              <a:rPr lang="en-IN" altLang="en-US"/>
              <a:t>The </a:t>
            </a:r>
            <a:r>
              <a:rPr lang="en-IN" altLang="en-US" b="1"/>
              <a:t>Model</a:t>
            </a:r>
            <a:r>
              <a:rPr lang="en-IN" altLang="en-US"/>
              <a:t> stage focuses on experimenting with algorithms and refining predictions.</a:t>
            </a:r>
          </a:p>
          <a:p>
            <a:pPr>
              <a:buFontTx/>
              <a:buChar char="•"/>
            </a:pPr>
            <a:r>
              <a:rPr lang="en-IN" altLang="en-US"/>
              <a:t>The </a:t>
            </a:r>
            <a:r>
              <a:rPr lang="en-IN" altLang="en-US" b="1"/>
              <a:t>Assess</a:t>
            </a:r>
            <a:r>
              <a:rPr lang="en-IN" altLang="en-US"/>
              <a:t> stage ensures the model is reliable and suitable for real-world use, including its deployment.</a:t>
            </a:r>
          </a:p>
          <a:p>
            <a:r>
              <a:rPr lang="en-IN" altLang="en-US" b="1"/>
              <a:t>Conclusion:</a:t>
            </a:r>
          </a:p>
          <a:p>
            <a:r>
              <a:rPr lang="en-IN" altLang="en-US"/>
              <a:t>Together, the "Model" and "Assess" phases of SEMMA emphasize building robust machine learning solutions and validating their effectiveness. This systematic approach ensures the final model is ready to provide actionable insights and drive decision-making.</a:t>
            </a:r>
          </a:p>
          <a:p>
            <a:endParaRPr lang="en-US" altLang="en-US"/>
          </a:p>
        </p:txBody>
      </p:sp>
      <p:sp>
        <p:nvSpPr>
          <p:cNvPr id="60419" name="Slide Number Placeholder 3">
            <a:extLst>
              <a:ext uri="{FF2B5EF4-FFF2-40B4-BE49-F238E27FC236}">
                <a16:creationId xmlns:a16="http://schemas.microsoft.com/office/drawing/2014/main" id="{3CC108D4-2425-2392-64AF-2F1943FBAD0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E405F47-9A81-1843-BA17-7E299658964F}" type="slidenum">
              <a:rPr lang="en-IN" altLang="en-US" smtClean="0"/>
              <a:pPr/>
              <a:t>24</a:t>
            </a:fld>
            <a:endParaRPr lang="en-I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D918B6B8-7810-EB90-222A-99D42199151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Notes Placeholder 2">
            <a:extLst>
              <a:ext uri="{FF2B5EF4-FFF2-40B4-BE49-F238E27FC236}">
                <a16:creationId xmlns:a16="http://schemas.microsoft.com/office/drawing/2014/main" id="{49DAD378-9EB4-8457-79F7-1A2DECEF530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showcases a </a:t>
            </a:r>
            <a:r>
              <a:rPr lang="en-IN" altLang="en-US" b="1"/>
              <a:t>SEMMA case study</a:t>
            </a:r>
            <a:r>
              <a:rPr lang="en-IN" altLang="en-US"/>
              <a:t> focused on predicting </a:t>
            </a:r>
            <a:r>
              <a:rPr lang="en-IN" altLang="en-US" b="1"/>
              <a:t>Covid Patient Discharge</a:t>
            </a:r>
            <a:r>
              <a:rPr lang="en-IN" altLang="en-US"/>
              <a:t> outcomes based on data collected during the second wave (April 2021 to June 2021). Here's a step-by-step breakdown:</a:t>
            </a:r>
          </a:p>
          <a:p>
            <a:r>
              <a:rPr lang="en-IN" altLang="en-US" b="1"/>
              <a:t>Project Overview:</a:t>
            </a:r>
          </a:p>
          <a:p>
            <a:pPr>
              <a:buFontTx/>
              <a:buChar char="•"/>
            </a:pPr>
            <a:r>
              <a:rPr lang="en-IN" altLang="en-US" b="1"/>
              <a:t>Objective</a:t>
            </a:r>
            <a:r>
              <a:rPr lang="en-IN" altLang="en-US"/>
              <a:t>: Predict the discharge type of Covid patients (e.g., recovered or expired).</a:t>
            </a:r>
          </a:p>
          <a:p>
            <a:pPr>
              <a:buFontTx/>
              <a:buChar char="•"/>
            </a:pPr>
            <a:r>
              <a:rPr lang="en-IN" altLang="en-US" b="1"/>
              <a:t>Dataset</a:t>
            </a:r>
            <a:r>
              <a:rPr lang="en-IN" altLang="en-US"/>
              <a:t>:</a:t>
            </a:r>
          </a:p>
          <a:p>
            <a:pPr marL="742950" lvl="1" indent="-285750">
              <a:buFontTx/>
              <a:buChar char="•"/>
            </a:pPr>
            <a:r>
              <a:rPr lang="en-IN" altLang="en-US"/>
              <a:t>Size: 1,233 patients.</a:t>
            </a:r>
          </a:p>
          <a:p>
            <a:pPr marL="742950" lvl="1" indent="-285750">
              <a:buFontTx/>
              <a:buChar char="•"/>
            </a:pPr>
            <a:r>
              <a:rPr lang="en-IN" altLang="en-US"/>
              <a:t>Variables include patient demographics, medical history, and hospital details.</a:t>
            </a:r>
          </a:p>
          <a:p>
            <a:r>
              <a:rPr lang="en-IN" altLang="en-US" b="1"/>
              <a:t>SEMMA Steps in Action:</a:t>
            </a:r>
          </a:p>
          <a:p>
            <a:pPr>
              <a:buFont typeface="Calibri Light" panose="020F0302020204030204" pitchFamily="34" charset="0"/>
              <a:buAutoNum type="arabicPeriod"/>
            </a:pPr>
            <a:r>
              <a:rPr lang="en-IN" altLang="en-US" b="1"/>
              <a:t>Sample</a:t>
            </a:r>
            <a:r>
              <a:rPr lang="en-IN" altLang="en-US"/>
              <a:t>:</a:t>
            </a:r>
          </a:p>
          <a:p>
            <a:pPr marL="742950" lvl="1" indent="-285750">
              <a:buFont typeface="Calibri Light" panose="020F0302020204030204" pitchFamily="34" charset="0"/>
              <a:buAutoNum type="arabicPeriod"/>
            </a:pPr>
            <a:r>
              <a:rPr lang="en-IN" altLang="en-US"/>
              <a:t>Extracted and processed a dataset of 1,233 patient records.</a:t>
            </a:r>
          </a:p>
          <a:p>
            <a:pPr marL="742950" lvl="1" indent="-285750">
              <a:buFont typeface="Calibri Light" panose="020F0302020204030204" pitchFamily="34" charset="0"/>
              <a:buAutoNum type="arabicPeriod"/>
            </a:pPr>
            <a:r>
              <a:rPr lang="en-IN" altLang="en-US"/>
              <a:t>Divided into training and testing sets for model development and evaluation.</a:t>
            </a:r>
          </a:p>
          <a:p>
            <a:pPr>
              <a:buFont typeface="Calibri Light" panose="020F0302020204030204" pitchFamily="34" charset="0"/>
              <a:buAutoNum type="arabicPeriod"/>
            </a:pPr>
            <a:r>
              <a:rPr lang="en-IN" altLang="en-US" b="1"/>
              <a:t>Explore</a:t>
            </a:r>
            <a:r>
              <a:rPr lang="en-IN" altLang="en-US"/>
              <a:t>:</a:t>
            </a:r>
          </a:p>
          <a:p>
            <a:pPr marL="742950" lvl="1" indent="-285750">
              <a:buFont typeface="Calibri Light" panose="020F0302020204030204" pitchFamily="34" charset="0"/>
              <a:buAutoNum type="arabicPeriod"/>
            </a:pPr>
            <a:r>
              <a:rPr lang="en-IN" altLang="en-US"/>
              <a:t>Conducted </a:t>
            </a:r>
            <a:r>
              <a:rPr lang="en-IN" altLang="en-US" b="1"/>
              <a:t>univariate analysis</a:t>
            </a:r>
            <a:r>
              <a:rPr lang="en-IN" altLang="en-US"/>
              <a:t>:</a:t>
            </a:r>
          </a:p>
          <a:p>
            <a:pPr marL="1143000" lvl="2" indent="-228600">
              <a:buFont typeface="Calibri Light" panose="020F0302020204030204" pitchFamily="34" charset="0"/>
              <a:buAutoNum type="arabicPeriod"/>
            </a:pPr>
            <a:r>
              <a:rPr lang="en-IN" altLang="en-US"/>
              <a:t>Identified missing values, calculated mean, and other basic statistics.</a:t>
            </a:r>
          </a:p>
          <a:p>
            <a:pPr marL="742950" lvl="1" indent="-285750">
              <a:buFont typeface="Calibri Light" panose="020F0302020204030204" pitchFamily="34" charset="0"/>
              <a:buAutoNum type="arabicPeriod"/>
            </a:pPr>
            <a:r>
              <a:rPr lang="en-IN" altLang="en-US"/>
              <a:t>Performed </a:t>
            </a:r>
            <a:r>
              <a:rPr lang="en-IN" altLang="en-US" b="1"/>
              <a:t>bivariate analysis</a:t>
            </a:r>
            <a:r>
              <a:rPr lang="en-IN" altLang="en-US"/>
              <a:t>:</a:t>
            </a:r>
          </a:p>
          <a:p>
            <a:pPr marL="1143000" lvl="2" indent="-228600">
              <a:buFont typeface="Calibri Light" panose="020F0302020204030204" pitchFamily="34" charset="0"/>
              <a:buAutoNum type="arabicPeriod"/>
            </a:pPr>
            <a:r>
              <a:rPr lang="en-IN" altLang="en-US"/>
              <a:t>Used correlation techniques like Pearson and Chi-square to find relationships between variables.</a:t>
            </a:r>
          </a:p>
          <a:p>
            <a:pPr>
              <a:buFont typeface="Calibri Light" panose="020F0302020204030204" pitchFamily="34" charset="0"/>
              <a:buAutoNum type="arabicPeriod"/>
            </a:pPr>
            <a:r>
              <a:rPr lang="en-IN" altLang="en-US" b="1"/>
              <a:t>Modify</a:t>
            </a:r>
            <a:r>
              <a:rPr lang="en-IN" altLang="en-US"/>
              <a:t>:</a:t>
            </a:r>
          </a:p>
          <a:p>
            <a:pPr marL="742950" lvl="1" indent="-285750">
              <a:buFont typeface="Calibri Light" panose="020F0302020204030204" pitchFamily="34" charset="0"/>
              <a:buAutoNum type="arabicPeriod"/>
            </a:pPr>
            <a:r>
              <a:rPr lang="en-IN" altLang="en-US"/>
              <a:t>Applied </a:t>
            </a:r>
            <a:r>
              <a:rPr lang="en-IN" altLang="en-US" b="1"/>
              <a:t>Principal Component Analysis (PCA)</a:t>
            </a:r>
            <a:r>
              <a:rPr lang="en-IN" altLang="en-US"/>
              <a:t>:</a:t>
            </a:r>
          </a:p>
          <a:p>
            <a:pPr marL="1143000" lvl="2" indent="-228600">
              <a:buFont typeface="Calibri Light" panose="020F0302020204030204" pitchFamily="34" charset="0"/>
              <a:buAutoNum type="arabicPeriod"/>
            </a:pPr>
            <a:r>
              <a:rPr lang="en-IN" altLang="en-US"/>
              <a:t>Reduced dimensionality to focus on the most significant variables.</a:t>
            </a:r>
          </a:p>
          <a:p>
            <a:pPr marL="742950" lvl="1" indent="-285750">
              <a:buFont typeface="Calibri Light" panose="020F0302020204030204" pitchFamily="34" charset="0"/>
              <a:buAutoNum type="arabicPeriod"/>
            </a:pPr>
            <a:r>
              <a:rPr lang="en-IN" altLang="en-US"/>
              <a:t>Conducted </a:t>
            </a:r>
            <a:r>
              <a:rPr lang="en-IN" altLang="en-US" b="1"/>
              <a:t>feature engineering</a:t>
            </a:r>
            <a:r>
              <a:rPr lang="en-IN" altLang="en-US"/>
              <a:t> and subset selection to refine predictors.</a:t>
            </a:r>
          </a:p>
          <a:p>
            <a:pPr>
              <a:buFont typeface="Calibri Light" panose="020F0302020204030204" pitchFamily="34" charset="0"/>
              <a:buAutoNum type="arabicPeriod"/>
            </a:pPr>
            <a:r>
              <a:rPr lang="en-IN" altLang="en-US" b="1"/>
              <a:t>Model</a:t>
            </a:r>
            <a:r>
              <a:rPr lang="en-IN" altLang="en-US"/>
              <a:t>:</a:t>
            </a:r>
          </a:p>
          <a:p>
            <a:pPr marL="742950" lvl="1" indent="-285750">
              <a:buFont typeface="Calibri Light" panose="020F0302020204030204" pitchFamily="34" charset="0"/>
              <a:buAutoNum type="arabicPeriod"/>
            </a:pPr>
            <a:r>
              <a:rPr lang="en-IN" altLang="en-US"/>
              <a:t>Final Variables:</a:t>
            </a:r>
          </a:p>
          <a:p>
            <a:pPr marL="1143000" lvl="2" indent="-228600">
              <a:buFont typeface="Calibri Light" panose="020F0302020204030204" pitchFamily="34" charset="0"/>
              <a:buAutoNum type="arabicPeriod"/>
            </a:pPr>
            <a:r>
              <a:rPr lang="en-IN" altLang="en-US" b="1"/>
              <a:t>Independent (X)</a:t>
            </a:r>
            <a:r>
              <a:rPr lang="en-IN" altLang="en-US"/>
              <a:t>: Age, gender, co-morbidities, admit date, discharge date, days of stay, and Covid severity.</a:t>
            </a:r>
          </a:p>
          <a:p>
            <a:pPr marL="1143000" lvl="2" indent="-228600">
              <a:buFont typeface="Calibri Light" panose="020F0302020204030204" pitchFamily="34" charset="0"/>
              <a:buAutoNum type="arabicPeriod"/>
            </a:pPr>
            <a:r>
              <a:rPr lang="en-IN" altLang="en-US" b="1"/>
              <a:t>Dependent (Y)</a:t>
            </a:r>
            <a:r>
              <a:rPr lang="en-IN" altLang="en-US"/>
              <a:t>: Discharge type (recovered or expired).</a:t>
            </a:r>
          </a:p>
          <a:p>
            <a:pPr marL="742950" lvl="1" indent="-285750">
              <a:buFont typeface="Calibri Light" panose="020F0302020204030204" pitchFamily="34" charset="0"/>
              <a:buAutoNum type="arabicPeriod"/>
            </a:pPr>
            <a:r>
              <a:rPr lang="en-IN" altLang="en-US"/>
              <a:t>Models applied:</a:t>
            </a:r>
          </a:p>
          <a:p>
            <a:pPr marL="1143000" lvl="2" indent="-228600">
              <a:buFont typeface="Calibri Light" panose="020F0302020204030204" pitchFamily="34" charset="0"/>
              <a:buAutoNum type="arabicPeriod"/>
            </a:pPr>
            <a:r>
              <a:rPr lang="en-IN" altLang="en-US" b="1"/>
              <a:t>Support Vector Machine (SVM)</a:t>
            </a:r>
            <a:endParaRPr lang="en-IN" altLang="en-US"/>
          </a:p>
          <a:p>
            <a:pPr marL="1143000" lvl="2" indent="-228600">
              <a:buFont typeface="Calibri Light" panose="020F0302020204030204" pitchFamily="34" charset="0"/>
              <a:buAutoNum type="arabicPeriod"/>
            </a:pPr>
            <a:r>
              <a:rPr lang="en-IN" altLang="en-US" b="1"/>
              <a:t>Naïve Bayes</a:t>
            </a:r>
            <a:endParaRPr lang="en-IN" altLang="en-US"/>
          </a:p>
          <a:p>
            <a:pPr marL="1143000" lvl="2" indent="-228600">
              <a:buFont typeface="Calibri Light" panose="020F0302020204030204" pitchFamily="34" charset="0"/>
              <a:buAutoNum type="arabicPeriod"/>
            </a:pPr>
            <a:r>
              <a:rPr lang="en-IN" altLang="en-US" b="1"/>
              <a:t>Logistic Regression</a:t>
            </a:r>
            <a:endParaRPr lang="en-IN" altLang="en-US"/>
          </a:p>
          <a:p>
            <a:pPr marL="1143000" lvl="2" indent="-228600">
              <a:buFont typeface="Calibri Light" panose="020F0302020204030204" pitchFamily="34" charset="0"/>
              <a:buAutoNum type="arabicPeriod"/>
            </a:pPr>
            <a:r>
              <a:rPr lang="en-IN" altLang="en-US" b="1"/>
              <a:t>Decision Trees</a:t>
            </a:r>
            <a:endParaRPr lang="en-IN" altLang="en-US"/>
          </a:p>
          <a:p>
            <a:pPr marL="1143000" lvl="2" indent="-228600">
              <a:buFont typeface="Calibri Light" panose="020F0302020204030204" pitchFamily="34" charset="0"/>
              <a:buAutoNum type="arabicPeriod"/>
            </a:pPr>
            <a:r>
              <a:rPr lang="en-IN" altLang="en-US" b="1"/>
              <a:t>K-Nearest Neighbors (KNN)</a:t>
            </a:r>
            <a:endParaRPr lang="en-IN" altLang="en-US"/>
          </a:p>
          <a:p>
            <a:pPr marL="1143000" lvl="2" indent="-228600">
              <a:buFont typeface="Calibri Light" panose="020F0302020204030204" pitchFamily="34" charset="0"/>
              <a:buAutoNum type="arabicPeriod"/>
            </a:pPr>
            <a:r>
              <a:rPr lang="en-IN" altLang="en-US" b="1"/>
              <a:t>Artificial Neural Networks (ANN)</a:t>
            </a:r>
            <a:endParaRPr lang="en-IN" altLang="en-US"/>
          </a:p>
          <a:p>
            <a:pPr marL="1143000" lvl="2" indent="-228600">
              <a:buFont typeface="Calibri Light" panose="020F0302020204030204" pitchFamily="34" charset="0"/>
              <a:buAutoNum type="arabicPeriod"/>
            </a:pPr>
            <a:r>
              <a:rPr lang="en-IN" altLang="en-US" b="1"/>
              <a:t>Random Forest</a:t>
            </a:r>
            <a:endParaRPr lang="en-IN" altLang="en-US"/>
          </a:p>
          <a:p>
            <a:pPr>
              <a:buFont typeface="Calibri Light" panose="020F0302020204030204" pitchFamily="34" charset="0"/>
              <a:buAutoNum type="arabicPeriod"/>
            </a:pPr>
            <a:r>
              <a:rPr lang="en-IN" altLang="en-US" b="1"/>
              <a:t>Assess</a:t>
            </a:r>
            <a:r>
              <a:rPr lang="en-IN" altLang="en-US"/>
              <a:t>:</a:t>
            </a:r>
          </a:p>
          <a:p>
            <a:pPr marL="742950" lvl="1" indent="-285750">
              <a:buFont typeface="Calibri Light" panose="020F0302020204030204" pitchFamily="34" charset="0"/>
              <a:buAutoNum type="arabicPeriod"/>
            </a:pPr>
            <a:r>
              <a:rPr lang="en-IN" altLang="en-US"/>
              <a:t>Evaluated models based on accuracy.</a:t>
            </a:r>
          </a:p>
          <a:p>
            <a:pPr marL="742950" lvl="1" indent="-285750">
              <a:buFont typeface="Calibri Light" panose="020F0302020204030204" pitchFamily="34" charset="0"/>
              <a:buAutoNum type="arabicPeriod"/>
            </a:pPr>
            <a:r>
              <a:rPr lang="en-IN" altLang="en-US" b="1"/>
              <a:t>Best Model</a:t>
            </a:r>
            <a:r>
              <a:rPr lang="en-IN" altLang="en-US"/>
              <a:t>: Random Forest, achieving an accuracy of </a:t>
            </a:r>
            <a:r>
              <a:rPr lang="en-IN" altLang="en-US" b="1"/>
              <a:t>92%</a:t>
            </a:r>
            <a:r>
              <a:rPr lang="en-IN" altLang="en-US"/>
              <a:t>.</a:t>
            </a:r>
          </a:p>
          <a:p>
            <a:r>
              <a:rPr lang="en-IN" altLang="en-US" b="1"/>
              <a:t>Key Takeaways:</a:t>
            </a:r>
          </a:p>
          <a:p>
            <a:pPr>
              <a:buFontTx/>
              <a:buChar char="•"/>
            </a:pPr>
            <a:r>
              <a:rPr lang="en-IN" altLang="en-US"/>
              <a:t>The SEMMA methodology enabled systematic data preparation, model development, and evaluation.</a:t>
            </a:r>
          </a:p>
          <a:p>
            <a:pPr>
              <a:buFontTx/>
              <a:buChar char="•"/>
            </a:pPr>
            <a:r>
              <a:rPr lang="en-IN" altLang="en-US" b="1"/>
              <a:t>Random Forest</a:t>
            </a:r>
            <a:r>
              <a:rPr lang="en-IN" altLang="en-US"/>
              <a:t> emerged as the best-performing algorithm, highlighting its ability to handle complex and diverse datasets effectively.</a:t>
            </a:r>
          </a:p>
          <a:p>
            <a:r>
              <a:rPr lang="en-IN" altLang="en-US" b="1"/>
              <a:t>Conclusion:</a:t>
            </a:r>
          </a:p>
          <a:p>
            <a:r>
              <a:rPr lang="en-IN" altLang="en-US"/>
              <a:t>This case study demonstrates the practical application of SEMMA in a real-world scenario, emphasizing its utility in developing accurate machine learning models for healthcare analytics. The structured approach ensured robust predictions for critical decision-making during the Covid-19 pandemic.</a:t>
            </a:r>
          </a:p>
          <a:p>
            <a:endParaRPr lang="en-US" altLang="en-US"/>
          </a:p>
        </p:txBody>
      </p:sp>
      <p:sp>
        <p:nvSpPr>
          <p:cNvPr id="62467" name="Slide Number Placeholder 3">
            <a:extLst>
              <a:ext uri="{FF2B5EF4-FFF2-40B4-BE49-F238E27FC236}">
                <a16:creationId xmlns:a16="http://schemas.microsoft.com/office/drawing/2014/main" id="{E2CD245A-6245-E4A0-7CC2-176805C2AF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C1550C0-E188-C748-8FFC-802283AEE72B}" type="slidenum">
              <a:rPr lang="en-IN" altLang="en-US" smtClean="0"/>
              <a:pPr/>
              <a:t>25</a:t>
            </a:fld>
            <a:endParaRPr lang="en-I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a16="http://schemas.microsoft.com/office/drawing/2014/main" id="{ED2FE80D-F62C-501B-0D91-C673BB337B8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Notes Placeholder 2">
            <a:extLst>
              <a:ext uri="{FF2B5EF4-FFF2-40B4-BE49-F238E27FC236}">
                <a16:creationId xmlns:a16="http://schemas.microsoft.com/office/drawing/2014/main" id="{A11680DB-3898-E2F5-25CA-48D3614832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introduces </a:t>
            </a:r>
            <a:r>
              <a:rPr lang="en-IN" altLang="en-US" b="1"/>
              <a:t>MLOps</a:t>
            </a:r>
            <a:r>
              <a:rPr lang="en-IN" altLang="en-US"/>
              <a:t>, or </a:t>
            </a:r>
            <a:r>
              <a:rPr lang="en-IN" altLang="en-US" b="1"/>
              <a:t>Machine Learning Operations</a:t>
            </a:r>
            <a:r>
              <a:rPr lang="en-IN" altLang="en-US"/>
              <a:t>, a set of best practices designed to enhance the process of developing and deploying machine learning models. Here's a detailed explanation:</a:t>
            </a:r>
          </a:p>
          <a:p>
            <a:r>
              <a:rPr lang="en-IN" altLang="en-US" b="1"/>
              <a:t>What is MLOps?</a:t>
            </a:r>
          </a:p>
          <a:p>
            <a:pPr>
              <a:buFontTx/>
              <a:buChar char="•"/>
            </a:pPr>
            <a:r>
              <a:rPr lang="en-IN" altLang="en-US" b="1"/>
              <a:t>Definition</a:t>
            </a:r>
            <a:r>
              <a:rPr lang="en-IN" altLang="en-US"/>
              <a:t>:</a:t>
            </a:r>
          </a:p>
          <a:p>
            <a:pPr marL="742950" lvl="1" indent="-285750">
              <a:buFontTx/>
              <a:buChar char="•"/>
            </a:pPr>
            <a:r>
              <a:rPr lang="en-IN" altLang="en-US"/>
              <a:t>MLOps is a practice focused on standardizing, automating, and streamlining the machine learning (ML) lifecycle to ensure efficient model deployment and operation.</a:t>
            </a:r>
          </a:p>
          <a:p>
            <a:pPr>
              <a:buFontTx/>
              <a:buChar char="•"/>
            </a:pPr>
            <a:r>
              <a:rPr lang="en-IN" altLang="en-US" b="1"/>
              <a:t>Goal</a:t>
            </a:r>
            <a:r>
              <a:rPr lang="en-IN" altLang="en-US"/>
              <a:t>:</a:t>
            </a:r>
          </a:p>
          <a:p>
            <a:pPr marL="742950" lvl="1" indent="-285750">
              <a:buFontTx/>
              <a:buChar char="•"/>
            </a:pPr>
            <a:r>
              <a:rPr lang="en-IN" altLang="en-US"/>
              <a:t>Bridge the gap between machine learning development and operationalization (deployment and maintenance).</a:t>
            </a:r>
          </a:p>
          <a:p>
            <a:r>
              <a:rPr lang="en-IN" altLang="en-US" b="1"/>
              <a:t>Key Features of MLOps:</a:t>
            </a:r>
          </a:p>
          <a:p>
            <a:pPr>
              <a:buFont typeface="Calibri Light" panose="020F0302020204030204" pitchFamily="34" charset="0"/>
              <a:buAutoNum type="arabicPeriod"/>
            </a:pPr>
            <a:r>
              <a:rPr lang="en-IN" altLang="en-US" b="1"/>
              <a:t>Comprehensive Workflow Coverage</a:t>
            </a:r>
            <a:r>
              <a:rPr lang="en-IN" altLang="en-US"/>
              <a:t>:</a:t>
            </a:r>
          </a:p>
          <a:p>
            <a:pPr marL="742950" lvl="1" indent="-285750">
              <a:buFont typeface="Calibri Light" panose="020F0302020204030204" pitchFamily="34" charset="0"/>
              <a:buAutoNum type="arabicPeriod"/>
            </a:pPr>
            <a:r>
              <a:rPr lang="en-IN" altLang="en-US"/>
              <a:t>MLOps spans the </a:t>
            </a:r>
            <a:r>
              <a:rPr lang="en-IN" altLang="en-US" b="1"/>
              <a:t>entire machine learning lifecycle</a:t>
            </a:r>
            <a:r>
              <a:rPr lang="en-IN" altLang="en-US"/>
              <a:t>, including:</a:t>
            </a:r>
          </a:p>
          <a:p>
            <a:pPr marL="1143000" lvl="2" indent="-228600">
              <a:buFont typeface="Calibri Light" panose="020F0302020204030204" pitchFamily="34" charset="0"/>
              <a:buAutoNum type="arabicPeriod"/>
            </a:pPr>
            <a:r>
              <a:rPr lang="en-IN" altLang="en-US" b="1"/>
              <a:t>Data collection</a:t>
            </a:r>
            <a:r>
              <a:rPr lang="en-IN" altLang="en-US"/>
              <a:t>: Automating and managing datasets for training.</a:t>
            </a:r>
          </a:p>
          <a:p>
            <a:pPr marL="1143000" lvl="2" indent="-228600">
              <a:buFont typeface="Calibri Light" panose="020F0302020204030204" pitchFamily="34" charset="0"/>
              <a:buAutoNum type="arabicPeriod"/>
            </a:pPr>
            <a:r>
              <a:rPr lang="en-IN" altLang="en-US" b="1"/>
              <a:t>Model development</a:t>
            </a:r>
            <a:r>
              <a:rPr lang="en-IN" altLang="en-US"/>
              <a:t>: Ensuring reproducibility and collaboration in model design and experimentation.</a:t>
            </a:r>
          </a:p>
          <a:p>
            <a:pPr marL="1143000" lvl="2" indent="-228600">
              <a:buFont typeface="Calibri Light" panose="020F0302020204030204" pitchFamily="34" charset="0"/>
              <a:buAutoNum type="arabicPeriod"/>
            </a:pPr>
            <a:r>
              <a:rPr lang="en-IN" altLang="en-US" b="1"/>
              <a:t>Training and testing</a:t>
            </a:r>
            <a:r>
              <a:rPr lang="en-IN" altLang="en-US"/>
              <a:t>: Streamlining training pipelines and validating model performance.</a:t>
            </a:r>
          </a:p>
          <a:p>
            <a:pPr marL="1143000" lvl="2" indent="-228600">
              <a:buFont typeface="Calibri Light" panose="020F0302020204030204" pitchFamily="34" charset="0"/>
              <a:buAutoNum type="arabicPeriod"/>
            </a:pPr>
            <a:r>
              <a:rPr lang="en-IN" altLang="en-US" b="1"/>
              <a:t>Deployment</a:t>
            </a:r>
            <a:r>
              <a:rPr lang="en-IN" altLang="en-US"/>
              <a:t>: Automating the deployment of models into production.</a:t>
            </a:r>
          </a:p>
          <a:p>
            <a:pPr marL="1143000" lvl="2" indent="-228600">
              <a:buFont typeface="Calibri Light" panose="020F0302020204030204" pitchFamily="34" charset="0"/>
              <a:buAutoNum type="arabicPeriod"/>
            </a:pPr>
            <a:r>
              <a:rPr lang="en-IN" altLang="en-US" b="1"/>
              <a:t>Monitoring and management</a:t>
            </a:r>
            <a:r>
              <a:rPr lang="en-IN" altLang="en-US"/>
              <a:t>: Continuously monitoring models for drift, accuracy, and resource utilization.</a:t>
            </a:r>
          </a:p>
          <a:p>
            <a:pPr>
              <a:buFont typeface="Calibri Light" panose="020F0302020204030204" pitchFamily="34" charset="0"/>
              <a:buAutoNum type="arabicPeriod"/>
            </a:pPr>
            <a:r>
              <a:rPr lang="en-IN" altLang="en-US" b="1"/>
              <a:t>Standardization</a:t>
            </a:r>
            <a:r>
              <a:rPr lang="en-IN" altLang="en-US"/>
              <a:t>:</a:t>
            </a:r>
          </a:p>
          <a:p>
            <a:pPr marL="742950" lvl="1" indent="-285750">
              <a:buFont typeface="Calibri Light" panose="020F0302020204030204" pitchFamily="34" charset="0"/>
              <a:buAutoNum type="arabicPeriod"/>
            </a:pPr>
            <a:r>
              <a:rPr lang="en-IN" altLang="en-US"/>
              <a:t>Establishes a set of guidelines and tools to ensure consistency across ML workflows.</a:t>
            </a:r>
          </a:p>
          <a:p>
            <a:pPr>
              <a:buFont typeface="Calibri Light" panose="020F0302020204030204" pitchFamily="34" charset="0"/>
              <a:buAutoNum type="arabicPeriod"/>
            </a:pPr>
            <a:r>
              <a:rPr lang="en-IN" altLang="en-US" b="1"/>
              <a:t>Collaboration</a:t>
            </a:r>
            <a:r>
              <a:rPr lang="en-IN" altLang="en-US"/>
              <a:t>:</a:t>
            </a:r>
          </a:p>
          <a:p>
            <a:pPr marL="742950" lvl="1" indent="-285750">
              <a:buFont typeface="Calibri Light" panose="020F0302020204030204" pitchFamily="34" charset="0"/>
              <a:buAutoNum type="arabicPeriod"/>
            </a:pPr>
            <a:r>
              <a:rPr lang="en-IN" altLang="en-US"/>
              <a:t>Encourages collaboration between data scientists, ML engineers, and IT/DevOps teams for seamless model integration into production systems.</a:t>
            </a:r>
          </a:p>
          <a:p>
            <a:r>
              <a:rPr lang="en-IN" altLang="en-US" b="1"/>
              <a:t>Why is MLOps Important?</a:t>
            </a:r>
          </a:p>
          <a:p>
            <a:pPr>
              <a:buFontTx/>
              <a:buChar char="•"/>
            </a:pPr>
            <a:r>
              <a:rPr lang="en-IN" altLang="en-US"/>
              <a:t>Ensures </a:t>
            </a:r>
            <a:r>
              <a:rPr lang="en-IN" altLang="en-US" b="1"/>
              <a:t>scalability</a:t>
            </a:r>
            <a:r>
              <a:rPr lang="en-IN" altLang="en-US"/>
              <a:t>: Enables organizations to scale machine learning efforts efficiently.</a:t>
            </a:r>
          </a:p>
          <a:p>
            <a:pPr>
              <a:buFontTx/>
              <a:buChar char="•"/>
            </a:pPr>
            <a:r>
              <a:rPr lang="en-IN" altLang="en-US"/>
              <a:t>Promotes </a:t>
            </a:r>
            <a:r>
              <a:rPr lang="en-IN" altLang="en-US" b="1"/>
              <a:t>reproducibility</a:t>
            </a:r>
            <a:r>
              <a:rPr lang="en-IN" altLang="en-US"/>
              <a:t>: Makes it easier to reproduce results, even with evolving data and changing requirements.</a:t>
            </a:r>
          </a:p>
          <a:p>
            <a:pPr>
              <a:buFontTx/>
              <a:buChar char="•"/>
            </a:pPr>
            <a:r>
              <a:rPr lang="en-IN" altLang="en-US"/>
              <a:t>Enhances </a:t>
            </a:r>
            <a:r>
              <a:rPr lang="en-IN" altLang="en-US" b="1"/>
              <a:t>efficiency</a:t>
            </a:r>
            <a:r>
              <a:rPr lang="en-IN" altLang="en-US"/>
              <a:t>: Reduces the time taken to move models from development to deployment.</a:t>
            </a:r>
          </a:p>
          <a:p>
            <a:pPr>
              <a:buFontTx/>
              <a:buChar char="•"/>
            </a:pPr>
            <a:r>
              <a:rPr lang="en-IN" altLang="en-US"/>
              <a:t>Ensures </a:t>
            </a:r>
            <a:r>
              <a:rPr lang="en-IN" altLang="en-US" b="1"/>
              <a:t>reliability</a:t>
            </a:r>
            <a:r>
              <a:rPr lang="en-IN" altLang="en-US"/>
              <a:t>: Enables continuous monitoring to maintain model accuracy and performance.</a:t>
            </a:r>
          </a:p>
          <a:p>
            <a:r>
              <a:rPr lang="en-IN" altLang="en-US" b="1"/>
              <a:t>Conclusion:</a:t>
            </a:r>
          </a:p>
          <a:p>
            <a:r>
              <a:rPr lang="en-IN" altLang="en-US"/>
              <a:t>MLOps is essential for organizations deploying machine learning at scale. By providing a structured and standardized approach, it ensures that machine learning models remain accurate, efficient, and effective over time.</a:t>
            </a:r>
          </a:p>
          <a:p>
            <a:r>
              <a:rPr lang="en-IN" altLang="en-US"/>
              <a:t>For more information, the slide references </a:t>
            </a:r>
            <a:r>
              <a:rPr lang="en-IN" altLang="en-US" b="1"/>
              <a:t>Databricks' MLOps glossary</a:t>
            </a:r>
            <a:r>
              <a:rPr lang="en-IN" altLang="en-US"/>
              <a:t>: https://www.databricks.com/glossary/mlops.</a:t>
            </a:r>
          </a:p>
          <a:p>
            <a:endParaRPr lang="en-IN" altLang="en-US"/>
          </a:p>
          <a:p>
            <a:endParaRPr lang="en-IN" altLang="en-US"/>
          </a:p>
        </p:txBody>
      </p:sp>
      <p:sp>
        <p:nvSpPr>
          <p:cNvPr id="65539" name="Slide Number Placeholder 3">
            <a:extLst>
              <a:ext uri="{FF2B5EF4-FFF2-40B4-BE49-F238E27FC236}">
                <a16:creationId xmlns:a16="http://schemas.microsoft.com/office/drawing/2014/main" id="{A3F19CCA-6D73-EDC1-7B65-69552E30A7E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B5253E1-58F7-B64A-A380-DD2679521475}" type="slidenum">
              <a:rPr lang="en-IN" altLang="en-US" smtClean="0"/>
              <a:pPr/>
              <a:t>27</a:t>
            </a:fld>
            <a:endParaRPr lang="en-I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F61DFF77-D5E5-23F1-D9C7-54287B8026D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F907898B-A0BE-B05B-BDAC-2695A7EE477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explains </a:t>
            </a:r>
            <a:r>
              <a:rPr lang="en-IN" altLang="en-US" b="1"/>
              <a:t>Why MLOps is Important</a:t>
            </a:r>
            <a:r>
              <a:rPr lang="en-IN" altLang="en-US"/>
              <a:t>, focusing on the challenges of operationalizing machine learning and the need for collaboration across teams.</a:t>
            </a:r>
          </a:p>
          <a:p>
            <a:r>
              <a:rPr lang="en-IN" altLang="en-US" b="1"/>
              <a:t>Key Points:</a:t>
            </a:r>
          </a:p>
          <a:p>
            <a:pPr>
              <a:buFont typeface="Calibri Light" panose="020F0302020204030204" pitchFamily="34" charset="0"/>
              <a:buAutoNum type="arabicPeriod"/>
            </a:pPr>
            <a:r>
              <a:rPr lang="en-IN" altLang="en-US" b="1"/>
              <a:t>Complexity of the Machine Learning Lifecycle</a:t>
            </a:r>
            <a:r>
              <a:rPr lang="en-IN" altLang="en-US"/>
              <a:t>:</a:t>
            </a:r>
          </a:p>
          <a:p>
            <a:pPr marL="742950" lvl="1" indent="-285750">
              <a:buFont typeface="Calibri Light" panose="020F0302020204030204" pitchFamily="34" charset="0"/>
              <a:buAutoNum type="arabicPeriod"/>
            </a:pPr>
            <a:r>
              <a:rPr lang="en-IN" altLang="en-US"/>
              <a:t>Productionizing machine learning involves numerous interconnected components, including:</a:t>
            </a:r>
          </a:p>
          <a:p>
            <a:pPr marL="1143000" lvl="2" indent="-228600">
              <a:buFont typeface="Calibri Light" panose="020F0302020204030204" pitchFamily="34" charset="0"/>
              <a:buAutoNum type="arabicPeriod"/>
            </a:pPr>
            <a:r>
              <a:rPr lang="en-IN" altLang="en-US" b="1"/>
              <a:t>Data ingestion</a:t>
            </a:r>
            <a:r>
              <a:rPr lang="en-IN" altLang="en-US"/>
              <a:t>: Collecting data from various sources.</a:t>
            </a:r>
          </a:p>
          <a:p>
            <a:pPr marL="1143000" lvl="2" indent="-228600">
              <a:buFont typeface="Calibri Light" panose="020F0302020204030204" pitchFamily="34" charset="0"/>
              <a:buAutoNum type="arabicPeriod"/>
            </a:pPr>
            <a:r>
              <a:rPr lang="en-IN" altLang="en-US" b="1"/>
              <a:t>Data preparation</a:t>
            </a:r>
            <a:r>
              <a:rPr lang="en-IN" altLang="en-US"/>
              <a:t>: Cleaning, transforming, and organizing data.</a:t>
            </a:r>
          </a:p>
          <a:p>
            <a:pPr marL="1143000" lvl="2" indent="-228600">
              <a:buFont typeface="Calibri Light" panose="020F0302020204030204" pitchFamily="34" charset="0"/>
              <a:buAutoNum type="arabicPeriod"/>
            </a:pPr>
            <a:r>
              <a:rPr lang="en-IN" altLang="en-US" b="1"/>
              <a:t>Model training and tuning</a:t>
            </a:r>
            <a:r>
              <a:rPr lang="en-IN" altLang="en-US"/>
              <a:t>: Building and optimizing ML models.</a:t>
            </a:r>
          </a:p>
          <a:p>
            <a:pPr marL="1143000" lvl="2" indent="-228600">
              <a:buFont typeface="Calibri Light" panose="020F0302020204030204" pitchFamily="34" charset="0"/>
              <a:buAutoNum type="arabicPeriod"/>
            </a:pPr>
            <a:r>
              <a:rPr lang="en-IN" altLang="en-US" b="1"/>
              <a:t>Model deployment</a:t>
            </a:r>
            <a:r>
              <a:rPr lang="en-IN" altLang="en-US"/>
              <a:t>: Implementing models in production environments.</a:t>
            </a:r>
          </a:p>
          <a:p>
            <a:pPr marL="1143000" lvl="2" indent="-228600">
              <a:buFont typeface="Calibri Light" panose="020F0302020204030204" pitchFamily="34" charset="0"/>
              <a:buAutoNum type="arabicPeriod"/>
            </a:pPr>
            <a:r>
              <a:rPr lang="en-IN" altLang="en-US" b="1"/>
              <a:t>Model monitoring</a:t>
            </a:r>
            <a:r>
              <a:rPr lang="en-IN" altLang="en-US"/>
              <a:t>: Ensuring models remain accurate and reliable.</a:t>
            </a:r>
          </a:p>
          <a:p>
            <a:pPr marL="1143000" lvl="2" indent="-228600">
              <a:buFont typeface="Calibri Light" panose="020F0302020204030204" pitchFamily="34" charset="0"/>
              <a:buAutoNum type="arabicPeriod"/>
            </a:pPr>
            <a:r>
              <a:rPr lang="en-IN" altLang="en-US" b="1"/>
              <a:t>Explainability</a:t>
            </a:r>
            <a:r>
              <a:rPr lang="en-IN" altLang="en-US"/>
              <a:t>: Making model decisions interpretable and understandable.</a:t>
            </a:r>
          </a:p>
          <a:p>
            <a:pPr marL="742950" lvl="1" indent="-285750">
              <a:buFont typeface="Calibri Light" panose="020F0302020204030204" pitchFamily="34" charset="0"/>
              <a:buAutoNum type="arabicPeriod"/>
            </a:pPr>
            <a:r>
              <a:rPr lang="en-IN" altLang="en-US"/>
              <a:t>Each step requires significant effort and precise coordination.</a:t>
            </a:r>
          </a:p>
          <a:p>
            <a:pPr>
              <a:buFont typeface="Calibri Light" panose="020F0302020204030204" pitchFamily="34" charset="0"/>
              <a:buAutoNum type="arabicPeriod"/>
            </a:pPr>
            <a:r>
              <a:rPr lang="en-IN" altLang="en-US" b="1"/>
              <a:t>Collaboration Across Teams</a:t>
            </a:r>
            <a:r>
              <a:rPr lang="en-IN" altLang="en-US"/>
              <a:t>:</a:t>
            </a:r>
          </a:p>
          <a:p>
            <a:pPr marL="742950" lvl="1" indent="-285750">
              <a:buFont typeface="Calibri Light" panose="020F0302020204030204" pitchFamily="34" charset="0"/>
              <a:buAutoNum type="arabicPeriod"/>
            </a:pPr>
            <a:r>
              <a:rPr lang="en-IN" altLang="en-US"/>
              <a:t>Effective MLOps demands collaboration between:</a:t>
            </a:r>
          </a:p>
          <a:p>
            <a:pPr marL="1143000" lvl="2" indent="-228600">
              <a:buFont typeface="Calibri Light" panose="020F0302020204030204" pitchFamily="34" charset="0"/>
              <a:buAutoNum type="arabicPeriod"/>
            </a:pPr>
            <a:r>
              <a:rPr lang="en-IN" altLang="en-US" b="1"/>
              <a:t>Data Engineering</a:t>
            </a:r>
            <a:r>
              <a:rPr lang="en-IN" altLang="en-US"/>
              <a:t>: Ensuring data availability and quality.</a:t>
            </a:r>
          </a:p>
          <a:p>
            <a:pPr marL="1143000" lvl="2" indent="-228600">
              <a:buFont typeface="Calibri Light" panose="020F0302020204030204" pitchFamily="34" charset="0"/>
              <a:buAutoNum type="arabicPeriod"/>
            </a:pPr>
            <a:r>
              <a:rPr lang="en-IN" altLang="en-US" b="1"/>
              <a:t>Data Science</a:t>
            </a:r>
            <a:r>
              <a:rPr lang="en-IN" altLang="en-US"/>
              <a:t>: Designing and developing predictive models.</a:t>
            </a:r>
          </a:p>
          <a:p>
            <a:pPr marL="1143000" lvl="2" indent="-228600">
              <a:buFont typeface="Calibri Light" panose="020F0302020204030204" pitchFamily="34" charset="0"/>
              <a:buAutoNum type="arabicPeriod"/>
            </a:pPr>
            <a:r>
              <a:rPr lang="en-IN" altLang="en-US" b="1"/>
              <a:t>ML Engineering</a:t>
            </a:r>
            <a:r>
              <a:rPr lang="en-IN" altLang="en-US"/>
              <a:t>: Managing infrastructure, scalability, and automation.</a:t>
            </a:r>
          </a:p>
          <a:p>
            <a:pPr marL="742950" lvl="1" indent="-285750">
              <a:buFont typeface="Calibri Light" panose="020F0302020204030204" pitchFamily="34" charset="0"/>
              <a:buAutoNum type="arabicPeriod"/>
            </a:pPr>
            <a:r>
              <a:rPr lang="en-IN" altLang="en-US"/>
              <a:t>Hand-offs between these teams must be seamless to avoid delays and errors.</a:t>
            </a:r>
          </a:p>
          <a:p>
            <a:r>
              <a:rPr lang="en-IN" altLang="en-US" b="1"/>
              <a:t>Diagram Overview:</a:t>
            </a:r>
          </a:p>
          <a:p>
            <a:r>
              <a:rPr lang="en-IN" altLang="en-US"/>
              <a:t>The workflow includes the following stages:</a:t>
            </a:r>
          </a:p>
          <a:p>
            <a:pPr>
              <a:buFontTx/>
              <a:buChar char="•"/>
            </a:pPr>
            <a:r>
              <a:rPr lang="en-IN" altLang="en-US" b="1"/>
              <a:t>Configuration</a:t>
            </a:r>
            <a:r>
              <a:rPr lang="en-IN" altLang="en-US"/>
              <a:t>: Setting up tools, environments, and pipelines.</a:t>
            </a:r>
          </a:p>
          <a:p>
            <a:pPr>
              <a:buFontTx/>
              <a:buChar char="•"/>
            </a:pPr>
            <a:r>
              <a:rPr lang="en-IN" altLang="en-US" b="1"/>
              <a:t>Data Collection</a:t>
            </a:r>
            <a:r>
              <a:rPr lang="en-IN" altLang="en-US"/>
              <a:t>: Gathering and verifying input data.</a:t>
            </a:r>
          </a:p>
          <a:p>
            <a:pPr>
              <a:buFontTx/>
              <a:buChar char="•"/>
            </a:pPr>
            <a:r>
              <a:rPr lang="en-IN" altLang="en-US" b="1"/>
              <a:t>Feature Extraction</a:t>
            </a:r>
            <a:r>
              <a:rPr lang="en-IN" altLang="en-US"/>
              <a:t>: Transforming raw data into features suitable for modeling.</a:t>
            </a:r>
          </a:p>
          <a:p>
            <a:pPr>
              <a:buFontTx/>
              <a:buChar char="•"/>
            </a:pPr>
            <a:r>
              <a:rPr lang="en-IN" altLang="en-US" b="1"/>
              <a:t>Machine Resource Management</a:t>
            </a:r>
            <a:r>
              <a:rPr lang="en-IN" altLang="en-US"/>
              <a:t>: Allocating computational resources efficiently.</a:t>
            </a:r>
          </a:p>
          <a:p>
            <a:pPr>
              <a:buFontTx/>
              <a:buChar char="•"/>
            </a:pPr>
            <a:r>
              <a:rPr lang="en-IN" altLang="en-US" b="1"/>
              <a:t>Serving Infrastructure</a:t>
            </a:r>
            <a:r>
              <a:rPr lang="en-IN" altLang="en-US"/>
              <a:t>: Deploying models into production systems.</a:t>
            </a:r>
          </a:p>
          <a:p>
            <a:pPr>
              <a:buFontTx/>
              <a:buChar char="•"/>
            </a:pPr>
            <a:r>
              <a:rPr lang="en-IN" altLang="en-US" b="1"/>
              <a:t>Monitoring</a:t>
            </a:r>
            <a:r>
              <a:rPr lang="en-IN" altLang="en-US"/>
              <a:t>: Tracking model performance and addressing issues like drift.</a:t>
            </a:r>
          </a:p>
          <a:p>
            <a:r>
              <a:rPr lang="en-IN" altLang="en-US" b="1"/>
              <a:t>Why MLOps Matters:</a:t>
            </a:r>
          </a:p>
          <a:p>
            <a:pPr>
              <a:buFontTx/>
              <a:buChar char="•"/>
            </a:pPr>
            <a:r>
              <a:rPr lang="en-IN" altLang="en-US" b="1"/>
              <a:t>Standardization</a:t>
            </a:r>
            <a:r>
              <a:rPr lang="en-IN" altLang="en-US"/>
              <a:t>: Establishes a consistent approach to managing the ML lifecycle.</a:t>
            </a:r>
          </a:p>
          <a:p>
            <a:pPr>
              <a:buFontTx/>
              <a:buChar char="•"/>
            </a:pPr>
            <a:r>
              <a:rPr lang="en-IN" altLang="en-US" b="1"/>
              <a:t>Efficiency</a:t>
            </a:r>
            <a:r>
              <a:rPr lang="en-IN" altLang="en-US"/>
              <a:t>: Reduces the time and effort needed to transition models from development to production.</a:t>
            </a:r>
          </a:p>
          <a:p>
            <a:pPr>
              <a:buFontTx/>
              <a:buChar char="•"/>
            </a:pPr>
            <a:r>
              <a:rPr lang="en-IN" altLang="en-US" b="1"/>
              <a:t>Scalability</a:t>
            </a:r>
            <a:r>
              <a:rPr lang="en-IN" altLang="en-US"/>
              <a:t>: Supports large-scale machine learning operations.</a:t>
            </a:r>
          </a:p>
          <a:p>
            <a:pPr>
              <a:buFontTx/>
              <a:buChar char="•"/>
            </a:pPr>
            <a:r>
              <a:rPr lang="en-IN" altLang="en-US" b="1"/>
              <a:t>Reliability</a:t>
            </a:r>
            <a:r>
              <a:rPr lang="en-IN" altLang="en-US"/>
              <a:t>: Ensures robust and maintainable ML systems in production.</a:t>
            </a:r>
          </a:p>
          <a:p>
            <a:r>
              <a:rPr lang="en-IN" altLang="en-US" b="1"/>
              <a:t>Conclusion:</a:t>
            </a:r>
          </a:p>
          <a:p>
            <a:r>
              <a:rPr lang="en-IN" altLang="en-US"/>
              <a:t>MLOps is critical for overcoming the inherent complexities of the ML lifecycle. By fostering collaboration and implementing standardized processes, it ensures the seamless deployment and operation of machine learning models.</a:t>
            </a:r>
          </a:p>
          <a:p>
            <a:r>
              <a:rPr lang="en-IN" altLang="en-US"/>
              <a:t>For further reading, the slide references the paper: NeurIPS Proceedings.</a:t>
            </a:r>
          </a:p>
          <a:p>
            <a:endParaRPr lang="en-US" altLang="en-US"/>
          </a:p>
        </p:txBody>
      </p:sp>
      <p:sp>
        <p:nvSpPr>
          <p:cNvPr id="67587" name="Slide Number Placeholder 3">
            <a:extLst>
              <a:ext uri="{FF2B5EF4-FFF2-40B4-BE49-F238E27FC236}">
                <a16:creationId xmlns:a16="http://schemas.microsoft.com/office/drawing/2014/main" id="{A76234C8-9E33-B9CC-8929-9B81839481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5BEB9A8-C950-E74D-A748-1A44DCEFD921}" type="slidenum">
              <a:rPr lang="en-IN" altLang="en-US" smtClean="0"/>
              <a:pPr/>
              <a:t>28</a:t>
            </a:fld>
            <a:endParaRPr lang="en-I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C1D0CA4E-3103-4C9D-7A79-3FD791DCD22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a:extLst>
              <a:ext uri="{FF2B5EF4-FFF2-40B4-BE49-F238E27FC236}">
                <a16:creationId xmlns:a16="http://schemas.microsoft.com/office/drawing/2014/main" id="{213A12F4-29CC-A2BD-4515-6DABCFC683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explains the </a:t>
            </a:r>
            <a:r>
              <a:rPr lang="en-IN" altLang="en-US" b="1"/>
              <a:t>MLOps Lifecycle</a:t>
            </a:r>
            <a:r>
              <a:rPr lang="en-IN" altLang="en-US"/>
              <a:t>, which represents the iterative process of managing machine learning models throughout their lifecycle. The infinity loop emphasizes the </a:t>
            </a:r>
            <a:r>
              <a:rPr lang="en-IN" altLang="en-US" b="1"/>
              <a:t>continuous and cyclic nature</a:t>
            </a:r>
            <a:r>
              <a:rPr lang="en-IN" altLang="en-US"/>
              <a:t> of MLOps workflows.</a:t>
            </a:r>
          </a:p>
          <a:p>
            <a:r>
              <a:rPr lang="en-IN" altLang="en-US" b="1"/>
              <a:t>Phases of the MLOps Cycle:</a:t>
            </a:r>
          </a:p>
          <a:p>
            <a:pPr>
              <a:buFont typeface="Calibri Light" panose="020F0302020204030204" pitchFamily="34" charset="0"/>
              <a:buAutoNum type="arabicPeriod"/>
            </a:pPr>
            <a:r>
              <a:rPr lang="en-IN" altLang="en-US" b="1"/>
              <a:t>Data Preparation (Data Prep)</a:t>
            </a:r>
            <a:r>
              <a:rPr lang="en-IN" altLang="en-US"/>
              <a:t>:</a:t>
            </a:r>
          </a:p>
          <a:p>
            <a:pPr marL="742950" lvl="1" indent="-285750">
              <a:buFont typeface="Calibri Light" panose="020F0302020204030204" pitchFamily="34" charset="0"/>
              <a:buAutoNum type="arabicPeriod"/>
            </a:pPr>
            <a:r>
              <a:rPr lang="en-IN" altLang="en-US"/>
              <a:t>Involves gathering, cleaning, and preparing data for model training.</a:t>
            </a:r>
          </a:p>
          <a:p>
            <a:pPr marL="742950" lvl="1" indent="-285750">
              <a:buFont typeface="Calibri Light" panose="020F0302020204030204" pitchFamily="34" charset="0"/>
              <a:buAutoNum type="arabicPeriod"/>
            </a:pPr>
            <a:r>
              <a:rPr lang="en-IN" altLang="en-US"/>
              <a:t>Ensures data quality and relevance, which are crucial for successful model development.</a:t>
            </a:r>
          </a:p>
          <a:p>
            <a:pPr>
              <a:buFont typeface="Calibri Light" panose="020F0302020204030204" pitchFamily="34" charset="0"/>
              <a:buAutoNum type="arabicPeriod"/>
            </a:pPr>
            <a:r>
              <a:rPr lang="en-IN" altLang="en-US" b="1"/>
              <a:t>Exploratory Data Analysis (EDA)</a:t>
            </a:r>
            <a:r>
              <a:rPr lang="en-IN" altLang="en-US"/>
              <a:t>:</a:t>
            </a:r>
          </a:p>
          <a:p>
            <a:pPr marL="742950" lvl="1" indent="-285750">
              <a:buFont typeface="Calibri Light" panose="020F0302020204030204" pitchFamily="34" charset="0"/>
              <a:buAutoNum type="arabicPeriod"/>
            </a:pPr>
            <a:r>
              <a:rPr lang="en-IN" altLang="en-US"/>
              <a:t>Helps understand the structure, distribution, and patterns in the data.</a:t>
            </a:r>
          </a:p>
          <a:p>
            <a:pPr marL="742950" lvl="1" indent="-285750">
              <a:buFont typeface="Calibri Light" panose="020F0302020204030204" pitchFamily="34" charset="0"/>
              <a:buAutoNum type="arabicPeriod"/>
            </a:pPr>
            <a:r>
              <a:rPr lang="en-IN" altLang="en-US"/>
              <a:t>Involves visualizations and statistical analysis to identify trends and relationships.</a:t>
            </a:r>
          </a:p>
          <a:p>
            <a:pPr>
              <a:buFont typeface="Calibri Light" panose="020F0302020204030204" pitchFamily="34" charset="0"/>
              <a:buAutoNum type="arabicPeriod"/>
            </a:pPr>
            <a:r>
              <a:rPr lang="en-IN" altLang="en-US" b="1"/>
              <a:t>Model Development (Develop)</a:t>
            </a:r>
            <a:r>
              <a:rPr lang="en-IN" altLang="en-US"/>
              <a:t>:</a:t>
            </a:r>
          </a:p>
          <a:p>
            <a:pPr marL="742950" lvl="1" indent="-285750">
              <a:buFont typeface="Calibri Light" panose="020F0302020204030204" pitchFamily="34" charset="0"/>
              <a:buAutoNum type="arabicPeriod"/>
            </a:pPr>
            <a:r>
              <a:rPr lang="en-IN" altLang="en-US"/>
              <a:t>Building and fine-tuning machine learning models using various algorithms.</a:t>
            </a:r>
          </a:p>
          <a:p>
            <a:pPr marL="742950" lvl="1" indent="-285750">
              <a:buFont typeface="Calibri Light" panose="020F0302020204030204" pitchFamily="34" charset="0"/>
              <a:buAutoNum type="arabicPeriod"/>
            </a:pPr>
            <a:r>
              <a:rPr lang="en-IN" altLang="en-US"/>
              <a:t>Includes feature engineering, algorithm selection, and hyperparameter optimization.</a:t>
            </a:r>
          </a:p>
          <a:p>
            <a:pPr>
              <a:buFont typeface="Calibri Light" panose="020F0302020204030204" pitchFamily="34" charset="0"/>
              <a:buAutoNum type="arabicPeriod"/>
            </a:pPr>
            <a:r>
              <a:rPr lang="en-IN" altLang="en-US" b="1"/>
              <a:t>Model Training and Retraining (Re-Train)</a:t>
            </a:r>
            <a:r>
              <a:rPr lang="en-IN" altLang="en-US"/>
              <a:t>:</a:t>
            </a:r>
          </a:p>
          <a:p>
            <a:pPr marL="742950" lvl="1" indent="-285750">
              <a:buFont typeface="Calibri Light" panose="020F0302020204030204" pitchFamily="34" charset="0"/>
              <a:buAutoNum type="arabicPeriod"/>
            </a:pPr>
            <a:r>
              <a:rPr lang="en-IN" altLang="en-US"/>
              <a:t>Train the initial model and continuously retrain it as new data becomes available to maintain performance and relevance.</a:t>
            </a:r>
          </a:p>
          <a:p>
            <a:pPr marL="742950" lvl="1" indent="-285750">
              <a:buFont typeface="Calibri Light" panose="020F0302020204030204" pitchFamily="34" charset="0"/>
              <a:buAutoNum type="arabicPeriod"/>
            </a:pPr>
            <a:r>
              <a:rPr lang="en-IN" altLang="en-US"/>
              <a:t>Automates updates to accommodate changes in data distributions or business requirements.</a:t>
            </a:r>
          </a:p>
          <a:p>
            <a:pPr>
              <a:buFont typeface="Calibri Light" panose="020F0302020204030204" pitchFamily="34" charset="0"/>
              <a:buAutoNum type="arabicPeriod"/>
            </a:pPr>
            <a:r>
              <a:rPr lang="en-IN" altLang="en-US" b="1"/>
              <a:t>Model Review</a:t>
            </a:r>
            <a:r>
              <a:rPr lang="en-IN" altLang="en-US"/>
              <a:t>:</a:t>
            </a:r>
          </a:p>
          <a:p>
            <a:pPr marL="742950" lvl="1" indent="-285750">
              <a:buFont typeface="Calibri Light" panose="020F0302020204030204" pitchFamily="34" charset="0"/>
              <a:buAutoNum type="arabicPeriod"/>
            </a:pPr>
            <a:r>
              <a:rPr lang="en-IN" altLang="en-US"/>
              <a:t>Evaluating the model’s performance using metrics like accuracy, precision, recall, or RMSE.</a:t>
            </a:r>
          </a:p>
          <a:p>
            <a:pPr marL="742950" lvl="1" indent="-285750">
              <a:buFont typeface="Calibri Light" panose="020F0302020204030204" pitchFamily="34" charset="0"/>
              <a:buAutoNum type="arabicPeriod"/>
            </a:pPr>
            <a:r>
              <a:rPr lang="en-IN" altLang="en-US"/>
              <a:t>Ensures the model meets the expected benchmarks before deployment.</a:t>
            </a:r>
          </a:p>
          <a:p>
            <a:pPr>
              <a:buFont typeface="Calibri Light" panose="020F0302020204030204" pitchFamily="34" charset="0"/>
              <a:buAutoNum type="arabicPeriod"/>
            </a:pPr>
            <a:r>
              <a:rPr lang="en-IN" altLang="en-US" b="1"/>
              <a:t>Model Deployment (Deploy)</a:t>
            </a:r>
            <a:r>
              <a:rPr lang="en-IN" altLang="en-US"/>
              <a:t>:</a:t>
            </a:r>
          </a:p>
          <a:p>
            <a:pPr marL="742950" lvl="1" indent="-285750">
              <a:buFont typeface="Calibri Light" panose="020F0302020204030204" pitchFamily="34" charset="0"/>
              <a:buAutoNum type="arabicPeriod"/>
            </a:pPr>
            <a:r>
              <a:rPr lang="en-IN" altLang="en-US"/>
              <a:t>Implementing the model in a production environment to make real-time or batch predictions.</a:t>
            </a:r>
          </a:p>
          <a:p>
            <a:pPr marL="742950" lvl="1" indent="-285750">
              <a:buFont typeface="Calibri Light" panose="020F0302020204030204" pitchFamily="34" charset="0"/>
              <a:buAutoNum type="arabicPeriod"/>
            </a:pPr>
            <a:r>
              <a:rPr lang="en-IN" altLang="en-US"/>
              <a:t>Focuses on scalability and reliability of serving infrastructure.</a:t>
            </a:r>
          </a:p>
          <a:p>
            <a:pPr>
              <a:buFont typeface="Calibri Light" panose="020F0302020204030204" pitchFamily="34" charset="0"/>
              <a:buAutoNum type="arabicPeriod"/>
            </a:pPr>
            <a:r>
              <a:rPr lang="en-IN" altLang="en-US" b="1"/>
              <a:t>Inference</a:t>
            </a:r>
            <a:r>
              <a:rPr lang="en-IN" altLang="en-US"/>
              <a:t>:</a:t>
            </a:r>
          </a:p>
          <a:p>
            <a:pPr marL="742950" lvl="1" indent="-285750">
              <a:buFont typeface="Calibri Light" panose="020F0302020204030204" pitchFamily="34" charset="0"/>
              <a:buAutoNum type="arabicPeriod"/>
            </a:pPr>
            <a:r>
              <a:rPr lang="en-IN" altLang="en-US"/>
              <a:t>Using the deployed model to generate predictions or insights from incoming data.</a:t>
            </a:r>
          </a:p>
          <a:p>
            <a:pPr>
              <a:buFont typeface="Calibri Light" panose="020F0302020204030204" pitchFamily="34" charset="0"/>
              <a:buAutoNum type="arabicPeriod"/>
            </a:pPr>
            <a:r>
              <a:rPr lang="en-IN" altLang="en-US" b="1"/>
              <a:t>Model Monitoring</a:t>
            </a:r>
            <a:r>
              <a:rPr lang="en-IN" altLang="en-US"/>
              <a:t>:</a:t>
            </a:r>
          </a:p>
          <a:p>
            <a:pPr marL="742950" lvl="1" indent="-285750">
              <a:buFont typeface="Calibri Light" panose="020F0302020204030204" pitchFamily="34" charset="0"/>
              <a:buAutoNum type="arabicPeriod"/>
            </a:pPr>
            <a:r>
              <a:rPr lang="en-IN" altLang="en-US"/>
              <a:t>Tracks the performance of the deployed model to identify issues like drift, degradation, or unexpected behaviors.</a:t>
            </a:r>
          </a:p>
          <a:p>
            <a:pPr marL="742950" lvl="1" indent="-285750">
              <a:buFont typeface="Calibri Light" panose="020F0302020204030204" pitchFamily="34" charset="0"/>
              <a:buAutoNum type="arabicPeriod"/>
            </a:pPr>
            <a:r>
              <a:rPr lang="en-IN" altLang="en-US"/>
              <a:t>Triggers retraining or updates when necessary.</a:t>
            </a:r>
          </a:p>
          <a:p>
            <a:r>
              <a:rPr lang="en-IN" altLang="en-US" b="1"/>
              <a:t>Why the Infinity Loop?</a:t>
            </a:r>
          </a:p>
          <a:p>
            <a:pPr>
              <a:buFontTx/>
              <a:buChar char="•"/>
            </a:pPr>
            <a:r>
              <a:rPr lang="en-IN" altLang="en-US"/>
              <a:t>The </a:t>
            </a:r>
            <a:r>
              <a:rPr lang="en-IN" altLang="en-US" b="1"/>
              <a:t>infinity shape</a:t>
            </a:r>
            <a:r>
              <a:rPr lang="en-IN" altLang="en-US"/>
              <a:t> illustrates that the MLOps cycle is a </a:t>
            </a:r>
            <a:r>
              <a:rPr lang="en-IN" altLang="en-US" b="1"/>
              <a:t>continuous process</a:t>
            </a:r>
            <a:r>
              <a:rPr lang="en-IN" altLang="en-US"/>
              <a:t>.</a:t>
            </a:r>
          </a:p>
          <a:p>
            <a:pPr>
              <a:buFontTx/>
              <a:buChar char="•"/>
            </a:pPr>
            <a:r>
              <a:rPr lang="en-IN" altLang="en-US"/>
              <a:t>Models are constantly retrained, re-evaluated, and updated based on real-world data and feedback, ensuring sustained performance.</a:t>
            </a:r>
          </a:p>
          <a:p>
            <a:r>
              <a:rPr lang="en-IN" altLang="en-US" b="1"/>
              <a:t>Conclusion:</a:t>
            </a:r>
          </a:p>
          <a:p>
            <a:r>
              <a:rPr lang="en-IN" altLang="en-US"/>
              <a:t>The MLOps lifecycle provides a structured and iterative framework for managing machine learning models from development to deployment and beyond. This process ensures reliability, scalability, and efficiency in production environments.</a:t>
            </a:r>
          </a:p>
          <a:p>
            <a:r>
              <a:rPr lang="en-IN" altLang="en-US"/>
              <a:t>For more details, the slide refers to Databricks' MLOps glossary.</a:t>
            </a:r>
          </a:p>
          <a:p>
            <a:endParaRPr lang="en-US" altLang="en-US"/>
          </a:p>
        </p:txBody>
      </p:sp>
      <p:sp>
        <p:nvSpPr>
          <p:cNvPr id="69635" name="Slide Number Placeholder 3">
            <a:extLst>
              <a:ext uri="{FF2B5EF4-FFF2-40B4-BE49-F238E27FC236}">
                <a16:creationId xmlns:a16="http://schemas.microsoft.com/office/drawing/2014/main" id="{091E3DE6-78AB-12F9-C57A-AECDB3F40FF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ED21AA6-C337-6142-8050-0EC6C4E216B7}" type="slidenum">
              <a:rPr lang="en-IN" altLang="en-US" smtClean="0"/>
              <a:pPr/>
              <a:t>29</a:t>
            </a:fld>
            <a:endParaRPr lang="en-I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a:extLst>
              <a:ext uri="{FF2B5EF4-FFF2-40B4-BE49-F238E27FC236}">
                <a16:creationId xmlns:a16="http://schemas.microsoft.com/office/drawing/2014/main" id="{FCD7DA6C-CD49-AED4-9633-ACA9363DD0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2" name="Notes Placeholder 2">
            <a:extLst>
              <a:ext uri="{FF2B5EF4-FFF2-40B4-BE49-F238E27FC236}">
                <a16:creationId xmlns:a16="http://schemas.microsoft.com/office/drawing/2014/main" id="{4BBCC93D-3E61-F970-179E-0FF3CD85EF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illustrates the key components of the </a:t>
            </a:r>
            <a:r>
              <a:rPr lang="en-IN" altLang="en-US" b="1"/>
              <a:t>MLOps framework</a:t>
            </a:r>
            <a:r>
              <a:rPr lang="en-IN" altLang="en-US"/>
              <a:t>, providing an end-to-end view of the machine learning lifecycle with a focus on automation, scalability, and governance.</a:t>
            </a:r>
          </a:p>
          <a:p>
            <a:r>
              <a:rPr lang="en-IN" altLang="en-US" b="1"/>
              <a:t>Components of MLOps:</a:t>
            </a:r>
          </a:p>
          <a:p>
            <a:pPr>
              <a:buFont typeface="Calibri Light" panose="020F0302020204030204" pitchFamily="34" charset="0"/>
              <a:buAutoNum type="arabicPeriod"/>
            </a:pPr>
            <a:r>
              <a:rPr lang="en-IN" altLang="en-US" b="1"/>
              <a:t>Exploratory Data Analysis (EDA)</a:t>
            </a:r>
            <a:r>
              <a:rPr lang="en-IN" altLang="en-US"/>
              <a:t>:</a:t>
            </a:r>
          </a:p>
          <a:p>
            <a:pPr marL="742950" lvl="1" indent="-285750">
              <a:buFont typeface="Calibri Light" panose="020F0302020204030204" pitchFamily="34" charset="0"/>
              <a:buAutoNum type="arabicPeriod"/>
            </a:pPr>
            <a:r>
              <a:rPr lang="en-IN" altLang="en-US" b="1"/>
              <a:t>Objective</a:t>
            </a:r>
            <a:r>
              <a:rPr lang="en-IN" altLang="en-US"/>
              <a:t>: Understand data characteristics and distributions.</a:t>
            </a:r>
          </a:p>
          <a:p>
            <a:pPr marL="742950" lvl="1" indent="-285750">
              <a:buFont typeface="Calibri Light" panose="020F0302020204030204" pitchFamily="34" charset="0"/>
              <a:buAutoNum type="arabicPeriod"/>
            </a:pPr>
            <a:r>
              <a:rPr lang="en-IN" altLang="en-US"/>
              <a:t>Activities:</a:t>
            </a:r>
          </a:p>
          <a:p>
            <a:pPr marL="1143000" lvl="2" indent="-228600">
              <a:buFont typeface="Calibri Light" panose="020F0302020204030204" pitchFamily="34" charset="0"/>
              <a:buAutoNum type="arabicPeriod"/>
            </a:pPr>
            <a:r>
              <a:rPr lang="en-IN" altLang="en-US"/>
              <a:t>Data visualization and statistical analysis.</a:t>
            </a:r>
          </a:p>
          <a:p>
            <a:pPr marL="1143000" lvl="2" indent="-228600">
              <a:buFont typeface="Calibri Light" panose="020F0302020204030204" pitchFamily="34" charset="0"/>
              <a:buAutoNum type="arabicPeriod"/>
            </a:pPr>
            <a:r>
              <a:rPr lang="en-IN" altLang="en-US"/>
              <a:t>Identification of patterns, trends, and anomalies.</a:t>
            </a:r>
          </a:p>
          <a:p>
            <a:pPr marL="742950" lvl="1" indent="-285750">
              <a:buFont typeface="Calibri Light" panose="020F0302020204030204" pitchFamily="34" charset="0"/>
              <a:buAutoNum type="arabicPeriod"/>
            </a:pPr>
            <a:r>
              <a:rPr lang="en-IN" altLang="en-US"/>
              <a:t>Input: Structured and unstructured data from various sources (e.g., databases, images, audio, video).</a:t>
            </a:r>
          </a:p>
          <a:p>
            <a:pPr>
              <a:buFont typeface="Calibri Light" panose="020F0302020204030204" pitchFamily="34" charset="0"/>
              <a:buAutoNum type="arabicPeriod" startAt="2"/>
            </a:pPr>
            <a:r>
              <a:rPr lang="en-IN" altLang="en-US" b="1"/>
              <a:t>Data Preparation and Feature Engineering</a:t>
            </a:r>
            <a:r>
              <a:rPr lang="en-IN" altLang="en-US"/>
              <a:t>:</a:t>
            </a:r>
          </a:p>
          <a:p>
            <a:pPr marL="742950" lvl="1" indent="-285750">
              <a:buFont typeface="Calibri Light" panose="020F0302020204030204" pitchFamily="34" charset="0"/>
              <a:buAutoNum type="arabicPeriod" startAt="2"/>
            </a:pPr>
            <a:r>
              <a:rPr lang="en-IN" altLang="en-US" b="1"/>
              <a:t>Objective</a:t>
            </a:r>
            <a:r>
              <a:rPr lang="en-IN" altLang="en-US"/>
              <a:t>: Transform raw data into a usable format for model training.</a:t>
            </a:r>
          </a:p>
          <a:p>
            <a:pPr marL="742950" lvl="1" indent="-285750">
              <a:buFont typeface="Calibri Light" panose="020F0302020204030204" pitchFamily="34" charset="0"/>
              <a:buAutoNum type="arabicPeriod" startAt="2"/>
            </a:pPr>
            <a:r>
              <a:rPr lang="en-IN" altLang="en-US"/>
              <a:t>Tools:</a:t>
            </a:r>
          </a:p>
          <a:p>
            <a:pPr marL="1143000" lvl="2" indent="-228600">
              <a:buFont typeface="Calibri Light" panose="020F0302020204030204" pitchFamily="34" charset="0"/>
              <a:buAutoNum type="arabicPeriod" startAt="2"/>
            </a:pPr>
            <a:r>
              <a:rPr lang="en-IN" altLang="en-US" b="1"/>
              <a:t>Delta Lake</a:t>
            </a:r>
            <a:r>
              <a:rPr lang="en-IN" altLang="en-US"/>
              <a:t>: For managing large datasets with ACID transactions.</a:t>
            </a:r>
          </a:p>
          <a:p>
            <a:pPr marL="1143000" lvl="2" indent="-228600">
              <a:buFont typeface="Calibri Light" panose="020F0302020204030204" pitchFamily="34" charset="0"/>
              <a:buAutoNum type="arabicPeriod" startAt="2"/>
            </a:pPr>
            <a:r>
              <a:rPr lang="en-IN" altLang="en-US" b="1"/>
              <a:t>Feature Store</a:t>
            </a:r>
            <a:r>
              <a:rPr lang="en-IN" altLang="en-US"/>
              <a:t>: Centralized repository for reusable features.</a:t>
            </a:r>
          </a:p>
          <a:p>
            <a:pPr marL="742950" lvl="1" indent="-285750">
              <a:buFont typeface="Calibri Light" panose="020F0302020204030204" pitchFamily="34" charset="0"/>
              <a:buAutoNum type="arabicPeriod" startAt="2"/>
            </a:pPr>
            <a:r>
              <a:rPr lang="en-IN" altLang="en-US"/>
              <a:t>Activities:</a:t>
            </a:r>
          </a:p>
          <a:p>
            <a:pPr marL="1143000" lvl="2" indent="-228600">
              <a:buFont typeface="Calibri Light" panose="020F0302020204030204" pitchFamily="34" charset="0"/>
              <a:buAutoNum type="arabicPeriod" startAt="2"/>
            </a:pPr>
            <a:r>
              <a:rPr lang="en-IN" altLang="en-US"/>
              <a:t>Cleaning, normalizing, and encoding data.</a:t>
            </a:r>
          </a:p>
          <a:p>
            <a:pPr marL="1143000" lvl="2" indent="-228600">
              <a:buFont typeface="Calibri Light" panose="020F0302020204030204" pitchFamily="34" charset="0"/>
              <a:buAutoNum type="arabicPeriod" startAt="2"/>
            </a:pPr>
            <a:r>
              <a:rPr lang="en-IN" altLang="en-US"/>
              <a:t>Feature extraction and selection.</a:t>
            </a:r>
          </a:p>
          <a:p>
            <a:pPr>
              <a:buFont typeface="Calibri Light" panose="020F0302020204030204" pitchFamily="34" charset="0"/>
              <a:buAutoNum type="arabicPeriod" startAt="3"/>
            </a:pPr>
            <a:r>
              <a:rPr lang="en-IN" altLang="en-US" b="1"/>
              <a:t>Model Training and Tuning</a:t>
            </a:r>
            <a:r>
              <a:rPr lang="en-IN" altLang="en-US"/>
              <a:t>:</a:t>
            </a:r>
          </a:p>
          <a:p>
            <a:pPr marL="742950" lvl="1" indent="-285750">
              <a:buFont typeface="Calibri Light" panose="020F0302020204030204" pitchFamily="34" charset="0"/>
              <a:buAutoNum type="arabicPeriod" startAt="3"/>
            </a:pPr>
            <a:r>
              <a:rPr lang="en-IN" altLang="en-US" b="1"/>
              <a:t>Objective</a:t>
            </a:r>
            <a:r>
              <a:rPr lang="en-IN" altLang="en-US"/>
              <a:t>: Build and optimize machine learning models.</a:t>
            </a:r>
          </a:p>
          <a:p>
            <a:pPr marL="742950" lvl="1" indent="-285750">
              <a:buFont typeface="Calibri Light" panose="020F0302020204030204" pitchFamily="34" charset="0"/>
              <a:buAutoNum type="arabicPeriod" startAt="3"/>
            </a:pPr>
            <a:r>
              <a:rPr lang="en-IN" altLang="en-US"/>
              <a:t>Tools:</a:t>
            </a:r>
          </a:p>
          <a:p>
            <a:pPr marL="1143000" lvl="2" indent="-228600">
              <a:buFont typeface="Calibri Light" panose="020F0302020204030204" pitchFamily="34" charset="0"/>
              <a:buAutoNum type="arabicPeriod" startAt="3"/>
            </a:pPr>
            <a:r>
              <a:rPr lang="en-IN" altLang="en-US" b="1"/>
              <a:t>TensorFlow</a:t>
            </a:r>
            <a:r>
              <a:rPr lang="en-IN" altLang="en-US"/>
              <a:t>, </a:t>
            </a:r>
            <a:r>
              <a:rPr lang="en-IN" altLang="en-US" b="1"/>
              <a:t>PyTorch</a:t>
            </a:r>
            <a:r>
              <a:rPr lang="en-IN" altLang="en-US"/>
              <a:t>, </a:t>
            </a:r>
            <a:r>
              <a:rPr lang="en-IN" altLang="en-US" b="1"/>
              <a:t>Spark MLlib</a:t>
            </a:r>
            <a:r>
              <a:rPr lang="en-IN" altLang="en-US"/>
              <a:t>, </a:t>
            </a:r>
            <a:r>
              <a:rPr lang="en-IN" altLang="en-US" b="1"/>
              <a:t>XGBoost</a:t>
            </a:r>
            <a:r>
              <a:rPr lang="en-IN" altLang="en-US"/>
              <a:t>, </a:t>
            </a:r>
            <a:r>
              <a:rPr lang="en-IN" altLang="en-US" b="1"/>
              <a:t>MLflow</a:t>
            </a:r>
            <a:r>
              <a:rPr lang="en-IN" altLang="en-US"/>
              <a:t>.</a:t>
            </a:r>
          </a:p>
          <a:p>
            <a:pPr marL="742950" lvl="1" indent="-285750">
              <a:buFont typeface="Calibri Light" panose="020F0302020204030204" pitchFamily="34" charset="0"/>
              <a:buAutoNum type="arabicPeriod" startAt="3"/>
            </a:pPr>
            <a:r>
              <a:rPr lang="en-IN" altLang="en-US"/>
              <a:t>Activities:</a:t>
            </a:r>
          </a:p>
          <a:p>
            <a:pPr marL="1143000" lvl="2" indent="-228600">
              <a:buFont typeface="Calibri Light" panose="020F0302020204030204" pitchFamily="34" charset="0"/>
              <a:buAutoNum type="arabicPeriod" startAt="3"/>
            </a:pPr>
            <a:r>
              <a:rPr lang="en-IN" altLang="en-US"/>
              <a:t>Train models with chosen algorithms.</a:t>
            </a:r>
          </a:p>
          <a:p>
            <a:pPr marL="1143000" lvl="2" indent="-228600">
              <a:buFont typeface="Calibri Light" panose="020F0302020204030204" pitchFamily="34" charset="0"/>
              <a:buAutoNum type="arabicPeriod" startAt="3"/>
            </a:pPr>
            <a:r>
              <a:rPr lang="en-IN" altLang="en-US"/>
              <a:t>Tune hyperparameters for better performance.</a:t>
            </a:r>
          </a:p>
          <a:p>
            <a:pPr>
              <a:buFont typeface="Calibri Light" panose="020F0302020204030204" pitchFamily="34" charset="0"/>
              <a:buAutoNum type="arabicPeriod" startAt="4"/>
            </a:pPr>
            <a:r>
              <a:rPr lang="en-IN" altLang="en-US" b="1"/>
              <a:t>Model Review and Governance</a:t>
            </a:r>
            <a:r>
              <a:rPr lang="en-IN" altLang="en-US"/>
              <a:t>:</a:t>
            </a:r>
          </a:p>
          <a:p>
            <a:pPr marL="742950" lvl="1" indent="-285750">
              <a:buFont typeface="Calibri Light" panose="020F0302020204030204" pitchFamily="34" charset="0"/>
              <a:buAutoNum type="arabicPeriod" startAt="4"/>
            </a:pPr>
            <a:r>
              <a:rPr lang="en-IN" altLang="en-US" b="1"/>
              <a:t>Objective</a:t>
            </a:r>
            <a:r>
              <a:rPr lang="en-IN" altLang="en-US"/>
              <a:t>: Ensure the model meets compliance and quality standards.</a:t>
            </a:r>
          </a:p>
          <a:p>
            <a:pPr marL="742950" lvl="1" indent="-285750">
              <a:buFont typeface="Calibri Light" panose="020F0302020204030204" pitchFamily="34" charset="0"/>
              <a:buAutoNum type="arabicPeriod" startAt="4"/>
            </a:pPr>
            <a:r>
              <a:rPr lang="en-IN" altLang="en-US"/>
              <a:t>Tools:</a:t>
            </a:r>
          </a:p>
          <a:p>
            <a:pPr marL="1143000" lvl="2" indent="-228600">
              <a:buFont typeface="Calibri Light" panose="020F0302020204030204" pitchFamily="34" charset="0"/>
              <a:buAutoNum type="arabicPeriod" startAt="4"/>
            </a:pPr>
            <a:r>
              <a:rPr lang="en-IN" altLang="en-US" b="1"/>
              <a:t>MLflow</a:t>
            </a:r>
            <a:r>
              <a:rPr lang="en-IN" altLang="en-US"/>
              <a:t>: For tracking experiments, managing model versions, and enforcing governance policies.</a:t>
            </a:r>
          </a:p>
          <a:p>
            <a:pPr marL="742950" lvl="1" indent="-285750">
              <a:buFont typeface="Calibri Light" panose="020F0302020204030204" pitchFamily="34" charset="0"/>
              <a:buAutoNum type="arabicPeriod" startAt="4"/>
            </a:pPr>
            <a:r>
              <a:rPr lang="en-IN" altLang="en-US"/>
              <a:t>Activities:</a:t>
            </a:r>
          </a:p>
          <a:p>
            <a:pPr marL="1143000" lvl="2" indent="-228600">
              <a:buFont typeface="Calibri Light" panose="020F0302020204030204" pitchFamily="34" charset="0"/>
              <a:buAutoNum type="arabicPeriod" startAt="4"/>
            </a:pPr>
            <a:r>
              <a:rPr lang="en-IN" altLang="en-US"/>
              <a:t>Model validation and comparison.</a:t>
            </a:r>
          </a:p>
          <a:p>
            <a:pPr marL="1143000" lvl="2" indent="-228600">
              <a:buFont typeface="Calibri Light" panose="020F0302020204030204" pitchFamily="34" charset="0"/>
              <a:buAutoNum type="arabicPeriod" startAt="4"/>
            </a:pPr>
            <a:r>
              <a:rPr lang="en-IN" altLang="en-US"/>
              <a:t>Documenting and tracking the development process for auditability.</a:t>
            </a:r>
          </a:p>
          <a:p>
            <a:pPr>
              <a:buFont typeface="Calibri Light" panose="020F0302020204030204" pitchFamily="34" charset="0"/>
              <a:buAutoNum type="arabicPeriod" startAt="5"/>
            </a:pPr>
            <a:r>
              <a:rPr lang="en-IN" altLang="en-US" b="1"/>
              <a:t>Model Inference and Serving</a:t>
            </a:r>
            <a:r>
              <a:rPr lang="en-IN" altLang="en-US"/>
              <a:t>:</a:t>
            </a:r>
          </a:p>
          <a:p>
            <a:pPr marL="742950" lvl="1" indent="-285750">
              <a:buFont typeface="Calibri Light" panose="020F0302020204030204" pitchFamily="34" charset="0"/>
              <a:buAutoNum type="arabicPeriod" startAt="5"/>
            </a:pPr>
            <a:r>
              <a:rPr lang="en-IN" altLang="en-US" b="1"/>
              <a:t>Objective</a:t>
            </a:r>
            <a:r>
              <a:rPr lang="en-IN" altLang="en-US"/>
              <a:t>: Deploy the model to production for real-time or batch predictions.</a:t>
            </a:r>
          </a:p>
          <a:p>
            <a:pPr marL="742950" lvl="1" indent="-285750">
              <a:buFont typeface="Calibri Light" panose="020F0302020204030204" pitchFamily="34" charset="0"/>
              <a:buAutoNum type="arabicPeriod" startAt="5"/>
            </a:pPr>
            <a:r>
              <a:rPr lang="en-IN" altLang="en-US"/>
              <a:t>Tools:</a:t>
            </a:r>
          </a:p>
          <a:p>
            <a:pPr marL="1143000" lvl="2" indent="-228600">
              <a:buFont typeface="Calibri Light" panose="020F0302020204030204" pitchFamily="34" charset="0"/>
              <a:buAutoNum type="arabicPeriod" startAt="5"/>
            </a:pPr>
            <a:r>
              <a:rPr lang="en-IN" altLang="en-US" b="1"/>
              <a:t>MLflow</a:t>
            </a:r>
            <a:r>
              <a:rPr lang="en-IN" altLang="en-US"/>
              <a:t>, </a:t>
            </a:r>
            <a:r>
              <a:rPr lang="en-IN" altLang="en-US" b="1"/>
              <a:t>Apache Spark</a:t>
            </a:r>
            <a:r>
              <a:rPr lang="en-IN" altLang="en-US"/>
              <a:t>, </a:t>
            </a:r>
            <a:r>
              <a:rPr lang="en-IN" altLang="en-US" b="1"/>
              <a:t>Kubernetes</a:t>
            </a:r>
            <a:r>
              <a:rPr lang="en-IN" altLang="en-US"/>
              <a:t>.</a:t>
            </a:r>
          </a:p>
          <a:p>
            <a:pPr marL="742950" lvl="1" indent="-285750">
              <a:buFont typeface="Calibri Light" panose="020F0302020204030204" pitchFamily="34" charset="0"/>
              <a:buAutoNum type="arabicPeriod" startAt="5"/>
            </a:pPr>
            <a:r>
              <a:rPr lang="en-IN" altLang="en-US"/>
              <a:t>Activities:</a:t>
            </a:r>
          </a:p>
          <a:p>
            <a:pPr marL="1143000" lvl="2" indent="-228600">
              <a:buFont typeface="Calibri Light" panose="020F0302020204030204" pitchFamily="34" charset="0"/>
              <a:buAutoNum type="arabicPeriod" startAt="5"/>
            </a:pPr>
            <a:r>
              <a:rPr lang="en-IN" altLang="en-US"/>
              <a:t>Provide APIs or endpoints for model usage.</a:t>
            </a:r>
          </a:p>
          <a:p>
            <a:pPr marL="1143000" lvl="2" indent="-228600">
              <a:buFont typeface="Calibri Light" panose="020F0302020204030204" pitchFamily="34" charset="0"/>
              <a:buAutoNum type="arabicPeriod" startAt="5"/>
            </a:pPr>
            <a:r>
              <a:rPr lang="en-IN" altLang="en-US"/>
              <a:t>Ensure scalability and low latency for predictions.</a:t>
            </a:r>
          </a:p>
          <a:p>
            <a:pPr>
              <a:buFont typeface="Calibri Light" panose="020F0302020204030204" pitchFamily="34" charset="0"/>
              <a:buAutoNum type="arabicPeriod" startAt="6"/>
            </a:pPr>
            <a:r>
              <a:rPr lang="en-IN" altLang="en-US" b="1"/>
              <a:t>Model Deployment and Monitoring</a:t>
            </a:r>
            <a:r>
              <a:rPr lang="en-IN" altLang="en-US"/>
              <a:t>:</a:t>
            </a:r>
          </a:p>
          <a:p>
            <a:pPr marL="742950" lvl="1" indent="-285750">
              <a:buFont typeface="Calibri Light" panose="020F0302020204030204" pitchFamily="34" charset="0"/>
              <a:buAutoNum type="arabicPeriod" startAt="6"/>
            </a:pPr>
            <a:r>
              <a:rPr lang="en-IN" altLang="en-US" b="1"/>
              <a:t>Objective</a:t>
            </a:r>
            <a:r>
              <a:rPr lang="en-IN" altLang="en-US"/>
              <a:t>: Track model performance in production.</a:t>
            </a:r>
          </a:p>
          <a:p>
            <a:pPr marL="742950" lvl="1" indent="-285750">
              <a:buFont typeface="Calibri Light" panose="020F0302020204030204" pitchFamily="34" charset="0"/>
              <a:buAutoNum type="arabicPeriod" startAt="6"/>
            </a:pPr>
            <a:r>
              <a:rPr lang="en-IN" altLang="en-US"/>
              <a:t>Activities:</a:t>
            </a:r>
          </a:p>
          <a:p>
            <a:pPr marL="1143000" lvl="2" indent="-228600">
              <a:buFont typeface="Calibri Light" panose="020F0302020204030204" pitchFamily="34" charset="0"/>
              <a:buAutoNum type="arabicPeriod" startAt="6"/>
            </a:pPr>
            <a:r>
              <a:rPr lang="en-IN" altLang="en-US"/>
              <a:t>Monitor accuracy, resource utilization, and data drift.</a:t>
            </a:r>
          </a:p>
          <a:p>
            <a:pPr marL="1143000" lvl="2" indent="-228600">
              <a:buFont typeface="Calibri Light" panose="020F0302020204030204" pitchFamily="34" charset="0"/>
              <a:buAutoNum type="arabicPeriod" startAt="6"/>
            </a:pPr>
            <a:r>
              <a:rPr lang="en-IN" altLang="en-US"/>
              <a:t>Detect issues like model degradation or bias.</a:t>
            </a:r>
          </a:p>
          <a:p>
            <a:pPr>
              <a:buFont typeface="Calibri Light" panose="020F0302020204030204" pitchFamily="34" charset="0"/>
              <a:buAutoNum type="arabicPeriod" startAt="7"/>
            </a:pPr>
            <a:r>
              <a:rPr lang="en-IN" altLang="en-US" b="1"/>
              <a:t>Automated Model Retraining</a:t>
            </a:r>
            <a:r>
              <a:rPr lang="en-IN" altLang="en-US"/>
              <a:t>:</a:t>
            </a:r>
          </a:p>
          <a:p>
            <a:pPr marL="742950" lvl="1" indent="-285750">
              <a:buFont typeface="Calibri Light" panose="020F0302020204030204" pitchFamily="34" charset="0"/>
              <a:buAutoNum type="arabicPeriod" startAt="7"/>
            </a:pPr>
            <a:r>
              <a:rPr lang="en-IN" altLang="en-US" b="1"/>
              <a:t>Objective</a:t>
            </a:r>
            <a:r>
              <a:rPr lang="en-IN" altLang="en-US"/>
              <a:t>: Continuously improve the model using new data.</a:t>
            </a:r>
          </a:p>
          <a:p>
            <a:pPr marL="742950" lvl="1" indent="-285750">
              <a:buFont typeface="Calibri Light" panose="020F0302020204030204" pitchFamily="34" charset="0"/>
              <a:buAutoNum type="arabicPeriod" startAt="7"/>
            </a:pPr>
            <a:r>
              <a:rPr lang="en-IN" altLang="en-US"/>
              <a:t>Activities:</a:t>
            </a:r>
          </a:p>
          <a:p>
            <a:pPr marL="1143000" lvl="2" indent="-228600">
              <a:buFont typeface="Calibri Light" panose="020F0302020204030204" pitchFamily="34" charset="0"/>
              <a:buAutoNum type="arabicPeriod" startAt="7"/>
            </a:pPr>
            <a:r>
              <a:rPr lang="en-IN" altLang="en-US"/>
              <a:t>Trigger retraining workflows when data or performance metrics change.</a:t>
            </a:r>
          </a:p>
          <a:p>
            <a:pPr marL="1143000" lvl="2" indent="-228600">
              <a:buFont typeface="Calibri Light" panose="020F0302020204030204" pitchFamily="34" charset="0"/>
              <a:buAutoNum type="arabicPeriod" startAt="7"/>
            </a:pPr>
            <a:r>
              <a:rPr lang="en-IN" altLang="en-US"/>
              <a:t>Integrate retraining with feedback loops for adaptive learning.</a:t>
            </a:r>
          </a:p>
          <a:p>
            <a:r>
              <a:rPr lang="en-IN" altLang="en-US" b="1"/>
              <a:t>Key Tools and Technologies:</a:t>
            </a:r>
          </a:p>
          <a:p>
            <a:pPr>
              <a:buFontTx/>
              <a:buChar char="•"/>
            </a:pPr>
            <a:r>
              <a:rPr lang="en-IN" altLang="en-US" b="1"/>
              <a:t>MLflow</a:t>
            </a:r>
            <a:r>
              <a:rPr lang="en-IN" altLang="en-US"/>
              <a:t>: Manages end-to-end MLOps, including tracking, deployment, and governance.</a:t>
            </a:r>
          </a:p>
          <a:p>
            <a:pPr>
              <a:buFontTx/>
              <a:buChar char="•"/>
            </a:pPr>
            <a:r>
              <a:rPr lang="en-IN" altLang="en-US" b="1"/>
              <a:t>Delta Lake</a:t>
            </a:r>
            <a:r>
              <a:rPr lang="en-IN" altLang="en-US"/>
              <a:t> and </a:t>
            </a:r>
            <a:r>
              <a:rPr lang="en-IN" altLang="en-US" b="1"/>
              <a:t>Feature Store</a:t>
            </a:r>
            <a:r>
              <a:rPr lang="en-IN" altLang="en-US"/>
              <a:t>: Enhance data pipeline efficiency and reusability.</a:t>
            </a:r>
          </a:p>
          <a:p>
            <a:pPr>
              <a:buFontTx/>
              <a:buChar char="•"/>
            </a:pPr>
            <a:r>
              <a:rPr lang="en-IN" altLang="en-US" b="1"/>
              <a:t>TensorFlow, PyTorch, Spark</a:t>
            </a:r>
            <a:r>
              <a:rPr lang="en-IN" altLang="en-US"/>
              <a:t>: Widely used libraries for model development.</a:t>
            </a:r>
          </a:p>
          <a:p>
            <a:r>
              <a:rPr lang="en-IN" altLang="en-US" b="1"/>
              <a:t>Conclusion:</a:t>
            </a:r>
          </a:p>
          <a:p>
            <a:r>
              <a:rPr lang="en-IN" altLang="en-US"/>
              <a:t>This diagram demonstrates how MLOps components work together in a seamless pipeline, ensuring robust, scalable, and reproducible machine learning workflows. The iterative nature ensures continuous model improvement and adaptation to new data.</a:t>
            </a:r>
          </a:p>
          <a:p>
            <a:r>
              <a:rPr lang="en-IN" altLang="en-US"/>
              <a:t>For more details, refer to Databricks' MLOps Glossary.</a:t>
            </a:r>
          </a:p>
          <a:p>
            <a:endParaRPr lang="en-IN" altLang="en-US"/>
          </a:p>
        </p:txBody>
      </p:sp>
      <p:sp>
        <p:nvSpPr>
          <p:cNvPr id="71683" name="Slide Number Placeholder 3">
            <a:extLst>
              <a:ext uri="{FF2B5EF4-FFF2-40B4-BE49-F238E27FC236}">
                <a16:creationId xmlns:a16="http://schemas.microsoft.com/office/drawing/2014/main" id="{476057DF-93EE-18F1-61DB-D0C0E331976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7CAC5A1-6E90-7A49-8305-BE7290822658}" type="slidenum">
              <a:rPr lang="en-IN" altLang="en-US" smtClean="0"/>
              <a:pPr/>
              <a:t>30</a:t>
            </a:fld>
            <a:endParaRPr lang="en-I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a:extLst>
              <a:ext uri="{FF2B5EF4-FFF2-40B4-BE49-F238E27FC236}">
                <a16:creationId xmlns:a16="http://schemas.microsoft.com/office/drawing/2014/main" id="{A086A2AC-8647-2455-0B94-EFC043394E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Notes Placeholder 2">
            <a:extLst>
              <a:ext uri="{FF2B5EF4-FFF2-40B4-BE49-F238E27FC236}">
                <a16:creationId xmlns:a16="http://schemas.microsoft.com/office/drawing/2014/main" id="{A1148D40-0641-9447-85F5-DC012A015B5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illustrates the </a:t>
            </a:r>
            <a:r>
              <a:rPr lang="en-IN" altLang="en-US" b="1"/>
              <a:t>MLOps Tools Landscape</a:t>
            </a:r>
            <a:r>
              <a:rPr lang="en-IN" altLang="en-US"/>
              <a:t>, categorizing tools based on their specific roles within the machine learning lifecycle. These tools collectively streamline the development, deployment, and management of machine learning models.</a:t>
            </a:r>
          </a:p>
          <a:p>
            <a:r>
              <a:rPr lang="en-IN" altLang="en-US" b="1"/>
              <a:t>Key Categories and Tools:</a:t>
            </a:r>
          </a:p>
          <a:p>
            <a:pPr>
              <a:buFont typeface="Calibri Light" panose="020F0302020204030204" pitchFamily="34" charset="0"/>
              <a:buAutoNum type="arabicPeriod"/>
            </a:pPr>
            <a:r>
              <a:rPr lang="en-IN" altLang="en-US" b="1"/>
              <a:t>Operationalization</a:t>
            </a:r>
            <a:r>
              <a:rPr lang="en-IN" altLang="en-US"/>
              <a:t>:</a:t>
            </a:r>
          </a:p>
          <a:p>
            <a:pPr marL="742950" lvl="1" indent="-285750">
              <a:buFont typeface="Calibri Light" panose="020F0302020204030204" pitchFamily="34" charset="0"/>
              <a:buAutoNum type="arabicPeriod"/>
            </a:pPr>
            <a:r>
              <a:rPr lang="en-IN" altLang="en-US" b="1"/>
              <a:t>Model Monitoring</a:t>
            </a:r>
            <a:r>
              <a:rPr lang="en-IN" altLang="en-US"/>
              <a:t>: Tools to track the performance and behavior of deployed models.</a:t>
            </a:r>
          </a:p>
          <a:p>
            <a:pPr marL="1143000" lvl="2" indent="-228600">
              <a:buFont typeface="Calibri Light" panose="020F0302020204030204" pitchFamily="34" charset="0"/>
              <a:buAutoNum type="arabicPeriod"/>
            </a:pPr>
            <a:r>
              <a:rPr lang="en-IN" altLang="en-US"/>
              <a:t>Examples: </a:t>
            </a:r>
            <a:r>
              <a:rPr lang="en-IN" altLang="en-US" b="1"/>
              <a:t>Arize AI</a:t>
            </a:r>
            <a:r>
              <a:rPr lang="en-IN" altLang="en-US"/>
              <a:t>, </a:t>
            </a:r>
            <a:r>
              <a:rPr lang="en-IN" altLang="en-US" b="1"/>
              <a:t>Evidently AI</a:t>
            </a:r>
            <a:r>
              <a:rPr lang="en-IN" altLang="en-US"/>
              <a:t>, </a:t>
            </a:r>
            <a:r>
              <a:rPr lang="en-IN" altLang="en-US" b="1"/>
              <a:t>Fiddler</a:t>
            </a:r>
            <a:r>
              <a:rPr lang="en-IN" altLang="en-US"/>
              <a:t>, </a:t>
            </a:r>
            <a:r>
              <a:rPr lang="en-IN" altLang="en-US" b="1"/>
              <a:t>LossWise</a:t>
            </a:r>
            <a:r>
              <a:rPr lang="en-IN" altLang="en-US"/>
              <a:t>, </a:t>
            </a:r>
            <a:r>
              <a:rPr lang="en-IN" altLang="en-US" b="1"/>
              <a:t>Unravel</a:t>
            </a:r>
            <a:r>
              <a:rPr lang="en-IN" altLang="en-US"/>
              <a:t>.</a:t>
            </a:r>
          </a:p>
          <a:p>
            <a:pPr marL="742950" lvl="1" indent="-285750">
              <a:buFont typeface="Calibri Light" panose="020F0302020204030204" pitchFamily="34" charset="0"/>
              <a:buAutoNum type="arabicPeriod"/>
            </a:pPr>
            <a:r>
              <a:rPr lang="en-IN" altLang="en-US" b="1"/>
              <a:t>Model Deployment/Serving</a:t>
            </a:r>
            <a:r>
              <a:rPr lang="en-IN" altLang="en-US"/>
              <a:t>: Tools for deploying models in production and serving predictions.</a:t>
            </a:r>
          </a:p>
          <a:p>
            <a:pPr marL="1143000" lvl="2" indent="-228600">
              <a:buFont typeface="Calibri Light" panose="020F0302020204030204" pitchFamily="34" charset="0"/>
              <a:buAutoNum type="arabicPeriod"/>
            </a:pPr>
            <a:r>
              <a:rPr lang="en-IN" altLang="en-US"/>
              <a:t>Examples: </a:t>
            </a:r>
            <a:r>
              <a:rPr lang="en-IN" altLang="en-US" b="1"/>
              <a:t>Kubeflow</a:t>
            </a:r>
            <a:r>
              <a:rPr lang="en-IN" altLang="en-US"/>
              <a:t>, </a:t>
            </a:r>
            <a:r>
              <a:rPr lang="en-IN" altLang="en-US" b="1"/>
              <a:t>Seldon</a:t>
            </a:r>
            <a:r>
              <a:rPr lang="en-IN" altLang="en-US"/>
              <a:t>, </a:t>
            </a:r>
            <a:r>
              <a:rPr lang="en-IN" altLang="en-US" b="1"/>
              <a:t>TensorFlow Serving</a:t>
            </a:r>
            <a:r>
              <a:rPr lang="en-IN" altLang="en-US"/>
              <a:t>, </a:t>
            </a:r>
            <a:r>
              <a:rPr lang="en-IN" altLang="en-US" b="1"/>
              <a:t>Bentoml</a:t>
            </a:r>
            <a:r>
              <a:rPr lang="en-IN" altLang="en-US"/>
              <a:t>.</a:t>
            </a:r>
          </a:p>
          <a:p>
            <a:pPr>
              <a:buFont typeface="Calibri Light" panose="020F0302020204030204" pitchFamily="34" charset="0"/>
              <a:buAutoNum type="arabicPeriod"/>
            </a:pPr>
            <a:r>
              <a:rPr lang="en-IN" altLang="en-US" b="1"/>
              <a:t>Modeling</a:t>
            </a:r>
            <a:r>
              <a:rPr lang="en-IN" altLang="en-US"/>
              <a:t>:</a:t>
            </a:r>
          </a:p>
          <a:p>
            <a:pPr marL="742950" lvl="1" indent="-285750">
              <a:buFont typeface="Calibri Light" panose="020F0302020204030204" pitchFamily="34" charset="0"/>
              <a:buAutoNum type="arabicPeriod"/>
            </a:pPr>
            <a:r>
              <a:rPr lang="en-IN" altLang="en-US" b="1"/>
              <a:t>Feature Engineering</a:t>
            </a:r>
            <a:r>
              <a:rPr lang="en-IN" altLang="en-US"/>
              <a:t>: Tools to automate feature extraction, selection, and engineering.</a:t>
            </a:r>
          </a:p>
          <a:p>
            <a:pPr marL="1143000" lvl="2" indent="-228600">
              <a:buFont typeface="Calibri Light" panose="020F0302020204030204" pitchFamily="34" charset="0"/>
              <a:buAutoNum type="arabicPeriod"/>
            </a:pPr>
            <a:r>
              <a:rPr lang="en-IN" altLang="en-US"/>
              <a:t>Examples: </a:t>
            </a:r>
            <a:r>
              <a:rPr lang="en-IN" altLang="en-US" b="1"/>
              <a:t>dotData</a:t>
            </a:r>
            <a:r>
              <a:rPr lang="en-IN" altLang="en-US"/>
              <a:t>, </a:t>
            </a:r>
            <a:r>
              <a:rPr lang="en-IN" altLang="en-US" b="1"/>
              <a:t>FEAST</a:t>
            </a:r>
            <a:r>
              <a:rPr lang="en-IN" altLang="en-US"/>
              <a:t>, </a:t>
            </a:r>
            <a:r>
              <a:rPr lang="en-IN" altLang="en-US" b="1"/>
              <a:t>Featuretools</a:t>
            </a:r>
            <a:r>
              <a:rPr lang="en-IN" altLang="en-US"/>
              <a:t>, </a:t>
            </a:r>
            <a:r>
              <a:rPr lang="en-IN" altLang="en-US" b="1"/>
              <a:t>RASGO</a:t>
            </a:r>
            <a:r>
              <a:rPr lang="en-IN" altLang="en-US"/>
              <a:t>, </a:t>
            </a:r>
            <a:r>
              <a:rPr lang="en-IN" altLang="en-US" b="1"/>
              <a:t>tsfresh</a:t>
            </a:r>
            <a:r>
              <a:rPr lang="en-IN" altLang="en-US"/>
              <a:t>.</a:t>
            </a:r>
          </a:p>
          <a:p>
            <a:pPr marL="742950" lvl="1" indent="-285750">
              <a:buFont typeface="Calibri Light" panose="020F0302020204030204" pitchFamily="34" charset="0"/>
              <a:buAutoNum type="arabicPeriod"/>
            </a:pPr>
            <a:r>
              <a:rPr lang="en-IN" altLang="en-US" b="1"/>
              <a:t>Model Versioning</a:t>
            </a:r>
            <a:r>
              <a:rPr lang="en-IN" altLang="en-US"/>
              <a:t>: Tools to track and manage model iterations and changes.</a:t>
            </a:r>
          </a:p>
          <a:p>
            <a:pPr marL="1143000" lvl="2" indent="-228600">
              <a:buFont typeface="Calibri Light" panose="020F0302020204030204" pitchFamily="34" charset="0"/>
              <a:buAutoNum type="arabicPeriod"/>
            </a:pPr>
            <a:r>
              <a:rPr lang="en-IN" altLang="en-US"/>
              <a:t>Examples: </a:t>
            </a:r>
            <a:r>
              <a:rPr lang="en-IN" altLang="en-US" b="1"/>
              <a:t>DVC</a:t>
            </a:r>
            <a:r>
              <a:rPr lang="en-IN" altLang="en-US"/>
              <a:t>, </a:t>
            </a:r>
            <a:r>
              <a:rPr lang="en-IN" altLang="en-US" b="1"/>
              <a:t>MLflow</a:t>
            </a:r>
            <a:r>
              <a:rPr lang="en-IN" altLang="en-US"/>
              <a:t>, </a:t>
            </a:r>
            <a:r>
              <a:rPr lang="en-IN" altLang="en-US" b="1"/>
              <a:t>ModelDB</a:t>
            </a:r>
            <a:r>
              <a:rPr lang="en-IN" altLang="en-US"/>
              <a:t>, </a:t>
            </a:r>
            <a:r>
              <a:rPr lang="en-IN" altLang="en-US" b="1"/>
              <a:t>Neptune.ai</a:t>
            </a:r>
            <a:r>
              <a:rPr lang="en-IN" altLang="en-US"/>
              <a:t>.</a:t>
            </a:r>
          </a:p>
          <a:p>
            <a:pPr marL="742950" lvl="1" indent="-285750">
              <a:buFont typeface="Calibri Light" panose="020F0302020204030204" pitchFamily="34" charset="0"/>
              <a:buAutoNum type="arabicPeriod"/>
            </a:pPr>
            <a:r>
              <a:rPr lang="en-IN" altLang="en-US" b="1"/>
              <a:t>Experiment Tracking</a:t>
            </a:r>
            <a:r>
              <a:rPr lang="en-IN" altLang="en-US"/>
              <a:t>: Tools to manage and track ML experiments.</a:t>
            </a:r>
          </a:p>
          <a:p>
            <a:pPr marL="1143000" lvl="2" indent="-228600">
              <a:buFont typeface="Calibri Light" panose="020F0302020204030204" pitchFamily="34" charset="0"/>
              <a:buAutoNum type="arabicPeriod"/>
            </a:pPr>
            <a:r>
              <a:rPr lang="en-IN" altLang="en-US"/>
              <a:t>Examples: </a:t>
            </a:r>
            <a:r>
              <a:rPr lang="en-IN" altLang="en-US" b="1"/>
              <a:t>Comet</a:t>
            </a:r>
            <a:r>
              <a:rPr lang="en-IN" altLang="en-US"/>
              <a:t>, </a:t>
            </a:r>
            <a:r>
              <a:rPr lang="en-IN" altLang="en-US" b="1"/>
              <a:t>Snorkel</a:t>
            </a:r>
            <a:r>
              <a:rPr lang="en-IN" altLang="en-US"/>
              <a:t>, </a:t>
            </a:r>
            <a:r>
              <a:rPr lang="en-IN" altLang="en-US" b="1"/>
              <a:t>TensorFlow</a:t>
            </a:r>
            <a:r>
              <a:rPr lang="en-IN" altLang="en-US"/>
              <a:t>, </a:t>
            </a:r>
            <a:r>
              <a:rPr lang="en-IN" altLang="en-US" b="1"/>
              <a:t>Neptune.ai</a:t>
            </a:r>
            <a:r>
              <a:rPr lang="en-IN" altLang="en-US"/>
              <a:t>.</a:t>
            </a:r>
          </a:p>
          <a:p>
            <a:pPr marL="742950" lvl="1" indent="-285750">
              <a:buFont typeface="Calibri Light" panose="020F0302020204030204" pitchFamily="34" charset="0"/>
              <a:buAutoNum type="arabicPeriod"/>
            </a:pPr>
            <a:r>
              <a:rPr lang="en-IN" altLang="en-US" b="1"/>
              <a:t>Hyperparameter Optimization</a:t>
            </a:r>
            <a:r>
              <a:rPr lang="en-IN" altLang="en-US"/>
              <a:t>: Tools to optimize hyperparameters for better model performance.</a:t>
            </a:r>
          </a:p>
          <a:p>
            <a:pPr marL="1143000" lvl="2" indent="-228600">
              <a:buFont typeface="Calibri Light" panose="020F0302020204030204" pitchFamily="34" charset="0"/>
              <a:buAutoNum type="arabicPeriod"/>
            </a:pPr>
            <a:r>
              <a:rPr lang="en-IN" altLang="en-US"/>
              <a:t>Examples: </a:t>
            </a:r>
            <a:r>
              <a:rPr lang="en-IN" altLang="en-US" b="1"/>
              <a:t>SigOpt</a:t>
            </a:r>
            <a:r>
              <a:rPr lang="en-IN" altLang="en-US"/>
              <a:t>, </a:t>
            </a:r>
            <a:r>
              <a:rPr lang="en-IN" altLang="en-US" b="1"/>
              <a:t>Scikit-Optimize</a:t>
            </a:r>
            <a:r>
              <a:rPr lang="en-IN" altLang="en-US"/>
              <a:t>, </a:t>
            </a:r>
            <a:r>
              <a:rPr lang="en-IN" altLang="en-US" b="1"/>
              <a:t>Hyperopt</a:t>
            </a:r>
            <a:r>
              <a:rPr lang="en-IN" altLang="en-US"/>
              <a:t>.</a:t>
            </a:r>
          </a:p>
          <a:p>
            <a:pPr>
              <a:buFont typeface="Calibri Light" panose="020F0302020204030204" pitchFamily="34" charset="0"/>
              <a:buAutoNum type="arabicPeriod"/>
            </a:pPr>
            <a:r>
              <a:rPr lang="en-IN" altLang="en-US" b="1"/>
              <a:t>Data Management</a:t>
            </a:r>
            <a:r>
              <a:rPr lang="en-IN" altLang="en-US"/>
              <a:t>:</a:t>
            </a:r>
          </a:p>
          <a:p>
            <a:pPr marL="742950" lvl="1" indent="-285750">
              <a:buFont typeface="Calibri Light" panose="020F0302020204030204" pitchFamily="34" charset="0"/>
              <a:buAutoNum type="arabicPeriod"/>
            </a:pPr>
            <a:r>
              <a:rPr lang="en-IN" altLang="en-US" b="1"/>
              <a:t>Data Labeling</a:t>
            </a:r>
            <a:r>
              <a:rPr lang="en-IN" altLang="en-US"/>
              <a:t>: Tools for annotating and labeling datasets for training models.</a:t>
            </a:r>
          </a:p>
          <a:p>
            <a:pPr marL="1143000" lvl="2" indent="-228600">
              <a:buFont typeface="Calibri Light" panose="020F0302020204030204" pitchFamily="34" charset="0"/>
              <a:buAutoNum type="arabicPeriod"/>
            </a:pPr>
            <a:r>
              <a:rPr lang="en-IN" altLang="en-US"/>
              <a:t>Examples: </a:t>
            </a:r>
            <a:r>
              <a:rPr lang="en-IN" altLang="en-US" b="1"/>
              <a:t>Doccano</a:t>
            </a:r>
            <a:r>
              <a:rPr lang="en-IN" altLang="en-US"/>
              <a:t>, </a:t>
            </a:r>
            <a:r>
              <a:rPr lang="en-IN" altLang="en-US" b="1"/>
              <a:t>iMerit</a:t>
            </a:r>
            <a:r>
              <a:rPr lang="en-IN" altLang="en-US"/>
              <a:t>, </a:t>
            </a:r>
            <a:r>
              <a:rPr lang="en-IN" altLang="en-US" b="1"/>
              <a:t>Labelbox</a:t>
            </a:r>
            <a:r>
              <a:rPr lang="en-IN" altLang="en-US"/>
              <a:t>, </a:t>
            </a:r>
            <a:r>
              <a:rPr lang="en-IN" altLang="en-US" b="1"/>
              <a:t>Prodigy</a:t>
            </a:r>
            <a:r>
              <a:rPr lang="en-IN" altLang="en-US"/>
              <a:t>.</a:t>
            </a:r>
          </a:p>
          <a:p>
            <a:pPr marL="742950" lvl="1" indent="-285750">
              <a:buFont typeface="Calibri Light" panose="020F0302020204030204" pitchFamily="34" charset="0"/>
              <a:buAutoNum type="arabicPeriod"/>
            </a:pPr>
            <a:r>
              <a:rPr lang="en-IN" altLang="en-US" b="1"/>
              <a:t>Data Storage &amp; Versioning</a:t>
            </a:r>
            <a:r>
              <a:rPr lang="en-IN" altLang="en-US"/>
              <a:t>: Tools for storing and version-controlling datasets.</a:t>
            </a:r>
          </a:p>
          <a:p>
            <a:pPr marL="1143000" lvl="2" indent="-228600">
              <a:buFont typeface="Calibri Light" panose="020F0302020204030204" pitchFamily="34" charset="0"/>
              <a:buAutoNum type="arabicPeriod"/>
            </a:pPr>
            <a:r>
              <a:rPr lang="en-IN" altLang="en-US"/>
              <a:t>Examples: </a:t>
            </a:r>
            <a:r>
              <a:rPr lang="en-IN" altLang="en-US" b="1"/>
              <a:t>Dolt</a:t>
            </a:r>
            <a:r>
              <a:rPr lang="en-IN" altLang="en-US"/>
              <a:t>, </a:t>
            </a:r>
            <a:r>
              <a:rPr lang="en-IN" altLang="en-US" b="1"/>
              <a:t>LakeFS</a:t>
            </a:r>
            <a:r>
              <a:rPr lang="en-IN" altLang="en-US"/>
              <a:t>, </a:t>
            </a:r>
            <a:r>
              <a:rPr lang="en-IN" altLang="en-US" b="1"/>
              <a:t>Pachyderm</a:t>
            </a:r>
            <a:r>
              <a:rPr lang="en-IN" altLang="en-US"/>
              <a:t>, </a:t>
            </a:r>
            <a:r>
              <a:rPr lang="en-IN" altLang="en-US" b="1"/>
              <a:t>Comet</a:t>
            </a:r>
            <a:r>
              <a:rPr lang="en-IN" altLang="en-US"/>
              <a:t>, </a:t>
            </a:r>
            <a:r>
              <a:rPr lang="en-IN" altLang="en-US" b="1"/>
              <a:t>QRI</a:t>
            </a:r>
            <a:r>
              <a:rPr lang="en-IN" altLang="en-US"/>
              <a:t>.</a:t>
            </a:r>
          </a:p>
          <a:p>
            <a:pPr>
              <a:buFont typeface="Calibri Light" panose="020F0302020204030204" pitchFamily="34" charset="0"/>
              <a:buAutoNum type="arabicPeriod"/>
            </a:pPr>
            <a:r>
              <a:rPr lang="en-IN" altLang="en-US" b="1"/>
              <a:t>End-to-End MLOps Platforms</a:t>
            </a:r>
            <a:r>
              <a:rPr lang="en-IN" altLang="en-US"/>
              <a:t>:</a:t>
            </a:r>
          </a:p>
          <a:p>
            <a:pPr marL="742950" lvl="1" indent="-285750">
              <a:buFont typeface="Calibri Light" panose="020F0302020204030204" pitchFamily="34" charset="0"/>
              <a:buAutoNum type="arabicPeriod"/>
            </a:pPr>
            <a:r>
              <a:rPr lang="en-IN" altLang="en-US"/>
              <a:t>Comprehensive platforms that integrate all stages of the ML lifecycle.</a:t>
            </a:r>
          </a:p>
          <a:p>
            <a:pPr marL="742950" lvl="1" indent="-285750">
              <a:buFont typeface="Calibri Light" panose="020F0302020204030204" pitchFamily="34" charset="0"/>
              <a:buAutoNum type="arabicPeriod"/>
            </a:pPr>
            <a:r>
              <a:rPr lang="en-IN" altLang="en-US"/>
              <a:t>Examples: </a:t>
            </a:r>
            <a:r>
              <a:rPr lang="en-IN" altLang="en-US" b="1"/>
              <a:t>Amazon SageMaker</a:t>
            </a:r>
            <a:r>
              <a:rPr lang="en-IN" altLang="en-US"/>
              <a:t>, </a:t>
            </a:r>
            <a:r>
              <a:rPr lang="en-IN" altLang="en-US" b="1"/>
              <a:t>Azure ML</a:t>
            </a:r>
            <a:r>
              <a:rPr lang="en-IN" altLang="en-US"/>
              <a:t>, </a:t>
            </a:r>
            <a:r>
              <a:rPr lang="en-IN" altLang="en-US" b="1"/>
              <a:t>Cloudera</a:t>
            </a:r>
            <a:r>
              <a:rPr lang="en-IN" altLang="en-US"/>
              <a:t>, </a:t>
            </a:r>
            <a:r>
              <a:rPr lang="en-IN" altLang="en-US" b="1"/>
              <a:t>Databricks</a:t>
            </a:r>
            <a:r>
              <a:rPr lang="en-IN" altLang="en-US"/>
              <a:t>, </a:t>
            </a:r>
            <a:r>
              <a:rPr lang="en-IN" altLang="en-US" b="1"/>
              <a:t>H2O.ai</a:t>
            </a:r>
            <a:r>
              <a:rPr lang="en-IN" altLang="en-US"/>
              <a:t>, </a:t>
            </a:r>
            <a:r>
              <a:rPr lang="en-IN" altLang="en-US" b="1"/>
              <a:t>Weights &amp; Biases</a:t>
            </a:r>
            <a:r>
              <a:rPr lang="en-IN" altLang="en-US"/>
              <a:t>, </a:t>
            </a:r>
            <a:r>
              <a:rPr lang="en-IN" altLang="en-US" b="1"/>
              <a:t>Vertex AI</a:t>
            </a:r>
            <a:r>
              <a:rPr lang="en-IN" altLang="en-US"/>
              <a:t>, </a:t>
            </a:r>
            <a:r>
              <a:rPr lang="en-IN" altLang="en-US" b="1"/>
              <a:t>DataRobot</a:t>
            </a:r>
            <a:r>
              <a:rPr lang="en-IN" altLang="en-US"/>
              <a:t>, </a:t>
            </a:r>
            <a:r>
              <a:rPr lang="en-IN" altLang="en-US" b="1"/>
              <a:t>Domino</a:t>
            </a:r>
            <a:r>
              <a:rPr lang="en-IN" altLang="en-US"/>
              <a:t>.</a:t>
            </a:r>
          </a:p>
          <a:p>
            <a:r>
              <a:rPr lang="en-IN" altLang="en-US" b="1"/>
              <a:t>Purpose:</a:t>
            </a:r>
          </a:p>
          <a:p>
            <a:pPr>
              <a:buFontTx/>
              <a:buChar char="•"/>
            </a:pPr>
            <a:r>
              <a:rPr lang="en-IN" altLang="en-US"/>
              <a:t>These tools address specific challenges in MLOps by automating, optimizing, and streamlining various processes.</a:t>
            </a:r>
          </a:p>
          <a:p>
            <a:pPr>
              <a:buFontTx/>
              <a:buChar char="•"/>
            </a:pPr>
            <a:r>
              <a:rPr lang="en-IN" altLang="en-US"/>
              <a:t>Using the right combination of tools can lead to more efficient workflows, better collaboration, and faster deployment cycles.</a:t>
            </a:r>
          </a:p>
          <a:p>
            <a:r>
              <a:rPr lang="en-IN" altLang="en-US" b="1"/>
              <a:t>Key Insights:</a:t>
            </a:r>
          </a:p>
          <a:p>
            <a:pPr>
              <a:buFontTx/>
              <a:buChar char="•"/>
            </a:pPr>
            <a:r>
              <a:rPr lang="en-IN" altLang="en-US"/>
              <a:t>The ecosystem of MLOps tools is highly diverse and specialized.</a:t>
            </a:r>
          </a:p>
          <a:p>
            <a:pPr>
              <a:buFontTx/>
              <a:buChar char="•"/>
            </a:pPr>
            <a:r>
              <a:rPr lang="en-IN" altLang="en-US"/>
              <a:t>Some tools focus on niche tasks (e.g., hyperparameter tuning), while others offer complete end-to-end solutions.</a:t>
            </a:r>
          </a:p>
          <a:p>
            <a:pPr>
              <a:buFontTx/>
              <a:buChar char="•"/>
            </a:pPr>
            <a:r>
              <a:rPr lang="en-IN" altLang="en-US"/>
              <a:t>Selecting the appropriate tools depends on the specific needs of the ML project, infrastructure, and team expertise.</a:t>
            </a:r>
          </a:p>
          <a:p>
            <a:r>
              <a:rPr lang="en-IN" altLang="en-US" b="1"/>
              <a:t>Conclusion:</a:t>
            </a:r>
          </a:p>
          <a:p>
            <a:r>
              <a:rPr lang="en-IN" altLang="en-US"/>
              <a:t>This slide serves as a roadmap for understanding the available MLOps tools and their roles within the lifecycle. By leveraging these tools effectively, organizations can enhance productivity, model performance, and scalability.</a:t>
            </a:r>
          </a:p>
          <a:p>
            <a:endParaRPr lang="en-US" altLang="en-US"/>
          </a:p>
        </p:txBody>
      </p:sp>
      <p:sp>
        <p:nvSpPr>
          <p:cNvPr id="73731" name="Slide Number Placeholder 3">
            <a:extLst>
              <a:ext uri="{FF2B5EF4-FFF2-40B4-BE49-F238E27FC236}">
                <a16:creationId xmlns:a16="http://schemas.microsoft.com/office/drawing/2014/main" id="{7A2D71EE-BB8C-F203-9760-DE9C490447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50F6819-D765-294E-A5E2-22E038583F8E}" type="slidenum">
              <a:rPr lang="en-IN" altLang="en-US" smtClean="0"/>
              <a:pPr/>
              <a:t>31</a:t>
            </a:fld>
            <a:endParaRPr lang="en-I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a:extLst>
              <a:ext uri="{FF2B5EF4-FFF2-40B4-BE49-F238E27FC236}">
                <a16:creationId xmlns:a16="http://schemas.microsoft.com/office/drawing/2014/main" id="{9758592B-39EA-21CB-A6C7-27DE3DEB080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Notes Placeholder 2">
            <a:extLst>
              <a:ext uri="{FF2B5EF4-FFF2-40B4-BE49-F238E27FC236}">
                <a16:creationId xmlns:a16="http://schemas.microsoft.com/office/drawing/2014/main" id="{78234156-348C-9E59-9978-BE314A2B55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provides an overview of </a:t>
            </a:r>
            <a:r>
              <a:rPr lang="en-IN" altLang="en-US" b="1"/>
              <a:t>MLflow</a:t>
            </a:r>
            <a:r>
              <a:rPr lang="en-IN" altLang="en-US"/>
              <a:t>, a widely used open-source platform for managing the entire lifecycle of machine learning (ML) projects.</a:t>
            </a:r>
          </a:p>
          <a:p>
            <a:r>
              <a:rPr lang="en-IN" altLang="en-US" b="1"/>
              <a:t>What is MLflow?</a:t>
            </a:r>
          </a:p>
          <a:p>
            <a:pPr>
              <a:buFontTx/>
              <a:buChar char="•"/>
            </a:pPr>
            <a:r>
              <a:rPr lang="en-IN" altLang="en-US" b="1"/>
              <a:t>Definition</a:t>
            </a:r>
            <a:r>
              <a:rPr lang="en-IN" altLang="en-US"/>
              <a:t>: An open-source platform designed to streamline and manage the machine learning lifecycle, from development to deployment.</a:t>
            </a:r>
          </a:p>
          <a:p>
            <a:pPr>
              <a:buFontTx/>
              <a:buChar char="•"/>
            </a:pPr>
            <a:r>
              <a:rPr lang="en-IN" altLang="en-US" b="1"/>
              <a:t>Developer</a:t>
            </a:r>
            <a:r>
              <a:rPr lang="en-IN" altLang="en-US"/>
              <a:t>: Created by </a:t>
            </a:r>
            <a:r>
              <a:rPr lang="en-IN" altLang="en-US" b="1"/>
              <a:t>Databricks</a:t>
            </a:r>
            <a:r>
              <a:rPr lang="en-IN" altLang="en-US"/>
              <a:t>, MLflow simplifies and organizes ML workflows.</a:t>
            </a:r>
          </a:p>
          <a:p>
            <a:pPr>
              <a:buFontTx/>
              <a:buChar char="•"/>
            </a:pPr>
            <a:r>
              <a:rPr lang="en-IN" altLang="en-US" b="1"/>
              <a:t>Purpose</a:t>
            </a:r>
            <a:r>
              <a:rPr lang="en-IN" altLang="en-US"/>
              <a:t>:</a:t>
            </a:r>
          </a:p>
          <a:p>
            <a:pPr marL="742950" lvl="1" indent="-285750">
              <a:buFontTx/>
              <a:buChar char="•"/>
            </a:pPr>
            <a:r>
              <a:rPr lang="en-IN" altLang="en-US"/>
              <a:t>Facilitate collaboration among team members.</a:t>
            </a:r>
          </a:p>
          <a:p>
            <a:pPr marL="742950" lvl="1" indent="-285750">
              <a:buFontTx/>
              <a:buChar char="•"/>
            </a:pPr>
            <a:r>
              <a:rPr lang="en-IN" altLang="en-US"/>
              <a:t>Enhance reproducibility of experiments.</a:t>
            </a:r>
          </a:p>
          <a:p>
            <a:pPr marL="742950" lvl="1" indent="-285750">
              <a:buFontTx/>
              <a:buChar char="•"/>
            </a:pPr>
            <a:r>
              <a:rPr lang="en-IN" altLang="en-US"/>
              <a:t>Scale ML workflows for deployment in production environments.</a:t>
            </a:r>
          </a:p>
          <a:p>
            <a:r>
              <a:rPr lang="en-IN" altLang="en-US" b="1"/>
              <a:t>Features and Benefits:</a:t>
            </a:r>
          </a:p>
          <a:p>
            <a:pPr>
              <a:buFont typeface="Calibri Light" panose="020F0302020204030204" pitchFamily="34" charset="0"/>
              <a:buAutoNum type="arabicPeriod"/>
            </a:pPr>
            <a:r>
              <a:rPr lang="en-IN" altLang="en-US" b="1"/>
              <a:t>Lifecycle Management</a:t>
            </a:r>
            <a:r>
              <a:rPr lang="en-IN" altLang="en-US"/>
              <a:t>:</a:t>
            </a:r>
          </a:p>
          <a:p>
            <a:pPr marL="742950" lvl="1" indent="-285750">
              <a:buFont typeface="Calibri Light" panose="020F0302020204030204" pitchFamily="34" charset="0"/>
              <a:buAutoNum type="arabicPeriod"/>
            </a:pPr>
            <a:r>
              <a:rPr lang="en-IN" altLang="en-US"/>
              <a:t>Tracks ML experiments, models, and their associated metadata.</a:t>
            </a:r>
          </a:p>
          <a:p>
            <a:pPr marL="742950" lvl="1" indent="-285750">
              <a:buFont typeface="Calibri Light" panose="020F0302020204030204" pitchFamily="34" charset="0"/>
              <a:buAutoNum type="arabicPeriod"/>
            </a:pPr>
            <a:r>
              <a:rPr lang="en-IN" altLang="en-US"/>
              <a:t>Supports various ML lifecycle stages: experimentation, deployment, and monitoring.</a:t>
            </a:r>
          </a:p>
          <a:p>
            <a:pPr>
              <a:buFont typeface="Calibri Light" panose="020F0302020204030204" pitchFamily="34" charset="0"/>
              <a:buAutoNum type="arabicPeriod"/>
            </a:pPr>
            <a:r>
              <a:rPr lang="en-IN" altLang="en-US" b="1"/>
              <a:t>Collaboration</a:t>
            </a:r>
            <a:r>
              <a:rPr lang="en-IN" altLang="en-US"/>
              <a:t>:</a:t>
            </a:r>
          </a:p>
          <a:p>
            <a:pPr marL="742950" lvl="1" indent="-285750">
              <a:buFont typeface="Calibri Light" panose="020F0302020204030204" pitchFamily="34" charset="0"/>
              <a:buAutoNum type="arabicPeriod"/>
            </a:pPr>
            <a:r>
              <a:rPr lang="en-IN" altLang="en-US"/>
              <a:t>Ideal for teams working on multiple projects, enabling seamless sharing and collaboration.</a:t>
            </a:r>
          </a:p>
          <a:p>
            <a:pPr marL="742950" lvl="1" indent="-285750">
              <a:buFont typeface="Calibri Light" panose="020F0302020204030204" pitchFamily="34" charset="0"/>
              <a:buAutoNum type="arabicPeriod"/>
            </a:pPr>
            <a:r>
              <a:rPr lang="en-IN" altLang="en-US"/>
              <a:t>Tracks experiments across multiple users and environments.</a:t>
            </a:r>
          </a:p>
          <a:p>
            <a:pPr>
              <a:buFont typeface="Calibri Light" panose="020F0302020204030204" pitchFamily="34" charset="0"/>
              <a:buAutoNum type="arabicPeriod"/>
            </a:pPr>
            <a:r>
              <a:rPr lang="en-IN" altLang="en-US" b="1"/>
              <a:t>Reproducibility</a:t>
            </a:r>
            <a:r>
              <a:rPr lang="en-IN" altLang="en-US"/>
              <a:t>:</a:t>
            </a:r>
          </a:p>
          <a:p>
            <a:pPr marL="742950" lvl="1" indent="-285750">
              <a:buFont typeface="Calibri Light" panose="020F0302020204030204" pitchFamily="34" charset="0"/>
              <a:buAutoNum type="arabicPeriod"/>
            </a:pPr>
            <a:r>
              <a:rPr lang="en-IN" altLang="en-US"/>
              <a:t>Ensures experiments are reproducible by logging inputs, parameters, and results.</a:t>
            </a:r>
          </a:p>
          <a:p>
            <a:pPr marL="742950" lvl="1" indent="-285750">
              <a:buFont typeface="Calibri Light" panose="020F0302020204030204" pitchFamily="34" charset="0"/>
              <a:buAutoNum type="arabicPeriod"/>
            </a:pPr>
            <a:r>
              <a:rPr lang="en-IN" altLang="en-US"/>
              <a:t>Supports version control for models and code.</a:t>
            </a:r>
          </a:p>
          <a:p>
            <a:pPr>
              <a:buFont typeface="Calibri Light" panose="020F0302020204030204" pitchFamily="34" charset="0"/>
              <a:buAutoNum type="arabicPeriod"/>
            </a:pPr>
            <a:r>
              <a:rPr lang="en-IN" altLang="en-US" b="1"/>
              <a:t>Scalability</a:t>
            </a:r>
            <a:r>
              <a:rPr lang="en-IN" altLang="en-US"/>
              <a:t>:</a:t>
            </a:r>
          </a:p>
          <a:p>
            <a:pPr marL="742950" lvl="1" indent="-285750">
              <a:buFont typeface="Calibri Light" panose="020F0302020204030204" pitchFamily="34" charset="0"/>
              <a:buAutoNum type="arabicPeriod"/>
            </a:pPr>
            <a:r>
              <a:rPr lang="en-IN" altLang="en-US"/>
              <a:t>Designed for scalability to handle enterprise-level ML workflows.</a:t>
            </a:r>
          </a:p>
          <a:p>
            <a:pPr marL="742950" lvl="1" indent="-285750">
              <a:buFont typeface="Calibri Light" panose="020F0302020204030204" pitchFamily="34" charset="0"/>
              <a:buAutoNum type="arabicPeriod"/>
            </a:pPr>
            <a:r>
              <a:rPr lang="en-IN" altLang="en-US"/>
              <a:t>Integrates easily with distributed systems and production-level deployments.</a:t>
            </a:r>
          </a:p>
          <a:p>
            <a:r>
              <a:rPr lang="en-IN" altLang="en-US" b="1"/>
              <a:t>Use Cases:</a:t>
            </a:r>
          </a:p>
          <a:p>
            <a:pPr>
              <a:buFontTx/>
              <a:buChar char="•"/>
            </a:pPr>
            <a:r>
              <a:rPr lang="en-IN" altLang="en-US"/>
              <a:t>Teams working on </a:t>
            </a:r>
            <a:r>
              <a:rPr lang="en-IN" altLang="en-US" b="1"/>
              <a:t>multiple machine learning projects</a:t>
            </a:r>
            <a:r>
              <a:rPr lang="en-IN" altLang="en-US"/>
              <a:t> with a need for </a:t>
            </a:r>
            <a:r>
              <a:rPr lang="en-IN" altLang="en-US" b="1"/>
              <a:t>efficient tracking and collaboration</a:t>
            </a:r>
            <a:r>
              <a:rPr lang="en-IN" altLang="en-US"/>
              <a:t>.</a:t>
            </a:r>
          </a:p>
          <a:p>
            <a:pPr>
              <a:buFontTx/>
              <a:buChar char="•"/>
            </a:pPr>
            <a:r>
              <a:rPr lang="en-IN" altLang="en-US"/>
              <a:t>Projects that require:</a:t>
            </a:r>
          </a:p>
          <a:p>
            <a:pPr marL="742950" lvl="1" indent="-285750">
              <a:buFontTx/>
              <a:buChar char="•"/>
            </a:pPr>
            <a:r>
              <a:rPr lang="en-IN" altLang="en-US" b="1"/>
              <a:t>Experiment tracking</a:t>
            </a:r>
            <a:r>
              <a:rPr lang="en-IN" altLang="en-US"/>
              <a:t>.</a:t>
            </a:r>
          </a:p>
          <a:p>
            <a:pPr marL="742950" lvl="1" indent="-285750">
              <a:buFontTx/>
              <a:buChar char="•"/>
            </a:pPr>
            <a:r>
              <a:rPr lang="en-IN" altLang="en-US" b="1"/>
              <a:t>Model versioning</a:t>
            </a:r>
            <a:r>
              <a:rPr lang="en-IN" altLang="en-US"/>
              <a:t> and </a:t>
            </a:r>
            <a:r>
              <a:rPr lang="en-IN" altLang="en-US" b="1"/>
              <a:t>governance</a:t>
            </a:r>
            <a:r>
              <a:rPr lang="en-IN" altLang="en-US"/>
              <a:t>.</a:t>
            </a:r>
          </a:p>
          <a:p>
            <a:pPr marL="742950" lvl="1" indent="-285750">
              <a:buFontTx/>
              <a:buChar char="•"/>
            </a:pPr>
            <a:r>
              <a:rPr lang="en-IN" altLang="en-US" b="1"/>
              <a:t>Deployment</a:t>
            </a:r>
            <a:r>
              <a:rPr lang="en-IN" altLang="en-US"/>
              <a:t> into scalable production environments.</a:t>
            </a:r>
          </a:p>
          <a:p>
            <a:r>
              <a:rPr lang="en-IN" altLang="en-US" b="1"/>
              <a:t>Reference:</a:t>
            </a:r>
          </a:p>
          <a:p>
            <a:r>
              <a:rPr lang="en-IN" altLang="en-US"/>
              <a:t>For more details, visit the official MLflow website: </a:t>
            </a:r>
            <a:r>
              <a:rPr lang="en-IN" altLang="en-US">
                <a:hlinkClick r:id="rId3"/>
              </a:rPr>
              <a:t>https://mlflow.org</a:t>
            </a:r>
            <a:r>
              <a:rPr lang="en-IN" altLang="en-US"/>
              <a:t>.</a:t>
            </a:r>
          </a:p>
          <a:p>
            <a:endParaRPr lang="en-US" altLang="en-US"/>
          </a:p>
        </p:txBody>
      </p:sp>
      <p:sp>
        <p:nvSpPr>
          <p:cNvPr id="75779" name="Slide Number Placeholder 3">
            <a:extLst>
              <a:ext uri="{FF2B5EF4-FFF2-40B4-BE49-F238E27FC236}">
                <a16:creationId xmlns:a16="http://schemas.microsoft.com/office/drawing/2014/main" id="{D5C218B9-4115-4135-43A4-7C51600A7B9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01E7CEA-D608-D041-960F-F9F8A207C4B5}" type="slidenum">
              <a:rPr lang="en-IN" altLang="en-US" smtClean="0"/>
              <a:pPr/>
              <a:t>32</a:t>
            </a:fld>
            <a:endParaRPr lang="en-I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slide outlines the core </a:t>
            </a:r>
            <a:r>
              <a:rPr lang="en-IN" b="1" dirty="0" err="1"/>
              <a:t>MLflow</a:t>
            </a:r>
            <a:r>
              <a:rPr lang="en-IN" b="1" dirty="0"/>
              <a:t> components</a:t>
            </a:r>
            <a:r>
              <a:rPr lang="en-IN" dirty="0"/>
              <a:t>, essential for managing the complete machine learning lifecycle. Each component serves a specific role to streamline and enhance workflows for machine learning practitioners and teams.</a:t>
            </a:r>
          </a:p>
          <a:p>
            <a:r>
              <a:rPr lang="en-IN" b="1" dirty="0" err="1"/>
              <a:t>MLflow</a:t>
            </a:r>
            <a:r>
              <a:rPr lang="en-IN" b="1" dirty="0"/>
              <a:t> Components:</a:t>
            </a:r>
          </a:p>
          <a:p>
            <a:pPr>
              <a:buFont typeface="+mj-lt"/>
              <a:buAutoNum type="arabicPeriod"/>
            </a:pPr>
            <a:r>
              <a:rPr lang="en-IN" b="1" dirty="0"/>
              <a:t>Experiment Tracking</a:t>
            </a:r>
            <a:r>
              <a:rPr lang="en-IN" dirty="0"/>
              <a:t>:</a:t>
            </a:r>
          </a:p>
          <a:p>
            <a:pPr marL="742950" lvl="1" indent="-285750">
              <a:buFont typeface="+mj-lt"/>
              <a:buAutoNum type="arabicPeriod"/>
            </a:pPr>
            <a:r>
              <a:rPr lang="en-IN" dirty="0"/>
              <a:t>Tracks and organizes ML experiments.</a:t>
            </a:r>
          </a:p>
          <a:p>
            <a:pPr marL="742950" lvl="1" indent="-285750">
              <a:buFont typeface="+mj-lt"/>
              <a:buAutoNum type="arabicPeriod"/>
            </a:pPr>
            <a:r>
              <a:rPr lang="en-IN" dirty="0"/>
              <a:t>Records parameters, metrics, and artifacts for comparison.</a:t>
            </a:r>
          </a:p>
          <a:p>
            <a:pPr>
              <a:buFont typeface="+mj-lt"/>
              <a:buAutoNum type="arabicPeriod"/>
            </a:pPr>
            <a:r>
              <a:rPr lang="en-IN" b="1" dirty="0"/>
              <a:t>Visualization</a:t>
            </a:r>
            <a:r>
              <a:rPr lang="en-IN" dirty="0"/>
              <a:t>:</a:t>
            </a:r>
          </a:p>
          <a:p>
            <a:pPr marL="742950" lvl="1" indent="-285750">
              <a:buFont typeface="+mj-lt"/>
              <a:buAutoNum type="arabicPeriod"/>
            </a:pPr>
            <a:r>
              <a:rPr lang="en-IN" dirty="0"/>
              <a:t>Provides tools to visualize model performance.</a:t>
            </a:r>
          </a:p>
          <a:p>
            <a:pPr marL="742950" lvl="1" indent="-285750">
              <a:buFont typeface="+mj-lt"/>
              <a:buAutoNum type="arabicPeriod"/>
            </a:pPr>
            <a:r>
              <a:rPr lang="en-IN" dirty="0"/>
              <a:t>Useful for </a:t>
            </a:r>
            <a:r>
              <a:rPr lang="en-IN" dirty="0" err="1"/>
              <a:t>analyzing</a:t>
            </a:r>
            <a:r>
              <a:rPr lang="en-IN" dirty="0"/>
              <a:t> experiment results graphically.</a:t>
            </a:r>
          </a:p>
          <a:p>
            <a:pPr>
              <a:buFont typeface="+mj-lt"/>
              <a:buAutoNum type="arabicPeriod"/>
            </a:pPr>
            <a:r>
              <a:rPr lang="en-IN" b="1" dirty="0"/>
              <a:t>Generative AI</a:t>
            </a:r>
            <a:r>
              <a:rPr lang="en-IN" dirty="0"/>
              <a:t>:</a:t>
            </a:r>
          </a:p>
          <a:p>
            <a:pPr marL="742950" lvl="1" indent="-285750">
              <a:buFont typeface="+mj-lt"/>
              <a:buAutoNum type="arabicPeriod"/>
            </a:pPr>
            <a:r>
              <a:rPr lang="en-IN" dirty="0"/>
              <a:t>Supports workflows for training, fine-tuning, and deploying generative AI models.</a:t>
            </a:r>
          </a:p>
          <a:p>
            <a:pPr marL="742950" lvl="1" indent="-285750">
              <a:buFont typeface="+mj-lt"/>
              <a:buAutoNum type="arabicPeriod"/>
            </a:pPr>
            <a:r>
              <a:rPr lang="en-IN" dirty="0"/>
              <a:t>Facilitates management of state-of-the-art NLP and image generation tasks.</a:t>
            </a:r>
          </a:p>
          <a:p>
            <a:pPr>
              <a:buFont typeface="+mj-lt"/>
              <a:buAutoNum type="arabicPeriod"/>
            </a:pPr>
            <a:r>
              <a:rPr lang="en-IN" b="1" dirty="0"/>
              <a:t>Observability</a:t>
            </a:r>
            <a:r>
              <a:rPr lang="en-IN" dirty="0"/>
              <a:t>:</a:t>
            </a:r>
          </a:p>
          <a:p>
            <a:pPr marL="742950" lvl="1" indent="-285750">
              <a:buFont typeface="+mj-lt"/>
              <a:buAutoNum type="arabicPeriod"/>
            </a:pPr>
            <a:r>
              <a:rPr lang="en-IN" dirty="0"/>
              <a:t>Enables monitoring of model performance and system </a:t>
            </a:r>
            <a:r>
              <a:rPr lang="en-IN" dirty="0" err="1"/>
              <a:t>behavior</a:t>
            </a:r>
            <a:r>
              <a:rPr lang="en-IN" dirty="0"/>
              <a:t> in production.</a:t>
            </a:r>
          </a:p>
          <a:p>
            <a:pPr marL="742950" lvl="1" indent="-285750">
              <a:buFont typeface="+mj-lt"/>
              <a:buAutoNum type="arabicPeriod"/>
            </a:pPr>
            <a:r>
              <a:rPr lang="en-IN" dirty="0"/>
              <a:t>Detects anomalies to ensure reliability and scalability.</a:t>
            </a:r>
          </a:p>
          <a:p>
            <a:pPr>
              <a:buFont typeface="+mj-lt"/>
              <a:buAutoNum type="arabicPeriod"/>
            </a:pPr>
            <a:r>
              <a:rPr lang="en-IN" b="1" dirty="0"/>
              <a:t>Evaluation</a:t>
            </a:r>
            <a:r>
              <a:rPr lang="en-IN" dirty="0"/>
              <a:t>:</a:t>
            </a:r>
          </a:p>
          <a:p>
            <a:pPr marL="742950" lvl="1" indent="-285750">
              <a:buFont typeface="+mj-lt"/>
              <a:buAutoNum type="arabicPeriod"/>
            </a:pPr>
            <a:r>
              <a:rPr lang="en-IN" dirty="0"/>
              <a:t>Helps in assessing models against various metrics.</a:t>
            </a:r>
          </a:p>
          <a:p>
            <a:pPr marL="742950" lvl="1" indent="-285750">
              <a:buFont typeface="+mj-lt"/>
              <a:buAutoNum type="arabicPeriod"/>
            </a:pPr>
            <a:r>
              <a:rPr lang="en-IN" dirty="0"/>
              <a:t>Ensures models meet quality standards before deployment.</a:t>
            </a:r>
          </a:p>
          <a:p>
            <a:pPr>
              <a:buFont typeface="+mj-lt"/>
              <a:buAutoNum type="arabicPeriod"/>
            </a:pPr>
            <a:r>
              <a:rPr lang="en-IN" b="1" dirty="0"/>
              <a:t>Models</a:t>
            </a:r>
            <a:r>
              <a:rPr lang="en-IN" dirty="0"/>
              <a:t>:</a:t>
            </a:r>
          </a:p>
          <a:p>
            <a:pPr marL="742950" lvl="1" indent="-285750">
              <a:buFont typeface="+mj-lt"/>
              <a:buAutoNum type="arabicPeriod"/>
            </a:pPr>
            <a:r>
              <a:rPr lang="en-IN" dirty="0"/>
              <a:t>Manages trained models and their versions.</a:t>
            </a:r>
          </a:p>
          <a:p>
            <a:pPr marL="742950" lvl="1" indent="-285750">
              <a:buFont typeface="+mj-lt"/>
              <a:buAutoNum type="arabicPeriod"/>
            </a:pPr>
            <a:r>
              <a:rPr lang="en-IN" dirty="0"/>
              <a:t>Facilitates reusability and reproducibility.</a:t>
            </a:r>
          </a:p>
          <a:p>
            <a:pPr>
              <a:buFont typeface="+mj-lt"/>
              <a:buAutoNum type="arabicPeriod"/>
            </a:pPr>
            <a:r>
              <a:rPr lang="en-IN" b="1" dirty="0"/>
              <a:t>Model Registry</a:t>
            </a:r>
            <a:r>
              <a:rPr lang="en-IN" dirty="0"/>
              <a:t>:</a:t>
            </a:r>
          </a:p>
          <a:p>
            <a:pPr marL="742950" lvl="1" indent="-285750">
              <a:buFont typeface="+mj-lt"/>
              <a:buAutoNum type="arabicPeriod"/>
            </a:pPr>
            <a:r>
              <a:rPr lang="en-IN" dirty="0"/>
              <a:t>A central repository for versioning and managing ML models.</a:t>
            </a:r>
          </a:p>
          <a:p>
            <a:pPr marL="742950" lvl="1" indent="-285750">
              <a:buFont typeface="+mj-lt"/>
              <a:buAutoNum type="arabicPeriod"/>
            </a:pPr>
            <a:r>
              <a:rPr lang="en-IN" dirty="0"/>
              <a:t>Supports transitions from development to production.</a:t>
            </a:r>
          </a:p>
          <a:p>
            <a:pPr>
              <a:buFont typeface="+mj-lt"/>
              <a:buAutoNum type="arabicPeriod"/>
            </a:pPr>
            <a:r>
              <a:rPr lang="en-IN" b="1" dirty="0"/>
              <a:t>Serving</a:t>
            </a:r>
            <a:r>
              <a:rPr lang="en-IN" dirty="0"/>
              <a:t>:</a:t>
            </a:r>
          </a:p>
          <a:p>
            <a:pPr marL="742950" lvl="1" indent="-285750">
              <a:buFont typeface="+mj-lt"/>
              <a:buAutoNum type="arabicPeriod"/>
            </a:pPr>
            <a:r>
              <a:rPr lang="en-IN" dirty="0"/>
              <a:t>Offers APIs and pipelines for deploying models in production.</a:t>
            </a:r>
          </a:p>
          <a:p>
            <a:pPr marL="742950" lvl="1" indent="-285750">
              <a:buFont typeface="+mj-lt"/>
              <a:buAutoNum type="arabicPeriod"/>
            </a:pPr>
            <a:r>
              <a:rPr lang="en-IN" dirty="0"/>
              <a:t>Ensures seamless integration with applications.</a:t>
            </a:r>
          </a:p>
          <a:p>
            <a:r>
              <a:rPr lang="en-IN" b="1" dirty="0"/>
              <a:t>Purpose:</a:t>
            </a:r>
          </a:p>
          <a:p>
            <a:pPr>
              <a:buFont typeface="Arial" panose="020B0604020202020204" pitchFamily="34" charset="0"/>
              <a:buChar char="•"/>
            </a:pPr>
            <a:r>
              <a:rPr lang="en-IN" dirty="0"/>
              <a:t>These components collectively address the end-to-end requirements of machine learning projects, promoting collaboration, efficiency, and scalability.</a:t>
            </a:r>
          </a:p>
          <a:p>
            <a:r>
              <a:rPr lang="en-IN" b="1" dirty="0"/>
              <a:t>Reference:</a:t>
            </a:r>
          </a:p>
          <a:p>
            <a:r>
              <a:rPr lang="en-IN" dirty="0"/>
              <a:t>Detailed documentation can be found at the official </a:t>
            </a:r>
            <a:r>
              <a:rPr lang="en-IN" dirty="0" err="1"/>
              <a:t>MLflow</a:t>
            </a:r>
            <a:r>
              <a:rPr lang="en-IN" dirty="0"/>
              <a:t> website: </a:t>
            </a:r>
            <a:r>
              <a:rPr lang="en-IN" dirty="0">
                <a:hlinkClick r:id="rId3"/>
              </a:rPr>
              <a:t>https://mlflow.org/</a:t>
            </a:r>
            <a:r>
              <a:rPr lang="en-IN" dirty="0"/>
              <a:t>.</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33</a:t>
            </a:fld>
            <a:endParaRPr lang="en-IN" altLang="en-US"/>
          </a:p>
        </p:txBody>
      </p:sp>
    </p:spTree>
    <p:extLst>
      <p:ext uri="{BB962C8B-B14F-4D97-AF65-F5344CB8AC3E}">
        <p14:creationId xmlns:p14="http://schemas.microsoft.com/office/powerpoint/2010/main" val="2788847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a:extLst>
              <a:ext uri="{FF2B5EF4-FFF2-40B4-BE49-F238E27FC236}">
                <a16:creationId xmlns:a16="http://schemas.microsoft.com/office/drawing/2014/main" id="{5C4FA82B-AE2C-A966-4220-7EEC9C9ADD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a:extLst>
              <a:ext uri="{FF2B5EF4-FFF2-40B4-BE49-F238E27FC236}">
                <a16:creationId xmlns:a16="http://schemas.microsoft.com/office/drawing/2014/main" id="{416E98AC-E6CA-F587-3794-E9BD98A2E48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provides a concise definition of </a:t>
            </a:r>
            <a:r>
              <a:rPr lang="en-IN" altLang="en-US" b="1"/>
              <a:t>Machine Learning (ML)</a:t>
            </a:r>
            <a:r>
              <a:rPr lang="en-IN" altLang="en-US"/>
              <a:t>:</a:t>
            </a:r>
          </a:p>
          <a:p>
            <a:pPr>
              <a:buFont typeface="Calibri Light" panose="020F0302020204030204" pitchFamily="34" charset="0"/>
              <a:buAutoNum type="arabicPeriod"/>
            </a:pPr>
            <a:r>
              <a:rPr lang="en-IN" altLang="en-US" b="1"/>
              <a:t>ML as a Subset of AI</a:t>
            </a:r>
            <a:r>
              <a:rPr lang="en-IN" altLang="en-US"/>
              <a:t>:</a:t>
            </a:r>
          </a:p>
          <a:p>
            <a:pPr marL="742950" lvl="1" indent="-285750">
              <a:buFont typeface="Calibri Light" panose="020F0302020204030204" pitchFamily="34" charset="0"/>
              <a:buAutoNum type="arabicPeriod"/>
            </a:pPr>
            <a:r>
              <a:rPr lang="en-IN" altLang="en-US"/>
              <a:t>It describes Machine Learning as a branch of Artificial Intelligence (AI) and computer science. This emphasizes that ML is one of the key components of AI, focusing on the development of systems capable of learning and adapting autonomously.</a:t>
            </a:r>
          </a:p>
          <a:p>
            <a:pPr>
              <a:buFont typeface="Calibri Light" panose="020F0302020204030204" pitchFamily="34" charset="0"/>
              <a:buAutoNum type="arabicPeriod"/>
            </a:pPr>
            <a:r>
              <a:rPr lang="en-IN" altLang="en-US" b="1"/>
              <a:t>Data and Algorithms</a:t>
            </a:r>
            <a:r>
              <a:rPr lang="en-IN" altLang="en-US"/>
              <a:t>:</a:t>
            </a:r>
          </a:p>
          <a:p>
            <a:pPr marL="742950" lvl="1" indent="-285750">
              <a:buFont typeface="Calibri Light" panose="020F0302020204030204" pitchFamily="34" charset="0"/>
              <a:buAutoNum type="arabicPeriod"/>
            </a:pPr>
            <a:r>
              <a:rPr lang="en-IN" altLang="en-US"/>
              <a:t>The slide highlights the central role of data and algorithms in ML. These elements are the foundation upon which machine learning systems operate, learning patterns and making decisions without being explicitly programmed.</a:t>
            </a:r>
          </a:p>
          <a:p>
            <a:pPr>
              <a:buFont typeface="Calibri Light" panose="020F0302020204030204" pitchFamily="34" charset="0"/>
              <a:buAutoNum type="arabicPeriod"/>
            </a:pPr>
            <a:r>
              <a:rPr lang="en-IN" altLang="en-US" b="1"/>
              <a:t>Imitation of Human Learning</a:t>
            </a:r>
            <a:r>
              <a:rPr lang="en-IN" altLang="en-US"/>
              <a:t>:</a:t>
            </a:r>
          </a:p>
          <a:p>
            <a:pPr marL="742950" lvl="1" indent="-285750">
              <a:buFont typeface="Calibri Light" panose="020F0302020204030204" pitchFamily="34" charset="0"/>
              <a:buAutoNum type="arabicPeriod"/>
            </a:pPr>
            <a:r>
              <a:rPr lang="en-IN" altLang="en-US"/>
              <a:t>It explains that ML aims to mimic human learning processes. By analyzing data, models iteratively learn to make predictions or take actions, improving their accuracy over time.</a:t>
            </a:r>
          </a:p>
          <a:p>
            <a:pPr>
              <a:buFont typeface="Calibri Light" panose="020F0302020204030204" pitchFamily="34" charset="0"/>
              <a:buAutoNum type="arabicPeriod"/>
            </a:pPr>
            <a:r>
              <a:rPr lang="en-IN" altLang="en-US" b="1"/>
              <a:t>Goal of Continuous Improvement</a:t>
            </a:r>
            <a:r>
              <a:rPr lang="en-IN" altLang="en-US"/>
              <a:t>:</a:t>
            </a:r>
          </a:p>
          <a:p>
            <a:pPr marL="742950" lvl="1" indent="-285750">
              <a:buFont typeface="Calibri Light" panose="020F0302020204030204" pitchFamily="34" charset="0"/>
              <a:buAutoNum type="arabicPeriod"/>
            </a:pPr>
            <a:r>
              <a:rPr lang="en-IN" altLang="en-US"/>
              <a:t>The definition underscores that ML systems are designed to gradually improve their performance and accuracy, making them adaptive to new data and changing environments.</a:t>
            </a:r>
          </a:p>
          <a:p>
            <a:r>
              <a:rPr lang="en-IN" altLang="en-US"/>
              <a:t>This slide likely serves as an introductory foundation for understanding Machine Learning in the broader context of AI.</a:t>
            </a:r>
          </a:p>
          <a:p>
            <a:endParaRPr lang="en-IN" altLang="en-US"/>
          </a:p>
        </p:txBody>
      </p:sp>
      <p:sp>
        <p:nvSpPr>
          <p:cNvPr id="23555" name="Slide Number Placeholder 3">
            <a:extLst>
              <a:ext uri="{FF2B5EF4-FFF2-40B4-BE49-F238E27FC236}">
                <a16:creationId xmlns:a16="http://schemas.microsoft.com/office/drawing/2014/main" id="{CE1C3073-19A1-9DB7-B053-B100016709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D6C3A01-17D6-EA45-A908-8DC7AC877389}" type="slidenum">
              <a:rPr lang="en-IN" altLang="en-US" smtClean="0"/>
              <a:pPr/>
              <a:t>5</a:t>
            </a:fld>
            <a:endParaRPr lang="en-I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slide focuses on </a:t>
            </a:r>
            <a:r>
              <a:rPr lang="en-IN" b="1" dirty="0"/>
              <a:t>Experiment Tracking</a:t>
            </a:r>
            <a:r>
              <a:rPr lang="en-IN" dirty="0"/>
              <a:t> in machine learning, emphasizing its purpose and features within workflows.</a:t>
            </a:r>
          </a:p>
          <a:p>
            <a:r>
              <a:rPr lang="en-IN" b="1" dirty="0"/>
              <a:t>Experiment Tracking</a:t>
            </a:r>
          </a:p>
          <a:p>
            <a:r>
              <a:rPr lang="en-IN" b="1" dirty="0"/>
              <a:t>Purpose:</a:t>
            </a:r>
          </a:p>
          <a:p>
            <a:pPr>
              <a:buFont typeface="Arial" panose="020B0604020202020204" pitchFamily="34" charset="0"/>
              <a:buChar char="•"/>
            </a:pPr>
            <a:r>
              <a:rPr lang="en-IN" b="1" dirty="0"/>
              <a:t>Tracks and logs details of ML experiments</a:t>
            </a:r>
            <a:r>
              <a:rPr lang="en-IN" dirty="0"/>
              <a:t>, such as:</a:t>
            </a:r>
          </a:p>
          <a:p>
            <a:pPr marL="742950" lvl="1" indent="-285750">
              <a:buFont typeface="Arial" panose="020B0604020202020204" pitchFamily="34" charset="0"/>
              <a:buChar char="•"/>
            </a:pPr>
            <a:r>
              <a:rPr lang="en-IN" dirty="0"/>
              <a:t>Model parameters.</a:t>
            </a:r>
          </a:p>
          <a:p>
            <a:pPr marL="742950" lvl="1" indent="-285750">
              <a:buFont typeface="Arial" panose="020B0604020202020204" pitchFamily="34" charset="0"/>
              <a:buChar char="•"/>
            </a:pPr>
            <a:r>
              <a:rPr lang="en-IN" dirty="0"/>
              <a:t>Metrics.</a:t>
            </a:r>
          </a:p>
          <a:p>
            <a:pPr marL="742950" lvl="1" indent="-285750">
              <a:buFont typeface="Arial" panose="020B0604020202020204" pitchFamily="34" charset="0"/>
              <a:buChar char="•"/>
            </a:pPr>
            <a:r>
              <a:rPr lang="en-IN" dirty="0"/>
              <a:t>Artifacts.</a:t>
            </a:r>
          </a:p>
          <a:p>
            <a:pPr marL="742950" lvl="1" indent="-285750">
              <a:buFont typeface="Arial" panose="020B0604020202020204" pitchFamily="34" charset="0"/>
              <a:buChar char="•"/>
            </a:pPr>
            <a:r>
              <a:rPr lang="en-IN" dirty="0"/>
              <a:t>Source code versions.</a:t>
            </a:r>
          </a:p>
          <a:p>
            <a:pPr>
              <a:buFont typeface="Arial" panose="020B0604020202020204" pitchFamily="34" charset="0"/>
              <a:buChar char="•"/>
            </a:pPr>
            <a:r>
              <a:rPr lang="en-IN" dirty="0"/>
              <a:t>Facilitates organization and management of multiple experiments efficiently.</a:t>
            </a:r>
          </a:p>
          <a:p>
            <a:r>
              <a:rPr lang="en-IN" b="1" dirty="0"/>
              <a:t>Features:</a:t>
            </a:r>
          </a:p>
          <a:p>
            <a:pPr>
              <a:buFont typeface="Arial" panose="020B0604020202020204" pitchFamily="34" charset="0"/>
              <a:buChar char="•"/>
            </a:pPr>
            <a:r>
              <a:rPr lang="en-IN" b="1" dirty="0"/>
              <a:t>User-friendly interface</a:t>
            </a:r>
            <a:r>
              <a:rPr lang="en-IN" dirty="0"/>
              <a:t>:</a:t>
            </a:r>
          </a:p>
          <a:p>
            <a:pPr marL="742950" lvl="1" indent="-285750">
              <a:buFont typeface="Arial" panose="020B0604020202020204" pitchFamily="34" charset="0"/>
              <a:buChar char="•"/>
            </a:pPr>
            <a:r>
              <a:rPr lang="en-IN" dirty="0"/>
              <a:t>Simplifies viewing and comparing multiple experiments.</a:t>
            </a:r>
          </a:p>
          <a:p>
            <a:pPr>
              <a:buFont typeface="Arial" panose="020B0604020202020204" pitchFamily="34" charset="0"/>
              <a:buChar char="•"/>
            </a:pPr>
            <a:r>
              <a:rPr lang="en-IN" b="1" dirty="0"/>
              <a:t>Enhanced reproducibility</a:t>
            </a:r>
            <a:r>
              <a:rPr lang="en-IN" dirty="0"/>
              <a:t>:</a:t>
            </a:r>
          </a:p>
          <a:p>
            <a:pPr marL="742950" lvl="1" indent="-285750">
              <a:buFont typeface="Arial" panose="020B0604020202020204" pitchFamily="34" charset="0"/>
              <a:buChar char="•"/>
            </a:pPr>
            <a:r>
              <a:rPr lang="en-IN" dirty="0"/>
              <a:t>Eases replication of experiments by maintaining detailed records.</a:t>
            </a:r>
          </a:p>
          <a:p>
            <a:pPr>
              <a:buFont typeface="Arial" panose="020B0604020202020204" pitchFamily="34" charset="0"/>
              <a:buChar char="•"/>
            </a:pPr>
            <a:r>
              <a:rPr lang="en-IN" b="1" dirty="0"/>
              <a:t>Progress management</a:t>
            </a:r>
            <a:r>
              <a:rPr lang="en-IN" dirty="0"/>
              <a:t>:</a:t>
            </a:r>
          </a:p>
          <a:p>
            <a:pPr marL="742950" lvl="1" indent="-285750">
              <a:buFont typeface="Arial" panose="020B0604020202020204" pitchFamily="34" charset="0"/>
              <a:buChar char="•"/>
            </a:pPr>
            <a:r>
              <a:rPr lang="en-IN" dirty="0"/>
              <a:t>Enables tracking the evolution of machine learning models over time, ensuring continuous improvement.</a:t>
            </a:r>
          </a:p>
          <a:p>
            <a:r>
              <a:rPr lang="en-IN" b="1" dirty="0"/>
              <a:t>Significance:</a:t>
            </a:r>
          </a:p>
          <a:p>
            <a:pPr>
              <a:buFont typeface="Arial" panose="020B0604020202020204" pitchFamily="34" charset="0"/>
              <a:buChar char="•"/>
            </a:pPr>
            <a:r>
              <a:rPr lang="en-IN" b="1" dirty="0"/>
              <a:t>Experiment tracking systems (like </a:t>
            </a:r>
            <a:r>
              <a:rPr lang="en-IN" b="1" dirty="0" err="1"/>
              <a:t>MLflow</a:t>
            </a:r>
            <a:r>
              <a:rPr lang="en-IN" b="1" dirty="0"/>
              <a:t>)</a:t>
            </a:r>
            <a:r>
              <a:rPr lang="en-IN" dirty="0"/>
              <a:t> play a pivotal role in ensuring reproducibility, accountability, and scalability in ML projects, making them indispensable for data scientists and machine learning engineers.</a:t>
            </a:r>
          </a:p>
          <a:p>
            <a:endParaRPr lang="en-IN"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34</a:t>
            </a:fld>
            <a:endParaRPr lang="en-IN" altLang="en-US"/>
          </a:p>
        </p:txBody>
      </p:sp>
    </p:spTree>
    <p:extLst>
      <p:ext uri="{BB962C8B-B14F-4D97-AF65-F5344CB8AC3E}">
        <p14:creationId xmlns:p14="http://schemas.microsoft.com/office/powerpoint/2010/main" val="3412200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Visualization</a:t>
            </a:r>
          </a:p>
          <a:p>
            <a:r>
              <a:rPr lang="en-IN" b="1" dirty="0"/>
              <a:t>Purpose:</a:t>
            </a:r>
          </a:p>
          <a:p>
            <a:pPr>
              <a:buFont typeface="Arial" panose="020B0604020202020204" pitchFamily="34" charset="0"/>
              <a:buChar char="•"/>
            </a:pPr>
            <a:r>
              <a:rPr lang="en-IN" dirty="0"/>
              <a:t>Provides tools to </a:t>
            </a:r>
            <a:r>
              <a:rPr lang="en-IN" b="1" dirty="0"/>
              <a:t>visualize metrics and outputs</a:t>
            </a:r>
            <a:r>
              <a:rPr lang="en-IN" dirty="0"/>
              <a:t> from experiments.</a:t>
            </a:r>
          </a:p>
          <a:p>
            <a:pPr>
              <a:buFont typeface="Arial" panose="020B0604020202020204" pitchFamily="34" charset="0"/>
              <a:buChar char="•"/>
            </a:pPr>
            <a:r>
              <a:rPr lang="en-IN" dirty="0"/>
              <a:t>Helps in </a:t>
            </a:r>
            <a:r>
              <a:rPr lang="en-IN" dirty="0" err="1"/>
              <a:t>analyzing</a:t>
            </a:r>
            <a:r>
              <a:rPr lang="en-IN" dirty="0"/>
              <a:t> key metrics like </a:t>
            </a:r>
            <a:r>
              <a:rPr lang="en-IN" b="1" dirty="0"/>
              <a:t>accuracy</a:t>
            </a:r>
            <a:r>
              <a:rPr lang="en-IN" dirty="0"/>
              <a:t> and other </a:t>
            </a:r>
            <a:r>
              <a:rPr lang="en-IN" b="1" dirty="0"/>
              <a:t>performance indicators</a:t>
            </a:r>
            <a:r>
              <a:rPr lang="en-IN" dirty="0"/>
              <a:t>.</a:t>
            </a:r>
          </a:p>
          <a:p>
            <a:r>
              <a:rPr lang="en-IN" b="1" dirty="0"/>
              <a:t>Features:</a:t>
            </a:r>
          </a:p>
          <a:p>
            <a:pPr>
              <a:buFont typeface="Arial" panose="020B0604020202020204" pitchFamily="34" charset="0"/>
              <a:buChar char="•"/>
            </a:pPr>
            <a:r>
              <a:rPr lang="en-IN" dirty="0"/>
              <a:t>Enables creation of </a:t>
            </a:r>
            <a:r>
              <a:rPr lang="en-IN" b="1" dirty="0"/>
              <a:t>interactive plots</a:t>
            </a:r>
            <a:r>
              <a:rPr lang="en-IN" dirty="0"/>
              <a:t> for:</a:t>
            </a:r>
          </a:p>
          <a:p>
            <a:pPr marL="742950" lvl="1" indent="-285750">
              <a:buFont typeface="Arial" panose="020B0604020202020204" pitchFamily="34" charset="0"/>
              <a:buChar char="•"/>
            </a:pPr>
            <a:r>
              <a:rPr lang="en-IN" dirty="0"/>
              <a:t>Comparing results across multiple runs.</a:t>
            </a:r>
          </a:p>
          <a:p>
            <a:pPr marL="742950" lvl="1" indent="-285750">
              <a:buFont typeface="Arial" panose="020B0604020202020204" pitchFamily="34" charset="0"/>
              <a:buChar char="•"/>
            </a:pPr>
            <a:r>
              <a:rPr lang="en-IN" dirty="0"/>
              <a:t>Identifying trends and anomalies.</a:t>
            </a:r>
          </a:p>
          <a:p>
            <a:pPr marL="742950" lvl="1" indent="-285750">
              <a:buFont typeface="Arial" panose="020B0604020202020204" pitchFamily="34" charset="0"/>
              <a:buChar char="•"/>
            </a:pPr>
            <a:r>
              <a:rPr lang="en-IN" dirty="0"/>
              <a:t>Highlighting the </a:t>
            </a:r>
            <a:r>
              <a:rPr lang="en-IN" b="1" dirty="0"/>
              <a:t>best-performing models</a:t>
            </a:r>
            <a:r>
              <a:rPr lang="en-IN" dirty="0"/>
              <a:t>.</a:t>
            </a:r>
          </a:p>
          <a:p>
            <a:r>
              <a:rPr lang="en-IN" b="1" dirty="0"/>
              <a:t>Significance:</a:t>
            </a:r>
          </a:p>
          <a:p>
            <a:pPr>
              <a:buFont typeface="Arial" panose="020B0604020202020204" pitchFamily="34" charset="0"/>
              <a:buChar char="•"/>
            </a:pPr>
            <a:r>
              <a:rPr lang="en-IN" dirty="0"/>
              <a:t>Visualization simplifies complex data, making it easier to interpret experiment results and refine machine learning models. It aids in </a:t>
            </a:r>
            <a:r>
              <a:rPr lang="en-IN" b="1" dirty="0"/>
              <a:t>decision-making</a:t>
            </a:r>
            <a:r>
              <a:rPr lang="en-IN" dirty="0"/>
              <a:t> and enhances the reproducibility of results.</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35</a:t>
            </a:fld>
            <a:endParaRPr lang="en-IN" altLang="en-US"/>
          </a:p>
        </p:txBody>
      </p:sp>
    </p:spTree>
    <p:extLst>
      <p:ext uri="{BB962C8B-B14F-4D97-AF65-F5344CB8AC3E}">
        <p14:creationId xmlns:p14="http://schemas.microsoft.com/office/powerpoint/2010/main" val="141496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Generative AI</a:t>
            </a:r>
          </a:p>
          <a:p>
            <a:r>
              <a:rPr lang="en-IN" b="1" dirty="0"/>
              <a:t>Purpose:</a:t>
            </a:r>
          </a:p>
          <a:p>
            <a:pPr>
              <a:buFont typeface="Arial" panose="020B0604020202020204" pitchFamily="34" charset="0"/>
              <a:buChar char="•"/>
            </a:pPr>
            <a:r>
              <a:rPr lang="en-IN" dirty="0"/>
              <a:t>Focuses on functionalities tailored for </a:t>
            </a:r>
            <a:r>
              <a:rPr lang="en-IN" b="1" dirty="0"/>
              <a:t>generative AI models</a:t>
            </a:r>
            <a:r>
              <a:rPr lang="en-IN" dirty="0"/>
              <a:t>.</a:t>
            </a:r>
          </a:p>
          <a:p>
            <a:pPr>
              <a:buFont typeface="Arial" panose="020B0604020202020204" pitchFamily="34" charset="0"/>
              <a:buChar char="•"/>
            </a:pPr>
            <a:r>
              <a:rPr lang="en-IN" dirty="0"/>
              <a:t>Specifically involves </a:t>
            </a:r>
            <a:r>
              <a:rPr lang="en-IN" b="1" dirty="0"/>
              <a:t>managing experiments</a:t>
            </a:r>
            <a:r>
              <a:rPr lang="en-IN" dirty="0"/>
              <a:t> for tasks like:</a:t>
            </a:r>
          </a:p>
          <a:p>
            <a:pPr marL="742950" lvl="1" indent="-285750">
              <a:buFont typeface="Arial" panose="020B0604020202020204" pitchFamily="34" charset="0"/>
              <a:buChar char="•"/>
            </a:pPr>
            <a:r>
              <a:rPr lang="en-IN" b="1" dirty="0"/>
              <a:t>Text generation</a:t>
            </a:r>
            <a:r>
              <a:rPr lang="en-IN" dirty="0"/>
              <a:t> (e.g., chatbots, language models).</a:t>
            </a:r>
          </a:p>
          <a:p>
            <a:pPr marL="742950" lvl="1" indent="-285750">
              <a:buFont typeface="Arial" panose="020B0604020202020204" pitchFamily="34" charset="0"/>
              <a:buChar char="•"/>
            </a:pPr>
            <a:r>
              <a:rPr lang="en-IN" b="1" dirty="0"/>
              <a:t>Image synthesis</a:t>
            </a:r>
            <a:r>
              <a:rPr lang="en-IN" dirty="0"/>
              <a:t> (e.g., GANs, diffusion models).</a:t>
            </a:r>
          </a:p>
          <a:p>
            <a:pPr marL="742950" lvl="1" indent="-285750">
              <a:buFont typeface="Arial" panose="020B0604020202020204" pitchFamily="34" charset="0"/>
              <a:buChar char="•"/>
            </a:pPr>
            <a:r>
              <a:rPr lang="en-IN" dirty="0"/>
              <a:t>Other </a:t>
            </a:r>
            <a:r>
              <a:rPr lang="en-IN" b="1" dirty="0"/>
              <a:t>creative and generative tasks</a:t>
            </a:r>
            <a:r>
              <a:rPr lang="en-IN" dirty="0"/>
              <a:t>.</a:t>
            </a:r>
          </a:p>
          <a:p>
            <a:r>
              <a:rPr lang="en-IN" b="1" dirty="0"/>
              <a:t>Features:</a:t>
            </a:r>
          </a:p>
          <a:p>
            <a:pPr>
              <a:buFont typeface="Arial" panose="020B0604020202020204" pitchFamily="34" charset="0"/>
              <a:buChar char="•"/>
            </a:pPr>
            <a:r>
              <a:rPr lang="en-IN" b="1" dirty="0"/>
              <a:t>Tracking and Logging</a:t>
            </a:r>
            <a:r>
              <a:rPr lang="en-IN" dirty="0"/>
              <a:t>:</a:t>
            </a:r>
          </a:p>
          <a:p>
            <a:pPr marL="742950" lvl="1" indent="-285750">
              <a:buFont typeface="Arial" panose="020B0604020202020204" pitchFamily="34" charset="0"/>
              <a:buChar char="•"/>
            </a:pPr>
            <a:r>
              <a:rPr lang="en-IN" dirty="0"/>
              <a:t>Helps in tracking experiment metadata like model configurations, hyperparameters, and datasets.</a:t>
            </a:r>
          </a:p>
          <a:p>
            <a:pPr>
              <a:buFont typeface="Arial" panose="020B0604020202020204" pitchFamily="34" charset="0"/>
              <a:buChar char="•"/>
            </a:pPr>
            <a:r>
              <a:rPr lang="en-IN" b="1" dirty="0"/>
              <a:t>Evaluation</a:t>
            </a:r>
            <a:r>
              <a:rPr lang="en-IN" dirty="0"/>
              <a:t>:</a:t>
            </a:r>
          </a:p>
          <a:p>
            <a:pPr marL="742950" lvl="1" indent="-285750">
              <a:buFont typeface="Arial" panose="020B0604020202020204" pitchFamily="34" charset="0"/>
              <a:buChar char="•"/>
            </a:pPr>
            <a:r>
              <a:rPr lang="en-IN" dirty="0"/>
              <a:t>Provides tools for evaluating generated outputs (e.g., BLEU scores for text, FID for images).</a:t>
            </a:r>
          </a:p>
          <a:p>
            <a:pPr>
              <a:buFont typeface="Arial" panose="020B0604020202020204" pitchFamily="34" charset="0"/>
              <a:buChar char="•"/>
            </a:pPr>
            <a:r>
              <a:rPr lang="en-IN" b="1" dirty="0"/>
              <a:t>Optimization</a:t>
            </a:r>
            <a:r>
              <a:rPr lang="en-IN" dirty="0"/>
              <a:t>:</a:t>
            </a:r>
          </a:p>
          <a:p>
            <a:pPr marL="742950" lvl="1" indent="-285750">
              <a:buFont typeface="Arial" panose="020B0604020202020204" pitchFamily="34" charset="0"/>
              <a:buChar char="•"/>
            </a:pPr>
            <a:r>
              <a:rPr lang="en-IN" dirty="0"/>
              <a:t>Aims at optimizing generative models by automating processes like hyperparameter tuning.</a:t>
            </a:r>
          </a:p>
          <a:p>
            <a:pPr>
              <a:buFont typeface="Arial" panose="020B0604020202020204" pitchFamily="34" charset="0"/>
              <a:buChar char="•"/>
            </a:pPr>
            <a:r>
              <a:rPr lang="en-IN" b="1" dirty="0"/>
              <a:t>Plugin Support</a:t>
            </a:r>
            <a:r>
              <a:rPr lang="en-IN" dirty="0"/>
              <a:t>:</a:t>
            </a:r>
          </a:p>
          <a:p>
            <a:pPr marL="742950" lvl="1" indent="-285750">
              <a:buFont typeface="Arial" panose="020B0604020202020204" pitchFamily="34" charset="0"/>
              <a:buChar char="•"/>
            </a:pPr>
            <a:r>
              <a:rPr lang="en-IN" dirty="0"/>
              <a:t>May depend on the </a:t>
            </a:r>
            <a:r>
              <a:rPr lang="en-IN" dirty="0" err="1"/>
              <a:t>MLflow</a:t>
            </a:r>
            <a:r>
              <a:rPr lang="en-IN" dirty="0"/>
              <a:t> version or specific plugins for advanced generative AI capabilities.</a:t>
            </a:r>
          </a:p>
          <a:p>
            <a:r>
              <a:rPr lang="en-IN" b="1" dirty="0"/>
              <a:t>Significance:</a:t>
            </a:r>
          </a:p>
          <a:p>
            <a:pPr>
              <a:buFont typeface="Arial" panose="020B0604020202020204" pitchFamily="34" charset="0"/>
              <a:buChar char="•"/>
            </a:pPr>
            <a:r>
              <a:rPr lang="en-IN" dirty="0"/>
              <a:t>Generative AI has wide applications, from creative content generation to realistic simulations in fields like NLP, computer vision, and reinforcement learning.</a:t>
            </a:r>
          </a:p>
          <a:p>
            <a:pPr>
              <a:buFont typeface="Arial" panose="020B0604020202020204" pitchFamily="34" charset="0"/>
              <a:buChar char="•"/>
            </a:pPr>
            <a:r>
              <a:rPr lang="en-IN" dirty="0"/>
              <a:t>This component ensures proper </a:t>
            </a:r>
            <a:r>
              <a:rPr lang="en-IN" b="1" dirty="0"/>
              <a:t>tracking, evaluation, and deployment</a:t>
            </a:r>
            <a:r>
              <a:rPr lang="en-IN" dirty="0"/>
              <a:t> of generative models for efficient experimentation and reproducibility.</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36</a:t>
            </a:fld>
            <a:endParaRPr lang="en-IN" altLang="en-US"/>
          </a:p>
        </p:txBody>
      </p:sp>
    </p:spTree>
    <p:extLst>
      <p:ext uri="{BB962C8B-B14F-4D97-AF65-F5344CB8AC3E}">
        <p14:creationId xmlns:p14="http://schemas.microsoft.com/office/powerpoint/2010/main" val="18047368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Observability</a:t>
            </a:r>
          </a:p>
          <a:p>
            <a:r>
              <a:rPr lang="en-IN" b="1" dirty="0"/>
              <a:t>Purpose:</a:t>
            </a:r>
          </a:p>
          <a:p>
            <a:pPr>
              <a:buFont typeface="Arial" panose="020B0604020202020204" pitchFamily="34" charset="0"/>
              <a:buChar char="•"/>
            </a:pPr>
            <a:r>
              <a:rPr lang="en-IN" dirty="0"/>
              <a:t>Provides </a:t>
            </a:r>
            <a:r>
              <a:rPr lang="en-IN" b="1" dirty="0"/>
              <a:t>insights into the operational aspects</a:t>
            </a:r>
            <a:r>
              <a:rPr lang="en-IN" dirty="0"/>
              <a:t> of machine learning (ML) models.</a:t>
            </a:r>
          </a:p>
          <a:p>
            <a:pPr>
              <a:buFont typeface="Arial" panose="020B0604020202020204" pitchFamily="34" charset="0"/>
              <a:buChar char="•"/>
            </a:pPr>
            <a:r>
              <a:rPr lang="en-IN" dirty="0"/>
              <a:t>Focuses on monitoring key aspects such as:</a:t>
            </a:r>
          </a:p>
          <a:p>
            <a:pPr marL="742950" lvl="1" indent="-285750">
              <a:buFont typeface="Arial" panose="020B0604020202020204" pitchFamily="34" charset="0"/>
              <a:buChar char="•"/>
            </a:pPr>
            <a:r>
              <a:rPr lang="en-IN" b="1" dirty="0"/>
              <a:t>Model performance</a:t>
            </a:r>
            <a:r>
              <a:rPr lang="en-IN" dirty="0"/>
              <a:t> (e.g., accuracy, precision, recall).</a:t>
            </a:r>
          </a:p>
          <a:p>
            <a:pPr marL="742950" lvl="1" indent="-285750">
              <a:buFont typeface="Arial" panose="020B0604020202020204" pitchFamily="34" charset="0"/>
              <a:buChar char="•"/>
            </a:pPr>
            <a:r>
              <a:rPr lang="en-IN" b="1" dirty="0"/>
              <a:t>Model drift</a:t>
            </a:r>
            <a:r>
              <a:rPr lang="en-IN" dirty="0"/>
              <a:t> (e.g., changes in input data or predictions over time).</a:t>
            </a:r>
          </a:p>
          <a:p>
            <a:pPr marL="742950" lvl="1" indent="-285750">
              <a:buFont typeface="Arial" panose="020B0604020202020204" pitchFamily="34" charset="0"/>
              <a:buChar char="•"/>
            </a:pPr>
            <a:r>
              <a:rPr lang="en-IN" b="1" dirty="0"/>
              <a:t>Data changes</a:t>
            </a:r>
            <a:r>
              <a:rPr lang="en-IN" dirty="0"/>
              <a:t> that may affect the model's outcomes.</a:t>
            </a:r>
          </a:p>
          <a:p>
            <a:r>
              <a:rPr lang="en-IN" b="1" dirty="0"/>
              <a:t>Features:</a:t>
            </a:r>
          </a:p>
          <a:p>
            <a:pPr>
              <a:buFont typeface="+mj-lt"/>
              <a:buAutoNum type="arabicPeriod"/>
            </a:pPr>
            <a:r>
              <a:rPr lang="en-IN" b="1" dirty="0"/>
              <a:t>Tracking Model Performance</a:t>
            </a:r>
            <a:r>
              <a:rPr lang="en-IN" dirty="0"/>
              <a:t>:</a:t>
            </a:r>
          </a:p>
          <a:p>
            <a:pPr marL="742950" lvl="1" indent="-285750">
              <a:buFont typeface="+mj-lt"/>
              <a:buAutoNum type="arabicPeriod"/>
            </a:pPr>
            <a:r>
              <a:rPr lang="en-IN" dirty="0"/>
              <a:t>Continuously monitors how well the model is performing in a production environment.</a:t>
            </a:r>
          </a:p>
          <a:p>
            <a:pPr>
              <a:buFont typeface="+mj-lt"/>
              <a:buAutoNum type="arabicPeriod"/>
            </a:pPr>
            <a:r>
              <a:rPr lang="en-IN" b="1" dirty="0"/>
              <a:t>Alerting</a:t>
            </a:r>
            <a:r>
              <a:rPr lang="en-IN" dirty="0"/>
              <a:t>:</a:t>
            </a:r>
          </a:p>
          <a:p>
            <a:pPr marL="742950" lvl="1" indent="-285750">
              <a:buFont typeface="+mj-lt"/>
              <a:buAutoNum type="arabicPeriod"/>
            </a:pPr>
            <a:r>
              <a:rPr lang="en-IN" dirty="0"/>
              <a:t>Sends </a:t>
            </a:r>
            <a:r>
              <a:rPr lang="en-IN" b="1" dirty="0"/>
              <a:t>alerts</a:t>
            </a:r>
            <a:r>
              <a:rPr lang="en-IN" dirty="0"/>
              <a:t> for anomalies like:</a:t>
            </a:r>
          </a:p>
          <a:p>
            <a:pPr marL="1143000" lvl="2" indent="-228600">
              <a:buFont typeface="+mj-lt"/>
              <a:buAutoNum type="arabicPeriod"/>
            </a:pPr>
            <a:r>
              <a:rPr lang="en-IN" dirty="0"/>
              <a:t>Model degradation (e.g., declining accuracy).</a:t>
            </a:r>
          </a:p>
          <a:p>
            <a:pPr marL="1143000" lvl="2" indent="-228600">
              <a:buFont typeface="+mj-lt"/>
              <a:buAutoNum type="arabicPeriod"/>
            </a:pPr>
            <a:r>
              <a:rPr lang="en-IN" dirty="0"/>
              <a:t>Unexpected </a:t>
            </a:r>
            <a:r>
              <a:rPr lang="en-IN" dirty="0" err="1"/>
              <a:t>behaviors</a:t>
            </a:r>
            <a:r>
              <a:rPr lang="en-IN" dirty="0"/>
              <a:t> in predictions or outputs.</a:t>
            </a:r>
          </a:p>
          <a:p>
            <a:pPr>
              <a:buFont typeface="+mj-lt"/>
              <a:buAutoNum type="arabicPeriod"/>
            </a:pPr>
            <a:r>
              <a:rPr lang="en-IN" b="1" dirty="0"/>
              <a:t>Ensures Reliability</a:t>
            </a:r>
            <a:r>
              <a:rPr lang="en-IN" dirty="0"/>
              <a:t>:</a:t>
            </a:r>
          </a:p>
          <a:p>
            <a:pPr marL="742950" lvl="1" indent="-285750">
              <a:buFont typeface="+mj-lt"/>
              <a:buAutoNum type="arabicPeriod"/>
            </a:pPr>
            <a:r>
              <a:rPr lang="en-IN" dirty="0"/>
              <a:t>Tracks the health of deployed models to ensure they perform as expected in real-world scenarios.</a:t>
            </a:r>
          </a:p>
          <a:p>
            <a:r>
              <a:rPr lang="en-IN" b="1" dirty="0"/>
              <a:t>Significance:</a:t>
            </a:r>
          </a:p>
          <a:p>
            <a:pPr>
              <a:buFont typeface="Arial" panose="020B0604020202020204" pitchFamily="34" charset="0"/>
              <a:buChar char="•"/>
            </a:pPr>
            <a:r>
              <a:rPr lang="en-IN" b="1" dirty="0"/>
              <a:t>Operational Monitoring</a:t>
            </a:r>
            <a:r>
              <a:rPr lang="en-IN" dirty="0"/>
              <a:t>: Essential for maintaining </a:t>
            </a:r>
            <a:r>
              <a:rPr lang="en-IN" b="1" dirty="0"/>
              <a:t>model reliability</a:t>
            </a:r>
            <a:r>
              <a:rPr lang="en-IN" dirty="0"/>
              <a:t> and ensuring performance aligns with business goals.</a:t>
            </a:r>
          </a:p>
          <a:p>
            <a:pPr>
              <a:buFont typeface="Arial" panose="020B0604020202020204" pitchFamily="34" charset="0"/>
              <a:buChar char="•"/>
            </a:pPr>
            <a:r>
              <a:rPr lang="en-IN" b="1" dirty="0"/>
              <a:t>Proactive Issue Detection</a:t>
            </a:r>
            <a:r>
              <a:rPr lang="en-IN" dirty="0"/>
              <a:t>: Enables teams to identify and resolve issues (e.g., data drift) before they impact end-users or applications.</a:t>
            </a:r>
          </a:p>
          <a:p>
            <a:pPr>
              <a:buFont typeface="Arial" panose="020B0604020202020204" pitchFamily="34" charset="0"/>
              <a:buChar char="•"/>
            </a:pPr>
            <a:r>
              <a:rPr lang="en-IN" b="1" dirty="0"/>
              <a:t>Continuous Improvement</a:t>
            </a:r>
            <a:r>
              <a:rPr lang="en-IN" dirty="0"/>
              <a:t>: Helps adapt models to changing environments by identifying when retraining or updates are necessary.</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37</a:t>
            </a:fld>
            <a:endParaRPr lang="en-IN" altLang="en-US"/>
          </a:p>
        </p:txBody>
      </p:sp>
    </p:spTree>
    <p:extLst>
      <p:ext uri="{BB962C8B-B14F-4D97-AF65-F5344CB8AC3E}">
        <p14:creationId xmlns:p14="http://schemas.microsoft.com/office/powerpoint/2010/main" val="121081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a:t>
            </a:r>
          </a:p>
          <a:p>
            <a:r>
              <a:rPr lang="en-IN" b="1" dirty="0"/>
              <a:t>Purpose:</a:t>
            </a:r>
          </a:p>
          <a:p>
            <a:pPr>
              <a:buFont typeface="Arial" panose="020B0604020202020204" pitchFamily="34" charset="0"/>
              <a:buChar char="•"/>
            </a:pPr>
            <a:r>
              <a:rPr lang="en-IN" dirty="0"/>
              <a:t>Provides tools to </a:t>
            </a:r>
            <a:r>
              <a:rPr lang="en-IN" b="1" dirty="0"/>
              <a:t>assess model performance</a:t>
            </a:r>
            <a:r>
              <a:rPr lang="en-IN" dirty="0"/>
              <a:t> by comparing outputs with specific evaluation metrics.</a:t>
            </a:r>
          </a:p>
          <a:p>
            <a:pPr>
              <a:buFont typeface="Arial" panose="020B0604020202020204" pitchFamily="34" charset="0"/>
              <a:buChar char="•"/>
            </a:pPr>
            <a:r>
              <a:rPr lang="en-IN" dirty="0"/>
              <a:t>Helps determine whether a model is suitable for deployment by testing its quality and accuracy.</a:t>
            </a:r>
          </a:p>
          <a:p>
            <a:r>
              <a:rPr lang="en-IN" b="1" dirty="0"/>
              <a:t>Features:</a:t>
            </a:r>
          </a:p>
          <a:p>
            <a:pPr>
              <a:buFont typeface="+mj-lt"/>
              <a:buAutoNum type="arabicPeriod"/>
            </a:pPr>
            <a:r>
              <a:rPr lang="en-IN" b="1" dirty="0"/>
              <a:t>Automated Evaluation</a:t>
            </a:r>
            <a:r>
              <a:rPr lang="en-IN" dirty="0"/>
              <a:t>:</a:t>
            </a:r>
          </a:p>
          <a:p>
            <a:pPr marL="742950" lvl="1" indent="-285750">
              <a:buFont typeface="+mj-lt"/>
              <a:buAutoNum type="arabicPeriod"/>
            </a:pPr>
            <a:r>
              <a:rPr lang="en-IN" dirty="0"/>
              <a:t>Automates the process of comparing models against predefined datasets or evaluation criteria.</a:t>
            </a:r>
          </a:p>
          <a:p>
            <a:pPr>
              <a:buFont typeface="+mj-lt"/>
              <a:buAutoNum type="arabicPeriod"/>
            </a:pPr>
            <a:r>
              <a:rPr lang="en-IN" b="1" dirty="0"/>
              <a:t>Consistency</a:t>
            </a:r>
            <a:r>
              <a:rPr lang="en-IN" dirty="0"/>
              <a:t>:</a:t>
            </a:r>
          </a:p>
          <a:p>
            <a:pPr marL="742950" lvl="1" indent="-285750">
              <a:buFont typeface="+mj-lt"/>
              <a:buAutoNum type="arabicPeriod"/>
            </a:pPr>
            <a:r>
              <a:rPr lang="en-IN" dirty="0"/>
              <a:t>Ensures a standardized method for assessing the performance of different models, facilitating objective comparisons.</a:t>
            </a:r>
          </a:p>
          <a:p>
            <a:pPr>
              <a:buFont typeface="+mj-lt"/>
              <a:buAutoNum type="arabicPeriod"/>
            </a:pPr>
            <a:r>
              <a:rPr lang="en-IN" b="1" dirty="0"/>
              <a:t>Deployment Readiness</a:t>
            </a:r>
            <a:r>
              <a:rPr lang="en-IN" dirty="0"/>
              <a:t>:</a:t>
            </a:r>
          </a:p>
          <a:p>
            <a:pPr marL="742950" lvl="1" indent="-285750">
              <a:buFont typeface="+mj-lt"/>
              <a:buAutoNum type="arabicPeriod"/>
            </a:pPr>
            <a:r>
              <a:rPr lang="en-IN" dirty="0"/>
              <a:t>Evaluates models on factors such as accuracy, precision, recall, and other relevant metrics to verify their suitability for real-world deployment.</a:t>
            </a:r>
          </a:p>
          <a:p>
            <a:r>
              <a:rPr lang="en-IN" b="1" dirty="0"/>
              <a:t>Significance:</a:t>
            </a:r>
          </a:p>
          <a:p>
            <a:pPr>
              <a:buFont typeface="Arial" panose="020B0604020202020204" pitchFamily="34" charset="0"/>
              <a:buChar char="•"/>
            </a:pPr>
            <a:r>
              <a:rPr lang="en-IN" b="1" dirty="0"/>
              <a:t>Quality Assurance</a:t>
            </a:r>
            <a:r>
              <a:rPr lang="en-IN" dirty="0"/>
              <a:t>: Ensures only high-performing models are selected for production.</a:t>
            </a:r>
          </a:p>
          <a:p>
            <a:pPr>
              <a:buFont typeface="Arial" panose="020B0604020202020204" pitchFamily="34" charset="0"/>
              <a:buChar char="•"/>
            </a:pPr>
            <a:r>
              <a:rPr lang="en-IN" b="1" dirty="0"/>
              <a:t>Improves Workflow</a:t>
            </a:r>
            <a:r>
              <a:rPr lang="en-IN" dirty="0"/>
              <a:t>: Streamlines the process of testing and validating models.</a:t>
            </a:r>
          </a:p>
          <a:p>
            <a:pPr>
              <a:buFont typeface="Arial" panose="020B0604020202020204" pitchFamily="34" charset="0"/>
              <a:buChar char="•"/>
            </a:pPr>
            <a:r>
              <a:rPr lang="en-IN" b="1" dirty="0"/>
              <a:t>Informed Decision-Making</a:t>
            </a:r>
            <a:r>
              <a:rPr lang="en-IN" dirty="0"/>
              <a:t>: Provides insights into areas of improvement and helps choose the best-performing model.</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38</a:t>
            </a:fld>
            <a:endParaRPr lang="en-IN" altLang="en-US"/>
          </a:p>
        </p:txBody>
      </p:sp>
    </p:spTree>
    <p:extLst>
      <p:ext uri="{BB962C8B-B14F-4D97-AF65-F5344CB8AC3E}">
        <p14:creationId xmlns:p14="http://schemas.microsoft.com/office/powerpoint/2010/main" val="1748425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slide on </a:t>
            </a:r>
            <a:r>
              <a:rPr lang="en-IN" b="1" dirty="0"/>
              <a:t>Models</a:t>
            </a:r>
            <a:r>
              <a:rPr lang="en-IN" dirty="0"/>
              <a:t> highlights the purpose and features of a centralized repository for managing machine learning models:</a:t>
            </a:r>
          </a:p>
          <a:p>
            <a:r>
              <a:rPr lang="en-IN" b="1" dirty="0"/>
              <a:t>Purpose:</a:t>
            </a:r>
          </a:p>
          <a:p>
            <a:pPr>
              <a:buFont typeface="Arial" panose="020B0604020202020204" pitchFamily="34" charset="0"/>
              <a:buChar char="•"/>
            </a:pPr>
            <a:r>
              <a:rPr lang="en-IN" dirty="0"/>
              <a:t>To serve as a central hub for managing various versions of trained models.</a:t>
            </a:r>
          </a:p>
          <a:p>
            <a:r>
              <a:rPr lang="en-IN" b="1" dirty="0"/>
              <a:t>Features:</a:t>
            </a:r>
          </a:p>
          <a:p>
            <a:pPr>
              <a:buFont typeface="Arial" panose="020B0604020202020204" pitchFamily="34" charset="0"/>
              <a:buChar char="•"/>
            </a:pPr>
            <a:r>
              <a:rPr lang="en-IN" b="1" dirty="0"/>
              <a:t>Model Repository:</a:t>
            </a:r>
            <a:r>
              <a:rPr lang="en-IN" dirty="0"/>
              <a:t> A dedicated space for registering and storing trained models.</a:t>
            </a:r>
          </a:p>
          <a:p>
            <a:pPr>
              <a:buFont typeface="Arial" panose="020B0604020202020204" pitchFamily="34" charset="0"/>
              <a:buChar char="•"/>
            </a:pPr>
            <a:r>
              <a:rPr lang="en-IN" b="1" dirty="0"/>
              <a:t>Version Management:</a:t>
            </a:r>
            <a:r>
              <a:rPr lang="en-IN" dirty="0"/>
              <a:t> Enables users to track different versions of models for easy retrieval and deployment.</a:t>
            </a:r>
          </a:p>
          <a:p>
            <a:pPr>
              <a:buFont typeface="Arial" panose="020B0604020202020204" pitchFamily="34" charset="0"/>
              <a:buChar char="•"/>
            </a:pPr>
            <a:r>
              <a:rPr lang="en-IN" b="1" dirty="0"/>
              <a:t>Collaboration:</a:t>
            </a:r>
            <a:r>
              <a:rPr lang="en-IN" dirty="0"/>
              <a:t> Facilitates sharing of model artifacts and versions across teams, promoting collaborative development.</a:t>
            </a:r>
          </a:p>
          <a:p>
            <a:pPr>
              <a:buFont typeface="Arial" panose="020B0604020202020204" pitchFamily="34" charset="0"/>
              <a:buChar char="•"/>
            </a:pPr>
            <a:r>
              <a:rPr lang="en-IN" b="1" dirty="0"/>
              <a:t>Deployment Tracking:</a:t>
            </a:r>
            <a:r>
              <a:rPr lang="en-IN" dirty="0"/>
              <a:t> Monitors the deployment status of models, ensuring streamlined workflow in production.</a:t>
            </a:r>
          </a:p>
          <a:p>
            <a:r>
              <a:rPr lang="en-IN" dirty="0"/>
              <a:t>This system is crucial in environments where multiple teams are involved in the lifecycle of machine learning models, ensuring consistency and efficiency.</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39</a:t>
            </a:fld>
            <a:endParaRPr lang="en-IN" altLang="en-US"/>
          </a:p>
        </p:txBody>
      </p:sp>
    </p:spTree>
    <p:extLst>
      <p:ext uri="{BB962C8B-B14F-4D97-AF65-F5344CB8AC3E}">
        <p14:creationId xmlns:p14="http://schemas.microsoft.com/office/powerpoint/2010/main" val="42108400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slide on </a:t>
            </a:r>
            <a:r>
              <a:rPr lang="en-IN" b="1" dirty="0"/>
              <a:t>Model Registry</a:t>
            </a:r>
            <a:r>
              <a:rPr lang="en-IN" dirty="0"/>
              <a:t> highlights its purpose and features, focusing on the efficient lifecycle management of machine learning models:</a:t>
            </a:r>
          </a:p>
          <a:p>
            <a:r>
              <a:rPr lang="en-IN" b="1" dirty="0"/>
              <a:t>Purpose:</a:t>
            </a:r>
          </a:p>
          <a:p>
            <a:pPr>
              <a:buFont typeface="Arial" panose="020B0604020202020204" pitchFamily="34" charset="0"/>
              <a:buChar char="•"/>
            </a:pPr>
            <a:r>
              <a:rPr lang="en-IN" b="1" dirty="0"/>
              <a:t>Collaborative Platform:</a:t>
            </a:r>
            <a:r>
              <a:rPr lang="en-IN" dirty="0"/>
              <a:t> Acts as a centralized system to manage the entire lifecycle of machine learning models, from development through deployment.</a:t>
            </a:r>
          </a:p>
          <a:p>
            <a:pPr>
              <a:buFont typeface="Arial" panose="020B0604020202020204" pitchFamily="34" charset="0"/>
              <a:buChar char="•"/>
            </a:pPr>
            <a:r>
              <a:rPr lang="en-IN" dirty="0"/>
              <a:t>Ensures streamlined collaboration across teams working on model development and deployment.</a:t>
            </a:r>
          </a:p>
          <a:p>
            <a:r>
              <a:rPr lang="en-IN" b="1" dirty="0"/>
              <a:t>Features:</a:t>
            </a:r>
          </a:p>
          <a:p>
            <a:pPr>
              <a:buFont typeface="Arial" panose="020B0604020202020204" pitchFamily="34" charset="0"/>
              <a:buChar char="•"/>
            </a:pPr>
            <a:r>
              <a:rPr lang="en-IN" b="1" dirty="0"/>
              <a:t>Model Versioning:</a:t>
            </a:r>
            <a:r>
              <a:rPr lang="en-IN" dirty="0"/>
              <a:t> Maintains a record of all versions of a model for easy comparison and retrieval.</a:t>
            </a:r>
          </a:p>
          <a:p>
            <a:pPr>
              <a:buFont typeface="Arial" panose="020B0604020202020204" pitchFamily="34" charset="0"/>
              <a:buChar char="•"/>
            </a:pPr>
            <a:r>
              <a:rPr lang="en-IN" b="1" dirty="0"/>
              <a:t>Stage Transitions:</a:t>
            </a:r>
            <a:r>
              <a:rPr lang="en-IN" dirty="0"/>
              <a:t> Supports the transition of models through various stages, such as "staging" to "production," ensuring controlled rollouts.</a:t>
            </a:r>
          </a:p>
          <a:p>
            <a:pPr>
              <a:buFont typeface="Arial" panose="020B0604020202020204" pitchFamily="34" charset="0"/>
              <a:buChar char="•"/>
            </a:pPr>
            <a:r>
              <a:rPr lang="en-IN" b="1" dirty="0"/>
              <a:t>Annotations:</a:t>
            </a:r>
            <a:r>
              <a:rPr lang="en-IN" dirty="0"/>
              <a:t> Allows adding notes and metadata to models for better understanding and tracking.</a:t>
            </a:r>
          </a:p>
          <a:p>
            <a:pPr>
              <a:buFont typeface="Arial" panose="020B0604020202020204" pitchFamily="34" charset="0"/>
              <a:buChar char="•"/>
            </a:pPr>
            <a:r>
              <a:rPr lang="en-IN" b="1" dirty="0"/>
              <a:t>Approval Processes:</a:t>
            </a:r>
            <a:r>
              <a:rPr lang="en-IN" dirty="0"/>
              <a:t> Facilitates review and approval workflows, ensuring only validated models move to production.</a:t>
            </a:r>
          </a:p>
          <a:p>
            <a:pPr>
              <a:buFont typeface="Arial" panose="020B0604020202020204" pitchFamily="34" charset="0"/>
              <a:buChar char="•"/>
            </a:pPr>
            <a:r>
              <a:rPr lang="en-IN" b="1" dirty="0"/>
              <a:t>Organized Management:</a:t>
            </a:r>
            <a:r>
              <a:rPr lang="en-IN" dirty="0"/>
              <a:t> Provides a structured framework for handling the lifecycle of model versions, reducing errors and increasing productivity.</a:t>
            </a:r>
          </a:p>
          <a:p>
            <a:r>
              <a:rPr lang="en-IN" dirty="0"/>
              <a:t>This is a critical tool in machine learning pipelines to ensure traceability, consistency, and collaboration in model management.</a:t>
            </a:r>
          </a:p>
          <a:p>
            <a:endParaRPr lang="en-IN" dirty="0"/>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40</a:t>
            </a:fld>
            <a:endParaRPr lang="en-IN" altLang="en-US"/>
          </a:p>
        </p:txBody>
      </p:sp>
    </p:spTree>
    <p:extLst>
      <p:ext uri="{BB962C8B-B14F-4D97-AF65-F5344CB8AC3E}">
        <p14:creationId xmlns:p14="http://schemas.microsoft.com/office/powerpoint/2010/main" val="3292863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slide on </a:t>
            </a:r>
            <a:r>
              <a:rPr lang="en-IN" b="1" dirty="0"/>
              <a:t>Serving</a:t>
            </a:r>
            <a:r>
              <a:rPr lang="en-IN" dirty="0"/>
              <a:t> explains how machine learning models are deployed and integrated into production environments for real-time use.</a:t>
            </a:r>
          </a:p>
          <a:p>
            <a:r>
              <a:rPr lang="en-IN" b="1" dirty="0"/>
              <a:t>Purpose:</a:t>
            </a:r>
          </a:p>
          <a:p>
            <a:pPr>
              <a:buFont typeface="Arial" panose="020B0604020202020204" pitchFamily="34" charset="0"/>
              <a:buChar char="•"/>
            </a:pPr>
            <a:r>
              <a:rPr lang="en-IN" b="1" dirty="0"/>
              <a:t>Deployment:</a:t>
            </a:r>
            <a:r>
              <a:rPr lang="en-IN" dirty="0"/>
              <a:t> Ensures that machine learning models can be deployed into production environments effectively and made accessible for real-world applications.</a:t>
            </a:r>
          </a:p>
          <a:p>
            <a:r>
              <a:rPr lang="en-IN" b="1" dirty="0"/>
              <a:t>Features:</a:t>
            </a:r>
          </a:p>
          <a:p>
            <a:pPr>
              <a:buFont typeface="Arial" panose="020B0604020202020204" pitchFamily="34" charset="0"/>
              <a:buChar char="•"/>
            </a:pPr>
            <a:r>
              <a:rPr lang="en-IN" b="1" dirty="0"/>
              <a:t>REST APIs and Microservices:</a:t>
            </a:r>
            <a:r>
              <a:rPr lang="en-IN" dirty="0"/>
              <a:t> Provides tools to expose models as REST APIs or integrate them into existing applications or microservices.</a:t>
            </a:r>
          </a:p>
          <a:p>
            <a:pPr>
              <a:buFont typeface="Arial" panose="020B0604020202020204" pitchFamily="34" charset="0"/>
              <a:buChar char="•"/>
            </a:pPr>
            <a:r>
              <a:rPr lang="en-IN" b="1" dirty="0"/>
              <a:t>Real-Time Predictions:</a:t>
            </a:r>
            <a:r>
              <a:rPr lang="en-IN" dirty="0"/>
              <a:t> Supports live, on-demand predictions for dynamic use cases.</a:t>
            </a:r>
          </a:p>
          <a:p>
            <a:pPr>
              <a:buFont typeface="Arial" panose="020B0604020202020204" pitchFamily="34" charset="0"/>
              <a:buChar char="•"/>
            </a:pPr>
            <a:r>
              <a:rPr lang="en-IN" b="1" dirty="0"/>
              <a:t>Automation:</a:t>
            </a:r>
            <a:r>
              <a:rPr lang="en-IN" dirty="0"/>
              <a:t> Helps automate the deployment process, reducing manual effort and increasing efficiency.</a:t>
            </a:r>
          </a:p>
          <a:p>
            <a:pPr>
              <a:buFont typeface="Arial" panose="020B0604020202020204" pitchFamily="34" charset="0"/>
              <a:buChar char="•"/>
            </a:pPr>
            <a:r>
              <a:rPr lang="en-IN" b="1" dirty="0"/>
              <a:t>Scalability:</a:t>
            </a:r>
            <a:r>
              <a:rPr lang="en-IN" dirty="0"/>
              <a:t> Ensures that models can handle growing user demands by scaling effectively.</a:t>
            </a:r>
          </a:p>
          <a:p>
            <a:pPr>
              <a:buFont typeface="Arial" panose="020B0604020202020204" pitchFamily="34" charset="0"/>
              <a:buChar char="•"/>
            </a:pPr>
            <a:r>
              <a:rPr lang="en-IN" b="1" dirty="0"/>
              <a:t>Ease of Access:</a:t>
            </a:r>
            <a:r>
              <a:rPr lang="en-IN" dirty="0"/>
              <a:t> Makes deployed models readily available for end-users or systems to interact with.</a:t>
            </a:r>
          </a:p>
          <a:p>
            <a:r>
              <a:rPr lang="en-IN" dirty="0"/>
              <a:t>This component is essential in bridging the gap between model development and practical application, ensuring models deliver actionable insights or services in real-time environments.</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41</a:t>
            </a:fld>
            <a:endParaRPr lang="en-IN" altLang="en-US"/>
          </a:p>
        </p:txBody>
      </p:sp>
    </p:spTree>
    <p:extLst>
      <p:ext uri="{BB962C8B-B14F-4D97-AF65-F5344CB8AC3E}">
        <p14:creationId xmlns:p14="http://schemas.microsoft.com/office/powerpoint/2010/main" val="22687682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This slide outlines a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demonstration using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MLFlow</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to manage a machine learning experiment on a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COVID dataset.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Objective: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The goal is to showcase how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MLFlow</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can be used as part of an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MLOps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pipeline to streamline experiment tracking and lifecycle management.</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Main Components in the Workflow:</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preprocess_data</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Handles data cleaning, transformation, and preparation.</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Ensures the dataset is ready for model training by addressing missing values, scaling, or encoding features.</a:t>
            </a:r>
          </a:p>
          <a:p>
            <a:pPr marL="342900" lvl="0" indent="-342900">
              <a:buFont typeface="+mj-lt"/>
              <a:buAutoNum type="arabicPeriod"/>
              <a:tabLst>
                <a:tab pos="4572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train_model</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Implements the training of a machine learning model on the prepared data.</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Likely includes model selection and hyperparameter tuning.</a:t>
            </a:r>
          </a:p>
          <a:p>
            <a:pPr marL="342900" lvl="0" indent="-342900">
              <a:buFont typeface="+mj-lt"/>
              <a:buAutoNum type="arabicPeriod"/>
              <a:tabLst>
                <a:tab pos="4572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evaluate_model</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Assesses the model's performance using appropriate metrics (e.g., accuracy, precision, recall for classification tasks).</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May include validation on a test dataset.</a:t>
            </a:r>
          </a:p>
          <a:p>
            <a:pPr marL="342900" lvl="0" indent="-342900">
              <a:buFont typeface="+mj-lt"/>
              <a:buAutoNum type="arabicPeriod"/>
              <a:tabLst>
                <a:tab pos="4572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log_to_mlflow</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Logs key artifacts such as:</a:t>
            </a:r>
          </a:p>
          <a:p>
            <a:pPr marL="1143000" lvl="2" indent="-228600">
              <a:buSzPts val="1000"/>
              <a:buFont typeface="Wingdings" pitchFamily="2" charset="2"/>
              <a:buChar char=""/>
              <a:tabLst>
                <a:tab pos="13716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Metrics</a:t>
            </a:r>
          </a:p>
          <a:p>
            <a:pPr marL="1143000" lvl="2" indent="-228600">
              <a:buSzPts val="1000"/>
              <a:buFont typeface="Wingdings" pitchFamily="2" charset="2"/>
              <a:buChar char=""/>
              <a:tabLst>
                <a:tab pos="13716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Model parameters</a:t>
            </a:r>
          </a:p>
          <a:p>
            <a:pPr marL="1143000" lvl="2" indent="-228600">
              <a:buSzPts val="1000"/>
              <a:buFont typeface="Wingdings" pitchFamily="2" charset="2"/>
              <a:buChar char=""/>
              <a:tabLst>
                <a:tab pos="13716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Trained models</a:t>
            </a:r>
          </a:p>
          <a:p>
            <a:pPr marL="1143000" lvl="2" indent="-228600">
              <a:buSzPts val="1000"/>
              <a:buFont typeface="Wingdings" pitchFamily="2" charset="2"/>
              <a:buChar char=""/>
              <a:tabLst>
                <a:tab pos="13716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Source code</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Utilizes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MLFlow</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for tracking and reproducibility.</a:t>
            </a:r>
          </a:p>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This structured approach integrates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MLOps</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best practices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and highlights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MLFlow's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capability in managing and scaling experiments effectively.</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42</a:t>
            </a:fld>
            <a:endParaRPr lang="en-IN" altLang="en-US"/>
          </a:p>
        </p:txBody>
      </p:sp>
    </p:spTree>
    <p:extLst>
      <p:ext uri="{BB962C8B-B14F-4D97-AF65-F5344CB8AC3E}">
        <p14:creationId xmlns:p14="http://schemas.microsoft.com/office/powerpoint/2010/main" val="20497301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The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Metrics Summary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slide provides a detailed performance evaluation of a machine learning model, with metrics covering accuracy, resource utilization, and classification results.</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Key Insights: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Model Performance Metrics: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Accuracy (0.785):</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The model correctly predicted 78.5% of the instances.</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F1-Score (0.785):</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Indicates the harmonic mean of precision and recall, suggesting balanced performance.</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Precision (0.785):</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Out of all positive predictions, 78.5% were accurate.</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Recall (0.785):</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Out of all actual positive instances, 78.5% were correctly identified.</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Error Analysis: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False Negatives (48):</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Instances wrongly classified as negatives.</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False Positives (1):</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Instances wrongly classified as positives.</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True Negatives (192):</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Correctly identified negative instances.</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True Positives (2):</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Correctly identified positive instances.</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Resource Utilization:</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CPU Usage (22.4%):</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Shows efficient utilization of processing capacity.</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Memory Usage (94.3%):</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Indicates a high memory demand during execution.</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Training Time: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Model Training Time (0.3128 seconds):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Highlights a very fast training phase, suitable for quick iterations.</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Implications: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While the accuracy and F1-score are consistent, the low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True Positives (2)</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compared to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False Negatives (48)</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suggests room for improvement in identifying positive cases.</a:t>
            </a:r>
          </a:p>
          <a:p>
            <a:pPr marL="342900" lvl="0" indent="-342900">
              <a:buSzPts val="1000"/>
              <a:buFont typeface="Symbol" pitchFamily="2" charset="2"/>
              <a:buChar char=""/>
              <a:tabLst>
                <a:tab pos="4572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Resource consumption metrics (CPU and Memory) indicate the model is demanding, which may need optimization for large-scale deployment.</a:t>
            </a:r>
          </a:p>
          <a:p>
            <a:pPr marL="342900" lvl="0" indent="-342900">
              <a:buSzPts val="1000"/>
              <a:buFont typeface="Symbol" pitchFamily="2" charset="2"/>
              <a:buChar char=""/>
              <a:tabLst>
                <a:tab pos="4572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 fast training time reflects computational efficiency, ideal for iterative processes.</a:t>
            </a:r>
          </a:p>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This analysis supports targeted improvements to enhance the model's capability, especially in identifying positive instances.</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43</a:t>
            </a:fld>
            <a:endParaRPr lang="en-IN" altLang="en-US"/>
          </a:p>
        </p:txBody>
      </p:sp>
    </p:spTree>
    <p:extLst>
      <p:ext uri="{BB962C8B-B14F-4D97-AF65-F5344CB8AC3E}">
        <p14:creationId xmlns:p14="http://schemas.microsoft.com/office/powerpoint/2010/main" val="1022842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a:extLst>
              <a:ext uri="{FF2B5EF4-FFF2-40B4-BE49-F238E27FC236}">
                <a16:creationId xmlns:a16="http://schemas.microsoft.com/office/drawing/2014/main" id="{8A20F344-5806-1770-0ECE-8B72F2E186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Notes Placeholder 2">
            <a:extLst>
              <a:ext uri="{FF2B5EF4-FFF2-40B4-BE49-F238E27FC236}">
                <a16:creationId xmlns:a16="http://schemas.microsoft.com/office/drawing/2014/main" id="{87A685E1-ECE7-A1AA-BCB2-972B0A176E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explains the </a:t>
            </a:r>
            <a:r>
              <a:rPr lang="en-IN" altLang="en-US" b="1"/>
              <a:t>complexity of Machine Learning (ML)</a:t>
            </a:r>
            <a:r>
              <a:rPr lang="en-IN" altLang="en-US"/>
              <a:t> compared to traditional software development by identifying the three key components that make ML systems more dynamic and variable:</a:t>
            </a:r>
          </a:p>
          <a:p>
            <a:r>
              <a:rPr lang="en-IN" altLang="en-US" b="1"/>
              <a:t>Key Components in ML Systems</a:t>
            </a:r>
          </a:p>
          <a:p>
            <a:pPr>
              <a:buFont typeface="Calibri Light" panose="020F0302020204030204" pitchFamily="34" charset="0"/>
              <a:buAutoNum type="arabicPeriod"/>
            </a:pPr>
            <a:r>
              <a:rPr lang="en-IN" altLang="en-US" b="1"/>
              <a:t>Data</a:t>
            </a:r>
            <a:r>
              <a:rPr lang="en-IN" altLang="en-US"/>
              <a:t>:</a:t>
            </a:r>
          </a:p>
          <a:p>
            <a:pPr marL="742950" lvl="1" indent="-285750">
              <a:buFont typeface="Calibri Light" panose="020F0302020204030204" pitchFamily="34" charset="0"/>
              <a:buAutoNum type="arabicPeriod"/>
            </a:pPr>
            <a:r>
              <a:rPr lang="en-IN" altLang="en-US"/>
              <a:t>Represents the foundational input for training ML models.</a:t>
            </a:r>
          </a:p>
          <a:p>
            <a:pPr marL="742950" lvl="1" indent="-285750">
              <a:buFont typeface="Calibri Light" panose="020F0302020204030204" pitchFamily="34" charset="0"/>
              <a:buAutoNum type="arabicPeriod"/>
            </a:pPr>
            <a:r>
              <a:rPr lang="en-IN" altLang="en-US" b="1"/>
              <a:t>Challenges</a:t>
            </a:r>
            <a:r>
              <a:rPr lang="en-IN" altLang="en-US"/>
              <a:t>:</a:t>
            </a:r>
          </a:p>
          <a:p>
            <a:pPr marL="1143000" lvl="2" indent="-228600">
              <a:buFont typeface="Calibri Light" panose="020F0302020204030204" pitchFamily="34" charset="0"/>
              <a:buAutoNum type="arabicPeriod"/>
            </a:pPr>
            <a:r>
              <a:rPr lang="en-IN" altLang="en-US" b="1"/>
              <a:t>Schema</a:t>
            </a:r>
            <a:r>
              <a:rPr lang="en-IN" altLang="en-US"/>
              <a:t>: The structure of the data can change over time, requiring updates to the pipeline.</a:t>
            </a:r>
          </a:p>
          <a:p>
            <a:pPr marL="1143000" lvl="2" indent="-228600">
              <a:buFont typeface="Calibri Light" panose="020F0302020204030204" pitchFamily="34" charset="0"/>
              <a:buAutoNum type="arabicPeriod"/>
            </a:pPr>
            <a:r>
              <a:rPr lang="en-IN" altLang="en-US" b="1"/>
              <a:t>Sampling over Time</a:t>
            </a:r>
            <a:r>
              <a:rPr lang="en-IN" altLang="en-US"/>
              <a:t>: Data distributions might evolve, leading to concept drift.</a:t>
            </a:r>
          </a:p>
          <a:p>
            <a:pPr marL="1143000" lvl="2" indent="-228600">
              <a:buFont typeface="Calibri Light" panose="020F0302020204030204" pitchFamily="34" charset="0"/>
              <a:buAutoNum type="arabicPeriod"/>
            </a:pPr>
            <a:r>
              <a:rPr lang="en-IN" altLang="en-US" b="1"/>
              <a:t>Volume</a:t>
            </a:r>
            <a:r>
              <a:rPr lang="en-IN" altLang="en-US"/>
              <a:t>: As the dataset grows, it can impact computation and storage requirements.</a:t>
            </a:r>
          </a:p>
          <a:p>
            <a:pPr>
              <a:buFont typeface="Calibri Light" panose="020F0302020204030204" pitchFamily="34" charset="0"/>
              <a:buAutoNum type="arabicPeriod"/>
            </a:pPr>
            <a:r>
              <a:rPr lang="en-IN" altLang="en-US" b="1"/>
              <a:t>Model</a:t>
            </a:r>
            <a:r>
              <a:rPr lang="en-IN" altLang="en-US"/>
              <a:t>:</a:t>
            </a:r>
          </a:p>
          <a:p>
            <a:pPr marL="742950" lvl="1" indent="-285750">
              <a:buFont typeface="Calibri Light" panose="020F0302020204030204" pitchFamily="34" charset="0"/>
              <a:buAutoNum type="arabicPeriod"/>
            </a:pPr>
            <a:r>
              <a:rPr lang="en-IN" altLang="en-US"/>
              <a:t>Refers to the algorithms and mathematical frameworks used for training and predictions.</a:t>
            </a:r>
          </a:p>
          <a:p>
            <a:pPr marL="742950" lvl="1" indent="-285750">
              <a:buFont typeface="Calibri Light" panose="020F0302020204030204" pitchFamily="34" charset="0"/>
              <a:buAutoNum type="arabicPeriod"/>
            </a:pPr>
            <a:r>
              <a:rPr lang="en-IN" altLang="en-US" b="1"/>
              <a:t>Challenges</a:t>
            </a:r>
            <a:r>
              <a:rPr lang="en-IN" altLang="en-US"/>
              <a:t>:</a:t>
            </a:r>
          </a:p>
          <a:p>
            <a:pPr marL="1143000" lvl="2" indent="-228600">
              <a:buFont typeface="Calibri Light" panose="020F0302020204030204" pitchFamily="34" charset="0"/>
              <a:buAutoNum type="arabicPeriod"/>
            </a:pPr>
            <a:r>
              <a:rPr lang="en-IN" altLang="en-US" b="1"/>
              <a:t>Algorithms</a:t>
            </a:r>
            <a:r>
              <a:rPr lang="en-IN" altLang="en-US"/>
              <a:t>: Models might need updates to improve performance or address changing requirements.</a:t>
            </a:r>
          </a:p>
          <a:p>
            <a:pPr marL="1143000" lvl="2" indent="-228600">
              <a:buFont typeface="Calibri Light" panose="020F0302020204030204" pitchFamily="34" charset="0"/>
              <a:buAutoNum type="arabicPeriod"/>
            </a:pPr>
            <a:r>
              <a:rPr lang="en-IN" altLang="en-US" b="1"/>
              <a:t>More Training</a:t>
            </a:r>
            <a:r>
              <a:rPr lang="en-IN" altLang="en-US"/>
              <a:t>: Continuous training on new or updated datasets is often required.</a:t>
            </a:r>
          </a:p>
          <a:p>
            <a:pPr marL="1143000" lvl="2" indent="-228600">
              <a:buFont typeface="Calibri Light" panose="020F0302020204030204" pitchFamily="34" charset="0"/>
              <a:buAutoNum type="arabicPeriod"/>
            </a:pPr>
            <a:r>
              <a:rPr lang="en-IN" altLang="en-US" b="1"/>
              <a:t>Experiments</a:t>
            </a:r>
            <a:r>
              <a:rPr lang="en-IN" altLang="en-US"/>
              <a:t>: Tuning hyperparameters or testing new models introduces variability.</a:t>
            </a:r>
          </a:p>
          <a:p>
            <a:pPr>
              <a:buFont typeface="Calibri Light" panose="020F0302020204030204" pitchFamily="34" charset="0"/>
              <a:buAutoNum type="arabicPeriod"/>
            </a:pPr>
            <a:r>
              <a:rPr lang="en-IN" altLang="en-US" b="1"/>
              <a:t>Code</a:t>
            </a:r>
            <a:r>
              <a:rPr lang="en-IN" altLang="en-US"/>
              <a:t>:</a:t>
            </a:r>
          </a:p>
          <a:p>
            <a:pPr marL="742950" lvl="1" indent="-285750">
              <a:buFont typeface="Calibri Light" panose="020F0302020204030204" pitchFamily="34" charset="0"/>
              <a:buAutoNum type="arabicPeriod"/>
            </a:pPr>
            <a:r>
              <a:rPr lang="en-IN" altLang="en-US"/>
              <a:t>Involves the traditional software engineering aspect of ML systems.</a:t>
            </a:r>
          </a:p>
          <a:p>
            <a:pPr marL="742950" lvl="1" indent="-285750">
              <a:buFont typeface="Calibri Light" panose="020F0302020204030204" pitchFamily="34" charset="0"/>
              <a:buAutoNum type="arabicPeriod"/>
            </a:pPr>
            <a:r>
              <a:rPr lang="en-IN" altLang="en-US" b="1"/>
              <a:t>Challenges</a:t>
            </a:r>
            <a:r>
              <a:rPr lang="en-IN" altLang="en-US"/>
              <a:t>:</a:t>
            </a:r>
          </a:p>
          <a:p>
            <a:pPr marL="1143000" lvl="2" indent="-228600">
              <a:buFont typeface="Calibri Light" panose="020F0302020204030204" pitchFamily="34" charset="0"/>
              <a:buAutoNum type="arabicPeriod"/>
            </a:pPr>
            <a:r>
              <a:rPr lang="en-IN" altLang="en-US" b="1"/>
              <a:t>Business Needs</a:t>
            </a:r>
            <a:r>
              <a:rPr lang="en-IN" altLang="en-US"/>
              <a:t>: Code must adapt to changing business logic or requirements.</a:t>
            </a:r>
          </a:p>
          <a:p>
            <a:pPr marL="1143000" lvl="2" indent="-228600">
              <a:buFont typeface="Calibri Light" panose="020F0302020204030204" pitchFamily="34" charset="0"/>
              <a:buAutoNum type="arabicPeriod"/>
            </a:pPr>
            <a:r>
              <a:rPr lang="en-IN" altLang="en-US" b="1"/>
              <a:t>Bug Fixes</a:t>
            </a:r>
            <a:r>
              <a:rPr lang="en-IN" altLang="en-US"/>
              <a:t>: Addressing software bugs or errors.</a:t>
            </a:r>
          </a:p>
          <a:p>
            <a:pPr marL="1143000" lvl="2" indent="-228600">
              <a:buFont typeface="Calibri Light" panose="020F0302020204030204" pitchFamily="34" charset="0"/>
              <a:buAutoNum type="arabicPeriod"/>
            </a:pPr>
            <a:r>
              <a:rPr lang="en-IN" altLang="en-US" b="1"/>
              <a:t>Configuration</a:t>
            </a:r>
            <a:r>
              <a:rPr lang="en-IN" altLang="en-US"/>
              <a:t>: Managing and updating configurations for deployment and execution.</a:t>
            </a:r>
          </a:p>
          <a:p>
            <a:r>
              <a:rPr lang="en-IN" altLang="en-US" b="1"/>
              <a:t>Comparison with Traditional Software Development</a:t>
            </a:r>
          </a:p>
          <a:p>
            <a:pPr>
              <a:buFontTx/>
              <a:buChar char="•"/>
            </a:pPr>
            <a:r>
              <a:rPr lang="en-IN" altLang="en-US"/>
              <a:t>In traditional software development, </a:t>
            </a:r>
            <a:r>
              <a:rPr lang="en-IN" altLang="en-US" b="1"/>
              <a:t>code</a:t>
            </a:r>
            <a:r>
              <a:rPr lang="en-IN" altLang="en-US"/>
              <a:t> is typically the primary variable.</a:t>
            </a:r>
          </a:p>
          <a:p>
            <a:pPr>
              <a:buFontTx/>
              <a:buChar char="•"/>
            </a:pPr>
            <a:r>
              <a:rPr lang="en-IN" altLang="en-US"/>
              <a:t>In ML systems, </a:t>
            </a:r>
            <a:r>
              <a:rPr lang="en-IN" altLang="en-US" b="1"/>
              <a:t>data</a:t>
            </a:r>
            <a:r>
              <a:rPr lang="en-IN" altLang="en-US"/>
              <a:t>, </a:t>
            </a:r>
            <a:r>
              <a:rPr lang="en-IN" altLang="en-US" b="1"/>
              <a:t>models</a:t>
            </a:r>
            <a:r>
              <a:rPr lang="en-IN" altLang="en-US"/>
              <a:t>, and </a:t>
            </a:r>
            <a:r>
              <a:rPr lang="en-IN" altLang="en-US" b="1"/>
              <a:t>code</a:t>
            </a:r>
            <a:r>
              <a:rPr lang="en-IN" altLang="en-US"/>
              <a:t> all contribute as changing variables, significantly increasing complexity.</a:t>
            </a:r>
          </a:p>
          <a:p>
            <a:r>
              <a:rPr lang="en-IN" altLang="en-US" b="1"/>
              <a:t>Reference</a:t>
            </a:r>
          </a:p>
          <a:p>
            <a:pPr>
              <a:buFontTx/>
              <a:buChar char="•"/>
            </a:pPr>
            <a:r>
              <a:rPr lang="en-IN" altLang="en-US"/>
              <a:t>The slide cites Martin Fowler's article on "Continuous Delivery for Machine Learning (CD4ML)" to emphasize the dynamic and iterative nature of ML systems.</a:t>
            </a:r>
          </a:p>
          <a:p>
            <a:r>
              <a:rPr lang="en-IN" altLang="en-US"/>
              <a:t>This slide aims to highlight the multi-dimensional challenges in managing and maintaining ML systems compared to traditional software projects.</a:t>
            </a:r>
          </a:p>
          <a:p>
            <a:endParaRPr lang="en-IN" altLang="en-US"/>
          </a:p>
        </p:txBody>
      </p:sp>
      <p:sp>
        <p:nvSpPr>
          <p:cNvPr id="25603" name="Slide Number Placeholder 3">
            <a:extLst>
              <a:ext uri="{FF2B5EF4-FFF2-40B4-BE49-F238E27FC236}">
                <a16:creationId xmlns:a16="http://schemas.microsoft.com/office/drawing/2014/main" id="{3CFBE631-4E83-3645-8E2D-58B50C588E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A4ABE1E-5B0F-9749-AA41-C3A367C3B948}" type="slidenum">
              <a:rPr lang="en-IN" altLang="en-US" smtClean="0"/>
              <a:pPr/>
              <a:t>6</a:t>
            </a:fld>
            <a:endParaRPr lang="en-I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The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MLFlow</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 Artifacts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slide outlines the key components generated and stored during a machine learning experiment using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MLFlow</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These artifacts ensure model reproducibility, ease of deployment, and environment consistency.</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Key Artifacts and Their Purposes: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MLmodel</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Purpose: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Acts as the metadata file for the model.</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Details: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Specifies the model type, dependencies, and entry points for loading and running the model. This file is critical for interpreting the structure of the model.</a:t>
            </a:r>
          </a:p>
          <a:p>
            <a:pPr marL="342900" lvl="0" indent="-342900">
              <a:buFont typeface="+mj-lt"/>
              <a:buAutoNum type="arabicPeriod"/>
              <a:tabLst>
                <a:tab pos="4572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conda.yaml</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Purpose: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Captures the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Conda</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environment configuration.</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Details: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Lists all dependencies (libraries and their versions) to recreate the exact environment needed for the model. Essential for ensuring compatibility during model reuse.</a:t>
            </a:r>
          </a:p>
          <a:p>
            <a:pPr marL="342900" lvl="0" indent="-342900">
              <a:buFont typeface="+mj-lt"/>
              <a:buAutoNum type="arabicPeriod"/>
              <a:tabLst>
                <a:tab pos="4572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model.pkl</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Purpose: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Stores the serialized version of the trained model.</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Details: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The pickled model file allows predictions to be made without retraining. It’s lightweight and commonly used for deployment.</a:t>
            </a:r>
          </a:p>
          <a:p>
            <a:pPr marL="342900" lvl="0" indent="-342900">
              <a:buFont typeface="+mj-lt"/>
              <a:buAutoNum type="arabicPeriod"/>
              <a:tabLst>
                <a:tab pos="4572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python_env.yaml</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Purpose: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Describes the Python environment.</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Details: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Specifies the Python version and pip dependencies. It ensures consistency in the execution of the model across different platforms or setups.</a:t>
            </a:r>
          </a:p>
          <a:p>
            <a:pPr marL="342900" lvl="0" indent="-342900">
              <a:buFont typeface="+mj-lt"/>
              <a:buAutoNum type="arabicPeriod"/>
              <a:tabLst>
                <a:tab pos="4572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requirements.txt</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Purpose: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Lists all Python dependencies required to run the model.</a:t>
            </a:r>
          </a:p>
          <a:p>
            <a:pPr marL="742950" lvl="1" indent="-285750">
              <a:buSzPts val="1000"/>
              <a:buFont typeface="Courier New" panose="02070309020205020404" pitchFamily="49" charset="0"/>
              <a:buChar char="o"/>
              <a:tabLst>
                <a:tab pos="9144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Details: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An alternative to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conda.yaml</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this file is particularly useful for environments that use pip rather than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Conda</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for package management.</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Importance: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These artifacts collectively enable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reproducibility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portability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scalability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of ML models.</a:t>
            </a:r>
          </a:p>
          <a:p>
            <a:pPr marL="342900" lvl="0" indent="-342900">
              <a:buSzPts val="1000"/>
              <a:buFont typeface="Symbol" pitchFamily="2" charset="2"/>
              <a:buChar char=""/>
              <a:tabLst>
                <a:tab pos="4572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They simplify the process of moving a model from development to production by ensuring that all required dependencies and configurations are clearly documented and available.</a:t>
            </a:r>
          </a:p>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These artifacts serve as a robust framework for managing and deploying machine learning models in an organized and systematic manner.</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44</a:t>
            </a:fld>
            <a:endParaRPr lang="en-IN" altLang="en-US"/>
          </a:p>
        </p:txBody>
      </p:sp>
    </p:spTree>
    <p:extLst>
      <p:ext uri="{BB962C8B-B14F-4D97-AF65-F5344CB8AC3E}">
        <p14:creationId xmlns:p14="http://schemas.microsoft.com/office/powerpoint/2010/main" val="540969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This slide highlights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System Metrics in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MLFlow</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which monitor and log resource utilization during machine learning experiments. These metrics ensure efficient usage of computational resources and help in diagnosing performance issues.</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Key Metrics and Their Descriptions: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CPU Metrics: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cpu_utilization_percentage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Tracks the percentage of CPU usage, useful for understanding computational load during model training and evaluation.</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Memory Metrics: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system_memory_usage_megabytes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Logs the memory (RAM) consumed in megabytes.</a:t>
            </a:r>
          </a:p>
          <a:p>
            <a:pPr marL="742950" lvl="1" indent="-285750">
              <a:buSzPts val="1000"/>
              <a:buFont typeface="Courier New" panose="02070309020205020404" pitchFamily="49" charset="0"/>
              <a:buChar char="o"/>
              <a:tabLst>
                <a:tab pos="9144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system_memory_usage_percentage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Records memory usage as a percentage of the total system memory.</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GPU Metrics: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gpu_utilization_percentage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Measures GPU usage in percentage, indicating the intensity of GPU processing.</a:t>
            </a:r>
          </a:p>
          <a:p>
            <a:pPr marL="742950" lvl="1" indent="-285750">
              <a:buSzPts val="1000"/>
              <a:buFont typeface="Courier New" panose="02070309020205020404" pitchFamily="49" charset="0"/>
              <a:buChar char="o"/>
              <a:tabLst>
                <a:tab pos="9144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gpu_memory_usage_megabytes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Tracks the amount of GPU memory consumed in megabytes.</a:t>
            </a:r>
          </a:p>
          <a:p>
            <a:pPr marL="742950" lvl="1" indent="-285750">
              <a:buSzPts val="1000"/>
              <a:buFont typeface="Courier New" panose="02070309020205020404" pitchFamily="49" charset="0"/>
              <a:buChar char="o"/>
              <a:tabLst>
                <a:tab pos="9144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gpu_memory_usage_percentage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Represents GPU memory usage as a percentage of total available GPU memory.</a:t>
            </a:r>
          </a:p>
          <a:p>
            <a:pPr marL="742950" lvl="1" indent="-285750">
              <a:buSzPts val="1000"/>
              <a:buFont typeface="Courier New" panose="02070309020205020404" pitchFamily="49" charset="0"/>
              <a:buChar char="o"/>
              <a:tabLst>
                <a:tab pos="9144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gpu_power_usage_watts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Logs the GPU power consumption in watts, helping evaluate energy efficiency.</a:t>
            </a:r>
          </a:p>
          <a:p>
            <a:pPr marL="742950" lvl="1" indent="-285750">
              <a:buSzPts val="1000"/>
              <a:buFont typeface="Courier New" panose="02070309020205020404" pitchFamily="49" charset="0"/>
              <a:buChar char="o"/>
              <a:tabLst>
                <a:tab pos="9144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gpu_power_usage_percentage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Measures GPU power usage relative to the maximum capacity.</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Network Metrics: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network_receive_megabytes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Records data received over the network in megabytes, useful for tracking data-intensive operations like streaming datasets.</a:t>
            </a:r>
          </a:p>
          <a:p>
            <a:pPr marL="742950" lvl="1" indent="-285750">
              <a:buSzPts val="1000"/>
              <a:buFont typeface="Courier New" panose="02070309020205020404" pitchFamily="49" charset="0"/>
              <a:buChar char="o"/>
              <a:tabLst>
                <a:tab pos="9144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network_transmit_megabytes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Tracks the amount of data transmitted, aiding in monitoring communication overhead.</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Disk Metrics: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disk_usage_megabytes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Logs the amount of disk space consumed during experiments, useful for monitoring large datasets or model storage.</a:t>
            </a:r>
          </a:p>
          <a:p>
            <a:pPr marL="742950" lvl="1" indent="-285750">
              <a:buSzPts val="1000"/>
              <a:buFont typeface="Courier New" panose="02070309020205020404" pitchFamily="49" charset="0"/>
              <a:buChar char="o"/>
              <a:tabLst>
                <a:tab pos="9144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disk_available_megabytes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Tracks the remaining available disk space, ensuring experiments do not run out of storage.</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Importance: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These metrics provide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insights into resource utilization</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enabling optimization of hardware usage.</a:t>
            </a:r>
          </a:p>
          <a:p>
            <a:pPr marL="342900" lvl="0" indent="-342900">
              <a:buSzPts val="1000"/>
              <a:buFont typeface="Symbol" pitchFamily="2" charset="2"/>
              <a:buChar char=""/>
              <a:tabLst>
                <a:tab pos="4572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They help in identifying potential bottlenecks during training or inference, such as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high memory or disk usage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buSzPts val="1000"/>
              <a:buFont typeface="Symbol" pitchFamily="2" charset="2"/>
              <a:buChar char=""/>
              <a:tabLst>
                <a:tab pos="4572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Monitoring GPU and CPU metrics ensures that experiments are running efficiently on the allocated hardware.</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Use Cases: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Performance Benchmarking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Compare system performance across different runs or environments.</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Cost Efficiency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Optimize computational resources to reduce costs in cloud-based setups.</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Debugging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Identify resource contention issues or hardware inefficiencies.</a:t>
            </a:r>
          </a:p>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These metrics are essential for robust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MLOps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practices and ensure the scalability and reliability of machine learning workflows.</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45</a:t>
            </a:fld>
            <a:endParaRPr lang="en-IN" altLang="en-US"/>
          </a:p>
        </p:txBody>
      </p:sp>
    </p:spTree>
    <p:extLst>
      <p:ext uri="{BB962C8B-B14F-4D97-AF65-F5344CB8AC3E}">
        <p14:creationId xmlns:p14="http://schemas.microsoft.com/office/powerpoint/2010/main" val="4179126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This slide introduces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Amazon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 comprehensive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MLOps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platform designed to manage the end-to-end lifecycle of machine learning models. Here's a detailed explanation:</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Key Features of Amazon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Fully Managed Platform</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Provides infrastructure, tools, and workflows for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building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training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deploying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machine learning models without worrying about underlying hardware and scalability.</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End-to-End ML Lifecycle Support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From data preprocessing to model deployment and monitoring,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streamlines the entire ML pipeline.</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Supports Multiple Frameworks and Languages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Compatible with popular machine learning libraries and frameworks such as:</a:t>
            </a:r>
          </a:p>
          <a:p>
            <a:pPr marL="1143000" lvl="2" indent="-228600">
              <a:buSzPts val="1000"/>
              <a:buFont typeface="Wingdings" pitchFamily="2" charset="2"/>
              <a:buChar char=""/>
              <a:tabLst>
                <a:tab pos="13716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TensorFlow</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buSzPts val="1000"/>
              <a:buFont typeface="Wingdings" pitchFamily="2" charset="2"/>
              <a:buChar char=""/>
              <a:tabLst>
                <a:tab pos="13716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PyTorch</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buSzPts val="1000"/>
              <a:buFont typeface="Wingdings" pitchFamily="2" charset="2"/>
              <a:buChar char=""/>
              <a:tabLst>
                <a:tab pos="13716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MXNet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buSzPts val="1000"/>
              <a:buFont typeface="Wingdings" pitchFamily="2" charset="2"/>
              <a:buChar char=""/>
              <a:tabLst>
                <a:tab pos="13716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Hugging Face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buSzPts val="1000"/>
              <a:buFont typeface="Wingdings" pitchFamily="2" charset="2"/>
              <a:buChar char=""/>
              <a:tabLst>
                <a:tab pos="13716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Scikit-learn</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Allows development in programming languages like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Python</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making it versatile for various data science workflows.</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Integration with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Jupyter</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Notebooks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Offers managed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Jupyter</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Notebooks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for seamless development and experimentation, improving accessibility and productivity.</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Why Use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for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MLOps</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Scalability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Automatically provisions resources based on model training and inference requirements.</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Automation</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Features like automatic model tuning, deployment, and monitoring simplify repetitive tasks.</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Cost Efficiency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Pay-as-you-go pricing ensures optimized costs for resource utilization.</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Deployment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Models can be deployed as real-time endpoints or batch jobs with minimal effort.</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Collaboration</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Enables teams to share experiments, datasets, and results efficiently.</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Use Cases: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Ideal for projects requiring quick prototyping, large-scale training, or real-time deployment, such as:</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Predictive analytics</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Image classification</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Natural language processing (NLP)</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Recommender systems</a:t>
            </a:r>
          </a:p>
          <a:p>
            <a:r>
              <a:rPr lang="en-IN" sz="1200" kern="100" dirty="0">
                <a:effectLst/>
                <a:latin typeface="Aptos" panose="020B0004020202020204" pitchFamily="34" charset="0"/>
                <a:ea typeface="Aptos" panose="020B0004020202020204" pitchFamily="34" charset="0"/>
                <a:cs typeface="Times New Roman" panose="02020603050405020304" pitchFamily="18" charset="0"/>
              </a:rPr>
              <a:t>Amazon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is a powerful tool for organizations aiming to scale their machine learning operations while maintaining efficiency and reliability.</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46</a:t>
            </a:fld>
            <a:endParaRPr lang="en-IN" altLang="en-US"/>
          </a:p>
        </p:txBody>
      </p:sp>
    </p:spTree>
    <p:extLst>
      <p:ext uri="{BB962C8B-B14F-4D97-AF65-F5344CB8AC3E}">
        <p14:creationId xmlns:p14="http://schemas.microsoft.com/office/powerpoint/2010/main" val="19089395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This slide introduces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Amazon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 comprehensive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MLOps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platform designed to manage the end-to-end lifecycle of machine learning models. Here's a detailed explanation:</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Key Features of Amazon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Fully Managed Platform</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Provides infrastructure, tools, and workflows for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building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training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deploying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machine learning models without worrying about underlying hardware and scalability.</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End-to-End ML Lifecycle Support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From data preprocessing to model deployment and monitoring,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streamlines the entire ML pipeline.</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Supports Multiple Frameworks and Languages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Compatible with popular machine learning libraries and frameworks such as:</a:t>
            </a:r>
          </a:p>
          <a:p>
            <a:pPr marL="1143000" lvl="2" indent="-228600">
              <a:buSzPts val="1000"/>
              <a:buFont typeface="Wingdings" pitchFamily="2" charset="2"/>
              <a:buChar char=""/>
              <a:tabLst>
                <a:tab pos="13716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TensorFlow</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buSzPts val="1000"/>
              <a:buFont typeface="Wingdings" pitchFamily="2" charset="2"/>
              <a:buChar char=""/>
              <a:tabLst>
                <a:tab pos="13716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PyTorch</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buSzPts val="1000"/>
              <a:buFont typeface="Wingdings" pitchFamily="2" charset="2"/>
              <a:buChar char=""/>
              <a:tabLst>
                <a:tab pos="1371600" algn="l"/>
              </a:tabLst>
            </a:pP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MXNet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buSzPts val="1000"/>
              <a:buFont typeface="Wingdings" pitchFamily="2" charset="2"/>
              <a:buChar char=""/>
              <a:tabLst>
                <a:tab pos="13716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Hugging Face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2" indent="-228600">
              <a:buSzPts val="1000"/>
              <a:buFont typeface="Wingdings" pitchFamily="2" charset="2"/>
              <a:buChar char=""/>
              <a:tabLst>
                <a:tab pos="13716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Scikit-learn</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Allows development in programming languages like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Python</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and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making it versatile for various data science workflows.</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Integration with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Jupyter</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Notebooks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Offers managed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Jupyter</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Notebooks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for seamless development and experimentation, improving accessibility and productivity.</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Why Use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for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MLOps</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Scalability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Automatically provisions resources based on model training and inference requirements.</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Automation</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Features like automatic model tuning, deployment, and monitoring simplify repetitive tasks.</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Cost Efficiency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Pay-as-you-go pricing ensures optimized costs for resource utilization.</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Deployment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Models can be deployed as real-time endpoints or batch jobs with minimal effort.</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Collaboration</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Enables teams to share experiments, datasets, and results efficiently.</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Use Cases: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Ideal for projects requiring quick prototyping, large-scale training, or real-time deployment, such as:</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Predictive analytics</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Image classification</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Natural language processing (NLP)</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Recommender systems</a:t>
            </a:r>
          </a:p>
          <a:p>
            <a:r>
              <a:rPr lang="en-IN" sz="1200" kern="100" dirty="0">
                <a:effectLst/>
                <a:latin typeface="Aptos" panose="020B0004020202020204" pitchFamily="34" charset="0"/>
                <a:ea typeface="Aptos" panose="020B0004020202020204" pitchFamily="34" charset="0"/>
                <a:cs typeface="Times New Roman" panose="02020603050405020304" pitchFamily="18" charset="0"/>
              </a:rPr>
              <a:t>Amazon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is a powerful tool for organizations aiming to scale their machine learning operations while maintaining efficiency and reliability.</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47</a:t>
            </a:fld>
            <a:endParaRPr lang="en-IN" altLang="en-US"/>
          </a:p>
        </p:txBody>
      </p:sp>
    </p:spTree>
    <p:extLst>
      <p:ext uri="{BB962C8B-B14F-4D97-AF65-F5344CB8AC3E}">
        <p14:creationId xmlns:p14="http://schemas.microsoft.com/office/powerpoint/2010/main" val="17272820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This slide provides a high-level overview of </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Amazon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MLOps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and its workflow. Here's a detailed breakdown:</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Workflow Components in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MLOps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Get Started</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Generates code repositories from project templates to help users quickly set up ML projects.</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Provides a streamlined beginning for developing machine learning workflows.</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Experiments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Enables tracking, visualization, and sharing of experiment results within teams.</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Facilitates collaborative experimentation and analysis to refine models.</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Model Training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Offers tools to train, tune, and evaluate models efficiently.</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Ensures optimal performance by supporting various frameworks and hyperparameter tuning.</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Model Registry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A centralized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catalog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to manage trained models.</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Tracks model versions and manages model lineage for better reproducibility and organization.</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Review and Configure</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Helps in reviewing models for production readiness.</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Configures model deployments seamlessly, ensuring integration into production environments.</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Model Deployment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Deploys models for inference by integrating with CI/CD pipelines.</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Supports real-time, batch inference, and custom deployments as required.</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Monitoring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Monitors models and datasets for issues like drift, bias, or performance degradation in production.</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Ensures continuous evaluation to maintain model reliability.</a:t>
            </a:r>
          </a:p>
          <a:p>
            <a:pPr marL="342900" lvl="0" indent="-342900">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ML and CI/CD Pipelines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Automates workflows to train, test, and deploy models for production.</a:t>
            </a:r>
          </a:p>
          <a:p>
            <a:pPr marL="742950" lvl="1" indent="-285750">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Integrates with modern DevOps tools for seamless collaboration and deployment.</a:t>
            </a:r>
          </a:p>
          <a:p>
            <a:r>
              <a:rPr lang="en-IN" sz="1200" b="1" kern="100" dirty="0">
                <a:effectLst/>
                <a:latin typeface="Aptos" panose="020B0004020202020204" pitchFamily="34" charset="0"/>
                <a:ea typeface="Aptos" panose="020B0004020202020204" pitchFamily="34" charset="0"/>
                <a:cs typeface="Times New Roman" panose="02020603050405020304" pitchFamily="18" charset="0"/>
              </a:rPr>
              <a:t>Why Use Amazon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1200" b="1" kern="100" dirty="0" err="1">
                <a:effectLst/>
                <a:latin typeface="Aptos" panose="020B0004020202020204" pitchFamily="34" charset="0"/>
                <a:ea typeface="Aptos" panose="020B0004020202020204" pitchFamily="34" charset="0"/>
                <a:cs typeface="Times New Roman" panose="02020603050405020304" pitchFamily="18" charset="0"/>
              </a:rPr>
              <a:t>MLOps</a:t>
            </a: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Scalability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Manages large-scale ML operations efficiently.</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Collaboration</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Enhances teamwork through shared experiments and a centralized registry.</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Automation</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Simplifies repetitive tasks like retraining and deployment.</a:t>
            </a:r>
          </a:p>
          <a:p>
            <a:pPr marL="342900" lvl="0" indent="-342900">
              <a:buSzPts val="1000"/>
              <a:buFont typeface="Symbol" pitchFamily="2" charset="2"/>
              <a:buChar char=""/>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Monitoring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Maintains model quality in production with continuous oversight.</a:t>
            </a:r>
          </a:p>
          <a:p>
            <a:r>
              <a:rPr lang="en-IN" sz="1200" kern="100" dirty="0">
                <a:effectLst/>
                <a:latin typeface="Aptos" panose="020B0004020202020204" pitchFamily="34" charset="0"/>
                <a:ea typeface="Aptos" panose="020B0004020202020204" pitchFamily="34" charset="0"/>
                <a:cs typeface="Times New Roman" panose="02020603050405020304" pitchFamily="18" charset="0"/>
              </a:rPr>
              <a:t>This workflow illustrates the comprehensive capabilities of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SageMaker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MLOps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for managing the entire lifecycle of machine learning models, from initial setup to deployment and monitoring.</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48</a:t>
            </a:fld>
            <a:endParaRPr lang="en-IN" altLang="en-US"/>
          </a:p>
        </p:txBody>
      </p:sp>
    </p:spTree>
    <p:extLst>
      <p:ext uri="{BB962C8B-B14F-4D97-AF65-F5344CB8AC3E}">
        <p14:creationId xmlns:p14="http://schemas.microsoft.com/office/powerpoint/2010/main" val="42129067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slide outlines the features and workflow of </a:t>
            </a:r>
            <a:r>
              <a:rPr lang="en-IN" b="1" dirty="0"/>
              <a:t>Amazon </a:t>
            </a:r>
            <a:r>
              <a:rPr lang="en-IN" b="1" dirty="0" err="1"/>
              <a:t>SageMaker</a:t>
            </a:r>
            <a:r>
              <a:rPr lang="en-IN" dirty="0"/>
              <a:t> for building and deploying machine learning models:</a:t>
            </a:r>
          </a:p>
          <a:p>
            <a:r>
              <a:rPr lang="en-IN" b="1" dirty="0"/>
              <a:t>Key Points</a:t>
            </a:r>
          </a:p>
          <a:p>
            <a:pPr>
              <a:buFont typeface="+mj-lt"/>
              <a:buAutoNum type="arabicPeriod"/>
            </a:pPr>
            <a:r>
              <a:rPr lang="en-IN" b="1" dirty="0"/>
              <a:t>Data Wrangler</a:t>
            </a:r>
            <a:r>
              <a:rPr lang="en-IN" dirty="0"/>
              <a:t>:</a:t>
            </a:r>
          </a:p>
          <a:p>
            <a:pPr marL="742950" lvl="1" indent="-285750">
              <a:buFont typeface="+mj-lt"/>
              <a:buAutoNum type="arabicPeriod"/>
            </a:pPr>
            <a:r>
              <a:rPr lang="en-IN" dirty="0"/>
              <a:t>A tool within </a:t>
            </a:r>
            <a:r>
              <a:rPr lang="en-IN" dirty="0" err="1"/>
              <a:t>SageMaker</a:t>
            </a:r>
            <a:r>
              <a:rPr lang="en-IN" dirty="0"/>
              <a:t> used for preparing and visualizing data.</a:t>
            </a:r>
          </a:p>
          <a:p>
            <a:pPr marL="742950" lvl="1" indent="-285750">
              <a:buFont typeface="+mj-lt"/>
              <a:buAutoNum type="arabicPeriod"/>
            </a:pPr>
            <a:r>
              <a:rPr lang="en-IN" dirty="0"/>
              <a:t>Helps clean, transform, and </a:t>
            </a:r>
            <a:r>
              <a:rPr lang="en-IN" dirty="0" err="1"/>
              <a:t>analyze</a:t>
            </a:r>
            <a:r>
              <a:rPr lang="en-IN" dirty="0"/>
              <a:t> datasets for machine learning.</a:t>
            </a:r>
          </a:p>
          <a:p>
            <a:pPr>
              <a:buFont typeface="+mj-lt"/>
              <a:buAutoNum type="arabicPeriod"/>
            </a:pPr>
            <a:r>
              <a:rPr lang="en-IN" b="1" dirty="0"/>
              <a:t>Dataset</a:t>
            </a:r>
            <a:r>
              <a:rPr lang="en-IN" dirty="0"/>
              <a:t>:</a:t>
            </a:r>
          </a:p>
          <a:p>
            <a:pPr marL="742950" lvl="1" indent="-285750">
              <a:buFont typeface="+mj-lt"/>
              <a:buAutoNum type="arabicPeriod"/>
            </a:pPr>
            <a:r>
              <a:rPr lang="en-IN" dirty="0"/>
              <a:t>Example used: </a:t>
            </a:r>
            <a:r>
              <a:rPr lang="en-IN" b="1" dirty="0"/>
              <a:t>Pima Indian Diabetes Dataset</a:t>
            </a:r>
            <a:r>
              <a:rPr lang="en-IN" dirty="0"/>
              <a:t>.</a:t>
            </a:r>
          </a:p>
          <a:p>
            <a:pPr marL="742950" lvl="1" indent="-285750">
              <a:buFont typeface="+mj-lt"/>
              <a:buAutoNum type="arabicPeriod"/>
            </a:pPr>
            <a:r>
              <a:rPr lang="en-IN" dirty="0"/>
              <a:t>This is a well-known dataset used for predicting diabetes based on specific patient features.</a:t>
            </a:r>
          </a:p>
          <a:p>
            <a:pPr>
              <a:buFont typeface="+mj-lt"/>
              <a:buAutoNum type="arabicPeriod"/>
            </a:pPr>
            <a:r>
              <a:rPr lang="en-IN" b="1" dirty="0"/>
              <a:t>Model</a:t>
            </a:r>
            <a:r>
              <a:rPr lang="en-IN" dirty="0"/>
              <a:t>:</a:t>
            </a:r>
          </a:p>
          <a:p>
            <a:pPr marL="742950" lvl="1" indent="-285750">
              <a:buFont typeface="+mj-lt"/>
              <a:buAutoNum type="arabicPeriod"/>
            </a:pPr>
            <a:r>
              <a:rPr lang="en-IN" b="1" dirty="0" err="1"/>
              <a:t>AutoML</a:t>
            </a:r>
            <a:r>
              <a:rPr lang="en-IN" b="1" dirty="0"/>
              <a:t> Model</a:t>
            </a:r>
            <a:r>
              <a:rPr lang="en-IN" dirty="0"/>
              <a:t>:</a:t>
            </a:r>
          </a:p>
          <a:p>
            <a:pPr marL="1143000" lvl="2" indent="-228600">
              <a:buFont typeface="+mj-lt"/>
              <a:buAutoNum type="arabicPeriod"/>
            </a:pPr>
            <a:r>
              <a:rPr lang="en-IN" dirty="0" err="1"/>
              <a:t>SageMaker</a:t>
            </a:r>
            <a:r>
              <a:rPr lang="en-IN" dirty="0"/>
              <a:t> automates the process of model selection and optimization.</a:t>
            </a:r>
          </a:p>
          <a:p>
            <a:pPr marL="1143000" lvl="2" indent="-228600">
              <a:buFont typeface="+mj-lt"/>
              <a:buAutoNum type="arabicPeriod"/>
            </a:pPr>
            <a:r>
              <a:rPr lang="en-IN" dirty="0"/>
              <a:t>Leverages </a:t>
            </a:r>
            <a:r>
              <a:rPr lang="en-IN" b="1" dirty="0" err="1"/>
              <a:t>AutoML</a:t>
            </a:r>
            <a:r>
              <a:rPr lang="en-IN" dirty="0"/>
              <a:t> to identify the best machine learning model for the dataset.</a:t>
            </a:r>
          </a:p>
          <a:p>
            <a:pPr marL="1143000" lvl="2" indent="-228600">
              <a:buFont typeface="+mj-lt"/>
              <a:buAutoNum type="arabicPeriod"/>
            </a:pPr>
            <a:r>
              <a:rPr lang="en-IN" dirty="0"/>
              <a:t>Uses advanced methods to tune hyperparameters and improve performance.</a:t>
            </a:r>
          </a:p>
          <a:p>
            <a:pPr>
              <a:buFont typeface="+mj-lt"/>
              <a:buAutoNum type="arabicPeriod"/>
            </a:pPr>
            <a:r>
              <a:rPr lang="en-IN" b="1" dirty="0"/>
              <a:t>Model Building Workflow</a:t>
            </a:r>
            <a:r>
              <a:rPr lang="en-IN" dirty="0"/>
              <a:t>:</a:t>
            </a:r>
          </a:p>
          <a:p>
            <a:pPr marL="742950" lvl="1" indent="-285750">
              <a:buFont typeface="+mj-lt"/>
              <a:buAutoNum type="arabicPeriod"/>
            </a:pPr>
            <a:r>
              <a:rPr lang="en-IN" dirty="0"/>
              <a:t>Step-by-step process:</a:t>
            </a:r>
          </a:p>
          <a:p>
            <a:pPr marL="1143000" lvl="2" indent="-228600">
              <a:buFont typeface="+mj-lt"/>
              <a:buAutoNum type="arabicPeriod"/>
            </a:pPr>
            <a:r>
              <a:rPr lang="en-IN" b="1" dirty="0"/>
              <a:t>Select Dataset</a:t>
            </a:r>
            <a:r>
              <a:rPr lang="en-IN" dirty="0"/>
              <a:t>: Choose the dataset for analysis.</a:t>
            </a:r>
          </a:p>
          <a:p>
            <a:pPr marL="1143000" lvl="2" indent="-228600">
              <a:buFont typeface="+mj-lt"/>
              <a:buAutoNum type="arabicPeriod"/>
            </a:pPr>
            <a:r>
              <a:rPr lang="en-IN" b="1" dirty="0"/>
              <a:t>Build</a:t>
            </a:r>
            <a:r>
              <a:rPr lang="en-IN" dirty="0"/>
              <a:t>: Use </a:t>
            </a:r>
            <a:r>
              <a:rPr lang="en-IN" dirty="0" err="1"/>
              <a:t>SageMaker</a:t>
            </a:r>
            <a:r>
              <a:rPr lang="en-IN" dirty="0"/>
              <a:t> tools to preprocess and structure the data.</a:t>
            </a:r>
          </a:p>
          <a:p>
            <a:pPr marL="1143000" lvl="2" indent="-228600">
              <a:buFont typeface="+mj-lt"/>
              <a:buAutoNum type="arabicPeriod"/>
            </a:pPr>
            <a:r>
              <a:rPr lang="en-IN" b="1" dirty="0" err="1"/>
              <a:t>Analyze</a:t>
            </a:r>
            <a:r>
              <a:rPr lang="en-IN" dirty="0"/>
              <a:t>: Generate insights and exploratory analysis.</a:t>
            </a:r>
          </a:p>
          <a:p>
            <a:pPr marL="1143000" lvl="2" indent="-228600">
              <a:buFont typeface="+mj-lt"/>
              <a:buAutoNum type="arabicPeriod"/>
            </a:pPr>
            <a:r>
              <a:rPr lang="en-IN" b="1" dirty="0"/>
              <a:t>Predict</a:t>
            </a:r>
            <a:r>
              <a:rPr lang="en-IN" dirty="0"/>
              <a:t>: Train the model and make predictions.</a:t>
            </a:r>
          </a:p>
          <a:p>
            <a:pPr marL="1143000" lvl="2" indent="-228600">
              <a:buFont typeface="+mj-lt"/>
              <a:buAutoNum type="arabicPeriod"/>
            </a:pPr>
            <a:r>
              <a:rPr lang="en-IN" b="1" dirty="0"/>
              <a:t>Deploy</a:t>
            </a:r>
            <a:r>
              <a:rPr lang="en-IN" dirty="0"/>
              <a:t>: Deploy the model to an endpoint for real-time or batch inference.</a:t>
            </a:r>
          </a:p>
          <a:p>
            <a:pPr>
              <a:buFont typeface="+mj-lt"/>
              <a:buAutoNum type="arabicPeriod"/>
            </a:pPr>
            <a:r>
              <a:rPr lang="en-IN" b="1" dirty="0" err="1"/>
              <a:t>SageMaker</a:t>
            </a:r>
            <a:r>
              <a:rPr lang="en-IN" b="1" dirty="0"/>
              <a:t> Model Registry</a:t>
            </a:r>
            <a:r>
              <a:rPr lang="en-IN" dirty="0"/>
              <a:t>:</a:t>
            </a:r>
          </a:p>
          <a:p>
            <a:pPr marL="742950" lvl="1" indent="-285750">
              <a:buFont typeface="+mj-lt"/>
              <a:buAutoNum type="arabicPeriod"/>
            </a:pPr>
            <a:r>
              <a:rPr lang="en-IN" dirty="0"/>
              <a:t>A feature that allows </a:t>
            </a:r>
            <a:r>
              <a:rPr lang="en-IN" dirty="0" err="1"/>
              <a:t>cataloging</a:t>
            </a:r>
            <a:r>
              <a:rPr lang="en-IN" dirty="0"/>
              <a:t> and managing model versions.</a:t>
            </a:r>
          </a:p>
          <a:p>
            <a:pPr marL="742950" lvl="1" indent="-285750">
              <a:buFont typeface="+mj-lt"/>
              <a:buAutoNum type="arabicPeriod"/>
            </a:pPr>
            <a:r>
              <a:rPr lang="en-IN" dirty="0"/>
              <a:t>Ensures smooth lifecycle management by keeping track of:</a:t>
            </a:r>
          </a:p>
          <a:p>
            <a:pPr marL="1143000" lvl="2" indent="-228600">
              <a:buFont typeface="+mj-lt"/>
              <a:buAutoNum type="arabicPeriod"/>
            </a:pPr>
            <a:r>
              <a:rPr lang="en-IN" dirty="0"/>
              <a:t>Model iterations.</a:t>
            </a:r>
          </a:p>
          <a:p>
            <a:pPr marL="1143000" lvl="2" indent="-228600">
              <a:buFont typeface="+mj-lt"/>
              <a:buAutoNum type="arabicPeriod"/>
            </a:pPr>
            <a:r>
              <a:rPr lang="en-IN" dirty="0"/>
              <a:t>Staging, approval, and production deployment processes.</a:t>
            </a:r>
          </a:p>
          <a:p>
            <a:r>
              <a:rPr lang="en-IN" b="1" dirty="0"/>
              <a:t>How It Works in Practice</a:t>
            </a:r>
          </a:p>
          <a:p>
            <a:pPr>
              <a:buFont typeface="Arial" panose="020B0604020202020204" pitchFamily="34" charset="0"/>
              <a:buChar char="•"/>
            </a:pPr>
            <a:r>
              <a:rPr lang="en-IN" b="1" dirty="0" err="1"/>
              <a:t>SageMaker</a:t>
            </a:r>
            <a:r>
              <a:rPr lang="en-IN" b="1" dirty="0"/>
              <a:t> simplifies the end-to-end machine learning pipeline</a:t>
            </a:r>
            <a:r>
              <a:rPr lang="en-IN" dirty="0"/>
              <a:t>, starting from data preparation to model deployment.</a:t>
            </a:r>
          </a:p>
          <a:p>
            <a:pPr>
              <a:buFont typeface="Arial" panose="020B0604020202020204" pitchFamily="34" charset="0"/>
              <a:buChar char="•"/>
            </a:pPr>
            <a:r>
              <a:rPr lang="en-IN" dirty="0"/>
              <a:t>Models are deployed to endpoints for predictions, making it easy to integrate into applications.</a:t>
            </a:r>
          </a:p>
          <a:p>
            <a:endParaRPr lang="en-US" dirty="0"/>
          </a:p>
        </p:txBody>
      </p:sp>
      <p:sp>
        <p:nvSpPr>
          <p:cNvPr id="4" name="Slide Number Placeholder 3"/>
          <p:cNvSpPr>
            <a:spLocks noGrp="1"/>
          </p:cNvSpPr>
          <p:nvPr>
            <p:ph type="sldNum" sz="quarter" idx="5"/>
          </p:nvPr>
        </p:nvSpPr>
        <p:spPr/>
        <p:txBody>
          <a:bodyPr/>
          <a:lstStyle/>
          <a:p>
            <a:pPr>
              <a:defRPr/>
            </a:pPr>
            <a:fld id="{208759E7-0225-2F45-ABDA-31AA09855C8B}" type="slidenum">
              <a:rPr lang="en-IN" altLang="en-US" smtClean="0"/>
              <a:pPr>
                <a:defRPr/>
              </a:pPr>
              <a:t>49</a:t>
            </a:fld>
            <a:endParaRPr lang="en-IN" altLang="en-US"/>
          </a:p>
        </p:txBody>
      </p:sp>
    </p:spTree>
    <p:extLst>
      <p:ext uri="{BB962C8B-B14F-4D97-AF65-F5344CB8AC3E}">
        <p14:creationId xmlns:p14="http://schemas.microsoft.com/office/powerpoint/2010/main" val="1527949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AAE531C7-45E2-8A8F-AE9E-FA61647167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Notes Placeholder 2">
            <a:extLst>
              <a:ext uri="{FF2B5EF4-FFF2-40B4-BE49-F238E27FC236}">
                <a16:creationId xmlns:a16="http://schemas.microsoft.com/office/drawing/2014/main" id="{BB92AA5C-C873-0BBA-0C27-7A39BCD589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explains the concept of a </a:t>
            </a:r>
            <a:r>
              <a:rPr lang="en-IN" altLang="en-US" b="1"/>
              <a:t>Model in Machine Learning (ML)</a:t>
            </a:r>
            <a:r>
              <a:rPr lang="en-IN" altLang="en-US"/>
              <a:t> and its role within an ML system:</a:t>
            </a:r>
          </a:p>
          <a:p>
            <a:r>
              <a:rPr lang="en-IN" altLang="en-US" b="1"/>
              <a:t>Key Points</a:t>
            </a:r>
          </a:p>
          <a:p>
            <a:pPr>
              <a:buFont typeface="Calibri Light" panose="020F0302020204030204" pitchFamily="34" charset="0"/>
              <a:buAutoNum type="arabicPeriod"/>
            </a:pPr>
            <a:r>
              <a:rPr lang="en-IN" altLang="en-US" b="1"/>
              <a:t>Definition</a:t>
            </a:r>
            <a:r>
              <a:rPr lang="en-IN" altLang="en-US"/>
              <a:t>:</a:t>
            </a:r>
          </a:p>
          <a:p>
            <a:pPr marL="742950" lvl="1" indent="-285750">
              <a:buFont typeface="Calibri Light" panose="020F0302020204030204" pitchFamily="34" charset="0"/>
              <a:buAutoNum type="arabicPeriod"/>
            </a:pPr>
            <a:r>
              <a:rPr lang="en-IN" altLang="en-US"/>
              <a:t>A </a:t>
            </a:r>
            <a:r>
              <a:rPr lang="en-IN" altLang="en-US" b="1"/>
              <a:t>model in ML</a:t>
            </a:r>
            <a:r>
              <a:rPr lang="en-IN" altLang="en-US"/>
              <a:t> is defined as the trained algorithm that enables predictions or decisions based on input data. It is the output of the ML process after being trained on a dataset.</a:t>
            </a:r>
          </a:p>
          <a:p>
            <a:pPr>
              <a:buFont typeface="Calibri Light" panose="020F0302020204030204" pitchFamily="34" charset="0"/>
              <a:buAutoNum type="arabicPeriod"/>
            </a:pPr>
            <a:r>
              <a:rPr lang="en-IN" altLang="en-US" b="1"/>
              <a:t>Core Component</a:t>
            </a:r>
            <a:r>
              <a:rPr lang="en-IN" altLang="en-US"/>
              <a:t>:</a:t>
            </a:r>
          </a:p>
          <a:p>
            <a:pPr marL="742950" lvl="1" indent="-285750">
              <a:buFont typeface="Calibri Light" panose="020F0302020204030204" pitchFamily="34" charset="0"/>
              <a:buAutoNum type="arabicPeriod"/>
            </a:pPr>
            <a:r>
              <a:rPr lang="en-IN" altLang="en-US"/>
              <a:t>The model is at the heart of an ML system. Without a trained model, the system cannot perform the tasks it was designed for, such as classification, regression, clustering, or decision-making.</a:t>
            </a:r>
          </a:p>
          <a:p>
            <a:pPr>
              <a:buFont typeface="Calibri Light" panose="020F0302020204030204" pitchFamily="34" charset="0"/>
              <a:buAutoNum type="arabicPeriod"/>
            </a:pPr>
            <a:r>
              <a:rPr lang="en-IN" altLang="en-US" b="1"/>
              <a:t>Integration into Operational Pipelines</a:t>
            </a:r>
            <a:r>
              <a:rPr lang="en-IN" altLang="en-US"/>
              <a:t>:</a:t>
            </a:r>
          </a:p>
          <a:p>
            <a:pPr marL="742950" lvl="1" indent="-285750">
              <a:buFont typeface="Calibri Light" panose="020F0302020204030204" pitchFamily="34" charset="0"/>
              <a:buAutoNum type="arabicPeriod"/>
            </a:pPr>
            <a:r>
              <a:rPr lang="en-IN" altLang="en-US"/>
              <a:t>The model does not work in isolation. It is:</a:t>
            </a:r>
          </a:p>
          <a:p>
            <a:pPr marL="1143000" lvl="2" indent="-228600">
              <a:buFont typeface="Calibri Light" panose="020F0302020204030204" pitchFamily="34" charset="0"/>
              <a:buAutoNum type="arabicPeriod"/>
            </a:pPr>
            <a:r>
              <a:rPr lang="en-IN" altLang="en-US" b="1"/>
              <a:t>Developed</a:t>
            </a:r>
            <a:r>
              <a:rPr lang="en-IN" altLang="en-US"/>
              <a:t>: Using data and algorithms to train a suitable model.</a:t>
            </a:r>
          </a:p>
          <a:p>
            <a:pPr marL="1143000" lvl="2" indent="-228600">
              <a:buFont typeface="Calibri Light" panose="020F0302020204030204" pitchFamily="34" charset="0"/>
              <a:buAutoNum type="arabicPeriod"/>
            </a:pPr>
            <a:r>
              <a:rPr lang="en-IN" altLang="en-US" b="1"/>
              <a:t>Deployed</a:t>
            </a:r>
            <a:r>
              <a:rPr lang="en-IN" altLang="en-US"/>
              <a:t>: Integrated into production environments to be used in real-world applications.</a:t>
            </a:r>
          </a:p>
          <a:p>
            <a:pPr marL="1143000" lvl="2" indent="-228600">
              <a:buFont typeface="Calibri Light" panose="020F0302020204030204" pitchFamily="34" charset="0"/>
              <a:buAutoNum type="arabicPeriod"/>
            </a:pPr>
            <a:r>
              <a:rPr lang="en-IN" altLang="en-US" b="1"/>
              <a:t>Monitored</a:t>
            </a:r>
            <a:r>
              <a:rPr lang="en-IN" altLang="en-US"/>
              <a:t>: Continuously checked for performance, accuracy, and relevance (e.g., detecting data drift).</a:t>
            </a:r>
          </a:p>
          <a:p>
            <a:pPr marL="1143000" lvl="2" indent="-228600">
              <a:buFont typeface="Calibri Light" panose="020F0302020204030204" pitchFamily="34" charset="0"/>
              <a:buAutoNum type="arabicPeriod"/>
            </a:pPr>
            <a:r>
              <a:rPr lang="en-IN" altLang="en-US" b="1"/>
              <a:t>Maintained</a:t>
            </a:r>
            <a:r>
              <a:rPr lang="en-IN" altLang="en-US"/>
              <a:t>: Regularly updated or retrained with new data to ensure optimal performance.</a:t>
            </a:r>
          </a:p>
          <a:p>
            <a:r>
              <a:rPr lang="en-IN" altLang="en-US"/>
              <a:t>This slide emphasizes the practical and dynamic role of an ML model, underscoring its importance not just as an algorithm but as a functional component of a larger, operational system.</a:t>
            </a:r>
          </a:p>
          <a:p>
            <a:endParaRPr lang="en-IN" altLang="en-US"/>
          </a:p>
        </p:txBody>
      </p:sp>
      <p:sp>
        <p:nvSpPr>
          <p:cNvPr id="27651" name="Slide Number Placeholder 3">
            <a:extLst>
              <a:ext uri="{FF2B5EF4-FFF2-40B4-BE49-F238E27FC236}">
                <a16:creationId xmlns:a16="http://schemas.microsoft.com/office/drawing/2014/main" id="{2F8D467E-8A8C-92FA-23CD-B11067AA56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E88D51-3F12-B148-BFB8-2AECBB96D286}" type="slidenum">
              <a:rPr lang="en-IN" altLang="en-US" smtClean="0"/>
              <a:pPr/>
              <a:t>7</a:t>
            </a:fld>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A169E9E6-D85C-8E7D-DAA6-8499BF6A21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2F1FE971-C60E-67C0-0043-7CF7BB6F44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details the </a:t>
            </a:r>
            <a:r>
              <a:rPr lang="en-IN" altLang="en-US" b="1"/>
              <a:t>Model Workflow</a:t>
            </a:r>
            <a:r>
              <a:rPr lang="en-IN" altLang="en-US"/>
              <a:t> in Machine Learning, outlining the key stages involved in the lifecycle of an ML model:</a:t>
            </a:r>
          </a:p>
          <a:p>
            <a:r>
              <a:rPr lang="en-IN" altLang="en-US" b="1"/>
              <a:t>1. Model Development:</a:t>
            </a:r>
          </a:p>
          <a:p>
            <a:pPr>
              <a:buFontTx/>
              <a:buChar char="•"/>
            </a:pPr>
            <a:r>
              <a:rPr lang="en-IN" altLang="en-US"/>
              <a:t>Involves building and training the ML model using a dataset.</a:t>
            </a:r>
          </a:p>
          <a:p>
            <a:pPr>
              <a:buFontTx/>
              <a:buChar char="•"/>
            </a:pPr>
            <a:r>
              <a:rPr lang="en-IN" altLang="en-US"/>
              <a:t>Key tasks:</a:t>
            </a:r>
          </a:p>
          <a:p>
            <a:pPr marL="742950" lvl="1" indent="-285750">
              <a:buFontTx/>
              <a:buChar char="•"/>
            </a:pPr>
            <a:r>
              <a:rPr lang="en-IN" altLang="en-US"/>
              <a:t>Selecting the appropriate algorithm for the task.</a:t>
            </a:r>
          </a:p>
          <a:p>
            <a:pPr marL="742950" lvl="1" indent="-285750">
              <a:buFontTx/>
              <a:buChar char="•"/>
            </a:pPr>
            <a:r>
              <a:rPr lang="en-IN" altLang="en-US"/>
              <a:t>Tuning hyperparameters to optimize performance.</a:t>
            </a:r>
          </a:p>
          <a:p>
            <a:pPr marL="742950" lvl="1" indent="-285750">
              <a:buFontTx/>
              <a:buChar char="•"/>
            </a:pPr>
            <a:r>
              <a:rPr lang="en-IN" altLang="en-US"/>
              <a:t>Evaluating the model to ensure it meets the desired performance metrics.</a:t>
            </a:r>
          </a:p>
          <a:p>
            <a:r>
              <a:rPr lang="en-IN" altLang="en-US" b="1"/>
              <a:t>2. Model Versioning:</a:t>
            </a:r>
          </a:p>
          <a:p>
            <a:pPr>
              <a:buFontTx/>
              <a:buChar char="•"/>
            </a:pPr>
            <a:r>
              <a:rPr lang="en-IN" altLang="en-US"/>
              <a:t>Refers to maintaining a record of different versions of the model.</a:t>
            </a:r>
          </a:p>
          <a:p>
            <a:pPr>
              <a:buFontTx/>
              <a:buChar char="•"/>
            </a:pPr>
            <a:r>
              <a:rPr lang="en-IN" altLang="en-US"/>
              <a:t>Purpose:</a:t>
            </a:r>
          </a:p>
          <a:p>
            <a:pPr marL="742950" lvl="1" indent="-285750">
              <a:buFontTx/>
              <a:buChar char="•"/>
            </a:pPr>
            <a:r>
              <a:rPr lang="en-IN" altLang="en-US"/>
              <a:t>Track improvements or changes made to the model.</a:t>
            </a:r>
          </a:p>
          <a:p>
            <a:pPr marL="742950" lvl="1" indent="-285750">
              <a:buFontTx/>
              <a:buChar char="•"/>
            </a:pPr>
            <a:r>
              <a:rPr lang="en-IN" altLang="en-US"/>
              <a:t>Manage multiple models efficiently, especially when updating to new data or algorithms.</a:t>
            </a:r>
          </a:p>
          <a:p>
            <a:r>
              <a:rPr lang="en-IN" altLang="en-US" b="1"/>
              <a:t>3. Model Deployment:</a:t>
            </a:r>
          </a:p>
          <a:p>
            <a:pPr>
              <a:buFontTx/>
              <a:buChar char="•"/>
            </a:pPr>
            <a:r>
              <a:rPr lang="en-IN" altLang="en-US"/>
              <a:t>Focuses on integrating the trained model into a production environment.</a:t>
            </a:r>
          </a:p>
          <a:p>
            <a:pPr>
              <a:buFontTx/>
              <a:buChar char="•"/>
            </a:pPr>
            <a:r>
              <a:rPr lang="en-IN" altLang="en-US"/>
              <a:t>Objective:</a:t>
            </a:r>
          </a:p>
          <a:p>
            <a:pPr marL="742950" lvl="1" indent="-285750">
              <a:buFontTx/>
              <a:buChar char="•"/>
            </a:pPr>
            <a:r>
              <a:rPr lang="en-IN" altLang="en-US"/>
              <a:t>Ensure the model is accessible to make predictions on live data in real-world scenarios.</a:t>
            </a:r>
          </a:p>
          <a:p>
            <a:r>
              <a:rPr lang="en-IN" altLang="en-US" b="1"/>
              <a:t>4. Model Monitoring:</a:t>
            </a:r>
          </a:p>
          <a:p>
            <a:pPr>
              <a:buFontTx/>
              <a:buChar char="•"/>
            </a:pPr>
            <a:r>
              <a:rPr lang="en-IN" altLang="en-US"/>
              <a:t>Continuous observation of the model’s performance in a live setting.</a:t>
            </a:r>
          </a:p>
          <a:p>
            <a:pPr>
              <a:buFontTx/>
              <a:buChar char="•"/>
            </a:pPr>
            <a:r>
              <a:rPr lang="en-IN" altLang="en-US"/>
              <a:t>Tasks:</a:t>
            </a:r>
          </a:p>
          <a:p>
            <a:pPr marL="742950" lvl="1" indent="-285750">
              <a:buFontTx/>
              <a:buChar char="•"/>
            </a:pPr>
            <a:r>
              <a:rPr lang="en-IN" altLang="en-US"/>
              <a:t>Detect </a:t>
            </a:r>
            <a:r>
              <a:rPr lang="en-IN" altLang="en-US" b="1"/>
              <a:t>data drift</a:t>
            </a:r>
            <a:r>
              <a:rPr lang="en-IN" altLang="en-US"/>
              <a:t>: Changes in the input data distribution that may impact model performance.</a:t>
            </a:r>
          </a:p>
          <a:p>
            <a:pPr marL="742950" lvl="1" indent="-285750">
              <a:buFontTx/>
              <a:buChar char="•"/>
            </a:pPr>
            <a:r>
              <a:rPr lang="en-IN" altLang="en-US"/>
              <a:t>Identify </a:t>
            </a:r>
            <a:r>
              <a:rPr lang="en-IN" altLang="en-US" b="1"/>
              <a:t>model degradation</a:t>
            </a:r>
            <a:r>
              <a:rPr lang="en-IN" altLang="en-US"/>
              <a:t>: A drop in the model's accuracy over time.</a:t>
            </a:r>
          </a:p>
          <a:p>
            <a:pPr marL="742950" lvl="1" indent="-285750">
              <a:buFontTx/>
              <a:buChar char="•"/>
            </a:pPr>
            <a:r>
              <a:rPr lang="en-IN" altLang="en-US"/>
              <a:t>Address emerging </a:t>
            </a:r>
            <a:r>
              <a:rPr lang="en-IN" altLang="en-US" b="1"/>
              <a:t>biases</a:t>
            </a:r>
            <a:r>
              <a:rPr lang="en-IN" altLang="en-US"/>
              <a:t> or inaccuracies in predictions.</a:t>
            </a:r>
          </a:p>
          <a:p>
            <a:r>
              <a:rPr lang="en-IN" altLang="en-US" b="1"/>
              <a:t>5. Model Retraining:</a:t>
            </a:r>
          </a:p>
          <a:p>
            <a:pPr>
              <a:buFontTx/>
              <a:buChar char="•"/>
            </a:pPr>
            <a:r>
              <a:rPr lang="en-IN" altLang="en-US"/>
              <a:t>Regularly updating the model with new data to ensure its effectiveness over time.</a:t>
            </a:r>
          </a:p>
          <a:p>
            <a:pPr>
              <a:buFontTx/>
              <a:buChar char="•"/>
            </a:pPr>
            <a:r>
              <a:rPr lang="en-IN" altLang="en-US"/>
              <a:t>Importance:</a:t>
            </a:r>
          </a:p>
          <a:p>
            <a:pPr marL="742950" lvl="1" indent="-285750">
              <a:buFontTx/>
              <a:buChar char="•"/>
            </a:pPr>
            <a:r>
              <a:rPr lang="en-IN" altLang="en-US"/>
              <a:t>Keeps the model relevant as data evolves.</a:t>
            </a:r>
          </a:p>
          <a:p>
            <a:pPr marL="742950" lvl="1" indent="-285750">
              <a:buFontTx/>
              <a:buChar char="•"/>
            </a:pPr>
            <a:r>
              <a:rPr lang="en-IN" altLang="en-US"/>
              <a:t>Addresses performance drops due to changes in the data environment.</a:t>
            </a:r>
          </a:p>
          <a:p>
            <a:r>
              <a:rPr lang="en-IN" altLang="en-US" b="1"/>
              <a:t>Summary:</a:t>
            </a:r>
          </a:p>
          <a:p>
            <a:r>
              <a:rPr lang="en-IN" altLang="en-US"/>
              <a:t>This workflow encapsulates the end-to-end process required to create, deploy, and maintain an ML model in a robust and scalable manner. It highlights the iterative nature of ML development, emphasizing monitoring and retraining for long-term success.</a:t>
            </a:r>
          </a:p>
          <a:p>
            <a:endParaRPr lang="en-IN" altLang="en-US"/>
          </a:p>
        </p:txBody>
      </p:sp>
      <p:sp>
        <p:nvSpPr>
          <p:cNvPr id="29699" name="Slide Number Placeholder 3">
            <a:extLst>
              <a:ext uri="{FF2B5EF4-FFF2-40B4-BE49-F238E27FC236}">
                <a16:creationId xmlns:a16="http://schemas.microsoft.com/office/drawing/2014/main" id="{C4BBE259-8592-7EF0-763F-CB26741C1E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66A539-ABCC-A94E-86E4-BA69E950E6C1}" type="slidenum">
              <a:rPr lang="en-IN" altLang="en-US" smtClean="0"/>
              <a:pPr/>
              <a:t>8</a:t>
            </a:fld>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84CD6584-4BF6-28E2-207F-EE53CC0F4A9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a:extLst>
              <a:ext uri="{FF2B5EF4-FFF2-40B4-BE49-F238E27FC236}">
                <a16:creationId xmlns:a16="http://schemas.microsoft.com/office/drawing/2014/main" id="{A9A5B043-79C6-D550-8912-3771C3F546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introduces the topic of </a:t>
            </a:r>
            <a:r>
              <a:rPr lang="en-IN" altLang="en-US" b="1"/>
              <a:t>Machine Learning Generations</a:t>
            </a:r>
            <a:r>
              <a:rPr lang="en-IN" altLang="en-US"/>
              <a:t>. It likely sets the stage for a discussion about the evolution and milestones in Machine Learning over time.</a:t>
            </a:r>
          </a:p>
          <a:p>
            <a:r>
              <a:rPr lang="en-IN" altLang="en-US" b="1"/>
              <a:t>Possible Content that Follows</a:t>
            </a:r>
          </a:p>
          <a:p>
            <a:pPr>
              <a:buFont typeface="Calibri Light" panose="020F0302020204030204" pitchFamily="34" charset="0"/>
              <a:buAutoNum type="arabicPeriod"/>
            </a:pPr>
            <a:r>
              <a:rPr lang="en-IN" altLang="en-US" b="1"/>
              <a:t>First Generation (Traditional ML)</a:t>
            </a:r>
            <a:r>
              <a:rPr lang="en-IN" altLang="en-US"/>
              <a:t>:</a:t>
            </a:r>
          </a:p>
          <a:p>
            <a:pPr marL="742950" lvl="1" indent="-285750">
              <a:buFont typeface="Calibri Light" panose="020F0302020204030204" pitchFamily="34" charset="0"/>
              <a:buAutoNum type="arabicPeriod"/>
            </a:pPr>
            <a:r>
              <a:rPr lang="en-IN" altLang="en-US"/>
              <a:t>Focused on simple algorithms like linear regression, decision trees, and rule-based systems.</a:t>
            </a:r>
          </a:p>
          <a:p>
            <a:pPr marL="742950" lvl="1" indent="-285750">
              <a:buFont typeface="Calibri Light" panose="020F0302020204030204" pitchFamily="34" charset="0"/>
              <a:buAutoNum type="arabicPeriod"/>
            </a:pPr>
            <a:r>
              <a:rPr lang="en-IN" altLang="en-US"/>
              <a:t>Relied heavily on feature engineering by domain experts.</a:t>
            </a:r>
          </a:p>
          <a:p>
            <a:pPr>
              <a:buFont typeface="Calibri Light" panose="020F0302020204030204" pitchFamily="34" charset="0"/>
              <a:buAutoNum type="arabicPeriod"/>
            </a:pPr>
            <a:r>
              <a:rPr lang="en-IN" altLang="en-US" b="1"/>
              <a:t>Second Generation (Deep Learning)</a:t>
            </a:r>
            <a:r>
              <a:rPr lang="en-IN" altLang="en-US"/>
              <a:t>:</a:t>
            </a:r>
          </a:p>
          <a:p>
            <a:pPr marL="742950" lvl="1" indent="-285750">
              <a:buFont typeface="Calibri Light" panose="020F0302020204030204" pitchFamily="34" charset="0"/>
              <a:buAutoNum type="arabicPeriod"/>
            </a:pPr>
            <a:r>
              <a:rPr lang="en-IN" altLang="en-US"/>
              <a:t>Introduction of neural networks and their deep variants.</a:t>
            </a:r>
          </a:p>
          <a:p>
            <a:pPr marL="742950" lvl="1" indent="-285750">
              <a:buFont typeface="Calibri Light" panose="020F0302020204030204" pitchFamily="34" charset="0"/>
              <a:buAutoNum type="arabicPeriod"/>
            </a:pPr>
            <a:r>
              <a:rPr lang="en-IN" altLang="en-US"/>
              <a:t>Use of GPUs and large datasets for tasks like image recognition, natural language processing, etc.</a:t>
            </a:r>
          </a:p>
          <a:p>
            <a:pPr>
              <a:buFont typeface="Calibri Light" panose="020F0302020204030204" pitchFamily="34" charset="0"/>
              <a:buAutoNum type="arabicPeriod"/>
            </a:pPr>
            <a:r>
              <a:rPr lang="en-IN" altLang="en-US" b="1"/>
              <a:t>Third Generation (Generative AI)</a:t>
            </a:r>
            <a:r>
              <a:rPr lang="en-IN" altLang="en-US"/>
              <a:t>:</a:t>
            </a:r>
          </a:p>
          <a:p>
            <a:pPr marL="742950" lvl="1" indent="-285750">
              <a:buFont typeface="Calibri Light" panose="020F0302020204030204" pitchFamily="34" charset="0"/>
              <a:buAutoNum type="arabicPeriod"/>
            </a:pPr>
            <a:r>
              <a:rPr lang="en-IN" altLang="en-US"/>
              <a:t>Models like GPT (Generative Pre-trained Transformer) and other advanced architectures.</a:t>
            </a:r>
          </a:p>
          <a:p>
            <a:pPr marL="742950" lvl="1" indent="-285750">
              <a:buFont typeface="Calibri Light" panose="020F0302020204030204" pitchFamily="34" charset="0"/>
              <a:buAutoNum type="arabicPeriod"/>
            </a:pPr>
            <a:r>
              <a:rPr lang="en-IN" altLang="en-US"/>
              <a:t>Focus on unsupervised and self-supervised learning, enabling generative capabilities like text generation and image synthesis.</a:t>
            </a:r>
          </a:p>
          <a:p>
            <a:pPr>
              <a:buFont typeface="Calibri Light" panose="020F0302020204030204" pitchFamily="34" charset="0"/>
              <a:buAutoNum type="arabicPeriod"/>
            </a:pPr>
            <a:r>
              <a:rPr lang="en-IN" altLang="en-US" b="1"/>
              <a:t>Future Directions</a:t>
            </a:r>
            <a:r>
              <a:rPr lang="en-IN" altLang="en-US"/>
              <a:t>:</a:t>
            </a:r>
          </a:p>
          <a:p>
            <a:pPr marL="742950" lvl="1" indent="-285750">
              <a:buFont typeface="Calibri Light" panose="020F0302020204030204" pitchFamily="34" charset="0"/>
              <a:buAutoNum type="arabicPeriod"/>
            </a:pPr>
            <a:r>
              <a:rPr lang="en-IN" altLang="en-US"/>
              <a:t>Areas like explainable AI (XAI), federated learning, and quantum machine learning.</a:t>
            </a:r>
          </a:p>
          <a:p>
            <a:r>
              <a:rPr lang="en-IN" altLang="en-US"/>
              <a:t>This slide acts as a transition point to dive into how machine learning has progressed and where it is headed. The image of the clock tower suggests it might also tie into the rich academic tradition or history, possibly linking BITS Pilani's contributions to the field.</a:t>
            </a:r>
          </a:p>
          <a:p>
            <a:endParaRPr lang="en-US" altLang="en-US"/>
          </a:p>
        </p:txBody>
      </p:sp>
      <p:sp>
        <p:nvSpPr>
          <p:cNvPr id="31747" name="Slide Number Placeholder 3">
            <a:extLst>
              <a:ext uri="{FF2B5EF4-FFF2-40B4-BE49-F238E27FC236}">
                <a16:creationId xmlns:a16="http://schemas.microsoft.com/office/drawing/2014/main" id="{712C5251-4A0F-84B4-F486-211C7E7A70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95092A-4ECC-6948-AF1F-D1F7D3B6D30A}" type="slidenum">
              <a:rPr lang="en-IN" altLang="en-US" smtClean="0"/>
              <a:pPr/>
              <a:t>9</a:t>
            </a:fld>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64A4F8F8-D23C-B9CB-A3EE-B39A8450E64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Notes Placeholder 2">
            <a:extLst>
              <a:ext uri="{FF2B5EF4-FFF2-40B4-BE49-F238E27FC236}">
                <a16:creationId xmlns:a16="http://schemas.microsoft.com/office/drawing/2014/main" id="{C0EBDBDC-FDEA-AC56-8578-DBC05AA173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categorizes the </a:t>
            </a:r>
            <a:r>
              <a:rPr lang="en-IN" altLang="en-US" b="1"/>
              <a:t>Three Generations of Machine Learning (ML)</a:t>
            </a:r>
            <a:r>
              <a:rPr lang="en-IN" altLang="en-US"/>
              <a:t>, illustrating the progression and key focus areas of the field over time:</a:t>
            </a:r>
          </a:p>
          <a:p>
            <a:r>
              <a:rPr lang="en-IN" altLang="en-US" b="1"/>
              <a:t>1. Gen 1: Basic Machine Learning:</a:t>
            </a:r>
          </a:p>
          <a:p>
            <a:pPr>
              <a:buFontTx/>
              <a:buChar char="•"/>
            </a:pPr>
            <a:r>
              <a:rPr lang="en-IN" altLang="en-US"/>
              <a:t>Refers to the foundational phase of ML.</a:t>
            </a:r>
          </a:p>
          <a:p>
            <a:pPr>
              <a:buFontTx/>
              <a:buChar char="•"/>
            </a:pPr>
            <a:r>
              <a:rPr lang="en-IN" altLang="en-US"/>
              <a:t>Key features:</a:t>
            </a:r>
          </a:p>
          <a:p>
            <a:pPr marL="742950" lvl="1" indent="-285750">
              <a:buFontTx/>
              <a:buChar char="•"/>
            </a:pPr>
            <a:r>
              <a:rPr lang="en-IN" altLang="en-US"/>
              <a:t>Algorithms like linear regression, logistic regression, decision trees, and support vector machines.</a:t>
            </a:r>
          </a:p>
          <a:p>
            <a:pPr marL="742950" lvl="1" indent="-285750">
              <a:buFontTx/>
              <a:buChar char="•"/>
            </a:pPr>
            <a:r>
              <a:rPr lang="en-IN" altLang="en-US"/>
              <a:t>Heavy reliance on manual </a:t>
            </a:r>
            <a:r>
              <a:rPr lang="en-IN" altLang="en-US" b="1"/>
              <a:t>feature engineering</a:t>
            </a:r>
            <a:r>
              <a:rPr lang="en-IN" altLang="en-US"/>
              <a:t> by domain experts to extract meaningful input for models.</a:t>
            </a:r>
          </a:p>
          <a:p>
            <a:pPr marL="742950" lvl="1" indent="-285750">
              <a:buFontTx/>
              <a:buChar char="•"/>
            </a:pPr>
            <a:r>
              <a:rPr lang="en-IN" altLang="en-US"/>
              <a:t>Focus on small to medium-sized datasets.</a:t>
            </a:r>
          </a:p>
          <a:p>
            <a:pPr>
              <a:buFontTx/>
              <a:buChar char="•"/>
            </a:pPr>
            <a:r>
              <a:rPr lang="en-IN" altLang="en-US"/>
              <a:t>Applications:</a:t>
            </a:r>
          </a:p>
          <a:p>
            <a:pPr marL="742950" lvl="1" indent="-285750">
              <a:buFontTx/>
              <a:buChar char="•"/>
            </a:pPr>
            <a:r>
              <a:rPr lang="en-IN" altLang="en-US"/>
              <a:t>Spam detection, recommendation systems, and basic classification tasks.</a:t>
            </a:r>
          </a:p>
          <a:p>
            <a:r>
              <a:rPr lang="en-IN" altLang="en-US" b="1"/>
              <a:t>2. Gen 2: Deep Learning [based on Artificial Neural Networks]:</a:t>
            </a:r>
          </a:p>
          <a:p>
            <a:pPr>
              <a:buFontTx/>
              <a:buChar char="•"/>
            </a:pPr>
            <a:r>
              <a:rPr lang="en-IN" altLang="en-US"/>
              <a:t>Represents a significant shift towards </a:t>
            </a:r>
            <a:r>
              <a:rPr lang="en-IN" altLang="en-US" b="1"/>
              <a:t>neural networks</a:t>
            </a:r>
            <a:r>
              <a:rPr lang="en-IN" altLang="en-US"/>
              <a:t> and their deep architectures.</a:t>
            </a:r>
          </a:p>
          <a:p>
            <a:pPr>
              <a:buFontTx/>
              <a:buChar char="•"/>
            </a:pPr>
            <a:r>
              <a:rPr lang="en-IN" altLang="en-US"/>
              <a:t>Key features:</a:t>
            </a:r>
          </a:p>
          <a:p>
            <a:pPr marL="742950" lvl="1" indent="-285750">
              <a:buFontTx/>
              <a:buChar char="•"/>
            </a:pPr>
            <a:r>
              <a:rPr lang="en-IN" altLang="en-US"/>
              <a:t>Use of </a:t>
            </a:r>
            <a:r>
              <a:rPr lang="en-IN" altLang="en-US" b="1"/>
              <a:t>deep learning models</a:t>
            </a:r>
            <a:r>
              <a:rPr lang="en-IN" altLang="en-US"/>
              <a:t>, such as convolutional neural networks (CNNs) and recurrent neural networks (RNNs), for tasks like image and speech recognition.</a:t>
            </a:r>
          </a:p>
          <a:p>
            <a:pPr marL="742950" lvl="1" indent="-285750">
              <a:buFontTx/>
              <a:buChar char="•"/>
            </a:pPr>
            <a:r>
              <a:rPr lang="en-IN" altLang="en-US"/>
              <a:t>Requires large datasets and high computational power (e.g., GPUs).</a:t>
            </a:r>
          </a:p>
          <a:p>
            <a:pPr marL="742950" lvl="1" indent="-285750">
              <a:buFontTx/>
              <a:buChar char="•"/>
            </a:pPr>
            <a:r>
              <a:rPr lang="en-IN" altLang="en-US"/>
              <a:t>Minimal need for manual feature engineering, as deep learning models can learn features automatically.</a:t>
            </a:r>
          </a:p>
          <a:p>
            <a:pPr>
              <a:buFontTx/>
              <a:buChar char="•"/>
            </a:pPr>
            <a:r>
              <a:rPr lang="en-IN" altLang="en-US"/>
              <a:t>Applications:</a:t>
            </a:r>
          </a:p>
          <a:p>
            <a:pPr marL="742950" lvl="1" indent="-285750">
              <a:buFontTx/>
              <a:buChar char="•"/>
            </a:pPr>
            <a:r>
              <a:rPr lang="en-IN" altLang="en-US"/>
              <a:t>Computer vision, natural language processing, and autonomous vehicles.</a:t>
            </a:r>
          </a:p>
          <a:p>
            <a:r>
              <a:rPr lang="en-IN" altLang="en-US" b="1"/>
              <a:t>3. Gen 3: Transfer Learning / Transformers:</a:t>
            </a:r>
          </a:p>
          <a:p>
            <a:pPr>
              <a:buFontTx/>
              <a:buChar char="•"/>
            </a:pPr>
            <a:r>
              <a:rPr lang="en-IN" altLang="en-US"/>
              <a:t>The current state-of-the-art in ML, emphasizing reusable knowledge and efficient architectures.</a:t>
            </a:r>
          </a:p>
          <a:p>
            <a:pPr>
              <a:buFontTx/>
              <a:buChar char="•"/>
            </a:pPr>
            <a:r>
              <a:rPr lang="en-IN" altLang="en-US"/>
              <a:t>Key features:</a:t>
            </a:r>
          </a:p>
          <a:p>
            <a:pPr marL="742950" lvl="1" indent="-285750">
              <a:buFontTx/>
              <a:buChar char="•"/>
            </a:pPr>
            <a:r>
              <a:rPr lang="en-IN" altLang="en-US" b="1"/>
              <a:t>Transfer Learning</a:t>
            </a:r>
            <a:r>
              <a:rPr lang="en-IN" altLang="en-US"/>
              <a:t>: Leverages pre-trained models on large datasets to adapt to specific tasks with minimal fine-tuning.</a:t>
            </a:r>
          </a:p>
          <a:p>
            <a:pPr marL="742950" lvl="1" indent="-285750">
              <a:buFontTx/>
              <a:buChar char="•"/>
            </a:pPr>
            <a:r>
              <a:rPr lang="en-IN" altLang="en-US" b="1"/>
              <a:t>Transformers</a:t>
            </a:r>
            <a:r>
              <a:rPr lang="en-IN" altLang="en-US"/>
              <a:t>: A model architecture designed to handle sequential data efficiently (e.g., text, time series). Examples include BERT, GPT, and Vision Transformers.</a:t>
            </a:r>
          </a:p>
          <a:p>
            <a:pPr marL="742950" lvl="1" indent="-285750">
              <a:buFontTx/>
              <a:buChar char="•"/>
            </a:pPr>
            <a:r>
              <a:rPr lang="en-IN" altLang="en-US"/>
              <a:t>Focus on </a:t>
            </a:r>
            <a:r>
              <a:rPr lang="en-IN" altLang="en-US" b="1"/>
              <a:t>self-supervised learning</a:t>
            </a:r>
            <a:r>
              <a:rPr lang="en-IN" altLang="en-US"/>
              <a:t> for extracting meaningful representations without labeled data.</a:t>
            </a:r>
          </a:p>
          <a:p>
            <a:pPr>
              <a:buFontTx/>
              <a:buChar char="•"/>
            </a:pPr>
            <a:r>
              <a:rPr lang="en-IN" altLang="en-US"/>
              <a:t>Applications:</a:t>
            </a:r>
          </a:p>
          <a:p>
            <a:pPr marL="742950" lvl="1" indent="-285750">
              <a:buFontTx/>
              <a:buChar char="•"/>
            </a:pPr>
            <a:r>
              <a:rPr lang="en-IN" altLang="en-US"/>
              <a:t>Chatbots, advanced language models (e.g., ChatGPT), and generative AI (text-to-image, code generation).</a:t>
            </a:r>
          </a:p>
          <a:p>
            <a:r>
              <a:rPr lang="en-IN" altLang="en-US" b="1"/>
              <a:t>Summary:</a:t>
            </a:r>
          </a:p>
          <a:p>
            <a:r>
              <a:rPr lang="en-IN" altLang="en-US"/>
              <a:t>The slide provides a high-level overview of the evolution of ML, moving from traditional algorithms to deep learning and finally to advanced techniques like transformers and transfer learning. It highlights the field's increasing capability to process large data, reduce manual effort, and solve complex real-world problems.</a:t>
            </a:r>
          </a:p>
          <a:p>
            <a:endParaRPr lang="en-US" altLang="en-US"/>
          </a:p>
        </p:txBody>
      </p:sp>
      <p:sp>
        <p:nvSpPr>
          <p:cNvPr id="33795" name="Slide Number Placeholder 3">
            <a:extLst>
              <a:ext uri="{FF2B5EF4-FFF2-40B4-BE49-F238E27FC236}">
                <a16:creationId xmlns:a16="http://schemas.microsoft.com/office/drawing/2014/main" id="{8ACA9561-0468-03FC-4022-336C6B9A352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13EBAF8-D1EC-0441-A9BF-772797235C96}" type="slidenum">
              <a:rPr lang="en-IN" altLang="en-US" smtClean="0"/>
              <a:pPr/>
              <a:t>10</a:t>
            </a:fld>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9BFBCBCA-907D-4DA7-5323-F8954A3D511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Notes Placeholder 2">
            <a:extLst>
              <a:ext uri="{FF2B5EF4-FFF2-40B4-BE49-F238E27FC236}">
                <a16:creationId xmlns:a16="http://schemas.microsoft.com/office/drawing/2014/main" id="{F02AF6F2-A320-6DA5-7EE3-35030FEFEB2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IN" altLang="en-US"/>
              <a:t>This slide explains </a:t>
            </a:r>
            <a:r>
              <a:rPr lang="en-IN" altLang="en-US" b="1"/>
              <a:t>Generation 1: Basic Machine Learning</a:t>
            </a:r>
            <a:r>
              <a:rPr lang="en-IN" altLang="en-US"/>
              <a:t>, focusing on traditional ML techniques and their use in solving classification problems. Here's a breakdown:</a:t>
            </a:r>
          </a:p>
          <a:p>
            <a:r>
              <a:rPr lang="en-IN" altLang="en-US" b="1"/>
              <a:t>Key Characteristics of Basic Machine Learning:</a:t>
            </a:r>
          </a:p>
          <a:p>
            <a:pPr>
              <a:buFont typeface="Calibri Light" panose="020F0302020204030204" pitchFamily="34" charset="0"/>
              <a:buAutoNum type="arabicPeriod"/>
            </a:pPr>
            <a:r>
              <a:rPr lang="en-IN" altLang="en-US" b="1"/>
              <a:t>Traditional Algorithms</a:t>
            </a:r>
            <a:r>
              <a:rPr lang="en-IN" altLang="en-US"/>
              <a:t>:</a:t>
            </a:r>
          </a:p>
          <a:p>
            <a:pPr marL="742950" lvl="1" indent="-285750">
              <a:buFont typeface="Calibri Light" panose="020F0302020204030204" pitchFamily="34" charset="0"/>
              <a:buAutoNum type="arabicPeriod"/>
            </a:pPr>
            <a:r>
              <a:rPr lang="en-IN" altLang="en-US"/>
              <a:t>Relies on classical machine learning algorithms that have a mathematical foundation.</a:t>
            </a:r>
          </a:p>
          <a:p>
            <a:pPr marL="742950" lvl="1" indent="-285750">
              <a:buFont typeface="Calibri Light" panose="020F0302020204030204" pitchFamily="34" charset="0"/>
              <a:buAutoNum type="arabicPeriod"/>
            </a:pPr>
            <a:r>
              <a:rPr lang="en-IN" altLang="en-US"/>
              <a:t>Focus on structured data and relatively small datasets.</a:t>
            </a:r>
          </a:p>
          <a:p>
            <a:pPr>
              <a:buFont typeface="Calibri Light" panose="020F0302020204030204" pitchFamily="34" charset="0"/>
              <a:buAutoNum type="arabicPeriod"/>
            </a:pPr>
            <a:r>
              <a:rPr lang="en-IN" altLang="en-US" b="1"/>
              <a:t>Manual Feature Engineering</a:t>
            </a:r>
            <a:r>
              <a:rPr lang="en-IN" altLang="en-US"/>
              <a:t>:</a:t>
            </a:r>
          </a:p>
          <a:p>
            <a:pPr marL="742950" lvl="1" indent="-285750">
              <a:buFont typeface="Calibri Light" panose="020F0302020204030204" pitchFamily="34" charset="0"/>
              <a:buAutoNum type="arabicPeriod"/>
            </a:pPr>
            <a:r>
              <a:rPr lang="en-IN" altLang="en-US"/>
              <a:t>Significant effort is required to manually extract relevant features from the data to improve model performance.</a:t>
            </a:r>
          </a:p>
          <a:p>
            <a:pPr>
              <a:buFont typeface="Calibri Light" panose="020F0302020204030204" pitchFamily="34" charset="0"/>
              <a:buAutoNum type="arabicPeriod"/>
            </a:pPr>
            <a:r>
              <a:rPr lang="en-IN" altLang="en-US" b="1"/>
              <a:t>Performance</a:t>
            </a:r>
            <a:r>
              <a:rPr lang="en-IN" altLang="en-US"/>
              <a:t>:</a:t>
            </a:r>
          </a:p>
          <a:p>
            <a:pPr marL="742950" lvl="1" indent="-285750">
              <a:buFont typeface="Calibri Light" panose="020F0302020204030204" pitchFamily="34" charset="0"/>
              <a:buAutoNum type="arabicPeriod"/>
            </a:pPr>
            <a:r>
              <a:rPr lang="en-IN" altLang="en-US"/>
              <a:t>These models perform well on problems where data is structured, clean, and limited in size.</a:t>
            </a:r>
          </a:p>
          <a:p>
            <a:r>
              <a:rPr lang="en-IN" altLang="en-US" b="1"/>
              <a:t>Algorithms for Solving Classification Problems:</a:t>
            </a:r>
          </a:p>
          <a:p>
            <a:r>
              <a:rPr lang="en-IN" altLang="en-US"/>
              <a:t>The slide lists popular algorithms commonly used in the first generation of ML for classification tasks:</a:t>
            </a:r>
          </a:p>
          <a:p>
            <a:pPr>
              <a:buFont typeface="Calibri Light" panose="020F0302020204030204" pitchFamily="34" charset="0"/>
              <a:buAutoNum type="arabicPeriod"/>
            </a:pPr>
            <a:r>
              <a:rPr lang="en-IN" altLang="en-US" b="1"/>
              <a:t>Naïve Bayes</a:t>
            </a:r>
            <a:r>
              <a:rPr lang="en-IN" altLang="en-US"/>
              <a:t>:</a:t>
            </a:r>
          </a:p>
          <a:p>
            <a:pPr marL="742950" lvl="1" indent="-285750">
              <a:buFont typeface="Calibri Light" panose="020F0302020204030204" pitchFamily="34" charset="0"/>
              <a:buAutoNum type="arabicPeriod"/>
            </a:pPr>
            <a:r>
              <a:rPr lang="en-IN" altLang="en-US"/>
              <a:t>A probabilistic classifier based on Bayes' theorem.</a:t>
            </a:r>
          </a:p>
          <a:p>
            <a:pPr marL="742950" lvl="1" indent="-285750">
              <a:buFont typeface="Calibri Light" panose="020F0302020204030204" pitchFamily="34" charset="0"/>
              <a:buAutoNum type="arabicPeriod"/>
            </a:pPr>
            <a:r>
              <a:rPr lang="en-IN" altLang="en-US"/>
              <a:t>Assumes independence between features.</a:t>
            </a:r>
          </a:p>
          <a:p>
            <a:pPr>
              <a:buFont typeface="Calibri Light" panose="020F0302020204030204" pitchFamily="34" charset="0"/>
              <a:buAutoNum type="arabicPeriod"/>
            </a:pPr>
            <a:r>
              <a:rPr lang="en-IN" altLang="en-US" b="1"/>
              <a:t>Decision Tree</a:t>
            </a:r>
            <a:r>
              <a:rPr lang="en-IN" altLang="en-US"/>
              <a:t>:</a:t>
            </a:r>
          </a:p>
          <a:p>
            <a:pPr marL="742950" lvl="1" indent="-285750">
              <a:buFont typeface="Calibri Light" panose="020F0302020204030204" pitchFamily="34" charset="0"/>
              <a:buAutoNum type="arabicPeriod"/>
            </a:pPr>
            <a:r>
              <a:rPr lang="en-IN" altLang="en-US"/>
              <a:t>A tree-structured model that splits data based on feature values to make decisions.</a:t>
            </a:r>
          </a:p>
          <a:p>
            <a:pPr>
              <a:buFont typeface="Calibri Light" panose="020F0302020204030204" pitchFamily="34" charset="0"/>
              <a:buAutoNum type="arabicPeriod"/>
            </a:pPr>
            <a:r>
              <a:rPr lang="en-IN" altLang="en-US" b="1"/>
              <a:t>Random Forest</a:t>
            </a:r>
            <a:r>
              <a:rPr lang="en-IN" altLang="en-US"/>
              <a:t>:</a:t>
            </a:r>
          </a:p>
          <a:p>
            <a:pPr marL="742950" lvl="1" indent="-285750">
              <a:buFont typeface="Calibri Light" panose="020F0302020204030204" pitchFamily="34" charset="0"/>
              <a:buAutoNum type="arabicPeriod"/>
            </a:pPr>
            <a:r>
              <a:rPr lang="en-IN" altLang="en-US"/>
              <a:t>An ensemble learning method combining multiple decision trees to improve accuracy and reduce overfitting.</a:t>
            </a:r>
          </a:p>
          <a:p>
            <a:pPr>
              <a:buFont typeface="Calibri Light" panose="020F0302020204030204" pitchFamily="34" charset="0"/>
              <a:buAutoNum type="arabicPeriod"/>
            </a:pPr>
            <a:r>
              <a:rPr lang="en-IN" altLang="en-US" b="1"/>
              <a:t>Support Vector Machine (SVM)</a:t>
            </a:r>
            <a:r>
              <a:rPr lang="en-IN" altLang="en-US"/>
              <a:t>:</a:t>
            </a:r>
          </a:p>
          <a:p>
            <a:pPr marL="742950" lvl="1" indent="-285750">
              <a:buFont typeface="Calibri Light" panose="020F0302020204030204" pitchFamily="34" charset="0"/>
              <a:buAutoNum type="arabicPeriod"/>
            </a:pPr>
            <a:r>
              <a:rPr lang="en-IN" altLang="en-US"/>
              <a:t>A model that finds the hyperplane that best separates data points into different classes.</a:t>
            </a:r>
          </a:p>
          <a:p>
            <a:pPr>
              <a:buFont typeface="Calibri Light" panose="020F0302020204030204" pitchFamily="34" charset="0"/>
              <a:buAutoNum type="arabicPeriod"/>
            </a:pPr>
            <a:r>
              <a:rPr lang="en-IN" altLang="en-US" b="1"/>
              <a:t>K-Nearest Neighbors (KNN)</a:t>
            </a:r>
            <a:r>
              <a:rPr lang="en-IN" altLang="en-US"/>
              <a:t>:</a:t>
            </a:r>
          </a:p>
          <a:p>
            <a:pPr marL="742950" lvl="1" indent="-285750">
              <a:buFont typeface="Calibri Light" panose="020F0302020204030204" pitchFamily="34" charset="0"/>
              <a:buAutoNum type="arabicPeriod"/>
            </a:pPr>
            <a:r>
              <a:rPr lang="en-IN" altLang="en-US"/>
              <a:t>A non-parametric algorithm that classifies data points based on the majority class of their nearest neighbors.</a:t>
            </a:r>
          </a:p>
          <a:p>
            <a:pPr>
              <a:buFont typeface="Calibri Light" panose="020F0302020204030204" pitchFamily="34" charset="0"/>
              <a:buAutoNum type="arabicPeriod"/>
            </a:pPr>
            <a:r>
              <a:rPr lang="en-IN" altLang="en-US" b="1"/>
              <a:t>Logistic Regression</a:t>
            </a:r>
            <a:r>
              <a:rPr lang="en-IN" altLang="en-US"/>
              <a:t>:</a:t>
            </a:r>
          </a:p>
          <a:p>
            <a:pPr marL="742950" lvl="1" indent="-285750">
              <a:buFont typeface="Calibri Light" panose="020F0302020204030204" pitchFamily="34" charset="0"/>
              <a:buAutoNum type="arabicPeriod"/>
            </a:pPr>
            <a:r>
              <a:rPr lang="en-IN" altLang="en-US"/>
              <a:t>A linear model used for binary classification tasks, estimating the probability of a class using a logistic function.</a:t>
            </a:r>
          </a:p>
          <a:p>
            <a:r>
              <a:rPr lang="en-IN" altLang="en-US" b="1"/>
              <a:t>Conclusion:</a:t>
            </a:r>
          </a:p>
          <a:p>
            <a:r>
              <a:rPr lang="en-IN" altLang="en-US"/>
              <a:t>This slide emphasizes the foundational phase of ML, where the focus was on using interpretable models and structured data. These algorithms are still widely used for various tasks due to their simplicity and efficiency in specific use cases.</a:t>
            </a:r>
          </a:p>
          <a:p>
            <a:endParaRPr lang="en-IN" altLang="en-US"/>
          </a:p>
          <a:p>
            <a:endParaRPr lang="en-US" altLang="en-US"/>
          </a:p>
        </p:txBody>
      </p:sp>
      <p:sp>
        <p:nvSpPr>
          <p:cNvPr id="35843" name="Slide Number Placeholder 3">
            <a:extLst>
              <a:ext uri="{FF2B5EF4-FFF2-40B4-BE49-F238E27FC236}">
                <a16:creationId xmlns:a16="http://schemas.microsoft.com/office/drawing/2014/main" id="{432B7955-3B0E-5915-C037-C530F5D488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D28887C-4377-E24E-94EF-9E5477E0BECC}" type="slidenum">
              <a:rPr lang="en-IN" altLang="en-US" smtClean="0"/>
              <a:pPr/>
              <a:t>11</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3F63D9-164B-72CE-5E94-947E4C10025D}"/>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07E877CA-2275-F7EA-10F6-93138F529876}"/>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9CFAD52D-D0BF-2088-B298-613D0442ACD1}"/>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A1909077-3CD0-248A-DED0-D2C9DC72C016}"/>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06701172-3737-D3C3-D662-C866D0485197}"/>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4275EDE3-F5D1-8200-77A0-647068F3AD3E}"/>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08FE13EB-654C-AB54-FDB4-8A72899C3A87}"/>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21166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DBBE2546-1A85-6570-2E51-E9D07AF11162}"/>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89EBEF99-D823-1C02-28F7-784D88C8FF2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2D6128D8-3CA3-D4E2-EF35-A9A910FDC6B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4D335AF-88B7-325C-BC8C-A8F198C7414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24">
            <a:extLst>
              <a:ext uri="{FF2B5EF4-FFF2-40B4-BE49-F238E27FC236}">
                <a16:creationId xmlns:a16="http://schemas.microsoft.com/office/drawing/2014/main" id="{DD0704C7-2C92-66A4-8006-6CA10FAB003A}"/>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1126A275-8FF5-F5EB-6F9F-4BA1E3C51BF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561FBA7D-1DFD-E419-17E6-BB0D2B0A0F8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6CDC338F-4CC2-0F65-6966-FEA4A79A40E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88951D58-73EE-C4FC-317F-EBCFF6237960}"/>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8309DEE7-8992-5D33-9FA1-6F14B41DDFA7}"/>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31253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5D1E4F94-E7E7-2F2C-C436-646D949193CD}"/>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2C7A401C-EF11-9B88-2EAB-99534CDF27FE}"/>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C757D75F-2F88-0CAC-8A6F-ADFB6178EF3F}"/>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83589E2C-C8A0-2D85-530D-F4F14A0C022B}"/>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69A4803D-D69A-4152-484C-9B27AA64F4A5}"/>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268AC5B8-D608-7A43-12D3-8DD9C8EA1E8F}"/>
              </a:ext>
            </a:extLst>
          </p:cNvPr>
          <p:cNvSpPr txBox="1">
            <a:spLocks noChangeArrowheads="1"/>
          </p:cNvSpPr>
          <p:nvPr userDrawn="1"/>
        </p:nvSpPr>
        <p:spPr bwMode="auto">
          <a:xfrm rot="5400000">
            <a:off x="-2794793" y="3809206"/>
            <a:ext cx="5867400" cy="23018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058396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7D5D1174-036A-8B03-1FF0-700EE8BABD5F}"/>
              </a:ext>
            </a:extLst>
          </p:cNvPr>
          <p:cNvPicPr>
            <a:picLocks noChangeAspect="1"/>
          </p:cNvPicPr>
          <p:nvPr userDrawn="1"/>
        </p:nvPicPr>
        <p:blipFill>
          <a:blip r:embed="rId2">
            <a:extLst>
              <a:ext uri="{28A0092B-C50C-407E-A947-70E740481C1C}">
                <a14:useLocalDpi xmlns:a14="http://schemas.microsoft.com/office/drawing/2010/main" val="0"/>
              </a:ext>
            </a:extLst>
          </a:blip>
          <a:srcRect l="179" t="-543" r="179" b="-543"/>
          <a:stretch>
            <a:fillRect/>
          </a:stretch>
        </p:blipFill>
        <p:spPr bwMode="auto">
          <a:xfrm>
            <a:off x="3562350" y="2224088"/>
            <a:ext cx="2019300" cy="272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extLst>
              <a:ext uri="{FF2B5EF4-FFF2-40B4-BE49-F238E27FC236}">
                <a16:creationId xmlns:a16="http://schemas.microsoft.com/office/drawing/2014/main" id="{4034CFCD-2CCB-F10F-6214-7A419BDD36D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816725"/>
            <a:ext cx="9144000" cy="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3888" y="1709739"/>
            <a:ext cx="7886700" cy="2852737"/>
          </a:xfrm>
        </p:spPr>
        <p:txBody>
          <a:bodyPr anchor="b"/>
          <a:lstStyle>
            <a:lvl1pPr algn="r">
              <a:defRPr sz="4050" b="1">
                <a:solidFill>
                  <a:srgbClr val="150860"/>
                </a:solidFill>
                <a:latin typeface="Helvetica"/>
                <a:cs typeface="Helvetica"/>
              </a:defRPr>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lgn="r">
              <a:buNone/>
              <a:defRPr sz="1800" b="0" i="0">
                <a:solidFill>
                  <a:schemeClr val="tx1">
                    <a:tint val="75000"/>
                  </a:schemeClr>
                </a:solidFill>
                <a:latin typeface="Helvetica Light"/>
                <a:cs typeface="Helvetica Ligh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76244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379ADE17-7E06-885D-AB34-94A01DEF8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652BD80C-7DC3-64B1-FF00-5F3039DBB7ED}"/>
              </a:ext>
            </a:extLst>
          </p:cNvPr>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pic>
        <p:nvPicPr>
          <p:cNvPr id="4" name="Picture 8" descr="Picture 7.png">
            <a:extLst>
              <a:ext uri="{FF2B5EF4-FFF2-40B4-BE49-F238E27FC236}">
                <a16:creationId xmlns:a16="http://schemas.microsoft.com/office/drawing/2014/main" id="{DEC736CD-6ED1-14C9-601C-BC947C55C555}"/>
              </a:ext>
            </a:extLst>
          </p:cNvPr>
          <p:cNvPicPr>
            <a:picLocks noChangeAspect="1"/>
          </p:cNvPicPr>
          <p:nvPr/>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C64FC2D-F506-040D-7ACD-50E76D99B6AC}"/>
              </a:ext>
            </a:extLst>
          </p:cNvPr>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6" name="Rectangle 5">
            <a:extLst>
              <a:ext uri="{FF2B5EF4-FFF2-40B4-BE49-F238E27FC236}">
                <a16:creationId xmlns:a16="http://schemas.microsoft.com/office/drawing/2014/main" id="{1A4B8EDB-3436-0D26-4DA7-B3FC7FFB4FE4}"/>
              </a:ext>
            </a:extLst>
          </p:cNvPr>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a:extLst>
              <a:ext uri="{FF2B5EF4-FFF2-40B4-BE49-F238E27FC236}">
                <a16:creationId xmlns:a16="http://schemas.microsoft.com/office/drawing/2014/main" id="{FF807E3D-9F61-87DA-C2BA-1D3A80B677F3}"/>
              </a:ext>
            </a:extLst>
          </p:cNvPr>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TextBox 7">
            <a:extLst>
              <a:ext uri="{FF2B5EF4-FFF2-40B4-BE49-F238E27FC236}">
                <a16:creationId xmlns:a16="http://schemas.microsoft.com/office/drawing/2014/main" id="{590701B5-7817-07D2-5488-6C0F06022126}"/>
              </a:ext>
            </a:extLst>
          </p:cNvPr>
          <p:cNvSpPr txBox="1"/>
          <p:nvPr/>
        </p:nvSpPr>
        <p:spPr>
          <a:xfrm>
            <a:off x="6858000" y="762000"/>
            <a:ext cx="2209800" cy="427038"/>
          </a:xfrm>
          <a:prstGeom prst="rect">
            <a:avLst/>
          </a:prstGeom>
          <a:noFill/>
        </p:spPr>
        <p:txBody>
          <a:bodyPr>
            <a:spAutoFit/>
          </a:bodyPr>
          <a:lstStyle/>
          <a:p>
            <a:pPr algn="ctr" eaLnBrk="1" fontAlgn="auto" hangingPunct="1">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9" name="TextBox 8">
            <a:extLst>
              <a:ext uri="{FF2B5EF4-FFF2-40B4-BE49-F238E27FC236}">
                <a16:creationId xmlns:a16="http://schemas.microsoft.com/office/drawing/2014/main" id="{28602400-C488-AC91-32E2-9CD99221E2A2}"/>
              </a:ext>
            </a:extLst>
          </p:cNvPr>
          <p:cNvSpPr txBox="1">
            <a:spLocks noChangeArrowheads="1"/>
          </p:cNvSpPr>
          <p:nvPr/>
        </p:nvSpPr>
        <p:spPr bwMode="auto">
          <a:xfrm>
            <a:off x="7086600" y="1171575"/>
            <a:ext cx="1905000" cy="230188"/>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900">
                <a:solidFill>
                  <a:srgbClr val="FFFFFF"/>
                </a:solidFill>
                <a:cs typeface="Arial" charset="0"/>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25013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BAC101-F348-6A75-674D-6752F610C42B}"/>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867387CD-4AF2-142B-A9A6-886E61F22800}"/>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EB7931D-CAC3-A6BE-D014-4790CDE9F655}"/>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4AA84A8-93A2-7E37-E292-2DD4CA914CC0}"/>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0AAE11E7-BED3-5110-E83A-942B32C6402C}"/>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868A8A3B-4DF4-BD2A-6D26-4280317E46A8}"/>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31146CBD-5D6E-FDD5-D69D-D254E19FEC57}"/>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155808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29BB2D85-E4B9-2779-1888-2BC9F90040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9222D79C-510B-D7DB-6C1E-2F896438A4BB}"/>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8" descr="Picture 7.png">
            <a:extLst>
              <a:ext uri="{FF2B5EF4-FFF2-40B4-BE49-F238E27FC236}">
                <a16:creationId xmlns:a16="http://schemas.microsoft.com/office/drawing/2014/main" id="{7143E914-85BD-9539-153E-5BED4ED2D6F1}"/>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030F6055-0E7F-B571-7DFC-2C1DB2C49C1E}"/>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783D8B2-320A-6507-EB6A-2164D45F314D}"/>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220C2707-E309-6D06-0B87-97AEF09E541A}"/>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7">
            <a:extLst>
              <a:ext uri="{FF2B5EF4-FFF2-40B4-BE49-F238E27FC236}">
                <a16:creationId xmlns:a16="http://schemas.microsoft.com/office/drawing/2014/main" id="{26CF4661-439E-78E7-E2F6-CE4800940FFC}"/>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DE045BD8-972F-4C87-1C62-39353D29DA9F}"/>
              </a:ext>
            </a:extLst>
          </p:cNvPr>
          <p:cNvSpPr txBox="1">
            <a:spLocks noChangeArrowheads="1"/>
          </p:cNvSpPr>
          <p:nvPr userDrawn="1"/>
        </p:nvSpPr>
        <p:spPr bwMode="auto">
          <a:xfrm>
            <a:off x="7086600" y="1171575"/>
            <a:ext cx="1905000" cy="276225"/>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98050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99A8C-861D-155B-E43B-47584AD5EE15}"/>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grpSp>
        <p:nvGrpSpPr>
          <p:cNvPr id="4" name="Group 11">
            <a:extLst>
              <a:ext uri="{FF2B5EF4-FFF2-40B4-BE49-F238E27FC236}">
                <a16:creationId xmlns:a16="http://schemas.microsoft.com/office/drawing/2014/main" id="{42A055B4-B7E0-DE97-4FB3-3F48F0C47CFC}"/>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3AE3BE33-72AD-257C-705B-2B33F1704C2E}"/>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8863B9F1-4074-55D8-18A7-1BBE3E9358E7}"/>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091CEAF-2D39-06A1-CC8D-3B5A65BD5BC5}"/>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3A98D802-7B32-4282-1AA7-9715656EA95A}"/>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E8F7BD3E-98A8-5ED9-26EE-6BE2F7687A76}"/>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94009109-3CC7-D5DC-D6C6-743C507E3B4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9FA8B10-4349-3CF7-3085-D4918192B60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9220ED82-38A1-3090-F951-A2E4EBFE23D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832D3827-D762-FF5B-FB6D-DDA70B19A7B1}"/>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9FB2584B-C297-5556-3D89-6B945263504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130481BD-069D-13AE-CD9A-0F44E585622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F83941F1-D948-0E7C-5837-1FAF0DDC1EB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47917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2F4B310D-B0F4-C8F0-6959-27372C130354}"/>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09698A64-3F61-9DB8-F8DB-5F3D4B2A19E3}"/>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E0EAF331-68FE-F797-0BB8-E7039A26AC8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5EFCE1B7-3B4F-EAAA-63D2-7B44667A3E0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3860BE59-5FDF-6F32-C15F-7CF7B2DD26A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28">
            <a:extLst>
              <a:ext uri="{FF2B5EF4-FFF2-40B4-BE49-F238E27FC236}">
                <a16:creationId xmlns:a16="http://schemas.microsoft.com/office/drawing/2014/main" id="{4FF3F93C-33F3-04B0-45A5-E64FF3F62F86}"/>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3C91FC78-0F2A-5AC1-ED40-51E78B916B7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DB557C0F-21B0-2A7B-B0D0-BC2D449342C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130BE9FC-11D9-F208-0D5C-E9D54E393BF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BFE1442B-B09A-1C40-3ED5-068F7E31E78C}"/>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6197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5A041B09-0633-5EF4-2E94-25945C8A364C}"/>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FC3E338A-F49D-4F34-A6AD-9A325802D47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B015322-CB0A-2605-9CA2-4218E70B58D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F8E8C025-4BCF-C956-C53C-D8E497B5DCE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5">
            <a:extLst>
              <a:ext uri="{FF2B5EF4-FFF2-40B4-BE49-F238E27FC236}">
                <a16:creationId xmlns:a16="http://schemas.microsoft.com/office/drawing/2014/main" id="{7ECAA309-A7A2-7291-7EFA-CB43FB64057F}"/>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AF48C376-135A-03E3-5C68-35D97BEEDA9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C74AF66-BC64-15D8-B215-01396B4F681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B464DE21-1B2E-DFE1-72FA-F4F2338E0B8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3" descr="Picture 7.png">
            <a:extLst>
              <a:ext uri="{FF2B5EF4-FFF2-40B4-BE49-F238E27FC236}">
                <a16:creationId xmlns:a16="http://schemas.microsoft.com/office/drawing/2014/main" id="{CEA50ACE-FD72-5FBF-2CD6-859CB72A11F0}"/>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A71EC406-3515-C9E0-8D3A-58084A1B7705}"/>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3823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84B4F40A-432F-1B7C-EBBD-7155162ED307}"/>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1AB2C9CC-47E5-073E-1C4E-4397EB9C281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A871F2A4-0B4B-2B4A-A65E-84E0EF0F259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BDD71E7B-A495-AAC6-4A19-A0BBBA9C3FB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95939CEE-C6CA-E9A1-75DB-244DD505E421}"/>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5079682A-F8C3-408B-3A3E-70CEAE65ED9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3436CDA-3066-B9B8-2E4B-6522D68204A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C9248D07-92AA-F30E-7A25-88A8B2061D7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C5C27CBB-1BF3-5C25-9FA8-24E7BC4132AC}"/>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EF0B7F3-4D91-FE6A-6686-99A8AA511880}"/>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5923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E706769D-6222-0976-814A-79FE37C24049}"/>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A4A259F8-D6FD-227A-79EF-EB4D1B4A2BD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9B6AF2C-5B6F-FB91-868D-8E5AB4E5620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9C44520E-E145-271F-A931-788DF817BBA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3">
            <a:extLst>
              <a:ext uri="{FF2B5EF4-FFF2-40B4-BE49-F238E27FC236}">
                <a16:creationId xmlns:a16="http://schemas.microsoft.com/office/drawing/2014/main" id="{79099BF0-3625-2F22-BF1E-D49C934EAA74}"/>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BC4A57CA-BE7C-7B51-67F8-B7F1D607E75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B448C7DB-3292-A7EA-E8AB-8E47C3269F8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AB5CDCFB-F433-87CE-FB10-414945A8746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8BED3C9F-C110-36CB-E245-C9CA9D959CE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6085E00C-CF88-17BE-DB9A-899DFF531D25}"/>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040630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5F1330F9-1EB0-D426-9EDD-69FD88170FAB}"/>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233254D0-CEB8-A287-317A-61DD6847951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C3095801-3DFC-3D6B-B1B5-66E43EF35CE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AB5E85AF-C4D6-EC72-6DF0-0E39C51D93A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7581A6B8-1738-2E67-D4F0-1BE84322BAC8}"/>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41B72542-7AA9-A155-9DA7-8CEFA843CF3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3EB5ABFE-380A-E063-B671-402066015CA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544FB1AA-7876-DD69-1755-64BC432316A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93BAE18D-18E5-8CD3-3A83-6FB4610AEE4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07139463-C1B7-547F-65A1-BFFBBF5E21F9}"/>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a:solidFill>
                  <a:srgbClr val="101141"/>
                </a:solidFill>
              </a:rPr>
              <a:t>BITS </a:t>
            </a:r>
            <a:r>
              <a:rPr lang="en-US" altLang="en-US" sz="110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20871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78B787-9F67-0665-0B46-132494F4D4CF}"/>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C89F5447-3CAA-F899-028A-B4B4215F88B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F1D4E70-150E-E16C-E0BF-6ED72ED0BA27}"/>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A2C062A0-F2D6-6B43-B815-D0BCADF94760}" type="datetimeFigureOut">
              <a:rPr lang="en-US"/>
              <a:pPr>
                <a:defRPr/>
              </a:pPr>
              <a:t>12/15/24</a:t>
            </a:fld>
            <a:endParaRPr lang="en-US"/>
          </a:p>
        </p:txBody>
      </p:sp>
      <p:sp>
        <p:nvSpPr>
          <p:cNvPr id="5" name="Footer Placeholder 4">
            <a:extLst>
              <a:ext uri="{FF2B5EF4-FFF2-40B4-BE49-F238E27FC236}">
                <a16:creationId xmlns:a16="http://schemas.microsoft.com/office/drawing/2014/main" id="{69068887-F808-D3B8-090B-3B7E9800C3D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BBCA5B55-8614-4900-D00D-F7708788B01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665277E-E04F-604E-8FB4-A913003D86F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748" r:id="rId1"/>
    <p:sldLayoutId id="2147484749" r:id="rId2"/>
    <p:sldLayoutId id="2147484750" r:id="rId3"/>
    <p:sldLayoutId id="2147484751" r:id="rId4"/>
    <p:sldLayoutId id="2147484752" r:id="rId5"/>
    <p:sldLayoutId id="2147484753" r:id="rId6"/>
    <p:sldLayoutId id="2147484754" r:id="rId7"/>
    <p:sldLayoutId id="2147484755" r:id="rId8"/>
    <p:sldLayoutId id="2147484756" r:id="rId9"/>
    <p:sldLayoutId id="2147484757" r:id="rId10"/>
    <p:sldLayoutId id="2147484758" r:id="rId11"/>
    <p:sldLayoutId id="2147484759" r:id="rId12"/>
    <p:sldLayoutId id="2147484760" r:id="rId13"/>
  </p:sldLayoutIdLst>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E475A6-D494-4B60-8817-ED6923AE35EC}"/>
              </a:ext>
            </a:extLst>
          </p:cNvPr>
          <p:cNvSpPr>
            <a:spLocks noGrp="1"/>
          </p:cNvSpPr>
          <p:nvPr>
            <p:ph type="title"/>
          </p:nvPr>
        </p:nvSpPr>
        <p:spPr/>
        <p:txBody>
          <a:bodyPr/>
          <a:lstStyle/>
          <a:p>
            <a:pPr eaLnBrk="1" fontAlgn="auto" hangingPunct="1">
              <a:spcAft>
                <a:spcPts val="0"/>
              </a:spcAft>
              <a:defRPr/>
            </a:pPr>
            <a:r>
              <a:rPr lang="en-IN" dirty="0"/>
              <a:t>API-driven Cloud Native Solutions</a:t>
            </a:r>
            <a:endParaRPr lang="en-US" dirty="0"/>
          </a:p>
        </p:txBody>
      </p:sp>
      <p:sp>
        <p:nvSpPr>
          <p:cNvPr id="16386" name="Content Placeholder 5">
            <a:extLst>
              <a:ext uri="{FF2B5EF4-FFF2-40B4-BE49-F238E27FC236}">
                <a16:creationId xmlns:a16="http://schemas.microsoft.com/office/drawing/2014/main" id="{0CC86F01-BBCE-5667-6CD2-5D60EA8862A3}"/>
              </a:ext>
            </a:extLst>
          </p:cNvPr>
          <p:cNvSpPr>
            <a:spLocks noGrp="1"/>
          </p:cNvSpPr>
          <p:nvPr>
            <p:ph sz="quarter" idx="13"/>
          </p:nvPr>
        </p:nvSpPr>
        <p:spPr/>
        <p:txBody>
          <a:bodyPr/>
          <a:lstStyle/>
          <a:p>
            <a:pPr eaLnBrk="1" hangingPunct="1">
              <a:spcBef>
                <a:spcPct val="0"/>
              </a:spcBef>
            </a:pP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03BAC8-3457-DA7C-CB2D-EAC683B6C4A9}"/>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Three Generations of ML</a:t>
            </a:r>
          </a:p>
        </p:txBody>
      </p:sp>
      <p:sp>
        <p:nvSpPr>
          <p:cNvPr id="6" name="object 4">
            <a:extLst>
              <a:ext uri="{FF2B5EF4-FFF2-40B4-BE49-F238E27FC236}">
                <a16:creationId xmlns:a16="http://schemas.microsoft.com/office/drawing/2014/main" id="{060EB977-3B62-9768-A703-62EDA45537D6}"/>
              </a:ext>
            </a:extLst>
          </p:cNvPr>
          <p:cNvSpPr txBox="1"/>
          <p:nvPr/>
        </p:nvSpPr>
        <p:spPr>
          <a:xfrm>
            <a:off x="304800" y="1600200"/>
            <a:ext cx="8382000" cy="27733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0" tIns="3810" rIns="0" bIns="0">
            <a:spAutoFit/>
          </a:bodyPr>
          <a:lstStyle>
            <a:lvl1pPr marL="381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defRPr/>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Gen 1: Basic Machine Learning</a:t>
            </a:r>
          </a:p>
          <a:p>
            <a:pPr algn="just">
              <a:lnSpc>
                <a:spcPct val="150000"/>
              </a:lnSpc>
              <a:defRPr/>
            </a:pPr>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50000"/>
              </a:lnSpc>
              <a:defRPr/>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Gen 2: Deep Learning [based on Artificial Neural Networks]</a:t>
            </a:r>
          </a:p>
          <a:p>
            <a:pPr algn="just">
              <a:lnSpc>
                <a:spcPct val="150000"/>
              </a:lnSpc>
              <a:defRPr/>
            </a:pPr>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50000"/>
              </a:lnSpc>
              <a:defRPr/>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Gen 3: Transfer Learning / Transformers </a:t>
            </a: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71F2A8C-B71D-6EAE-9226-2E74640BFD4A}"/>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Gen 1. Basic Machine Learning</a:t>
            </a:r>
          </a:p>
        </p:txBody>
      </p:sp>
      <p:sp>
        <p:nvSpPr>
          <p:cNvPr id="5" name="Rectangle 1">
            <a:extLst>
              <a:ext uri="{FF2B5EF4-FFF2-40B4-BE49-F238E27FC236}">
                <a16:creationId xmlns:a16="http://schemas.microsoft.com/office/drawing/2014/main" id="{BC79086F-06A7-6387-9D58-ACFCC184526A}"/>
              </a:ext>
            </a:extLst>
          </p:cNvPr>
          <p:cNvSpPr>
            <a:spLocks noChangeArrowheads="1"/>
          </p:cNvSpPr>
          <p:nvPr/>
        </p:nvSpPr>
        <p:spPr bwMode="auto">
          <a:xfrm>
            <a:off x="0" y="1371600"/>
            <a:ext cx="8763000" cy="5078413"/>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FontTx/>
              <a:buNone/>
              <a:defRPr/>
            </a:pPr>
            <a:r>
              <a:rPr lang="en-US" sz="1800" dirty="0"/>
              <a:t>This generation includes traditional machine learning algorithms that rely on manually engineered features and mathematical models to find patterns in data. These algorithms typically perform well on structured data and smaller datasets.</a:t>
            </a:r>
          </a:p>
          <a:p>
            <a:pPr algn="just">
              <a:lnSpc>
                <a:spcPct val="150000"/>
              </a:lnSpc>
              <a:spcBef>
                <a:spcPct val="0"/>
              </a:spcBef>
              <a:buFontTx/>
              <a:buNone/>
              <a:defRPr/>
            </a:pPr>
            <a:endParaRPr lang="en-US" altLang="en-US" sz="1800" dirty="0">
              <a:latin typeface="Microsoft Sans Serif" panose="020B0604020202020204" pitchFamily="34" charset="0"/>
              <a:cs typeface="Microsoft Sans Serif" panose="020B0604020202020204" pitchFamily="34" charset="0"/>
            </a:endParaRPr>
          </a:p>
          <a:p>
            <a:pPr algn="just">
              <a:lnSpc>
                <a:spcPct val="150000"/>
              </a:lnSpc>
              <a:spcBef>
                <a:spcPct val="0"/>
              </a:spcBef>
              <a:buFontTx/>
              <a:buNone/>
              <a:defRPr/>
            </a:pPr>
            <a:r>
              <a:rPr lang="en-US" altLang="en-US" sz="1800" b="1" dirty="0">
                <a:latin typeface="Microsoft Sans Serif" panose="020B0604020202020204" pitchFamily="34" charset="0"/>
                <a:cs typeface="Microsoft Sans Serif" panose="020B0604020202020204" pitchFamily="34" charset="0"/>
              </a:rPr>
              <a:t>Algorithms for solving Classification problems:</a:t>
            </a:r>
          </a:p>
          <a:p>
            <a:pPr marL="285750" indent="-285750" algn="just">
              <a:lnSpc>
                <a:spcPct val="150000"/>
              </a:lnSpc>
              <a:spcBef>
                <a:spcPct val="0"/>
              </a:spcBef>
              <a:defRPr/>
            </a:pPr>
            <a:r>
              <a:rPr lang="en-US" altLang="en-US" sz="1800" dirty="0">
                <a:latin typeface="Microsoft Sans Serif" panose="020B0604020202020204" pitchFamily="34" charset="0"/>
                <a:cs typeface="Microsoft Sans Serif" panose="020B0604020202020204" pitchFamily="34" charset="0"/>
              </a:rPr>
              <a:t>Naïve Bayes</a:t>
            </a:r>
          </a:p>
          <a:p>
            <a:pPr marL="285750" indent="-285750" algn="just">
              <a:lnSpc>
                <a:spcPct val="150000"/>
              </a:lnSpc>
              <a:spcBef>
                <a:spcPct val="0"/>
              </a:spcBef>
              <a:defRPr/>
            </a:pPr>
            <a:r>
              <a:rPr lang="en-US" altLang="en-US" sz="1800" dirty="0">
                <a:latin typeface="Microsoft Sans Serif" panose="020B0604020202020204" pitchFamily="34" charset="0"/>
                <a:cs typeface="Microsoft Sans Serif" panose="020B0604020202020204" pitchFamily="34" charset="0"/>
              </a:rPr>
              <a:t>Decision Tree</a:t>
            </a:r>
          </a:p>
          <a:p>
            <a:pPr marL="285750" indent="-285750" algn="just">
              <a:lnSpc>
                <a:spcPct val="150000"/>
              </a:lnSpc>
              <a:spcBef>
                <a:spcPct val="0"/>
              </a:spcBef>
              <a:defRPr/>
            </a:pPr>
            <a:r>
              <a:rPr lang="en-US" altLang="en-US" sz="1800" dirty="0">
                <a:latin typeface="Microsoft Sans Serif" panose="020B0604020202020204" pitchFamily="34" charset="0"/>
                <a:cs typeface="Microsoft Sans Serif" panose="020B0604020202020204" pitchFamily="34" charset="0"/>
              </a:rPr>
              <a:t>Random Forest</a:t>
            </a:r>
          </a:p>
          <a:p>
            <a:pPr marL="285750" indent="-285750" algn="just">
              <a:lnSpc>
                <a:spcPct val="150000"/>
              </a:lnSpc>
              <a:spcBef>
                <a:spcPct val="0"/>
              </a:spcBef>
              <a:defRPr/>
            </a:pPr>
            <a:r>
              <a:rPr lang="en-IN" sz="1800" dirty="0"/>
              <a:t>Support Vector Machine (SVM)</a:t>
            </a:r>
          </a:p>
          <a:p>
            <a:pPr marL="285750" indent="-285750" algn="just">
              <a:lnSpc>
                <a:spcPct val="150000"/>
              </a:lnSpc>
              <a:spcBef>
                <a:spcPct val="0"/>
              </a:spcBef>
              <a:defRPr/>
            </a:pPr>
            <a:r>
              <a:rPr lang="en-IN" sz="1800" dirty="0"/>
              <a:t>K-Nearest </a:t>
            </a:r>
            <a:r>
              <a:rPr lang="en-IN" sz="1800" dirty="0" err="1"/>
              <a:t>Neighbors</a:t>
            </a:r>
            <a:r>
              <a:rPr lang="en-IN" sz="1800" dirty="0"/>
              <a:t> (KNN)</a:t>
            </a:r>
          </a:p>
          <a:p>
            <a:pPr marL="285750" indent="-285750" algn="just">
              <a:lnSpc>
                <a:spcPct val="150000"/>
              </a:lnSpc>
              <a:spcBef>
                <a:spcPct val="0"/>
              </a:spcBef>
              <a:defRPr/>
            </a:pPr>
            <a:r>
              <a:rPr lang="en-IN" sz="1800" dirty="0"/>
              <a:t>Logistic Regression</a:t>
            </a:r>
          </a:p>
          <a:p>
            <a:pPr marL="285750" indent="-285750" algn="just">
              <a:lnSpc>
                <a:spcPct val="150000"/>
              </a:lnSpc>
              <a:spcBef>
                <a:spcPct val="0"/>
              </a:spcBef>
              <a:defRPr/>
            </a:pPr>
            <a:endParaRPr lang="en-IN" altLang="en-US" sz="1800" dirty="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09DB7B2-B699-3A8B-8A7D-521ED016BAB1}"/>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Gen 2. Deep Learning</a:t>
            </a:r>
          </a:p>
        </p:txBody>
      </p:sp>
      <p:sp>
        <p:nvSpPr>
          <p:cNvPr id="5" name="Rectangle 1">
            <a:extLst>
              <a:ext uri="{FF2B5EF4-FFF2-40B4-BE49-F238E27FC236}">
                <a16:creationId xmlns:a16="http://schemas.microsoft.com/office/drawing/2014/main" id="{96D2E710-25B9-7948-F4FD-97170D46BD55}"/>
              </a:ext>
            </a:extLst>
          </p:cNvPr>
          <p:cNvSpPr>
            <a:spLocks noChangeArrowheads="1"/>
          </p:cNvSpPr>
          <p:nvPr/>
        </p:nvSpPr>
        <p:spPr bwMode="auto">
          <a:xfrm>
            <a:off x="0" y="1371600"/>
            <a:ext cx="8763000" cy="4246563"/>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FontTx/>
              <a:buNone/>
              <a:defRPr/>
            </a:pPr>
            <a:r>
              <a:rPr lang="en-US" sz="1800" dirty="0"/>
              <a:t>Deep Learning models are based on artificial neural networks with many layers (hence "deep") that automatically learn features from the data. They perform well on large datasets and can handle unstructured data such as images, text, and audio.</a:t>
            </a:r>
          </a:p>
          <a:p>
            <a:pPr algn="just">
              <a:lnSpc>
                <a:spcPct val="150000"/>
              </a:lnSpc>
              <a:spcBef>
                <a:spcPct val="0"/>
              </a:spcBef>
              <a:buFontTx/>
              <a:buNone/>
              <a:defRPr/>
            </a:pPr>
            <a:r>
              <a:rPr lang="en-US" altLang="en-US" sz="1800" dirty="0">
                <a:latin typeface="Microsoft Sans Serif" panose="020B0604020202020204" pitchFamily="34" charset="0"/>
                <a:cs typeface="Microsoft Sans Serif" panose="020B0604020202020204" pitchFamily="34" charset="0"/>
              </a:rPr>
              <a:t> 	</a:t>
            </a:r>
          </a:p>
          <a:p>
            <a:pPr marL="285750" indent="-285750" algn="just">
              <a:lnSpc>
                <a:spcPct val="150000"/>
              </a:lnSpc>
              <a:spcBef>
                <a:spcPct val="0"/>
              </a:spcBef>
              <a:defRPr/>
            </a:pPr>
            <a:r>
              <a:rPr lang="en-IN" sz="1800" dirty="0"/>
              <a:t>Convolutional Neural Networks (CNNs) - for Image Processing &amp; Video Analysis</a:t>
            </a:r>
          </a:p>
          <a:p>
            <a:pPr marL="285750" indent="-285750" algn="just">
              <a:lnSpc>
                <a:spcPct val="150000"/>
              </a:lnSpc>
              <a:spcBef>
                <a:spcPct val="0"/>
              </a:spcBef>
              <a:defRPr/>
            </a:pPr>
            <a:r>
              <a:rPr lang="en-IN" sz="1800" dirty="0"/>
              <a:t>Recurrent Neural Networks (RNNs) - NLP, </a:t>
            </a:r>
            <a:r>
              <a:rPr lang="en-US" sz="1800" dirty="0"/>
              <a:t>speech recognition, and time series analysis</a:t>
            </a:r>
          </a:p>
          <a:p>
            <a:pPr marL="285750" indent="-285750" algn="just">
              <a:lnSpc>
                <a:spcPct val="150000"/>
              </a:lnSpc>
              <a:spcBef>
                <a:spcPct val="0"/>
              </a:spcBef>
              <a:defRPr/>
            </a:pPr>
            <a:r>
              <a:rPr lang="en-US" sz="1800" dirty="0"/>
              <a:t>Long Short-Term Memory Networks (LSTMs) - NLP</a:t>
            </a:r>
          </a:p>
          <a:p>
            <a:pPr marL="285750" indent="-285750" algn="just">
              <a:lnSpc>
                <a:spcPct val="150000"/>
              </a:lnSpc>
              <a:spcBef>
                <a:spcPct val="0"/>
              </a:spcBef>
              <a:defRPr/>
            </a:pPr>
            <a:endParaRPr lang="en-US" altLang="en-US" sz="1800" dirty="0">
              <a:latin typeface="Microsoft Sans Serif" panose="020B0604020202020204" pitchFamily="34" charset="0"/>
              <a:cs typeface="Microsoft Sans Serif" panose="020B0604020202020204" pitchFamily="34" charset="0"/>
            </a:endParaRPr>
          </a:p>
          <a:p>
            <a:pPr marL="285750" indent="-285750" algn="just">
              <a:lnSpc>
                <a:spcPct val="150000"/>
              </a:lnSpc>
              <a:spcBef>
                <a:spcPct val="0"/>
              </a:spcBef>
              <a:defRPr/>
            </a:pPr>
            <a:endParaRPr lang="en-IN" altLang="en-US" sz="1800" dirty="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1134982-7E78-844F-3802-2E1AA08DF3BC}"/>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Gen 3. Transfer Learning / Transformers</a:t>
            </a:r>
          </a:p>
        </p:txBody>
      </p:sp>
      <p:sp>
        <p:nvSpPr>
          <p:cNvPr id="38914" name="Rectangle 1">
            <a:extLst>
              <a:ext uri="{FF2B5EF4-FFF2-40B4-BE49-F238E27FC236}">
                <a16:creationId xmlns:a16="http://schemas.microsoft.com/office/drawing/2014/main" id="{1620626A-9F10-DC5A-B703-E5BC698A8CA1}"/>
              </a:ext>
            </a:extLst>
          </p:cNvPr>
          <p:cNvSpPr>
            <a:spLocks noChangeArrowheads="1"/>
          </p:cNvSpPr>
          <p:nvPr/>
        </p:nvSpPr>
        <p:spPr bwMode="auto">
          <a:xfrm>
            <a:off x="0" y="1371600"/>
            <a:ext cx="8763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FontTx/>
              <a:buNone/>
            </a:pPr>
            <a:r>
              <a:rPr lang="en-US" altLang="en-US" sz="1800"/>
              <a:t>This generation leverages pre-trained models on large datasets and fine-tunes them on specific tasks. Transfer learning and transformers allow models to learn more effectively with less data and training time.</a:t>
            </a:r>
          </a:p>
          <a:p>
            <a:pPr algn="just">
              <a:lnSpc>
                <a:spcPct val="150000"/>
              </a:lnSpc>
              <a:spcBef>
                <a:spcPct val="0"/>
              </a:spcBef>
              <a:buFontTx/>
              <a:buNone/>
            </a:pPr>
            <a:endParaRPr lang="en-US" altLang="en-US" sz="1800">
              <a:latin typeface="Microsoft Sans Serif" panose="020B0604020202020204" pitchFamily="34" charset="0"/>
              <a:cs typeface="Microsoft Sans Serif" panose="020B0604020202020204" pitchFamily="34" charset="0"/>
            </a:endParaRPr>
          </a:p>
          <a:p>
            <a:pPr algn="just">
              <a:lnSpc>
                <a:spcPct val="150000"/>
              </a:lnSpc>
              <a:spcBef>
                <a:spcPct val="0"/>
              </a:spcBef>
              <a:buFontTx/>
              <a:buNone/>
            </a:pPr>
            <a:r>
              <a:rPr lang="en-US" altLang="en-US" sz="1800"/>
              <a:t>Ex: Fine-tuning BERT (Bidirectional Encoder Representations from Transformers) for specific NLP tasks like sentiment analysis, language translation etc.</a:t>
            </a:r>
            <a:endParaRPr lang="en-IN" altLang="en-US" sz="18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05A5B1C-71F6-35D3-8687-CF2A13BC1757}"/>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Transfer Learning</a:t>
            </a:r>
          </a:p>
        </p:txBody>
      </p:sp>
      <p:sp>
        <p:nvSpPr>
          <p:cNvPr id="5" name="object 4">
            <a:extLst>
              <a:ext uri="{FF2B5EF4-FFF2-40B4-BE49-F238E27FC236}">
                <a16:creationId xmlns:a16="http://schemas.microsoft.com/office/drawing/2014/main" id="{8F4E3099-2153-6E2F-A12B-E1B1C83616C7}"/>
              </a:ext>
            </a:extLst>
          </p:cNvPr>
          <p:cNvSpPr txBox="1"/>
          <p:nvPr/>
        </p:nvSpPr>
        <p:spPr>
          <a:xfrm>
            <a:off x="304800" y="1600200"/>
            <a:ext cx="8382000" cy="388143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0" tIns="3810" rIns="0" bIns="0">
            <a:spAutoFit/>
          </a:bodyPr>
          <a:lstStyle>
            <a:lvl1pPr marL="381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defRPr/>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Transfer learning is a deep-learning technique where a model is first pre-trained on a data-rich task before being fine-tuned on a downstream task, has emerged as a powerful technique in natural language processing (NLP). </a:t>
            </a:r>
          </a:p>
          <a:p>
            <a:pPr algn="just">
              <a:lnSpc>
                <a:spcPct val="150000"/>
              </a:lnSpc>
              <a:defRPr/>
            </a:pPr>
            <a:endPar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50000"/>
              </a:lnSpc>
              <a:defRPr/>
            </a:pPr>
            <a:r>
              <a:rPr lang="en-US" sz="2400" dirty="0">
                <a:latin typeface="Microsoft Sans Serif" panose="020B0604020202020204" pitchFamily="34" charset="0"/>
                <a:ea typeface="Microsoft Sans Serif" panose="020B0604020202020204" pitchFamily="34" charset="0"/>
                <a:cs typeface="Microsoft Sans Serif" panose="020B0604020202020204" pitchFamily="34" charset="0"/>
              </a:rPr>
              <a:t>The effectiveness of transfer learning has given rise to a diversity of approaches, methodology, and practice.</a:t>
            </a:r>
            <a:endParaRPr lang="en-IN" sz="24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D96D47D-7500-3C0A-D55A-D90A79123798}"/>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Transfer Learning</a:t>
            </a:r>
          </a:p>
        </p:txBody>
      </p:sp>
      <p:pic>
        <p:nvPicPr>
          <p:cNvPr id="43010" name="Picture 2" descr="An Ultimate Guide To Transfer Learning In NLP">
            <a:extLst>
              <a:ext uri="{FF2B5EF4-FFF2-40B4-BE49-F238E27FC236}">
                <a16:creationId xmlns:a16="http://schemas.microsoft.com/office/drawing/2014/main" id="{FDDD1769-0CCB-E25E-9E18-FE629A36BD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8051800" cy="408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3011" name="Rectangle 6">
            <a:extLst>
              <a:ext uri="{FF2B5EF4-FFF2-40B4-BE49-F238E27FC236}">
                <a16:creationId xmlns:a16="http://schemas.microsoft.com/office/drawing/2014/main" id="{0539DCCB-51F0-F8A2-4817-8F15A578E282}"/>
              </a:ext>
            </a:extLst>
          </p:cNvPr>
          <p:cNvSpPr>
            <a:spLocks noChangeArrowheads="1"/>
          </p:cNvSpPr>
          <p:nvPr/>
        </p:nvSpPr>
        <p:spPr bwMode="auto">
          <a:xfrm>
            <a:off x="1371600" y="5791200"/>
            <a:ext cx="6721475" cy="554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FontTx/>
              <a:buNone/>
            </a:pPr>
            <a:r>
              <a:rPr lang="en-US" altLang="en-US" sz="2000"/>
              <a:t>Model developed for task 1 is reused for other tasks</a:t>
            </a:r>
            <a:endParaRPr lang="en-IN"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4B98A25-6600-E4C9-4323-C66B583201B4}"/>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Transformer Models</a:t>
            </a:r>
          </a:p>
        </p:txBody>
      </p:sp>
      <p:graphicFrame>
        <p:nvGraphicFramePr>
          <p:cNvPr id="5" name="Table 2">
            <a:extLst>
              <a:ext uri="{FF2B5EF4-FFF2-40B4-BE49-F238E27FC236}">
                <a16:creationId xmlns:a16="http://schemas.microsoft.com/office/drawing/2014/main" id="{5A824013-9D40-B2EE-3435-62CCA058C489}"/>
              </a:ext>
            </a:extLst>
          </p:cNvPr>
          <p:cNvGraphicFramePr>
            <a:graphicFrameLocks noGrp="1"/>
          </p:cNvGraphicFramePr>
          <p:nvPr/>
        </p:nvGraphicFramePr>
        <p:xfrm>
          <a:off x="152400" y="1371600"/>
          <a:ext cx="8686800" cy="4937330"/>
        </p:xfrm>
        <a:graphic>
          <a:graphicData uri="http://schemas.openxmlformats.org/drawingml/2006/table">
            <a:tbl>
              <a:tblPr firstRow="1" bandRow="1">
                <a:tableStyleId>{5C22544A-7EE6-4342-B048-85BDC9FD1C3A}</a:tableStyleId>
              </a:tblPr>
              <a:tblGrid>
                <a:gridCol w="623504">
                  <a:extLst>
                    <a:ext uri="{9D8B030D-6E8A-4147-A177-3AD203B41FA5}">
                      <a16:colId xmlns:a16="http://schemas.microsoft.com/office/drawing/2014/main" val="20000"/>
                    </a:ext>
                  </a:extLst>
                </a:gridCol>
                <a:gridCol w="4923102">
                  <a:extLst>
                    <a:ext uri="{9D8B030D-6E8A-4147-A177-3AD203B41FA5}">
                      <a16:colId xmlns:a16="http://schemas.microsoft.com/office/drawing/2014/main" val="20001"/>
                    </a:ext>
                  </a:extLst>
                </a:gridCol>
                <a:gridCol w="3140194">
                  <a:extLst>
                    <a:ext uri="{9D8B030D-6E8A-4147-A177-3AD203B41FA5}">
                      <a16:colId xmlns:a16="http://schemas.microsoft.com/office/drawing/2014/main" val="20002"/>
                    </a:ext>
                  </a:extLst>
                </a:gridCol>
              </a:tblGrid>
              <a:tr h="518054">
                <a:tc>
                  <a:txBody>
                    <a:bodyPr/>
                    <a:lstStyle/>
                    <a:p>
                      <a:pPr algn="ct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Sl. No</a:t>
                      </a:r>
                      <a:endPar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tc>
                  <a:txBody>
                    <a:bodyPr/>
                    <a:lstStyle/>
                    <a:p>
                      <a:pPr algn="ct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Transformer Model</a:t>
                      </a:r>
                      <a:endPar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tc>
                  <a:txBody>
                    <a:bodyPr/>
                    <a:lstStyle/>
                    <a:p>
                      <a:pPr algn="ct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Company &amp; Info</a:t>
                      </a:r>
                      <a:endPar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extLst>
                  <a:ext uri="{0D108BD9-81ED-4DB2-BD59-A6C34878D82A}">
                    <a16:rowId xmlns:a16="http://schemas.microsoft.com/office/drawing/2014/main" val="10000"/>
                  </a:ext>
                </a:extLst>
              </a:tr>
              <a:tr h="1584806">
                <a:tc>
                  <a:txBody>
                    <a:bodyPr/>
                    <a:lstStyle/>
                    <a:p>
                      <a:pPr algn="ct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1</a:t>
                      </a:r>
                      <a:endPar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tc>
                  <a:txBody>
                    <a:bodyPr/>
                    <a:lstStyle/>
                    <a:p>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BERT (</a:t>
                      </a:r>
                      <a:r>
                        <a:rPr lang="en-IN" sz="1400" b="0" i="0"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Bidirectional Encoder Representations from Transformers)</a:t>
                      </a:r>
                    </a:p>
                    <a:p>
                      <a:r>
                        <a:rPr lang="en-IN" sz="1400" b="0" i="0"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BERT Base - 12 encoder &amp; 768 hidden layers    </a:t>
                      </a:r>
                    </a:p>
                    <a:p>
                      <a:r>
                        <a:rPr lang="en-IN" sz="1400" b="0" i="0"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BERT Large - 24 encoder &amp; 1024 hidden layers  </a:t>
                      </a:r>
                      <a:endParaRPr lang="en-IN" sz="1400" b="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tc>
                  <a:txBody>
                    <a:bodyPr/>
                    <a:lstStyle/>
                    <a:p>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Google</a:t>
                      </a:r>
                    </a:p>
                    <a:p>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Pre-trained on unlabeled data extracted from </a:t>
                      </a:r>
                      <a:r>
                        <a:rPr lang="en-US" sz="1400" dirty="0" err="1">
                          <a:latin typeface="Microsoft Sans Serif" panose="020B0604020202020204" pitchFamily="34" charset="0"/>
                          <a:ea typeface="Microsoft Sans Serif" panose="020B0604020202020204" pitchFamily="34" charset="0"/>
                          <a:cs typeface="Microsoft Sans Serif" panose="020B0604020202020204" pitchFamily="34" charset="0"/>
                        </a:rPr>
                        <a:t>BookCorpus</a:t>
                      </a: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 with 800M words and English Wikipedia with 2500M words</a:t>
                      </a:r>
                    </a:p>
                    <a:p>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Machine Translation, Question Answering</a:t>
                      </a:r>
                      <a:endPar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extLst>
                  <a:ext uri="{0D108BD9-81ED-4DB2-BD59-A6C34878D82A}">
                    <a16:rowId xmlns:a16="http://schemas.microsoft.com/office/drawing/2014/main" val="10001"/>
                  </a:ext>
                </a:extLst>
              </a:tr>
              <a:tr h="1584806">
                <a:tc>
                  <a:txBody>
                    <a:bodyPr/>
                    <a:lstStyle/>
                    <a:p>
                      <a:pPr algn="ct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2</a:t>
                      </a:r>
                      <a:endPar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tc>
                  <a:txBody>
                    <a:bodyPr/>
                    <a:lstStyle/>
                    <a:p>
                      <a:r>
                        <a:rPr lang="en-US" sz="1400" kern="12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GPT (Generative Pre-trained Transformer)</a:t>
                      </a:r>
                    </a:p>
                    <a:p>
                      <a:r>
                        <a:rPr lang="en-US" sz="1400" kern="12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GPT-2 -&gt; Trained for 1.5B parameters for a dataset of 8 Million Web Pages</a:t>
                      </a:r>
                    </a:p>
                    <a:p>
                      <a:r>
                        <a:rPr lang="en-US" sz="1400" kern="12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GPT-3 -&gt; Trained on 570GB of text from Textbooks and Wikipedia</a:t>
                      </a:r>
                    </a:p>
                    <a:p>
                      <a:r>
                        <a:rPr lang="en-US" sz="1400" kern="12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GPT-NEO -&gt; Open source version of GPT-3</a:t>
                      </a:r>
                    </a:p>
                    <a:p>
                      <a:r>
                        <a:rPr lang="en-US" sz="1400" kern="12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GPT</a:t>
                      </a:r>
                      <a:r>
                        <a:rPr lang="en-US" sz="1400" kern="1200" baseline="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 3.5 / 4.0 / 4o -&gt; </a:t>
                      </a:r>
                      <a:r>
                        <a:rPr lang="en-US" sz="1400" kern="1200" baseline="0" dirty="0" err="1">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ChatGPT</a:t>
                      </a:r>
                      <a:r>
                        <a:rPr lang="en-US" sz="1400" kern="1200" baseline="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 is trained on this model</a:t>
                      </a:r>
                      <a:endParaRPr lang="en-IN" sz="1400" kern="12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tc>
                  <a:txBody>
                    <a:bodyPr/>
                    <a:lstStyle/>
                    <a:p>
                      <a:r>
                        <a:rPr lang="en-US" sz="1400" dirty="0" err="1">
                          <a:latin typeface="Microsoft Sans Serif" panose="020B0604020202020204" pitchFamily="34" charset="0"/>
                          <a:ea typeface="Microsoft Sans Serif" panose="020B0604020202020204" pitchFamily="34" charset="0"/>
                          <a:cs typeface="Microsoft Sans Serif" panose="020B0604020202020204" pitchFamily="34" charset="0"/>
                        </a:rPr>
                        <a:t>OpenAI</a:t>
                      </a:r>
                      <a:endPar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r>
                        <a:rPr lang="en-US" sz="1400" kern="12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Text Generation or Word prediction, question answering, summarization</a:t>
                      </a:r>
                      <a:endPar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extLst>
                  <a:ext uri="{0D108BD9-81ED-4DB2-BD59-A6C34878D82A}">
                    <a16:rowId xmlns:a16="http://schemas.microsoft.com/office/drawing/2014/main" val="10002"/>
                  </a:ext>
                </a:extLst>
              </a:tr>
              <a:tr h="518054">
                <a:tc>
                  <a:txBody>
                    <a:bodyPr/>
                    <a:lstStyle/>
                    <a:p>
                      <a:pPr algn="ct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3</a:t>
                      </a:r>
                      <a:endPar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tc>
                  <a:txBody>
                    <a:bodyPr/>
                    <a:lstStyle/>
                    <a:p>
                      <a:r>
                        <a:rPr lang="en-US" sz="1400" kern="12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T5 (Text-To-Text-Transfer-Transformer Model)</a:t>
                      </a:r>
                      <a:endParaRPr lang="en-IN" sz="1400" kern="12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tc>
                  <a:txBody>
                    <a:bodyPr/>
                    <a:lstStyle/>
                    <a:p>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Question Answering, Language Translation</a:t>
                      </a:r>
                      <a:endPar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extLst>
                  <a:ext uri="{0D108BD9-81ED-4DB2-BD59-A6C34878D82A}">
                    <a16:rowId xmlns:a16="http://schemas.microsoft.com/office/drawing/2014/main" val="10003"/>
                  </a:ext>
                </a:extLst>
              </a:tr>
              <a:tr h="731405">
                <a:tc>
                  <a:txBody>
                    <a:bodyPr/>
                    <a:lstStyle/>
                    <a:p>
                      <a:pPr algn="ctr"/>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4</a:t>
                      </a:r>
                      <a:endPar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RoBERTa</a:t>
                      </a:r>
                      <a:r>
                        <a:rPr lang="en-US" sz="1400" kern="12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 (</a:t>
                      </a:r>
                      <a:r>
                        <a:rPr lang="en-US" sz="1400" b="0" i="0" kern="1200" dirty="0">
                          <a:solidFill>
                            <a:schemeClr val="dk1"/>
                          </a:solidFill>
                          <a:effectLst/>
                          <a:latin typeface="Microsoft Sans Serif" panose="020B0604020202020204" pitchFamily="34" charset="0"/>
                          <a:ea typeface="Microsoft Sans Serif" panose="020B0604020202020204" pitchFamily="34" charset="0"/>
                          <a:cs typeface="Microsoft Sans Serif" panose="020B0604020202020204" pitchFamily="34" charset="0"/>
                        </a:rPr>
                        <a:t>Robustly Optimized BERT Pretraining Approach</a:t>
                      </a:r>
                      <a:r>
                        <a:rPr lang="en-IN" sz="1400" kern="12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dk1"/>
                          </a:solidFill>
                          <a:latin typeface="Microsoft Sans Serif" panose="020B0604020202020204" pitchFamily="34" charset="0"/>
                          <a:ea typeface="Microsoft Sans Serif" panose="020B0604020202020204" pitchFamily="34" charset="0"/>
                          <a:cs typeface="Microsoft Sans Serif" panose="020B0604020202020204" pitchFamily="34" charset="0"/>
                        </a:rPr>
                        <a:t>Trained on 360GB of text</a:t>
                      </a:r>
                    </a:p>
                  </a:txBody>
                  <a:tcPr marT="45677" marB="45677"/>
                </a:tc>
                <a:tc>
                  <a:txBody>
                    <a:bodyPr/>
                    <a:lstStyle/>
                    <a:p>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Facebook</a:t>
                      </a:r>
                    </a:p>
                    <a:p>
                      <a:r>
                        <a:rPr lang="en-US" sz="1400" dirty="0">
                          <a:latin typeface="Microsoft Sans Serif" panose="020B0604020202020204" pitchFamily="34" charset="0"/>
                          <a:ea typeface="Microsoft Sans Serif" panose="020B0604020202020204" pitchFamily="34" charset="0"/>
                          <a:cs typeface="Microsoft Sans Serif" panose="020B0604020202020204" pitchFamily="34" charset="0"/>
                        </a:rPr>
                        <a:t>Multi-class Text Classification</a:t>
                      </a:r>
                      <a:endParaRPr lang="en-IN" sz="1400" dirty="0">
                        <a:latin typeface="Microsoft Sans Serif" panose="020B0604020202020204" pitchFamily="34" charset="0"/>
                        <a:ea typeface="Microsoft Sans Serif" panose="020B0604020202020204" pitchFamily="34" charset="0"/>
                        <a:cs typeface="Microsoft Sans Serif" panose="020B0604020202020204" pitchFamily="34" charset="0"/>
                      </a:endParaRPr>
                    </a:p>
                  </a:txBody>
                  <a:tcPr marT="45677" marB="45677"/>
                </a:tc>
                <a:extLst>
                  <a:ext uri="{0D108BD9-81ED-4DB2-BD59-A6C34878D82A}">
                    <a16:rowId xmlns:a16="http://schemas.microsoft.com/office/drawing/2014/main" val="10004"/>
                  </a:ext>
                </a:extLst>
              </a:tr>
            </a:tbl>
          </a:graphicData>
        </a:graphic>
      </p:graphicFrame>
      <p:sp>
        <p:nvSpPr>
          <p:cNvPr id="45084" name="Rectangle 1">
            <a:extLst>
              <a:ext uri="{FF2B5EF4-FFF2-40B4-BE49-F238E27FC236}">
                <a16:creationId xmlns:a16="http://schemas.microsoft.com/office/drawing/2014/main" id="{ACE2D32D-D3E4-80FC-FE32-270BDE1EF886}"/>
              </a:ext>
            </a:extLst>
          </p:cNvPr>
          <p:cNvSpPr>
            <a:spLocks noChangeArrowheads="1"/>
          </p:cNvSpPr>
          <p:nvPr/>
        </p:nvSpPr>
        <p:spPr bwMode="auto">
          <a:xfrm>
            <a:off x="107950" y="6248400"/>
            <a:ext cx="8197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400" b="1">
                <a:solidFill>
                  <a:srgbClr val="C00000"/>
                </a:solidFill>
                <a:latin typeface="Microsoft Sans Serif" panose="020B0604020202020204" pitchFamily="34" charset="0"/>
                <a:cs typeface="Microsoft Sans Serif" panose="020B0604020202020204" pitchFamily="34" charset="0"/>
              </a:rPr>
              <a:t>All these models support Deep Learning Libraries TensorFlow (Google) and PyTorch (Facebook) </a:t>
            </a:r>
            <a:endParaRPr lang="en-IN" altLang="en-US" sz="1400">
              <a:solidFill>
                <a:srgbClr val="C00000"/>
              </a:solidFill>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CB55452-6FEA-5505-3E45-C18C16DA760C}"/>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Machine Learning Types</a:t>
            </a:r>
          </a:p>
        </p:txBody>
      </p:sp>
      <p:pic>
        <p:nvPicPr>
          <p:cNvPr id="46082" name="Picture 1">
            <a:extLst>
              <a:ext uri="{FF2B5EF4-FFF2-40B4-BE49-F238E27FC236}">
                <a16:creationId xmlns:a16="http://schemas.microsoft.com/office/drawing/2014/main" id="{B4380952-AE59-58B6-B331-E671572A007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2713" y="1600200"/>
            <a:ext cx="53403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Rectangle 2">
            <a:extLst>
              <a:ext uri="{FF2B5EF4-FFF2-40B4-BE49-F238E27FC236}">
                <a16:creationId xmlns:a16="http://schemas.microsoft.com/office/drawing/2014/main" id="{A4BCFF2F-E181-B24D-20B3-128B466816FA}"/>
              </a:ext>
            </a:extLst>
          </p:cNvPr>
          <p:cNvSpPr>
            <a:spLocks noChangeArrowheads="1"/>
          </p:cNvSpPr>
          <p:nvPr/>
        </p:nvSpPr>
        <p:spPr bwMode="auto">
          <a:xfrm>
            <a:off x="838200" y="5867400"/>
            <a:ext cx="7291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2000" b="1">
                <a:solidFill>
                  <a:srgbClr val="FF0000"/>
                </a:solidFill>
              </a:rPr>
              <a:t>Search for Datasets and Models - https://www.kaggle.com/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63C6A9D-3C02-6415-4867-A66399554F09}"/>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Machine Learning Process</a:t>
            </a:r>
          </a:p>
        </p:txBody>
      </p:sp>
      <p:sp>
        <p:nvSpPr>
          <p:cNvPr id="5" name="object 4">
            <a:extLst>
              <a:ext uri="{FF2B5EF4-FFF2-40B4-BE49-F238E27FC236}">
                <a16:creationId xmlns:a16="http://schemas.microsoft.com/office/drawing/2014/main" id="{F87126FD-6F7A-16BA-76DC-841B5B558665}"/>
              </a:ext>
            </a:extLst>
          </p:cNvPr>
          <p:cNvSpPr txBox="1"/>
          <p:nvPr/>
        </p:nvSpPr>
        <p:spPr>
          <a:xfrm>
            <a:off x="381000" y="1676400"/>
            <a:ext cx="8077200" cy="208121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0" tIns="3810" rIns="0" bIns="0">
            <a:spAutoFit/>
          </a:bodyPr>
          <a:lstStyle>
            <a:lvl1pPr marL="266700" indent="-2286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50000"/>
              </a:lnSpc>
              <a:spcBef>
                <a:spcPts val="25"/>
              </a:spcBef>
              <a:buFont typeface="Calibri" panose="020F0502020204030204" pitchFamily="34" charset="0"/>
              <a:buAutoNum type="arabicPeriod"/>
              <a:defRPr/>
            </a:pPr>
            <a:r>
              <a:rPr lang="en-US" altLang="en-US" dirty="0">
                <a:latin typeface="Microsoft Sans Serif" panose="020B0604020202020204" pitchFamily="34" charset="0"/>
                <a:cs typeface="Microsoft Sans Serif" panose="020B0604020202020204" pitchFamily="34" charset="0"/>
              </a:rPr>
              <a:t>Based on the type of problem (regression or classification), select one primary model and one or more secondary models and evaluate their performance. </a:t>
            </a:r>
          </a:p>
          <a:p>
            <a:pPr>
              <a:lnSpc>
                <a:spcPct val="150000"/>
              </a:lnSpc>
              <a:spcBef>
                <a:spcPts val="25"/>
              </a:spcBef>
              <a:buFont typeface="Calibri" panose="020F0502020204030204" pitchFamily="34" charset="0"/>
              <a:buAutoNum type="arabicPeriod"/>
              <a:defRPr/>
            </a:pPr>
            <a:r>
              <a:rPr lang="en-US" altLang="en-US" dirty="0">
                <a:latin typeface="Microsoft Sans Serif" panose="020B0604020202020204" pitchFamily="34" charset="0"/>
                <a:cs typeface="Microsoft Sans Serif" panose="020B0604020202020204" pitchFamily="34" charset="0"/>
              </a:rPr>
              <a:t>Revise the model(s) to include more predictors.</a:t>
            </a:r>
          </a:p>
          <a:p>
            <a:pPr>
              <a:lnSpc>
                <a:spcPct val="150000"/>
              </a:lnSpc>
              <a:spcBef>
                <a:spcPts val="25"/>
              </a:spcBef>
              <a:buFont typeface="Calibri" panose="020F0502020204030204" pitchFamily="34" charset="0"/>
              <a:buAutoNum type="arabicPeriod"/>
              <a:defRPr/>
            </a:pPr>
            <a:r>
              <a:rPr lang="en-US" altLang="en-US" dirty="0">
                <a:latin typeface="Microsoft Sans Serif" panose="020B0604020202020204" pitchFamily="34" charset="0"/>
                <a:cs typeface="Microsoft Sans Serif" panose="020B0604020202020204" pitchFamily="34" charset="0"/>
              </a:rPr>
              <a:t>Select the best performing model based on the evaluation metrics.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EF7B644-72AA-0273-1BEF-C5BD2770D150}"/>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Model Evaluation Metrics</a:t>
            </a:r>
          </a:p>
        </p:txBody>
      </p:sp>
      <p:sp>
        <p:nvSpPr>
          <p:cNvPr id="5" name="object 4">
            <a:extLst>
              <a:ext uri="{FF2B5EF4-FFF2-40B4-BE49-F238E27FC236}">
                <a16:creationId xmlns:a16="http://schemas.microsoft.com/office/drawing/2014/main" id="{59CD1D69-85FB-719C-853C-51F6322DFBFC}"/>
              </a:ext>
            </a:extLst>
          </p:cNvPr>
          <p:cNvSpPr txBox="1"/>
          <p:nvPr/>
        </p:nvSpPr>
        <p:spPr>
          <a:xfrm>
            <a:off x="152400" y="1524000"/>
            <a:ext cx="8458200" cy="50292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0" tIns="3810" rIns="0" bIns="0">
            <a:spAutoFit/>
          </a:bodyPr>
          <a:lstStyle>
            <a:lvl1pPr marL="381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08000"/>
              </a:lnSpc>
              <a:spcBef>
                <a:spcPts val="25"/>
              </a:spcBef>
              <a:defRPr/>
            </a:pPr>
            <a:r>
              <a:rPr lang="en-US" altLang="en-US" sz="2000" dirty="0">
                <a:latin typeface="Microsoft Sans Serif" panose="020B0604020202020204" pitchFamily="34" charset="0"/>
                <a:cs typeface="Microsoft Sans Serif" panose="020B0604020202020204" pitchFamily="34" charset="0"/>
              </a:rPr>
              <a:t>Evaluation Metrics vary based on type of models:</a:t>
            </a:r>
          </a:p>
          <a:p>
            <a:pPr>
              <a:spcBef>
                <a:spcPts val="238"/>
              </a:spcBef>
              <a:defRPr/>
            </a:pPr>
            <a:endParaRPr lang="en-US" altLang="en-US" sz="2000" b="1" dirty="0">
              <a:latin typeface="Microsoft Sans Serif" panose="020B0604020202020204" pitchFamily="34" charset="0"/>
              <a:cs typeface="Microsoft Sans Serif" panose="020B0604020202020204" pitchFamily="34" charset="0"/>
            </a:endParaRPr>
          </a:p>
          <a:p>
            <a:pPr>
              <a:spcBef>
                <a:spcPts val="238"/>
              </a:spcBef>
              <a:defRPr/>
            </a:pPr>
            <a:r>
              <a:rPr lang="en-US" altLang="en-US" sz="2000" b="1" dirty="0">
                <a:latin typeface="Microsoft Sans Serif" panose="020B0604020202020204" pitchFamily="34" charset="0"/>
                <a:cs typeface="Microsoft Sans Serif" panose="020B0604020202020204" pitchFamily="34" charset="0"/>
              </a:rPr>
              <a:t>Regression Models</a:t>
            </a:r>
          </a:p>
          <a:p>
            <a:pPr marL="323850" indent="-285750">
              <a:spcBef>
                <a:spcPts val="300"/>
              </a:spcBef>
              <a:buFont typeface="Arial" panose="020B0604020202020204" pitchFamily="34" charset="0"/>
              <a:buChar char="•"/>
              <a:defRPr/>
            </a:pPr>
            <a:r>
              <a:rPr lang="en-US" altLang="en-US" sz="2000" dirty="0">
                <a:latin typeface="Microsoft Sans Serif" panose="020B0604020202020204" pitchFamily="34" charset="0"/>
                <a:cs typeface="Microsoft Sans Serif" panose="020B0604020202020204" pitchFamily="34" charset="0"/>
              </a:rPr>
              <a:t>Mean Absolute Error (MAE)</a:t>
            </a:r>
          </a:p>
          <a:p>
            <a:pPr marL="323850" indent="-285750">
              <a:spcBef>
                <a:spcPts val="300"/>
              </a:spcBef>
              <a:buFont typeface="Arial" panose="020B0604020202020204" pitchFamily="34" charset="0"/>
              <a:buChar char="•"/>
              <a:defRPr/>
            </a:pPr>
            <a:r>
              <a:rPr lang="en-US" altLang="en-US" sz="2000" dirty="0">
                <a:latin typeface="Microsoft Sans Serif" panose="020B0604020202020204" pitchFamily="34" charset="0"/>
                <a:cs typeface="Microsoft Sans Serif" panose="020B0604020202020204" pitchFamily="34" charset="0"/>
              </a:rPr>
              <a:t>Root mean squared error (RMSE) </a:t>
            </a:r>
          </a:p>
          <a:p>
            <a:pPr marL="323850" indent="-285750">
              <a:spcBef>
                <a:spcPts val="300"/>
              </a:spcBef>
              <a:buFont typeface="Arial" panose="020B0604020202020204" pitchFamily="34" charset="0"/>
              <a:buChar char="•"/>
              <a:defRPr/>
            </a:pPr>
            <a:r>
              <a:rPr lang="en-US" altLang="en-US" sz="2000" dirty="0">
                <a:latin typeface="Microsoft Sans Serif" panose="020B0604020202020204" pitchFamily="34" charset="0"/>
                <a:cs typeface="Microsoft Sans Serif" panose="020B0604020202020204" pitchFamily="34" charset="0"/>
              </a:rPr>
              <a:t>R Squared or Adjusted R Square</a:t>
            </a:r>
          </a:p>
          <a:p>
            <a:pPr>
              <a:spcBef>
                <a:spcPts val="263"/>
              </a:spcBef>
              <a:defRPr/>
            </a:pPr>
            <a:endParaRPr lang="en-US" altLang="en-US" sz="2000" b="1" dirty="0">
              <a:latin typeface="Microsoft Sans Serif" panose="020B0604020202020204" pitchFamily="34" charset="0"/>
              <a:cs typeface="Microsoft Sans Serif" panose="020B0604020202020204" pitchFamily="34" charset="0"/>
            </a:endParaRPr>
          </a:p>
          <a:p>
            <a:pPr>
              <a:spcBef>
                <a:spcPts val="263"/>
              </a:spcBef>
              <a:defRPr/>
            </a:pPr>
            <a:r>
              <a:rPr lang="en-US" altLang="en-US" sz="2000" b="1" dirty="0">
                <a:latin typeface="Microsoft Sans Serif" panose="020B0604020202020204" pitchFamily="34" charset="0"/>
                <a:cs typeface="Microsoft Sans Serif" panose="020B0604020202020204" pitchFamily="34" charset="0"/>
              </a:rPr>
              <a:t>Classification Models</a:t>
            </a:r>
          </a:p>
          <a:p>
            <a:pPr marL="323850" indent="-285750">
              <a:spcBef>
                <a:spcPts val="300"/>
              </a:spcBef>
              <a:buFont typeface="Arial" panose="020B0604020202020204" pitchFamily="34" charset="0"/>
              <a:buChar char="•"/>
              <a:defRPr/>
            </a:pPr>
            <a:r>
              <a:rPr lang="en-US" altLang="en-US" sz="2000" dirty="0">
                <a:latin typeface="Microsoft Sans Serif" panose="020B0604020202020204" pitchFamily="34" charset="0"/>
                <a:cs typeface="Microsoft Sans Serif" panose="020B0604020202020204" pitchFamily="34" charset="0"/>
              </a:rPr>
              <a:t>Confusion Matrix</a:t>
            </a:r>
          </a:p>
          <a:p>
            <a:pPr marL="323850" indent="-285750">
              <a:spcBef>
                <a:spcPts val="300"/>
              </a:spcBef>
              <a:buFont typeface="Arial" panose="020B0604020202020204" pitchFamily="34" charset="0"/>
              <a:buChar char="•"/>
              <a:defRPr/>
            </a:pPr>
            <a:r>
              <a:rPr lang="en-US" altLang="en-US" sz="2000" dirty="0">
                <a:latin typeface="Microsoft Sans Serif" panose="020B0604020202020204" pitchFamily="34" charset="0"/>
                <a:cs typeface="Microsoft Sans Serif" panose="020B0604020202020204" pitchFamily="34" charset="0"/>
              </a:rPr>
              <a:t>Accuracy (%)</a:t>
            </a:r>
          </a:p>
          <a:p>
            <a:pPr marL="323850" indent="-285750">
              <a:spcBef>
                <a:spcPts val="113"/>
              </a:spcBef>
              <a:buFont typeface="Arial" panose="020B0604020202020204" pitchFamily="34" charset="0"/>
              <a:buChar char="•"/>
              <a:defRPr/>
            </a:pPr>
            <a:r>
              <a:rPr lang="en-US" altLang="en-US" sz="2000" dirty="0">
                <a:latin typeface="Microsoft Sans Serif" panose="020B0604020202020204" pitchFamily="34" charset="0"/>
                <a:cs typeface="Microsoft Sans Serif" panose="020B0604020202020204" pitchFamily="34" charset="0"/>
              </a:rPr>
              <a:t>Precision</a:t>
            </a:r>
          </a:p>
          <a:p>
            <a:pPr marL="323850" indent="-285750">
              <a:spcBef>
                <a:spcPts val="113"/>
              </a:spcBef>
              <a:buFont typeface="Arial" panose="020B0604020202020204" pitchFamily="34" charset="0"/>
              <a:buChar char="•"/>
              <a:defRPr/>
            </a:pPr>
            <a:r>
              <a:rPr lang="en-US" altLang="en-US" sz="2000" dirty="0">
                <a:latin typeface="Microsoft Sans Serif" panose="020B0604020202020204" pitchFamily="34" charset="0"/>
                <a:cs typeface="Microsoft Sans Serif" panose="020B0604020202020204" pitchFamily="34" charset="0"/>
              </a:rPr>
              <a:t>Recall</a:t>
            </a:r>
          </a:p>
          <a:p>
            <a:pPr marL="323850" indent="-285750">
              <a:spcBef>
                <a:spcPts val="113"/>
              </a:spcBef>
              <a:buFont typeface="Arial" panose="020B0604020202020204" pitchFamily="34" charset="0"/>
              <a:buChar char="•"/>
              <a:defRPr/>
            </a:pPr>
            <a:r>
              <a:rPr lang="en-US" altLang="en-US" sz="2000" dirty="0">
                <a:latin typeface="Microsoft Sans Serif" panose="020B0604020202020204" pitchFamily="34" charset="0"/>
                <a:cs typeface="Microsoft Sans Serif" panose="020B0604020202020204" pitchFamily="34" charset="0"/>
              </a:rPr>
              <a:t>F1-score</a:t>
            </a:r>
          </a:p>
          <a:p>
            <a:pPr>
              <a:spcBef>
                <a:spcPts val="113"/>
              </a:spcBef>
              <a:defRPr/>
            </a:pPr>
            <a:endParaRPr lang="en-US" altLang="en-US" sz="2000" dirty="0">
              <a:latin typeface="Microsoft Sans Serif" panose="020B0604020202020204" pitchFamily="34" charset="0"/>
              <a:cs typeface="Microsoft Sans Serif" panose="020B0604020202020204" pitchFamily="34" charset="0"/>
            </a:endParaRPr>
          </a:p>
          <a:p>
            <a:pPr>
              <a:spcBef>
                <a:spcPts val="113"/>
              </a:spcBef>
              <a:defRPr/>
            </a:pPr>
            <a:r>
              <a:rPr lang="en-US" altLang="en-US" sz="2000" b="1" dirty="0">
                <a:latin typeface="Microsoft Sans Serif" panose="020B0604020202020204" pitchFamily="34" charset="0"/>
                <a:cs typeface="Microsoft Sans Serif" panose="020B0604020202020204" pitchFamily="34" charset="0"/>
              </a:rPr>
              <a:t>Refer PPT – “</a:t>
            </a:r>
            <a:r>
              <a:rPr lang="fr-FR" altLang="en-US" sz="2000" b="1" dirty="0">
                <a:latin typeface="Microsoft Sans Serif" panose="020B0604020202020204" pitchFamily="34" charset="0"/>
                <a:cs typeface="Microsoft Sans Serif" panose="020B0604020202020204" pitchFamily="34" charset="0"/>
              </a:rPr>
              <a:t>Classification - Confusion Matrix and </a:t>
            </a:r>
            <a:r>
              <a:rPr lang="fr-FR" altLang="en-US" sz="2000" b="1" dirty="0" err="1">
                <a:latin typeface="Microsoft Sans Serif" panose="020B0604020202020204" pitchFamily="34" charset="0"/>
                <a:cs typeface="Microsoft Sans Serif" panose="020B0604020202020204" pitchFamily="34" charset="0"/>
              </a:rPr>
              <a:t>Metric</a:t>
            </a:r>
            <a:r>
              <a:rPr lang="fr-FR" altLang="en-US" sz="2000" b="1" dirty="0">
                <a:latin typeface="Microsoft Sans Serif" panose="020B0604020202020204" pitchFamily="34" charset="0"/>
                <a:cs typeface="Microsoft Sans Serif" panose="020B0604020202020204" pitchFamily="34" charset="0"/>
              </a:rPr>
              <a:t> </a:t>
            </a:r>
            <a:r>
              <a:rPr lang="fr-FR" altLang="en-US" sz="2000" b="1" dirty="0" err="1">
                <a:latin typeface="Microsoft Sans Serif" panose="020B0604020202020204" pitchFamily="34" charset="0"/>
                <a:cs typeface="Microsoft Sans Serif" panose="020B0604020202020204" pitchFamily="34" charset="0"/>
              </a:rPr>
              <a:t>calculations</a:t>
            </a:r>
            <a:r>
              <a:rPr lang="fr-FR" altLang="en-US" sz="2000" b="1" dirty="0">
                <a:latin typeface="Microsoft Sans Serif" panose="020B0604020202020204" pitchFamily="34" charset="0"/>
                <a:cs typeface="Microsoft Sans Serif" panose="020B0604020202020204" pitchFamily="34" charset="0"/>
              </a:rPr>
              <a:t>"</a:t>
            </a:r>
            <a:endParaRPr lang="en-US" altLang="en-US" sz="2000" b="1" dirty="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F74C8C-A530-11EB-40EC-7BAB9474A8F2}"/>
              </a:ext>
            </a:extLst>
          </p:cNvPr>
          <p:cNvSpPr>
            <a:spLocks noGrp="1"/>
          </p:cNvSpPr>
          <p:nvPr>
            <p:ph sz="quarter" idx="10"/>
          </p:nvPr>
        </p:nvSpPr>
        <p:spPr/>
        <p:txBody>
          <a:bodyPr/>
          <a:lstStyle/>
          <a:p>
            <a:pPr algn="ctr" eaLnBrk="1" hangingPunct="1">
              <a:spcBef>
                <a:spcPct val="0"/>
              </a:spcBef>
              <a:defRPr/>
            </a:pPr>
            <a:r>
              <a:rPr lang="en-IN" sz="3600" dirty="0">
                <a:latin typeface="Arial" charset="0"/>
                <a:cs typeface="Arial" charset="0"/>
              </a:rPr>
              <a:t>CC ZG506 </a:t>
            </a:r>
          </a:p>
          <a:p>
            <a:pPr algn="ctr" eaLnBrk="1" hangingPunct="1">
              <a:spcBef>
                <a:spcPct val="0"/>
              </a:spcBef>
              <a:defRPr/>
            </a:pPr>
            <a:r>
              <a:rPr lang="en-US" dirty="0">
                <a:latin typeface="Arial" charset="0"/>
                <a:cs typeface="Arial" charset="0"/>
              </a:rPr>
              <a:t>Lectures No. 6 and No. 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DF1F0D5-B2ED-DDAE-8D5A-CD4E61268302}"/>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Machine Learning Life Cycle</a:t>
            </a:r>
          </a:p>
        </p:txBody>
      </p:sp>
      <p:pic>
        <p:nvPicPr>
          <p:cNvPr id="52226" name="Picture 6" descr="4 Stages of the Machine Learning (ML) Modeling Cycle">
            <a:extLst>
              <a:ext uri="{FF2B5EF4-FFF2-40B4-BE49-F238E27FC236}">
                <a16:creationId xmlns:a16="http://schemas.microsoft.com/office/drawing/2014/main" id="{1E8D5D70-C468-2399-265D-46C7863E2E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98588"/>
            <a:ext cx="8512175"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54C11F-3E77-80A8-30DC-73CA651E721D}"/>
              </a:ext>
            </a:extLst>
          </p:cNvPr>
          <p:cNvSpPr>
            <a:spLocks noGrp="1"/>
          </p:cNvSpPr>
          <p:nvPr>
            <p:ph sz="quarter" idx="10"/>
          </p:nvPr>
        </p:nvSpPr>
        <p:spPr/>
        <p:txBody>
          <a:bodyPr/>
          <a:lstStyle/>
          <a:p>
            <a:pPr algn="ctr" eaLnBrk="1" hangingPunct="1">
              <a:spcBef>
                <a:spcPct val="0"/>
              </a:spcBef>
              <a:defRPr/>
            </a:pPr>
            <a:r>
              <a:rPr lang="en-US" sz="3600" dirty="0">
                <a:latin typeface="Arial" charset="0"/>
                <a:cs typeface="Arial" charset="0"/>
              </a:rPr>
              <a:t>SEMMA Methodology</a:t>
            </a:r>
            <a:endParaRPr lang="en-US" dirty="0">
              <a:latin typeface="Arial" charset="0"/>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090A3C-7EC2-F51E-7610-12ABBB26B9DB}"/>
              </a:ext>
            </a:extLst>
          </p:cNvPr>
          <p:cNvSpPr>
            <a:spLocks noGrp="1"/>
          </p:cNvSpPr>
          <p:nvPr>
            <p:ph sz="quarter" idx="10"/>
          </p:nvPr>
        </p:nvSpPr>
        <p:spPr/>
        <p:txBody>
          <a:bodyPr rtlCol="0"/>
          <a:lstStyle/>
          <a:p>
            <a:pPr eaLnBrk="1" fontAlgn="auto" hangingPunct="1">
              <a:spcAft>
                <a:spcPts val="0"/>
              </a:spcAft>
              <a:defRPr/>
            </a:pPr>
            <a:r>
              <a:rPr lang="en-US" sz="3000" dirty="0"/>
              <a:t>SEMMA </a:t>
            </a:r>
            <a:endParaRPr lang="en-IN" sz="3200" spc="10" dirty="0">
              <a:latin typeface="Microsoft Sans Serif"/>
              <a:cs typeface="Microsoft Sans Serif"/>
            </a:endParaRPr>
          </a:p>
        </p:txBody>
      </p:sp>
      <p:pic>
        <p:nvPicPr>
          <p:cNvPr id="55298" name="object 7">
            <a:extLst>
              <a:ext uri="{FF2B5EF4-FFF2-40B4-BE49-F238E27FC236}">
                <a16:creationId xmlns:a16="http://schemas.microsoft.com/office/drawing/2014/main" id="{ACD24C20-5AD7-9DCF-8318-BACC2B581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524000"/>
            <a:ext cx="441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74344B75-F1CE-F919-C327-48826F65A9FE}"/>
              </a:ext>
            </a:extLst>
          </p:cNvPr>
          <p:cNvSpPr/>
          <p:nvPr/>
        </p:nvSpPr>
        <p:spPr>
          <a:xfrm>
            <a:off x="5257800" y="1535113"/>
            <a:ext cx="2971800" cy="299085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184150" indent="-171450" algn="just">
              <a:spcBef>
                <a:spcPts val="484"/>
              </a:spcBef>
              <a:buFont typeface="Arial" panose="020B0604020202020204" pitchFamily="34" charset="0"/>
              <a:buChar char="•"/>
              <a:defRPr/>
            </a:pPr>
            <a:r>
              <a:rPr lang="en-US" spc="15" dirty="0">
                <a:latin typeface="Microsoft Sans Serif"/>
                <a:cs typeface="Microsoft Sans Serif"/>
              </a:rPr>
              <a:t>SEMMA stands for </a:t>
            </a:r>
            <a:r>
              <a:rPr lang="en-IN" spc="5" dirty="0">
                <a:latin typeface="Microsoft Sans Serif"/>
                <a:cs typeface="Microsoft Sans Serif"/>
              </a:rPr>
              <a:t>Sample,</a:t>
            </a:r>
            <a:r>
              <a:rPr lang="en-IN" spc="10" dirty="0">
                <a:latin typeface="Microsoft Sans Serif"/>
                <a:cs typeface="Microsoft Sans Serif"/>
              </a:rPr>
              <a:t> </a:t>
            </a:r>
            <a:r>
              <a:rPr lang="en-IN" spc="5" dirty="0">
                <a:latin typeface="Microsoft Sans Serif"/>
                <a:cs typeface="Microsoft Sans Serif"/>
              </a:rPr>
              <a:t>Explore,</a:t>
            </a:r>
            <a:r>
              <a:rPr lang="en-IN" spc="10" dirty="0">
                <a:latin typeface="Microsoft Sans Serif"/>
                <a:cs typeface="Microsoft Sans Serif"/>
              </a:rPr>
              <a:t> </a:t>
            </a:r>
            <a:r>
              <a:rPr lang="en-IN" spc="-5" dirty="0">
                <a:latin typeface="Microsoft Sans Serif"/>
                <a:cs typeface="Microsoft Sans Serif"/>
              </a:rPr>
              <a:t>Modify,</a:t>
            </a:r>
            <a:r>
              <a:rPr lang="en-IN" spc="15" dirty="0">
                <a:latin typeface="Microsoft Sans Serif"/>
                <a:cs typeface="Microsoft Sans Serif"/>
              </a:rPr>
              <a:t> </a:t>
            </a:r>
            <a:r>
              <a:rPr lang="en-IN" spc="10" dirty="0">
                <a:latin typeface="Microsoft Sans Serif"/>
                <a:cs typeface="Microsoft Sans Serif"/>
              </a:rPr>
              <a:t>Model, </a:t>
            </a:r>
            <a:r>
              <a:rPr lang="en-IN" spc="-265" dirty="0">
                <a:latin typeface="Microsoft Sans Serif"/>
                <a:cs typeface="Microsoft Sans Serif"/>
              </a:rPr>
              <a:t> </a:t>
            </a:r>
            <a:r>
              <a:rPr lang="en-IN" spc="10" dirty="0">
                <a:latin typeface="Microsoft Sans Serif"/>
                <a:cs typeface="Microsoft Sans Serif"/>
              </a:rPr>
              <a:t>Assess</a:t>
            </a:r>
            <a:endParaRPr lang="en-US" spc="15" dirty="0">
              <a:latin typeface="Microsoft Sans Serif"/>
              <a:cs typeface="Microsoft Sans Serif"/>
            </a:endParaRPr>
          </a:p>
          <a:p>
            <a:pPr marL="184150" indent="-171450" algn="just">
              <a:spcBef>
                <a:spcPts val="484"/>
              </a:spcBef>
              <a:buFont typeface="Arial" panose="020B0604020202020204" pitchFamily="34" charset="0"/>
              <a:buChar char="•"/>
              <a:defRPr/>
            </a:pPr>
            <a:r>
              <a:rPr lang="en-US" spc="15" dirty="0">
                <a:latin typeface="Microsoft Sans Serif"/>
                <a:cs typeface="Microsoft Sans Serif"/>
              </a:rPr>
              <a:t>SEMMA</a:t>
            </a:r>
            <a:r>
              <a:rPr lang="en-US" spc="20" dirty="0">
                <a:latin typeface="Microsoft Sans Serif"/>
                <a:cs typeface="Microsoft Sans Serif"/>
              </a:rPr>
              <a:t> </a:t>
            </a:r>
            <a:r>
              <a:rPr lang="en-US" spc="5" dirty="0">
                <a:latin typeface="Microsoft Sans Serif"/>
                <a:cs typeface="Microsoft Sans Serif"/>
              </a:rPr>
              <a:t>is</a:t>
            </a:r>
            <a:r>
              <a:rPr lang="en-US" spc="25" dirty="0">
                <a:latin typeface="Microsoft Sans Serif"/>
                <a:cs typeface="Microsoft Sans Serif"/>
              </a:rPr>
              <a:t> </a:t>
            </a:r>
            <a:r>
              <a:rPr lang="en-US" spc="5" dirty="0">
                <a:latin typeface="Microsoft Sans Serif"/>
                <a:cs typeface="Microsoft Sans Serif"/>
              </a:rPr>
              <a:t>focused</a:t>
            </a:r>
            <a:r>
              <a:rPr lang="en-US" spc="20" dirty="0">
                <a:latin typeface="Microsoft Sans Serif"/>
                <a:cs typeface="Microsoft Sans Serif"/>
              </a:rPr>
              <a:t> </a:t>
            </a:r>
            <a:r>
              <a:rPr lang="en-US" spc="10" dirty="0">
                <a:latin typeface="Microsoft Sans Serif"/>
                <a:cs typeface="Microsoft Sans Serif"/>
              </a:rPr>
              <a:t>on</a:t>
            </a:r>
            <a:r>
              <a:rPr lang="en-US" spc="25" dirty="0">
                <a:latin typeface="Microsoft Sans Serif"/>
                <a:cs typeface="Microsoft Sans Serif"/>
              </a:rPr>
              <a:t> </a:t>
            </a:r>
            <a:r>
              <a:rPr lang="en-US" spc="10" dirty="0">
                <a:latin typeface="Microsoft Sans Serif"/>
                <a:cs typeface="Microsoft Sans Serif"/>
              </a:rPr>
              <a:t>the</a:t>
            </a:r>
            <a:r>
              <a:rPr lang="en-US" spc="20" dirty="0">
                <a:latin typeface="Microsoft Sans Serif"/>
                <a:cs typeface="Microsoft Sans Serif"/>
              </a:rPr>
              <a:t> </a:t>
            </a:r>
            <a:r>
              <a:rPr lang="en-US" spc="10" dirty="0">
                <a:latin typeface="Microsoft Sans Serif"/>
                <a:cs typeface="Microsoft Sans Serif"/>
              </a:rPr>
              <a:t>model</a:t>
            </a:r>
            <a:r>
              <a:rPr lang="en-US" spc="25" dirty="0">
                <a:latin typeface="Microsoft Sans Serif"/>
                <a:cs typeface="Microsoft Sans Serif"/>
              </a:rPr>
              <a:t> </a:t>
            </a:r>
            <a:r>
              <a:rPr lang="en-US" spc="5" dirty="0">
                <a:latin typeface="Microsoft Sans Serif"/>
                <a:cs typeface="Microsoft Sans Serif"/>
              </a:rPr>
              <a:t>development</a:t>
            </a:r>
            <a:r>
              <a:rPr lang="en-US" spc="25" dirty="0">
                <a:latin typeface="Microsoft Sans Serif"/>
                <a:cs typeface="Microsoft Sans Serif"/>
              </a:rPr>
              <a:t> </a:t>
            </a:r>
            <a:r>
              <a:rPr lang="en-US" spc="10" dirty="0">
                <a:latin typeface="Microsoft Sans Serif"/>
                <a:cs typeface="Microsoft Sans Serif"/>
              </a:rPr>
              <a:t>aspects</a:t>
            </a:r>
            <a:r>
              <a:rPr lang="en-US" spc="20" dirty="0">
                <a:latin typeface="Microsoft Sans Serif"/>
                <a:cs typeface="Microsoft Sans Serif"/>
              </a:rPr>
              <a:t> </a:t>
            </a:r>
            <a:r>
              <a:rPr lang="en-US" spc="10" dirty="0">
                <a:latin typeface="Microsoft Sans Serif"/>
                <a:cs typeface="Microsoft Sans Serif"/>
              </a:rPr>
              <a:t>of</a:t>
            </a:r>
            <a:r>
              <a:rPr lang="en-US" spc="25" dirty="0">
                <a:latin typeface="Microsoft Sans Serif"/>
                <a:cs typeface="Microsoft Sans Serif"/>
              </a:rPr>
              <a:t> </a:t>
            </a:r>
            <a:r>
              <a:rPr lang="en-US" spc="10" dirty="0">
                <a:latin typeface="Microsoft Sans Serif"/>
                <a:cs typeface="Microsoft Sans Serif"/>
              </a:rPr>
              <a:t>data</a:t>
            </a:r>
            <a:r>
              <a:rPr lang="en-US" spc="20" dirty="0">
                <a:latin typeface="Microsoft Sans Serif"/>
                <a:cs typeface="Microsoft Sans Serif"/>
              </a:rPr>
              <a:t> </a:t>
            </a:r>
            <a:r>
              <a:rPr lang="en-US" spc="-5" dirty="0">
                <a:latin typeface="Microsoft Sans Serif"/>
                <a:cs typeface="Microsoft Sans Serif"/>
              </a:rPr>
              <a:t>science, ideal for “Machine Learning” projects</a:t>
            </a:r>
          </a:p>
          <a:p>
            <a:pPr marL="184150" indent="-171450" algn="just">
              <a:spcBef>
                <a:spcPts val="484"/>
              </a:spcBef>
              <a:buFont typeface="Arial" panose="020B0604020202020204" pitchFamily="34" charset="0"/>
              <a:buChar char="•"/>
              <a:defRPr/>
            </a:pPr>
            <a:r>
              <a:rPr lang="en-US" spc="-5" dirty="0">
                <a:latin typeface="Microsoft Sans Serif"/>
                <a:cs typeface="Microsoft Sans Serif"/>
              </a:rPr>
              <a:t>Ideal for the Data Analyst / Data Scientist roles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3E1C5F0-1C74-9500-148F-D859DBF9C334}"/>
              </a:ext>
            </a:extLst>
          </p:cNvPr>
          <p:cNvSpPr>
            <a:spLocks noGrp="1"/>
          </p:cNvSpPr>
          <p:nvPr>
            <p:ph sz="quarter" idx="10"/>
          </p:nvPr>
        </p:nvSpPr>
        <p:spPr/>
        <p:txBody>
          <a:bodyPr rtlCol="0"/>
          <a:lstStyle/>
          <a:p>
            <a:pPr eaLnBrk="1" fontAlgn="auto" hangingPunct="1">
              <a:spcAft>
                <a:spcPts val="0"/>
              </a:spcAft>
              <a:defRPr/>
            </a:pPr>
            <a:r>
              <a:rPr lang="en-US" sz="3000" dirty="0"/>
              <a:t>SEMMA</a:t>
            </a:r>
            <a:endParaRPr lang="en-IN" sz="3200" spc="10" dirty="0">
              <a:latin typeface="Microsoft Sans Serif"/>
              <a:cs typeface="Microsoft Sans Serif"/>
            </a:endParaRPr>
          </a:p>
        </p:txBody>
      </p:sp>
      <p:sp>
        <p:nvSpPr>
          <p:cNvPr id="3" name="Rectangle 2">
            <a:extLst>
              <a:ext uri="{FF2B5EF4-FFF2-40B4-BE49-F238E27FC236}">
                <a16:creationId xmlns:a16="http://schemas.microsoft.com/office/drawing/2014/main" id="{4B153A31-0F2D-CC79-1D6E-5941F25F1A1C}"/>
              </a:ext>
            </a:extLst>
          </p:cNvPr>
          <p:cNvSpPr/>
          <p:nvPr/>
        </p:nvSpPr>
        <p:spPr>
          <a:xfrm>
            <a:off x="296863" y="1524000"/>
            <a:ext cx="8153400" cy="4484688"/>
          </a:xfrm>
          <a:prstGeom prst="rect">
            <a:avLst/>
          </a:prstGeom>
        </p:spPr>
        <p:txBody>
          <a:bodyPr>
            <a:spAutoFit/>
          </a:bodyPr>
          <a:lstStyle>
            <a:lvl1pPr marL="381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spcBef>
                <a:spcPts val="513"/>
              </a:spcBef>
              <a:defRPr/>
            </a:pPr>
            <a:r>
              <a:rPr lang="en-US" altLang="en-US" sz="2000" b="1" dirty="0">
                <a:latin typeface="Microsoft Sans Serif" panose="020B0604020202020204" pitchFamily="34" charset="0"/>
                <a:cs typeface="Microsoft Sans Serif" panose="020B0604020202020204" pitchFamily="34" charset="0"/>
              </a:rPr>
              <a:t>1. Sample</a:t>
            </a:r>
          </a:p>
          <a:p>
            <a:pPr marL="323850" indent="-285750" algn="just">
              <a:lnSpc>
                <a:spcPct val="119000"/>
              </a:lnSpc>
              <a:spcBef>
                <a:spcPts val="175"/>
              </a:spcBef>
              <a:buFont typeface="Arial" panose="020B0604020202020204" pitchFamily="34" charset="0"/>
              <a:buChar char="•"/>
              <a:defRPr/>
            </a:pPr>
            <a:r>
              <a:rPr lang="en-US" altLang="en-US" dirty="0">
                <a:latin typeface="Microsoft Sans Serif" panose="020B0604020202020204" pitchFamily="34" charset="0"/>
                <a:cs typeface="Microsoft Sans Serif" panose="020B0604020202020204" pitchFamily="34" charset="0"/>
              </a:rPr>
              <a:t>Sampling the data by extracting a portion of a large data set big enough to contain the  significant information, yet small enough to manipulate quickly.</a:t>
            </a:r>
          </a:p>
          <a:p>
            <a:pPr marL="323850" indent="-285750" algn="just">
              <a:lnSpc>
                <a:spcPct val="119000"/>
              </a:lnSpc>
              <a:spcBef>
                <a:spcPts val="175"/>
              </a:spcBef>
              <a:buFont typeface="Arial" panose="020B0604020202020204" pitchFamily="34" charset="0"/>
              <a:buChar char="•"/>
              <a:defRPr/>
            </a:pPr>
            <a:r>
              <a:rPr lang="en-US" altLang="en-US" dirty="0">
                <a:latin typeface="Microsoft Sans Serif" panose="020B0604020202020204" pitchFamily="34" charset="0"/>
                <a:cs typeface="Microsoft Sans Serif" panose="020B0604020202020204" pitchFamily="34" charset="0"/>
              </a:rPr>
              <a:t>Partitioning the data to create training and test samples.</a:t>
            </a:r>
          </a:p>
          <a:p>
            <a:pPr marL="323850" indent="-285750" algn="just">
              <a:spcBef>
                <a:spcPts val="213"/>
              </a:spcBef>
              <a:buFont typeface="Arial" panose="020B0604020202020204" pitchFamily="34" charset="0"/>
              <a:buChar char="•"/>
              <a:defRPr/>
            </a:pPr>
            <a:r>
              <a:rPr lang="en-US" altLang="en-US" dirty="0">
                <a:latin typeface="Microsoft Sans Serif" panose="020B0604020202020204" pitchFamily="34" charset="0"/>
                <a:cs typeface="Microsoft Sans Serif" panose="020B0604020202020204" pitchFamily="34" charset="0"/>
              </a:rPr>
              <a:t>Identifying dependent and independent variables influencing the process.</a:t>
            </a:r>
          </a:p>
          <a:p>
            <a:pPr algn="just">
              <a:spcBef>
                <a:spcPts val="413"/>
              </a:spcBef>
              <a:defRPr/>
            </a:pPr>
            <a:r>
              <a:rPr lang="en-US" altLang="en-US" sz="2000" b="1" dirty="0">
                <a:latin typeface="Microsoft Sans Serif" panose="020B0604020202020204" pitchFamily="34" charset="0"/>
                <a:cs typeface="Microsoft Sans Serif" panose="020B0604020202020204" pitchFamily="34" charset="0"/>
              </a:rPr>
              <a:t>2. Explore</a:t>
            </a:r>
          </a:p>
          <a:p>
            <a:pPr marL="323850" indent="-285750" algn="just">
              <a:lnSpc>
                <a:spcPct val="119000"/>
              </a:lnSpc>
              <a:spcBef>
                <a:spcPts val="175"/>
              </a:spcBef>
              <a:buFont typeface="Arial" panose="020B0604020202020204" pitchFamily="34" charset="0"/>
              <a:buChar char="•"/>
              <a:defRPr/>
            </a:pPr>
            <a:r>
              <a:rPr lang="en-US" altLang="en-US" dirty="0">
                <a:latin typeface="Microsoft Sans Serif" panose="020B0604020202020204" pitchFamily="34" charset="0"/>
                <a:cs typeface="Microsoft Sans Serif" panose="020B0604020202020204" pitchFamily="34" charset="0"/>
              </a:rPr>
              <a:t>Exploration of the data by searching for unanticipated trends and anomalies in order to  gain understanding and ideas.</a:t>
            </a:r>
          </a:p>
          <a:p>
            <a:pPr marL="323850" indent="-285750" algn="just">
              <a:lnSpc>
                <a:spcPct val="119000"/>
              </a:lnSpc>
              <a:spcBef>
                <a:spcPts val="175"/>
              </a:spcBef>
              <a:buFont typeface="Arial" panose="020B0604020202020204" pitchFamily="34" charset="0"/>
              <a:buChar char="•"/>
              <a:defRPr/>
            </a:pPr>
            <a:r>
              <a:rPr lang="en-US" altLang="en-US" dirty="0">
                <a:latin typeface="Microsoft Sans Serif" panose="020B0604020202020204" pitchFamily="34" charset="0"/>
                <a:cs typeface="Microsoft Sans Serif" panose="020B0604020202020204" pitchFamily="34" charset="0"/>
              </a:rPr>
              <a:t>Perform Univariate analysis (single variable) and multivariate analysis (relationships)</a:t>
            </a:r>
          </a:p>
          <a:p>
            <a:pPr algn="just">
              <a:spcBef>
                <a:spcPts val="413"/>
              </a:spcBef>
              <a:defRPr/>
            </a:pPr>
            <a:r>
              <a:rPr lang="en-US" altLang="en-US" sz="2000" b="1" dirty="0">
                <a:latin typeface="Microsoft Sans Serif" panose="020B0604020202020204" pitchFamily="34" charset="0"/>
                <a:cs typeface="Microsoft Sans Serif" panose="020B0604020202020204" pitchFamily="34" charset="0"/>
              </a:rPr>
              <a:t>3. Modify</a:t>
            </a:r>
          </a:p>
          <a:p>
            <a:pPr marL="323850" indent="-285750" algn="just">
              <a:lnSpc>
                <a:spcPct val="119000"/>
              </a:lnSpc>
              <a:spcBef>
                <a:spcPts val="175"/>
              </a:spcBef>
              <a:buFont typeface="Arial" panose="020B0604020202020204" pitchFamily="34" charset="0"/>
              <a:buChar char="•"/>
              <a:defRPr/>
            </a:pPr>
            <a:r>
              <a:rPr lang="en-US" altLang="en-US" dirty="0">
                <a:latin typeface="Microsoft Sans Serif" panose="020B0604020202020204" pitchFamily="34" charset="0"/>
                <a:cs typeface="Microsoft Sans Serif" panose="020B0604020202020204" pitchFamily="34" charset="0"/>
              </a:rPr>
              <a:t>Modification of the data by creating, selecting, and transforming the variables to focus  the model selection process.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5EA067D-94B8-3174-09BE-3908235A097D}"/>
              </a:ext>
            </a:extLst>
          </p:cNvPr>
          <p:cNvSpPr>
            <a:spLocks noGrp="1"/>
          </p:cNvSpPr>
          <p:nvPr>
            <p:ph sz="quarter" idx="10"/>
          </p:nvPr>
        </p:nvSpPr>
        <p:spPr/>
        <p:txBody>
          <a:bodyPr rtlCol="0"/>
          <a:lstStyle/>
          <a:p>
            <a:pPr eaLnBrk="1" fontAlgn="auto" hangingPunct="1">
              <a:spcAft>
                <a:spcPts val="0"/>
              </a:spcAft>
              <a:defRPr/>
            </a:pPr>
            <a:r>
              <a:rPr lang="en-US" sz="3000" dirty="0"/>
              <a:t>SEMMA</a:t>
            </a:r>
            <a:endParaRPr lang="en-IN" sz="3200" spc="10" dirty="0">
              <a:latin typeface="Microsoft Sans Serif"/>
              <a:cs typeface="Microsoft Sans Serif"/>
            </a:endParaRPr>
          </a:p>
        </p:txBody>
      </p:sp>
      <p:sp>
        <p:nvSpPr>
          <p:cNvPr id="3" name="Rectangle 2">
            <a:extLst>
              <a:ext uri="{FF2B5EF4-FFF2-40B4-BE49-F238E27FC236}">
                <a16:creationId xmlns:a16="http://schemas.microsoft.com/office/drawing/2014/main" id="{7E4FDC1A-CACF-6476-A10B-D02F26F69D36}"/>
              </a:ext>
            </a:extLst>
          </p:cNvPr>
          <p:cNvSpPr/>
          <p:nvPr/>
        </p:nvSpPr>
        <p:spPr>
          <a:xfrm>
            <a:off x="296863" y="1524000"/>
            <a:ext cx="8153400" cy="2397125"/>
          </a:xfrm>
          <a:prstGeom prst="rect">
            <a:avLst/>
          </a:prstGeom>
        </p:spPr>
        <p:txBody>
          <a:bodyPr>
            <a:spAutoFit/>
          </a:bodyPr>
          <a:lstStyle>
            <a:lvl1pPr marL="381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ts val="513"/>
              </a:spcBef>
              <a:defRPr/>
            </a:pPr>
            <a:r>
              <a:rPr lang="en-US" altLang="en-US" b="1" dirty="0">
                <a:latin typeface="Microsoft Sans Serif" panose="020B0604020202020204" pitchFamily="34" charset="0"/>
                <a:cs typeface="Microsoft Sans Serif" panose="020B0604020202020204" pitchFamily="34" charset="0"/>
              </a:rPr>
              <a:t>4. Model</a:t>
            </a:r>
          </a:p>
          <a:p>
            <a:pPr marL="323850" indent="-285750">
              <a:lnSpc>
                <a:spcPct val="119000"/>
              </a:lnSpc>
              <a:spcBef>
                <a:spcPts val="175"/>
              </a:spcBef>
              <a:buFont typeface="Arial" panose="020B0604020202020204" pitchFamily="34" charset="0"/>
              <a:buChar char="•"/>
              <a:defRPr/>
            </a:pPr>
            <a:r>
              <a:rPr lang="en-US" altLang="en-US" dirty="0">
                <a:latin typeface="Microsoft Sans Serif" panose="020B0604020202020204" pitchFamily="34" charset="0"/>
                <a:cs typeface="Microsoft Sans Serif" panose="020B0604020202020204" pitchFamily="34" charset="0"/>
              </a:rPr>
              <a:t>Apply variety of machine learning techniques to produce a projected model [Basic Machine Learning, Deep Learning, Transfer Learning]</a:t>
            </a:r>
          </a:p>
          <a:p>
            <a:pPr>
              <a:spcBef>
                <a:spcPts val="413"/>
              </a:spcBef>
              <a:defRPr/>
            </a:pPr>
            <a:r>
              <a:rPr lang="en-US" altLang="en-US" b="1" dirty="0">
                <a:latin typeface="Microsoft Sans Serif" panose="020B0604020202020204" pitchFamily="34" charset="0"/>
                <a:cs typeface="Microsoft Sans Serif" panose="020B0604020202020204" pitchFamily="34" charset="0"/>
              </a:rPr>
              <a:t>5. Assess</a:t>
            </a:r>
          </a:p>
          <a:p>
            <a:pPr marL="323850" indent="-285750">
              <a:lnSpc>
                <a:spcPct val="119000"/>
              </a:lnSpc>
              <a:spcBef>
                <a:spcPts val="175"/>
              </a:spcBef>
              <a:buFont typeface="Arial" panose="020B0604020202020204" pitchFamily="34" charset="0"/>
              <a:buChar char="•"/>
              <a:defRPr/>
            </a:pPr>
            <a:r>
              <a:rPr lang="en-US" altLang="en-US" dirty="0">
                <a:latin typeface="Microsoft Sans Serif" panose="020B0604020202020204" pitchFamily="34" charset="0"/>
                <a:cs typeface="Microsoft Sans Serif" panose="020B0604020202020204" pitchFamily="34" charset="0"/>
              </a:rPr>
              <a:t>Assessing the data by evaluating the usefulness and reliability of the findings from the ML process and estimate how well it performs. Deploy the selected best model.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FE8A65F-6750-CB2A-747D-8110897490FA}"/>
              </a:ext>
            </a:extLst>
          </p:cNvPr>
          <p:cNvSpPr>
            <a:spLocks noGrp="1"/>
          </p:cNvSpPr>
          <p:nvPr>
            <p:ph sz="quarter" idx="10"/>
          </p:nvPr>
        </p:nvSpPr>
        <p:spPr/>
        <p:txBody>
          <a:bodyPr rtlCol="0"/>
          <a:lstStyle/>
          <a:p>
            <a:pPr eaLnBrk="1" fontAlgn="auto" hangingPunct="1">
              <a:spcAft>
                <a:spcPts val="0"/>
              </a:spcAft>
              <a:defRPr/>
            </a:pPr>
            <a:r>
              <a:rPr lang="en-US" sz="3000" dirty="0"/>
              <a:t>SEMMA - Case Study</a:t>
            </a:r>
            <a:endParaRPr lang="en-IN" sz="3200" spc="10" dirty="0">
              <a:latin typeface="Microsoft Sans Serif"/>
              <a:cs typeface="Microsoft Sans Serif"/>
            </a:endParaRPr>
          </a:p>
        </p:txBody>
      </p:sp>
      <p:sp>
        <p:nvSpPr>
          <p:cNvPr id="61442" name="Rectangle 1">
            <a:extLst>
              <a:ext uri="{FF2B5EF4-FFF2-40B4-BE49-F238E27FC236}">
                <a16:creationId xmlns:a16="http://schemas.microsoft.com/office/drawing/2014/main" id="{5B7C5907-5EE7-270C-2F1F-CE5F51DEDB08}"/>
              </a:ext>
            </a:extLst>
          </p:cNvPr>
          <p:cNvSpPr>
            <a:spLocks noChangeArrowheads="1"/>
          </p:cNvSpPr>
          <p:nvPr/>
        </p:nvSpPr>
        <p:spPr bwMode="auto">
          <a:xfrm>
            <a:off x="0" y="1524000"/>
            <a:ext cx="84582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lnSpc>
                <a:spcPct val="115000"/>
              </a:lnSpc>
              <a:spcBef>
                <a:spcPts val="100"/>
              </a:spcBef>
              <a:buFontTx/>
              <a:buNone/>
            </a:pPr>
            <a:r>
              <a:rPr lang="en-US" altLang="en-US" sz="1800" b="1">
                <a:solidFill>
                  <a:srgbClr val="C00000"/>
                </a:solidFill>
                <a:latin typeface="Microsoft Sans Serif" panose="020B0604020202020204" pitchFamily="34" charset="0"/>
                <a:cs typeface="Microsoft Sans Serif" panose="020B0604020202020204" pitchFamily="34" charset="0"/>
              </a:rPr>
              <a:t>Covid Patient Discharge Prediction </a:t>
            </a:r>
            <a:r>
              <a:rPr lang="en-US" altLang="en-US" sz="1800">
                <a:solidFill>
                  <a:srgbClr val="C00000"/>
                </a:solidFill>
                <a:latin typeface="Microsoft Sans Serif" panose="020B0604020202020204" pitchFamily="34" charset="0"/>
                <a:cs typeface="Microsoft Sans Serif" panose="020B0604020202020204" pitchFamily="34" charset="0"/>
              </a:rPr>
              <a:t>(Dataset: 2</a:t>
            </a:r>
            <a:r>
              <a:rPr lang="en-US" altLang="en-US" sz="1800" baseline="30000">
                <a:solidFill>
                  <a:srgbClr val="C00000"/>
                </a:solidFill>
                <a:latin typeface="Microsoft Sans Serif" panose="020B0604020202020204" pitchFamily="34" charset="0"/>
                <a:cs typeface="Microsoft Sans Serif" panose="020B0604020202020204" pitchFamily="34" charset="0"/>
              </a:rPr>
              <a:t>nd</a:t>
            </a:r>
            <a:r>
              <a:rPr lang="en-US" altLang="en-US" sz="1800">
                <a:solidFill>
                  <a:srgbClr val="C00000"/>
                </a:solidFill>
                <a:latin typeface="Microsoft Sans Serif" panose="020B0604020202020204" pitchFamily="34" charset="0"/>
                <a:cs typeface="Microsoft Sans Serif" panose="020B0604020202020204" pitchFamily="34" charset="0"/>
              </a:rPr>
              <a:t> Wave April-2021 to June 2021)</a:t>
            </a:r>
          </a:p>
        </p:txBody>
      </p:sp>
      <p:sp>
        <p:nvSpPr>
          <p:cNvPr id="5" name="Rectangle 4">
            <a:extLst>
              <a:ext uri="{FF2B5EF4-FFF2-40B4-BE49-F238E27FC236}">
                <a16:creationId xmlns:a16="http://schemas.microsoft.com/office/drawing/2014/main" id="{E9ADF0E0-57BC-22FD-AF4B-AE92017D761C}"/>
              </a:ext>
            </a:extLst>
          </p:cNvPr>
          <p:cNvSpPr/>
          <p:nvPr/>
        </p:nvSpPr>
        <p:spPr>
          <a:xfrm>
            <a:off x="152400" y="2052638"/>
            <a:ext cx="8686800" cy="434816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lvl1pPr marL="127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115000"/>
              </a:lnSpc>
              <a:spcBef>
                <a:spcPts val="100"/>
              </a:spcBef>
              <a:defRPr/>
            </a:pPr>
            <a:r>
              <a:rPr lang="en-US" altLang="en-US">
                <a:solidFill>
                  <a:srgbClr val="002060"/>
                </a:solidFill>
                <a:latin typeface="Microsoft Sans Serif" panose="020B0604020202020204" pitchFamily="34" charset="0"/>
                <a:cs typeface="Microsoft Sans Serif" panose="020B0604020202020204" pitchFamily="34" charset="0"/>
              </a:rPr>
              <a:t>Type of Project: Machine Learning</a:t>
            </a:r>
          </a:p>
          <a:p>
            <a:pPr>
              <a:lnSpc>
                <a:spcPct val="115000"/>
              </a:lnSpc>
              <a:spcBef>
                <a:spcPts val="100"/>
              </a:spcBef>
              <a:buFontTx/>
              <a:buAutoNum type="arabicPeriod"/>
              <a:defRPr/>
            </a:pPr>
            <a:r>
              <a:rPr lang="en-US" altLang="en-US">
                <a:solidFill>
                  <a:srgbClr val="002060"/>
                </a:solidFill>
                <a:latin typeface="Microsoft Sans Serif" panose="020B0604020202020204" pitchFamily="34" charset="0"/>
                <a:cs typeface="Microsoft Sans Serif" panose="020B0604020202020204" pitchFamily="34" charset="0"/>
              </a:rPr>
              <a:t>Sample : Dataset size: 1233 patients suffering from Covid</a:t>
            </a:r>
          </a:p>
          <a:p>
            <a:pPr>
              <a:lnSpc>
                <a:spcPct val="115000"/>
              </a:lnSpc>
              <a:spcBef>
                <a:spcPts val="100"/>
              </a:spcBef>
              <a:buFontTx/>
              <a:buAutoNum type="arabicPeriod"/>
              <a:defRPr/>
            </a:pPr>
            <a:r>
              <a:rPr lang="en-US" altLang="en-US">
                <a:solidFill>
                  <a:srgbClr val="002060"/>
                </a:solidFill>
                <a:latin typeface="Microsoft Sans Serif" panose="020B0604020202020204" pitchFamily="34" charset="0"/>
                <a:cs typeface="Microsoft Sans Serif" panose="020B0604020202020204" pitchFamily="34" charset="0"/>
              </a:rPr>
              <a:t>Explore: Univariate (Null values, Mean, basic statistics), Bivariate (correlation – pearson, chi square)</a:t>
            </a:r>
          </a:p>
          <a:p>
            <a:pPr>
              <a:lnSpc>
                <a:spcPct val="115000"/>
              </a:lnSpc>
              <a:spcBef>
                <a:spcPts val="100"/>
              </a:spcBef>
              <a:buFontTx/>
              <a:buAutoNum type="arabicPeriod"/>
              <a:defRPr/>
            </a:pPr>
            <a:r>
              <a:rPr lang="en-US" altLang="en-US">
                <a:solidFill>
                  <a:srgbClr val="002060"/>
                </a:solidFill>
                <a:latin typeface="Microsoft Sans Serif" panose="020B0604020202020204" pitchFamily="34" charset="0"/>
                <a:cs typeface="Microsoft Sans Serif" panose="020B0604020202020204" pitchFamily="34" charset="0"/>
              </a:rPr>
              <a:t>Modify : PCA (Principal Component Analysis)</a:t>
            </a:r>
          </a:p>
          <a:p>
            <a:pPr>
              <a:lnSpc>
                <a:spcPct val="115000"/>
              </a:lnSpc>
              <a:spcBef>
                <a:spcPts val="100"/>
              </a:spcBef>
              <a:buFontTx/>
              <a:buAutoNum type="arabicPeriod"/>
              <a:defRPr/>
            </a:pPr>
            <a:r>
              <a:rPr lang="en-US" altLang="en-US">
                <a:solidFill>
                  <a:srgbClr val="002060"/>
                </a:solidFill>
                <a:latin typeface="Microsoft Sans Serif" panose="020B0604020202020204" pitchFamily="34" charset="0"/>
                <a:cs typeface="Microsoft Sans Serif" panose="020B0604020202020204" pitchFamily="34" charset="0"/>
              </a:rPr>
              <a:t>Model : Feature Engineering, Subset selection </a:t>
            </a:r>
          </a:p>
          <a:p>
            <a:pPr>
              <a:lnSpc>
                <a:spcPct val="115000"/>
              </a:lnSpc>
              <a:spcBef>
                <a:spcPts val="100"/>
              </a:spcBef>
              <a:defRPr/>
            </a:pPr>
            <a:r>
              <a:rPr lang="en-US" altLang="en-US">
                <a:solidFill>
                  <a:srgbClr val="000000"/>
                </a:solidFill>
                <a:latin typeface="Microsoft Sans Serif" panose="020B0604020202020204" pitchFamily="34" charset="0"/>
                <a:cs typeface="Microsoft Sans Serif" panose="020B0604020202020204" pitchFamily="34" charset="0"/>
              </a:rPr>
              <a:t>Final Variables:</a:t>
            </a:r>
          </a:p>
          <a:p>
            <a:pPr>
              <a:lnSpc>
                <a:spcPct val="115000"/>
              </a:lnSpc>
              <a:spcBef>
                <a:spcPts val="100"/>
              </a:spcBef>
              <a:defRPr/>
            </a:pPr>
            <a:r>
              <a:rPr lang="en-US" altLang="en-US">
                <a:solidFill>
                  <a:srgbClr val="7030A0"/>
                </a:solidFill>
                <a:latin typeface="Microsoft Sans Serif" panose="020B0604020202020204" pitchFamily="34" charset="0"/>
                <a:cs typeface="Microsoft Sans Serif" panose="020B0604020202020204" pitchFamily="34" charset="0"/>
              </a:rPr>
              <a:t>X: Age, Gender, Co_morbid, Admit Date, Discharge date, days of stay, covid_severity</a:t>
            </a:r>
          </a:p>
          <a:p>
            <a:pPr>
              <a:lnSpc>
                <a:spcPct val="115000"/>
              </a:lnSpc>
              <a:spcBef>
                <a:spcPts val="100"/>
              </a:spcBef>
              <a:defRPr/>
            </a:pPr>
            <a:r>
              <a:rPr lang="en-US" altLang="en-US">
                <a:solidFill>
                  <a:srgbClr val="00B050"/>
                </a:solidFill>
                <a:latin typeface="Microsoft Sans Serif" panose="020B0604020202020204" pitchFamily="34" charset="0"/>
                <a:cs typeface="Microsoft Sans Serif" panose="020B0604020202020204" pitchFamily="34" charset="0"/>
              </a:rPr>
              <a:t>Y: Discharge Type (Recovered, Expired)</a:t>
            </a:r>
          </a:p>
          <a:p>
            <a:pPr>
              <a:lnSpc>
                <a:spcPct val="115000"/>
              </a:lnSpc>
              <a:spcBef>
                <a:spcPts val="100"/>
              </a:spcBef>
              <a:defRPr/>
            </a:pPr>
            <a:r>
              <a:rPr lang="en-US" altLang="en-US">
                <a:solidFill>
                  <a:srgbClr val="984807"/>
                </a:solidFill>
                <a:latin typeface="Microsoft Sans Serif" panose="020B0604020202020204" pitchFamily="34" charset="0"/>
                <a:cs typeface="Microsoft Sans Serif" panose="020B0604020202020204" pitchFamily="34" charset="0"/>
              </a:rPr>
              <a:t>Models applied: Support Vector Machine, Naïve Bayes, Logistic Regression, Decision Trees, KNN, ANN, Random Forest</a:t>
            </a:r>
          </a:p>
          <a:p>
            <a:pPr>
              <a:lnSpc>
                <a:spcPct val="115000"/>
              </a:lnSpc>
              <a:spcBef>
                <a:spcPts val="100"/>
              </a:spcBef>
              <a:defRPr/>
            </a:pPr>
            <a:r>
              <a:rPr lang="en-US" altLang="en-US">
                <a:solidFill>
                  <a:srgbClr val="002060"/>
                </a:solidFill>
                <a:latin typeface="Microsoft Sans Serif" panose="020B0604020202020204" pitchFamily="34" charset="0"/>
                <a:cs typeface="Microsoft Sans Serif" panose="020B0604020202020204" pitchFamily="34" charset="0"/>
              </a:rPr>
              <a:t>5. Assess : Best Accuracy: Random Forest (92%)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CECD7E-97A6-5155-A107-6DB28EB47CAE}"/>
              </a:ext>
            </a:extLst>
          </p:cNvPr>
          <p:cNvSpPr>
            <a:spLocks noGrp="1"/>
          </p:cNvSpPr>
          <p:nvPr>
            <p:ph sz="quarter" idx="10"/>
          </p:nvPr>
        </p:nvSpPr>
        <p:spPr/>
        <p:txBody>
          <a:bodyPr/>
          <a:lstStyle/>
          <a:p>
            <a:pPr algn="ctr" eaLnBrk="1" hangingPunct="1">
              <a:spcBef>
                <a:spcPct val="0"/>
              </a:spcBef>
              <a:defRPr/>
            </a:pPr>
            <a:r>
              <a:rPr lang="en-US" sz="3600" dirty="0" err="1">
                <a:latin typeface="Arial" charset="0"/>
                <a:cs typeface="Arial" charset="0"/>
              </a:rPr>
              <a:t>MLOps</a:t>
            </a:r>
            <a:endParaRPr lang="en-US" dirty="0">
              <a:latin typeface="Arial" charset="0"/>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A58A71B-907A-AB15-EFF1-37B842046B08}"/>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MLOps</a:t>
            </a:r>
            <a:endParaRPr lang="en-US" sz="3000" dirty="0"/>
          </a:p>
        </p:txBody>
      </p:sp>
      <p:sp>
        <p:nvSpPr>
          <p:cNvPr id="64514" name="Rectangle 1">
            <a:extLst>
              <a:ext uri="{FF2B5EF4-FFF2-40B4-BE49-F238E27FC236}">
                <a16:creationId xmlns:a16="http://schemas.microsoft.com/office/drawing/2014/main" id="{E7ECA47A-5228-CF5E-406D-55DD4406218B}"/>
              </a:ext>
            </a:extLst>
          </p:cNvPr>
          <p:cNvSpPr>
            <a:spLocks noChangeArrowheads="1"/>
          </p:cNvSpPr>
          <p:nvPr/>
        </p:nvSpPr>
        <p:spPr bwMode="auto">
          <a:xfrm>
            <a:off x="152400" y="1524000"/>
            <a:ext cx="8458200"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ts val="100"/>
              </a:spcBef>
            </a:pPr>
            <a:r>
              <a:rPr lang="en-US" altLang="en-US" sz="1800">
                <a:latin typeface="Microsoft Sans Serif" panose="020B0604020202020204" pitchFamily="34" charset="0"/>
                <a:cs typeface="Microsoft Sans Serif" panose="020B0604020202020204" pitchFamily="34" charset="0"/>
              </a:rPr>
              <a:t>MLOps stands for </a:t>
            </a:r>
            <a:r>
              <a:rPr lang="en-US" altLang="en-US" sz="1800" b="1">
                <a:latin typeface="Microsoft Sans Serif" panose="020B0604020202020204" pitchFamily="34" charset="0"/>
                <a:cs typeface="Microsoft Sans Serif" panose="020B0604020202020204" pitchFamily="34" charset="0"/>
              </a:rPr>
              <a:t>Machine Learning Operations. </a:t>
            </a:r>
          </a:p>
          <a:p>
            <a:pPr algn="just">
              <a:lnSpc>
                <a:spcPct val="150000"/>
              </a:lnSpc>
              <a:spcBef>
                <a:spcPts val="100"/>
              </a:spcBef>
            </a:pPr>
            <a:r>
              <a:rPr lang="en-US" altLang="en-US" sz="1800">
                <a:latin typeface="Microsoft Sans Serif" panose="020B0604020202020204" pitchFamily="34" charset="0"/>
                <a:cs typeface="Microsoft Sans Serif" panose="020B0604020202020204" pitchFamily="34" charset="0"/>
              </a:rPr>
              <a:t>A set of practices to standardize and streamline the process of developing and deploying machine learning models.</a:t>
            </a:r>
          </a:p>
          <a:p>
            <a:pPr algn="just">
              <a:lnSpc>
                <a:spcPct val="150000"/>
              </a:lnSpc>
              <a:spcBef>
                <a:spcPts val="100"/>
              </a:spcBef>
            </a:pPr>
            <a:r>
              <a:rPr lang="en-US" altLang="en-US" sz="1800">
                <a:latin typeface="Microsoft Sans Serif" panose="020B0604020202020204" pitchFamily="34" charset="0"/>
                <a:cs typeface="Microsoft Sans Serif" panose="020B0604020202020204" pitchFamily="34" charset="0"/>
              </a:rPr>
              <a:t>It covers the entire machine learning workflow, including data collection, machine learning model development, training, deployment, and model management.</a:t>
            </a:r>
            <a:endParaRPr lang="en-US" altLang="en-US" sz="1800" b="1">
              <a:solidFill>
                <a:srgbClr val="002060"/>
              </a:solidFill>
              <a:latin typeface="Microsoft Sans Serif" panose="020B0604020202020204" pitchFamily="34" charset="0"/>
              <a:cs typeface="Microsoft Sans Serif" panose="020B0604020202020204" pitchFamily="34" charset="0"/>
            </a:endParaRPr>
          </a:p>
        </p:txBody>
      </p:sp>
      <p:sp>
        <p:nvSpPr>
          <p:cNvPr id="64515" name="Rectangle 1">
            <a:extLst>
              <a:ext uri="{FF2B5EF4-FFF2-40B4-BE49-F238E27FC236}">
                <a16:creationId xmlns:a16="http://schemas.microsoft.com/office/drawing/2014/main" id="{2F3E5275-A4CA-9107-C78E-F56E2E872949}"/>
              </a:ext>
            </a:extLst>
          </p:cNvPr>
          <p:cNvSpPr>
            <a:spLocks noChangeArrowheads="1"/>
          </p:cNvSpPr>
          <p:nvPr/>
        </p:nvSpPr>
        <p:spPr bwMode="auto">
          <a:xfrm>
            <a:off x="381000" y="6019800"/>
            <a:ext cx="4583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a:t>https://www.databricks.com/glossary/mlops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CAFA6C-B66C-CED2-77F4-01E62DB8DA87}"/>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Why is </a:t>
            </a:r>
            <a:r>
              <a:rPr lang="en-US" sz="3000" dirty="0" err="1"/>
              <a:t>MLOps</a:t>
            </a:r>
            <a:r>
              <a:rPr lang="en-US" sz="3000" dirty="0"/>
              <a:t> Important</a:t>
            </a:r>
          </a:p>
        </p:txBody>
      </p:sp>
      <p:pic>
        <p:nvPicPr>
          <p:cNvPr id="66562" name="Picture 2" descr="https://miro.medium.com/v2/resize:fit:700/1*qidpJTQcxC6NZlGld_DoZw.png">
            <a:extLst>
              <a:ext uri="{FF2B5EF4-FFF2-40B4-BE49-F238E27FC236}">
                <a16:creationId xmlns:a16="http://schemas.microsoft.com/office/drawing/2014/main" id="{CE91C45C-107F-1ABF-13DB-3812DB5E3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530600"/>
            <a:ext cx="69342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1">
            <a:extLst>
              <a:ext uri="{FF2B5EF4-FFF2-40B4-BE49-F238E27FC236}">
                <a16:creationId xmlns:a16="http://schemas.microsoft.com/office/drawing/2014/main" id="{16E11B79-655F-17DB-D18B-147E1E928981}"/>
              </a:ext>
            </a:extLst>
          </p:cNvPr>
          <p:cNvSpPr>
            <a:spLocks noChangeArrowheads="1"/>
          </p:cNvSpPr>
          <p:nvPr/>
        </p:nvSpPr>
        <p:spPr bwMode="auto">
          <a:xfrm>
            <a:off x="431800" y="6019800"/>
            <a:ext cx="861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t>https://proceedings.neurips.cc/paper/2015/file/86df7dcfd896fcaf2674f757a2463eba-Paper.pdf</a:t>
            </a:r>
          </a:p>
        </p:txBody>
      </p:sp>
      <p:sp>
        <p:nvSpPr>
          <p:cNvPr id="66564" name="Rectangle 1">
            <a:extLst>
              <a:ext uri="{FF2B5EF4-FFF2-40B4-BE49-F238E27FC236}">
                <a16:creationId xmlns:a16="http://schemas.microsoft.com/office/drawing/2014/main" id="{44119E62-C1FA-5799-F9C2-6F2862C96D67}"/>
              </a:ext>
            </a:extLst>
          </p:cNvPr>
          <p:cNvSpPr>
            <a:spLocks noChangeArrowheads="1"/>
          </p:cNvSpPr>
          <p:nvPr/>
        </p:nvSpPr>
        <p:spPr bwMode="auto">
          <a:xfrm>
            <a:off x="0" y="1447800"/>
            <a:ext cx="8458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556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ts val="100"/>
              </a:spcBef>
            </a:pPr>
            <a:r>
              <a:rPr lang="en-US" altLang="en-US" sz="1600">
                <a:latin typeface="Microsoft Sans Serif" panose="020B0604020202020204" pitchFamily="34" charset="0"/>
                <a:cs typeface="Microsoft Sans Serif" panose="020B0604020202020204" pitchFamily="34" charset="0"/>
              </a:rPr>
              <a:t>Productionizing machine learning is difficult. The machine learning lifecycle consists of many complex components such as data ingest, data prep, model training, model tuning, model deployment, model monitoring, explainability, and much more. It also requires collaboration and hand-offs across teams, from Data Engineering to Data Science to ML Engineering</a:t>
            </a:r>
            <a:endParaRPr lang="en-US" altLang="en-US" sz="1600" b="1">
              <a:solidFill>
                <a:srgbClr val="002060"/>
              </a:solidFill>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0E3C894-8698-0B7B-1CEF-3BA7D319F629}"/>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MLOps</a:t>
            </a:r>
            <a:r>
              <a:rPr lang="en-US" sz="3000" dirty="0"/>
              <a:t> Lifecycle</a:t>
            </a:r>
          </a:p>
        </p:txBody>
      </p:sp>
      <p:sp>
        <p:nvSpPr>
          <p:cNvPr id="68610" name="Rectangle 1">
            <a:extLst>
              <a:ext uri="{FF2B5EF4-FFF2-40B4-BE49-F238E27FC236}">
                <a16:creationId xmlns:a16="http://schemas.microsoft.com/office/drawing/2014/main" id="{4CFCB12D-9CC0-47BA-5D72-119734F04E57}"/>
              </a:ext>
            </a:extLst>
          </p:cNvPr>
          <p:cNvSpPr>
            <a:spLocks noChangeArrowheads="1"/>
          </p:cNvSpPr>
          <p:nvPr/>
        </p:nvSpPr>
        <p:spPr bwMode="auto">
          <a:xfrm>
            <a:off x="381000" y="6019800"/>
            <a:ext cx="4583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a:t>https://www.databricks.com/glossary/mlops</a:t>
            </a:r>
          </a:p>
        </p:txBody>
      </p:sp>
      <p:pic>
        <p:nvPicPr>
          <p:cNvPr id="68611" name="Picture 2" descr="MLOps Cycle">
            <a:extLst>
              <a:ext uri="{FF2B5EF4-FFF2-40B4-BE49-F238E27FC236}">
                <a16:creationId xmlns:a16="http://schemas.microsoft.com/office/drawing/2014/main" id="{DF3C129D-5762-B7AC-C630-D9ED759A03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1524000"/>
            <a:ext cx="74993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C86DABF-D97F-2BD0-601B-2802C4404082}"/>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Agenda</a:t>
            </a:r>
          </a:p>
        </p:txBody>
      </p:sp>
      <p:sp>
        <p:nvSpPr>
          <p:cNvPr id="19458" name="Rectangle 1">
            <a:extLst>
              <a:ext uri="{FF2B5EF4-FFF2-40B4-BE49-F238E27FC236}">
                <a16:creationId xmlns:a16="http://schemas.microsoft.com/office/drawing/2014/main" id="{8331830A-004D-C3D2-1946-F9CC85E12E95}"/>
              </a:ext>
            </a:extLst>
          </p:cNvPr>
          <p:cNvSpPr>
            <a:spLocks noChangeArrowheads="1"/>
          </p:cNvSpPr>
          <p:nvPr/>
        </p:nvSpPr>
        <p:spPr bwMode="auto">
          <a:xfrm>
            <a:off x="0" y="1371600"/>
            <a:ext cx="8763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pPr>
            <a:r>
              <a:rPr lang="en-US" altLang="en-US" sz="1800">
                <a:solidFill>
                  <a:srgbClr val="161616"/>
                </a:solidFill>
                <a:latin typeface="Microsoft Sans Serif" panose="020B0604020202020204" pitchFamily="34" charset="0"/>
                <a:cs typeface="Microsoft Sans Serif" panose="020B0604020202020204" pitchFamily="34" charset="0"/>
              </a:rPr>
              <a:t>Machine Learning</a:t>
            </a:r>
          </a:p>
          <a:p>
            <a:pPr algn="just">
              <a:lnSpc>
                <a:spcPct val="150000"/>
              </a:lnSpc>
              <a:spcBef>
                <a:spcPct val="0"/>
              </a:spcBef>
            </a:pPr>
            <a:r>
              <a:rPr lang="en-US" altLang="en-US" sz="1800">
                <a:solidFill>
                  <a:srgbClr val="161616"/>
                </a:solidFill>
                <a:latin typeface="Microsoft Sans Serif" panose="020B0604020202020204" pitchFamily="34" charset="0"/>
                <a:cs typeface="Microsoft Sans Serif" panose="020B0604020202020204" pitchFamily="34" charset="0"/>
              </a:rPr>
              <a:t>Generations</a:t>
            </a:r>
          </a:p>
          <a:p>
            <a:pPr algn="just">
              <a:lnSpc>
                <a:spcPct val="150000"/>
              </a:lnSpc>
              <a:spcBef>
                <a:spcPct val="0"/>
              </a:spcBef>
            </a:pPr>
            <a:r>
              <a:rPr lang="en-US" altLang="en-US" sz="1800">
                <a:solidFill>
                  <a:srgbClr val="161616"/>
                </a:solidFill>
                <a:latin typeface="Microsoft Sans Serif" panose="020B0604020202020204" pitchFamily="34" charset="0"/>
                <a:cs typeface="Microsoft Sans Serif" panose="020B0604020202020204" pitchFamily="34" charset="0"/>
              </a:rPr>
              <a:t>Machine Learning Pipeline</a:t>
            </a:r>
          </a:p>
          <a:p>
            <a:pPr algn="just">
              <a:lnSpc>
                <a:spcPct val="150000"/>
              </a:lnSpc>
              <a:spcBef>
                <a:spcPct val="0"/>
              </a:spcBef>
            </a:pPr>
            <a:r>
              <a:rPr lang="en-US" altLang="en-US" sz="1800">
                <a:solidFill>
                  <a:srgbClr val="161616"/>
                </a:solidFill>
                <a:latin typeface="Microsoft Sans Serif" panose="020B0604020202020204" pitchFamily="34" charset="0"/>
                <a:cs typeface="Microsoft Sans Serif" panose="020B0604020202020204" pitchFamily="34" charset="0"/>
              </a:rPr>
              <a:t>MLOps</a:t>
            </a:r>
          </a:p>
          <a:p>
            <a:pPr algn="just">
              <a:lnSpc>
                <a:spcPct val="150000"/>
              </a:lnSpc>
              <a:spcBef>
                <a:spcPct val="0"/>
              </a:spcBef>
            </a:pPr>
            <a:r>
              <a:rPr lang="en-US" altLang="en-US" sz="1800">
                <a:solidFill>
                  <a:srgbClr val="161616"/>
                </a:solidFill>
                <a:latin typeface="Microsoft Sans Serif" panose="020B0604020202020204" pitchFamily="34" charset="0"/>
                <a:cs typeface="Microsoft Sans Serif" panose="020B0604020202020204" pitchFamily="34" charset="0"/>
              </a:rPr>
              <a:t>Tools: MLFlow and AWS SageMaker</a:t>
            </a:r>
          </a:p>
          <a:p>
            <a:r>
              <a:rPr lang="en-US" altLang="en-US" sz="1800">
                <a:solidFill>
                  <a:srgbClr val="161616"/>
                </a:solidFill>
                <a:latin typeface="Microsoft Sans Serif" panose="020B0604020202020204" pitchFamily="34" charset="0"/>
                <a:cs typeface="Microsoft Sans Serif" panose="020B0604020202020204" pitchFamily="34" charset="0"/>
              </a:rPr>
              <a:t> API-driven ML pipelines</a:t>
            </a:r>
            <a:endParaRPr lang="en-IN" altLang="en-US" sz="1800">
              <a:solidFill>
                <a:srgbClr val="161616"/>
              </a:solidFill>
              <a:latin typeface="Microsoft Sans Serif" panose="020B0604020202020204" pitchFamily="34" charset="0"/>
              <a:cs typeface="Microsoft Sans Serif" panose="020B0604020202020204" pitchFamily="34" charset="0"/>
            </a:endParaRPr>
          </a:p>
          <a:p>
            <a:pPr lvl="1"/>
            <a:r>
              <a:rPr lang="en-US" altLang="en-US" sz="1800">
                <a:solidFill>
                  <a:srgbClr val="161616"/>
                </a:solidFill>
                <a:latin typeface="Microsoft Sans Serif" panose="020B0604020202020204" pitchFamily="34" charset="0"/>
                <a:cs typeface="Microsoft Sans Serif" panose="020B0604020202020204" pitchFamily="34" charset="0"/>
              </a:rPr>
              <a:t>Model Development and Training</a:t>
            </a:r>
            <a:endParaRPr lang="en-IN" altLang="en-US" sz="1800">
              <a:solidFill>
                <a:srgbClr val="161616"/>
              </a:solidFill>
              <a:latin typeface="Microsoft Sans Serif" panose="020B0604020202020204" pitchFamily="34" charset="0"/>
              <a:cs typeface="Microsoft Sans Serif" panose="020B0604020202020204" pitchFamily="34" charset="0"/>
            </a:endParaRPr>
          </a:p>
          <a:p>
            <a:pPr lvl="1"/>
            <a:r>
              <a:rPr lang="en-US" altLang="en-US" sz="1800">
                <a:solidFill>
                  <a:srgbClr val="161616"/>
                </a:solidFill>
                <a:latin typeface="Microsoft Sans Serif" panose="020B0604020202020204" pitchFamily="34" charset="0"/>
                <a:cs typeface="Microsoft Sans Serif" panose="020B0604020202020204" pitchFamily="34" charset="0"/>
              </a:rPr>
              <a:t>Model Deployment</a:t>
            </a:r>
            <a:endParaRPr lang="en-IN" altLang="en-US" sz="1800">
              <a:solidFill>
                <a:srgbClr val="161616"/>
              </a:solidFill>
              <a:latin typeface="Microsoft Sans Serif" panose="020B0604020202020204" pitchFamily="34" charset="0"/>
              <a:cs typeface="Microsoft Sans Serif" panose="020B0604020202020204" pitchFamily="34" charset="0"/>
            </a:endParaRPr>
          </a:p>
          <a:p>
            <a:pPr lvl="1"/>
            <a:r>
              <a:rPr lang="en-US" altLang="en-US" sz="1800">
                <a:solidFill>
                  <a:srgbClr val="161616"/>
                </a:solidFill>
                <a:latin typeface="Microsoft Sans Serif" panose="020B0604020202020204" pitchFamily="34" charset="0"/>
                <a:cs typeface="Microsoft Sans Serif" panose="020B0604020202020204" pitchFamily="34" charset="0"/>
              </a:rPr>
              <a:t>Monitoring</a:t>
            </a:r>
            <a:endParaRPr lang="en-IN" altLang="en-US" sz="1800">
              <a:solidFill>
                <a:srgbClr val="161616"/>
              </a:solidFill>
              <a:latin typeface="Microsoft Sans Serif" panose="020B0604020202020204" pitchFamily="34" charset="0"/>
              <a:cs typeface="Microsoft Sans Serif" panose="020B0604020202020204" pitchFamily="34" charset="0"/>
            </a:endParaRPr>
          </a:p>
          <a:p>
            <a:pPr lvl="1"/>
            <a:r>
              <a:rPr lang="en-US" altLang="en-US" sz="1800">
                <a:solidFill>
                  <a:srgbClr val="161616"/>
                </a:solidFill>
                <a:latin typeface="Microsoft Sans Serif" panose="020B0604020202020204" pitchFamily="34" charset="0"/>
                <a:cs typeface="Microsoft Sans Serif" panose="020B0604020202020204" pitchFamily="34" charset="0"/>
              </a:rPr>
              <a:t>Scalability </a:t>
            </a:r>
            <a:endParaRPr lang="en-IN" altLang="en-US" sz="1800">
              <a:solidFill>
                <a:srgbClr val="161616"/>
              </a:solidFill>
              <a:latin typeface="Microsoft Sans Serif" panose="020B0604020202020204" pitchFamily="34" charset="0"/>
              <a:cs typeface="Microsoft Sans Serif" panose="020B0604020202020204" pitchFamily="34" charset="0"/>
            </a:endParaRPr>
          </a:p>
          <a:p>
            <a:pPr algn="just">
              <a:lnSpc>
                <a:spcPct val="150000"/>
              </a:lnSpc>
              <a:spcBef>
                <a:spcPct val="0"/>
              </a:spcBef>
            </a:pPr>
            <a:endParaRPr lang="en-IN" altLang="en-US" sz="18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6AF27D-C00A-CCF1-4718-2D78D5CC3908}"/>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MLOps</a:t>
            </a:r>
            <a:r>
              <a:rPr lang="en-US" sz="3000" dirty="0"/>
              <a:t> Components</a:t>
            </a:r>
          </a:p>
        </p:txBody>
      </p:sp>
      <p:sp>
        <p:nvSpPr>
          <p:cNvPr id="70658" name="Rectangle 1">
            <a:extLst>
              <a:ext uri="{FF2B5EF4-FFF2-40B4-BE49-F238E27FC236}">
                <a16:creationId xmlns:a16="http://schemas.microsoft.com/office/drawing/2014/main" id="{C528540D-55A9-546F-50F2-A0589DB00B0A}"/>
              </a:ext>
            </a:extLst>
          </p:cNvPr>
          <p:cNvSpPr>
            <a:spLocks noChangeArrowheads="1"/>
          </p:cNvSpPr>
          <p:nvPr/>
        </p:nvSpPr>
        <p:spPr bwMode="auto">
          <a:xfrm>
            <a:off x="381000" y="6019800"/>
            <a:ext cx="4583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a:t>https://www.databricks.com/glossary/mlops</a:t>
            </a:r>
          </a:p>
        </p:txBody>
      </p:sp>
      <p:pic>
        <p:nvPicPr>
          <p:cNvPr id="70659" name="Picture 2" descr="MLOps Components">
            <a:extLst>
              <a:ext uri="{FF2B5EF4-FFF2-40B4-BE49-F238E27FC236}">
                <a16:creationId xmlns:a16="http://schemas.microsoft.com/office/drawing/2014/main" id="{724759E8-70B9-E006-936F-9B72B3B67B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1676400"/>
            <a:ext cx="81153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144E38-617F-F76B-DC9D-20D81E6F40A6}"/>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MLOps</a:t>
            </a:r>
            <a:r>
              <a:rPr lang="en-US" sz="3000" dirty="0"/>
              <a:t> Tools Landscape</a:t>
            </a:r>
          </a:p>
        </p:txBody>
      </p:sp>
      <p:pic>
        <p:nvPicPr>
          <p:cNvPr id="72706" name="Picture 7">
            <a:extLst>
              <a:ext uri="{FF2B5EF4-FFF2-40B4-BE49-F238E27FC236}">
                <a16:creationId xmlns:a16="http://schemas.microsoft.com/office/drawing/2014/main" id="{0B14C39C-66CF-A11D-1B1D-AF7C76B30A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8524875"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A7D9731-0813-3592-04F6-D54998D79853}"/>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MLFlow</a:t>
            </a:r>
            <a:endParaRPr lang="en-US" sz="3000" dirty="0"/>
          </a:p>
        </p:txBody>
      </p:sp>
      <p:sp>
        <p:nvSpPr>
          <p:cNvPr id="74754" name="Rectangle 2">
            <a:extLst>
              <a:ext uri="{FF2B5EF4-FFF2-40B4-BE49-F238E27FC236}">
                <a16:creationId xmlns:a16="http://schemas.microsoft.com/office/drawing/2014/main" id="{BECC33CB-3507-755D-026E-57272761F3D2}"/>
              </a:ext>
            </a:extLst>
          </p:cNvPr>
          <p:cNvSpPr>
            <a:spLocks noChangeArrowheads="1"/>
          </p:cNvSpPr>
          <p:nvPr/>
        </p:nvSpPr>
        <p:spPr bwMode="auto">
          <a:xfrm>
            <a:off x="228600" y="1676400"/>
            <a:ext cx="81534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spcAft>
                <a:spcPts val="1000"/>
              </a:spcAft>
            </a:pPr>
            <a:r>
              <a:rPr lang="en-US" altLang="en-US" sz="1800">
                <a:latin typeface="Microsoft Sans Serif" panose="020B0604020202020204" pitchFamily="34" charset="0"/>
                <a:cs typeface="Microsoft Sans Serif" panose="020B0604020202020204" pitchFamily="34" charset="0"/>
              </a:rPr>
              <a:t>MLflow is an open-source platform designed to manage the complete machine learning lifecycle. </a:t>
            </a:r>
          </a:p>
          <a:p>
            <a:pPr algn="just">
              <a:lnSpc>
                <a:spcPct val="150000"/>
              </a:lnSpc>
              <a:spcBef>
                <a:spcPct val="0"/>
              </a:spcBef>
              <a:spcAft>
                <a:spcPts val="1000"/>
              </a:spcAft>
            </a:pPr>
            <a:r>
              <a:rPr lang="en-US" altLang="en-US" sz="1800">
                <a:latin typeface="Microsoft Sans Serif" panose="020B0604020202020204" pitchFamily="34" charset="0"/>
                <a:cs typeface="Microsoft Sans Serif" panose="020B0604020202020204" pitchFamily="34" charset="0"/>
              </a:rPr>
              <a:t>Developed by Databricks, MLflow provides a suite of tools to streamline the process of developing, deploying, and monitoring machine learning models.</a:t>
            </a:r>
          </a:p>
          <a:p>
            <a:pPr algn="just">
              <a:lnSpc>
                <a:spcPct val="150000"/>
              </a:lnSpc>
              <a:spcBef>
                <a:spcPct val="0"/>
              </a:spcBef>
              <a:spcAft>
                <a:spcPts val="1000"/>
              </a:spcAft>
            </a:pPr>
            <a:r>
              <a:rPr lang="en-US" altLang="en-US" sz="1800">
                <a:latin typeface="Microsoft Sans Serif" panose="020B0604020202020204" pitchFamily="34" charset="0"/>
                <a:cs typeface="Microsoft Sans Serif" panose="020B0604020202020204" pitchFamily="34" charset="0"/>
              </a:rPr>
              <a:t>It is particularly useful for organizations and teams working on multiple machine learning projects that require collaboration, reproducibility, and scalability.</a:t>
            </a:r>
            <a:endParaRPr lang="en-IN" altLang="en-US" sz="1800">
              <a:latin typeface="Microsoft Sans Serif" panose="020B0604020202020204" pitchFamily="34" charset="0"/>
              <a:cs typeface="Microsoft Sans Serif" panose="020B0604020202020204" pitchFamily="34" charset="0"/>
            </a:endParaRPr>
          </a:p>
        </p:txBody>
      </p:sp>
      <p:sp>
        <p:nvSpPr>
          <p:cNvPr id="74755" name="Rectangle 1">
            <a:extLst>
              <a:ext uri="{FF2B5EF4-FFF2-40B4-BE49-F238E27FC236}">
                <a16:creationId xmlns:a16="http://schemas.microsoft.com/office/drawing/2014/main" id="{9F32BA3C-CCF8-06E6-4F3F-79917F5517BF}"/>
              </a:ext>
            </a:extLst>
          </p:cNvPr>
          <p:cNvSpPr>
            <a:spLocks noChangeArrowheads="1"/>
          </p:cNvSpPr>
          <p:nvPr/>
        </p:nvSpPr>
        <p:spPr bwMode="auto">
          <a:xfrm>
            <a:off x="457200" y="6019800"/>
            <a:ext cx="246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a:t>Ref: https://mlflow.org/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7E0A977-FA4D-1761-F0C2-E21FBC5F0B37}"/>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MLFlow</a:t>
            </a:r>
            <a:r>
              <a:rPr lang="en-US" sz="3000" dirty="0"/>
              <a:t> Components</a:t>
            </a:r>
          </a:p>
        </p:txBody>
      </p:sp>
      <p:sp>
        <p:nvSpPr>
          <p:cNvPr id="76802" name="Rectangle 1">
            <a:extLst>
              <a:ext uri="{FF2B5EF4-FFF2-40B4-BE49-F238E27FC236}">
                <a16:creationId xmlns:a16="http://schemas.microsoft.com/office/drawing/2014/main" id="{AAAE5107-262A-D1FC-3866-F62B5C65DF57}"/>
              </a:ext>
            </a:extLst>
          </p:cNvPr>
          <p:cNvSpPr>
            <a:spLocks noChangeArrowheads="1"/>
          </p:cNvSpPr>
          <p:nvPr/>
        </p:nvSpPr>
        <p:spPr bwMode="auto">
          <a:xfrm>
            <a:off x="457200" y="6019800"/>
            <a:ext cx="2466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a:t>Ref: https://mlflow.org/</a:t>
            </a:r>
          </a:p>
        </p:txBody>
      </p:sp>
      <p:pic>
        <p:nvPicPr>
          <p:cNvPr id="76803" name="Picture 4">
            <a:extLst>
              <a:ext uri="{FF2B5EF4-FFF2-40B4-BE49-F238E27FC236}">
                <a16:creationId xmlns:a16="http://schemas.microsoft.com/office/drawing/2014/main" id="{609BC4BD-01F5-916B-695D-AF3A12321D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658225" cy="364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9F24DE8-F45F-9ED6-3364-8297EA0CC91D}"/>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Experiment Tracking</a:t>
            </a:r>
          </a:p>
        </p:txBody>
      </p:sp>
      <p:sp>
        <p:nvSpPr>
          <p:cNvPr id="77826" name="Rectangle 2">
            <a:extLst>
              <a:ext uri="{FF2B5EF4-FFF2-40B4-BE49-F238E27FC236}">
                <a16:creationId xmlns:a16="http://schemas.microsoft.com/office/drawing/2014/main" id="{B7F02A43-481F-66CF-BEA0-6967ED99F5DA}"/>
              </a:ext>
            </a:extLst>
          </p:cNvPr>
          <p:cNvSpPr>
            <a:spLocks noChangeArrowheads="1"/>
          </p:cNvSpPr>
          <p:nvPr/>
        </p:nvSpPr>
        <p:spPr bwMode="auto">
          <a:xfrm>
            <a:off x="228600" y="1752600"/>
            <a:ext cx="8153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pPr>
            <a:r>
              <a:rPr lang="en-IN" altLang="en-US" sz="1800" b="1">
                <a:latin typeface="Microsoft Sans Serif" panose="020B0604020202020204" pitchFamily="34" charset="0"/>
                <a:cs typeface="Microsoft Sans Serif" panose="020B0604020202020204" pitchFamily="34" charset="0"/>
              </a:rPr>
              <a:t>Purpose</a:t>
            </a:r>
            <a:r>
              <a:rPr lang="en-IN" altLang="en-US" sz="1800">
                <a:latin typeface="Microsoft Sans Serif" panose="020B0604020202020204" pitchFamily="34" charset="0"/>
                <a:cs typeface="Microsoft Sans Serif" panose="020B0604020202020204" pitchFamily="34" charset="0"/>
              </a:rPr>
              <a:t>: Helps track and log the details of machine learning experiments, such as model parameters, metrics, artifacts, and source code versions.</a:t>
            </a:r>
          </a:p>
          <a:p>
            <a:pPr algn="just">
              <a:lnSpc>
                <a:spcPct val="150000"/>
              </a:lnSpc>
              <a:spcBef>
                <a:spcPct val="0"/>
              </a:spcBef>
            </a:pPr>
            <a:endParaRPr lang="en-IN" altLang="en-US" sz="1800" b="1">
              <a:latin typeface="Microsoft Sans Serif" panose="020B0604020202020204" pitchFamily="34" charset="0"/>
              <a:cs typeface="Microsoft Sans Serif" panose="020B0604020202020204" pitchFamily="34" charset="0"/>
            </a:endParaRPr>
          </a:p>
          <a:p>
            <a:pPr algn="just">
              <a:lnSpc>
                <a:spcPct val="150000"/>
              </a:lnSpc>
              <a:spcBef>
                <a:spcPct val="0"/>
              </a:spcBef>
            </a:pPr>
            <a:r>
              <a:rPr lang="en-IN" altLang="en-US" sz="1800" b="1">
                <a:latin typeface="Microsoft Sans Serif" panose="020B0604020202020204" pitchFamily="34" charset="0"/>
                <a:cs typeface="Microsoft Sans Serif" panose="020B0604020202020204" pitchFamily="34" charset="0"/>
              </a:rPr>
              <a:t>Features</a:t>
            </a:r>
            <a:r>
              <a:rPr lang="en-IN" altLang="en-US" sz="1800">
                <a:latin typeface="Microsoft Sans Serif" panose="020B0604020202020204" pitchFamily="34" charset="0"/>
                <a:cs typeface="Microsoft Sans Serif" panose="020B0604020202020204" pitchFamily="34" charset="0"/>
              </a:rPr>
              <a:t>: Provides a user-friendly interface to view and compare multiple experiments, making it easier to reproduce results and manage the progress of different ML models over time.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C88EF31-29FD-EB2A-63B5-6553CB00406E}"/>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Visualization</a:t>
            </a:r>
          </a:p>
        </p:txBody>
      </p:sp>
      <p:sp>
        <p:nvSpPr>
          <p:cNvPr id="78850" name="Rectangle 2">
            <a:extLst>
              <a:ext uri="{FF2B5EF4-FFF2-40B4-BE49-F238E27FC236}">
                <a16:creationId xmlns:a16="http://schemas.microsoft.com/office/drawing/2014/main" id="{4E5F0EC5-6C3E-3965-1FD9-2B06A73D948C}"/>
              </a:ext>
            </a:extLst>
          </p:cNvPr>
          <p:cNvSpPr>
            <a:spLocks noChangeArrowheads="1"/>
          </p:cNvSpPr>
          <p:nvPr/>
        </p:nvSpPr>
        <p:spPr bwMode="auto">
          <a:xfrm>
            <a:off x="228600" y="1752600"/>
            <a:ext cx="8153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Purpose</a:t>
            </a:r>
            <a:r>
              <a:rPr lang="en-US" altLang="en-US" sz="1800">
                <a:latin typeface="Microsoft Sans Serif" panose="020B0604020202020204" pitchFamily="34" charset="0"/>
                <a:cs typeface="Microsoft Sans Serif" panose="020B0604020202020204" pitchFamily="34" charset="0"/>
              </a:rPr>
              <a:t>: Offers tools to visualize various metrics and outputs from experiments, such as accuracy, and performance metrics.</a:t>
            </a:r>
          </a:p>
          <a:p>
            <a:pPr algn="just">
              <a:lnSpc>
                <a:spcPct val="150000"/>
              </a:lnSpc>
              <a:spcBef>
                <a:spcPct val="0"/>
              </a:spcBef>
            </a:pPr>
            <a:endParaRPr lang="en-US" altLang="en-US" sz="1800">
              <a:latin typeface="Microsoft Sans Serif" panose="020B0604020202020204" pitchFamily="34" charset="0"/>
              <a:cs typeface="Microsoft Sans Serif" panose="020B0604020202020204" pitchFamily="34" charset="0"/>
            </a:endParaRPr>
          </a:p>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Features</a:t>
            </a:r>
            <a:r>
              <a:rPr lang="en-US" altLang="en-US" sz="1800">
                <a:latin typeface="Microsoft Sans Serif" panose="020B0604020202020204" pitchFamily="34" charset="0"/>
                <a:cs typeface="Microsoft Sans Serif" panose="020B0604020202020204" pitchFamily="34" charset="0"/>
              </a:rPr>
              <a:t>: Allows users to create interactive plots to analyze and compare results across multiple runs, helping in identifying trends, anomalies, and the best-performing models.</a:t>
            </a:r>
            <a:endParaRPr lang="en-IN" altLang="en-US" sz="18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B14804B-0D7F-2A56-F315-E08408D8EE9C}"/>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Generative AI</a:t>
            </a:r>
          </a:p>
        </p:txBody>
      </p:sp>
      <p:sp>
        <p:nvSpPr>
          <p:cNvPr id="79874" name="Rectangle 2">
            <a:extLst>
              <a:ext uri="{FF2B5EF4-FFF2-40B4-BE49-F238E27FC236}">
                <a16:creationId xmlns:a16="http://schemas.microsoft.com/office/drawing/2014/main" id="{3D396F90-2EAD-910C-00C2-AAC9204B5F1F}"/>
              </a:ext>
            </a:extLst>
          </p:cNvPr>
          <p:cNvSpPr>
            <a:spLocks noChangeArrowheads="1"/>
          </p:cNvSpPr>
          <p:nvPr/>
        </p:nvSpPr>
        <p:spPr bwMode="auto">
          <a:xfrm>
            <a:off x="228600" y="1752600"/>
            <a:ext cx="8153400" cy="2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Purpose</a:t>
            </a:r>
            <a:r>
              <a:rPr lang="en-US" altLang="en-US" sz="1800">
                <a:latin typeface="Microsoft Sans Serif" panose="020B0604020202020204" pitchFamily="34" charset="0"/>
                <a:cs typeface="Microsoft Sans Serif" panose="020B0604020202020204" pitchFamily="34" charset="0"/>
              </a:rPr>
              <a:t>: Focuses on functionalities specific to generative AI models, such as managing experiments related to text generation, image synthesis, or other generative tasks.</a:t>
            </a:r>
          </a:p>
          <a:p>
            <a:pPr algn="just">
              <a:lnSpc>
                <a:spcPct val="150000"/>
              </a:lnSpc>
              <a:spcBef>
                <a:spcPct val="0"/>
              </a:spcBef>
            </a:pPr>
            <a:endParaRPr lang="en-US" altLang="en-US" sz="1800">
              <a:latin typeface="Microsoft Sans Serif" panose="020B0604020202020204" pitchFamily="34" charset="0"/>
              <a:cs typeface="Microsoft Sans Serif" panose="020B0604020202020204" pitchFamily="34" charset="0"/>
            </a:endParaRPr>
          </a:p>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Features</a:t>
            </a:r>
            <a:r>
              <a:rPr lang="en-US" altLang="en-US" sz="1800">
                <a:latin typeface="Microsoft Sans Serif" panose="020B0604020202020204" pitchFamily="34" charset="0"/>
                <a:cs typeface="Microsoft Sans Serif" panose="020B0604020202020204" pitchFamily="34" charset="0"/>
              </a:rPr>
              <a:t>: Could include features for tracking, evaluating, and optimizing generative models, though this specific area may depend on the MLflow version or plugins in use.</a:t>
            </a:r>
            <a:endParaRPr lang="en-IN" altLang="en-US" sz="18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F8AC736-A569-247A-DF63-9CED0589DD5A}"/>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Observability </a:t>
            </a:r>
          </a:p>
        </p:txBody>
      </p:sp>
      <p:sp>
        <p:nvSpPr>
          <p:cNvPr id="80898" name="Rectangle 2">
            <a:extLst>
              <a:ext uri="{FF2B5EF4-FFF2-40B4-BE49-F238E27FC236}">
                <a16:creationId xmlns:a16="http://schemas.microsoft.com/office/drawing/2014/main" id="{6B096154-CAAA-C337-3329-F6AFF86F5419}"/>
              </a:ext>
            </a:extLst>
          </p:cNvPr>
          <p:cNvSpPr>
            <a:spLocks noChangeArrowheads="1"/>
          </p:cNvSpPr>
          <p:nvPr/>
        </p:nvSpPr>
        <p:spPr bwMode="auto">
          <a:xfrm>
            <a:off x="228600" y="1752600"/>
            <a:ext cx="8153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Purpose</a:t>
            </a:r>
            <a:r>
              <a:rPr lang="en-US" altLang="en-US" sz="1800">
                <a:latin typeface="Microsoft Sans Serif" panose="020B0604020202020204" pitchFamily="34" charset="0"/>
                <a:cs typeface="Microsoft Sans Serif" panose="020B0604020202020204" pitchFamily="34" charset="0"/>
              </a:rPr>
              <a:t>: Provides insights into the operational aspects of ML models, such as monitoring model performance, drift, and data changes over time.</a:t>
            </a:r>
          </a:p>
          <a:p>
            <a:pPr algn="just">
              <a:lnSpc>
                <a:spcPct val="150000"/>
              </a:lnSpc>
              <a:spcBef>
                <a:spcPct val="0"/>
              </a:spcBef>
            </a:pPr>
            <a:endParaRPr lang="en-US" altLang="en-US" sz="1800">
              <a:latin typeface="Microsoft Sans Serif" panose="020B0604020202020204" pitchFamily="34" charset="0"/>
              <a:cs typeface="Microsoft Sans Serif" panose="020B0604020202020204" pitchFamily="34" charset="0"/>
            </a:endParaRPr>
          </a:p>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Features</a:t>
            </a:r>
            <a:r>
              <a:rPr lang="en-US" altLang="en-US" sz="1800">
                <a:latin typeface="Microsoft Sans Serif" panose="020B0604020202020204" pitchFamily="34" charset="0"/>
                <a:cs typeface="Microsoft Sans Serif" panose="020B0604020202020204" pitchFamily="34" charset="0"/>
              </a:rPr>
              <a:t>: Helps track models in production, ensuring they continue to perform as expected. It might include alerts for model degradation or unexpected behavior.</a:t>
            </a:r>
            <a:endParaRPr lang="en-IN" altLang="en-US" sz="18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3B4EC17-A8E0-8554-06F0-13EC884EC7B5}"/>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Evaluation </a:t>
            </a:r>
          </a:p>
        </p:txBody>
      </p:sp>
      <p:sp>
        <p:nvSpPr>
          <p:cNvPr id="81922" name="Rectangle 2">
            <a:extLst>
              <a:ext uri="{FF2B5EF4-FFF2-40B4-BE49-F238E27FC236}">
                <a16:creationId xmlns:a16="http://schemas.microsoft.com/office/drawing/2014/main" id="{45358372-7171-43E7-236E-314B232314B4}"/>
              </a:ext>
            </a:extLst>
          </p:cNvPr>
          <p:cNvSpPr>
            <a:spLocks noChangeArrowheads="1"/>
          </p:cNvSpPr>
          <p:nvPr/>
        </p:nvSpPr>
        <p:spPr bwMode="auto">
          <a:xfrm>
            <a:off x="228600" y="1752600"/>
            <a:ext cx="8153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Purpose</a:t>
            </a:r>
            <a:r>
              <a:rPr lang="en-US" altLang="en-US" sz="1800">
                <a:latin typeface="Microsoft Sans Serif" panose="020B0604020202020204" pitchFamily="34" charset="0"/>
                <a:cs typeface="Microsoft Sans Serif" panose="020B0604020202020204" pitchFamily="34" charset="0"/>
              </a:rPr>
              <a:t>: Offers tools to evaluate model performance based on different metrics.</a:t>
            </a:r>
          </a:p>
          <a:p>
            <a:pPr algn="just">
              <a:lnSpc>
                <a:spcPct val="150000"/>
              </a:lnSpc>
              <a:spcBef>
                <a:spcPct val="0"/>
              </a:spcBef>
            </a:pPr>
            <a:endParaRPr lang="en-US" altLang="en-US" sz="1800">
              <a:latin typeface="Microsoft Sans Serif" panose="020B0604020202020204" pitchFamily="34" charset="0"/>
              <a:cs typeface="Microsoft Sans Serif" panose="020B0604020202020204" pitchFamily="34" charset="0"/>
            </a:endParaRPr>
          </a:p>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Features</a:t>
            </a:r>
            <a:r>
              <a:rPr lang="en-US" altLang="en-US" sz="1800">
                <a:latin typeface="Microsoft Sans Serif" panose="020B0604020202020204" pitchFamily="34" charset="0"/>
                <a:cs typeface="Microsoft Sans Serif" panose="020B0604020202020204" pitchFamily="34" charset="0"/>
              </a:rPr>
              <a:t>: Can automate the process of evaluating models against specific criteria or datasets, providing a consistent method to assess model quality and suitability for deployment.</a:t>
            </a:r>
            <a:endParaRPr lang="en-IN" altLang="en-US" sz="18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7BAF8C-AF0C-04AA-A8EC-99E05AB969BC}"/>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Models </a:t>
            </a:r>
          </a:p>
        </p:txBody>
      </p:sp>
      <p:sp>
        <p:nvSpPr>
          <p:cNvPr id="82946" name="Rectangle 2">
            <a:extLst>
              <a:ext uri="{FF2B5EF4-FFF2-40B4-BE49-F238E27FC236}">
                <a16:creationId xmlns:a16="http://schemas.microsoft.com/office/drawing/2014/main" id="{802D514C-930F-52C3-5DF4-927AD0D0F707}"/>
              </a:ext>
            </a:extLst>
          </p:cNvPr>
          <p:cNvSpPr>
            <a:spLocks noChangeArrowheads="1"/>
          </p:cNvSpPr>
          <p:nvPr/>
        </p:nvSpPr>
        <p:spPr bwMode="auto">
          <a:xfrm>
            <a:off x="228600" y="1752600"/>
            <a:ext cx="8153400" cy="253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Purpose</a:t>
            </a:r>
            <a:r>
              <a:rPr lang="en-US" altLang="en-US" sz="1800">
                <a:latin typeface="Microsoft Sans Serif" panose="020B0604020202020204" pitchFamily="34" charset="0"/>
                <a:cs typeface="Microsoft Sans Serif" panose="020B0604020202020204" pitchFamily="34" charset="0"/>
              </a:rPr>
              <a:t>: Central place to manage different versions of models.</a:t>
            </a:r>
          </a:p>
          <a:p>
            <a:pPr algn="just">
              <a:lnSpc>
                <a:spcPct val="150000"/>
              </a:lnSpc>
              <a:spcBef>
                <a:spcPct val="0"/>
              </a:spcBef>
            </a:pPr>
            <a:endParaRPr lang="en-US" altLang="en-US" sz="1800">
              <a:latin typeface="Microsoft Sans Serif" panose="020B0604020202020204" pitchFamily="34" charset="0"/>
              <a:cs typeface="Microsoft Sans Serif" panose="020B0604020202020204" pitchFamily="34" charset="0"/>
            </a:endParaRPr>
          </a:p>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Features</a:t>
            </a:r>
            <a:r>
              <a:rPr lang="en-US" altLang="en-US" sz="1800">
                <a:latin typeface="Microsoft Sans Serif" panose="020B0604020202020204" pitchFamily="34" charset="0"/>
                <a:cs typeface="Microsoft Sans Serif" panose="020B0604020202020204" pitchFamily="34" charset="0"/>
              </a:rPr>
              <a:t>: Includes a model repository where users can register and store trained models, manage model versions, and track their deployment status. It enables collaboration among teams by sharing model artifacts and versions.</a:t>
            </a:r>
            <a:endParaRPr lang="en-IN" altLang="en-US" sz="18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3C80BF-3E0B-D55D-932E-002819565A83}"/>
              </a:ext>
            </a:extLst>
          </p:cNvPr>
          <p:cNvSpPr>
            <a:spLocks noGrp="1"/>
          </p:cNvSpPr>
          <p:nvPr>
            <p:ph sz="quarter" idx="10"/>
          </p:nvPr>
        </p:nvSpPr>
        <p:spPr/>
        <p:txBody>
          <a:bodyPr/>
          <a:lstStyle/>
          <a:p>
            <a:pPr algn="ctr" eaLnBrk="1" hangingPunct="1">
              <a:spcBef>
                <a:spcPct val="0"/>
              </a:spcBef>
              <a:defRPr/>
            </a:pPr>
            <a:r>
              <a:rPr lang="en-US" dirty="0">
                <a:latin typeface="Arial" charset="0"/>
                <a:cs typeface="Arial" charset="0"/>
              </a:rPr>
              <a:t>Machine Learning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0BD32A8-F8BA-2BFB-1CFE-BC1AB3759FD3}"/>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Model Registry </a:t>
            </a:r>
          </a:p>
        </p:txBody>
      </p:sp>
      <p:sp>
        <p:nvSpPr>
          <p:cNvPr id="83970" name="Rectangle 2">
            <a:extLst>
              <a:ext uri="{FF2B5EF4-FFF2-40B4-BE49-F238E27FC236}">
                <a16:creationId xmlns:a16="http://schemas.microsoft.com/office/drawing/2014/main" id="{80AD941F-B223-3020-419B-FCC17969D49C}"/>
              </a:ext>
            </a:extLst>
          </p:cNvPr>
          <p:cNvSpPr>
            <a:spLocks noChangeArrowheads="1"/>
          </p:cNvSpPr>
          <p:nvPr/>
        </p:nvSpPr>
        <p:spPr bwMode="auto">
          <a:xfrm>
            <a:off x="228600" y="1752600"/>
            <a:ext cx="81534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Purpose</a:t>
            </a:r>
            <a:r>
              <a:rPr lang="en-US" altLang="en-US" sz="1800">
                <a:latin typeface="Microsoft Sans Serif" panose="020B0604020202020204" pitchFamily="34" charset="0"/>
                <a:cs typeface="Microsoft Sans Serif" panose="020B0604020202020204" pitchFamily="34" charset="0"/>
              </a:rPr>
              <a:t>: Provides a collaborative platform to manage the full lifecycle of machine learning models, from development to deployment.</a:t>
            </a:r>
          </a:p>
          <a:p>
            <a:pPr algn="just">
              <a:lnSpc>
                <a:spcPct val="150000"/>
              </a:lnSpc>
              <a:spcBef>
                <a:spcPct val="0"/>
              </a:spcBef>
            </a:pPr>
            <a:endParaRPr lang="en-US" altLang="en-US" sz="1800">
              <a:latin typeface="Microsoft Sans Serif" panose="020B0604020202020204" pitchFamily="34" charset="0"/>
              <a:cs typeface="Microsoft Sans Serif" panose="020B0604020202020204" pitchFamily="34" charset="0"/>
            </a:endParaRPr>
          </a:p>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Features</a:t>
            </a:r>
            <a:r>
              <a:rPr lang="en-US" altLang="en-US" sz="1800">
                <a:latin typeface="Microsoft Sans Serif" panose="020B0604020202020204" pitchFamily="34" charset="0"/>
                <a:cs typeface="Microsoft Sans Serif" panose="020B0604020202020204" pitchFamily="34" charset="0"/>
              </a:rPr>
              <a:t>: Supports model versioning, stage transitions (such as staging to production), annotations, and approval processes. Ensures a controlled and organized way to handle model versions and their lifecycle management.</a:t>
            </a:r>
            <a:endParaRPr lang="en-IN" altLang="en-US" sz="18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0473D2E-8753-645E-BBCF-33BA556C1431}"/>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Serving</a:t>
            </a:r>
          </a:p>
        </p:txBody>
      </p:sp>
      <p:sp>
        <p:nvSpPr>
          <p:cNvPr id="84994" name="Rectangle 2">
            <a:extLst>
              <a:ext uri="{FF2B5EF4-FFF2-40B4-BE49-F238E27FC236}">
                <a16:creationId xmlns:a16="http://schemas.microsoft.com/office/drawing/2014/main" id="{C709E1D1-E304-A860-0740-254B5311E297}"/>
              </a:ext>
            </a:extLst>
          </p:cNvPr>
          <p:cNvSpPr>
            <a:spLocks noChangeArrowheads="1"/>
          </p:cNvSpPr>
          <p:nvPr/>
        </p:nvSpPr>
        <p:spPr bwMode="auto">
          <a:xfrm>
            <a:off x="228600" y="1752600"/>
            <a:ext cx="8153400" cy="2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Purpose</a:t>
            </a:r>
            <a:r>
              <a:rPr lang="en-US" altLang="en-US" sz="1800">
                <a:latin typeface="Microsoft Sans Serif" panose="020B0604020202020204" pitchFamily="34" charset="0"/>
                <a:cs typeface="Microsoft Sans Serif" panose="020B0604020202020204" pitchFamily="34" charset="0"/>
              </a:rPr>
              <a:t>: Facilitates the deployment of ML models to production environments.</a:t>
            </a:r>
          </a:p>
          <a:p>
            <a:pPr algn="just">
              <a:lnSpc>
                <a:spcPct val="150000"/>
              </a:lnSpc>
              <a:spcBef>
                <a:spcPct val="0"/>
              </a:spcBef>
            </a:pPr>
            <a:endParaRPr lang="en-US" altLang="en-US" sz="1800">
              <a:latin typeface="Microsoft Sans Serif" panose="020B0604020202020204" pitchFamily="34" charset="0"/>
              <a:cs typeface="Microsoft Sans Serif" panose="020B0604020202020204" pitchFamily="34" charset="0"/>
            </a:endParaRPr>
          </a:p>
          <a:p>
            <a:pPr algn="just">
              <a:lnSpc>
                <a:spcPct val="150000"/>
              </a:lnSpc>
              <a:spcBef>
                <a:spcPct val="0"/>
              </a:spcBef>
            </a:pPr>
            <a:r>
              <a:rPr lang="en-US" altLang="en-US" sz="1800" b="1">
                <a:latin typeface="Microsoft Sans Serif" panose="020B0604020202020204" pitchFamily="34" charset="0"/>
                <a:cs typeface="Microsoft Sans Serif" panose="020B0604020202020204" pitchFamily="34" charset="0"/>
              </a:rPr>
              <a:t>Features</a:t>
            </a:r>
            <a:r>
              <a:rPr lang="en-US" altLang="en-US" sz="1800">
                <a:latin typeface="Microsoft Sans Serif" panose="020B0604020202020204" pitchFamily="34" charset="0"/>
                <a:cs typeface="Microsoft Sans Serif" panose="020B0604020202020204" pitchFamily="34" charset="0"/>
              </a:rPr>
              <a:t>: Provides tools to deploy models as REST APIs or integrate them into existing applications or microservices, supporting real-time predictions and scalability. It helps automate the deployment process and ensures models are easily accessible for use.</a:t>
            </a:r>
            <a:endParaRPr lang="en-IN" altLang="en-US" sz="18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E602DD1-77F9-44EF-6745-97B01044EAF0}"/>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MLFlow</a:t>
            </a:r>
            <a:r>
              <a:rPr lang="en-US" sz="3000" dirty="0"/>
              <a:t> Demo for </a:t>
            </a:r>
            <a:r>
              <a:rPr lang="en-US" sz="3000" dirty="0" err="1"/>
              <a:t>Covid</a:t>
            </a:r>
            <a:r>
              <a:rPr lang="en-US" sz="3000" dirty="0"/>
              <a:t> Dataset</a:t>
            </a:r>
          </a:p>
        </p:txBody>
      </p:sp>
      <p:sp>
        <p:nvSpPr>
          <p:cNvPr id="3" name="Rectangle 2">
            <a:extLst>
              <a:ext uri="{FF2B5EF4-FFF2-40B4-BE49-F238E27FC236}">
                <a16:creationId xmlns:a16="http://schemas.microsoft.com/office/drawing/2014/main" id="{074A1CDA-A3DD-C4C7-0F44-316F95648BA1}"/>
              </a:ext>
            </a:extLst>
          </p:cNvPr>
          <p:cNvSpPr/>
          <p:nvPr/>
        </p:nvSpPr>
        <p:spPr>
          <a:xfrm>
            <a:off x="304800" y="1752600"/>
            <a:ext cx="7924800" cy="4494213"/>
          </a:xfrm>
          <a:prstGeom prst="rect">
            <a:avLst/>
          </a:prstGeom>
        </p:spPr>
        <p:txBody>
          <a:bodyPr>
            <a:spAutoFit/>
          </a:bodyPr>
          <a:lstStyle/>
          <a:p>
            <a:pPr algn="just">
              <a:lnSpc>
                <a:spcPct val="115000"/>
              </a:lnSpc>
              <a:spcBef>
                <a:spcPts val="0"/>
              </a:spcBef>
              <a:spcAft>
                <a:spcPts val="1000"/>
              </a:spcAft>
              <a:defRPr/>
            </a:pPr>
            <a:r>
              <a:rPr lang="en-US" sz="2200" b="1" dirty="0">
                <a:latin typeface="Microsoft Sans Serif" panose="020B0604020202020204" pitchFamily="34" charset="0"/>
                <a:ea typeface="Microsoft Sans Serif" panose="020B0604020202020204" pitchFamily="34" charset="0"/>
                <a:cs typeface="Microsoft Sans Serif" panose="020B0604020202020204" pitchFamily="34" charset="0"/>
              </a:rPr>
              <a:t>Objective </a:t>
            </a:r>
          </a:p>
          <a:p>
            <a:pPr marL="285750" indent="-285750" algn="just">
              <a:lnSpc>
                <a:spcPct val="115000"/>
              </a:lnSpc>
              <a:spcBef>
                <a:spcPts val="0"/>
              </a:spcBef>
              <a:spcAft>
                <a:spcPts val="1000"/>
              </a:spcAft>
              <a:buFont typeface="Arial" panose="020B0604020202020204" pitchFamily="34" charset="0"/>
              <a:buChar char="•"/>
              <a:defRPr/>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To demonstrate a simple </a:t>
            </a:r>
            <a:r>
              <a:rPr lang="en-US" sz="2200" dirty="0" err="1">
                <a:latin typeface="Microsoft Sans Serif" panose="020B0604020202020204" pitchFamily="34" charset="0"/>
                <a:ea typeface="Microsoft Sans Serif" panose="020B0604020202020204" pitchFamily="34" charset="0"/>
                <a:cs typeface="Microsoft Sans Serif" panose="020B0604020202020204" pitchFamily="34" charset="0"/>
              </a:rPr>
              <a:t>MLOps</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experiment using the “</a:t>
            </a:r>
            <a:r>
              <a:rPr lang="en-US" sz="2200" dirty="0" err="1">
                <a:latin typeface="Microsoft Sans Serif" panose="020B0604020202020204" pitchFamily="34" charset="0"/>
                <a:ea typeface="Microsoft Sans Serif" panose="020B0604020202020204" pitchFamily="34" charset="0"/>
                <a:cs typeface="Microsoft Sans Serif" panose="020B0604020202020204" pitchFamily="34" charset="0"/>
              </a:rPr>
              <a:t>MLFlow</a:t>
            </a: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 tool</a:t>
            </a:r>
          </a:p>
          <a:p>
            <a:pPr algn="just">
              <a:lnSpc>
                <a:spcPct val="115000"/>
              </a:lnSpc>
              <a:spcBef>
                <a:spcPts val="0"/>
              </a:spcBef>
              <a:spcAft>
                <a:spcPts val="1000"/>
              </a:spcAft>
              <a:defRPr/>
            </a:pPr>
            <a:endPar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15000"/>
              </a:lnSpc>
              <a:spcBef>
                <a:spcPts val="0"/>
              </a:spcBef>
              <a:spcAft>
                <a:spcPts val="1000"/>
              </a:spcAft>
              <a:defRPr/>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Main (function)</a:t>
            </a:r>
          </a:p>
          <a:p>
            <a:pPr algn="just">
              <a:lnSpc>
                <a:spcPct val="115000"/>
              </a:lnSpc>
              <a:spcBef>
                <a:spcPts val="0"/>
              </a:spcBef>
              <a:spcAft>
                <a:spcPts val="1000"/>
              </a:spcAft>
              <a:defRPr/>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-&gt; </a:t>
            </a:r>
            <a:r>
              <a:rPr lang="en-US" sz="2200" dirty="0" err="1">
                <a:latin typeface="Microsoft Sans Serif" panose="020B0604020202020204" pitchFamily="34" charset="0"/>
                <a:ea typeface="Microsoft Sans Serif" panose="020B0604020202020204" pitchFamily="34" charset="0"/>
                <a:cs typeface="Microsoft Sans Serif" panose="020B0604020202020204" pitchFamily="34" charset="0"/>
              </a:rPr>
              <a:t>preprocess_data</a:t>
            </a:r>
            <a:endPar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15000"/>
              </a:lnSpc>
              <a:spcBef>
                <a:spcPts val="0"/>
              </a:spcBef>
              <a:spcAft>
                <a:spcPts val="1000"/>
              </a:spcAft>
              <a:defRPr/>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-&gt; </a:t>
            </a:r>
            <a:r>
              <a:rPr lang="en-US" sz="2200" dirty="0" err="1">
                <a:latin typeface="Microsoft Sans Serif" panose="020B0604020202020204" pitchFamily="34" charset="0"/>
                <a:ea typeface="Microsoft Sans Serif" panose="020B0604020202020204" pitchFamily="34" charset="0"/>
                <a:cs typeface="Microsoft Sans Serif" panose="020B0604020202020204" pitchFamily="34" charset="0"/>
              </a:rPr>
              <a:t>train_model</a:t>
            </a:r>
            <a:endPar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15000"/>
              </a:lnSpc>
              <a:spcBef>
                <a:spcPts val="0"/>
              </a:spcBef>
              <a:spcAft>
                <a:spcPts val="1000"/>
              </a:spcAft>
              <a:defRPr/>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-&gt; </a:t>
            </a:r>
            <a:r>
              <a:rPr lang="en-US" sz="2200" dirty="0" err="1">
                <a:latin typeface="Microsoft Sans Serif" panose="020B0604020202020204" pitchFamily="34" charset="0"/>
                <a:ea typeface="Microsoft Sans Serif" panose="020B0604020202020204" pitchFamily="34" charset="0"/>
                <a:cs typeface="Microsoft Sans Serif" panose="020B0604020202020204" pitchFamily="34" charset="0"/>
              </a:rPr>
              <a:t>evaluate_model</a:t>
            </a:r>
            <a:endPar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a:p>
            <a:pPr algn="just">
              <a:lnSpc>
                <a:spcPct val="115000"/>
              </a:lnSpc>
              <a:spcBef>
                <a:spcPts val="0"/>
              </a:spcBef>
              <a:spcAft>
                <a:spcPts val="1000"/>
              </a:spcAft>
              <a:defRPr/>
            </a:pPr>
            <a:r>
              <a:rPr lang="en-US" sz="2200" dirty="0">
                <a:latin typeface="Microsoft Sans Serif" panose="020B0604020202020204" pitchFamily="34" charset="0"/>
                <a:ea typeface="Microsoft Sans Serif" panose="020B0604020202020204" pitchFamily="34" charset="0"/>
                <a:cs typeface="Microsoft Sans Serif" panose="020B0604020202020204" pitchFamily="34" charset="0"/>
              </a:rPr>
              <a:t>-&gt; </a:t>
            </a:r>
            <a:r>
              <a:rPr lang="en-US" sz="2200" dirty="0" err="1">
                <a:latin typeface="Microsoft Sans Serif" panose="020B0604020202020204" pitchFamily="34" charset="0"/>
                <a:ea typeface="Microsoft Sans Serif" panose="020B0604020202020204" pitchFamily="34" charset="0"/>
                <a:cs typeface="Microsoft Sans Serif" panose="020B0604020202020204" pitchFamily="34" charset="0"/>
              </a:rPr>
              <a:t>log_to_mlflow</a:t>
            </a:r>
            <a:endParaRPr lang="en-IN" sz="2200"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E1BAB00-3318-6251-348B-E5E42EAE3637}"/>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Metrics Summary</a:t>
            </a:r>
          </a:p>
        </p:txBody>
      </p:sp>
      <p:sp>
        <p:nvSpPr>
          <p:cNvPr id="87042" name="Rectangle 2">
            <a:extLst>
              <a:ext uri="{FF2B5EF4-FFF2-40B4-BE49-F238E27FC236}">
                <a16:creationId xmlns:a16="http://schemas.microsoft.com/office/drawing/2014/main" id="{0BD17CDA-12DB-3C25-DD16-74D86D0F2DE7}"/>
              </a:ext>
            </a:extLst>
          </p:cNvPr>
          <p:cNvSpPr>
            <a:spLocks noChangeArrowheads="1"/>
          </p:cNvSpPr>
          <p:nvPr/>
        </p:nvSpPr>
        <p:spPr bwMode="auto">
          <a:xfrm>
            <a:off x="28575" y="1524000"/>
            <a:ext cx="8610600" cy="474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15000"/>
              </a:lnSpc>
              <a:spcBef>
                <a:spcPct val="0"/>
              </a:spcBef>
              <a:spcAft>
                <a:spcPts val="1000"/>
              </a:spcAft>
              <a:buFontTx/>
              <a:buNone/>
            </a:pPr>
            <a:r>
              <a:rPr lang="en-US" altLang="en-US" sz="1600">
                <a:latin typeface="Microsoft Sans Serif" panose="020B0604020202020204" pitchFamily="34" charset="0"/>
                <a:cs typeface="Microsoft Sans Serif" panose="020B0604020202020204" pitchFamily="34" charset="0"/>
              </a:rPr>
              <a:t>Accuracy (0.785): The model correctly predicted about 78.5% of the instances.</a:t>
            </a:r>
          </a:p>
          <a:p>
            <a:pPr algn="just">
              <a:lnSpc>
                <a:spcPct val="115000"/>
              </a:lnSpc>
              <a:spcBef>
                <a:spcPct val="0"/>
              </a:spcBef>
              <a:spcAft>
                <a:spcPts val="1000"/>
              </a:spcAft>
              <a:buFontTx/>
              <a:buNone/>
            </a:pPr>
            <a:r>
              <a:rPr lang="en-US" altLang="en-US" sz="1600">
                <a:latin typeface="Microsoft Sans Serif" panose="020B0604020202020204" pitchFamily="34" charset="0"/>
                <a:cs typeface="Microsoft Sans Serif" panose="020B0604020202020204" pitchFamily="34" charset="0"/>
              </a:rPr>
              <a:t>CPU Usage (22.4%): The model used 22.4% of the CPU's processing capacity during execution.</a:t>
            </a:r>
          </a:p>
          <a:p>
            <a:pPr algn="just">
              <a:lnSpc>
                <a:spcPct val="115000"/>
              </a:lnSpc>
              <a:spcBef>
                <a:spcPct val="0"/>
              </a:spcBef>
              <a:spcAft>
                <a:spcPts val="1000"/>
              </a:spcAft>
              <a:buFontTx/>
              <a:buNone/>
            </a:pPr>
            <a:r>
              <a:rPr lang="en-US" altLang="en-US" sz="1600">
                <a:latin typeface="Microsoft Sans Serif" panose="020B0604020202020204" pitchFamily="34" charset="0"/>
                <a:cs typeface="Microsoft Sans Serif" panose="020B0604020202020204" pitchFamily="34" charset="0"/>
              </a:rPr>
              <a:t>F1-Score (0.785): The model's balance between precision and recall is approximately 78.5%.</a:t>
            </a:r>
          </a:p>
          <a:p>
            <a:pPr algn="just">
              <a:lnSpc>
                <a:spcPct val="115000"/>
              </a:lnSpc>
              <a:spcBef>
                <a:spcPct val="0"/>
              </a:spcBef>
              <a:spcAft>
                <a:spcPts val="1000"/>
              </a:spcAft>
              <a:buFontTx/>
              <a:buNone/>
            </a:pPr>
            <a:r>
              <a:rPr lang="en-US" altLang="en-US" sz="1600">
                <a:latin typeface="Microsoft Sans Serif" panose="020B0604020202020204" pitchFamily="34" charset="0"/>
                <a:cs typeface="Microsoft Sans Serif" panose="020B0604020202020204" pitchFamily="34" charset="0"/>
              </a:rPr>
              <a:t>False Negative (48): The model incorrectly classified 48 positive instances as negative.</a:t>
            </a:r>
          </a:p>
          <a:p>
            <a:pPr algn="just">
              <a:lnSpc>
                <a:spcPct val="115000"/>
              </a:lnSpc>
              <a:spcBef>
                <a:spcPct val="0"/>
              </a:spcBef>
              <a:spcAft>
                <a:spcPts val="1000"/>
              </a:spcAft>
              <a:buFontTx/>
              <a:buNone/>
            </a:pPr>
            <a:r>
              <a:rPr lang="en-US" altLang="en-US" sz="1600">
                <a:latin typeface="Microsoft Sans Serif" panose="020B0604020202020204" pitchFamily="34" charset="0"/>
                <a:cs typeface="Microsoft Sans Serif" panose="020B0604020202020204" pitchFamily="34" charset="0"/>
              </a:rPr>
              <a:t>False Positive (1): The model incorrectly classified 1 negative instance as positive.</a:t>
            </a:r>
          </a:p>
          <a:p>
            <a:pPr algn="just">
              <a:lnSpc>
                <a:spcPct val="115000"/>
              </a:lnSpc>
              <a:spcBef>
                <a:spcPct val="0"/>
              </a:spcBef>
              <a:spcAft>
                <a:spcPts val="1000"/>
              </a:spcAft>
              <a:buFontTx/>
              <a:buNone/>
            </a:pPr>
            <a:r>
              <a:rPr lang="en-US" altLang="en-US" sz="1600">
                <a:latin typeface="Microsoft Sans Serif" panose="020B0604020202020204" pitchFamily="34" charset="0"/>
                <a:cs typeface="Microsoft Sans Serif" panose="020B0604020202020204" pitchFamily="34" charset="0"/>
              </a:rPr>
              <a:t>Memory Usage (94.3%): The model used 94.3% of the system's memory during execution.</a:t>
            </a:r>
          </a:p>
          <a:p>
            <a:pPr algn="just">
              <a:lnSpc>
                <a:spcPct val="115000"/>
              </a:lnSpc>
              <a:spcBef>
                <a:spcPct val="0"/>
              </a:spcBef>
              <a:spcAft>
                <a:spcPts val="1000"/>
              </a:spcAft>
              <a:buFontTx/>
              <a:buNone/>
            </a:pPr>
            <a:r>
              <a:rPr lang="en-US" altLang="en-US" sz="1600">
                <a:latin typeface="Microsoft Sans Serif" panose="020B0604020202020204" pitchFamily="34" charset="0"/>
                <a:cs typeface="Microsoft Sans Serif" panose="020B0604020202020204" pitchFamily="34" charset="0"/>
              </a:rPr>
              <a:t>Model Training Time (0.3128 seconds): The model took about 0.31 seconds to train.</a:t>
            </a:r>
          </a:p>
          <a:p>
            <a:pPr algn="just">
              <a:lnSpc>
                <a:spcPct val="115000"/>
              </a:lnSpc>
              <a:spcBef>
                <a:spcPct val="0"/>
              </a:spcBef>
              <a:spcAft>
                <a:spcPts val="1000"/>
              </a:spcAft>
              <a:buFontTx/>
              <a:buNone/>
            </a:pPr>
            <a:r>
              <a:rPr lang="en-US" altLang="en-US" sz="1600">
                <a:latin typeface="Microsoft Sans Serif" panose="020B0604020202020204" pitchFamily="34" charset="0"/>
                <a:cs typeface="Microsoft Sans Serif" panose="020B0604020202020204" pitchFamily="34" charset="0"/>
              </a:rPr>
              <a:t>Precision (0.785): Around 78.5% of the model's positive predictions were correct.</a:t>
            </a:r>
          </a:p>
          <a:p>
            <a:pPr algn="just">
              <a:lnSpc>
                <a:spcPct val="115000"/>
              </a:lnSpc>
              <a:spcBef>
                <a:spcPct val="0"/>
              </a:spcBef>
              <a:spcAft>
                <a:spcPts val="1000"/>
              </a:spcAft>
              <a:buFontTx/>
              <a:buNone/>
            </a:pPr>
            <a:r>
              <a:rPr lang="en-US" altLang="en-US" sz="1600">
                <a:latin typeface="Microsoft Sans Serif" panose="020B0604020202020204" pitchFamily="34" charset="0"/>
                <a:cs typeface="Microsoft Sans Serif" panose="020B0604020202020204" pitchFamily="34" charset="0"/>
              </a:rPr>
              <a:t>Recall (0.785): The model correctly identified 78.5% of all actual positive instances.</a:t>
            </a:r>
          </a:p>
          <a:p>
            <a:pPr algn="just">
              <a:lnSpc>
                <a:spcPct val="115000"/>
              </a:lnSpc>
              <a:spcBef>
                <a:spcPct val="0"/>
              </a:spcBef>
              <a:spcAft>
                <a:spcPts val="1000"/>
              </a:spcAft>
              <a:buFontTx/>
              <a:buNone/>
            </a:pPr>
            <a:r>
              <a:rPr lang="en-US" altLang="en-US" sz="1600">
                <a:latin typeface="Microsoft Sans Serif" panose="020B0604020202020204" pitchFamily="34" charset="0"/>
                <a:cs typeface="Microsoft Sans Serif" panose="020B0604020202020204" pitchFamily="34" charset="0"/>
              </a:rPr>
              <a:t>True Negative (192): The model correctly identified 192 negative instances.</a:t>
            </a:r>
          </a:p>
          <a:p>
            <a:pPr algn="just">
              <a:lnSpc>
                <a:spcPct val="115000"/>
              </a:lnSpc>
              <a:spcBef>
                <a:spcPct val="0"/>
              </a:spcBef>
              <a:spcAft>
                <a:spcPts val="1000"/>
              </a:spcAft>
              <a:buFontTx/>
              <a:buNone/>
            </a:pPr>
            <a:r>
              <a:rPr lang="en-US" altLang="en-US" sz="1600">
                <a:latin typeface="Microsoft Sans Serif" panose="020B0604020202020204" pitchFamily="34" charset="0"/>
                <a:cs typeface="Microsoft Sans Serif" panose="020B0604020202020204" pitchFamily="34" charset="0"/>
              </a:rPr>
              <a:t>True Positive (2): The model correctly identified 2 positive instances.</a:t>
            </a:r>
            <a:endParaRPr lang="en-IN" altLang="en-US" sz="16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C4DB65E-BD52-DB20-B907-DF747F2603D5}"/>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MLFlow</a:t>
            </a:r>
            <a:r>
              <a:rPr lang="en-US" sz="3000" dirty="0"/>
              <a:t> - Artifacts</a:t>
            </a:r>
          </a:p>
        </p:txBody>
      </p:sp>
      <p:sp>
        <p:nvSpPr>
          <p:cNvPr id="88066" name="Rectangle 2">
            <a:extLst>
              <a:ext uri="{FF2B5EF4-FFF2-40B4-BE49-F238E27FC236}">
                <a16:creationId xmlns:a16="http://schemas.microsoft.com/office/drawing/2014/main" id="{99AC171C-5517-37C3-F612-23F07C0C7C43}"/>
              </a:ext>
            </a:extLst>
          </p:cNvPr>
          <p:cNvSpPr>
            <a:spLocks noChangeArrowheads="1"/>
          </p:cNvSpPr>
          <p:nvPr/>
        </p:nvSpPr>
        <p:spPr bwMode="auto">
          <a:xfrm>
            <a:off x="28575" y="1524000"/>
            <a:ext cx="8610600" cy="343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15000"/>
              </a:lnSpc>
              <a:spcBef>
                <a:spcPct val="0"/>
              </a:spcBef>
              <a:spcAft>
                <a:spcPts val="1000"/>
              </a:spcAft>
              <a:buFontTx/>
              <a:buNone/>
            </a:pPr>
            <a:r>
              <a:rPr lang="en-US" altLang="en-US" sz="1600" b="1">
                <a:latin typeface="Microsoft Sans Serif" panose="020B0604020202020204" pitchFamily="34" charset="0"/>
                <a:cs typeface="Microsoft Sans Serif" panose="020B0604020202020204" pitchFamily="34" charset="0"/>
              </a:rPr>
              <a:t>MLmodel</a:t>
            </a:r>
            <a:r>
              <a:rPr lang="en-US" altLang="en-US" sz="1600">
                <a:latin typeface="Microsoft Sans Serif" panose="020B0604020202020204" pitchFamily="34" charset="0"/>
                <a:cs typeface="Microsoft Sans Serif" panose="020B0604020202020204" pitchFamily="34" charset="0"/>
              </a:rPr>
              <a:t>: Defines the model's metadata and structure, specifying the model type, dependencies, and entry points for loading and running the model.</a:t>
            </a:r>
          </a:p>
          <a:p>
            <a:pPr algn="just">
              <a:lnSpc>
                <a:spcPct val="115000"/>
              </a:lnSpc>
              <a:spcBef>
                <a:spcPct val="0"/>
              </a:spcBef>
              <a:spcAft>
                <a:spcPts val="1000"/>
              </a:spcAft>
              <a:buFontTx/>
              <a:buNone/>
            </a:pPr>
            <a:r>
              <a:rPr lang="en-US" altLang="en-US" sz="1600" b="1">
                <a:latin typeface="Microsoft Sans Serif" panose="020B0604020202020204" pitchFamily="34" charset="0"/>
                <a:cs typeface="Microsoft Sans Serif" panose="020B0604020202020204" pitchFamily="34" charset="0"/>
              </a:rPr>
              <a:t>conda.yaml</a:t>
            </a:r>
            <a:r>
              <a:rPr lang="en-US" altLang="en-US" sz="1600">
                <a:latin typeface="Microsoft Sans Serif" panose="020B0604020202020204" pitchFamily="34" charset="0"/>
                <a:cs typeface="Microsoft Sans Serif" panose="020B0604020202020204" pitchFamily="34" charset="0"/>
              </a:rPr>
              <a:t>: Captures the Conda environment configuration, listing all dependencies and their versions to recreate the environment for running the model.</a:t>
            </a:r>
          </a:p>
          <a:p>
            <a:pPr algn="just">
              <a:lnSpc>
                <a:spcPct val="115000"/>
              </a:lnSpc>
              <a:spcBef>
                <a:spcPct val="0"/>
              </a:spcBef>
              <a:spcAft>
                <a:spcPts val="1000"/>
              </a:spcAft>
              <a:buFontTx/>
              <a:buNone/>
            </a:pPr>
            <a:r>
              <a:rPr lang="en-US" altLang="en-US" sz="1600" b="1">
                <a:latin typeface="Microsoft Sans Serif" panose="020B0604020202020204" pitchFamily="34" charset="0"/>
                <a:cs typeface="Microsoft Sans Serif" panose="020B0604020202020204" pitchFamily="34" charset="0"/>
              </a:rPr>
              <a:t>model.pkl</a:t>
            </a:r>
            <a:r>
              <a:rPr lang="en-US" altLang="en-US" sz="1600">
                <a:latin typeface="Microsoft Sans Serif" panose="020B0604020202020204" pitchFamily="34" charset="0"/>
                <a:cs typeface="Microsoft Sans Serif" panose="020B0604020202020204" pitchFamily="34" charset="0"/>
              </a:rPr>
              <a:t>: Stores the serialized (pickled) version of the trained model, allowing it to be loaded and used for predictions without retraining.</a:t>
            </a:r>
          </a:p>
          <a:p>
            <a:pPr algn="just">
              <a:lnSpc>
                <a:spcPct val="115000"/>
              </a:lnSpc>
              <a:spcBef>
                <a:spcPct val="0"/>
              </a:spcBef>
              <a:spcAft>
                <a:spcPts val="1000"/>
              </a:spcAft>
              <a:buFontTx/>
              <a:buNone/>
            </a:pPr>
            <a:r>
              <a:rPr lang="en-US" altLang="en-US" sz="1600" b="1">
                <a:latin typeface="Microsoft Sans Serif" panose="020B0604020202020204" pitchFamily="34" charset="0"/>
                <a:cs typeface="Microsoft Sans Serif" panose="020B0604020202020204" pitchFamily="34" charset="0"/>
              </a:rPr>
              <a:t>python_env.yaml</a:t>
            </a:r>
            <a:r>
              <a:rPr lang="en-US" altLang="en-US" sz="1600">
                <a:latin typeface="Microsoft Sans Serif" panose="020B0604020202020204" pitchFamily="34" charset="0"/>
                <a:cs typeface="Microsoft Sans Serif" panose="020B0604020202020204" pitchFamily="34" charset="0"/>
              </a:rPr>
              <a:t>: Specifies the Python environment, including the Python version and pip dependencies, ensuring the model runs consistently across different setups.</a:t>
            </a:r>
          </a:p>
          <a:p>
            <a:pPr algn="just">
              <a:lnSpc>
                <a:spcPct val="115000"/>
              </a:lnSpc>
              <a:spcBef>
                <a:spcPct val="0"/>
              </a:spcBef>
              <a:spcAft>
                <a:spcPts val="1000"/>
              </a:spcAft>
              <a:buFontTx/>
              <a:buNone/>
            </a:pPr>
            <a:r>
              <a:rPr lang="en-US" altLang="en-US" sz="1600" b="1">
                <a:latin typeface="Microsoft Sans Serif" panose="020B0604020202020204" pitchFamily="34" charset="0"/>
                <a:cs typeface="Microsoft Sans Serif" panose="020B0604020202020204" pitchFamily="34" charset="0"/>
              </a:rPr>
              <a:t>requirements.txt</a:t>
            </a:r>
            <a:r>
              <a:rPr lang="en-US" altLang="en-US" sz="1600">
                <a:latin typeface="Microsoft Sans Serif" panose="020B0604020202020204" pitchFamily="34" charset="0"/>
                <a:cs typeface="Microsoft Sans Serif" panose="020B0604020202020204" pitchFamily="34" charset="0"/>
              </a:rPr>
              <a:t>: Lists all Python dependencies required to run the model, serving as an alternative to conda.yaml for environments that use pip instead of Conda.</a:t>
            </a:r>
            <a:endParaRPr lang="en-IN" altLang="en-US" sz="16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C000E0B-86B3-1B43-57D7-DDC177ACF96C}"/>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Types of System Metrics in </a:t>
            </a:r>
            <a:r>
              <a:rPr lang="en-US" sz="3000" dirty="0" err="1"/>
              <a:t>MLFlow</a:t>
            </a:r>
            <a:endParaRPr lang="en-US" sz="3000" dirty="0"/>
          </a:p>
        </p:txBody>
      </p:sp>
      <p:sp>
        <p:nvSpPr>
          <p:cNvPr id="89090" name="Rectangle 2">
            <a:extLst>
              <a:ext uri="{FF2B5EF4-FFF2-40B4-BE49-F238E27FC236}">
                <a16:creationId xmlns:a16="http://schemas.microsoft.com/office/drawing/2014/main" id="{251583A2-40FF-A3DB-AD85-4209C2DC212B}"/>
              </a:ext>
            </a:extLst>
          </p:cNvPr>
          <p:cNvSpPr>
            <a:spLocks noChangeArrowheads="1"/>
          </p:cNvSpPr>
          <p:nvPr/>
        </p:nvSpPr>
        <p:spPr bwMode="auto">
          <a:xfrm>
            <a:off x="28575" y="1524000"/>
            <a:ext cx="8610600"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15000"/>
              </a:lnSpc>
              <a:spcBef>
                <a:spcPct val="0"/>
              </a:spcBef>
              <a:spcAft>
                <a:spcPts val="1000"/>
              </a:spcAft>
              <a:buFontTx/>
              <a:buNone/>
            </a:pPr>
            <a:r>
              <a:rPr lang="en-IN" altLang="en-US" sz="1400">
                <a:latin typeface="Microsoft Sans Serif" panose="020B0604020202020204" pitchFamily="34" charset="0"/>
                <a:cs typeface="Microsoft Sans Serif" panose="020B0604020202020204" pitchFamily="34" charset="0"/>
              </a:rPr>
              <a:t>cpu_utilization_percentage</a:t>
            </a:r>
          </a:p>
          <a:p>
            <a:pPr algn="just">
              <a:lnSpc>
                <a:spcPct val="115000"/>
              </a:lnSpc>
              <a:spcBef>
                <a:spcPct val="0"/>
              </a:spcBef>
              <a:spcAft>
                <a:spcPts val="1000"/>
              </a:spcAft>
              <a:buFontTx/>
              <a:buNone/>
            </a:pPr>
            <a:r>
              <a:rPr lang="en-IN" altLang="en-US" sz="1400">
                <a:latin typeface="Microsoft Sans Serif" panose="020B0604020202020204" pitchFamily="34" charset="0"/>
                <a:cs typeface="Microsoft Sans Serif" panose="020B0604020202020204" pitchFamily="34" charset="0"/>
              </a:rPr>
              <a:t>system_memory_usage_megabytes</a:t>
            </a:r>
          </a:p>
          <a:p>
            <a:pPr algn="just">
              <a:lnSpc>
                <a:spcPct val="115000"/>
              </a:lnSpc>
              <a:spcBef>
                <a:spcPct val="0"/>
              </a:spcBef>
              <a:spcAft>
                <a:spcPts val="1000"/>
              </a:spcAft>
              <a:buFontTx/>
              <a:buNone/>
            </a:pPr>
            <a:r>
              <a:rPr lang="en-IN" altLang="en-US" sz="1400">
                <a:latin typeface="Microsoft Sans Serif" panose="020B0604020202020204" pitchFamily="34" charset="0"/>
                <a:cs typeface="Microsoft Sans Serif" panose="020B0604020202020204" pitchFamily="34" charset="0"/>
              </a:rPr>
              <a:t>system_memory_usage_percentage</a:t>
            </a:r>
          </a:p>
          <a:p>
            <a:pPr algn="just">
              <a:lnSpc>
                <a:spcPct val="115000"/>
              </a:lnSpc>
              <a:spcBef>
                <a:spcPct val="0"/>
              </a:spcBef>
              <a:spcAft>
                <a:spcPts val="1000"/>
              </a:spcAft>
              <a:buFontTx/>
              <a:buNone/>
            </a:pPr>
            <a:r>
              <a:rPr lang="en-IN" altLang="en-US" sz="1400">
                <a:latin typeface="Microsoft Sans Serif" panose="020B0604020202020204" pitchFamily="34" charset="0"/>
                <a:cs typeface="Microsoft Sans Serif" panose="020B0604020202020204" pitchFamily="34" charset="0"/>
              </a:rPr>
              <a:t>gpu_utilization_percentage</a:t>
            </a:r>
          </a:p>
          <a:p>
            <a:pPr algn="just">
              <a:lnSpc>
                <a:spcPct val="115000"/>
              </a:lnSpc>
              <a:spcBef>
                <a:spcPct val="0"/>
              </a:spcBef>
              <a:spcAft>
                <a:spcPts val="1000"/>
              </a:spcAft>
              <a:buFontTx/>
              <a:buNone/>
            </a:pPr>
            <a:r>
              <a:rPr lang="en-IN" altLang="en-US" sz="1400">
                <a:latin typeface="Microsoft Sans Serif" panose="020B0604020202020204" pitchFamily="34" charset="0"/>
                <a:cs typeface="Microsoft Sans Serif" panose="020B0604020202020204" pitchFamily="34" charset="0"/>
              </a:rPr>
              <a:t>gpu_memory_usage_megabytes</a:t>
            </a:r>
          </a:p>
          <a:p>
            <a:pPr algn="just">
              <a:lnSpc>
                <a:spcPct val="115000"/>
              </a:lnSpc>
              <a:spcBef>
                <a:spcPct val="0"/>
              </a:spcBef>
              <a:spcAft>
                <a:spcPts val="1000"/>
              </a:spcAft>
              <a:buFontTx/>
              <a:buNone/>
            </a:pPr>
            <a:r>
              <a:rPr lang="en-IN" altLang="en-US" sz="1400">
                <a:latin typeface="Microsoft Sans Serif" panose="020B0604020202020204" pitchFamily="34" charset="0"/>
                <a:cs typeface="Microsoft Sans Serif" panose="020B0604020202020204" pitchFamily="34" charset="0"/>
              </a:rPr>
              <a:t>gpu_memory_usage_percentage</a:t>
            </a:r>
          </a:p>
          <a:p>
            <a:pPr algn="just">
              <a:lnSpc>
                <a:spcPct val="115000"/>
              </a:lnSpc>
              <a:spcBef>
                <a:spcPct val="0"/>
              </a:spcBef>
              <a:spcAft>
                <a:spcPts val="1000"/>
              </a:spcAft>
              <a:buFontTx/>
              <a:buNone/>
            </a:pPr>
            <a:r>
              <a:rPr lang="en-IN" altLang="en-US" sz="1400">
                <a:latin typeface="Microsoft Sans Serif" panose="020B0604020202020204" pitchFamily="34" charset="0"/>
                <a:cs typeface="Microsoft Sans Serif" panose="020B0604020202020204" pitchFamily="34" charset="0"/>
              </a:rPr>
              <a:t>gpu_power_usage_watts</a:t>
            </a:r>
          </a:p>
          <a:p>
            <a:pPr algn="just">
              <a:lnSpc>
                <a:spcPct val="115000"/>
              </a:lnSpc>
              <a:spcBef>
                <a:spcPct val="0"/>
              </a:spcBef>
              <a:spcAft>
                <a:spcPts val="1000"/>
              </a:spcAft>
              <a:buFontTx/>
              <a:buNone/>
            </a:pPr>
            <a:r>
              <a:rPr lang="en-IN" altLang="en-US" sz="1400">
                <a:latin typeface="Microsoft Sans Serif" panose="020B0604020202020204" pitchFamily="34" charset="0"/>
                <a:cs typeface="Microsoft Sans Serif" panose="020B0604020202020204" pitchFamily="34" charset="0"/>
              </a:rPr>
              <a:t>gpu_power_usage_percentage</a:t>
            </a:r>
          </a:p>
          <a:p>
            <a:pPr algn="just">
              <a:lnSpc>
                <a:spcPct val="115000"/>
              </a:lnSpc>
              <a:spcBef>
                <a:spcPct val="0"/>
              </a:spcBef>
              <a:spcAft>
                <a:spcPts val="1000"/>
              </a:spcAft>
              <a:buFontTx/>
              <a:buNone/>
            </a:pPr>
            <a:r>
              <a:rPr lang="en-IN" altLang="en-US" sz="1400">
                <a:latin typeface="Microsoft Sans Serif" panose="020B0604020202020204" pitchFamily="34" charset="0"/>
                <a:cs typeface="Microsoft Sans Serif" panose="020B0604020202020204" pitchFamily="34" charset="0"/>
              </a:rPr>
              <a:t>network_receive_megabytes</a:t>
            </a:r>
          </a:p>
          <a:p>
            <a:pPr algn="just">
              <a:lnSpc>
                <a:spcPct val="115000"/>
              </a:lnSpc>
              <a:spcBef>
                <a:spcPct val="0"/>
              </a:spcBef>
              <a:spcAft>
                <a:spcPts val="1000"/>
              </a:spcAft>
              <a:buFontTx/>
              <a:buNone/>
            </a:pPr>
            <a:r>
              <a:rPr lang="en-IN" altLang="en-US" sz="1400">
                <a:latin typeface="Microsoft Sans Serif" panose="020B0604020202020204" pitchFamily="34" charset="0"/>
                <a:cs typeface="Microsoft Sans Serif" panose="020B0604020202020204" pitchFamily="34" charset="0"/>
              </a:rPr>
              <a:t>network_transmit_megabytes</a:t>
            </a:r>
          </a:p>
          <a:p>
            <a:pPr algn="just">
              <a:lnSpc>
                <a:spcPct val="115000"/>
              </a:lnSpc>
              <a:spcBef>
                <a:spcPct val="0"/>
              </a:spcBef>
              <a:spcAft>
                <a:spcPts val="1000"/>
              </a:spcAft>
              <a:buFontTx/>
              <a:buNone/>
            </a:pPr>
            <a:r>
              <a:rPr lang="en-IN" altLang="en-US" sz="1400">
                <a:latin typeface="Microsoft Sans Serif" panose="020B0604020202020204" pitchFamily="34" charset="0"/>
                <a:cs typeface="Microsoft Sans Serif" panose="020B0604020202020204" pitchFamily="34" charset="0"/>
              </a:rPr>
              <a:t>disk_usage_megabytes</a:t>
            </a:r>
          </a:p>
          <a:p>
            <a:pPr algn="just">
              <a:lnSpc>
                <a:spcPct val="115000"/>
              </a:lnSpc>
              <a:spcBef>
                <a:spcPct val="0"/>
              </a:spcBef>
              <a:spcAft>
                <a:spcPts val="1000"/>
              </a:spcAft>
              <a:buFontTx/>
              <a:buNone/>
            </a:pPr>
            <a:r>
              <a:rPr lang="en-IN" altLang="en-US" sz="1400">
                <a:latin typeface="Microsoft Sans Serif" panose="020B0604020202020204" pitchFamily="34" charset="0"/>
                <a:cs typeface="Microsoft Sans Serif" panose="020B0604020202020204" pitchFamily="34" charset="0"/>
              </a:rPr>
              <a:t>disk_available_megabytes</a:t>
            </a:r>
          </a:p>
          <a:p>
            <a:pPr algn="just">
              <a:lnSpc>
                <a:spcPct val="115000"/>
              </a:lnSpc>
              <a:spcBef>
                <a:spcPct val="0"/>
              </a:spcBef>
              <a:spcAft>
                <a:spcPts val="1000"/>
              </a:spcAft>
              <a:buFontTx/>
              <a:buNone/>
            </a:pPr>
            <a:r>
              <a:rPr lang="en-US" altLang="en-US" sz="1400">
                <a:latin typeface="Microsoft Sans Serif" panose="020B0604020202020204" pitchFamily="34" charset="0"/>
                <a:cs typeface="Microsoft Sans Serif" panose="020B0604020202020204" pitchFamily="34" charset="0"/>
              </a:rPr>
              <a:t>Ref - https://mlflow.org/docs/latest/system-metrics/index.html</a:t>
            </a:r>
            <a:endParaRPr lang="en-IN" altLang="en-US" sz="14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C32952-EEA7-00C4-1635-3DDA4F8B2155}"/>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MLOps</a:t>
            </a:r>
            <a:r>
              <a:rPr lang="en-US" sz="3000" dirty="0"/>
              <a:t> Demo using </a:t>
            </a:r>
            <a:r>
              <a:rPr lang="en-US" sz="3000" dirty="0" err="1"/>
              <a:t>SageMaker</a:t>
            </a:r>
            <a:endParaRPr lang="en-US" sz="3000" dirty="0"/>
          </a:p>
        </p:txBody>
      </p:sp>
      <p:sp>
        <p:nvSpPr>
          <p:cNvPr id="90114" name="Rectangle 1">
            <a:extLst>
              <a:ext uri="{FF2B5EF4-FFF2-40B4-BE49-F238E27FC236}">
                <a16:creationId xmlns:a16="http://schemas.microsoft.com/office/drawing/2014/main" id="{A1CDEC62-F10F-A7DD-4904-86530E75FC2D}"/>
              </a:ext>
            </a:extLst>
          </p:cNvPr>
          <p:cNvSpPr>
            <a:spLocks noChangeArrowheads="1"/>
          </p:cNvSpPr>
          <p:nvPr/>
        </p:nvSpPr>
        <p:spPr bwMode="auto">
          <a:xfrm>
            <a:off x="152400" y="1524000"/>
            <a:ext cx="84582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8450" indent="-28575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ts val="100"/>
              </a:spcBef>
            </a:pPr>
            <a:r>
              <a:rPr lang="en-US" altLang="en-US" sz="1800">
                <a:latin typeface="Microsoft Sans Serif" panose="020B0604020202020204" pitchFamily="34" charset="0"/>
                <a:cs typeface="Microsoft Sans Serif" panose="020B0604020202020204" pitchFamily="34" charset="0"/>
              </a:rPr>
              <a:t>Amazon SageMaker is a MLOps platform</a:t>
            </a:r>
          </a:p>
          <a:p>
            <a:pPr algn="just">
              <a:lnSpc>
                <a:spcPct val="150000"/>
              </a:lnSpc>
              <a:spcBef>
                <a:spcPts val="100"/>
              </a:spcBef>
            </a:pPr>
            <a:r>
              <a:rPr lang="en-US" altLang="en-US" sz="1800">
                <a:latin typeface="Microsoft Sans Serif" panose="020B0604020202020204" pitchFamily="34" charset="0"/>
                <a:cs typeface="Microsoft Sans Serif" panose="020B0604020202020204" pitchFamily="34" charset="0"/>
              </a:rPr>
              <a:t>Build, train, and deploy machine learning (ML) models for any use case with fully managed infrastructure, tools, and workflows</a:t>
            </a:r>
          </a:p>
        </p:txBody>
      </p:sp>
      <p:pic>
        <p:nvPicPr>
          <p:cNvPr id="90115" name="Picture 1">
            <a:extLst>
              <a:ext uri="{FF2B5EF4-FFF2-40B4-BE49-F238E27FC236}">
                <a16:creationId xmlns:a16="http://schemas.microsoft.com/office/drawing/2014/main" id="{87269105-35C7-D25B-8B27-F2579189A8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810000"/>
            <a:ext cx="85740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4E726E4-C9E4-E868-3826-8202E80291E6}"/>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SageMaker</a:t>
            </a:r>
            <a:endParaRPr lang="en-US" sz="3000" dirty="0"/>
          </a:p>
        </p:txBody>
      </p:sp>
      <p:pic>
        <p:nvPicPr>
          <p:cNvPr id="91138" name="Picture 2">
            <a:extLst>
              <a:ext uri="{FF2B5EF4-FFF2-40B4-BE49-F238E27FC236}">
                <a16:creationId xmlns:a16="http://schemas.microsoft.com/office/drawing/2014/main" id="{81371878-ED00-2D18-7FE5-78C416547E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8078788"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4">
            <a:extLst>
              <a:ext uri="{FF2B5EF4-FFF2-40B4-BE49-F238E27FC236}">
                <a16:creationId xmlns:a16="http://schemas.microsoft.com/office/drawing/2014/main" id="{0FD9493B-DADC-E22C-EDA2-303F9DD34BDA}"/>
              </a:ext>
            </a:extLst>
          </p:cNvPr>
          <p:cNvSpPr>
            <a:spLocks noChangeArrowheads="1"/>
          </p:cNvSpPr>
          <p:nvPr/>
        </p:nvSpPr>
        <p:spPr bwMode="auto">
          <a:xfrm>
            <a:off x="381000" y="5876925"/>
            <a:ext cx="822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t>https://aws.amazon.com/sagemaker/mlops/?sagemaker-data-wrangler-whats-new.sort-by=item.additionalFields.postDateTime&amp;sagemaker-data-wrangler-whats-new.sort-order=desc</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724D115-50B3-9B17-A24B-E284BA436F5D}"/>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Sagemaker</a:t>
            </a:r>
            <a:r>
              <a:rPr lang="en-US" sz="3000" dirty="0"/>
              <a:t> Canvas vs Studio</a:t>
            </a:r>
          </a:p>
        </p:txBody>
      </p:sp>
      <p:sp>
        <p:nvSpPr>
          <p:cNvPr id="92162" name="Rectangle 2">
            <a:extLst>
              <a:ext uri="{FF2B5EF4-FFF2-40B4-BE49-F238E27FC236}">
                <a16:creationId xmlns:a16="http://schemas.microsoft.com/office/drawing/2014/main" id="{1F0F4FE1-3B10-02A1-3B36-CEDD993381CB}"/>
              </a:ext>
            </a:extLst>
          </p:cNvPr>
          <p:cNvSpPr>
            <a:spLocks noChangeArrowheads="1"/>
          </p:cNvSpPr>
          <p:nvPr/>
        </p:nvSpPr>
        <p:spPr bwMode="auto">
          <a:xfrm>
            <a:off x="228600" y="1371600"/>
            <a:ext cx="8382000" cy="466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Font typeface="Calibri" panose="020F0502020204030204" pitchFamily="34" charset="0"/>
              <a:buAutoNum type="arabicPeriod"/>
            </a:pPr>
            <a:r>
              <a:rPr lang="en-US" altLang="en-US" sz="1800" b="1">
                <a:solidFill>
                  <a:srgbClr val="0D0D0D"/>
                </a:solidFill>
                <a:latin typeface="Microsoft Sans Serif" panose="020B0604020202020204" pitchFamily="34" charset="0"/>
                <a:cs typeface="Microsoft Sans Serif" panose="020B0604020202020204" pitchFamily="34" charset="0"/>
              </a:rPr>
              <a:t> SageMaker Canvas</a:t>
            </a:r>
            <a:r>
              <a:rPr lang="en-US" altLang="en-US" sz="1800">
                <a:solidFill>
                  <a:srgbClr val="0D0D0D"/>
                </a:solidFill>
                <a:latin typeface="Microsoft Sans Serif" panose="020B0604020202020204" pitchFamily="34" charset="0"/>
                <a:cs typeface="Microsoft Sans Serif" panose="020B0604020202020204" pitchFamily="34" charset="0"/>
              </a:rPr>
              <a:t>: Low-code/no-code interface designed to make it easier for users without extensive machine learning expertise to build, train, and deploy machine learning models. It offers a visual interface where users can drag and drop components to define the data flow and model training process. </a:t>
            </a:r>
          </a:p>
          <a:p>
            <a:pPr algn="just">
              <a:lnSpc>
                <a:spcPct val="150000"/>
              </a:lnSpc>
              <a:spcBef>
                <a:spcPct val="0"/>
              </a:spcBef>
              <a:buFont typeface="Calibri" panose="020F0502020204030204" pitchFamily="34" charset="0"/>
              <a:buAutoNum type="arabicPeriod"/>
            </a:pPr>
            <a:endParaRPr lang="en-US" altLang="en-US" sz="1800">
              <a:solidFill>
                <a:srgbClr val="0D0D0D"/>
              </a:solidFill>
              <a:latin typeface="Microsoft Sans Serif" panose="020B0604020202020204" pitchFamily="34" charset="0"/>
              <a:cs typeface="Microsoft Sans Serif" panose="020B0604020202020204" pitchFamily="34" charset="0"/>
            </a:endParaRPr>
          </a:p>
          <a:p>
            <a:pPr algn="just">
              <a:lnSpc>
                <a:spcPct val="150000"/>
              </a:lnSpc>
              <a:spcBef>
                <a:spcPct val="0"/>
              </a:spcBef>
              <a:buFont typeface="Calibri" panose="020F0502020204030204" pitchFamily="34" charset="0"/>
              <a:buAutoNum type="arabicPeriod"/>
            </a:pPr>
            <a:r>
              <a:rPr lang="en-US" altLang="en-US" sz="1800" b="1">
                <a:solidFill>
                  <a:srgbClr val="0D0D0D"/>
                </a:solidFill>
                <a:latin typeface="Microsoft Sans Serif" panose="020B0604020202020204" pitchFamily="34" charset="0"/>
                <a:cs typeface="Microsoft Sans Serif" panose="020B0604020202020204" pitchFamily="34" charset="0"/>
              </a:rPr>
              <a:t> SageMaker Studio</a:t>
            </a:r>
            <a:r>
              <a:rPr lang="en-US" altLang="en-US" sz="1800">
                <a:solidFill>
                  <a:srgbClr val="0D0D0D"/>
                </a:solidFill>
                <a:latin typeface="Microsoft Sans Serif" panose="020B0604020202020204" pitchFamily="34" charset="0"/>
                <a:cs typeface="Microsoft Sans Serif" panose="020B0604020202020204" pitchFamily="34" charset="0"/>
              </a:rPr>
              <a:t>: Is an integrated development environment (IDE) for machine learning. It provides a full-featured environment for data scientists and machine learning engineers to build, train, tune, deploy, and monitor machine learning models at scale. SageMaker Studio offers a range of tools and features, including Jupyter notebooks, experiment management, model debugging, and automated model tuning.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8FCFF5E-A8C3-A56E-CB60-BCDFFDB7F62A}"/>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Sagemaker</a:t>
            </a:r>
            <a:endParaRPr lang="en-US" sz="3000" dirty="0"/>
          </a:p>
        </p:txBody>
      </p:sp>
      <p:sp>
        <p:nvSpPr>
          <p:cNvPr id="3" name="Rectangle 1">
            <a:extLst>
              <a:ext uri="{FF2B5EF4-FFF2-40B4-BE49-F238E27FC236}">
                <a16:creationId xmlns:a16="http://schemas.microsoft.com/office/drawing/2014/main" id="{747294A7-B347-EA81-2C7F-2E7DC1571C8D}"/>
              </a:ext>
            </a:extLst>
          </p:cNvPr>
          <p:cNvSpPr>
            <a:spLocks noChangeArrowheads="1"/>
          </p:cNvSpPr>
          <p:nvPr/>
        </p:nvSpPr>
        <p:spPr bwMode="auto">
          <a:xfrm>
            <a:off x="152400" y="1524000"/>
            <a:ext cx="8458200" cy="3895725"/>
          </a:xfrm>
          <a:prstGeom prst="rect">
            <a:avLst/>
          </a:prstGeom>
          <a:noFill/>
          <a:ln>
            <a:noFill/>
          </a:ln>
        </p:spPr>
        <p:txBody>
          <a:bodyPr>
            <a:spAutoFit/>
          </a:bodyPr>
          <a:lstStyle>
            <a:lvl1pPr marL="127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355600" indent="-342900" algn="just">
              <a:lnSpc>
                <a:spcPct val="150000"/>
              </a:lnSpc>
              <a:spcBef>
                <a:spcPts val="100"/>
              </a:spcBef>
              <a:buFontTx/>
              <a:buAutoNum type="arabicPeriod"/>
              <a:defRPr/>
            </a:pPr>
            <a:r>
              <a:rPr lang="en-US" altLang="en-US" sz="1800" b="1" dirty="0">
                <a:solidFill>
                  <a:srgbClr val="002060"/>
                </a:solidFill>
                <a:latin typeface="Microsoft Sans Serif" panose="020B0604020202020204" pitchFamily="34" charset="0"/>
                <a:cs typeface="Microsoft Sans Serif" panose="020B0604020202020204" pitchFamily="34" charset="0"/>
              </a:rPr>
              <a:t>Data Wrangler</a:t>
            </a:r>
          </a:p>
          <a:p>
            <a:pPr marL="355600" indent="-342900" algn="just">
              <a:lnSpc>
                <a:spcPct val="150000"/>
              </a:lnSpc>
              <a:spcBef>
                <a:spcPts val="100"/>
              </a:spcBef>
              <a:buFontTx/>
              <a:buAutoNum type="arabicPeriod"/>
              <a:defRPr/>
            </a:pPr>
            <a:r>
              <a:rPr lang="en-US" altLang="en-US" sz="1800" b="1" dirty="0">
                <a:solidFill>
                  <a:srgbClr val="002060"/>
                </a:solidFill>
                <a:latin typeface="Microsoft Sans Serif" panose="020B0604020202020204" pitchFamily="34" charset="0"/>
                <a:cs typeface="Microsoft Sans Serif" panose="020B0604020202020204" pitchFamily="34" charset="0"/>
              </a:rPr>
              <a:t>Dataset</a:t>
            </a:r>
            <a:r>
              <a:rPr lang="en-US" altLang="en-US" sz="1800" dirty="0">
                <a:latin typeface="Microsoft Sans Serif" panose="020B0604020202020204" pitchFamily="34" charset="0"/>
                <a:cs typeface="Microsoft Sans Serif" panose="020B0604020202020204" pitchFamily="34" charset="0"/>
              </a:rPr>
              <a:t>: “Pima Indian Diabetes” Dataset</a:t>
            </a:r>
          </a:p>
          <a:p>
            <a:pPr marL="355600" indent="-342900" algn="just">
              <a:lnSpc>
                <a:spcPct val="150000"/>
              </a:lnSpc>
              <a:spcBef>
                <a:spcPts val="100"/>
              </a:spcBef>
              <a:buFontTx/>
              <a:buAutoNum type="arabicPeriod"/>
              <a:defRPr/>
            </a:pPr>
            <a:r>
              <a:rPr lang="en-US" altLang="en-US" sz="1800" b="1" dirty="0">
                <a:solidFill>
                  <a:srgbClr val="002060"/>
                </a:solidFill>
                <a:latin typeface="Microsoft Sans Serif" panose="020B0604020202020204" pitchFamily="34" charset="0"/>
                <a:cs typeface="Microsoft Sans Serif" panose="020B0604020202020204" pitchFamily="34" charset="0"/>
              </a:rPr>
              <a:t>Model</a:t>
            </a:r>
            <a:r>
              <a:rPr lang="en-US" altLang="en-US" sz="1800" dirty="0">
                <a:latin typeface="Microsoft Sans Serif" panose="020B0604020202020204" pitchFamily="34" charset="0"/>
                <a:cs typeface="Microsoft Sans Serif" panose="020B0604020202020204" pitchFamily="34" charset="0"/>
              </a:rPr>
              <a:t>: </a:t>
            </a:r>
            <a:r>
              <a:rPr lang="en-US" altLang="en-US" sz="1800" dirty="0" err="1">
                <a:latin typeface="Microsoft Sans Serif" panose="020B0604020202020204" pitchFamily="34" charset="0"/>
                <a:cs typeface="Microsoft Sans Serif" panose="020B0604020202020204" pitchFamily="34" charset="0"/>
              </a:rPr>
              <a:t>AutoML</a:t>
            </a:r>
            <a:r>
              <a:rPr lang="en-US" altLang="en-US" sz="1800" dirty="0">
                <a:latin typeface="Microsoft Sans Serif" panose="020B0604020202020204" pitchFamily="34" charset="0"/>
                <a:cs typeface="Microsoft Sans Serif" panose="020B0604020202020204" pitchFamily="34" charset="0"/>
              </a:rPr>
              <a:t> model created by </a:t>
            </a:r>
            <a:r>
              <a:rPr lang="en-US" altLang="en-US" sz="1800" dirty="0" err="1">
                <a:latin typeface="Microsoft Sans Serif" panose="020B0604020202020204" pitchFamily="34" charset="0"/>
                <a:cs typeface="Microsoft Sans Serif" panose="020B0604020202020204" pitchFamily="34" charset="0"/>
              </a:rPr>
              <a:t>SageMaker</a:t>
            </a:r>
            <a:r>
              <a:rPr lang="en-US" altLang="en-US" sz="1800" dirty="0">
                <a:latin typeface="Microsoft Sans Serif" panose="020B0604020202020204" pitchFamily="34" charset="0"/>
                <a:cs typeface="Microsoft Sans Serif" panose="020B0604020202020204" pitchFamily="34" charset="0"/>
              </a:rPr>
              <a:t> [</a:t>
            </a:r>
            <a:r>
              <a:rPr lang="en-US" sz="1800" dirty="0">
                <a:latin typeface="Microsoft Sans Serif" panose="020B0604020202020204" pitchFamily="34" charset="0"/>
                <a:cs typeface="Microsoft Sans Serif" panose="020B0604020202020204" pitchFamily="34" charset="0"/>
              </a:rPr>
              <a:t>Auto ml systems automatically find, select, and optimize the best machine-learning model for a given dataset using sophisticated methods and techniques. ]</a:t>
            </a:r>
          </a:p>
          <a:p>
            <a:pPr marL="355600" indent="-342900" algn="just">
              <a:lnSpc>
                <a:spcPct val="150000"/>
              </a:lnSpc>
              <a:spcBef>
                <a:spcPts val="100"/>
              </a:spcBef>
              <a:buFontTx/>
              <a:buAutoNum type="arabicPeriod"/>
              <a:defRPr/>
            </a:pPr>
            <a:r>
              <a:rPr lang="en-US" sz="1800" b="1" dirty="0">
                <a:solidFill>
                  <a:srgbClr val="002060"/>
                </a:solidFill>
                <a:latin typeface="Microsoft Sans Serif" panose="020B0604020202020204" pitchFamily="34" charset="0"/>
                <a:cs typeface="Microsoft Sans Serif" panose="020B0604020202020204" pitchFamily="34" charset="0"/>
              </a:rPr>
              <a:t>Model Building:</a:t>
            </a:r>
            <a:r>
              <a:rPr lang="en-US" sz="1800" dirty="0">
                <a:latin typeface="Microsoft Sans Serif" panose="020B0604020202020204" pitchFamily="34" charset="0"/>
                <a:cs typeface="Microsoft Sans Serif" panose="020B0604020202020204" pitchFamily="34" charset="0"/>
              </a:rPr>
              <a:t> Select dataset -&gt; Build -&gt; Analyze -&gt; Predict -&gt; Deploy</a:t>
            </a:r>
          </a:p>
          <a:p>
            <a:pPr algn="just">
              <a:lnSpc>
                <a:spcPct val="150000"/>
              </a:lnSpc>
              <a:spcBef>
                <a:spcPts val="100"/>
              </a:spcBef>
              <a:buFont typeface="Arial" panose="020B0604020202020204" pitchFamily="34" charset="0"/>
              <a:buNone/>
              <a:defRPr/>
            </a:pPr>
            <a:r>
              <a:rPr lang="en-US" sz="1800" dirty="0">
                <a:latin typeface="Microsoft Sans Serif" panose="020B0604020202020204" pitchFamily="34" charset="0"/>
                <a:cs typeface="Microsoft Sans Serif" panose="020B0604020202020204" pitchFamily="34" charset="0"/>
              </a:rPr>
              <a:t>[It will deploy to an endpoint, from where predictions can be made]</a:t>
            </a:r>
          </a:p>
          <a:p>
            <a:pPr algn="just">
              <a:lnSpc>
                <a:spcPct val="150000"/>
              </a:lnSpc>
              <a:spcBef>
                <a:spcPts val="100"/>
              </a:spcBef>
              <a:buFont typeface="Arial" panose="020B0604020202020204" pitchFamily="34" charset="0"/>
              <a:buNone/>
              <a:defRPr/>
            </a:pPr>
            <a:r>
              <a:rPr lang="en-US" altLang="en-US" sz="1800" b="1" dirty="0">
                <a:solidFill>
                  <a:srgbClr val="002060"/>
                </a:solidFill>
                <a:latin typeface="Microsoft Sans Serif" panose="020B0604020202020204" pitchFamily="34" charset="0"/>
                <a:cs typeface="Microsoft Sans Serif" panose="020B0604020202020204" pitchFamily="34" charset="0"/>
              </a:rPr>
              <a:t>5. </a:t>
            </a:r>
            <a:r>
              <a:rPr lang="en-US" altLang="en-US" sz="1800" b="1" dirty="0" err="1">
                <a:solidFill>
                  <a:srgbClr val="002060"/>
                </a:solidFill>
                <a:latin typeface="Microsoft Sans Serif" panose="020B0604020202020204" pitchFamily="34" charset="0"/>
                <a:cs typeface="Microsoft Sans Serif" panose="020B0604020202020204" pitchFamily="34" charset="0"/>
              </a:rPr>
              <a:t>SageMaker</a:t>
            </a:r>
            <a:r>
              <a:rPr lang="en-US" altLang="en-US" sz="1800" b="1" dirty="0">
                <a:solidFill>
                  <a:srgbClr val="002060"/>
                </a:solidFill>
                <a:latin typeface="Microsoft Sans Serif" panose="020B0604020202020204" pitchFamily="34" charset="0"/>
                <a:cs typeface="Microsoft Sans Serif" panose="020B0604020202020204" pitchFamily="34" charset="0"/>
              </a:rPr>
              <a:t> Model Registry </a:t>
            </a:r>
            <a:r>
              <a:rPr lang="en-US" altLang="en-US" sz="1800" dirty="0">
                <a:latin typeface="Microsoft Sans Serif" panose="020B0604020202020204" pitchFamily="34" charset="0"/>
                <a:cs typeface="Microsoft Sans Serif" panose="020B0604020202020204" pitchFamily="34" charset="0"/>
              </a:rPr>
              <a:t>- </a:t>
            </a:r>
            <a:r>
              <a:rPr lang="en-US" sz="1800" dirty="0" err="1">
                <a:latin typeface="Microsoft Sans Serif" panose="020B0604020202020204" pitchFamily="34" charset="0"/>
                <a:cs typeface="Microsoft Sans Serif" panose="020B0604020202020204" pitchFamily="34" charset="0"/>
              </a:rPr>
              <a:t>SageMaker</a:t>
            </a:r>
            <a:r>
              <a:rPr lang="en-US" sz="1800" dirty="0">
                <a:latin typeface="Microsoft Sans Serif" panose="020B0604020202020204" pitchFamily="34" charset="0"/>
                <a:cs typeface="Microsoft Sans Serif" panose="020B0604020202020204" pitchFamily="34" charset="0"/>
              </a:rPr>
              <a:t> Model Registry can be used to catalog and manage different model versions.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CA7F5C5-2334-BDEE-C5E0-D8530685AB19}"/>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Machine Learning</a:t>
            </a:r>
          </a:p>
        </p:txBody>
      </p:sp>
      <p:sp>
        <p:nvSpPr>
          <p:cNvPr id="22530" name="Rectangle 1">
            <a:extLst>
              <a:ext uri="{FF2B5EF4-FFF2-40B4-BE49-F238E27FC236}">
                <a16:creationId xmlns:a16="http://schemas.microsoft.com/office/drawing/2014/main" id="{DFE4C628-F68D-175A-DC9F-D3FCECADBDCE}"/>
              </a:ext>
            </a:extLst>
          </p:cNvPr>
          <p:cNvSpPr>
            <a:spLocks noChangeArrowheads="1"/>
          </p:cNvSpPr>
          <p:nvPr/>
        </p:nvSpPr>
        <p:spPr bwMode="auto">
          <a:xfrm>
            <a:off x="0" y="1371600"/>
            <a:ext cx="87630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FontTx/>
              <a:buNone/>
            </a:pPr>
            <a:r>
              <a:rPr lang="en-US" altLang="en-US" sz="1800">
                <a:solidFill>
                  <a:srgbClr val="161616"/>
                </a:solidFill>
                <a:latin typeface="Microsoft Sans Serif" panose="020B0604020202020204" pitchFamily="34" charset="0"/>
                <a:cs typeface="Microsoft Sans Serif" panose="020B0604020202020204" pitchFamily="34" charset="0"/>
              </a:rPr>
              <a:t>Machine learning (ML) is a branch of artificial intelligence (AI) and computer science that focuses on using data and algorithms to enable AI to imitate the way that humans learn, gradually improving its accuracy.</a:t>
            </a:r>
            <a:endParaRPr lang="en-IN" altLang="en-US" sz="18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8957580-F3A6-7687-B4C6-B55651F7D4DA}"/>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Sagemaker</a:t>
            </a:r>
            <a:endParaRPr lang="en-US" sz="3000" dirty="0"/>
          </a:p>
        </p:txBody>
      </p:sp>
      <p:sp>
        <p:nvSpPr>
          <p:cNvPr id="94210" name="Rectangle 1">
            <a:extLst>
              <a:ext uri="{FF2B5EF4-FFF2-40B4-BE49-F238E27FC236}">
                <a16:creationId xmlns:a16="http://schemas.microsoft.com/office/drawing/2014/main" id="{BFF28814-58C4-C86F-7515-842360855D83}"/>
              </a:ext>
            </a:extLst>
          </p:cNvPr>
          <p:cNvSpPr>
            <a:spLocks noChangeArrowheads="1"/>
          </p:cNvSpPr>
          <p:nvPr/>
        </p:nvSpPr>
        <p:spPr bwMode="auto">
          <a:xfrm>
            <a:off x="-228600" y="1371600"/>
            <a:ext cx="84582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ts val="100"/>
              </a:spcBef>
              <a:buFont typeface="Arial" panose="020B0604020202020204" pitchFamily="34" charset="0"/>
              <a:buNone/>
            </a:pPr>
            <a:endParaRPr lang="en-US" altLang="en-US" sz="1800" b="1">
              <a:solidFill>
                <a:srgbClr val="002060"/>
              </a:solidFill>
              <a:latin typeface="Microsoft Sans Serif" panose="020B0604020202020204" pitchFamily="34" charset="0"/>
              <a:cs typeface="Microsoft Sans Serif" panose="020B0604020202020204" pitchFamily="34" charset="0"/>
            </a:endParaRPr>
          </a:p>
          <a:p>
            <a:pPr algn="just">
              <a:lnSpc>
                <a:spcPct val="150000"/>
              </a:lnSpc>
              <a:spcBef>
                <a:spcPts val="100"/>
              </a:spcBef>
              <a:buFont typeface="Arial" panose="020B0604020202020204" pitchFamily="34" charset="0"/>
              <a:buNone/>
            </a:pPr>
            <a:endParaRPr lang="en-US" altLang="en-US" sz="1800" b="1">
              <a:solidFill>
                <a:srgbClr val="002060"/>
              </a:solidFill>
              <a:latin typeface="Microsoft Sans Serif" panose="020B0604020202020204" pitchFamily="34" charset="0"/>
              <a:cs typeface="Microsoft Sans Serif" panose="020B0604020202020204" pitchFamily="34" charset="0"/>
            </a:endParaRPr>
          </a:p>
          <a:p>
            <a:pPr algn="just">
              <a:lnSpc>
                <a:spcPct val="150000"/>
              </a:lnSpc>
              <a:spcBef>
                <a:spcPts val="100"/>
              </a:spcBef>
              <a:buFont typeface="Arial" panose="020B0604020202020204" pitchFamily="34" charset="0"/>
              <a:buNone/>
            </a:pPr>
            <a:endParaRPr lang="en-US" altLang="en-US" sz="1800" b="1">
              <a:solidFill>
                <a:srgbClr val="002060"/>
              </a:solidFill>
              <a:latin typeface="Microsoft Sans Serif" panose="020B0604020202020204" pitchFamily="34" charset="0"/>
              <a:cs typeface="Microsoft Sans Serif" panose="020B0604020202020204" pitchFamily="34" charset="0"/>
            </a:endParaRPr>
          </a:p>
          <a:p>
            <a:pPr algn="just">
              <a:lnSpc>
                <a:spcPct val="150000"/>
              </a:lnSpc>
              <a:spcBef>
                <a:spcPts val="100"/>
              </a:spcBef>
              <a:buFont typeface="Arial" panose="020B0604020202020204" pitchFamily="34" charset="0"/>
              <a:buNone/>
            </a:pPr>
            <a:endParaRPr lang="en-US" altLang="en-US" sz="1800" b="1">
              <a:solidFill>
                <a:srgbClr val="002060"/>
              </a:solidFill>
              <a:latin typeface="Microsoft Sans Serif" panose="020B0604020202020204" pitchFamily="34" charset="0"/>
              <a:cs typeface="Microsoft Sans Serif" panose="020B0604020202020204" pitchFamily="34" charset="0"/>
            </a:endParaRPr>
          </a:p>
          <a:p>
            <a:pPr algn="just">
              <a:lnSpc>
                <a:spcPct val="150000"/>
              </a:lnSpc>
              <a:spcBef>
                <a:spcPts val="100"/>
              </a:spcBef>
              <a:buFont typeface="Arial" panose="020B0604020202020204" pitchFamily="34" charset="0"/>
              <a:buNone/>
            </a:pPr>
            <a:endParaRPr lang="en-US" altLang="en-US" sz="1800" b="1">
              <a:solidFill>
                <a:srgbClr val="002060"/>
              </a:solidFill>
              <a:latin typeface="Microsoft Sans Serif" panose="020B0604020202020204" pitchFamily="34" charset="0"/>
              <a:cs typeface="Microsoft Sans Serif" panose="020B0604020202020204" pitchFamily="34" charset="0"/>
            </a:endParaRPr>
          </a:p>
          <a:p>
            <a:pPr algn="ctr">
              <a:lnSpc>
                <a:spcPct val="150000"/>
              </a:lnSpc>
              <a:spcBef>
                <a:spcPts val="100"/>
              </a:spcBef>
              <a:buFont typeface="Arial" panose="020B0604020202020204" pitchFamily="34" charset="0"/>
              <a:buNone/>
            </a:pPr>
            <a:r>
              <a:rPr lang="en-US" altLang="en-US" sz="1800" b="1">
                <a:solidFill>
                  <a:srgbClr val="002060"/>
                </a:solidFill>
                <a:latin typeface="Microsoft Sans Serif" panose="020B0604020202020204" pitchFamily="34" charset="0"/>
                <a:cs typeface="Microsoft Sans Serif" panose="020B0604020202020204" pitchFamily="34" charset="0"/>
              </a:rPr>
              <a:t>	</a:t>
            </a:r>
            <a:r>
              <a:rPr lang="en-US" altLang="en-US" sz="3000" b="1">
                <a:solidFill>
                  <a:srgbClr val="FF0000"/>
                </a:solidFill>
                <a:latin typeface="Microsoft Sans Serif" panose="020B0604020202020204" pitchFamily="34" charset="0"/>
                <a:cs typeface="Microsoft Sans Serif" panose="020B0604020202020204" pitchFamily="34" charset="0"/>
              </a:rPr>
              <a:t>DEMO</a:t>
            </a:r>
            <a:endParaRPr lang="en-US" altLang="en-US" sz="3000">
              <a:solidFill>
                <a:srgbClr val="FF0000"/>
              </a:solidFill>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C4DCA79-9F55-B359-6E4D-16A6B11F50F7}"/>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err="1"/>
              <a:t>Git</a:t>
            </a:r>
            <a:r>
              <a:rPr lang="en-US" sz="3000" dirty="0"/>
              <a:t> Repositories</a:t>
            </a:r>
          </a:p>
        </p:txBody>
      </p:sp>
      <p:sp>
        <p:nvSpPr>
          <p:cNvPr id="5" name="Rectangle 1">
            <a:extLst>
              <a:ext uri="{FF2B5EF4-FFF2-40B4-BE49-F238E27FC236}">
                <a16:creationId xmlns:a16="http://schemas.microsoft.com/office/drawing/2014/main" id="{B7187E8C-5CA2-253E-38E7-85AED651B3CF}"/>
              </a:ext>
            </a:extLst>
          </p:cNvPr>
          <p:cNvSpPr>
            <a:spLocks noChangeArrowheads="1"/>
          </p:cNvSpPr>
          <p:nvPr/>
        </p:nvSpPr>
        <p:spPr bwMode="auto">
          <a:xfrm>
            <a:off x="152400" y="1524000"/>
            <a:ext cx="8458200" cy="4791075"/>
          </a:xfrm>
          <a:prstGeom prst="rect">
            <a:avLst/>
          </a:prstGeom>
          <a:noFill/>
          <a:ln>
            <a:noFill/>
          </a:ln>
        </p:spPr>
        <p:txBody>
          <a:bodyPr>
            <a:spAutoFit/>
          </a:bodyPr>
          <a:lstStyle>
            <a:lvl1pPr marL="127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355600" indent="-342900" algn="just">
              <a:lnSpc>
                <a:spcPct val="150000"/>
              </a:lnSpc>
              <a:spcBef>
                <a:spcPts val="100"/>
              </a:spcBef>
              <a:buFontTx/>
              <a:buAutoNum type="arabicPeriod"/>
              <a:defRPr/>
            </a:pPr>
            <a:r>
              <a:rPr lang="en-US" sz="1800" dirty="0">
                <a:latin typeface="Microsoft Sans Serif" panose="020B0604020202020204" pitchFamily="34" charset="0"/>
                <a:cs typeface="Microsoft Sans Serif" panose="020B0604020202020204" pitchFamily="34" charset="0"/>
              </a:rPr>
              <a:t>Data Science Project for </a:t>
            </a:r>
            <a:r>
              <a:rPr lang="en-US" sz="1800" dirty="0" err="1">
                <a:latin typeface="Microsoft Sans Serif" panose="020B0604020202020204" pitchFamily="34" charset="0"/>
                <a:cs typeface="Microsoft Sans Serif" panose="020B0604020202020204" pitchFamily="34" charset="0"/>
              </a:rPr>
              <a:t>Covid</a:t>
            </a:r>
            <a:r>
              <a:rPr lang="en-US" sz="1800" dirty="0">
                <a:latin typeface="Microsoft Sans Serif" panose="020B0604020202020204" pitchFamily="34" charset="0"/>
                <a:cs typeface="Microsoft Sans Serif" panose="020B0604020202020204" pitchFamily="34" charset="0"/>
              </a:rPr>
              <a:t> Dataset</a:t>
            </a:r>
          </a:p>
          <a:p>
            <a:pPr algn="just">
              <a:lnSpc>
                <a:spcPct val="150000"/>
              </a:lnSpc>
              <a:spcBef>
                <a:spcPts val="100"/>
              </a:spcBef>
              <a:buFont typeface="Arial" panose="020B0604020202020204" pitchFamily="34" charset="0"/>
              <a:buNone/>
              <a:defRPr/>
            </a:pPr>
            <a:r>
              <a:rPr lang="en-US" sz="1800" dirty="0">
                <a:latin typeface="Microsoft Sans Serif" panose="020B0604020202020204" pitchFamily="34" charset="0"/>
                <a:cs typeface="Microsoft Sans Serif" panose="020B0604020202020204" pitchFamily="34" charset="0"/>
              </a:rPr>
              <a:t>Repo - https://</a:t>
            </a:r>
            <a:r>
              <a:rPr lang="en-US" sz="1800" dirty="0" err="1">
                <a:latin typeface="Microsoft Sans Serif" panose="020B0604020202020204" pitchFamily="34" charset="0"/>
                <a:cs typeface="Microsoft Sans Serif" panose="020B0604020202020204" pitchFamily="34" charset="0"/>
              </a:rPr>
              <a:t>github.com</a:t>
            </a:r>
            <a:r>
              <a:rPr lang="en-US" sz="1800" dirty="0">
                <a:latin typeface="Microsoft Sans Serif" panose="020B0604020202020204" pitchFamily="34" charset="0"/>
                <a:cs typeface="Microsoft Sans Serif" panose="020B0604020202020204" pitchFamily="34" charset="0"/>
              </a:rPr>
              <a:t>/</a:t>
            </a:r>
            <a:r>
              <a:rPr lang="en-US" sz="1800" dirty="0" err="1">
                <a:latin typeface="Microsoft Sans Serif" panose="020B0604020202020204" pitchFamily="34" charset="0"/>
                <a:cs typeface="Microsoft Sans Serif" panose="020B0604020202020204" pitchFamily="34" charset="0"/>
              </a:rPr>
              <a:t>shreyassureshrao</a:t>
            </a:r>
            <a:r>
              <a:rPr lang="en-US" sz="1800" dirty="0">
                <a:latin typeface="Microsoft Sans Serif" panose="020B0604020202020204" pitchFamily="34" charset="0"/>
                <a:cs typeface="Microsoft Sans Serif" panose="020B0604020202020204" pitchFamily="34" charset="0"/>
              </a:rPr>
              <a:t>/covid-</a:t>
            </a:r>
            <a:r>
              <a:rPr lang="en-US" sz="1800" dirty="0" err="1">
                <a:latin typeface="Microsoft Sans Serif" panose="020B0604020202020204" pitchFamily="34" charset="0"/>
                <a:cs typeface="Microsoft Sans Serif" panose="020B0604020202020204" pitchFamily="34" charset="0"/>
              </a:rPr>
              <a:t>datascienceproject.git</a:t>
            </a:r>
            <a:endParaRPr lang="en-US" sz="1800" dirty="0">
              <a:latin typeface="Microsoft Sans Serif" panose="020B0604020202020204" pitchFamily="34" charset="0"/>
              <a:cs typeface="Microsoft Sans Serif" panose="020B0604020202020204" pitchFamily="34" charset="0"/>
            </a:endParaRPr>
          </a:p>
          <a:p>
            <a:pPr algn="just">
              <a:lnSpc>
                <a:spcPct val="150000"/>
              </a:lnSpc>
              <a:spcBef>
                <a:spcPts val="100"/>
              </a:spcBef>
              <a:buFont typeface="Arial" panose="020B0604020202020204" pitchFamily="34" charset="0"/>
              <a:buNone/>
              <a:defRPr/>
            </a:pPr>
            <a:endParaRPr lang="en-US" sz="1800" dirty="0">
              <a:latin typeface="Microsoft Sans Serif" panose="020B0604020202020204" pitchFamily="34" charset="0"/>
              <a:cs typeface="Microsoft Sans Serif" panose="020B0604020202020204" pitchFamily="34" charset="0"/>
            </a:endParaRPr>
          </a:p>
          <a:p>
            <a:pPr algn="just">
              <a:lnSpc>
                <a:spcPct val="150000"/>
              </a:lnSpc>
              <a:spcBef>
                <a:spcPts val="100"/>
              </a:spcBef>
              <a:buFont typeface="Arial" panose="020B0604020202020204" pitchFamily="34" charset="0"/>
              <a:buNone/>
              <a:defRPr/>
            </a:pPr>
            <a:r>
              <a:rPr lang="en-US" sz="1800" dirty="0">
                <a:latin typeface="Microsoft Sans Serif" panose="020B0604020202020204" pitchFamily="34" charset="0"/>
                <a:cs typeface="Microsoft Sans Serif" panose="020B0604020202020204" pitchFamily="34" charset="0"/>
              </a:rPr>
              <a:t>2. Prefect – Data Science Project</a:t>
            </a:r>
          </a:p>
          <a:p>
            <a:pPr algn="just">
              <a:lnSpc>
                <a:spcPct val="150000"/>
              </a:lnSpc>
              <a:spcBef>
                <a:spcPts val="100"/>
              </a:spcBef>
              <a:buFont typeface="Arial" panose="020B0604020202020204" pitchFamily="34" charset="0"/>
              <a:buNone/>
              <a:defRPr/>
            </a:pPr>
            <a:r>
              <a:rPr lang="en-US" sz="1800" dirty="0">
                <a:latin typeface="Microsoft Sans Serif" panose="020B0604020202020204" pitchFamily="34" charset="0"/>
                <a:cs typeface="Microsoft Sans Serif" panose="020B0604020202020204" pitchFamily="34" charset="0"/>
              </a:rPr>
              <a:t>Repo – https://github.com/shreyassureshrao/dsp.git</a:t>
            </a:r>
          </a:p>
          <a:p>
            <a:pPr algn="just">
              <a:lnSpc>
                <a:spcPct val="150000"/>
              </a:lnSpc>
              <a:spcBef>
                <a:spcPts val="100"/>
              </a:spcBef>
              <a:buFont typeface="Arial" panose="020B0604020202020204" pitchFamily="34" charset="0"/>
              <a:buNone/>
              <a:defRPr/>
            </a:pPr>
            <a:endParaRPr lang="en-US" sz="1800" dirty="0">
              <a:latin typeface="Microsoft Sans Serif" panose="020B0604020202020204" pitchFamily="34" charset="0"/>
              <a:cs typeface="Microsoft Sans Serif" panose="020B0604020202020204" pitchFamily="34" charset="0"/>
            </a:endParaRPr>
          </a:p>
          <a:p>
            <a:pPr algn="just">
              <a:lnSpc>
                <a:spcPct val="150000"/>
              </a:lnSpc>
              <a:spcBef>
                <a:spcPts val="100"/>
              </a:spcBef>
              <a:buFont typeface="Arial" panose="020B0604020202020204" pitchFamily="34" charset="0"/>
              <a:buNone/>
              <a:defRPr/>
            </a:pPr>
            <a:r>
              <a:rPr lang="en-US" sz="1800" dirty="0">
                <a:latin typeface="Microsoft Sans Serif" panose="020B0604020202020204" pitchFamily="34" charset="0"/>
                <a:cs typeface="Microsoft Sans Serif" panose="020B0604020202020204" pitchFamily="34" charset="0"/>
              </a:rPr>
              <a:t>3. </a:t>
            </a:r>
            <a:r>
              <a:rPr lang="en-US" sz="1800" dirty="0" err="1">
                <a:latin typeface="Microsoft Sans Serif" panose="020B0604020202020204" pitchFamily="34" charset="0"/>
                <a:cs typeface="Microsoft Sans Serif" panose="020B0604020202020204" pitchFamily="34" charset="0"/>
              </a:rPr>
              <a:t>MLFlow</a:t>
            </a:r>
            <a:r>
              <a:rPr lang="en-US" sz="1800" dirty="0">
                <a:latin typeface="Microsoft Sans Serif" panose="020B0604020202020204" pitchFamily="34" charset="0"/>
                <a:cs typeface="Microsoft Sans Serif" panose="020B0604020202020204" pitchFamily="34" charset="0"/>
              </a:rPr>
              <a:t> code</a:t>
            </a:r>
          </a:p>
          <a:p>
            <a:pPr algn="just">
              <a:lnSpc>
                <a:spcPct val="150000"/>
              </a:lnSpc>
              <a:spcBef>
                <a:spcPts val="100"/>
              </a:spcBef>
              <a:buFont typeface="Arial" panose="020B0604020202020204" pitchFamily="34" charset="0"/>
              <a:buNone/>
              <a:defRPr/>
            </a:pPr>
            <a:r>
              <a:rPr lang="en-US" sz="1800" dirty="0">
                <a:latin typeface="Microsoft Sans Serif" panose="020B0604020202020204" pitchFamily="34" charset="0"/>
                <a:cs typeface="Microsoft Sans Serif" panose="020B0604020202020204" pitchFamily="34" charset="0"/>
              </a:rPr>
              <a:t>Repo – https://github.com/shreyassureshrao/MLFlow-code.git</a:t>
            </a:r>
          </a:p>
          <a:p>
            <a:pPr algn="just">
              <a:lnSpc>
                <a:spcPct val="150000"/>
              </a:lnSpc>
              <a:spcBef>
                <a:spcPts val="100"/>
              </a:spcBef>
              <a:buFont typeface="Arial" panose="020B0604020202020204" pitchFamily="34" charset="0"/>
              <a:buNone/>
              <a:defRPr/>
            </a:pPr>
            <a:endParaRPr lang="en-US" sz="1800" dirty="0">
              <a:latin typeface="Microsoft Sans Serif" panose="020B0604020202020204" pitchFamily="34" charset="0"/>
              <a:cs typeface="Microsoft Sans Serif" panose="020B0604020202020204" pitchFamily="34" charset="0"/>
            </a:endParaRPr>
          </a:p>
          <a:p>
            <a:pPr algn="just">
              <a:lnSpc>
                <a:spcPct val="150000"/>
              </a:lnSpc>
              <a:spcBef>
                <a:spcPts val="100"/>
              </a:spcBef>
              <a:buFont typeface="Arial" panose="020B0604020202020204" pitchFamily="34" charset="0"/>
              <a:buNone/>
              <a:defRPr/>
            </a:pPr>
            <a:r>
              <a:rPr lang="en-US" sz="1800" dirty="0">
                <a:latin typeface="Microsoft Sans Serif" panose="020B0604020202020204" pitchFamily="34" charset="0"/>
                <a:cs typeface="Microsoft Sans Serif" panose="020B0604020202020204" pitchFamily="34" charset="0"/>
              </a:rPr>
              <a:t>4. </a:t>
            </a:r>
            <a:r>
              <a:rPr lang="en-US" sz="1800" dirty="0" err="1">
                <a:latin typeface="Microsoft Sans Serif" panose="020B0604020202020204" pitchFamily="34" charset="0"/>
                <a:cs typeface="Microsoft Sans Serif" panose="020B0604020202020204" pitchFamily="34" charset="0"/>
              </a:rPr>
              <a:t>SageMaker</a:t>
            </a:r>
            <a:r>
              <a:rPr lang="en-US" sz="1800" dirty="0">
                <a:latin typeface="Microsoft Sans Serif" panose="020B0604020202020204" pitchFamily="34" charset="0"/>
                <a:cs typeface="Microsoft Sans Serif" panose="020B0604020202020204" pitchFamily="34" charset="0"/>
              </a:rPr>
              <a:t> code</a:t>
            </a:r>
          </a:p>
          <a:p>
            <a:pPr algn="just">
              <a:lnSpc>
                <a:spcPct val="150000"/>
              </a:lnSpc>
              <a:spcBef>
                <a:spcPts val="100"/>
              </a:spcBef>
              <a:buFont typeface="Arial" panose="020B0604020202020204" pitchFamily="34" charset="0"/>
              <a:buNone/>
              <a:defRPr/>
            </a:pPr>
            <a:r>
              <a:rPr lang="en-US" sz="1800" dirty="0">
                <a:latin typeface="Microsoft Sans Serif" panose="020B0604020202020204" pitchFamily="34" charset="0"/>
                <a:cs typeface="Microsoft Sans Serif" panose="020B0604020202020204" pitchFamily="34" charset="0"/>
              </a:rPr>
              <a:t>Repo - https://github.com/shreyassureshrao/sagemaker-endpoint-code.git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937B19-4C7E-8DAA-E19F-60BD1E0FA06B}"/>
              </a:ext>
            </a:extLst>
          </p:cNvPr>
          <p:cNvSpPr>
            <a:spLocks noGrp="1"/>
          </p:cNvSpPr>
          <p:nvPr>
            <p:ph sz="quarter" idx="10"/>
          </p:nvPr>
        </p:nvSpPr>
        <p:spPr>
          <a:xfrm>
            <a:off x="468313" y="3933825"/>
            <a:ext cx="8351837" cy="1733550"/>
          </a:xfrm>
        </p:spPr>
        <p:txBody>
          <a:bodyPr rtlCol="0"/>
          <a:lstStyle/>
          <a:p>
            <a:pPr algn="ctr">
              <a:defRPr/>
            </a:pPr>
            <a:endParaRPr lang="en-US" dirty="0"/>
          </a:p>
          <a:p>
            <a:pPr algn="ctr">
              <a:lnSpc>
                <a:spcPct val="150000"/>
              </a:lnSpc>
              <a:defRPr/>
            </a:pPr>
            <a:r>
              <a:rPr lang="en-US" dirty="0"/>
              <a:t>Revision for Mid-</a:t>
            </a:r>
            <a:r>
              <a:rPr lang="en-US" dirty="0" err="1"/>
              <a:t>Sem</a:t>
            </a:r>
            <a:r>
              <a:rPr lang="en-US" dirty="0"/>
              <a:t> Exam</a:t>
            </a:r>
          </a:p>
          <a:p>
            <a:pPr algn="ctr">
              <a:lnSpc>
                <a:spcPct val="150000"/>
              </a:lnSpc>
              <a:defRPr/>
            </a:pPr>
            <a:r>
              <a:rPr lang="en-US" dirty="0"/>
              <a:t>(Self Study)</a:t>
            </a:r>
          </a:p>
          <a:p>
            <a:pPr algn="ctr">
              <a:lnSpc>
                <a:spcPct val="150000"/>
              </a:lnSpc>
              <a:defRPr/>
            </a:pPr>
            <a:r>
              <a:rPr lang="en-US" sz="2400" dirty="0"/>
              <a:t>[Course Material uploaded to MS Teams]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68B1-4DE2-4228-2B5F-9A59244CC835}"/>
              </a:ext>
            </a:extLst>
          </p:cNvPr>
          <p:cNvSpPr>
            <a:spLocks noGrp="1"/>
          </p:cNvSpPr>
          <p:nvPr>
            <p:ph type="title"/>
          </p:nvPr>
        </p:nvSpPr>
        <p:spPr>
          <a:xfrm>
            <a:off x="6019800" y="4419600"/>
            <a:ext cx="2552700" cy="677863"/>
          </a:xfrm>
        </p:spPr>
        <p:txBody>
          <a:bodyPr>
            <a:normAutofit fontScale="90000"/>
          </a:bodyPr>
          <a:lstStyle/>
          <a:p>
            <a:pPr>
              <a:defRPr/>
            </a:pPr>
            <a:r>
              <a:rPr lang="en-US" dirty="0"/>
              <a:t>Thank You!</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B3938EB-E822-8746-4498-C2E29B02758E}"/>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Machine Learning Complexity</a:t>
            </a:r>
          </a:p>
        </p:txBody>
      </p:sp>
      <p:sp>
        <p:nvSpPr>
          <p:cNvPr id="24578" name="Rectangle 1">
            <a:extLst>
              <a:ext uri="{FF2B5EF4-FFF2-40B4-BE49-F238E27FC236}">
                <a16:creationId xmlns:a16="http://schemas.microsoft.com/office/drawing/2014/main" id="{FC423B50-06B2-DDB1-0F2A-FD39DA9BD6FF}"/>
              </a:ext>
            </a:extLst>
          </p:cNvPr>
          <p:cNvSpPr>
            <a:spLocks noChangeArrowheads="1"/>
          </p:cNvSpPr>
          <p:nvPr/>
        </p:nvSpPr>
        <p:spPr bwMode="auto">
          <a:xfrm>
            <a:off x="354013" y="6172200"/>
            <a:ext cx="8763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t>https://martinfowler.com/articles/cd4ml.html</a:t>
            </a:r>
          </a:p>
        </p:txBody>
      </p:sp>
      <p:pic>
        <p:nvPicPr>
          <p:cNvPr id="24579" name="Picture 6" descr="https://martinfowler.com/articles/cd4ml/ml-axis-of-change.png">
            <a:extLst>
              <a:ext uri="{FF2B5EF4-FFF2-40B4-BE49-F238E27FC236}">
                <a16:creationId xmlns:a16="http://schemas.microsoft.com/office/drawing/2014/main" id="{CDFF4385-F114-01DB-FC7B-81EC9D851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78000"/>
            <a:ext cx="7820025" cy="336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Box 1">
            <a:extLst>
              <a:ext uri="{FF2B5EF4-FFF2-40B4-BE49-F238E27FC236}">
                <a16:creationId xmlns:a16="http://schemas.microsoft.com/office/drawing/2014/main" id="{FC1D67DD-B9B3-C86B-671A-26BA5EB3BBD9}"/>
              </a:ext>
            </a:extLst>
          </p:cNvPr>
          <p:cNvSpPr txBox="1">
            <a:spLocks noChangeArrowheads="1"/>
          </p:cNvSpPr>
          <p:nvPr/>
        </p:nvSpPr>
        <p:spPr bwMode="auto">
          <a:xfrm>
            <a:off x="381000" y="5240338"/>
            <a:ext cx="7620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Number of changing variables - 3 (Data, Model and Code), whereas in pure software development, only changing variable is Code</a:t>
            </a:r>
            <a:endParaRPr lang="en-IN"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3285DA-669F-EE3E-8FCF-A5BAFCEAE4EC}"/>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Model in ML</a:t>
            </a:r>
          </a:p>
        </p:txBody>
      </p:sp>
      <p:sp>
        <p:nvSpPr>
          <p:cNvPr id="26626" name="Rectangle 1">
            <a:extLst>
              <a:ext uri="{FF2B5EF4-FFF2-40B4-BE49-F238E27FC236}">
                <a16:creationId xmlns:a16="http://schemas.microsoft.com/office/drawing/2014/main" id="{138CD253-B5AB-732B-0989-2D9BCAC2C34A}"/>
              </a:ext>
            </a:extLst>
          </p:cNvPr>
          <p:cNvSpPr>
            <a:spLocks noChangeArrowheads="1"/>
          </p:cNvSpPr>
          <p:nvPr/>
        </p:nvSpPr>
        <p:spPr bwMode="auto">
          <a:xfrm>
            <a:off x="0" y="1371600"/>
            <a:ext cx="8763000"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FontTx/>
              <a:buNone/>
            </a:pPr>
            <a:r>
              <a:rPr lang="en-US" altLang="en-US" sz="1800"/>
              <a:t>A model in Machine Learning is the trained algorithm used to make predictions or decisions, and it forms the core of a machine learning system that is developed, deployed, monitored, and maintained as part of an operational pipeline.</a:t>
            </a:r>
          </a:p>
          <a:p>
            <a:pPr algn="just">
              <a:lnSpc>
                <a:spcPct val="150000"/>
              </a:lnSpc>
              <a:spcBef>
                <a:spcPct val="0"/>
              </a:spcBef>
              <a:buFontTx/>
              <a:buNone/>
            </a:pPr>
            <a:endParaRPr lang="en-US" altLang="en-US" sz="1800">
              <a:latin typeface="Microsoft Sans Serif" panose="020B0604020202020204" pitchFamily="34" charset="0"/>
              <a:cs typeface="Microsoft Sans Serif" panose="020B0604020202020204" pitchFamily="34" charset="0"/>
            </a:endParaRPr>
          </a:p>
          <a:p>
            <a:pPr algn="just">
              <a:lnSpc>
                <a:spcPct val="150000"/>
              </a:lnSpc>
              <a:spcBef>
                <a:spcPct val="0"/>
              </a:spcBef>
              <a:buFontTx/>
              <a:buNone/>
            </a:pPr>
            <a:endParaRPr lang="en-IN" altLang="en-US" sz="18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1438B32-A2EA-1E06-8A6E-DC4D26F76BBC}"/>
              </a:ext>
            </a:extLst>
          </p:cNvPr>
          <p:cNvSpPr>
            <a:spLocks noGrp="1"/>
          </p:cNvSpPr>
          <p:nvPr>
            <p:ph sz="quarter" idx="10"/>
          </p:nvPr>
        </p:nvSpPr>
        <p:spPr>
          <a:xfrm>
            <a:off x="0" y="228600"/>
            <a:ext cx="6705600" cy="1143000"/>
          </a:xfrm>
        </p:spPr>
        <p:txBody>
          <a:bodyPr rtlCol="0"/>
          <a:lstStyle/>
          <a:p>
            <a:pPr eaLnBrk="1" fontAlgn="auto" hangingPunct="1">
              <a:spcAft>
                <a:spcPts val="0"/>
              </a:spcAft>
              <a:defRPr/>
            </a:pPr>
            <a:r>
              <a:rPr lang="en-US" sz="3000" dirty="0"/>
              <a:t>Model Workflow</a:t>
            </a:r>
          </a:p>
        </p:txBody>
      </p:sp>
      <p:sp>
        <p:nvSpPr>
          <p:cNvPr id="28674" name="Rectangle 1">
            <a:extLst>
              <a:ext uri="{FF2B5EF4-FFF2-40B4-BE49-F238E27FC236}">
                <a16:creationId xmlns:a16="http://schemas.microsoft.com/office/drawing/2014/main" id="{41770C78-3FA1-F4AC-3B7E-C64FBC648CE0}"/>
              </a:ext>
            </a:extLst>
          </p:cNvPr>
          <p:cNvSpPr>
            <a:spLocks noChangeArrowheads="1"/>
          </p:cNvSpPr>
          <p:nvPr/>
        </p:nvSpPr>
        <p:spPr bwMode="auto">
          <a:xfrm>
            <a:off x="0" y="1371600"/>
            <a:ext cx="87630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Font typeface="Calibri" panose="020F0502020204030204" pitchFamily="34" charset="0"/>
              <a:buAutoNum type="arabicPeriod"/>
            </a:pPr>
            <a:r>
              <a:rPr lang="en-US" altLang="en-US" sz="1600" b="1">
                <a:latin typeface="Microsoft Sans Serif" panose="020B0604020202020204" pitchFamily="34" charset="0"/>
                <a:cs typeface="Microsoft Sans Serif" panose="020B0604020202020204" pitchFamily="34" charset="0"/>
              </a:rPr>
              <a:t>Model Development</a:t>
            </a:r>
            <a:r>
              <a:rPr lang="en-US" altLang="en-US" sz="1600">
                <a:latin typeface="Microsoft Sans Serif" panose="020B0604020202020204" pitchFamily="34" charset="0"/>
                <a:cs typeface="Microsoft Sans Serif" panose="020B0604020202020204" pitchFamily="34" charset="0"/>
              </a:rPr>
              <a:t>: Building and training the model using training data. This involves selecting an algorithm, tuning hyper parameters, and evaluating performance.</a:t>
            </a:r>
          </a:p>
          <a:p>
            <a:pPr algn="just">
              <a:lnSpc>
                <a:spcPct val="150000"/>
              </a:lnSpc>
              <a:spcBef>
                <a:spcPct val="0"/>
              </a:spcBef>
              <a:buFont typeface="Calibri" panose="020F0502020204030204" pitchFamily="34" charset="0"/>
              <a:buAutoNum type="arabicPeriod"/>
            </a:pPr>
            <a:r>
              <a:rPr lang="en-US" altLang="en-US" sz="1600" b="1">
                <a:latin typeface="Microsoft Sans Serif" panose="020B0604020202020204" pitchFamily="34" charset="0"/>
                <a:cs typeface="Microsoft Sans Serif" panose="020B0604020202020204" pitchFamily="34" charset="0"/>
              </a:rPr>
              <a:t>Model Versioning</a:t>
            </a:r>
            <a:r>
              <a:rPr lang="en-US" altLang="en-US" sz="1600">
                <a:latin typeface="Microsoft Sans Serif" panose="020B0604020202020204" pitchFamily="34" charset="0"/>
                <a:cs typeface="Microsoft Sans Serif" panose="020B0604020202020204" pitchFamily="34" charset="0"/>
              </a:rPr>
              <a:t>: Keeping track of different versions of a model, which may be developed over time to improve accuracy or adapt to new data.</a:t>
            </a:r>
          </a:p>
          <a:p>
            <a:pPr algn="just">
              <a:lnSpc>
                <a:spcPct val="150000"/>
              </a:lnSpc>
              <a:spcBef>
                <a:spcPct val="0"/>
              </a:spcBef>
              <a:buFont typeface="Calibri" panose="020F0502020204030204" pitchFamily="34" charset="0"/>
              <a:buAutoNum type="arabicPeriod"/>
            </a:pPr>
            <a:r>
              <a:rPr lang="en-US" altLang="en-US" sz="1600" b="1">
                <a:latin typeface="Microsoft Sans Serif" panose="020B0604020202020204" pitchFamily="34" charset="0"/>
                <a:cs typeface="Microsoft Sans Serif" panose="020B0604020202020204" pitchFamily="34" charset="0"/>
              </a:rPr>
              <a:t>Model Deployment: </a:t>
            </a:r>
            <a:r>
              <a:rPr lang="en-US" altLang="en-US" sz="1600">
                <a:latin typeface="Microsoft Sans Serif" panose="020B0604020202020204" pitchFamily="34" charset="0"/>
                <a:cs typeface="Microsoft Sans Serif" panose="020B0604020202020204" pitchFamily="34" charset="0"/>
              </a:rPr>
              <a:t>Taking the trained model and deploying it into a production environment where it can make predictions on live data.</a:t>
            </a:r>
          </a:p>
          <a:p>
            <a:pPr algn="just">
              <a:lnSpc>
                <a:spcPct val="150000"/>
              </a:lnSpc>
              <a:spcBef>
                <a:spcPct val="0"/>
              </a:spcBef>
              <a:buFont typeface="Calibri" panose="020F0502020204030204" pitchFamily="34" charset="0"/>
              <a:buAutoNum type="arabicPeriod"/>
            </a:pPr>
            <a:r>
              <a:rPr lang="en-US" altLang="en-US" sz="1600" b="1">
                <a:latin typeface="Microsoft Sans Serif" panose="020B0604020202020204" pitchFamily="34" charset="0"/>
                <a:cs typeface="Microsoft Sans Serif" panose="020B0604020202020204" pitchFamily="34" charset="0"/>
              </a:rPr>
              <a:t>Model Monitoring</a:t>
            </a:r>
            <a:r>
              <a:rPr lang="en-US" altLang="en-US" sz="1600">
                <a:latin typeface="Microsoft Sans Serif" panose="020B0604020202020204" pitchFamily="34" charset="0"/>
                <a:cs typeface="Microsoft Sans Serif" panose="020B0604020202020204" pitchFamily="34" charset="0"/>
              </a:rPr>
              <a:t>: Continuously monitoring the model's performance in production to ensure that it is accurate and effective. This may involve detecting data drift, model degradation, or biases.</a:t>
            </a:r>
          </a:p>
          <a:p>
            <a:pPr algn="just">
              <a:lnSpc>
                <a:spcPct val="150000"/>
              </a:lnSpc>
              <a:spcBef>
                <a:spcPct val="0"/>
              </a:spcBef>
              <a:buFont typeface="Calibri" panose="020F0502020204030204" pitchFamily="34" charset="0"/>
              <a:buAutoNum type="arabicPeriod"/>
            </a:pPr>
            <a:r>
              <a:rPr lang="en-US" altLang="en-US" sz="1600" b="1">
                <a:latin typeface="Microsoft Sans Serif" panose="020B0604020202020204" pitchFamily="34" charset="0"/>
                <a:cs typeface="Microsoft Sans Serif" panose="020B0604020202020204" pitchFamily="34" charset="0"/>
              </a:rPr>
              <a:t>Model Retraining</a:t>
            </a:r>
            <a:r>
              <a:rPr lang="en-US" altLang="en-US" sz="1600">
                <a:latin typeface="Microsoft Sans Serif" panose="020B0604020202020204" pitchFamily="34" charset="0"/>
                <a:cs typeface="Microsoft Sans Serif" panose="020B0604020202020204" pitchFamily="34" charset="0"/>
              </a:rPr>
              <a:t>: Updating or retraining the model periodically with new data to maintain its performance over time.</a:t>
            </a:r>
            <a:endParaRPr lang="en-IN" altLang="en-US" sz="1600">
              <a:latin typeface="Microsoft Sans Serif" panose="020B0604020202020204" pitchFamily="34" charset="0"/>
              <a:cs typeface="Microsoft Sans Serif"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86106-EF7E-E1F0-130E-D0D4F195F03E}"/>
              </a:ext>
            </a:extLst>
          </p:cNvPr>
          <p:cNvSpPr>
            <a:spLocks noGrp="1"/>
          </p:cNvSpPr>
          <p:nvPr>
            <p:ph sz="quarter" idx="10"/>
          </p:nvPr>
        </p:nvSpPr>
        <p:spPr/>
        <p:txBody>
          <a:bodyPr/>
          <a:lstStyle/>
          <a:p>
            <a:pPr algn="ctr" eaLnBrk="1" hangingPunct="1">
              <a:spcBef>
                <a:spcPct val="0"/>
              </a:spcBef>
              <a:defRPr/>
            </a:pPr>
            <a:r>
              <a:rPr lang="en-US" dirty="0">
                <a:latin typeface="Arial" charset="0"/>
                <a:cs typeface="Arial" charset="0"/>
              </a:rPr>
              <a:t>Machine Learning Generations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F12238A47FFD45821235F014964B92" ma:contentTypeVersion="11" ma:contentTypeDescription="Create a new document." ma:contentTypeScope="" ma:versionID="0a2f3501c7a02f059777be038de841fd">
  <xsd:schema xmlns:xsd="http://www.w3.org/2001/XMLSchema" xmlns:xs="http://www.w3.org/2001/XMLSchema" xmlns:p="http://schemas.microsoft.com/office/2006/metadata/properties" xmlns:ns2="62c752f1-bd77-4b32-bcd5-44afe1204fc4" xmlns:ns3="da5b1c99-92a1-4558-bd57-34eabbc51132" targetNamespace="http://schemas.microsoft.com/office/2006/metadata/properties" ma:root="true" ma:fieldsID="f59d6fbac6c013837359ed3d1ba29442" ns2:_="" ns3:_="">
    <xsd:import namespace="62c752f1-bd77-4b32-bcd5-44afe1204fc4"/>
    <xsd:import namespace="da5b1c99-92a1-4558-bd57-34eabbc511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c752f1-bd77-4b32-bcd5-44afe1204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b8cb680-6a83-4177-80f4-b15e2230c4d8"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a5b1c99-92a1-4558-bd57-34eabbc51132"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8a3ed7d6-22c2-4507-bcf5-c4919080afe0}" ma:internalName="TaxCatchAll" ma:showField="CatchAllData" ma:web="da5b1c99-92a1-4558-bd57-34eabbc51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2c752f1-bd77-4b32-bcd5-44afe1204fc4">
      <Terms xmlns="http://schemas.microsoft.com/office/infopath/2007/PartnerControls"/>
    </lcf76f155ced4ddcb4097134ff3c332f>
    <TaxCatchAll xmlns="da5b1c99-92a1-4558-bd57-34eabbc51132" xsi:nil="true"/>
  </documentManagement>
</p:properties>
</file>

<file path=customXml/itemProps1.xml><?xml version="1.0" encoding="utf-8"?>
<ds:datastoreItem xmlns:ds="http://schemas.openxmlformats.org/officeDocument/2006/customXml" ds:itemID="{FEE2E17F-2C23-4F7A-8FB7-A9B971F153BD}"/>
</file>

<file path=customXml/itemProps2.xml><?xml version="1.0" encoding="utf-8"?>
<ds:datastoreItem xmlns:ds="http://schemas.openxmlformats.org/officeDocument/2006/customXml" ds:itemID="{E5F80BA5-3B56-424D-B6B0-69824F235138}"/>
</file>

<file path=customXml/itemProps3.xml><?xml version="1.0" encoding="utf-8"?>
<ds:datastoreItem xmlns:ds="http://schemas.openxmlformats.org/officeDocument/2006/customXml" ds:itemID="{75B39224-769A-4CBF-87C0-B2FBE2F59D4C}"/>
</file>

<file path=docProps/app.xml><?xml version="1.0" encoding="utf-8"?>
<Properties xmlns="http://schemas.openxmlformats.org/officeDocument/2006/extended-properties" xmlns:vt="http://schemas.openxmlformats.org/officeDocument/2006/docPropsVTypes">
  <Template/>
  <TotalTime>5376</TotalTime>
  <Words>15032</Words>
  <Application>Microsoft Macintosh PowerPoint</Application>
  <PresentationFormat>On-screen Show (4:3)</PresentationFormat>
  <Paragraphs>1453</Paragraphs>
  <Slides>53</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Aptos</vt:lpstr>
      <vt:lpstr>Arial</vt:lpstr>
      <vt:lpstr>Calibri</vt:lpstr>
      <vt:lpstr>Calibri Light</vt:lpstr>
      <vt:lpstr>Courier New</vt:lpstr>
      <vt:lpstr>Helvetica</vt:lpstr>
      <vt:lpstr>Helvetica Light</vt:lpstr>
      <vt:lpstr>Microsoft Sans Serif</vt:lpstr>
      <vt:lpstr>Symbol</vt:lpstr>
      <vt:lpstr>Wingdings</vt:lpstr>
      <vt:lpstr>Office Theme</vt:lpstr>
      <vt:lpstr>API-driven Cloud Native Solutions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Prof Animesh Giri</cp:lastModifiedBy>
  <cp:revision>887</cp:revision>
  <dcterms:created xsi:type="dcterms:W3CDTF">2011-09-14T09:42:05Z</dcterms:created>
  <dcterms:modified xsi:type="dcterms:W3CDTF">2024-12-15T07:45:10Z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0x010100C2F12238A47FFD45821235F014964B92</vt:lpwstr>
  </property>
</Properties>
</file>