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1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4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863" r:id="rId2"/>
    <p:sldMasterId id="2147483869" r:id="rId3"/>
    <p:sldMasterId id="2147483873" r:id="rId4"/>
  </p:sldMasterIdLst>
  <p:notesMasterIdLst>
    <p:notesMasterId r:id="rId24"/>
  </p:notesMasterIdLst>
  <p:sldIdLst>
    <p:sldId id="260" r:id="rId5"/>
    <p:sldId id="257" r:id="rId6"/>
    <p:sldId id="283" r:id="rId7"/>
    <p:sldId id="284" r:id="rId8"/>
    <p:sldId id="357" r:id="rId9"/>
    <p:sldId id="288" r:id="rId10"/>
    <p:sldId id="289" r:id="rId11"/>
    <p:sldId id="290" r:id="rId12"/>
    <p:sldId id="291" r:id="rId13"/>
    <p:sldId id="292" r:id="rId14"/>
    <p:sldId id="293" r:id="rId15"/>
    <p:sldId id="294" r:id="rId16"/>
    <p:sldId id="295" r:id="rId17"/>
    <p:sldId id="296" r:id="rId18"/>
    <p:sldId id="297" r:id="rId19"/>
    <p:sldId id="298" r:id="rId20"/>
    <p:sldId id="299" r:id="rId21"/>
    <p:sldId id="300" r:id="rId22"/>
    <p:sldId id="301" r:id="rId23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1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56811A3-D8B3-48CA-B8F7-E887520597BC}" type="datetimeFigureOut">
              <a:rPr lang="en-IN"/>
              <a:pPr>
                <a:defRPr/>
              </a:pPr>
              <a:t>10-08-2024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N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852032C2-B09C-4B52-9405-C9202A965B8A}" type="slidenum">
              <a:rPr lang="en-IN" altLang="en-US"/>
              <a:pPr/>
              <a:t>‹#›</a:t>
            </a:fld>
            <a:endParaRPr lang="en-IN" altLang="en-US"/>
          </a:p>
        </p:txBody>
      </p:sp>
    </p:spTree>
    <p:extLst>
      <p:ext uri="{BB962C8B-B14F-4D97-AF65-F5344CB8AC3E}">
        <p14:creationId xmlns:p14="http://schemas.microsoft.com/office/powerpoint/2010/main" val="42375342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56F17CB8-8D84-4A22-973C-93DB96C4959C}" type="slidenum">
              <a:rPr lang="en-US" altLang="en-US" smtClean="0">
                <a:solidFill>
                  <a:srgbClr val="000000"/>
                </a:solidFill>
              </a:rPr>
              <a:pPr/>
              <a:t>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6772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B6DF848-7DEA-45C3-B48D-AEEC1C00A780}" type="slidenum">
              <a:rPr lang="en-US" altLang="en-US" smtClean="0">
                <a:solidFill>
                  <a:srgbClr val="000000"/>
                </a:solidFill>
              </a:rPr>
              <a:pPr/>
              <a:t>12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6950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E3E9A5F-4FFD-430B-B1F7-B4455A441F13}" type="slidenum">
              <a:rPr lang="en-US" altLang="en-US" smtClean="0">
                <a:solidFill>
                  <a:srgbClr val="000000"/>
                </a:solidFill>
              </a:rPr>
              <a:pPr/>
              <a:t>13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2547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D6572C8-1D8C-43C8-981B-87AE66B9DD6E}" type="slidenum">
              <a:rPr lang="en-US" altLang="en-US" smtClean="0">
                <a:solidFill>
                  <a:srgbClr val="000000"/>
                </a:solidFill>
              </a:rPr>
              <a:pPr/>
              <a:t>14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125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318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31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68A9FEA7-B64E-4B37-B114-27A182F744E9}" type="slidenum">
              <a:rPr lang="en-US" altLang="en-US" smtClean="0">
                <a:solidFill>
                  <a:srgbClr val="000000"/>
                </a:solidFill>
              </a:rPr>
              <a:pPr/>
              <a:t>15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4241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CE878C5-A1C7-416A-99E3-60A67E9A2575}" type="slidenum">
              <a:rPr lang="en-US" altLang="en-US" smtClean="0">
                <a:solidFill>
                  <a:srgbClr val="000000"/>
                </a:solidFill>
              </a:rPr>
              <a:pPr/>
              <a:t>16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791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728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72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82D4BE8-8589-4166-950B-737ED12AC3F5}" type="slidenum">
              <a:rPr lang="en-US" altLang="en-US" smtClean="0">
                <a:solidFill>
                  <a:srgbClr val="000000"/>
                </a:solidFill>
              </a:rPr>
              <a:pPr/>
              <a:t>17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9616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933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993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9C09AD1-A9B5-4FD7-B8EB-483CF07F19DF}" type="slidenum">
              <a:rPr lang="en-US" altLang="en-US" smtClean="0">
                <a:solidFill>
                  <a:srgbClr val="000000"/>
                </a:solidFill>
              </a:rPr>
              <a:pPr/>
              <a:t>18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6626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137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1013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EBBC9710-3805-4B2C-8D0D-DAF86C6BE7CE}" type="slidenum">
              <a:rPr lang="en-US" altLang="en-US" smtClean="0">
                <a:solidFill>
                  <a:srgbClr val="000000"/>
                </a:solidFill>
              </a:rPr>
              <a:pPr/>
              <a:t>19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53208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CFB70CFC-017C-421E-BC9D-A38B2BB4D53D}" type="slidenum">
              <a:rPr lang="en-US" altLang="en-US" smtClean="0">
                <a:solidFill>
                  <a:srgbClr val="000000"/>
                </a:solidFill>
              </a:rPr>
              <a:pPr/>
              <a:t>4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6105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>
            <a:extLst>
              <a:ext uri="{FF2B5EF4-FFF2-40B4-BE49-F238E27FC236}">
                <a16:creationId xmlns:a16="http://schemas.microsoft.com/office/drawing/2014/main" id="{C95F8F62-83FA-4EDF-ABD2-B7B964E0672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8067" name="Notes Placeholder 2">
            <a:extLst>
              <a:ext uri="{FF2B5EF4-FFF2-40B4-BE49-F238E27FC236}">
                <a16:creationId xmlns:a16="http://schemas.microsoft.com/office/drawing/2014/main" id="{E333F46C-41A4-4174-BC3E-6985E78A13B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8068" name="Slide Number Placeholder 3">
            <a:extLst>
              <a:ext uri="{FF2B5EF4-FFF2-40B4-BE49-F238E27FC236}">
                <a16:creationId xmlns:a16="http://schemas.microsoft.com/office/drawing/2014/main" id="{7F5FA07E-3C02-40EA-B323-0ACD7F8B2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39D89017-D5B9-4F0E-8385-8904C808AFFD}" type="slidenum">
              <a:rPr lang="en-US" altLang="en-US" smtClean="0">
                <a:solidFill>
                  <a:srgbClr val="000000"/>
                </a:solidFill>
              </a:rPr>
              <a:pPr/>
              <a:t>5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148295EB-E3EE-46B4-9CC9-8A0C9A41DBB5}" type="slidenum">
              <a:rPr lang="en-US" altLang="en-US" smtClean="0">
                <a:solidFill>
                  <a:srgbClr val="000000"/>
                </a:solidFill>
              </a:rPr>
              <a:pPr/>
              <a:t>6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8976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DD1112F-2B7E-4F0F-A718-400843CE7AB4}" type="slidenum">
              <a:rPr lang="en-US" altLang="en-US" smtClean="0">
                <a:solidFill>
                  <a:srgbClr val="000000"/>
                </a:solidFill>
              </a:rPr>
              <a:pPr/>
              <a:t>7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7931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CD2BE19-E458-48FE-BE95-7B0CC1434D57}" type="slidenum">
              <a:rPr lang="en-US" altLang="en-US" smtClean="0">
                <a:solidFill>
                  <a:srgbClr val="000000"/>
                </a:solidFill>
              </a:rPr>
              <a:pPr/>
              <a:t>8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45622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F93C4C28-0962-43E9-A0CF-72604C14B908}" type="slidenum">
              <a:rPr lang="en-US" altLang="en-US" smtClean="0">
                <a:solidFill>
                  <a:srgbClr val="000000"/>
                </a:solidFill>
              </a:rPr>
              <a:pPr/>
              <a:t>9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30443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7638596E-A621-4F4F-9D48-558082E42AC6}" type="slidenum">
              <a:rPr lang="en-US" altLang="en-US" smtClean="0">
                <a:solidFill>
                  <a:srgbClr val="000000"/>
                </a:solidFill>
              </a:rPr>
              <a:pPr/>
              <a:t>10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107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6644A3C-AFA1-4DD5-99C3-64C9F6B76FDA}" type="slidenum">
              <a:rPr lang="en-US" altLang="en-US" smtClean="0">
                <a:solidFill>
                  <a:srgbClr val="000000"/>
                </a:solidFill>
              </a:rPr>
              <a:pPr/>
              <a:t>11</a:t>
            </a:fld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jpeg" /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 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7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3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203200" y="56673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349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9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24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7956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/>
          <p:cNvGrpSpPr>
            <a:grpSpLocks/>
          </p:cNvGrpSpPr>
          <p:nvPr userDrawn="1"/>
        </p:nvGrpSpPr>
        <p:grpSpPr bwMode="auto">
          <a:xfrm rot="5400000">
            <a:off x="7538509" y="2560111"/>
            <a:ext cx="5181600" cy="61383"/>
            <a:chOff x="1905000" y="6553200"/>
            <a:chExt cx="7010400" cy="45719"/>
          </a:xfrm>
        </p:grpSpPr>
        <p:sp>
          <p:nvSpPr>
            <p:cNvPr id="5" name="Rectangle 4"/>
            <p:cNvSpPr/>
            <p:nvPr/>
          </p:nvSpPr>
          <p:spPr>
            <a:xfrm>
              <a:off x="4267574" y="6553200"/>
              <a:ext cx="2328209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574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 userDrawn="1"/>
          </p:nvSpPr>
          <p:spPr>
            <a:xfrm>
              <a:off x="6587191" y="6553200"/>
              <a:ext cx="2328209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0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36" t="1923"/>
          <a:stretch>
            <a:fillRect/>
          </a:stretch>
        </p:blipFill>
        <p:spPr bwMode="auto">
          <a:xfrm>
            <a:off x="-10582" y="381003"/>
            <a:ext cx="922868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 rot="5400000">
            <a:off x="-2748491" y="3808884"/>
            <a:ext cx="5867400" cy="23083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900" b="1">
                <a:solidFill>
                  <a:srgbClr val="101141"/>
                </a:solidFill>
              </a:rPr>
              <a:t>BITS </a:t>
            </a:r>
            <a:r>
              <a:rPr lang="en-US" altLang="en-US" sz="9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381003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Content Placeholder 18"/>
          <p:cNvSpPr>
            <a:spLocks noGrp="1"/>
          </p:cNvSpPr>
          <p:nvPr>
            <p:ph sz="quarter" idx="10"/>
          </p:nvPr>
        </p:nvSpPr>
        <p:spPr>
          <a:xfrm rot="5400000">
            <a:off x="8191500" y="2552700"/>
            <a:ext cx="5867400" cy="1524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595361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669403F1-D2A7-492A-A341-AC05472DF92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3186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4027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4ADFFDD1-8D36-47E8-BAE2-C7FD3E66855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69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1BE856AF-44C9-4419-B2A7-0EF793FB237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4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C0A442EF-4038-4B54-8D94-A40DC28638F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607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448800" y="11715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2293935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0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1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0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2894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1"/>
          <p:cNvSpPr txBox="1">
            <a:spLocks noGrp="1"/>
          </p:cNvSpPr>
          <p:nvPr>
            <p:ph type="body" idx="1"/>
          </p:nvPr>
        </p:nvSpPr>
        <p:spPr>
          <a:xfrm>
            <a:off x="838200" y="1724027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3" name="Google Shape;23;p111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11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157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116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5-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81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3352800"/>
            <a:ext cx="115824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3860800" y="609600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609600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21600" y="609600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10" descr="BITS_university_logo_whitever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101600" y="3352803"/>
            <a:ext cx="27432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 userDrawn="1"/>
        </p:nvSpPr>
        <p:spPr>
          <a:xfrm>
            <a:off x="-101600" y="52578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1" name="TextBox 10"/>
          <p:cNvSpPr txBox="1">
            <a:spLocks noChangeArrowheads="1"/>
          </p:cNvSpPr>
          <p:nvPr userDrawn="1"/>
        </p:nvSpPr>
        <p:spPr bwMode="auto">
          <a:xfrm>
            <a:off x="203200" y="56673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3352800" y="5410200"/>
            <a:ext cx="80264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52800" y="3810000"/>
            <a:ext cx="8026400" cy="1524000"/>
          </a:xfrm>
        </p:spPr>
        <p:txBody>
          <a:bodyPr anchorCtr="0"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777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3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3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4-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9605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4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11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14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4-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97135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48" name="Google Shape;48;p117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10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Network Layer: 4-</a:t>
            </a:r>
            <a:fld id="{00000000-1234-1234-1234-123412341234}" type="slidenum">
              <a:rPr lang="en-US"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716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 descr="\\Server\D\jyoti\FI023_BITS_v1\styleguide img\IMG_5627_b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 userDrawn="1"/>
        </p:nvSpPr>
        <p:spPr>
          <a:xfrm>
            <a:off x="0" y="4281488"/>
            <a:ext cx="12192000" cy="257651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5" name="Picture 8" descr="Picture 7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 userDrawn="1"/>
        </p:nvSpPr>
        <p:spPr>
          <a:xfrm>
            <a:off x="3843867" y="6775450"/>
            <a:ext cx="38608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16933" y="6775450"/>
            <a:ext cx="38608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7704667" y="6775450"/>
            <a:ext cx="38608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9144000" y="762000"/>
            <a:ext cx="29464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/>
          <p:cNvSpPr txBox="1">
            <a:spLocks noChangeArrowheads="1"/>
          </p:cNvSpPr>
          <p:nvPr userDrawn="1"/>
        </p:nvSpPr>
        <p:spPr bwMode="auto">
          <a:xfrm>
            <a:off x="9448800" y="1171578"/>
            <a:ext cx="2540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n-US" sz="1200">
                <a:solidFill>
                  <a:srgbClr val="FFFFFF"/>
                </a:solidFill>
              </a:rPr>
              <a:t>Pilani Campus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0"/>
          </p:nvPr>
        </p:nvSpPr>
        <p:spPr>
          <a:xfrm>
            <a:off x="406400" y="4648200"/>
            <a:ext cx="11277600" cy="1600200"/>
          </a:xfrm>
        </p:spPr>
        <p:txBody>
          <a:bodyPr>
            <a:noAutofit/>
          </a:bodyPr>
          <a:lstStyle>
            <a:lvl1pPr marL="0" indent="0">
              <a:lnSpc>
                <a:spcPts val="4200"/>
              </a:lnSpc>
              <a:spcBef>
                <a:spcPts val="0"/>
              </a:spcBef>
              <a:buNone/>
              <a:defRPr sz="40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2713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grpSp>
        <p:nvGrpSpPr>
          <p:cNvPr id="5" name="Group 11"/>
          <p:cNvGrpSpPr>
            <a:grpSpLocks/>
          </p:cNvGrpSpPr>
          <p:nvPr userDrawn="1"/>
        </p:nvGrpSpPr>
        <p:grpSpPr bwMode="auto">
          <a:xfrm>
            <a:off x="2779184" y="6550028"/>
            <a:ext cx="9412816" cy="49213"/>
            <a:chOff x="2083888" y="6550671"/>
            <a:chExt cx="7060112" cy="48665"/>
          </a:xfrm>
        </p:grpSpPr>
        <p:sp>
          <p:nvSpPr>
            <p:cNvPr id="6" name="Rectangle 5"/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9" name="Picture 11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" name="Group 1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4" name="Group 22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15" name="Rectangle 14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" y="1493840"/>
            <a:ext cx="10972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Arial" pitchFamily="34" charset="0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8210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28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14" name="TextBox 13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4000" y="1600203"/>
            <a:ext cx="53848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800"/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Arial" pitchFamily="34" charset="0"/>
                <a:cs typeface="Arial" pitchFamily="34" charset="0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672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8" name="Rectangle 7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2" name="Group 15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3" name="Rectangle 12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6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TextBox 16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2"/>
            <a:ext cx="5386917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362202"/>
            <a:ext cx="5386917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2"/>
            <a:ext cx="5389033" cy="8270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362202"/>
            <a:ext cx="5389033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82785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4" name="Rectangle 3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8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9" name="Rectangle 8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0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2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Deemed to be University under Section 3 of UGC Act, 1956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07236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8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6" name="Rectangle 5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3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00203"/>
            <a:ext cx="6815667" cy="45259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600203"/>
            <a:ext cx="4011084" cy="45259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8"/>
          <p:cNvSpPr>
            <a:spLocks noGrp="1"/>
          </p:cNvSpPr>
          <p:nvPr>
            <p:ph sz="quarter" idx="13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755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>
            <a:grpSpLocks/>
          </p:cNvGrpSpPr>
          <p:nvPr userDrawn="1"/>
        </p:nvGrpSpPr>
        <p:grpSpPr bwMode="auto">
          <a:xfrm>
            <a:off x="0" y="1295400"/>
            <a:ext cx="9347200" cy="46038"/>
            <a:chOff x="1905000" y="6553200"/>
            <a:chExt cx="7010400" cy="45719"/>
          </a:xfrm>
        </p:grpSpPr>
        <p:sp>
          <p:nvSpPr>
            <p:cNvPr id="7" name="Rectangle 6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8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" name="Group 10"/>
          <p:cNvGrpSpPr>
            <a:grpSpLocks/>
          </p:cNvGrpSpPr>
          <p:nvPr userDrawn="1"/>
        </p:nvGrpSpPr>
        <p:grpSpPr bwMode="auto">
          <a:xfrm>
            <a:off x="2844800" y="6553200"/>
            <a:ext cx="9347200" cy="46038"/>
            <a:chOff x="1905000" y="6553200"/>
            <a:chExt cx="7010400" cy="45719"/>
          </a:xfrm>
        </p:grpSpPr>
        <p:sp>
          <p:nvSpPr>
            <p:cNvPr id="11" name="Rectangle 10"/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3" name="Rectangle 12"/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pic>
        <p:nvPicPr>
          <p:cNvPr id="14" name="Picture 14" descr="Picture 7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8839202" y="0"/>
            <a:ext cx="2925233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extBox 14"/>
          <p:cNvSpPr txBox="1">
            <a:spLocks noChangeArrowheads="1"/>
          </p:cNvSpPr>
          <p:nvPr userDrawn="1"/>
        </p:nvSpPr>
        <p:spPr bwMode="auto">
          <a:xfrm>
            <a:off x="4368800" y="6596066"/>
            <a:ext cx="78232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defRPr/>
            </a:pPr>
            <a:r>
              <a:rPr lang="en-US" altLang="en-US" sz="1100" b="1">
                <a:solidFill>
                  <a:srgbClr val="101141"/>
                </a:solidFill>
              </a:rPr>
              <a:t>BITS </a:t>
            </a:r>
            <a:r>
              <a:rPr lang="en-US" altLang="en-US" sz="1100">
                <a:solidFill>
                  <a:srgbClr val="101141"/>
                </a:solidFill>
              </a:rPr>
              <a:t>Pilani, Pilani Campus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5407025"/>
            <a:ext cx="7315200" cy="304800"/>
          </a:xfrm>
        </p:spPr>
        <p:txBody>
          <a:bodyPr anchor="b"/>
          <a:lstStyle>
            <a:lvl1pPr algn="l">
              <a:defRPr sz="1800" b="1" spc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828800"/>
            <a:ext cx="7315200" cy="3429000"/>
          </a:xfr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none"/>
        </p:style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711825"/>
            <a:ext cx="7315200" cy="304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Content Placeholder 18"/>
          <p:cNvSpPr>
            <a:spLocks noGrp="1"/>
          </p:cNvSpPr>
          <p:nvPr>
            <p:ph sz="quarter" idx="10"/>
          </p:nvPr>
        </p:nvSpPr>
        <p:spPr>
          <a:xfrm>
            <a:off x="406400" y="152400"/>
            <a:ext cx="84328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7425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theme" Target="../theme/theme2.xml" /><Relationship Id="rId5" Type="http://schemas.openxmlformats.org/officeDocument/2006/relationships/slideLayout" Target="../slideLayouts/slideLayout16.xml" /><Relationship Id="rId4" Type="http://schemas.openxmlformats.org/officeDocument/2006/relationships/slideLayout" Target="../slideLayouts/slideLayout15.xml" 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 /><Relationship Id="rId2" Type="http://schemas.openxmlformats.org/officeDocument/2006/relationships/slideLayout" Target="../slideLayouts/slideLayout18.xml" /><Relationship Id="rId1" Type="http://schemas.openxmlformats.org/officeDocument/2006/relationships/slideLayout" Target="../slideLayouts/slideLayout17.xml" /><Relationship Id="rId4" Type="http://schemas.openxmlformats.org/officeDocument/2006/relationships/theme" Target="../theme/theme3.xml" 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 /><Relationship Id="rId2" Type="http://schemas.openxmlformats.org/officeDocument/2006/relationships/slideLayout" Target="../slideLayouts/slideLayout21.xml" /><Relationship Id="rId1" Type="http://schemas.openxmlformats.org/officeDocument/2006/relationships/slideLayout" Target="../slideLayouts/slideLayout20.xml" /><Relationship Id="rId4" Type="http://schemas.openxmlformats.org/officeDocument/2006/relationships/theme" Target="../theme/theme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B78FCD5A-E458-409F-8E07-5DB6067C3E7D}" type="datetimeFigureOut">
              <a:rPr lang="en-US"/>
              <a:pPr>
                <a:defRPr/>
              </a:pPr>
              <a:t>8/10/2024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CBF3764E-A5D0-464D-889C-73D6859BC9A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 kern="1200" spc="-15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452438"/>
            <a:ext cx="10515600" cy="893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20200" y="64436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dirty="0">
                <a:solidFill>
                  <a:prstClr val="white">
                    <a:lumMod val="50000"/>
                  </a:prstClr>
                </a:solidFill>
                <a:latin typeface="Calibri" panose="020F0502020204030204"/>
                <a:cs typeface="+mn-cs"/>
              </a:defRPr>
            </a:lvl1pPr>
          </a:lstStyle>
          <a:p>
            <a:pPr>
              <a:defRPr/>
            </a:pPr>
            <a:r>
              <a:rPr lang="en-US"/>
              <a:t>Introduction: 1-</a:t>
            </a:r>
            <a:fld id="{6568B030-C8C1-4928-8939-F4CA2DEDE71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005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</p:sldLayoutIdLst>
  <p:hf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 kern="1200">
          <a:solidFill>
            <a:srgbClr val="0000A3"/>
          </a:solidFill>
          <a:latin typeface="+mn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000" b="1">
          <a:solidFill>
            <a:srgbClr val="0000A3"/>
          </a:solidFill>
          <a:latin typeface="Calibri" panose="020F0502020204030204" pitchFamily="34" charset="0"/>
        </a:defRPr>
      </a:lvl9pPr>
    </p:titleStyle>
    <p:bodyStyle>
      <a:lvl1pPr marL="352425" indent="-222250" algn="l" rtl="0" fontAlgn="base">
        <a:lnSpc>
          <a:spcPct val="90000"/>
        </a:lnSpc>
        <a:spcBef>
          <a:spcPts val="1000"/>
        </a:spcBef>
        <a:spcAft>
          <a:spcPct val="0"/>
        </a:spcAft>
        <a:buClr>
          <a:srgbClr val="0000A3"/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95325" indent="-231775" algn="l" rtl="0" fontAlgn="base">
        <a:lnSpc>
          <a:spcPct val="90000"/>
        </a:lnSpc>
        <a:spcBef>
          <a:spcPts val="500"/>
        </a:spcBef>
        <a:spcAft>
          <a:spcPct val="0"/>
        </a:spcAft>
        <a:buClr>
          <a:srgbClr val="0000A8"/>
        </a:buClr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8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0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08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/>
              <a:t>Network Layer: 5-</a:t>
            </a:r>
            <a:fld id="{00000000-1234-1234-1234-123412341234}" type="slidenum">
              <a:rPr lang="en-US" kern="0"/>
              <a:pPr eaLnBrk="1" fontAlgn="auto" hangingPunct="1"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180990183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72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2"/>
          <p:cNvSpPr txBox="1">
            <a:spLocks noGrp="1"/>
          </p:cNvSpPr>
          <p:nvPr>
            <p:ph type="title"/>
          </p:nvPr>
        </p:nvSpPr>
        <p:spPr>
          <a:xfrm>
            <a:off x="838200" y="451821"/>
            <a:ext cx="10515600" cy="89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4400"/>
              <a:buFont typeface="Calibri"/>
              <a:buNone/>
              <a:defRPr sz="4400" b="1" i="0" u="none" strike="noStrike" cap="none">
                <a:solidFill>
                  <a:srgbClr val="0000A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1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112"/>
          <p:cNvSpPr txBox="1">
            <a:spLocks noGrp="1"/>
          </p:cNvSpPr>
          <p:nvPr>
            <p:ph type="sldNum" idx="12"/>
          </p:nvPr>
        </p:nvSpPr>
        <p:spPr>
          <a:xfrm>
            <a:off x="9219616" y="6443089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eaLnBrk="1" fontAlgn="auto" hangingPunct="1"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kern="0"/>
              <a:t>Network Layer: 4-</a:t>
            </a:r>
            <a:fld id="{00000000-1234-1234-1234-123412341234}" type="slidenum">
              <a:rPr lang="en-US" kern="0"/>
              <a:pPr eaLnBrk="1" fontAlgn="auto" hangingPunct="1"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‹#›</a:t>
            </a:fld>
            <a:endParaRPr kern="0"/>
          </a:p>
        </p:txBody>
      </p:sp>
    </p:spTree>
    <p:extLst>
      <p:ext uri="{BB962C8B-B14F-4D97-AF65-F5344CB8AC3E}">
        <p14:creationId xmlns:p14="http://schemas.microsoft.com/office/powerpoint/2010/main" val="320268096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4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4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4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4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4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4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4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4.xml" 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7.xml" /><Relationship Id="rId1" Type="http://schemas.openxmlformats.org/officeDocument/2006/relationships/slideLayout" Target="../slideLayouts/slideLayout14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4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4.xml" /><Relationship Id="rId4" Type="http://schemas.openxmlformats.org/officeDocument/2006/relationships/image" Target="../media/image8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4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4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Network Fundamentals for Cloud</a:t>
            </a:r>
          </a:p>
        </p:txBody>
      </p:sp>
      <p:sp>
        <p:nvSpPr>
          <p:cNvPr id="14339" name="Content Placeholder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/>
              <a:t>Nishit Narang</a:t>
            </a:r>
          </a:p>
          <a:p>
            <a:pPr eaLnBrk="1" hangingPunct="1">
              <a:spcBef>
                <a:spcPct val="0"/>
              </a:spcBef>
            </a:pPr>
            <a:r>
              <a:rPr lang="en-US" altLang="en-US"/>
              <a:t>WILPD-CSIS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Protocol “l</a:t>
            </a:r>
            <a:r>
              <a:rPr lang="en-US" altLang="ja-JP" dirty="0">
                <a:ea typeface="ＭＳ Ｐゴシック" panose="020B0600070205080204" pitchFamily="34" charset="-128"/>
              </a:rPr>
              <a:t>ayers” and reference models</a:t>
            </a:r>
            <a:endParaRPr lang="en-US" altLang="en-US" dirty="0">
              <a:ea typeface="ＭＳ Ｐゴシック" panose="020B0600070205080204" pitchFamily="34" charset="-128"/>
            </a:endParaRPr>
          </a:p>
        </p:txBody>
      </p:sp>
      <p:sp>
        <p:nvSpPr>
          <p:cNvPr id="81923" name="Rectangle 3"/>
          <p:cNvSpPr txBox="1">
            <a:spLocks noChangeArrowheads="1"/>
          </p:cNvSpPr>
          <p:nvPr/>
        </p:nvSpPr>
        <p:spPr bwMode="auto">
          <a:xfrm>
            <a:off x="800100" y="1576388"/>
            <a:ext cx="5616575" cy="504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2425" indent="-22225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5325" indent="-231775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sz="3600">
                <a:solidFill>
                  <a:srgbClr val="CC0000"/>
                </a:solidFill>
                <a:ea typeface="ＭＳ Ｐゴシック" panose="020B0600070205080204" pitchFamily="34" charset="-128"/>
              </a:rPr>
              <a:t>Networks are complex,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r>
              <a:rPr lang="en-US" altLang="en-US" sz="3600">
                <a:solidFill>
                  <a:srgbClr val="CC0000"/>
                </a:solidFill>
                <a:ea typeface="ＭＳ Ｐゴシック" panose="020B0600070205080204" pitchFamily="34" charset="-128"/>
              </a:rPr>
              <a:t>with many “</a:t>
            </a:r>
            <a:r>
              <a:rPr lang="en-US" altLang="ja-JP" sz="3600">
                <a:solidFill>
                  <a:srgbClr val="CC0000"/>
                </a:solidFill>
                <a:ea typeface="ＭＳ Ｐゴシック" panose="020B0600070205080204" pitchFamily="34" charset="-128"/>
              </a:rPr>
              <a:t>pieces”: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hosts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routers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links of various media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applications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protocols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hardware, software</a:t>
            </a:r>
          </a:p>
          <a:p>
            <a:pPr eaLnBrk="1" hangingPunct="1">
              <a:lnSpc>
                <a:spcPct val="75000"/>
              </a:lnSpc>
              <a:buFont typeface="Wingdings" panose="05000000000000000000" pitchFamily="2" charset="2"/>
              <a:buNone/>
            </a:pPr>
            <a:endParaRPr lang="en-US" altLang="ja-JP" sz="3200" i="1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11" name="Rectangle 4"/>
          <p:cNvSpPr txBox="1">
            <a:spLocks noChangeArrowheads="1"/>
          </p:cNvSpPr>
          <p:nvPr/>
        </p:nvSpPr>
        <p:spPr>
          <a:xfrm>
            <a:off x="6584950" y="1539875"/>
            <a:ext cx="4530725" cy="4343400"/>
          </a:xfrm>
          <a:prstGeom prst="rect">
            <a:avLst/>
          </a:prstGeom>
        </p:spPr>
        <p:txBody>
          <a:bodyPr>
            <a:normAutofit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7800" indent="-47625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i="1" dirty="0">
                <a:solidFill>
                  <a:srgbClr val="CC0000"/>
                </a:solidFill>
                <a:ea typeface="ＭＳ Ｐゴシック" panose="020B0600070205080204" pitchFamily="34" charset="-128"/>
              </a:rPr>
              <a:t>Question:</a:t>
            </a:r>
            <a:r>
              <a:rPr lang="en-US" altLang="en-US" sz="2400" u="sng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is there any hope of </a:t>
            </a:r>
            <a:r>
              <a:rPr lang="en-US" altLang="en-US" sz="3200" i="1" dirty="0">
                <a:solidFill>
                  <a:prstClr val="black"/>
                </a:solidFill>
                <a:ea typeface="ＭＳ Ｐゴシック" panose="020B0600070205080204" pitchFamily="34" charset="-128"/>
              </a:rPr>
              <a:t>organizing</a:t>
            </a: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 structure of network?</a:t>
            </a:r>
          </a:p>
          <a:p>
            <a:pPr marL="522288" indent="-223838" fontAlgn="auto">
              <a:spcAft>
                <a:spcPts val="0"/>
              </a:spcAft>
              <a:defRPr/>
            </a:pP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and/or our </a:t>
            </a:r>
            <a:r>
              <a:rPr lang="en-US" altLang="en-US" sz="3200" i="1" dirty="0">
                <a:solidFill>
                  <a:prstClr val="black"/>
                </a:solidFill>
                <a:ea typeface="ＭＳ Ｐゴシック" panose="020B0600070205080204" pitchFamily="34" charset="-128"/>
              </a:rPr>
              <a:t>discussion</a:t>
            </a: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 of networks?</a:t>
            </a:r>
          </a:p>
        </p:txBody>
      </p:sp>
      <p:sp>
        <p:nvSpPr>
          <p:cNvPr id="8192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F514923A-0045-4EC9-8677-D53A3E51C79F}" type="slidenum">
              <a:rPr lang="en-US" altLang="en-US" smtClean="0">
                <a:solidFill>
                  <a:srgbClr val="7F7F7F"/>
                </a:solidFill>
              </a:rPr>
              <a:pPr/>
              <a:t>10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719066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Example: organization of air travel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344738" y="6081713"/>
            <a:ext cx="9529762" cy="54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5325" indent="-231775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a series of steps, involving many services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09663" y="1935163"/>
            <a:ext cx="3719512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ticket (purchase)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baggage (check)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gates (load)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runway takeoff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airplane routing</a:t>
            </a:r>
            <a:endParaRPr lang="en-US" altLang="en-US" sz="2000" dirty="0">
              <a:solidFill>
                <a:srgbClr val="000099"/>
              </a:solidFill>
              <a:latin typeface="Calibri" panose="020F0502020204030204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623175" y="1941513"/>
            <a:ext cx="26257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ticket (complain)</a:t>
            </a:r>
          </a:p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baggage (claim)</a:t>
            </a:r>
          </a:p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gates (unload)</a:t>
            </a:r>
          </a:p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runway landing</a:t>
            </a:r>
          </a:p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airplane routing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389438" y="4830763"/>
            <a:ext cx="35718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99"/>
                </a:solidFill>
                <a:latin typeface="Calibri" panose="020F0502020204030204"/>
              </a:rPr>
              <a:t>airplane routing</a:t>
            </a:r>
          </a:p>
        </p:txBody>
      </p:sp>
      <p:sp>
        <p:nvSpPr>
          <p:cNvPr id="12" name="Freeform 8"/>
          <p:cNvSpPr>
            <a:spLocks/>
          </p:cNvSpPr>
          <p:nvPr/>
        </p:nvSpPr>
        <p:spPr bwMode="auto">
          <a:xfrm>
            <a:off x="879475" y="2079625"/>
            <a:ext cx="7827963" cy="3289300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459" h="10000">
                <a:moveTo>
                  <a:pt x="0" y="0"/>
                </a:moveTo>
                <a:cubicBezTo>
                  <a:pt x="3" y="2793"/>
                  <a:pt x="7" y="5585"/>
                  <a:pt x="10" y="8378"/>
                </a:cubicBezTo>
                <a:lnTo>
                  <a:pt x="1961" y="9961"/>
                </a:lnTo>
                <a:lnTo>
                  <a:pt x="8459" y="10000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   </a:t>
            </a:r>
          </a:p>
        </p:txBody>
      </p:sp>
      <p:sp>
        <p:nvSpPr>
          <p:cNvPr id="3" name="Freeform 2"/>
          <p:cNvSpPr/>
          <p:nvPr/>
        </p:nvSpPr>
        <p:spPr>
          <a:xfrm flipH="1">
            <a:off x="8628063" y="2106613"/>
            <a:ext cx="1822450" cy="3262312"/>
          </a:xfrm>
          <a:custGeom>
            <a:avLst/>
            <a:gdLst>
              <a:gd name="connsiteX0" fmla="*/ 1822537 w 1822537"/>
              <a:gd name="connsiteY0" fmla="*/ 3263030 h 3263030"/>
              <a:gd name="connsiteX1" fmla="*/ 6263 w 1822537"/>
              <a:gd name="connsiteY1" fmla="*/ 2743200 h 3263030"/>
              <a:gd name="connsiteX2" fmla="*/ 0 w 1822537"/>
              <a:gd name="connsiteY2" fmla="*/ 0 h 3263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22537" h="3263030">
                <a:moveTo>
                  <a:pt x="1822537" y="3263030"/>
                </a:moveTo>
                <a:lnTo>
                  <a:pt x="6263" y="2743200"/>
                </a:lnTo>
                <a:cubicBezTo>
                  <a:pt x="4175" y="1828800"/>
                  <a:pt x="2088" y="914400"/>
                  <a:pt x="0" y="0"/>
                </a:cubicBezTo>
              </a:path>
            </a:pathLst>
          </a:custGeom>
          <a:noFill/>
          <a:ln w="44450">
            <a:solidFill>
              <a:srgbClr val="C00000"/>
            </a:solidFill>
            <a:tailEnd type="triangle" w="med" len="sm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white"/>
                </a:solidFill>
              </a:rPr>
              <a:t>                    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1882775" y="5634038"/>
            <a:ext cx="9529763" cy="542925"/>
          </a:xfrm>
          <a:prstGeom prst="rect">
            <a:avLst/>
          </a:prstGeom>
        </p:spPr>
        <p:txBody>
          <a:bodyPr>
            <a:normAutofit fontScale="925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How would you </a:t>
            </a:r>
            <a:r>
              <a:rPr lang="en-US" altLang="en-US" sz="3200" i="1" dirty="0">
                <a:solidFill>
                  <a:prstClr val="black"/>
                </a:solidFill>
                <a:ea typeface="ＭＳ Ｐゴシック" panose="020B0600070205080204" pitchFamily="34" charset="-128"/>
              </a:rPr>
              <a:t>define/discuss </a:t>
            </a: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the </a:t>
            </a:r>
            <a:r>
              <a:rPr lang="en-US" altLang="en-US" sz="3200" i="1" dirty="0">
                <a:solidFill>
                  <a:prstClr val="black"/>
                </a:solidFill>
                <a:ea typeface="ＭＳ Ｐゴシック" panose="020B0600070205080204" pitchFamily="34" charset="-128"/>
              </a:rPr>
              <a:t>system</a:t>
            </a: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 of airline travel?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565275" y="1798638"/>
            <a:ext cx="759936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73325" y="1558925"/>
            <a:ext cx="5581650" cy="461963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i="1" dirty="0">
                <a:solidFill>
                  <a:prstClr val="black"/>
                </a:solidFill>
                <a:latin typeface="Calibri" panose="020F0502020204030204"/>
              </a:rPr>
              <a:t>end-to-end transfer of person plus baggage</a:t>
            </a:r>
          </a:p>
        </p:txBody>
      </p:sp>
      <p:grpSp>
        <p:nvGrpSpPr>
          <p:cNvPr id="83980" name="Group 20"/>
          <p:cNvGrpSpPr>
            <a:grpSpLocks/>
          </p:cNvGrpSpPr>
          <p:nvPr/>
        </p:nvGrpSpPr>
        <p:grpSpPr bwMode="auto">
          <a:xfrm>
            <a:off x="4267200" y="1020763"/>
            <a:ext cx="1528763" cy="620712"/>
            <a:chOff x="-1042195" y="4302698"/>
            <a:chExt cx="1528763" cy="620713"/>
          </a:xfrm>
        </p:grpSpPr>
        <p:pic>
          <p:nvPicPr>
            <p:cNvPr id="83982" name="Picture 11" descr="yylgaifm[1]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1042195" y="4463036"/>
              <a:ext cx="1528763" cy="4603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12"/>
            <p:cNvSpPr>
              <a:spLocks noChangeShapeType="1"/>
            </p:cNvSpPr>
            <p:nvPr/>
          </p:nvSpPr>
          <p:spPr bwMode="auto">
            <a:xfrm>
              <a:off x="-561182" y="4302698"/>
              <a:ext cx="45085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-408782" y="4455098"/>
              <a:ext cx="45085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" name="Line 14"/>
            <p:cNvSpPr>
              <a:spLocks noChangeShapeType="1"/>
            </p:cNvSpPr>
            <p:nvPr/>
          </p:nvSpPr>
          <p:spPr bwMode="auto">
            <a:xfrm>
              <a:off x="-256382" y="4607498"/>
              <a:ext cx="450850" cy="15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839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559E1307-B5A4-49DE-B5CA-A6FAA4FEBB3F}" type="slidenum">
              <a:rPr lang="en-US" altLang="en-US" smtClean="0">
                <a:solidFill>
                  <a:srgbClr val="7F7F7F"/>
                </a:solidFill>
              </a:rPr>
              <a:pPr/>
              <a:t>11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78976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0" grpId="0"/>
      <p:bldP spid="11" grpId="0"/>
      <p:bldP spid="12" grpId="0" animBg="1"/>
      <p:bldP spid="3" grpId="0" animBg="1"/>
      <p:bldP spid="15" grpId="0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>
            <a:grpSpLocks/>
          </p:cNvGrpSpPr>
          <p:nvPr/>
        </p:nvGrpSpPr>
        <p:grpSpPr bwMode="auto">
          <a:xfrm>
            <a:off x="465138" y="2052638"/>
            <a:ext cx="10431462" cy="2708275"/>
            <a:chOff x="464981" y="1753061"/>
            <a:chExt cx="10432006" cy="2708042"/>
          </a:xfrm>
        </p:grpSpPr>
        <p:sp>
          <p:nvSpPr>
            <p:cNvPr id="41" name="Rectangle 40"/>
            <p:cNvSpPr/>
            <p:nvPr/>
          </p:nvSpPr>
          <p:spPr>
            <a:xfrm>
              <a:off x="464981" y="4061087"/>
              <a:ext cx="10420893" cy="400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76094" y="3494398"/>
              <a:ext cx="10420893" cy="400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9" name="Rectangle 38"/>
            <p:cNvSpPr/>
            <p:nvPr/>
          </p:nvSpPr>
          <p:spPr>
            <a:xfrm>
              <a:off x="469743" y="2945170"/>
              <a:ext cx="10422482" cy="400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471331" y="2357846"/>
              <a:ext cx="10420893" cy="400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64981" y="1753061"/>
              <a:ext cx="10420893" cy="40001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86019" name="Group 14"/>
          <p:cNvGrpSpPr>
            <a:grpSpLocks/>
          </p:cNvGrpSpPr>
          <p:nvPr/>
        </p:nvGrpSpPr>
        <p:grpSpPr bwMode="auto">
          <a:xfrm>
            <a:off x="7572375" y="1946275"/>
            <a:ext cx="2930525" cy="2895600"/>
            <a:chOff x="1574800" y="1788319"/>
            <a:chExt cx="2929467" cy="2895601"/>
          </a:xfrm>
        </p:grpSpPr>
        <p:sp>
          <p:nvSpPr>
            <p:cNvPr id="28" name="Rectangle 27"/>
            <p:cNvSpPr/>
            <p:nvPr/>
          </p:nvSpPr>
          <p:spPr>
            <a:xfrm>
              <a:off x="1592257" y="1788319"/>
              <a:ext cx="2792991" cy="2895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29" name="Straight Connector 28"/>
            <p:cNvCxnSpPr>
              <a:cxnSpLocks/>
            </p:cNvCxnSpPr>
            <p:nvPr/>
          </p:nvCxnSpPr>
          <p:spPr>
            <a:xfrm>
              <a:off x="1574800" y="2421732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cxnSpLocks/>
            </p:cNvCxnSpPr>
            <p:nvPr/>
          </p:nvCxnSpPr>
          <p:spPr>
            <a:xfrm>
              <a:off x="1574800" y="3009107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cxnSpLocks/>
            </p:cNvCxnSpPr>
            <p:nvPr/>
          </p:nvCxnSpPr>
          <p:spPr>
            <a:xfrm>
              <a:off x="1574800" y="3580608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cxnSpLocks/>
            </p:cNvCxnSpPr>
            <p:nvPr/>
          </p:nvCxnSpPr>
          <p:spPr>
            <a:xfrm>
              <a:off x="1574800" y="4115595"/>
              <a:ext cx="2929467" cy="0"/>
            </a:xfrm>
            <a:prstGeom prst="line">
              <a:avLst/>
            </a:prstGeom>
            <a:ln w="254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965200" y="1935163"/>
            <a:ext cx="2794000" cy="2895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Example: organization of air travel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09663" y="1935163"/>
            <a:ext cx="2617787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ticket (purchase)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baggage (check)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gates (load)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runway takeoff</a:t>
            </a:r>
          </a:p>
          <a:p>
            <a:pPr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airplane routing</a:t>
            </a:r>
            <a:endParaRPr lang="en-US" altLang="en-US" sz="200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7623175" y="1941513"/>
            <a:ext cx="2625725" cy="284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ticket (complain)</a:t>
            </a:r>
          </a:p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baggage (claim)</a:t>
            </a:r>
          </a:p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gates (unload)</a:t>
            </a:r>
          </a:p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runway landing</a:t>
            </a:r>
          </a:p>
          <a:p>
            <a:pPr algn="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airplane routing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947738" y="2568575"/>
            <a:ext cx="29305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cxnSpLocks/>
          </p:cNvCxnSpPr>
          <p:nvPr/>
        </p:nvCxnSpPr>
        <p:spPr>
          <a:xfrm>
            <a:off x="947738" y="3157538"/>
            <a:ext cx="29305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cxnSpLocks/>
          </p:cNvCxnSpPr>
          <p:nvPr/>
        </p:nvCxnSpPr>
        <p:spPr>
          <a:xfrm>
            <a:off x="947738" y="3729038"/>
            <a:ext cx="29305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cxnSpLocks/>
          </p:cNvCxnSpPr>
          <p:nvPr/>
        </p:nvCxnSpPr>
        <p:spPr>
          <a:xfrm>
            <a:off x="947738" y="4262438"/>
            <a:ext cx="2930525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4260850" y="4271963"/>
            <a:ext cx="2794000" cy="5683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4452938" y="4300538"/>
            <a:ext cx="25114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white"/>
                </a:solidFill>
                <a:latin typeface="Calibri" panose="020F0502020204030204"/>
              </a:rPr>
              <a:t>airplane routing</a:t>
            </a:r>
          </a:p>
        </p:txBody>
      </p:sp>
      <p:grpSp>
        <p:nvGrpSpPr>
          <p:cNvPr id="60" name="Group 59"/>
          <p:cNvGrpSpPr>
            <a:grpSpLocks/>
          </p:cNvGrpSpPr>
          <p:nvPr/>
        </p:nvGrpSpPr>
        <p:grpSpPr bwMode="auto">
          <a:xfrm>
            <a:off x="3948113" y="2000250"/>
            <a:ext cx="3522662" cy="2811463"/>
            <a:chOff x="3948545" y="1699760"/>
            <a:chExt cx="3522823" cy="2811596"/>
          </a:xfrm>
        </p:grpSpPr>
        <p:sp>
          <p:nvSpPr>
            <p:cNvPr id="42" name="TextBox 41"/>
            <p:cNvSpPr txBox="1"/>
            <p:nvPr/>
          </p:nvSpPr>
          <p:spPr>
            <a:xfrm>
              <a:off x="4399416" y="1699760"/>
              <a:ext cx="2508365" cy="523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i="1" dirty="0">
                  <a:solidFill>
                    <a:prstClr val="black"/>
                  </a:solidFill>
                  <a:latin typeface="Calibri" panose="020F0502020204030204"/>
                </a:rPr>
                <a:t>ticketing service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383540" y="2291926"/>
              <a:ext cx="2543291" cy="523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i="1" dirty="0">
                  <a:solidFill>
                    <a:prstClr val="black"/>
                  </a:solidFill>
                  <a:latin typeface="Calibri" panose="020F0502020204030204"/>
                </a:rPr>
                <a:t>baggage service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86766" y="2871390"/>
              <a:ext cx="1920963" cy="523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i="1" dirty="0">
                  <a:solidFill>
                    <a:prstClr val="black"/>
                  </a:solidFill>
                  <a:latin typeface="Calibri" panose="020F0502020204030204"/>
                </a:rPr>
                <a:t>gate service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4486732" y="3450856"/>
              <a:ext cx="2352783" cy="52390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2800" i="1" dirty="0">
                  <a:solidFill>
                    <a:prstClr val="black"/>
                  </a:solidFill>
                  <a:latin typeface="Calibri" panose="020F0502020204030204"/>
                </a:rPr>
                <a:t>runway service</a:t>
              </a:r>
            </a:p>
          </p:txBody>
        </p:sp>
        <p:grpSp>
          <p:nvGrpSpPr>
            <p:cNvPr id="86037" name="Group 58"/>
            <p:cNvGrpSpPr>
              <a:grpSpLocks/>
            </p:cNvGrpSpPr>
            <p:nvPr/>
          </p:nvGrpSpPr>
          <p:grpSpPr bwMode="auto">
            <a:xfrm>
              <a:off x="3948545" y="3988136"/>
              <a:ext cx="3522823" cy="523220"/>
              <a:chOff x="3976681" y="3974068"/>
              <a:chExt cx="3522823" cy="523220"/>
            </a:xfrm>
          </p:grpSpPr>
          <p:sp>
            <p:nvSpPr>
              <p:cNvPr id="51" name="Rectangle 50"/>
              <p:cNvSpPr/>
              <p:nvPr/>
            </p:nvSpPr>
            <p:spPr>
              <a:xfrm>
                <a:off x="3976681" y="4046416"/>
                <a:ext cx="3522823" cy="401656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4506930" y="3973388"/>
                <a:ext cx="2327381" cy="5239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sz="2800" i="1" dirty="0">
                    <a:solidFill>
                      <a:prstClr val="black"/>
                    </a:solidFill>
                    <a:latin typeface="Calibri" panose="020F0502020204030204"/>
                  </a:rPr>
                  <a:t>routing service</a:t>
                </a:r>
              </a:p>
            </p:txBody>
          </p:sp>
        </p:grpSp>
      </p:grpSp>
      <p:sp>
        <p:nvSpPr>
          <p:cNvPr id="86031" name="Rectangle 40"/>
          <p:cNvSpPr txBox="1">
            <a:spLocks noChangeArrowheads="1"/>
          </p:cNvSpPr>
          <p:nvPr/>
        </p:nvSpPr>
        <p:spPr bwMode="auto">
          <a:xfrm>
            <a:off x="2393950" y="5094288"/>
            <a:ext cx="7613650" cy="176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2425" indent="-22225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5325" indent="-231775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layers:</a:t>
            </a:r>
            <a:r>
              <a:rPr lang="en-US" altLang="en-US" sz="320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each layer implements a service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via its own internal-layer actions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en-US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relying on services provided by layer below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8603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B36EF3B6-32F4-4134-A485-D627C6BE1D40}" type="slidenum">
              <a:rPr lang="en-US" altLang="en-US" smtClean="0">
                <a:solidFill>
                  <a:srgbClr val="7F7F7F"/>
                </a:solidFill>
              </a:rPr>
              <a:pPr/>
              <a:t>12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66234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Why layering?</a:t>
            </a:r>
            <a:endParaRPr lang="en-US" dirty="0"/>
          </a:p>
        </p:txBody>
      </p:sp>
      <p:sp>
        <p:nvSpPr>
          <p:cNvPr id="88067" name="Rectangle 5"/>
          <p:cNvSpPr txBox="1">
            <a:spLocks noChangeArrowheads="1"/>
          </p:cNvSpPr>
          <p:nvPr/>
        </p:nvSpPr>
        <p:spPr bwMode="auto">
          <a:xfrm>
            <a:off x="781050" y="1203325"/>
            <a:ext cx="10161588" cy="4922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52425" indent="-22225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5325" indent="-231775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en-US" sz="3600">
                <a:solidFill>
                  <a:srgbClr val="000000"/>
                </a:solidFill>
                <a:ea typeface="ＭＳ Ｐゴシック" panose="020B0600070205080204" pitchFamily="34" charset="-128"/>
              </a:rPr>
              <a:t>Approach to designing/discussing complex systems:</a:t>
            </a:r>
          </a:p>
        </p:txBody>
      </p:sp>
      <p:sp>
        <p:nvSpPr>
          <p:cNvPr id="5" name="Rectangle 5"/>
          <p:cNvSpPr txBox="1">
            <a:spLocks noChangeArrowheads="1"/>
          </p:cNvSpPr>
          <p:nvPr/>
        </p:nvSpPr>
        <p:spPr bwMode="auto">
          <a:xfrm>
            <a:off x="722313" y="1935163"/>
            <a:ext cx="7432675" cy="434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73088" indent="-355600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982663" indent="-35560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explicit structure allows identification, relationship of system’</a:t>
            </a:r>
            <a:r>
              <a:rPr lang="en-US" altLang="ja-JP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s pieces</a:t>
            </a:r>
          </a:p>
          <a:p>
            <a:pPr lvl="1" eaLnBrk="1" hangingPunct="1"/>
            <a:r>
              <a:rPr lang="en-US" altLang="en-US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layered </a:t>
            </a:r>
            <a:r>
              <a:rPr lang="en-US" altLang="en-US" sz="2800" i="1">
                <a:solidFill>
                  <a:srgbClr val="CC0000"/>
                </a:solidFill>
                <a:ea typeface="ＭＳ Ｐゴシック" panose="020B0600070205080204" pitchFamily="34" charset="-128"/>
              </a:rPr>
              <a:t>reference model</a:t>
            </a:r>
            <a:r>
              <a:rPr lang="en-US" altLang="en-US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 for discussion</a:t>
            </a:r>
          </a:p>
          <a:p>
            <a:pPr eaLnBrk="1" hangingPunct="1"/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modularization eases maintenance, updating of system</a:t>
            </a:r>
          </a:p>
          <a:p>
            <a:pPr lvl="1" eaLnBrk="1" hangingPunct="1"/>
            <a:r>
              <a:rPr lang="en-US" altLang="en-US" sz="2800">
                <a:solidFill>
                  <a:srgbClr val="000000"/>
                </a:solidFill>
              </a:rPr>
              <a:t>change in layer</a:t>
            </a:r>
            <a:r>
              <a:rPr lang="en-US" altLang="en-US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'</a:t>
            </a:r>
            <a:r>
              <a:rPr lang="en-US" altLang="ja-JP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s service </a:t>
            </a:r>
            <a:r>
              <a:rPr lang="en-US" altLang="ja-JP" sz="2800" i="1">
                <a:solidFill>
                  <a:srgbClr val="000000"/>
                </a:solidFill>
                <a:ea typeface="ＭＳ Ｐゴシック" panose="020B0600070205080204" pitchFamily="34" charset="-128"/>
              </a:rPr>
              <a:t>implementation</a:t>
            </a:r>
            <a:r>
              <a:rPr lang="en-US" altLang="ja-JP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: transparent to rest of system</a:t>
            </a:r>
          </a:p>
          <a:p>
            <a:pPr lvl="1" eaLnBrk="1" hangingPunct="1"/>
            <a:r>
              <a:rPr lang="en-US" altLang="en-US" sz="2800">
                <a:solidFill>
                  <a:srgbClr val="000000"/>
                </a:solidFill>
              </a:rPr>
              <a:t>e.g., change in gate procedure doesn</a:t>
            </a:r>
            <a:r>
              <a:rPr lang="en-US" altLang="en-US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’</a:t>
            </a:r>
            <a:r>
              <a:rPr lang="en-US" altLang="ja-JP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t affect rest of system</a:t>
            </a:r>
          </a:p>
        </p:txBody>
      </p:sp>
      <p:sp>
        <p:nvSpPr>
          <p:cNvPr id="8806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C0A25239-583D-488D-9B1A-F3E7C6DC7839}" type="slidenum">
              <a:rPr lang="en-US" altLang="en-US" smtClean="0">
                <a:solidFill>
                  <a:srgbClr val="7F7F7F"/>
                </a:solidFill>
              </a:rPr>
              <a:pPr/>
              <a:t>13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70899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Layered Internet protocol stack</a:t>
            </a:r>
            <a:endParaRPr lang="en-US" dirty="0"/>
          </a:p>
        </p:txBody>
      </p:sp>
      <p:sp>
        <p:nvSpPr>
          <p:cNvPr id="17" name="Rectangle 5"/>
          <p:cNvSpPr txBox="1">
            <a:spLocks noChangeArrowheads="1"/>
          </p:cNvSpPr>
          <p:nvPr/>
        </p:nvSpPr>
        <p:spPr bwMode="auto">
          <a:xfrm>
            <a:off x="979488" y="1471613"/>
            <a:ext cx="7369175" cy="492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2625" indent="-225425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application:</a:t>
            </a: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supporting network applications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HTTP, IMAP, SMTP, DNS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transport:</a:t>
            </a: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process-process data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TCP, UDP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network:</a:t>
            </a: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routing of datagrams from source to destination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IP, routing protocols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link:</a:t>
            </a: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data transfer between neighboring  network elements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>
                <a:solidFill>
                  <a:srgbClr val="000000"/>
                </a:solidFill>
              </a:rPr>
              <a:t>Ethernet, 802.11 (WiFi), PPP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3200" i="1">
                <a:solidFill>
                  <a:srgbClr val="CC0000"/>
                </a:solidFill>
                <a:ea typeface="ＭＳ Ｐゴシック" panose="020B0600070205080204" pitchFamily="34" charset="-128"/>
              </a:rPr>
              <a:t>physical:</a:t>
            </a:r>
            <a:r>
              <a:rPr lang="en-US" altLang="en-US" sz="320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bits “</a:t>
            </a:r>
            <a:r>
              <a:rPr lang="en-US" altLang="ja-JP">
                <a:solidFill>
                  <a:srgbClr val="000000"/>
                </a:solidFill>
                <a:ea typeface="ＭＳ Ｐゴシック" panose="020B0600070205080204" pitchFamily="34" charset="-128"/>
              </a:rPr>
              <a:t>on the wire”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913813" y="1901825"/>
            <a:ext cx="1892300" cy="35306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  <a:effectLst>
            <a:outerShdw blurRad="304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9504363" y="4217988"/>
            <a:ext cx="700087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C00000"/>
                </a:solidFill>
                <a:latin typeface="Calibri" panose="020F0502020204030204"/>
              </a:rPr>
              <a:t>link</a:t>
            </a:r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8907463" y="263842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8907463" y="33432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8907463" y="40544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>
            <a:off x="8907463" y="4765675"/>
            <a:ext cx="18859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lnSpc>
                <a:spcPts val="2060"/>
              </a:lnSpc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8942388" y="2070100"/>
            <a:ext cx="179546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C00000"/>
                </a:solidFill>
                <a:latin typeface="Calibri" panose="020F0502020204030204"/>
              </a:rPr>
              <a:t>application</a:t>
            </a:r>
          </a:p>
        </p:txBody>
      </p:sp>
      <p:sp>
        <p:nvSpPr>
          <p:cNvPr id="15" name="Text Box 7"/>
          <p:cNvSpPr txBox="1">
            <a:spLocks noChangeArrowheads="1"/>
          </p:cNvSpPr>
          <p:nvPr/>
        </p:nvSpPr>
        <p:spPr bwMode="auto">
          <a:xfrm>
            <a:off x="9139238" y="3511550"/>
            <a:ext cx="1401762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C00000"/>
                </a:solidFill>
                <a:latin typeface="Calibri" panose="020F0502020204030204"/>
              </a:rPr>
              <a:t>network</a:t>
            </a: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9024938" y="2776538"/>
            <a:ext cx="1547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C00000"/>
                </a:solidFill>
                <a:latin typeface="Calibri" panose="020F0502020204030204"/>
              </a:rPr>
              <a:t>transport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9197975" y="4884738"/>
            <a:ext cx="13398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C00000"/>
                </a:solidFill>
                <a:latin typeface="Calibri" panose="020F0502020204030204"/>
              </a:rPr>
              <a:t>physical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8931275" y="1893888"/>
            <a:ext cx="1878013" cy="735012"/>
            <a:chOff x="8980714" y="751114"/>
            <a:chExt cx="1877786" cy="734786"/>
          </a:xfrm>
        </p:grpSpPr>
        <p:sp>
          <p:nvSpPr>
            <p:cNvPr id="3" name="Rectangle 2"/>
            <p:cNvSpPr/>
            <p:nvPr/>
          </p:nvSpPr>
          <p:spPr>
            <a:xfrm>
              <a:off x="8980714" y="751114"/>
              <a:ext cx="1877786" cy="734786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9029921" y="900293"/>
              <a:ext cx="1795245" cy="4554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800" dirty="0">
                  <a:solidFill>
                    <a:prstClr val="white"/>
                  </a:solidFill>
                  <a:latin typeface="Calibri" panose="020F0502020204030204"/>
                </a:rPr>
                <a:t>application</a:t>
              </a:r>
            </a:p>
          </p:txBody>
        </p:sp>
      </p:grpSp>
      <p:grpSp>
        <p:nvGrpSpPr>
          <p:cNvPr id="20" name="Group 19"/>
          <p:cNvGrpSpPr>
            <a:grpSpLocks/>
          </p:cNvGrpSpPr>
          <p:nvPr/>
        </p:nvGrpSpPr>
        <p:grpSpPr bwMode="auto">
          <a:xfrm>
            <a:off x="8934450" y="2649538"/>
            <a:ext cx="1860550" cy="688975"/>
            <a:chOff x="8993850" y="766270"/>
            <a:chExt cx="1861418" cy="688224"/>
          </a:xfrm>
        </p:grpSpPr>
        <p:sp>
          <p:nvSpPr>
            <p:cNvPr id="21" name="Rectangle 20"/>
            <p:cNvSpPr/>
            <p:nvPr/>
          </p:nvSpPr>
          <p:spPr>
            <a:xfrm>
              <a:off x="8993850" y="766270"/>
              <a:ext cx="1861418" cy="688224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2" name="Text Box 7"/>
            <p:cNvSpPr txBox="1">
              <a:spLocks noChangeArrowheads="1"/>
            </p:cNvSpPr>
            <p:nvPr/>
          </p:nvSpPr>
          <p:spPr bwMode="auto">
            <a:xfrm>
              <a:off x="9154263" y="899475"/>
              <a:ext cx="1546946" cy="4567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800" dirty="0">
                  <a:solidFill>
                    <a:prstClr val="white"/>
                  </a:solidFill>
                  <a:latin typeface="Calibri" panose="020F0502020204030204"/>
                </a:rPr>
                <a:t>transport</a:t>
              </a:r>
            </a:p>
          </p:txBody>
        </p:sp>
      </p:grpSp>
      <p:grpSp>
        <p:nvGrpSpPr>
          <p:cNvPr id="23" name="Group 22"/>
          <p:cNvGrpSpPr>
            <a:grpSpLocks/>
          </p:cNvGrpSpPr>
          <p:nvPr/>
        </p:nvGrpSpPr>
        <p:grpSpPr bwMode="auto">
          <a:xfrm>
            <a:off x="8931275" y="3357563"/>
            <a:ext cx="1862138" cy="677862"/>
            <a:chOff x="8993850" y="766270"/>
            <a:chExt cx="1861418" cy="677992"/>
          </a:xfrm>
        </p:grpSpPr>
        <p:sp>
          <p:nvSpPr>
            <p:cNvPr id="24" name="Rectangle 23"/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5" name="Text Box 7"/>
            <p:cNvSpPr txBox="1">
              <a:spLocks noChangeArrowheads="1"/>
            </p:cNvSpPr>
            <p:nvPr/>
          </p:nvSpPr>
          <p:spPr bwMode="auto">
            <a:xfrm>
              <a:off x="9227123" y="899646"/>
              <a:ext cx="1401220" cy="457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800" dirty="0">
                  <a:solidFill>
                    <a:prstClr val="white"/>
                  </a:solidFill>
                  <a:latin typeface="Calibri" panose="020F0502020204030204"/>
                </a:rPr>
                <a:t>network</a:t>
              </a:r>
            </a:p>
          </p:txBody>
        </p:sp>
      </p:grpSp>
      <p:grpSp>
        <p:nvGrpSpPr>
          <p:cNvPr id="26" name="Group 25"/>
          <p:cNvGrpSpPr>
            <a:grpSpLocks/>
          </p:cNvGrpSpPr>
          <p:nvPr/>
        </p:nvGrpSpPr>
        <p:grpSpPr bwMode="auto">
          <a:xfrm>
            <a:off x="8931275" y="4071938"/>
            <a:ext cx="1862138" cy="677862"/>
            <a:chOff x="8993850" y="766270"/>
            <a:chExt cx="1861418" cy="677992"/>
          </a:xfrm>
        </p:grpSpPr>
        <p:sp>
          <p:nvSpPr>
            <p:cNvPr id="27" name="Rectangle 26"/>
            <p:cNvSpPr/>
            <p:nvPr/>
          </p:nvSpPr>
          <p:spPr>
            <a:xfrm>
              <a:off x="8993850" y="766270"/>
              <a:ext cx="1861418" cy="67799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28" name="Text Box 7"/>
            <p:cNvSpPr txBox="1">
              <a:spLocks noChangeArrowheads="1"/>
            </p:cNvSpPr>
            <p:nvPr/>
          </p:nvSpPr>
          <p:spPr bwMode="auto">
            <a:xfrm>
              <a:off x="9577824" y="899646"/>
              <a:ext cx="699817" cy="457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800" dirty="0">
                  <a:solidFill>
                    <a:prstClr val="white"/>
                  </a:solidFill>
                  <a:latin typeface="Calibri" panose="020F0502020204030204"/>
                </a:rPr>
                <a:t>link</a:t>
              </a:r>
            </a:p>
          </p:txBody>
        </p:sp>
      </p:grpSp>
      <p:grpSp>
        <p:nvGrpSpPr>
          <p:cNvPr id="29" name="Group 28"/>
          <p:cNvGrpSpPr>
            <a:grpSpLocks/>
          </p:cNvGrpSpPr>
          <p:nvPr/>
        </p:nvGrpSpPr>
        <p:grpSpPr bwMode="auto">
          <a:xfrm>
            <a:off x="8926513" y="4784725"/>
            <a:ext cx="1860550" cy="639763"/>
            <a:chOff x="8993850" y="784041"/>
            <a:chExt cx="1861418" cy="639758"/>
          </a:xfrm>
        </p:grpSpPr>
        <p:sp>
          <p:nvSpPr>
            <p:cNvPr id="30" name="Rectangle 29"/>
            <p:cNvSpPr/>
            <p:nvPr/>
          </p:nvSpPr>
          <p:spPr>
            <a:xfrm>
              <a:off x="8993850" y="784041"/>
              <a:ext cx="1861418" cy="639758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9257498" y="899928"/>
              <a:ext cx="1340475" cy="455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lnSpc>
                  <a:spcPts val="276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800" dirty="0">
                  <a:solidFill>
                    <a:prstClr val="white"/>
                  </a:solidFill>
                  <a:latin typeface="Calibri" panose="020F0502020204030204"/>
                </a:rPr>
                <a:t>physical</a:t>
              </a:r>
            </a:p>
          </p:txBody>
        </p:sp>
      </p:grpSp>
      <p:sp>
        <p:nvSpPr>
          <p:cNvPr id="9013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6E1A9954-5CE6-4DA5-B076-52D112FABB74}" type="slidenum">
              <a:rPr lang="en-US" altLang="en-US" smtClean="0">
                <a:solidFill>
                  <a:srgbClr val="7F7F7F"/>
                </a:solidFill>
              </a:rPr>
              <a:pPr/>
              <a:t>14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185288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/>
          <p:cNvSpPr>
            <a:spLocks/>
          </p:cNvSpPr>
          <p:nvPr/>
        </p:nvSpPr>
        <p:spPr bwMode="auto">
          <a:xfrm rot="10800000" flipH="1">
            <a:off x="10917238" y="1576388"/>
            <a:ext cx="449262" cy="4062412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Services, Layering and Encapsulation</a:t>
            </a:r>
            <a:endParaRPr lang="en-US" dirty="0"/>
          </a:p>
        </p:txBody>
      </p:sp>
      <p:sp>
        <p:nvSpPr>
          <p:cNvPr id="92164" name="Text Box 8"/>
          <p:cNvSpPr txBox="1">
            <a:spLocks noChangeArrowheads="1"/>
          </p:cNvSpPr>
          <p:nvPr/>
        </p:nvSpPr>
        <p:spPr bwMode="auto">
          <a:xfrm>
            <a:off x="449263" y="5724525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source</a:t>
            </a: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0800000">
            <a:off x="976313" y="1558925"/>
            <a:ext cx="449262" cy="4062413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2166" name="Group 190"/>
          <p:cNvGrpSpPr>
            <a:grpSpLocks/>
          </p:cNvGrpSpPr>
          <p:nvPr/>
        </p:nvGrpSpPr>
        <p:grpSpPr bwMode="auto">
          <a:xfrm flipH="1">
            <a:off x="635000" y="5073650"/>
            <a:ext cx="803275" cy="771525"/>
            <a:chOff x="-44" y="1473"/>
            <a:chExt cx="981" cy="1105"/>
          </a:xfrm>
        </p:grpSpPr>
        <p:pic>
          <p:nvPicPr>
            <p:cNvPr id="92236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/>
            <p:cNvSpPr>
              <a:spLocks/>
            </p:cNvSpPr>
            <p:nvPr/>
          </p:nvSpPr>
          <p:spPr bwMode="auto">
            <a:xfrm flipH="1">
              <a:off x="375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44" name="TextBox 143"/>
          <p:cNvSpPr txBox="1"/>
          <p:nvPr/>
        </p:nvSpPr>
        <p:spPr>
          <a:xfrm>
            <a:off x="3462338" y="3394075"/>
            <a:ext cx="5830887" cy="20875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95275" indent="-29527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transport-layer protocol </a:t>
            </a:r>
            <a:r>
              <a:rPr lang="en-US" sz="2400" dirty="0">
                <a:solidFill>
                  <a:srgbClr val="0000A3"/>
                </a:solidFill>
                <a:latin typeface="Calibri" panose="020F0502020204030204"/>
              </a:rPr>
              <a:t>encapsulates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application-layer message, M, with </a:t>
            </a:r>
            <a:r>
              <a:rPr lang="en-US" sz="2400" i="1" dirty="0">
                <a:solidFill>
                  <a:prstClr val="black"/>
                </a:solidFill>
                <a:latin typeface="Calibri" panose="020F0502020204030204"/>
              </a:rPr>
              <a:t>transport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layer-layer header H</a:t>
            </a:r>
            <a:r>
              <a:rPr lang="en-US" sz="2400" baseline="-25000" dirty="0">
                <a:solidFill>
                  <a:prstClr val="black"/>
                </a:solidFill>
                <a:latin typeface="Calibri" panose="020F0502020204030204"/>
              </a:rPr>
              <a:t>t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to create a transport-layer </a:t>
            </a:r>
            <a:r>
              <a:rPr lang="en-US" sz="2400" dirty="0">
                <a:solidFill>
                  <a:srgbClr val="C00000"/>
                </a:solidFill>
                <a:latin typeface="Calibri" panose="020F0502020204030204"/>
              </a:rPr>
              <a:t>segment</a:t>
            </a:r>
            <a:endParaRPr lang="en-US" sz="2400" baseline="-25000" dirty="0">
              <a:solidFill>
                <a:srgbClr val="C00000"/>
              </a:solidFill>
              <a:latin typeface="Calibri" panose="020F0502020204030204"/>
            </a:endParaRPr>
          </a:p>
          <a:p>
            <a:pPr marL="574675" lvl="1" indent="-23177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lang="en-US" sz="2400" baseline="-25000" dirty="0">
                <a:solidFill>
                  <a:prstClr val="black"/>
                </a:solidFill>
                <a:latin typeface="Calibri" panose="020F0502020204030204"/>
              </a:rPr>
              <a:t>t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used by transport layer protocol to implement its service</a:t>
            </a:r>
            <a:endParaRPr 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2168" name="Group 211"/>
          <p:cNvGrpSpPr>
            <a:grpSpLocks/>
          </p:cNvGrpSpPr>
          <p:nvPr/>
        </p:nvGrpSpPr>
        <p:grpSpPr bwMode="auto">
          <a:xfrm>
            <a:off x="1333500" y="1422400"/>
            <a:ext cx="1766888" cy="4033838"/>
            <a:chOff x="1484027" y="1706480"/>
            <a:chExt cx="1765726" cy="4034752"/>
          </a:xfrm>
        </p:grpSpPr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1528448" y="1870030"/>
              <a:ext cx="1649914" cy="38712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231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117" name="Straight Connector 116"/>
            <p:cNvCxnSpPr>
              <a:cxnSpLocks/>
            </p:cNvCxnSpPr>
            <p:nvPr/>
          </p:nvCxnSpPr>
          <p:spPr>
            <a:xfrm>
              <a:off x="1534794" y="2675074"/>
              <a:ext cx="16435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cxnSpLocks/>
            </p:cNvCxnSpPr>
            <p:nvPr/>
          </p:nvCxnSpPr>
          <p:spPr>
            <a:xfrm>
              <a:off x="1506237" y="3472180"/>
              <a:ext cx="1656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cxnSpLocks/>
            </p:cNvCxnSpPr>
            <p:nvPr/>
          </p:nvCxnSpPr>
          <p:spPr>
            <a:xfrm>
              <a:off x="1509410" y="4208947"/>
              <a:ext cx="16689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cxnSpLocks/>
            </p:cNvCxnSpPr>
            <p:nvPr/>
          </p:nvCxnSpPr>
          <p:spPr>
            <a:xfrm>
              <a:off x="1512583" y="4991762"/>
              <a:ext cx="16499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169" name="Group 950"/>
          <p:cNvGrpSpPr>
            <a:grpSpLocks/>
          </p:cNvGrpSpPr>
          <p:nvPr/>
        </p:nvGrpSpPr>
        <p:grpSpPr bwMode="auto">
          <a:xfrm>
            <a:off x="11107738" y="4962525"/>
            <a:ext cx="374650" cy="833438"/>
            <a:chOff x="4140" y="429"/>
            <a:chExt cx="1425" cy="2396"/>
          </a:xfrm>
        </p:grpSpPr>
        <p:sp>
          <p:nvSpPr>
            <p:cNvPr id="168" name="Freeform 951"/>
            <p:cNvSpPr>
              <a:spLocks/>
            </p:cNvSpPr>
            <p:nvPr/>
          </p:nvSpPr>
          <p:spPr bwMode="auto">
            <a:xfrm>
              <a:off x="5269" y="434"/>
              <a:ext cx="284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2199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0" name="Freeform 953"/>
            <p:cNvSpPr>
              <a:spLocks/>
            </p:cNvSpPr>
            <p:nvPr/>
          </p:nvSpPr>
          <p:spPr bwMode="auto">
            <a:xfrm>
              <a:off x="5323" y="570"/>
              <a:ext cx="169" cy="2113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1" name="Freeform 954"/>
            <p:cNvSpPr>
              <a:spLocks/>
            </p:cNvSpPr>
            <p:nvPr/>
          </p:nvSpPr>
          <p:spPr bwMode="auto">
            <a:xfrm>
              <a:off x="5281" y="1638"/>
              <a:ext cx="266" cy="192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2202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2203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8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2229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2204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2205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6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2227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2206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2207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2208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4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2225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9" name="Freeform 968"/>
            <p:cNvSpPr>
              <a:spLocks/>
            </p:cNvSpPr>
            <p:nvPr/>
          </p:nvSpPr>
          <p:spPr bwMode="auto">
            <a:xfrm>
              <a:off x="5287" y="1355"/>
              <a:ext cx="266" cy="187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2210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2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2223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2211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Freeform 973"/>
            <p:cNvSpPr>
              <a:spLocks/>
            </p:cNvSpPr>
            <p:nvPr/>
          </p:nvSpPr>
          <p:spPr bwMode="auto">
            <a:xfrm>
              <a:off x="5311" y="1009"/>
              <a:ext cx="235" cy="210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Freeform 974"/>
            <p:cNvSpPr>
              <a:spLocks/>
            </p:cNvSpPr>
            <p:nvPr/>
          </p:nvSpPr>
          <p:spPr bwMode="auto">
            <a:xfrm>
              <a:off x="5317" y="680"/>
              <a:ext cx="242" cy="242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2214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5" name="Freeform 976"/>
            <p:cNvSpPr>
              <a:spLocks/>
            </p:cNvSpPr>
            <p:nvPr/>
          </p:nvSpPr>
          <p:spPr bwMode="auto">
            <a:xfrm>
              <a:off x="5299" y="2615"/>
              <a:ext cx="248" cy="201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2216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2217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2218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2219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2220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2221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92170" name="Text Box 8"/>
          <p:cNvSpPr txBox="1">
            <a:spLocks noChangeArrowheads="1"/>
          </p:cNvSpPr>
          <p:nvPr/>
        </p:nvSpPr>
        <p:spPr bwMode="auto">
          <a:xfrm>
            <a:off x="10217150" y="5716588"/>
            <a:ext cx="1674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destination</a:t>
            </a:r>
          </a:p>
        </p:txBody>
      </p:sp>
      <p:grpSp>
        <p:nvGrpSpPr>
          <p:cNvPr id="92171" name="Group 212"/>
          <p:cNvGrpSpPr>
            <a:grpSpLocks/>
          </p:cNvGrpSpPr>
          <p:nvPr/>
        </p:nvGrpSpPr>
        <p:grpSpPr bwMode="auto">
          <a:xfrm>
            <a:off x="9221788" y="1412875"/>
            <a:ext cx="1765300" cy="4035425"/>
            <a:chOff x="1484027" y="1706480"/>
            <a:chExt cx="1765726" cy="4034752"/>
          </a:xfrm>
        </p:grpSpPr>
        <p:sp>
          <p:nvSpPr>
            <p:cNvPr id="214" name="Rectangle 24"/>
            <p:cNvSpPr>
              <a:spLocks noChangeArrowheads="1"/>
            </p:cNvSpPr>
            <p:nvPr/>
          </p:nvSpPr>
          <p:spPr bwMode="auto">
            <a:xfrm>
              <a:off x="1528488" y="1869966"/>
              <a:ext cx="1649810" cy="38712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2193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216" name="Straight Connector 215"/>
            <p:cNvCxnSpPr>
              <a:cxnSpLocks/>
            </p:cNvCxnSpPr>
            <p:nvPr/>
          </p:nvCxnSpPr>
          <p:spPr>
            <a:xfrm>
              <a:off x="1534839" y="2676281"/>
              <a:ext cx="16434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cxnSpLocks/>
            </p:cNvCxnSpPr>
            <p:nvPr/>
          </p:nvCxnSpPr>
          <p:spPr>
            <a:xfrm>
              <a:off x="1506257" y="3473073"/>
              <a:ext cx="1656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cxnSpLocks/>
            </p:cNvCxnSpPr>
            <p:nvPr/>
          </p:nvCxnSpPr>
          <p:spPr>
            <a:xfrm>
              <a:off x="1509433" y="4209550"/>
              <a:ext cx="1668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cxnSpLocks/>
            </p:cNvCxnSpPr>
            <p:nvPr/>
          </p:nvCxnSpPr>
          <p:spPr>
            <a:xfrm>
              <a:off x="1512609" y="4992057"/>
              <a:ext cx="1649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Group 76"/>
          <p:cNvGrpSpPr>
            <a:grpSpLocks/>
          </p:cNvGrpSpPr>
          <p:nvPr/>
        </p:nvGrpSpPr>
        <p:grpSpPr bwMode="auto">
          <a:xfrm>
            <a:off x="3211513" y="2368550"/>
            <a:ext cx="5768975" cy="914400"/>
            <a:chOff x="3211642" y="2368401"/>
            <a:chExt cx="5768716" cy="914472"/>
          </a:xfrm>
        </p:grpSpPr>
        <p:cxnSp>
          <p:nvCxnSpPr>
            <p:cNvPr id="78" name="Straight Arrow Connector 77"/>
            <p:cNvCxnSpPr>
              <a:cxnSpLocks/>
            </p:cNvCxnSpPr>
            <p:nvPr/>
          </p:nvCxnSpPr>
          <p:spPr>
            <a:xfrm>
              <a:off x="3211642" y="2611308"/>
              <a:ext cx="565124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78"/>
            <p:cNvSpPr txBox="1"/>
            <p:nvPr/>
          </p:nvSpPr>
          <p:spPr>
            <a:xfrm>
              <a:off x="3359272" y="2717679"/>
              <a:ext cx="5621086" cy="5651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Calibri" panose="020F0502020204030204"/>
                </a:rPr>
                <a:t>Transport-layer 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protocol transfers M (e.g., reliably) from one </a:t>
              </a:r>
              <a:r>
                <a:rPr lang="en-US" i="1" dirty="0">
                  <a:solidFill>
                    <a:prstClr val="black"/>
                  </a:solidFill>
                  <a:latin typeface="Calibri" panose="020F0502020204030204"/>
                </a:rPr>
                <a:t>process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 to another, using services of network layer</a:t>
              </a: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5584847" y="2368401"/>
              <a:ext cx="971506" cy="3889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2185" name="Group 185"/>
            <p:cNvGrpSpPr>
              <a:grpSpLocks/>
            </p:cNvGrpSpPr>
            <p:nvPr/>
          </p:nvGrpSpPr>
          <p:grpSpPr bwMode="auto">
            <a:xfrm>
              <a:off x="5690803" y="2434313"/>
              <a:ext cx="908050" cy="301625"/>
              <a:chOff x="1848" y="2046"/>
              <a:chExt cx="572" cy="190"/>
            </a:xfrm>
          </p:grpSpPr>
          <p:grpSp>
            <p:nvGrpSpPr>
              <p:cNvPr id="92186" name="Group 179"/>
              <p:cNvGrpSpPr>
                <a:grpSpLocks/>
              </p:cNvGrpSpPr>
              <p:nvPr/>
            </p:nvGrpSpPr>
            <p:grpSpPr bwMode="auto">
              <a:xfrm>
                <a:off x="1848" y="2047"/>
                <a:ext cx="187" cy="184"/>
                <a:chOff x="1959" y="2058"/>
                <a:chExt cx="187" cy="184"/>
              </a:xfrm>
            </p:grpSpPr>
            <p:sp>
              <p:nvSpPr>
                <p:cNvPr id="92190" name="Rectangle 180"/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2191" name="Rectangle 181"/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H</a:t>
                  </a:r>
                  <a:r>
                    <a:rPr lang="en-US" altLang="en-US" sz="1800" baseline="-250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t</a:t>
                  </a:r>
                </a:p>
              </p:txBody>
            </p:sp>
          </p:grpSp>
          <p:grpSp>
            <p:nvGrpSpPr>
              <p:cNvPr id="92187" name="Group 182"/>
              <p:cNvGrpSpPr>
                <a:grpSpLocks/>
              </p:cNvGrpSpPr>
              <p:nvPr/>
            </p:nvGrpSpPr>
            <p:grpSpPr bwMode="auto">
              <a:xfrm>
                <a:off x="1992" y="2046"/>
                <a:ext cx="428" cy="190"/>
                <a:chOff x="780" y="1553"/>
                <a:chExt cx="428" cy="190"/>
              </a:xfrm>
            </p:grpSpPr>
            <p:sp>
              <p:nvSpPr>
                <p:cNvPr id="92188" name="Rectangle 183"/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2189" name="Rectangle 184"/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M</a:t>
                  </a:r>
                </a:p>
              </p:txBody>
            </p:sp>
          </p:grpSp>
        </p:grpSp>
      </p:grpSp>
      <p:sp>
        <p:nvSpPr>
          <p:cNvPr id="89" name="TextBox 88"/>
          <p:cNvSpPr txBox="1"/>
          <p:nvPr/>
        </p:nvSpPr>
        <p:spPr>
          <a:xfrm>
            <a:off x="3375025" y="1789113"/>
            <a:ext cx="5619750" cy="565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Application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exchanges </a:t>
            </a: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messages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to implement some application service using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services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of transport layer</a:t>
            </a:r>
          </a:p>
        </p:txBody>
      </p:sp>
      <p:grpSp>
        <p:nvGrpSpPr>
          <p:cNvPr id="90" name="Group 89"/>
          <p:cNvGrpSpPr>
            <a:grpSpLocks/>
          </p:cNvGrpSpPr>
          <p:nvPr/>
        </p:nvGrpSpPr>
        <p:grpSpPr bwMode="auto">
          <a:xfrm>
            <a:off x="3254375" y="1489075"/>
            <a:ext cx="5651500" cy="390525"/>
            <a:chOff x="3270354" y="1798823"/>
            <a:chExt cx="5651292" cy="389744"/>
          </a:xfrm>
        </p:grpSpPr>
        <p:cxnSp>
          <p:nvCxnSpPr>
            <p:cNvPr id="91" name="Straight Arrow Connector 90"/>
            <p:cNvCxnSpPr>
              <a:cxnSpLocks/>
            </p:cNvCxnSpPr>
            <p:nvPr/>
          </p:nvCxnSpPr>
          <p:spPr>
            <a:xfrm>
              <a:off x="3270354" y="1993695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Rectangle 91"/>
            <p:cNvSpPr/>
            <p:nvPr/>
          </p:nvSpPr>
          <p:spPr>
            <a:xfrm>
              <a:off x="5878521" y="1798823"/>
              <a:ext cx="674662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2179" name="Group 175"/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2180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2181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sp>
        <p:nvSpPr>
          <p:cNvPr id="3" name="TextBox 2"/>
          <p:cNvSpPr txBox="1"/>
          <p:nvPr/>
        </p:nvSpPr>
        <p:spPr>
          <a:xfrm>
            <a:off x="6983413" y="-781050"/>
            <a:ext cx="44450" cy="3683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217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1F84B03E-98B2-4C33-B965-FD1FB1857EE3}" type="slidenum">
              <a:rPr lang="en-US" altLang="en-US" smtClean="0">
                <a:solidFill>
                  <a:srgbClr val="7F7F7F"/>
                </a:solidFill>
              </a:rPr>
              <a:pPr/>
              <a:t>15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038678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89" grpId="0"/>
      <p:bldP spid="89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/>
          <p:cNvSpPr>
            <a:spLocks/>
          </p:cNvSpPr>
          <p:nvPr/>
        </p:nvSpPr>
        <p:spPr bwMode="auto">
          <a:xfrm rot="10800000" flipH="1">
            <a:off x="10917238" y="1576388"/>
            <a:ext cx="449262" cy="4062412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Services, Layering and Encapsulation</a:t>
            </a:r>
            <a:endParaRPr lang="en-US" dirty="0"/>
          </a:p>
        </p:txBody>
      </p:sp>
      <p:sp>
        <p:nvSpPr>
          <p:cNvPr id="94212" name="Text Box 8"/>
          <p:cNvSpPr txBox="1">
            <a:spLocks noChangeArrowheads="1"/>
          </p:cNvSpPr>
          <p:nvPr/>
        </p:nvSpPr>
        <p:spPr bwMode="auto">
          <a:xfrm>
            <a:off x="449263" y="5724525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source</a:t>
            </a: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0800000">
            <a:off x="976313" y="1558925"/>
            <a:ext cx="449262" cy="4062413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4214" name="Group 190"/>
          <p:cNvGrpSpPr>
            <a:grpSpLocks/>
          </p:cNvGrpSpPr>
          <p:nvPr/>
        </p:nvGrpSpPr>
        <p:grpSpPr bwMode="auto">
          <a:xfrm flipH="1">
            <a:off x="635000" y="5073650"/>
            <a:ext cx="803275" cy="771525"/>
            <a:chOff x="-44" y="1473"/>
            <a:chExt cx="981" cy="1105"/>
          </a:xfrm>
        </p:grpSpPr>
        <p:pic>
          <p:nvPicPr>
            <p:cNvPr id="94293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/>
            <p:cNvSpPr>
              <a:spLocks/>
            </p:cNvSpPr>
            <p:nvPr/>
          </p:nvSpPr>
          <p:spPr bwMode="auto">
            <a:xfrm flipH="1">
              <a:off x="375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cxnSp>
        <p:nvCxnSpPr>
          <p:cNvPr id="127" name="Straight Arrow Connector 126"/>
          <p:cNvCxnSpPr>
            <a:cxnSpLocks/>
          </p:cNvCxnSpPr>
          <p:nvPr/>
        </p:nvCxnSpPr>
        <p:spPr>
          <a:xfrm>
            <a:off x="3211513" y="2611438"/>
            <a:ext cx="56515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/>
          <p:cNvSpPr txBox="1"/>
          <p:nvPr/>
        </p:nvSpPr>
        <p:spPr>
          <a:xfrm>
            <a:off x="3359150" y="2717800"/>
            <a:ext cx="5621338" cy="565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Transport-layer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protocol transfers M (e.g., reliably) from one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process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to another, using services of network layer</a:t>
            </a:r>
          </a:p>
        </p:txBody>
      </p:sp>
      <p:sp>
        <p:nvSpPr>
          <p:cNvPr id="143" name="Rectangle 142"/>
          <p:cNvSpPr/>
          <p:nvPr/>
        </p:nvSpPr>
        <p:spPr>
          <a:xfrm>
            <a:off x="5584825" y="2368550"/>
            <a:ext cx="971550" cy="388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4218" name="Group 185"/>
          <p:cNvGrpSpPr>
            <a:grpSpLocks/>
          </p:cNvGrpSpPr>
          <p:nvPr/>
        </p:nvGrpSpPr>
        <p:grpSpPr bwMode="auto">
          <a:xfrm>
            <a:off x="5691188" y="2433638"/>
            <a:ext cx="908050" cy="301625"/>
            <a:chOff x="1848" y="2046"/>
            <a:chExt cx="572" cy="190"/>
          </a:xfrm>
        </p:grpSpPr>
        <p:grpSp>
          <p:nvGrpSpPr>
            <p:cNvPr id="94287" name="Group 179"/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94291" name="Rectangle 180"/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292" name="Rectangle 181"/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</p:grpSp>
        <p:grpSp>
          <p:nvGrpSpPr>
            <p:cNvPr id="94288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94289" name="Rectangle 183"/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290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sp>
        <p:nvSpPr>
          <p:cNvPr id="144" name="TextBox 143"/>
          <p:cNvSpPr txBox="1"/>
          <p:nvPr/>
        </p:nvSpPr>
        <p:spPr>
          <a:xfrm>
            <a:off x="3462338" y="4338638"/>
            <a:ext cx="5830887" cy="20875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95275" indent="-29527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network-layer protocol </a:t>
            </a:r>
            <a:r>
              <a:rPr lang="en-US" sz="2400" dirty="0">
                <a:solidFill>
                  <a:srgbClr val="0000A3"/>
                </a:solidFill>
                <a:latin typeface="Calibri" panose="020F0502020204030204"/>
              </a:rPr>
              <a:t>encapsulates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transport-layer segment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 [H</a:t>
            </a:r>
            <a:r>
              <a:rPr lang="en-US" sz="2000" baseline="-250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| M]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with network layer-layer header H</a:t>
            </a:r>
            <a:r>
              <a:rPr lang="en-US" sz="2400" baseline="-25000" dirty="0">
                <a:solidFill>
                  <a:prstClr val="black"/>
                </a:solidFill>
                <a:latin typeface="Calibri" panose="020F0502020204030204"/>
              </a:rPr>
              <a:t>n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to create a network-layer </a:t>
            </a:r>
            <a:r>
              <a:rPr lang="en-US" sz="2400" dirty="0">
                <a:solidFill>
                  <a:srgbClr val="C00000"/>
                </a:solidFill>
                <a:latin typeface="Calibri" panose="020F0502020204030204"/>
              </a:rPr>
              <a:t>datagram </a:t>
            </a:r>
          </a:p>
          <a:p>
            <a:pPr marL="574675" lvl="1" indent="-23177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H</a:t>
            </a:r>
            <a:r>
              <a:rPr lang="en-US" sz="2400" baseline="-25000" dirty="0">
                <a:solidFill>
                  <a:prstClr val="black"/>
                </a:solidFill>
                <a:latin typeface="Calibri" panose="020F0502020204030204"/>
              </a:rPr>
              <a:t>n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used by network layer protocol to implement its service</a:t>
            </a:r>
            <a:endParaRPr lang="en-US" sz="2400" baseline="-25000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4220" name="Group 211"/>
          <p:cNvGrpSpPr>
            <a:grpSpLocks/>
          </p:cNvGrpSpPr>
          <p:nvPr/>
        </p:nvGrpSpPr>
        <p:grpSpPr bwMode="auto">
          <a:xfrm>
            <a:off x="1333500" y="1422400"/>
            <a:ext cx="1766888" cy="4033838"/>
            <a:chOff x="1484027" y="1706480"/>
            <a:chExt cx="1765726" cy="4034752"/>
          </a:xfrm>
        </p:grpSpPr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1528448" y="1870030"/>
              <a:ext cx="1649914" cy="38712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82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117" name="Straight Connector 116"/>
            <p:cNvCxnSpPr>
              <a:cxnSpLocks/>
            </p:cNvCxnSpPr>
            <p:nvPr/>
          </p:nvCxnSpPr>
          <p:spPr>
            <a:xfrm>
              <a:off x="1534794" y="2675074"/>
              <a:ext cx="16435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cxnSpLocks/>
            </p:cNvCxnSpPr>
            <p:nvPr/>
          </p:nvCxnSpPr>
          <p:spPr>
            <a:xfrm>
              <a:off x="1506237" y="3472180"/>
              <a:ext cx="1656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cxnSpLocks/>
            </p:cNvCxnSpPr>
            <p:nvPr/>
          </p:nvCxnSpPr>
          <p:spPr>
            <a:xfrm>
              <a:off x="1509410" y="4208947"/>
              <a:ext cx="16689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cxnSpLocks/>
            </p:cNvCxnSpPr>
            <p:nvPr/>
          </p:nvCxnSpPr>
          <p:spPr>
            <a:xfrm>
              <a:off x="1512583" y="4991762"/>
              <a:ext cx="16499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4221" name="Group 950"/>
          <p:cNvGrpSpPr>
            <a:grpSpLocks/>
          </p:cNvGrpSpPr>
          <p:nvPr/>
        </p:nvGrpSpPr>
        <p:grpSpPr bwMode="auto">
          <a:xfrm>
            <a:off x="11107738" y="4962525"/>
            <a:ext cx="374650" cy="833438"/>
            <a:chOff x="4140" y="429"/>
            <a:chExt cx="1425" cy="2396"/>
          </a:xfrm>
        </p:grpSpPr>
        <p:sp>
          <p:nvSpPr>
            <p:cNvPr id="168" name="Freeform 951"/>
            <p:cNvSpPr>
              <a:spLocks/>
            </p:cNvSpPr>
            <p:nvPr/>
          </p:nvSpPr>
          <p:spPr bwMode="auto">
            <a:xfrm>
              <a:off x="5269" y="434"/>
              <a:ext cx="284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4250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0" name="Freeform 953"/>
            <p:cNvSpPr>
              <a:spLocks/>
            </p:cNvSpPr>
            <p:nvPr/>
          </p:nvSpPr>
          <p:spPr bwMode="auto">
            <a:xfrm>
              <a:off x="5323" y="570"/>
              <a:ext cx="169" cy="2113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1" name="Freeform 954"/>
            <p:cNvSpPr>
              <a:spLocks/>
            </p:cNvSpPr>
            <p:nvPr/>
          </p:nvSpPr>
          <p:spPr bwMode="auto">
            <a:xfrm>
              <a:off x="5281" y="1638"/>
              <a:ext cx="266" cy="192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4253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4254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4279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280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4255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4256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4277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278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4257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4258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4259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4275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276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9" name="Freeform 968"/>
            <p:cNvSpPr>
              <a:spLocks/>
            </p:cNvSpPr>
            <p:nvPr/>
          </p:nvSpPr>
          <p:spPr bwMode="auto">
            <a:xfrm>
              <a:off x="5287" y="1355"/>
              <a:ext cx="266" cy="187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4261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4273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274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4262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Freeform 973"/>
            <p:cNvSpPr>
              <a:spLocks/>
            </p:cNvSpPr>
            <p:nvPr/>
          </p:nvSpPr>
          <p:spPr bwMode="auto">
            <a:xfrm>
              <a:off x="5311" y="1009"/>
              <a:ext cx="235" cy="210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Freeform 974"/>
            <p:cNvSpPr>
              <a:spLocks/>
            </p:cNvSpPr>
            <p:nvPr/>
          </p:nvSpPr>
          <p:spPr bwMode="auto">
            <a:xfrm>
              <a:off x="5317" y="680"/>
              <a:ext cx="242" cy="242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4265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5" name="Freeform 976"/>
            <p:cNvSpPr>
              <a:spLocks/>
            </p:cNvSpPr>
            <p:nvPr/>
          </p:nvSpPr>
          <p:spPr bwMode="auto">
            <a:xfrm>
              <a:off x="5299" y="2615"/>
              <a:ext cx="248" cy="201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4267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4268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4269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4270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4271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4272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94222" name="Text Box 8"/>
          <p:cNvSpPr txBox="1">
            <a:spLocks noChangeArrowheads="1"/>
          </p:cNvSpPr>
          <p:nvPr/>
        </p:nvSpPr>
        <p:spPr bwMode="auto">
          <a:xfrm>
            <a:off x="10217150" y="5716588"/>
            <a:ext cx="1674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destination</a:t>
            </a:r>
          </a:p>
        </p:txBody>
      </p:sp>
      <p:grpSp>
        <p:nvGrpSpPr>
          <p:cNvPr id="94223" name="Group 206"/>
          <p:cNvGrpSpPr>
            <a:grpSpLocks/>
          </p:cNvGrpSpPr>
          <p:nvPr/>
        </p:nvGrpSpPr>
        <p:grpSpPr bwMode="auto">
          <a:xfrm>
            <a:off x="3254375" y="1489075"/>
            <a:ext cx="5651500" cy="390525"/>
            <a:chOff x="3270354" y="1798823"/>
            <a:chExt cx="5651292" cy="389744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3270354" y="1993695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5878521" y="1798823"/>
              <a:ext cx="674662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4246" name="Group 175"/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4247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4248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grpSp>
        <p:nvGrpSpPr>
          <p:cNvPr id="94224" name="Group 212"/>
          <p:cNvGrpSpPr>
            <a:grpSpLocks/>
          </p:cNvGrpSpPr>
          <p:nvPr/>
        </p:nvGrpSpPr>
        <p:grpSpPr bwMode="auto">
          <a:xfrm>
            <a:off x="9221788" y="1412875"/>
            <a:ext cx="1765300" cy="4035425"/>
            <a:chOff x="1484027" y="1706480"/>
            <a:chExt cx="1765726" cy="4034752"/>
          </a:xfrm>
        </p:grpSpPr>
        <p:sp>
          <p:nvSpPr>
            <p:cNvPr id="214" name="Rectangle 24"/>
            <p:cNvSpPr>
              <a:spLocks noChangeArrowheads="1"/>
            </p:cNvSpPr>
            <p:nvPr/>
          </p:nvSpPr>
          <p:spPr bwMode="auto">
            <a:xfrm>
              <a:off x="1528488" y="1869966"/>
              <a:ext cx="1649810" cy="38712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4239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216" name="Straight Connector 215"/>
            <p:cNvCxnSpPr>
              <a:cxnSpLocks/>
            </p:cNvCxnSpPr>
            <p:nvPr/>
          </p:nvCxnSpPr>
          <p:spPr>
            <a:xfrm>
              <a:off x="1534839" y="2676281"/>
              <a:ext cx="16434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cxnSpLocks/>
            </p:cNvCxnSpPr>
            <p:nvPr/>
          </p:nvCxnSpPr>
          <p:spPr>
            <a:xfrm>
              <a:off x="1506257" y="3473073"/>
              <a:ext cx="1656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cxnSpLocks/>
            </p:cNvCxnSpPr>
            <p:nvPr/>
          </p:nvCxnSpPr>
          <p:spPr>
            <a:xfrm>
              <a:off x="1509433" y="4209550"/>
              <a:ext cx="1668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cxnSpLocks/>
            </p:cNvCxnSpPr>
            <p:nvPr/>
          </p:nvCxnSpPr>
          <p:spPr>
            <a:xfrm>
              <a:off x="1512609" y="4992057"/>
              <a:ext cx="1649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211513" y="3319463"/>
            <a:ext cx="5883275" cy="895350"/>
            <a:chOff x="3211642" y="3319499"/>
            <a:chExt cx="5882482" cy="895263"/>
          </a:xfrm>
        </p:grpSpPr>
        <p:cxnSp>
          <p:nvCxnSpPr>
            <p:cNvPr id="78" name="Straight Arrow Connector 77"/>
            <p:cNvCxnSpPr>
              <a:cxnSpLocks/>
            </p:cNvCxnSpPr>
            <p:nvPr/>
          </p:nvCxnSpPr>
          <p:spPr>
            <a:xfrm>
              <a:off x="3211642" y="3543314"/>
              <a:ext cx="565073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Rectangle 79"/>
            <p:cNvSpPr/>
            <p:nvPr/>
          </p:nvSpPr>
          <p:spPr>
            <a:xfrm>
              <a:off x="5356065" y="3319499"/>
              <a:ext cx="1211100" cy="3904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4229" name="Group 5"/>
            <p:cNvGrpSpPr>
              <a:grpSpLocks/>
            </p:cNvGrpSpPr>
            <p:nvPr/>
          </p:nvGrpSpPr>
          <p:grpSpPr bwMode="auto">
            <a:xfrm>
              <a:off x="5418625" y="3360607"/>
              <a:ext cx="1058375" cy="307296"/>
              <a:chOff x="5509436" y="3287899"/>
              <a:chExt cx="1058375" cy="307296"/>
            </a:xfrm>
          </p:grpSpPr>
          <p:grpSp>
            <p:nvGrpSpPr>
              <p:cNvPr id="94231" name="Group 182"/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94236" name="Rectangle 183"/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4237" name="Rectangle 184"/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M</a:t>
                  </a:r>
                </a:p>
              </p:txBody>
            </p:sp>
          </p:grpSp>
          <p:sp>
            <p:nvSpPr>
              <p:cNvPr id="94232" name="Rectangle 181"/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  <p:sp>
            <p:nvSpPr>
              <p:cNvPr id="94233" name="Rectangle 181"/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n</a:t>
                </a:r>
              </a:p>
            </p:txBody>
          </p:sp>
          <p:cxnSp>
            <p:nvCxnSpPr>
              <p:cNvPr id="4" name="Straight Connector 3"/>
              <p:cNvCxnSpPr>
                <a:cxnSpLocks/>
              </p:cNvCxnSpPr>
              <p:nvPr/>
            </p:nvCxnSpPr>
            <p:spPr>
              <a:xfrm>
                <a:off x="6077028" y="3322984"/>
                <a:ext cx="0" cy="255562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5796078" y="3319809"/>
                <a:ext cx="0" cy="25715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9" name="TextBox 78"/>
            <p:cNvSpPr txBox="1"/>
            <p:nvPr/>
          </p:nvSpPr>
          <p:spPr>
            <a:xfrm>
              <a:off x="3359259" y="3649667"/>
              <a:ext cx="5734865" cy="565095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 algn="ctr"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srgbClr val="C00000"/>
                  </a:solidFill>
                  <a:latin typeface="Calibri" panose="020F0502020204030204"/>
                </a:rPr>
                <a:t>Network-layer 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protocol transfers transport-layer segment [H</a:t>
              </a:r>
              <a:r>
                <a:rPr lang="en-US" baseline="-25000" dirty="0">
                  <a:solidFill>
                    <a:prstClr val="black"/>
                  </a:solidFill>
                  <a:latin typeface="Calibri" panose="020F0502020204030204"/>
                </a:rPr>
                <a:t>t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 | M] from one </a:t>
              </a:r>
              <a:r>
                <a:rPr lang="en-US" i="1" dirty="0">
                  <a:solidFill>
                    <a:prstClr val="black"/>
                  </a:solidFill>
                  <a:latin typeface="Calibri" panose="020F0502020204030204"/>
                </a:rPr>
                <a:t>host</a:t>
              </a: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 to another, using link layer services</a:t>
              </a:r>
            </a:p>
          </p:txBody>
        </p:sp>
      </p:grpSp>
      <p:sp>
        <p:nvSpPr>
          <p:cNvPr id="9422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EBB4259F-C5DC-49C3-BB65-2BBC26851E5D}" type="slidenum">
              <a:rPr lang="en-US" altLang="en-US" smtClean="0">
                <a:solidFill>
                  <a:srgbClr val="7F7F7F"/>
                </a:solidFill>
              </a:rPr>
              <a:pPr/>
              <a:t>16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0320450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/>
      <p:bldP spid="14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Freeform 10"/>
          <p:cNvSpPr>
            <a:spLocks/>
          </p:cNvSpPr>
          <p:nvPr/>
        </p:nvSpPr>
        <p:spPr bwMode="auto">
          <a:xfrm rot="10800000" flipH="1">
            <a:off x="10917238" y="1576388"/>
            <a:ext cx="449262" cy="4062412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Services, Layering and Encapsulation</a:t>
            </a:r>
            <a:endParaRPr lang="en-US" dirty="0"/>
          </a:p>
        </p:txBody>
      </p:sp>
      <p:sp>
        <p:nvSpPr>
          <p:cNvPr id="96260" name="Text Box 8"/>
          <p:cNvSpPr txBox="1">
            <a:spLocks noChangeArrowheads="1"/>
          </p:cNvSpPr>
          <p:nvPr/>
        </p:nvSpPr>
        <p:spPr bwMode="auto">
          <a:xfrm>
            <a:off x="449263" y="5724525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source</a:t>
            </a: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0800000">
            <a:off x="976313" y="1558925"/>
            <a:ext cx="449262" cy="4062413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6262" name="Group 190"/>
          <p:cNvGrpSpPr>
            <a:grpSpLocks/>
          </p:cNvGrpSpPr>
          <p:nvPr/>
        </p:nvGrpSpPr>
        <p:grpSpPr bwMode="auto">
          <a:xfrm flipH="1">
            <a:off x="635000" y="5073650"/>
            <a:ext cx="803275" cy="771525"/>
            <a:chOff x="-44" y="1473"/>
            <a:chExt cx="981" cy="1105"/>
          </a:xfrm>
        </p:grpSpPr>
        <p:pic>
          <p:nvPicPr>
            <p:cNvPr id="96363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/>
            <p:cNvSpPr>
              <a:spLocks/>
            </p:cNvSpPr>
            <p:nvPr/>
          </p:nvSpPr>
          <p:spPr bwMode="auto">
            <a:xfrm flipH="1">
              <a:off x="375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cxnSp>
        <p:nvCxnSpPr>
          <p:cNvPr id="127" name="Straight Arrow Connector 126"/>
          <p:cNvCxnSpPr>
            <a:cxnSpLocks/>
          </p:cNvCxnSpPr>
          <p:nvPr/>
        </p:nvCxnSpPr>
        <p:spPr>
          <a:xfrm>
            <a:off x="3211513" y="2611438"/>
            <a:ext cx="56515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/>
          <p:cNvSpPr/>
          <p:nvPr/>
        </p:nvSpPr>
        <p:spPr>
          <a:xfrm>
            <a:off x="5584825" y="2368550"/>
            <a:ext cx="971550" cy="388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6265" name="Group 185"/>
          <p:cNvGrpSpPr>
            <a:grpSpLocks/>
          </p:cNvGrpSpPr>
          <p:nvPr/>
        </p:nvGrpSpPr>
        <p:grpSpPr bwMode="auto">
          <a:xfrm>
            <a:off x="5691188" y="2433638"/>
            <a:ext cx="908050" cy="301625"/>
            <a:chOff x="1848" y="2046"/>
            <a:chExt cx="572" cy="190"/>
          </a:xfrm>
        </p:grpSpPr>
        <p:grpSp>
          <p:nvGrpSpPr>
            <p:cNvPr id="96357" name="Group 179"/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96361" name="Rectangle 180"/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362" name="Rectangle 181"/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</p:grpSp>
        <p:grpSp>
          <p:nvGrpSpPr>
            <p:cNvPr id="96358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96359" name="Rectangle 183"/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360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sp>
        <p:nvSpPr>
          <p:cNvPr id="144" name="TextBox 143"/>
          <p:cNvSpPr txBox="1"/>
          <p:nvPr/>
        </p:nvSpPr>
        <p:spPr>
          <a:xfrm>
            <a:off x="3371850" y="5097463"/>
            <a:ext cx="5830888" cy="1089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95275" indent="-295275" eaLnBrk="1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Font typeface="Wingdings" pitchFamily="2" charset="2"/>
              <a:buChar char="§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link-layer protocol </a:t>
            </a:r>
            <a:r>
              <a:rPr lang="en-US" sz="2400" dirty="0">
                <a:solidFill>
                  <a:srgbClr val="0000A3"/>
                </a:solidFill>
                <a:latin typeface="Calibri" panose="020F0502020204030204"/>
              </a:rPr>
              <a:t>encapsulates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network datagram 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[H</a:t>
            </a:r>
            <a:r>
              <a:rPr lang="en-US" sz="2000" baseline="-250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| [H</a:t>
            </a:r>
            <a:r>
              <a:rPr lang="en-US" sz="2000" baseline="-250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sz="2000" dirty="0">
                <a:solidFill>
                  <a:prstClr val="black"/>
                </a:solidFill>
                <a:latin typeface="Calibri" panose="020F0502020204030204"/>
              </a:rPr>
              <a:t> |M],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with link-layer header H</a:t>
            </a:r>
            <a:r>
              <a:rPr lang="en-US" sz="2400" baseline="-25000" dirty="0">
                <a:solidFill>
                  <a:prstClr val="black"/>
                </a:solidFill>
                <a:latin typeface="Calibri" panose="020F0502020204030204"/>
              </a:rPr>
              <a:t>l 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to create a link-layer </a:t>
            </a:r>
            <a:r>
              <a:rPr lang="en-US" sz="2400" dirty="0">
                <a:solidFill>
                  <a:srgbClr val="C00000"/>
                </a:solidFill>
                <a:latin typeface="Calibri" panose="020F0502020204030204"/>
              </a:rPr>
              <a:t>frame </a:t>
            </a:r>
          </a:p>
        </p:txBody>
      </p:sp>
      <p:grpSp>
        <p:nvGrpSpPr>
          <p:cNvPr id="96267" name="Group 211"/>
          <p:cNvGrpSpPr>
            <a:grpSpLocks/>
          </p:cNvGrpSpPr>
          <p:nvPr/>
        </p:nvGrpSpPr>
        <p:grpSpPr bwMode="auto">
          <a:xfrm>
            <a:off x="1333500" y="1422400"/>
            <a:ext cx="1766888" cy="4033838"/>
            <a:chOff x="1484027" y="1706480"/>
            <a:chExt cx="1765726" cy="4034752"/>
          </a:xfrm>
        </p:grpSpPr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1528448" y="1870030"/>
              <a:ext cx="1649914" cy="38712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6352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117" name="Straight Connector 116"/>
            <p:cNvCxnSpPr>
              <a:cxnSpLocks/>
            </p:cNvCxnSpPr>
            <p:nvPr/>
          </p:nvCxnSpPr>
          <p:spPr>
            <a:xfrm>
              <a:off x="1534794" y="2675074"/>
              <a:ext cx="16435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cxnSpLocks/>
            </p:cNvCxnSpPr>
            <p:nvPr/>
          </p:nvCxnSpPr>
          <p:spPr>
            <a:xfrm>
              <a:off x="1506237" y="3472180"/>
              <a:ext cx="1656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cxnSpLocks/>
            </p:cNvCxnSpPr>
            <p:nvPr/>
          </p:nvCxnSpPr>
          <p:spPr>
            <a:xfrm>
              <a:off x="1509410" y="4208947"/>
              <a:ext cx="16689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cxnSpLocks/>
            </p:cNvCxnSpPr>
            <p:nvPr/>
          </p:nvCxnSpPr>
          <p:spPr>
            <a:xfrm>
              <a:off x="1512583" y="4991762"/>
              <a:ext cx="16499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268" name="Group 950"/>
          <p:cNvGrpSpPr>
            <a:grpSpLocks/>
          </p:cNvGrpSpPr>
          <p:nvPr/>
        </p:nvGrpSpPr>
        <p:grpSpPr bwMode="auto">
          <a:xfrm>
            <a:off x="11107738" y="4962525"/>
            <a:ext cx="374650" cy="833438"/>
            <a:chOff x="4140" y="429"/>
            <a:chExt cx="1425" cy="2396"/>
          </a:xfrm>
        </p:grpSpPr>
        <p:sp>
          <p:nvSpPr>
            <p:cNvPr id="168" name="Freeform 951"/>
            <p:cNvSpPr>
              <a:spLocks/>
            </p:cNvSpPr>
            <p:nvPr/>
          </p:nvSpPr>
          <p:spPr bwMode="auto">
            <a:xfrm>
              <a:off x="5269" y="434"/>
              <a:ext cx="284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6320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0" name="Freeform 953"/>
            <p:cNvSpPr>
              <a:spLocks/>
            </p:cNvSpPr>
            <p:nvPr/>
          </p:nvSpPr>
          <p:spPr bwMode="auto">
            <a:xfrm>
              <a:off x="5323" y="570"/>
              <a:ext cx="169" cy="2113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1" name="Freeform 954"/>
            <p:cNvSpPr>
              <a:spLocks/>
            </p:cNvSpPr>
            <p:nvPr/>
          </p:nvSpPr>
          <p:spPr bwMode="auto">
            <a:xfrm>
              <a:off x="5281" y="1638"/>
              <a:ext cx="266" cy="192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6323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6324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6349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350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6325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6326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6347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348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6327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6328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6329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6345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346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9" name="Freeform 968"/>
            <p:cNvSpPr>
              <a:spLocks/>
            </p:cNvSpPr>
            <p:nvPr/>
          </p:nvSpPr>
          <p:spPr bwMode="auto">
            <a:xfrm>
              <a:off x="5287" y="1355"/>
              <a:ext cx="266" cy="187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6331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6343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344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6332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Freeform 973"/>
            <p:cNvSpPr>
              <a:spLocks/>
            </p:cNvSpPr>
            <p:nvPr/>
          </p:nvSpPr>
          <p:spPr bwMode="auto">
            <a:xfrm>
              <a:off x="5311" y="1009"/>
              <a:ext cx="235" cy="210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Freeform 974"/>
            <p:cNvSpPr>
              <a:spLocks/>
            </p:cNvSpPr>
            <p:nvPr/>
          </p:nvSpPr>
          <p:spPr bwMode="auto">
            <a:xfrm>
              <a:off x="5317" y="680"/>
              <a:ext cx="242" cy="242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6335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5" name="Freeform 976"/>
            <p:cNvSpPr>
              <a:spLocks/>
            </p:cNvSpPr>
            <p:nvPr/>
          </p:nvSpPr>
          <p:spPr bwMode="auto">
            <a:xfrm>
              <a:off x="5299" y="2615"/>
              <a:ext cx="248" cy="201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6337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6338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6339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6340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6341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6342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96269" name="Text Box 8"/>
          <p:cNvSpPr txBox="1">
            <a:spLocks noChangeArrowheads="1"/>
          </p:cNvSpPr>
          <p:nvPr/>
        </p:nvSpPr>
        <p:spPr bwMode="auto">
          <a:xfrm>
            <a:off x="10217150" y="5716588"/>
            <a:ext cx="1674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destination</a:t>
            </a:r>
          </a:p>
        </p:txBody>
      </p:sp>
      <p:grpSp>
        <p:nvGrpSpPr>
          <p:cNvPr id="96270" name="Group 206"/>
          <p:cNvGrpSpPr>
            <a:grpSpLocks/>
          </p:cNvGrpSpPr>
          <p:nvPr/>
        </p:nvGrpSpPr>
        <p:grpSpPr bwMode="auto">
          <a:xfrm>
            <a:off x="3254375" y="1489075"/>
            <a:ext cx="5651500" cy="390525"/>
            <a:chOff x="3270354" y="1798823"/>
            <a:chExt cx="5651292" cy="389744"/>
          </a:xfrm>
        </p:grpSpPr>
        <p:cxnSp>
          <p:nvCxnSpPr>
            <p:cNvPr id="8" name="Straight Arrow Connector 7"/>
            <p:cNvCxnSpPr>
              <a:cxnSpLocks/>
            </p:cNvCxnSpPr>
            <p:nvPr/>
          </p:nvCxnSpPr>
          <p:spPr>
            <a:xfrm>
              <a:off x="3270354" y="1993695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Rectangle 111"/>
            <p:cNvSpPr/>
            <p:nvPr/>
          </p:nvSpPr>
          <p:spPr>
            <a:xfrm>
              <a:off x="5878521" y="1798823"/>
              <a:ext cx="674662" cy="38974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96316" name="Group 175"/>
            <p:cNvGrpSpPr>
              <a:grpSpLocks/>
            </p:cNvGrpSpPr>
            <p:nvPr/>
          </p:nvGrpSpPr>
          <p:grpSpPr bwMode="auto">
            <a:xfrm>
              <a:off x="5953468" y="1857555"/>
              <a:ext cx="679450" cy="301625"/>
              <a:chOff x="780" y="1553"/>
              <a:chExt cx="428" cy="190"/>
            </a:xfrm>
          </p:grpSpPr>
          <p:sp>
            <p:nvSpPr>
              <p:cNvPr id="96317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318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grpSp>
        <p:nvGrpSpPr>
          <p:cNvPr id="96271" name="Group 212"/>
          <p:cNvGrpSpPr>
            <a:grpSpLocks/>
          </p:cNvGrpSpPr>
          <p:nvPr/>
        </p:nvGrpSpPr>
        <p:grpSpPr bwMode="auto">
          <a:xfrm>
            <a:off x="9221788" y="1412875"/>
            <a:ext cx="1765300" cy="4035425"/>
            <a:chOff x="1484027" y="1706480"/>
            <a:chExt cx="1765726" cy="4034752"/>
          </a:xfrm>
        </p:grpSpPr>
        <p:sp>
          <p:nvSpPr>
            <p:cNvPr id="214" name="Rectangle 24"/>
            <p:cNvSpPr>
              <a:spLocks noChangeArrowheads="1"/>
            </p:cNvSpPr>
            <p:nvPr/>
          </p:nvSpPr>
          <p:spPr bwMode="auto">
            <a:xfrm>
              <a:off x="1528488" y="1869966"/>
              <a:ext cx="1649810" cy="38712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6309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216" name="Straight Connector 215"/>
            <p:cNvCxnSpPr>
              <a:cxnSpLocks/>
            </p:cNvCxnSpPr>
            <p:nvPr/>
          </p:nvCxnSpPr>
          <p:spPr>
            <a:xfrm>
              <a:off x="1534839" y="2676281"/>
              <a:ext cx="16434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cxnSpLocks/>
            </p:cNvCxnSpPr>
            <p:nvPr/>
          </p:nvCxnSpPr>
          <p:spPr>
            <a:xfrm>
              <a:off x="1506257" y="3473073"/>
              <a:ext cx="1656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cxnSpLocks/>
            </p:cNvCxnSpPr>
            <p:nvPr/>
          </p:nvCxnSpPr>
          <p:spPr>
            <a:xfrm>
              <a:off x="1509433" y="4209550"/>
              <a:ext cx="1668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cxnSpLocks/>
            </p:cNvCxnSpPr>
            <p:nvPr/>
          </p:nvCxnSpPr>
          <p:spPr>
            <a:xfrm>
              <a:off x="1512609" y="4992057"/>
              <a:ext cx="1649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8" name="Straight Arrow Connector 77"/>
          <p:cNvCxnSpPr>
            <a:cxnSpLocks/>
          </p:cNvCxnSpPr>
          <p:nvPr/>
        </p:nvCxnSpPr>
        <p:spPr>
          <a:xfrm>
            <a:off x="3211513" y="3543300"/>
            <a:ext cx="56515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5356225" y="3319463"/>
            <a:ext cx="120967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6274" name="Group 5"/>
          <p:cNvGrpSpPr>
            <a:grpSpLocks/>
          </p:cNvGrpSpPr>
          <p:nvPr/>
        </p:nvGrpSpPr>
        <p:grpSpPr bwMode="auto">
          <a:xfrm>
            <a:off x="5418138" y="3360738"/>
            <a:ext cx="1058862" cy="306387"/>
            <a:chOff x="5509436" y="3287899"/>
            <a:chExt cx="1058375" cy="307296"/>
          </a:xfrm>
        </p:grpSpPr>
        <p:grpSp>
          <p:nvGrpSpPr>
            <p:cNvPr id="96301" name="Group 182"/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96306" name="Rectangle 183"/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307" name="Rectangle 184"/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  <p:sp>
          <p:nvSpPr>
            <p:cNvPr id="96302" name="Rectangle 181"/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96303" name="Rectangle 181"/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6077500" y="3322928"/>
              <a:ext cx="0" cy="2563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796641" y="3319743"/>
              <a:ext cx="0" cy="25793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2" name="TextBox 101"/>
          <p:cNvSpPr txBox="1"/>
          <p:nvPr/>
        </p:nvSpPr>
        <p:spPr>
          <a:xfrm>
            <a:off x="3375025" y="4483100"/>
            <a:ext cx="5619750" cy="565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Link-layer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protocol transfers datagram [H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n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| [H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|M] from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host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to neighboring host, using network-layer services</a:t>
            </a:r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3227388" y="4168775"/>
            <a:ext cx="5649912" cy="374650"/>
            <a:chOff x="3226725" y="4169060"/>
            <a:chExt cx="5651292" cy="374226"/>
          </a:xfrm>
        </p:grpSpPr>
        <p:cxnSp>
          <p:nvCxnSpPr>
            <p:cNvPr id="86" name="Straight Arrow Connector 85"/>
            <p:cNvCxnSpPr>
              <a:cxnSpLocks/>
            </p:cNvCxnSpPr>
            <p:nvPr/>
          </p:nvCxnSpPr>
          <p:spPr>
            <a:xfrm>
              <a:off x="3226725" y="4376788"/>
              <a:ext cx="565129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290" name="Group 4"/>
            <p:cNvGrpSpPr>
              <a:grpSpLocks/>
            </p:cNvGrpSpPr>
            <p:nvPr/>
          </p:nvGrpSpPr>
          <p:grpSpPr bwMode="auto">
            <a:xfrm>
              <a:off x="5062983" y="4169060"/>
              <a:ext cx="1518637" cy="374226"/>
              <a:chOff x="5062983" y="4252185"/>
              <a:chExt cx="1518637" cy="374226"/>
            </a:xfrm>
          </p:grpSpPr>
          <p:sp>
            <p:nvSpPr>
              <p:cNvPr id="89" name="Rectangle 88"/>
              <p:cNvSpPr/>
              <p:nvPr/>
            </p:nvSpPr>
            <p:spPr>
              <a:xfrm>
                <a:off x="5062323" y="4252185"/>
                <a:ext cx="1519608" cy="3742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6292" name="Group 182"/>
              <p:cNvGrpSpPr>
                <a:grpSpLocks/>
              </p:cNvGrpSpPr>
              <p:nvPr/>
            </p:nvGrpSpPr>
            <p:grpSpPr bwMode="auto">
              <a:xfrm>
                <a:off x="5144294" y="4283446"/>
                <a:ext cx="1347789" cy="301625"/>
                <a:chOff x="286" y="1531"/>
                <a:chExt cx="849" cy="190"/>
              </a:xfrm>
            </p:grpSpPr>
            <p:sp>
              <p:nvSpPr>
                <p:cNvPr id="96299" name="Rectangle 183"/>
                <p:cNvSpPr>
                  <a:spLocks noChangeArrowheads="1"/>
                </p:cNvSpPr>
                <p:nvPr/>
              </p:nvSpPr>
              <p:spPr bwMode="auto">
                <a:xfrm>
                  <a:off x="286" y="1549"/>
                  <a:ext cx="849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6300" name="Rectangle 184"/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M</a:t>
                  </a:r>
                </a:p>
              </p:txBody>
            </p:sp>
          </p:grpSp>
          <p:sp>
            <p:nvSpPr>
              <p:cNvPr id="96293" name="Rectangle 181"/>
              <p:cNvSpPr>
                <a:spLocks noChangeArrowheads="1"/>
              </p:cNvSpPr>
              <p:nvPr/>
            </p:nvSpPr>
            <p:spPr bwMode="auto">
              <a:xfrm>
                <a:off x="5696012" y="4295113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  <p:sp>
            <p:nvSpPr>
              <p:cNvPr id="96294" name="Rectangle 181"/>
              <p:cNvSpPr>
                <a:spLocks noChangeArrowheads="1"/>
              </p:cNvSpPr>
              <p:nvPr/>
            </p:nvSpPr>
            <p:spPr bwMode="auto">
              <a:xfrm>
                <a:off x="5433708" y="4277775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n</a:t>
                </a:r>
              </a:p>
            </p:txBody>
          </p:sp>
          <p:cxnSp>
            <p:nvCxnSpPr>
              <p:cNvPr id="95" name="Straight Connector 94"/>
              <p:cNvCxnSpPr>
                <a:cxnSpLocks/>
              </p:cNvCxnSpPr>
              <p:nvPr/>
            </p:nvCxnSpPr>
            <p:spPr>
              <a:xfrm>
                <a:off x="6000764" y="4312442"/>
                <a:ext cx="0" cy="2568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/>
              <p:cNvCxnSpPr/>
              <p:nvPr/>
            </p:nvCxnSpPr>
            <p:spPr>
              <a:xfrm>
                <a:off x="5719708" y="4310857"/>
                <a:ext cx="0" cy="2568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6297" name="Rectangle 181"/>
              <p:cNvSpPr>
                <a:spLocks noChangeArrowheads="1"/>
              </p:cNvSpPr>
              <p:nvPr/>
            </p:nvSpPr>
            <p:spPr bwMode="auto">
              <a:xfrm>
                <a:off x="5149178" y="4281528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l</a:t>
                </a:r>
              </a:p>
            </p:txBody>
          </p:sp>
          <p:cxnSp>
            <p:nvCxnSpPr>
              <p:cNvPr id="104" name="Straight Connector 103"/>
              <p:cNvCxnSpPr/>
              <p:nvPr/>
            </p:nvCxnSpPr>
            <p:spPr>
              <a:xfrm>
                <a:off x="5418010" y="4309270"/>
                <a:ext cx="0" cy="256884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06" name="Straight Arrow Connector 105"/>
          <p:cNvCxnSpPr>
            <a:cxnSpLocks/>
          </p:cNvCxnSpPr>
          <p:nvPr/>
        </p:nvCxnSpPr>
        <p:spPr>
          <a:xfrm>
            <a:off x="3594100" y="-1079500"/>
            <a:ext cx="5651500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738813" y="-1301750"/>
            <a:ext cx="1209675" cy="388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96279" name="Group 107"/>
          <p:cNvGrpSpPr>
            <a:grpSpLocks/>
          </p:cNvGrpSpPr>
          <p:nvPr/>
        </p:nvGrpSpPr>
        <p:grpSpPr bwMode="auto">
          <a:xfrm>
            <a:off x="5800725" y="-1262063"/>
            <a:ext cx="1058863" cy="307975"/>
            <a:chOff x="5509436" y="3287899"/>
            <a:chExt cx="1058375" cy="307296"/>
          </a:xfrm>
        </p:grpSpPr>
        <p:grpSp>
          <p:nvGrpSpPr>
            <p:cNvPr id="96282" name="Group 182"/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96287" name="Rectangle 183"/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6288" name="Rectangle 184"/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  <p:sp>
          <p:nvSpPr>
            <p:cNvPr id="96283" name="Rectangle 181"/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96284" name="Rectangle 181"/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cxnSp>
          <p:nvCxnSpPr>
            <p:cNvPr id="114" name="Straight Connector 113"/>
            <p:cNvCxnSpPr>
              <a:cxnSpLocks/>
            </p:cNvCxnSpPr>
            <p:nvPr/>
          </p:nvCxnSpPr>
          <p:spPr>
            <a:xfrm>
              <a:off x="6077499" y="3322747"/>
              <a:ext cx="0" cy="256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>
              <a:off x="5796642" y="3321163"/>
              <a:ext cx="0" cy="256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9" name="TextBox 118"/>
          <p:cNvSpPr txBox="1"/>
          <p:nvPr/>
        </p:nvSpPr>
        <p:spPr>
          <a:xfrm>
            <a:off x="3359150" y="3649663"/>
            <a:ext cx="5735638" cy="565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fontAlgn="auto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srgbClr val="C00000"/>
                </a:solidFill>
                <a:latin typeface="Calibri" panose="020F0502020204030204"/>
              </a:rPr>
              <a:t>Network-layer 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protocol transfers transport-layer segment [H</a:t>
            </a:r>
            <a:r>
              <a:rPr lang="en-US" baseline="-25000" dirty="0">
                <a:solidFill>
                  <a:prstClr val="black"/>
                </a:solidFill>
                <a:latin typeface="Calibri" panose="020F0502020204030204"/>
              </a:rPr>
              <a:t>t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| M] from one </a:t>
            </a:r>
            <a:r>
              <a:rPr lang="en-US" i="1" dirty="0">
                <a:solidFill>
                  <a:prstClr val="black"/>
                </a:solidFill>
                <a:latin typeface="Calibri" panose="020F0502020204030204"/>
              </a:rPr>
              <a:t>host</a:t>
            </a: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to another, using link layer services</a:t>
            </a:r>
          </a:p>
        </p:txBody>
      </p:sp>
      <p:sp>
        <p:nvSpPr>
          <p:cNvPr id="9628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1F099596-7E5A-440A-A5BB-CBB166A58802}" type="slidenum">
              <a:rPr lang="en-US" altLang="en-US" smtClean="0">
                <a:solidFill>
                  <a:srgbClr val="7F7F7F"/>
                </a:solidFill>
              </a:rPr>
              <a:pPr/>
              <a:t>17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45171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02" grpId="0"/>
      <p:bldP spid="11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Freeform 8"/>
          <p:cNvSpPr>
            <a:spLocks/>
          </p:cNvSpPr>
          <p:nvPr/>
        </p:nvSpPr>
        <p:spPr bwMode="auto">
          <a:xfrm>
            <a:off x="3548063" y="1573213"/>
            <a:ext cx="4762" cy="3105150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2318"/>
              <a:gd name="connsiteY0" fmla="*/ 0 h 9961"/>
              <a:gd name="connsiteX1" fmla="*/ 12 w 2318"/>
              <a:gd name="connsiteY1" fmla="*/ 8378 h 9961"/>
              <a:gd name="connsiteX2" fmla="*/ 2318 w 2318"/>
              <a:gd name="connsiteY2" fmla="*/ 9961 h 9961"/>
              <a:gd name="connsiteX0" fmla="*/ 0 w 52"/>
              <a:gd name="connsiteY0" fmla="*/ 0 h 8411"/>
              <a:gd name="connsiteX1" fmla="*/ 52 w 52"/>
              <a:gd name="connsiteY1" fmla="*/ 8411 h 8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" h="8411">
                <a:moveTo>
                  <a:pt x="0" y="0"/>
                </a:moveTo>
                <a:cubicBezTo>
                  <a:pt x="17" y="2804"/>
                  <a:pt x="35" y="5607"/>
                  <a:pt x="52" y="8411"/>
                </a:cubicBez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   </a:t>
            </a:r>
          </a:p>
        </p:txBody>
      </p:sp>
      <p:sp>
        <p:nvSpPr>
          <p:cNvPr id="220" name="Freeform 10"/>
          <p:cNvSpPr>
            <a:spLocks/>
          </p:cNvSpPr>
          <p:nvPr/>
        </p:nvSpPr>
        <p:spPr bwMode="auto">
          <a:xfrm rot="10800000" flipH="1">
            <a:off x="10917238" y="1576388"/>
            <a:ext cx="449262" cy="4062412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Services, Layering and Encapsulation</a:t>
            </a:r>
            <a:endParaRPr lang="en-US" dirty="0"/>
          </a:p>
        </p:txBody>
      </p:sp>
      <p:sp>
        <p:nvSpPr>
          <p:cNvPr id="98309" name="Text Box 8"/>
          <p:cNvSpPr txBox="1">
            <a:spLocks noChangeArrowheads="1"/>
          </p:cNvSpPr>
          <p:nvPr/>
        </p:nvSpPr>
        <p:spPr bwMode="auto">
          <a:xfrm>
            <a:off x="449263" y="5724525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source</a:t>
            </a:r>
          </a:p>
        </p:txBody>
      </p:sp>
      <p:sp>
        <p:nvSpPr>
          <p:cNvPr id="14" name="Freeform 10"/>
          <p:cNvSpPr>
            <a:spLocks/>
          </p:cNvSpPr>
          <p:nvPr/>
        </p:nvSpPr>
        <p:spPr bwMode="auto">
          <a:xfrm rot="10800000">
            <a:off x="976313" y="1558925"/>
            <a:ext cx="449262" cy="4062413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  <a:gd name="connsiteX0" fmla="*/ 11593 w 11593"/>
              <a:gd name="connsiteY0" fmla="*/ 0 h 10109"/>
              <a:gd name="connsiteX1" fmla="*/ 0 w 11593"/>
              <a:gd name="connsiteY1" fmla="*/ 109 h 10109"/>
              <a:gd name="connsiteX2" fmla="*/ 0 w 11593"/>
              <a:gd name="connsiteY2" fmla="*/ 10109 h 10109"/>
              <a:gd name="connsiteX3" fmla="*/ 10000 w 11593"/>
              <a:gd name="connsiteY3" fmla="*/ 5606 h 10109"/>
              <a:gd name="connsiteX4" fmla="*/ 11593 w 11593"/>
              <a:gd name="connsiteY4" fmla="*/ 0 h 10109"/>
              <a:gd name="connsiteX0" fmla="*/ 11593 w 12080"/>
              <a:gd name="connsiteY0" fmla="*/ 0 h 10109"/>
              <a:gd name="connsiteX1" fmla="*/ 0 w 12080"/>
              <a:gd name="connsiteY1" fmla="*/ 109 h 10109"/>
              <a:gd name="connsiteX2" fmla="*/ 0 w 12080"/>
              <a:gd name="connsiteY2" fmla="*/ 10109 h 10109"/>
              <a:gd name="connsiteX3" fmla="*/ 12080 w 12080"/>
              <a:gd name="connsiteY3" fmla="*/ 1850 h 10109"/>
              <a:gd name="connsiteX4" fmla="*/ 11593 w 12080"/>
              <a:gd name="connsiteY4" fmla="*/ 0 h 10109"/>
              <a:gd name="connsiteX0" fmla="*/ 11593 w 12080"/>
              <a:gd name="connsiteY0" fmla="*/ 2239 h 12348"/>
              <a:gd name="connsiteX1" fmla="*/ 0 w 12080"/>
              <a:gd name="connsiteY1" fmla="*/ 0 h 12348"/>
              <a:gd name="connsiteX2" fmla="*/ 0 w 12080"/>
              <a:gd name="connsiteY2" fmla="*/ 12348 h 12348"/>
              <a:gd name="connsiteX3" fmla="*/ 12080 w 12080"/>
              <a:gd name="connsiteY3" fmla="*/ 4089 h 12348"/>
              <a:gd name="connsiteX4" fmla="*/ 11593 w 12080"/>
              <a:gd name="connsiteY4" fmla="*/ 2239 h 12348"/>
              <a:gd name="connsiteX0" fmla="*/ 12841 w 13328"/>
              <a:gd name="connsiteY0" fmla="*/ 10034 h 20143"/>
              <a:gd name="connsiteX1" fmla="*/ 0 w 13328"/>
              <a:gd name="connsiteY1" fmla="*/ 0 h 20143"/>
              <a:gd name="connsiteX2" fmla="*/ 1248 w 13328"/>
              <a:gd name="connsiteY2" fmla="*/ 20143 h 20143"/>
              <a:gd name="connsiteX3" fmla="*/ 13328 w 13328"/>
              <a:gd name="connsiteY3" fmla="*/ 11884 h 20143"/>
              <a:gd name="connsiteX4" fmla="*/ 12841 w 13328"/>
              <a:gd name="connsiteY4" fmla="*/ 10034 h 20143"/>
              <a:gd name="connsiteX0" fmla="*/ 12425 w 13328"/>
              <a:gd name="connsiteY0" fmla="*/ 0 h 21660"/>
              <a:gd name="connsiteX1" fmla="*/ 0 w 13328"/>
              <a:gd name="connsiteY1" fmla="*/ 1517 h 21660"/>
              <a:gd name="connsiteX2" fmla="*/ 1248 w 13328"/>
              <a:gd name="connsiteY2" fmla="*/ 21660 h 21660"/>
              <a:gd name="connsiteX3" fmla="*/ 13328 w 13328"/>
              <a:gd name="connsiteY3" fmla="*/ 13401 h 21660"/>
              <a:gd name="connsiteX4" fmla="*/ 12425 w 13328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  <a:gd name="connsiteX0" fmla="*/ 12425 w 12496"/>
              <a:gd name="connsiteY0" fmla="*/ 0 h 21660"/>
              <a:gd name="connsiteX1" fmla="*/ 0 w 12496"/>
              <a:gd name="connsiteY1" fmla="*/ 1517 h 21660"/>
              <a:gd name="connsiteX2" fmla="*/ 1248 w 12496"/>
              <a:gd name="connsiteY2" fmla="*/ 21660 h 21660"/>
              <a:gd name="connsiteX3" fmla="*/ 12496 w 12496"/>
              <a:gd name="connsiteY3" fmla="*/ 4855 h 21660"/>
              <a:gd name="connsiteX4" fmla="*/ 12425 w 12496"/>
              <a:gd name="connsiteY4" fmla="*/ 0 h 216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96" h="21660">
                <a:moveTo>
                  <a:pt x="12425" y="0"/>
                </a:moveTo>
                <a:lnTo>
                  <a:pt x="0" y="1517"/>
                </a:lnTo>
                <a:lnTo>
                  <a:pt x="1248" y="21660"/>
                </a:lnTo>
                <a:cubicBezTo>
                  <a:pt x="4581" y="12959"/>
                  <a:pt x="6667" y="10269"/>
                  <a:pt x="12496" y="4855"/>
                </a:cubicBezTo>
                <a:cubicBezTo>
                  <a:pt x="12472" y="3237"/>
                  <a:pt x="12449" y="1618"/>
                  <a:pt x="12425" y="0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98311" name="Group 190"/>
          <p:cNvGrpSpPr>
            <a:grpSpLocks/>
          </p:cNvGrpSpPr>
          <p:nvPr/>
        </p:nvGrpSpPr>
        <p:grpSpPr bwMode="auto">
          <a:xfrm flipH="1">
            <a:off x="635000" y="5073650"/>
            <a:ext cx="803275" cy="771525"/>
            <a:chOff x="-44" y="1473"/>
            <a:chExt cx="981" cy="1105"/>
          </a:xfrm>
        </p:grpSpPr>
        <p:pic>
          <p:nvPicPr>
            <p:cNvPr id="98428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192"/>
            <p:cNvSpPr>
              <a:spLocks/>
            </p:cNvSpPr>
            <p:nvPr/>
          </p:nvSpPr>
          <p:spPr bwMode="auto">
            <a:xfrm flipH="1">
              <a:off x="375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98312" name="Group 211"/>
          <p:cNvGrpSpPr>
            <a:grpSpLocks/>
          </p:cNvGrpSpPr>
          <p:nvPr/>
        </p:nvGrpSpPr>
        <p:grpSpPr bwMode="auto">
          <a:xfrm>
            <a:off x="1333500" y="1422400"/>
            <a:ext cx="1766888" cy="4033838"/>
            <a:chOff x="1484027" y="1706480"/>
            <a:chExt cx="1765726" cy="4034752"/>
          </a:xfrm>
        </p:grpSpPr>
        <p:sp>
          <p:nvSpPr>
            <p:cNvPr id="11" name="Rectangle 24"/>
            <p:cNvSpPr>
              <a:spLocks noChangeArrowheads="1"/>
            </p:cNvSpPr>
            <p:nvPr/>
          </p:nvSpPr>
          <p:spPr bwMode="auto">
            <a:xfrm>
              <a:off x="1528448" y="1870030"/>
              <a:ext cx="1649914" cy="387120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423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117" name="Straight Connector 116"/>
            <p:cNvCxnSpPr>
              <a:cxnSpLocks/>
            </p:cNvCxnSpPr>
            <p:nvPr/>
          </p:nvCxnSpPr>
          <p:spPr>
            <a:xfrm>
              <a:off x="1534794" y="2675074"/>
              <a:ext cx="164356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>
              <a:cxnSpLocks/>
            </p:cNvCxnSpPr>
            <p:nvPr/>
          </p:nvCxnSpPr>
          <p:spPr>
            <a:xfrm>
              <a:off x="1506237" y="3472180"/>
              <a:ext cx="16562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>
              <a:cxnSpLocks/>
            </p:cNvCxnSpPr>
            <p:nvPr/>
          </p:nvCxnSpPr>
          <p:spPr>
            <a:xfrm>
              <a:off x="1509410" y="4208947"/>
              <a:ext cx="16689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/>
            <p:cNvCxnSpPr>
              <a:cxnSpLocks/>
            </p:cNvCxnSpPr>
            <p:nvPr/>
          </p:nvCxnSpPr>
          <p:spPr>
            <a:xfrm>
              <a:off x="1512583" y="4991762"/>
              <a:ext cx="164991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313" name="Group 950"/>
          <p:cNvGrpSpPr>
            <a:grpSpLocks/>
          </p:cNvGrpSpPr>
          <p:nvPr/>
        </p:nvGrpSpPr>
        <p:grpSpPr bwMode="auto">
          <a:xfrm>
            <a:off x="11107738" y="4962525"/>
            <a:ext cx="374650" cy="833438"/>
            <a:chOff x="4140" y="429"/>
            <a:chExt cx="1425" cy="2396"/>
          </a:xfrm>
        </p:grpSpPr>
        <p:sp>
          <p:nvSpPr>
            <p:cNvPr id="168" name="Freeform 951"/>
            <p:cNvSpPr>
              <a:spLocks/>
            </p:cNvSpPr>
            <p:nvPr/>
          </p:nvSpPr>
          <p:spPr bwMode="auto">
            <a:xfrm>
              <a:off x="5269" y="434"/>
              <a:ext cx="284" cy="2286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391" name="Rectangle 952"/>
            <p:cNvSpPr>
              <a:spLocks noChangeArrowheads="1"/>
            </p:cNvSpPr>
            <p:nvPr/>
          </p:nvSpPr>
          <p:spPr bwMode="auto">
            <a:xfrm>
              <a:off x="4210" y="429"/>
              <a:ext cx="1046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70" name="Freeform 953"/>
            <p:cNvSpPr>
              <a:spLocks/>
            </p:cNvSpPr>
            <p:nvPr/>
          </p:nvSpPr>
          <p:spPr bwMode="auto">
            <a:xfrm>
              <a:off x="5323" y="570"/>
              <a:ext cx="169" cy="2113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71" name="Freeform 954"/>
            <p:cNvSpPr>
              <a:spLocks/>
            </p:cNvSpPr>
            <p:nvPr/>
          </p:nvSpPr>
          <p:spPr bwMode="auto">
            <a:xfrm>
              <a:off x="5281" y="1638"/>
              <a:ext cx="266" cy="192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394" name="Rectangle 955"/>
            <p:cNvSpPr>
              <a:spLocks noChangeArrowheads="1"/>
            </p:cNvSpPr>
            <p:nvPr/>
          </p:nvSpPr>
          <p:spPr bwMode="auto">
            <a:xfrm>
              <a:off x="4210" y="690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8395" name="Group 95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8420" name="AutoShape 957"/>
              <p:cNvSpPr>
                <a:spLocks noChangeArrowheads="1"/>
              </p:cNvSpPr>
              <p:nvPr/>
            </p:nvSpPr>
            <p:spPr bwMode="auto">
              <a:xfrm>
                <a:off x="613" y="2566"/>
                <a:ext cx="721" cy="14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421" name="AutoShape 958"/>
              <p:cNvSpPr>
                <a:spLocks noChangeArrowheads="1"/>
              </p:cNvSpPr>
              <p:nvPr/>
            </p:nvSpPr>
            <p:spPr bwMode="auto">
              <a:xfrm>
                <a:off x="625" y="2581"/>
                <a:ext cx="696" cy="11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8396" name="Rectangle 959"/>
            <p:cNvSpPr>
              <a:spLocks noChangeArrowheads="1"/>
            </p:cNvSpPr>
            <p:nvPr/>
          </p:nvSpPr>
          <p:spPr bwMode="auto">
            <a:xfrm>
              <a:off x="4220" y="1022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8397" name="Group 96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8418" name="AutoShape 961"/>
              <p:cNvSpPr>
                <a:spLocks noChangeArrowheads="1"/>
              </p:cNvSpPr>
              <p:nvPr/>
            </p:nvSpPr>
            <p:spPr bwMode="auto">
              <a:xfrm>
                <a:off x="615" y="2564"/>
                <a:ext cx="721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419" name="AutoShape 962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6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8398" name="Rectangle 963"/>
            <p:cNvSpPr>
              <a:spLocks noChangeArrowheads="1"/>
            </p:cNvSpPr>
            <p:nvPr/>
          </p:nvSpPr>
          <p:spPr bwMode="auto">
            <a:xfrm>
              <a:off x="4220" y="1354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399" name="Rectangle 964"/>
            <p:cNvSpPr>
              <a:spLocks noChangeArrowheads="1"/>
            </p:cNvSpPr>
            <p:nvPr/>
          </p:nvSpPr>
          <p:spPr bwMode="auto">
            <a:xfrm>
              <a:off x="4230" y="1655"/>
              <a:ext cx="598" cy="47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98400" name="Group 96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8416" name="AutoShape 966"/>
              <p:cNvSpPr>
                <a:spLocks noChangeArrowheads="1"/>
              </p:cNvSpPr>
              <p:nvPr/>
            </p:nvSpPr>
            <p:spPr bwMode="auto">
              <a:xfrm>
                <a:off x="618" y="2586"/>
                <a:ext cx="720" cy="12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417" name="AutoShape 967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95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179" name="Freeform 968"/>
            <p:cNvSpPr>
              <a:spLocks/>
            </p:cNvSpPr>
            <p:nvPr/>
          </p:nvSpPr>
          <p:spPr bwMode="auto">
            <a:xfrm>
              <a:off x="5287" y="1355"/>
              <a:ext cx="266" cy="187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grpSp>
          <p:nvGrpSpPr>
            <p:cNvPr id="98402" name="Group 96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8414" name="AutoShape 970"/>
              <p:cNvSpPr>
                <a:spLocks noChangeArrowheads="1"/>
              </p:cNvSpPr>
              <p:nvPr/>
            </p:nvSpPr>
            <p:spPr bwMode="auto">
              <a:xfrm>
                <a:off x="613" y="2571"/>
                <a:ext cx="732" cy="134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415" name="AutoShape 971"/>
              <p:cNvSpPr>
                <a:spLocks noChangeArrowheads="1"/>
              </p:cNvSpPr>
              <p:nvPr/>
            </p:nvSpPr>
            <p:spPr bwMode="auto">
              <a:xfrm>
                <a:off x="625" y="2587"/>
                <a:ext cx="720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98403" name="Rectangle 972"/>
            <p:cNvSpPr>
              <a:spLocks noChangeArrowheads="1"/>
            </p:cNvSpPr>
            <p:nvPr/>
          </p:nvSpPr>
          <p:spPr bwMode="auto">
            <a:xfrm>
              <a:off x="5246" y="429"/>
              <a:ext cx="70" cy="2285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2" name="Freeform 973"/>
            <p:cNvSpPr>
              <a:spLocks/>
            </p:cNvSpPr>
            <p:nvPr/>
          </p:nvSpPr>
          <p:spPr bwMode="auto">
            <a:xfrm>
              <a:off x="5311" y="1009"/>
              <a:ext cx="235" cy="210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83" name="Freeform 974"/>
            <p:cNvSpPr>
              <a:spLocks/>
            </p:cNvSpPr>
            <p:nvPr/>
          </p:nvSpPr>
          <p:spPr bwMode="auto">
            <a:xfrm>
              <a:off x="5317" y="680"/>
              <a:ext cx="242" cy="242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406" name="Oval 975"/>
            <p:cNvSpPr>
              <a:spLocks noChangeArrowheads="1"/>
            </p:cNvSpPr>
            <p:nvPr/>
          </p:nvSpPr>
          <p:spPr bwMode="auto">
            <a:xfrm>
              <a:off x="5515" y="2611"/>
              <a:ext cx="50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85" name="Freeform 976"/>
            <p:cNvSpPr>
              <a:spLocks/>
            </p:cNvSpPr>
            <p:nvPr/>
          </p:nvSpPr>
          <p:spPr bwMode="auto">
            <a:xfrm>
              <a:off x="5299" y="2615"/>
              <a:ext cx="248" cy="201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98408" name="AutoShape 977"/>
            <p:cNvSpPr>
              <a:spLocks noChangeArrowheads="1"/>
            </p:cNvSpPr>
            <p:nvPr/>
          </p:nvSpPr>
          <p:spPr bwMode="auto">
            <a:xfrm>
              <a:off x="4140" y="2675"/>
              <a:ext cx="1196" cy="150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09" name="AutoShape 978"/>
            <p:cNvSpPr>
              <a:spLocks noChangeArrowheads="1"/>
            </p:cNvSpPr>
            <p:nvPr/>
          </p:nvSpPr>
          <p:spPr bwMode="auto">
            <a:xfrm>
              <a:off x="4210" y="2714"/>
              <a:ext cx="1066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10" name="Oval 979"/>
            <p:cNvSpPr>
              <a:spLocks noChangeArrowheads="1"/>
            </p:cNvSpPr>
            <p:nvPr/>
          </p:nvSpPr>
          <p:spPr bwMode="auto">
            <a:xfrm>
              <a:off x="4309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11" name="Oval 980"/>
            <p:cNvSpPr>
              <a:spLocks noChangeArrowheads="1"/>
            </p:cNvSpPr>
            <p:nvPr/>
          </p:nvSpPr>
          <p:spPr bwMode="auto">
            <a:xfrm>
              <a:off x="4489" y="2382"/>
              <a:ext cx="159" cy="1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1800">
                <a:solidFill>
                  <a:srgbClr val="FF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12" name="Oval 981"/>
            <p:cNvSpPr>
              <a:spLocks noChangeArrowheads="1"/>
            </p:cNvSpPr>
            <p:nvPr/>
          </p:nvSpPr>
          <p:spPr bwMode="auto">
            <a:xfrm>
              <a:off x="4658" y="2382"/>
              <a:ext cx="159" cy="142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413" name="Rectangle 982"/>
            <p:cNvSpPr>
              <a:spLocks noChangeArrowheads="1"/>
            </p:cNvSpPr>
            <p:nvPr/>
          </p:nvSpPr>
          <p:spPr bwMode="auto">
            <a:xfrm>
              <a:off x="5067" y="1837"/>
              <a:ext cx="80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</p:grpSp>
      <p:sp>
        <p:nvSpPr>
          <p:cNvPr id="98314" name="Text Box 8"/>
          <p:cNvSpPr txBox="1">
            <a:spLocks noChangeArrowheads="1"/>
          </p:cNvSpPr>
          <p:nvPr/>
        </p:nvSpPr>
        <p:spPr bwMode="auto">
          <a:xfrm>
            <a:off x="10217150" y="5716588"/>
            <a:ext cx="16748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destination</a:t>
            </a:r>
          </a:p>
        </p:txBody>
      </p:sp>
      <p:grpSp>
        <p:nvGrpSpPr>
          <p:cNvPr id="98315" name="Group 212"/>
          <p:cNvGrpSpPr>
            <a:grpSpLocks/>
          </p:cNvGrpSpPr>
          <p:nvPr/>
        </p:nvGrpSpPr>
        <p:grpSpPr bwMode="auto">
          <a:xfrm>
            <a:off x="9221788" y="1412875"/>
            <a:ext cx="1765300" cy="4035425"/>
            <a:chOff x="1484027" y="1706480"/>
            <a:chExt cx="1765726" cy="4034752"/>
          </a:xfrm>
        </p:grpSpPr>
        <p:sp>
          <p:nvSpPr>
            <p:cNvPr id="214" name="Rectangle 24"/>
            <p:cNvSpPr>
              <a:spLocks noChangeArrowheads="1"/>
            </p:cNvSpPr>
            <p:nvPr/>
          </p:nvSpPr>
          <p:spPr bwMode="auto">
            <a:xfrm>
              <a:off x="1528488" y="1869966"/>
              <a:ext cx="1649810" cy="387126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blurRad="76200" dist="38100" dir="18900000" sx="101000" sy="101000" algn="bl" rotWithShape="0">
                <a:prstClr val="black">
                  <a:alpha val="40000"/>
                </a:prstClr>
              </a:outerShdw>
            </a:effectLst>
          </p:spPr>
          <p:txBody>
            <a:bodyPr wrap="none" anchor="ctr"/>
            <a:lstStyle>
              <a:lvl1pPr>
                <a:lnSpc>
                  <a:spcPct val="85000"/>
                </a:lnSpc>
                <a:spcBef>
                  <a:spcPts val="1675"/>
                </a:spcBef>
                <a:buClr>
                  <a:srgbClr val="000090"/>
                </a:buClr>
                <a:buSzPct val="100000"/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Gill Sans MT" panose="020B0502020104020203" pitchFamily="34" charset="0"/>
                  <a:ea typeface="MS PGothic" panose="020B0600070205080204" pitchFamily="34" charset="-128"/>
                  <a:cs typeface="Arial" panose="020B0604020202020204" pitchFamily="34" charset="0"/>
                </a:defRPr>
              </a:lvl1pPr>
              <a:lvl2pPr marL="742950" indent="-285750">
                <a:lnSpc>
                  <a:spcPct val="85000"/>
                </a:lnSpc>
                <a:spcBef>
                  <a:spcPts val="1438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Gill Sans MT" panose="020B0502020104020203" pitchFamily="34" charset="0"/>
                  <a:ea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  <a:ea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0090"/>
                </a:buClr>
                <a:buFont typeface="Wingdings" panose="05000000000000000000" pitchFamily="2" charset="2"/>
                <a:buChar char="§"/>
                <a:defRPr sz="1600">
                  <a:solidFill>
                    <a:schemeClr val="tx1"/>
                  </a:solidFill>
                  <a:latin typeface="Comic Sans MS" panose="030F0702030302020204" pitchFamily="66" charset="0"/>
                  <a:ea typeface="Comic Sans MS" panose="030F0702030302020204" pitchFamily="66" charset="0"/>
                  <a:cs typeface="Arial" panose="020B0604020202020204" pitchFamily="34" charset="0"/>
                </a:defRPr>
              </a:lvl9pPr>
            </a:lstStyle>
            <a:p>
              <a:pPr eaLnBrk="1" fontAlgn="auto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en-US" altLang="en-US" sz="2400" dirty="0">
                <a:solidFill>
                  <a:prstClr val="black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98385" name="Text Box 26"/>
            <p:cNvSpPr txBox="1">
              <a:spLocks noChangeArrowheads="1"/>
            </p:cNvSpPr>
            <p:nvPr/>
          </p:nvSpPr>
          <p:spPr bwMode="auto">
            <a:xfrm>
              <a:off x="1484027" y="1706480"/>
              <a:ext cx="1765726" cy="40330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application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transport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network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link</a:t>
              </a:r>
            </a:p>
            <a:p>
              <a:pPr algn="ctr" eaLnBrk="1" hangingPunct="1">
                <a:lnSpc>
                  <a:spcPct val="215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400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physical</a:t>
              </a:r>
              <a:endPara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endParaRPr>
            </a:p>
          </p:txBody>
        </p:sp>
        <p:cxnSp>
          <p:nvCxnSpPr>
            <p:cNvPr id="216" name="Straight Connector 215"/>
            <p:cNvCxnSpPr>
              <a:cxnSpLocks/>
            </p:cNvCxnSpPr>
            <p:nvPr/>
          </p:nvCxnSpPr>
          <p:spPr>
            <a:xfrm>
              <a:off x="1534839" y="2676281"/>
              <a:ext cx="164345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/>
            <p:cNvCxnSpPr>
              <a:cxnSpLocks/>
            </p:cNvCxnSpPr>
            <p:nvPr/>
          </p:nvCxnSpPr>
          <p:spPr>
            <a:xfrm>
              <a:off x="1506257" y="3473073"/>
              <a:ext cx="165616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/>
            <p:cNvCxnSpPr>
              <a:cxnSpLocks/>
            </p:cNvCxnSpPr>
            <p:nvPr/>
          </p:nvCxnSpPr>
          <p:spPr>
            <a:xfrm>
              <a:off x="1509433" y="4209550"/>
              <a:ext cx="16688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/>
            <p:cNvCxnSpPr>
              <a:cxnSpLocks/>
            </p:cNvCxnSpPr>
            <p:nvPr/>
          </p:nvCxnSpPr>
          <p:spPr>
            <a:xfrm>
              <a:off x="1512609" y="4992057"/>
              <a:ext cx="164981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3" name="Rectangle 142"/>
          <p:cNvSpPr/>
          <p:nvPr/>
        </p:nvSpPr>
        <p:spPr>
          <a:xfrm>
            <a:off x="5584825" y="2368550"/>
            <a:ext cx="971550" cy="3889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133" name="Group 185"/>
          <p:cNvGrpSpPr>
            <a:grpSpLocks/>
          </p:cNvGrpSpPr>
          <p:nvPr/>
        </p:nvGrpSpPr>
        <p:grpSpPr bwMode="auto">
          <a:xfrm>
            <a:off x="5691188" y="2433638"/>
            <a:ext cx="908050" cy="301625"/>
            <a:chOff x="1848" y="2046"/>
            <a:chExt cx="572" cy="190"/>
          </a:xfrm>
        </p:grpSpPr>
        <p:grpSp>
          <p:nvGrpSpPr>
            <p:cNvPr id="98378" name="Group 179"/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98382" name="Rectangle 180"/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83" name="Rectangle 181"/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</p:grpSp>
        <p:grpSp>
          <p:nvGrpSpPr>
            <p:cNvPr id="98379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98380" name="Rectangle 183"/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81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grpSp>
        <p:nvGrpSpPr>
          <p:cNvPr id="96" name="Group 175"/>
          <p:cNvGrpSpPr>
            <a:grpSpLocks/>
          </p:cNvGrpSpPr>
          <p:nvPr/>
        </p:nvGrpSpPr>
        <p:grpSpPr bwMode="auto">
          <a:xfrm>
            <a:off x="5937250" y="1547813"/>
            <a:ext cx="679450" cy="301625"/>
            <a:chOff x="780" y="1553"/>
            <a:chExt cx="428" cy="190"/>
          </a:xfrm>
        </p:grpSpPr>
        <p:sp>
          <p:nvSpPr>
            <p:cNvPr id="98376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98377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</p:grpSp>
      <p:sp>
        <p:nvSpPr>
          <p:cNvPr id="80" name="Rectangle 79"/>
          <p:cNvSpPr/>
          <p:nvPr/>
        </p:nvSpPr>
        <p:spPr>
          <a:xfrm>
            <a:off x="5356225" y="3319463"/>
            <a:ext cx="1209675" cy="390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>
            <a:grpSpLocks/>
          </p:cNvGrpSpPr>
          <p:nvPr/>
        </p:nvGrpSpPr>
        <p:grpSpPr bwMode="auto">
          <a:xfrm>
            <a:off x="5418138" y="3360738"/>
            <a:ext cx="1058862" cy="306387"/>
            <a:chOff x="5509436" y="3287899"/>
            <a:chExt cx="1058375" cy="307296"/>
          </a:xfrm>
        </p:grpSpPr>
        <p:grpSp>
          <p:nvGrpSpPr>
            <p:cNvPr id="98369" name="Group 182"/>
            <p:cNvGrpSpPr>
              <a:grpSpLocks/>
            </p:cNvGrpSpPr>
            <p:nvPr/>
          </p:nvGrpSpPr>
          <p:grpSpPr bwMode="auto">
            <a:xfrm>
              <a:off x="5510535" y="3293570"/>
              <a:ext cx="1057276" cy="301625"/>
              <a:chOff x="469" y="1531"/>
              <a:chExt cx="666" cy="190"/>
            </a:xfrm>
          </p:grpSpPr>
          <p:sp>
            <p:nvSpPr>
              <p:cNvPr id="98374" name="Rectangle 183"/>
              <p:cNvSpPr>
                <a:spLocks noChangeArrowheads="1"/>
              </p:cNvSpPr>
              <p:nvPr/>
            </p:nvSpPr>
            <p:spPr bwMode="auto">
              <a:xfrm>
                <a:off x="469" y="1549"/>
                <a:ext cx="666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75" name="Rectangle 184"/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  <p:sp>
          <p:nvSpPr>
            <p:cNvPr id="98370" name="Rectangle 181"/>
            <p:cNvSpPr>
              <a:spLocks noChangeArrowheads="1"/>
            </p:cNvSpPr>
            <p:nvPr/>
          </p:nvSpPr>
          <p:spPr bwMode="auto">
            <a:xfrm>
              <a:off x="5771740" y="3305237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98371" name="Rectangle 181"/>
            <p:cNvSpPr>
              <a:spLocks noChangeArrowheads="1"/>
            </p:cNvSpPr>
            <p:nvPr/>
          </p:nvSpPr>
          <p:spPr bwMode="auto">
            <a:xfrm>
              <a:off x="5509436" y="3287899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cxnSp>
          <p:nvCxnSpPr>
            <p:cNvPr id="4" name="Straight Connector 3"/>
            <p:cNvCxnSpPr>
              <a:cxnSpLocks/>
            </p:cNvCxnSpPr>
            <p:nvPr/>
          </p:nvCxnSpPr>
          <p:spPr>
            <a:xfrm>
              <a:off x="6077500" y="3322928"/>
              <a:ext cx="0" cy="256345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>
              <a:off x="5796641" y="3319743"/>
              <a:ext cx="0" cy="25793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7629525" y="1484313"/>
            <a:ext cx="1536700" cy="3792537"/>
            <a:chOff x="7629993" y="1484027"/>
            <a:chExt cx="1535906" cy="3792511"/>
          </a:xfrm>
        </p:grpSpPr>
        <p:sp>
          <p:nvSpPr>
            <p:cNvPr id="119" name="Freeform 118"/>
            <p:cNvSpPr/>
            <p:nvPr/>
          </p:nvSpPr>
          <p:spPr>
            <a:xfrm flipH="1">
              <a:off x="7629993" y="1484027"/>
              <a:ext cx="1201117" cy="3792511"/>
            </a:xfrm>
            <a:custGeom>
              <a:avLst/>
              <a:gdLst>
                <a:gd name="connsiteX0" fmla="*/ 1822537 w 1822537"/>
                <a:gd name="connsiteY0" fmla="*/ 3263030 h 3263030"/>
                <a:gd name="connsiteX1" fmla="*/ 6263 w 1822537"/>
                <a:gd name="connsiteY1" fmla="*/ 2743200 h 3263030"/>
                <a:gd name="connsiteX2" fmla="*/ 0 w 1822537"/>
                <a:gd name="connsiteY2" fmla="*/ 0 h 3263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2537" h="3263030">
                  <a:moveTo>
                    <a:pt x="1822537" y="3263030"/>
                  </a:moveTo>
                  <a:lnTo>
                    <a:pt x="6263" y="2743200"/>
                  </a:lnTo>
                  <a:cubicBezTo>
                    <a:pt x="4175" y="1828800"/>
                    <a:pt x="2088" y="914400"/>
                    <a:pt x="0" y="0"/>
                  </a:cubicBezTo>
                </a:path>
              </a:pathLst>
            </a:custGeom>
            <a:noFill/>
            <a:ln w="44450">
              <a:solidFill>
                <a:srgbClr val="C00000"/>
              </a:solidFill>
              <a:tailEnd type="triangle" w="med" len="sm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 </a:t>
              </a:r>
            </a:p>
          </p:txBody>
        </p:sp>
        <p:grpSp>
          <p:nvGrpSpPr>
            <p:cNvPr id="98340" name="Group 119"/>
            <p:cNvGrpSpPr>
              <a:grpSpLocks/>
            </p:cNvGrpSpPr>
            <p:nvPr/>
          </p:nvGrpSpPr>
          <p:grpSpPr bwMode="auto">
            <a:xfrm>
              <a:off x="7693325" y="4097936"/>
              <a:ext cx="1470663" cy="389744"/>
              <a:chOff x="6216702" y="5375649"/>
              <a:chExt cx="1470663" cy="389744"/>
            </a:xfrm>
          </p:grpSpPr>
          <p:sp>
            <p:nvSpPr>
              <p:cNvPr id="121" name="Rectangle 120"/>
              <p:cNvSpPr/>
              <p:nvPr/>
            </p:nvSpPr>
            <p:spPr>
              <a:xfrm>
                <a:off x="6477052" y="5376334"/>
                <a:ext cx="1210637" cy="3889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98360" name="Group 182"/>
              <p:cNvGrpSpPr>
                <a:grpSpLocks/>
              </p:cNvGrpSpPr>
              <p:nvPr/>
            </p:nvGrpSpPr>
            <p:grpSpPr bwMode="auto">
              <a:xfrm>
                <a:off x="6216702" y="5392448"/>
                <a:ext cx="1381126" cy="301625"/>
                <a:chOff x="265" y="1531"/>
                <a:chExt cx="870" cy="190"/>
              </a:xfrm>
            </p:grpSpPr>
            <p:sp>
              <p:nvSpPr>
                <p:cNvPr id="98367" name="Rectangle 183"/>
                <p:cNvSpPr>
                  <a:spLocks noChangeArrowheads="1"/>
                </p:cNvSpPr>
                <p:nvPr/>
              </p:nvSpPr>
              <p:spPr bwMode="auto">
                <a:xfrm>
                  <a:off x="265" y="1549"/>
                  <a:ext cx="870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8368" name="Rectangle 184"/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M</a:t>
                  </a:r>
                </a:p>
              </p:txBody>
            </p:sp>
          </p:grpSp>
          <p:sp>
            <p:nvSpPr>
              <p:cNvPr id="98361" name="Rectangle 181"/>
              <p:cNvSpPr>
                <a:spLocks noChangeArrowheads="1"/>
              </p:cNvSpPr>
              <p:nvPr/>
            </p:nvSpPr>
            <p:spPr bwMode="auto">
              <a:xfrm>
                <a:off x="6801757" y="5404115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  <p:sp>
            <p:nvSpPr>
              <p:cNvPr id="98362" name="Rectangle 181"/>
              <p:cNvSpPr>
                <a:spLocks noChangeArrowheads="1"/>
              </p:cNvSpPr>
              <p:nvPr/>
            </p:nvSpPr>
            <p:spPr bwMode="auto">
              <a:xfrm>
                <a:off x="6539453" y="5386777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n</a:t>
                </a:r>
              </a:p>
            </p:txBody>
          </p:sp>
          <p:cxnSp>
            <p:nvCxnSpPr>
              <p:cNvPr id="125" name="Straight Connector 124"/>
              <p:cNvCxnSpPr>
                <a:cxnSpLocks/>
              </p:cNvCxnSpPr>
              <p:nvPr/>
            </p:nvCxnSpPr>
            <p:spPr>
              <a:xfrm>
                <a:off x="7106965" y="5422372"/>
                <a:ext cx="0" cy="2555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6826122" y="5419197"/>
                <a:ext cx="0" cy="25717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365" name="Rectangle 181"/>
              <p:cNvSpPr>
                <a:spLocks noChangeArrowheads="1"/>
              </p:cNvSpPr>
              <p:nvPr/>
            </p:nvSpPr>
            <p:spPr bwMode="auto">
              <a:xfrm>
                <a:off x="6236418" y="5394426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l</a:t>
                </a:r>
              </a:p>
            </p:txBody>
          </p:sp>
          <p:cxnSp>
            <p:nvCxnSpPr>
              <p:cNvPr id="129" name="Straight Connector 128"/>
              <p:cNvCxnSpPr/>
              <p:nvPr/>
            </p:nvCxnSpPr>
            <p:spPr>
              <a:xfrm>
                <a:off x="6505613" y="5420784"/>
                <a:ext cx="0" cy="255586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341" name="Group 131"/>
            <p:cNvGrpSpPr>
              <a:grpSpLocks/>
            </p:cNvGrpSpPr>
            <p:nvPr/>
          </p:nvGrpSpPr>
          <p:grpSpPr bwMode="auto">
            <a:xfrm>
              <a:off x="8014421" y="3363106"/>
              <a:ext cx="1058375" cy="307296"/>
              <a:chOff x="5509436" y="3287899"/>
              <a:chExt cx="1058375" cy="307296"/>
            </a:xfrm>
          </p:grpSpPr>
          <p:grpSp>
            <p:nvGrpSpPr>
              <p:cNvPr id="98352" name="Group 182"/>
              <p:cNvGrpSpPr>
                <a:grpSpLocks/>
              </p:cNvGrpSpPr>
              <p:nvPr/>
            </p:nvGrpSpPr>
            <p:grpSpPr bwMode="auto">
              <a:xfrm>
                <a:off x="5510535" y="3293570"/>
                <a:ext cx="1057276" cy="301625"/>
                <a:chOff x="469" y="1531"/>
                <a:chExt cx="666" cy="190"/>
              </a:xfrm>
            </p:grpSpPr>
            <p:sp>
              <p:nvSpPr>
                <p:cNvPr id="98357" name="Rectangle 183"/>
                <p:cNvSpPr>
                  <a:spLocks noChangeArrowheads="1"/>
                </p:cNvSpPr>
                <p:nvPr/>
              </p:nvSpPr>
              <p:spPr bwMode="auto">
                <a:xfrm>
                  <a:off x="469" y="1549"/>
                  <a:ext cx="666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8358" name="Rectangle 184"/>
                <p:cNvSpPr>
                  <a:spLocks noChangeArrowheads="1"/>
                </p:cNvSpPr>
                <p:nvPr/>
              </p:nvSpPr>
              <p:spPr bwMode="auto">
                <a:xfrm>
                  <a:off x="873" y="1531"/>
                  <a:ext cx="239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M</a:t>
                  </a:r>
                </a:p>
              </p:txBody>
            </p:sp>
          </p:grpSp>
          <p:sp>
            <p:nvSpPr>
              <p:cNvPr id="98353" name="Rectangle 181"/>
              <p:cNvSpPr>
                <a:spLocks noChangeArrowheads="1"/>
              </p:cNvSpPr>
              <p:nvPr/>
            </p:nvSpPr>
            <p:spPr bwMode="auto">
              <a:xfrm>
                <a:off x="5771740" y="3305237"/>
                <a:ext cx="296863" cy="26193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  <p:sp>
            <p:nvSpPr>
              <p:cNvPr id="98354" name="Rectangle 181"/>
              <p:cNvSpPr>
                <a:spLocks noChangeArrowheads="1"/>
              </p:cNvSpPr>
              <p:nvPr/>
            </p:nvSpPr>
            <p:spPr bwMode="auto">
              <a:xfrm>
                <a:off x="5509436" y="3287899"/>
                <a:ext cx="296863" cy="2921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n</a:t>
                </a:r>
              </a:p>
            </p:txBody>
          </p:sp>
          <p:cxnSp>
            <p:nvCxnSpPr>
              <p:cNvPr id="145" name="Straight Connector 144"/>
              <p:cNvCxnSpPr>
                <a:cxnSpLocks/>
              </p:cNvCxnSpPr>
              <p:nvPr/>
            </p:nvCxnSpPr>
            <p:spPr>
              <a:xfrm>
                <a:off x="6077016" y="3323332"/>
                <a:ext cx="0" cy="255585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/>
              <p:cNvCxnSpPr/>
              <p:nvPr/>
            </p:nvCxnSpPr>
            <p:spPr>
              <a:xfrm>
                <a:off x="5796174" y="3320157"/>
                <a:ext cx="0" cy="257173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8342" name="Group 6"/>
            <p:cNvGrpSpPr>
              <a:grpSpLocks/>
            </p:cNvGrpSpPr>
            <p:nvPr/>
          </p:nvGrpSpPr>
          <p:grpSpPr bwMode="auto">
            <a:xfrm>
              <a:off x="8257849" y="2658970"/>
              <a:ext cx="908050" cy="301625"/>
              <a:chOff x="6877524" y="6049441"/>
              <a:chExt cx="908050" cy="301625"/>
            </a:xfrm>
          </p:grpSpPr>
          <p:grpSp>
            <p:nvGrpSpPr>
              <p:cNvPr id="98346" name="Group 179"/>
              <p:cNvGrpSpPr>
                <a:grpSpLocks/>
              </p:cNvGrpSpPr>
              <p:nvPr/>
            </p:nvGrpSpPr>
            <p:grpSpPr bwMode="auto">
              <a:xfrm>
                <a:off x="6877524" y="6051029"/>
                <a:ext cx="296863" cy="292100"/>
                <a:chOff x="1959" y="2058"/>
                <a:chExt cx="187" cy="184"/>
              </a:xfrm>
            </p:grpSpPr>
            <p:sp>
              <p:nvSpPr>
                <p:cNvPr id="98350" name="Rectangle 180"/>
                <p:cNvSpPr>
                  <a:spLocks noChangeArrowheads="1"/>
                </p:cNvSpPr>
                <p:nvPr/>
              </p:nvSpPr>
              <p:spPr bwMode="auto">
                <a:xfrm>
                  <a:off x="1964" y="2075"/>
                  <a:ext cx="177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8351" name="Rectangle 181"/>
                <p:cNvSpPr>
                  <a:spLocks noChangeArrowheads="1"/>
                </p:cNvSpPr>
                <p:nvPr/>
              </p:nvSpPr>
              <p:spPr bwMode="auto">
                <a:xfrm>
                  <a:off x="1959" y="2058"/>
                  <a:ext cx="187" cy="18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H</a:t>
                  </a:r>
                  <a:r>
                    <a:rPr lang="en-US" altLang="en-US" sz="1800" baseline="-250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t</a:t>
                  </a:r>
                </a:p>
              </p:txBody>
            </p:sp>
          </p:grpSp>
          <p:grpSp>
            <p:nvGrpSpPr>
              <p:cNvPr id="98347" name="Group 182"/>
              <p:cNvGrpSpPr>
                <a:grpSpLocks/>
              </p:cNvGrpSpPr>
              <p:nvPr/>
            </p:nvGrpSpPr>
            <p:grpSpPr bwMode="auto">
              <a:xfrm>
                <a:off x="7106124" y="6049441"/>
                <a:ext cx="679450" cy="301625"/>
                <a:chOff x="780" y="1553"/>
                <a:chExt cx="428" cy="190"/>
              </a:xfrm>
            </p:grpSpPr>
            <p:sp>
              <p:nvSpPr>
                <p:cNvPr id="98348" name="Rectangle 183"/>
                <p:cNvSpPr>
                  <a:spLocks noChangeArrowheads="1"/>
                </p:cNvSpPr>
                <p:nvPr/>
              </p:nvSpPr>
              <p:spPr bwMode="auto">
                <a:xfrm>
                  <a:off x="817" y="1571"/>
                  <a:ext cx="312" cy="162"/>
                </a:xfrm>
                <a:prstGeom prst="rect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endParaRPr lang="en-US" altLang="en-US" sz="2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endParaRPr>
                </a:p>
              </p:txBody>
            </p:sp>
            <p:sp>
              <p:nvSpPr>
                <p:cNvPr id="98349" name="Rectangle 184"/>
                <p:cNvSpPr>
                  <a:spLocks noChangeArrowheads="1"/>
                </p:cNvSpPr>
                <p:nvPr/>
              </p:nvSpPr>
              <p:spPr bwMode="auto">
                <a:xfrm>
                  <a:off x="780" y="1553"/>
                  <a:ext cx="428" cy="19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lnSpc>
                      <a:spcPct val="90000"/>
                    </a:lnSpc>
                    <a:spcBef>
                      <a:spcPts val="1000"/>
                    </a:spcBef>
                    <a:buClr>
                      <a:srgbClr val="0000A3"/>
                    </a:buClr>
                    <a:buFont typeface="Wingdings" panose="05000000000000000000" pitchFamily="2" charset="2"/>
                    <a:buChar char="§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1pPr>
                  <a:lvl2pPr marL="742950" indent="-285750">
                    <a:lnSpc>
                      <a:spcPct val="90000"/>
                    </a:lnSpc>
                    <a:spcBef>
                      <a:spcPts val="500"/>
                    </a:spcBef>
                    <a:buClr>
                      <a:srgbClr val="0000A8"/>
                    </a:buClr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2pPr>
                  <a:lvl3pPr marL="11430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3pPr>
                  <a:lvl4pPr marL="16002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4pPr>
                  <a:lvl5pPr marL="2057400" indent="-228600">
                    <a:lnSpc>
                      <a:spcPct val="90000"/>
                    </a:lnSpc>
                    <a:spcBef>
                      <a:spcPts val="500"/>
                    </a:spcBef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5pPr>
                  <a:lvl6pPr marL="25146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6pPr>
                  <a:lvl7pPr marL="29718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7pPr>
                  <a:lvl8pPr marL="34290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8pPr>
                  <a:lvl9pPr marL="3886200" indent="-228600" fontAlgn="base">
                    <a:lnSpc>
                      <a:spcPct val="90000"/>
                    </a:lnSpc>
                    <a:spcBef>
                      <a:spcPts val="5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•"/>
                    <a:defRPr>
                      <a:solidFill>
                        <a:schemeClr val="tx1"/>
                      </a:solidFill>
                      <a:latin typeface="Calibri" panose="020F0502020204030204" pitchFamily="34" charset="0"/>
                    </a:defRPr>
                  </a:lvl9pPr>
                </a:lstStyle>
                <a:p>
                  <a:pPr algn="ctr" eaLnBrk="1" hangingPunct="1">
                    <a:lnSpc>
                      <a:spcPct val="100000"/>
                    </a:lnSpc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en-US" sz="1400">
                      <a:solidFill>
                        <a:srgbClr val="000000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rPr>
                    <a:t>M</a:t>
                  </a:r>
                </a:p>
              </p:txBody>
            </p:sp>
          </p:grpSp>
        </p:grpSp>
        <p:grpSp>
          <p:nvGrpSpPr>
            <p:cNvPr id="98343" name="Group 175"/>
            <p:cNvGrpSpPr>
              <a:grpSpLocks/>
            </p:cNvGrpSpPr>
            <p:nvPr/>
          </p:nvGrpSpPr>
          <p:grpSpPr bwMode="auto">
            <a:xfrm>
              <a:off x="8465451" y="1880020"/>
              <a:ext cx="679450" cy="301625"/>
              <a:chOff x="780" y="1553"/>
              <a:chExt cx="428" cy="190"/>
            </a:xfrm>
          </p:grpSpPr>
          <p:sp>
            <p:nvSpPr>
              <p:cNvPr id="98344" name="Rectangle 176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45" name="Rectangle 177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sp>
        <p:nvSpPr>
          <p:cNvPr id="165" name="Freeform 8"/>
          <p:cNvSpPr>
            <a:spLocks/>
          </p:cNvSpPr>
          <p:nvPr/>
        </p:nvSpPr>
        <p:spPr bwMode="auto">
          <a:xfrm>
            <a:off x="3570288" y="4675188"/>
            <a:ext cx="4137025" cy="601662"/>
          </a:xfrm>
          <a:custGeom>
            <a:avLst/>
            <a:gdLst>
              <a:gd name="T0" fmla="*/ 0 w 4100"/>
              <a:gd name="T1" fmla="*/ 0 h 2072"/>
              <a:gd name="T2" fmla="*/ 4 w 4100"/>
              <a:gd name="T3" fmla="*/ 1736 h 2072"/>
              <a:gd name="T4" fmla="*/ 804 w 4100"/>
              <a:gd name="T5" fmla="*/ 2064 h 2072"/>
              <a:gd name="T6" fmla="*/ 3468 w 4100"/>
              <a:gd name="T7" fmla="*/ 2072 h 2072"/>
              <a:gd name="T8" fmla="*/ 4100 w 4100"/>
              <a:gd name="T9" fmla="*/ 1736 h 2072"/>
              <a:gd name="T10" fmla="*/ 4100 w 4100"/>
              <a:gd name="T11" fmla="*/ 96 h 20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4100"/>
              <a:gd name="T19" fmla="*/ 0 h 2072"/>
              <a:gd name="T20" fmla="*/ 4100 w 4100"/>
              <a:gd name="T21" fmla="*/ 2072 h 2072"/>
              <a:gd name="connsiteX0" fmla="*/ 0 w 10000"/>
              <a:gd name="connsiteY0" fmla="*/ 0 h 10000"/>
              <a:gd name="connsiteX1" fmla="*/ 10 w 10000"/>
              <a:gd name="connsiteY1" fmla="*/ 8378 h 10000"/>
              <a:gd name="connsiteX2" fmla="*/ 1961 w 10000"/>
              <a:gd name="connsiteY2" fmla="*/ 9961 h 10000"/>
              <a:gd name="connsiteX3" fmla="*/ 8459 w 10000"/>
              <a:gd name="connsiteY3" fmla="*/ 10000 h 10000"/>
              <a:gd name="connsiteX4" fmla="*/ 10000 w 10000"/>
              <a:gd name="connsiteY4" fmla="*/ 8378 h 10000"/>
              <a:gd name="connsiteX0" fmla="*/ 0 w 8459"/>
              <a:gd name="connsiteY0" fmla="*/ 0 h 10000"/>
              <a:gd name="connsiteX1" fmla="*/ 10 w 8459"/>
              <a:gd name="connsiteY1" fmla="*/ 8378 h 10000"/>
              <a:gd name="connsiteX2" fmla="*/ 1961 w 8459"/>
              <a:gd name="connsiteY2" fmla="*/ 9961 h 10000"/>
              <a:gd name="connsiteX3" fmla="*/ 8459 w 8459"/>
              <a:gd name="connsiteY3" fmla="*/ 10000 h 10000"/>
              <a:gd name="connsiteX0" fmla="*/ 0 w 9988"/>
              <a:gd name="connsiteY0" fmla="*/ 0 h 1622"/>
              <a:gd name="connsiteX1" fmla="*/ 2306 w 9988"/>
              <a:gd name="connsiteY1" fmla="*/ 1583 h 1622"/>
              <a:gd name="connsiteX2" fmla="*/ 9988 w 9988"/>
              <a:gd name="connsiteY2" fmla="*/ 1622 h 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88" h="1622">
                <a:moveTo>
                  <a:pt x="0" y="0"/>
                </a:moveTo>
                <a:lnTo>
                  <a:pt x="2306" y="1583"/>
                </a:lnTo>
                <a:lnTo>
                  <a:pt x="9988" y="1622"/>
                </a:lnTo>
              </a:path>
            </a:pathLst>
          </a:custGeom>
          <a:noFill/>
          <a:ln w="44450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       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3186113" y="2138363"/>
            <a:ext cx="1079500" cy="1909762"/>
            <a:chOff x="3186222" y="2137612"/>
            <a:chExt cx="1079388" cy="1910319"/>
          </a:xfrm>
        </p:grpSpPr>
        <p:sp>
          <p:nvSpPr>
            <p:cNvPr id="10" name="TextBox 9"/>
            <p:cNvSpPr txBox="1"/>
            <p:nvPr/>
          </p:nvSpPr>
          <p:spPr>
            <a:xfrm>
              <a:off x="3186222" y="2137612"/>
              <a:ext cx="996847" cy="369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message</a:t>
              </a:r>
            </a:p>
          </p:txBody>
        </p:sp>
        <p:sp>
          <p:nvSpPr>
            <p:cNvPr id="166" name="TextBox 165"/>
            <p:cNvSpPr txBox="1"/>
            <p:nvPr/>
          </p:nvSpPr>
          <p:spPr>
            <a:xfrm>
              <a:off x="3192571" y="2928418"/>
              <a:ext cx="995259" cy="369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segment</a:t>
              </a:r>
            </a:p>
          </p:txBody>
        </p:sp>
        <p:sp>
          <p:nvSpPr>
            <p:cNvPr id="200" name="TextBox 199"/>
            <p:cNvSpPr txBox="1"/>
            <p:nvPr/>
          </p:nvSpPr>
          <p:spPr>
            <a:xfrm>
              <a:off x="3186222" y="3677936"/>
              <a:ext cx="1079388" cy="369995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black"/>
                  </a:solidFill>
                  <a:latin typeface="Calibri" panose="020F0502020204030204"/>
                </a:rPr>
                <a:t>datagram</a:t>
              </a:r>
            </a:p>
          </p:txBody>
        </p:sp>
      </p:grpSp>
      <p:sp>
        <p:nvSpPr>
          <p:cNvPr id="201" name="TextBox 200"/>
          <p:cNvSpPr txBox="1"/>
          <p:nvPr/>
        </p:nvSpPr>
        <p:spPr>
          <a:xfrm>
            <a:off x="3189288" y="4454525"/>
            <a:ext cx="741362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>
                <a:solidFill>
                  <a:prstClr val="black"/>
                </a:solidFill>
                <a:latin typeface="Calibri" panose="020F0502020204030204"/>
              </a:rPr>
              <a:t>frame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5145088" y="4194175"/>
            <a:ext cx="1347787" cy="307975"/>
            <a:chOff x="5144294" y="4194650"/>
            <a:chExt cx="1347789" cy="307296"/>
          </a:xfrm>
        </p:grpSpPr>
        <p:grpSp>
          <p:nvGrpSpPr>
            <p:cNvPr id="98327" name="Group 182"/>
            <p:cNvGrpSpPr>
              <a:grpSpLocks/>
            </p:cNvGrpSpPr>
            <p:nvPr/>
          </p:nvGrpSpPr>
          <p:grpSpPr bwMode="auto">
            <a:xfrm>
              <a:off x="5144294" y="4200321"/>
              <a:ext cx="1347789" cy="301625"/>
              <a:chOff x="286" y="1531"/>
              <a:chExt cx="849" cy="190"/>
            </a:xfrm>
          </p:grpSpPr>
          <p:sp>
            <p:nvSpPr>
              <p:cNvPr id="98334" name="Rectangle 183"/>
              <p:cNvSpPr>
                <a:spLocks noChangeArrowheads="1"/>
              </p:cNvSpPr>
              <p:nvPr/>
            </p:nvSpPr>
            <p:spPr bwMode="auto">
              <a:xfrm>
                <a:off x="286" y="1549"/>
                <a:ext cx="849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98335" name="Rectangle 184"/>
              <p:cNvSpPr>
                <a:spLocks noChangeArrowheads="1"/>
              </p:cNvSpPr>
              <p:nvPr/>
            </p:nvSpPr>
            <p:spPr bwMode="auto">
              <a:xfrm>
                <a:off x="873" y="1531"/>
                <a:ext cx="239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  <p:sp>
          <p:nvSpPr>
            <p:cNvPr id="98328" name="Rectangle 181"/>
            <p:cNvSpPr>
              <a:spLocks noChangeArrowheads="1"/>
            </p:cNvSpPr>
            <p:nvPr/>
          </p:nvSpPr>
          <p:spPr bwMode="auto">
            <a:xfrm>
              <a:off x="5696012" y="4211988"/>
              <a:ext cx="296863" cy="2619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98329" name="Rectangle 181"/>
            <p:cNvSpPr>
              <a:spLocks noChangeArrowheads="1"/>
            </p:cNvSpPr>
            <p:nvPr/>
          </p:nvSpPr>
          <p:spPr bwMode="auto">
            <a:xfrm>
              <a:off x="5433708" y="4194650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cxnSp>
          <p:nvCxnSpPr>
            <p:cNvPr id="222" name="Straight Connector 221"/>
            <p:cNvCxnSpPr>
              <a:cxnSpLocks/>
            </p:cNvCxnSpPr>
            <p:nvPr/>
          </p:nvCxnSpPr>
          <p:spPr>
            <a:xfrm>
              <a:off x="6001545" y="4229498"/>
              <a:ext cx="0" cy="256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Connector 222"/>
            <p:cNvCxnSpPr/>
            <p:nvPr/>
          </p:nvCxnSpPr>
          <p:spPr>
            <a:xfrm>
              <a:off x="5720557" y="4227914"/>
              <a:ext cx="0" cy="256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332" name="Rectangle 181"/>
            <p:cNvSpPr>
              <a:spLocks noChangeArrowheads="1"/>
            </p:cNvSpPr>
            <p:nvPr/>
          </p:nvSpPr>
          <p:spPr bwMode="auto">
            <a:xfrm>
              <a:off x="5149178" y="4198403"/>
              <a:ext cx="296863" cy="2921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l</a:t>
              </a:r>
            </a:p>
          </p:txBody>
        </p:sp>
        <p:cxnSp>
          <p:nvCxnSpPr>
            <p:cNvPr id="225" name="Straight Connector 224"/>
            <p:cNvCxnSpPr/>
            <p:nvPr/>
          </p:nvCxnSpPr>
          <p:spPr>
            <a:xfrm>
              <a:off x="5417344" y="4226330"/>
              <a:ext cx="0" cy="256608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8326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93056F42-CFF4-4C6D-9B76-FB72FD9E5636}" type="slidenum">
              <a:rPr lang="en-US" altLang="en-US" smtClean="0">
                <a:solidFill>
                  <a:srgbClr val="7F7F7F"/>
                </a:solidFill>
              </a:rPr>
              <a:pPr/>
              <a:t>18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537690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1.48148E-6 L -0.17917 0.0101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58" y="50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85185E-6 L -0.20157 0.0340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78" y="169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4.81481E-6 L -0.22096 0.0495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055" y="2477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16224 -0.0062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12" y="-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6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 animBg="1"/>
      <p:bldP spid="165" grpId="0" animBg="1"/>
      <p:bldP spid="201" grpId="0"/>
      <p:bldP spid="201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Freeform 99"/>
          <p:cNvSpPr>
            <a:spLocks/>
          </p:cNvSpPr>
          <p:nvPr/>
        </p:nvSpPr>
        <p:spPr bwMode="auto">
          <a:xfrm>
            <a:off x="8197850" y="4478338"/>
            <a:ext cx="454025" cy="992187"/>
          </a:xfrm>
          <a:custGeom>
            <a:avLst/>
            <a:gdLst>
              <a:gd name="T0" fmla="*/ 2147483646 w 413"/>
              <a:gd name="T1" fmla="*/ 2147483646 h 715"/>
              <a:gd name="T2" fmla="*/ 2147483646 w 413"/>
              <a:gd name="T3" fmla="*/ 0 h 715"/>
              <a:gd name="T4" fmla="*/ 0 w 413"/>
              <a:gd name="T5" fmla="*/ 2147483646 h 715"/>
              <a:gd name="T6" fmla="*/ 2147483646 w 413"/>
              <a:gd name="T7" fmla="*/ 2147483646 h 715"/>
              <a:gd name="T8" fmla="*/ 2147483646 w 413"/>
              <a:gd name="T9" fmla="*/ 2147483646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  <a:gd name="connsiteX0" fmla="*/ 10000 w 10000"/>
              <a:gd name="connsiteY0" fmla="*/ 7972 h 8825"/>
              <a:gd name="connsiteX1" fmla="*/ 218 w 10000"/>
              <a:gd name="connsiteY1" fmla="*/ 0 h 8825"/>
              <a:gd name="connsiteX2" fmla="*/ 0 w 10000"/>
              <a:gd name="connsiteY2" fmla="*/ 8448 h 8825"/>
              <a:gd name="connsiteX3" fmla="*/ 7224 w 10000"/>
              <a:gd name="connsiteY3" fmla="*/ 8825 h 8825"/>
              <a:gd name="connsiteX4" fmla="*/ 10000 w 10000"/>
              <a:gd name="connsiteY4" fmla="*/ 7972 h 8825"/>
              <a:gd name="connsiteX0" fmla="*/ 6901 w 7224"/>
              <a:gd name="connsiteY0" fmla="*/ 7744 h 10000"/>
              <a:gd name="connsiteX1" fmla="*/ 218 w 7224"/>
              <a:gd name="connsiteY1" fmla="*/ 0 h 10000"/>
              <a:gd name="connsiteX2" fmla="*/ 0 w 7224"/>
              <a:gd name="connsiteY2" fmla="*/ 9573 h 10000"/>
              <a:gd name="connsiteX3" fmla="*/ 7224 w 7224"/>
              <a:gd name="connsiteY3" fmla="*/ 10000 h 10000"/>
              <a:gd name="connsiteX4" fmla="*/ 6901 w 7224"/>
              <a:gd name="connsiteY4" fmla="*/ 7744 h 10000"/>
              <a:gd name="connsiteX0" fmla="*/ 9553 w 9587"/>
              <a:gd name="connsiteY0" fmla="*/ 7744 h 9750"/>
              <a:gd name="connsiteX1" fmla="*/ 302 w 9587"/>
              <a:gd name="connsiteY1" fmla="*/ 0 h 9750"/>
              <a:gd name="connsiteX2" fmla="*/ 0 w 9587"/>
              <a:gd name="connsiteY2" fmla="*/ 9573 h 9750"/>
              <a:gd name="connsiteX3" fmla="*/ 9464 w 9587"/>
              <a:gd name="connsiteY3" fmla="*/ 9750 h 9750"/>
              <a:gd name="connsiteX4" fmla="*/ 9553 w 9587"/>
              <a:gd name="connsiteY4" fmla="*/ 7744 h 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87" h="9750">
                <a:moveTo>
                  <a:pt x="9553" y="7744"/>
                </a:moveTo>
                <a:lnTo>
                  <a:pt x="302" y="0"/>
                </a:lnTo>
                <a:cubicBezTo>
                  <a:pt x="201" y="3191"/>
                  <a:pt x="101" y="6382"/>
                  <a:pt x="0" y="9573"/>
                </a:cubicBezTo>
                <a:lnTo>
                  <a:pt x="9464" y="9750"/>
                </a:lnTo>
                <a:cubicBezTo>
                  <a:pt x="9314" y="8998"/>
                  <a:pt x="9702" y="8496"/>
                  <a:pt x="9553" y="7744"/>
                </a:cubicBez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0355" name="Group 296"/>
          <p:cNvGrpSpPr>
            <a:grpSpLocks/>
          </p:cNvGrpSpPr>
          <p:nvPr/>
        </p:nvGrpSpPr>
        <p:grpSpPr bwMode="auto">
          <a:xfrm>
            <a:off x="8637588" y="5116513"/>
            <a:ext cx="958850" cy="476250"/>
            <a:chOff x="7493876" y="2774731"/>
            <a:chExt cx="1481958" cy="894622"/>
          </a:xfrm>
        </p:grpSpPr>
        <p:sp>
          <p:nvSpPr>
            <p:cNvPr id="298" name="Freeform 297"/>
            <p:cNvSpPr/>
            <p:nvPr/>
          </p:nvSpPr>
          <p:spPr>
            <a:xfrm>
              <a:off x="7493876" y="3084867"/>
              <a:ext cx="1481958" cy="584486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299" name="Oval 298"/>
            <p:cNvSpPr/>
            <p:nvPr/>
          </p:nvSpPr>
          <p:spPr>
            <a:xfrm>
              <a:off x="7493876" y="2774731"/>
              <a:ext cx="1481958" cy="578522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100485" name="Group 299"/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01" name="Freeform 300"/>
              <p:cNvSpPr/>
              <p:nvPr/>
            </p:nvSpPr>
            <p:spPr>
              <a:xfrm>
                <a:off x="7813193" y="2885701"/>
                <a:ext cx="847495" cy="195933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2" name="Freeform 301"/>
              <p:cNvSpPr/>
              <p:nvPr/>
            </p:nvSpPr>
            <p:spPr>
              <a:xfrm>
                <a:off x="8366918" y="3054352"/>
                <a:ext cx="317018" cy="168650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3" name="Freeform 302"/>
              <p:cNvSpPr/>
              <p:nvPr/>
            </p:nvSpPr>
            <p:spPr>
              <a:xfrm>
                <a:off x="7787832" y="3054352"/>
                <a:ext cx="310677" cy="168650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04" name="Freeform 303"/>
              <p:cNvSpPr/>
              <p:nvPr/>
            </p:nvSpPr>
            <p:spPr>
              <a:xfrm>
                <a:off x="7895617" y="2972507"/>
                <a:ext cx="676305" cy="26537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32" name="Rectangle 90"/>
          <p:cNvSpPr>
            <a:spLocks noChangeArrowheads="1"/>
          </p:cNvSpPr>
          <p:nvPr/>
        </p:nvSpPr>
        <p:spPr bwMode="auto">
          <a:xfrm>
            <a:off x="6916738" y="4489450"/>
            <a:ext cx="1273175" cy="94615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127000" dist="38100" dir="18900000" sx="103000" sy="103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0357" name="Text Box 92"/>
          <p:cNvSpPr txBox="1">
            <a:spLocks noChangeArrowheads="1"/>
          </p:cNvSpPr>
          <p:nvPr/>
        </p:nvSpPr>
        <p:spPr bwMode="auto">
          <a:xfrm>
            <a:off x="6873875" y="4456113"/>
            <a:ext cx="1317625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link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physical</a:t>
            </a:r>
          </a:p>
        </p:txBody>
      </p:sp>
      <p:sp>
        <p:nvSpPr>
          <p:cNvPr id="144" name="Rectangle 24"/>
          <p:cNvSpPr>
            <a:spLocks noChangeArrowheads="1"/>
          </p:cNvSpPr>
          <p:nvPr/>
        </p:nvSpPr>
        <p:spPr bwMode="auto">
          <a:xfrm>
            <a:off x="2886075" y="486568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0359" name="Text Box 26"/>
          <p:cNvSpPr txBox="1">
            <a:spLocks noChangeArrowheads="1"/>
          </p:cNvSpPr>
          <p:nvPr/>
        </p:nvSpPr>
        <p:spPr bwMode="auto">
          <a:xfrm>
            <a:off x="2832100" y="4821238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application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transport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link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physical</a:t>
            </a:r>
          </a:p>
        </p:txBody>
      </p:sp>
      <p:sp>
        <p:nvSpPr>
          <p:cNvPr id="146" name="Line 25"/>
          <p:cNvSpPr>
            <a:spLocks noChangeShapeType="1"/>
          </p:cNvSpPr>
          <p:nvPr/>
        </p:nvSpPr>
        <p:spPr bwMode="auto">
          <a:xfrm>
            <a:off x="2886075" y="518318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7" name="Line 27"/>
          <p:cNvSpPr>
            <a:spLocks noChangeShapeType="1"/>
          </p:cNvSpPr>
          <p:nvPr/>
        </p:nvSpPr>
        <p:spPr bwMode="auto">
          <a:xfrm>
            <a:off x="2894013" y="550386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8" name="Line 28"/>
          <p:cNvSpPr>
            <a:spLocks noChangeShapeType="1"/>
          </p:cNvSpPr>
          <p:nvPr/>
        </p:nvSpPr>
        <p:spPr bwMode="auto">
          <a:xfrm>
            <a:off x="2898775" y="57848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49" name="Line 29"/>
          <p:cNvSpPr>
            <a:spLocks noChangeShapeType="1"/>
          </p:cNvSpPr>
          <p:nvPr/>
        </p:nvSpPr>
        <p:spPr bwMode="auto">
          <a:xfrm>
            <a:off x="2898775" y="606107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79" name="Rectangle 24"/>
          <p:cNvSpPr>
            <a:spLocks noChangeArrowheads="1"/>
          </p:cNvSpPr>
          <p:nvPr/>
        </p:nvSpPr>
        <p:spPr bwMode="auto">
          <a:xfrm>
            <a:off x="3816350" y="985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76200" dist="38100" dir="18900000" sx="101000" sy="101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100365" name="Text Box 26"/>
          <p:cNvSpPr txBox="1">
            <a:spLocks noChangeArrowheads="1"/>
          </p:cNvSpPr>
          <p:nvPr/>
        </p:nvSpPr>
        <p:spPr bwMode="auto">
          <a:xfrm>
            <a:off x="3762375" y="941388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application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transport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network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link</a:t>
            </a:r>
          </a:p>
          <a:p>
            <a:pPr algn="ctr" eaLnBrk="1" hangingPunct="1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physical</a:t>
            </a:r>
          </a:p>
        </p:txBody>
      </p:sp>
      <p:sp>
        <p:nvSpPr>
          <p:cNvPr id="159" name="Freeform 3"/>
          <p:cNvSpPr>
            <a:spLocks/>
          </p:cNvSpPr>
          <p:nvPr/>
        </p:nvSpPr>
        <p:spPr bwMode="auto">
          <a:xfrm>
            <a:off x="8316913" y="2563813"/>
            <a:ext cx="638175" cy="782637"/>
          </a:xfrm>
          <a:custGeom>
            <a:avLst/>
            <a:gdLst>
              <a:gd name="T0" fmla="*/ 2147483646 w 402"/>
              <a:gd name="T1" fmla="*/ 2147483646 h 537"/>
              <a:gd name="T2" fmla="*/ 2147483646 w 402"/>
              <a:gd name="T3" fmla="*/ 0 h 537"/>
              <a:gd name="T4" fmla="*/ 0 w 402"/>
              <a:gd name="T5" fmla="*/ 2147483646 h 537"/>
              <a:gd name="T6" fmla="*/ 2147483646 w 402"/>
              <a:gd name="T7" fmla="*/ 2147483646 h 537"/>
              <a:gd name="T8" fmla="*/ 2147483646 w 402"/>
              <a:gd name="T9" fmla="*/ 2147483646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0367" name="Group 304"/>
          <p:cNvGrpSpPr>
            <a:grpSpLocks/>
          </p:cNvGrpSpPr>
          <p:nvPr/>
        </p:nvGrpSpPr>
        <p:grpSpPr bwMode="auto">
          <a:xfrm>
            <a:off x="8737600" y="2941638"/>
            <a:ext cx="958850" cy="477837"/>
            <a:chOff x="3668110" y="2448910"/>
            <a:chExt cx="3794234" cy="2165130"/>
          </a:xfrm>
        </p:grpSpPr>
        <p:sp>
          <p:nvSpPr>
            <p:cNvPr id="306" name="Rectangle 305"/>
            <p:cNvSpPr/>
            <p:nvPr/>
          </p:nvSpPr>
          <p:spPr>
            <a:xfrm>
              <a:off x="3668110" y="3743673"/>
              <a:ext cx="3781670" cy="870367"/>
            </a:xfrm>
            <a:prstGeom prst="rect">
              <a:avLst/>
            </a:pr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prstClr val="white"/>
                </a:solidFill>
              </a:endParaRPr>
            </a:p>
          </p:txBody>
        </p:sp>
        <p:sp>
          <p:nvSpPr>
            <p:cNvPr id="307" name="Freeform 306"/>
            <p:cNvSpPr/>
            <p:nvPr/>
          </p:nvSpPr>
          <p:spPr>
            <a:xfrm>
              <a:off x="3680674" y="2448910"/>
              <a:ext cx="3781670" cy="1323536"/>
            </a:xfrm>
            <a:custGeom>
              <a:avLst/>
              <a:gdLst>
                <a:gd name="connsiteX0" fmla="*/ 0 w 3783724"/>
                <a:gd name="connsiteY0" fmla="*/ 1313793 h 1324303"/>
                <a:gd name="connsiteX1" fmla="*/ 0 w 3783724"/>
                <a:gd name="connsiteY1" fmla="*/ 1313793 h 1324303"/>
                <a:gd name="connsiteX2" fmla="*/ 252248 w 3783724"/>
                <a:gd name="connsiteY2" fmla="*/ 0 h 1324303"/>
                <a:gd name="connsiteX3" fmla="*/ 3415862 w 3783724"/>
                <a:gd name="connsiteY3" fmla="*/ 21020 h 1324303"/>
                <a:gd name="connsiteX4" fmla="*/ 3783724 w 3783724"/>
                <a:gd name="connsiteY4" fmla="*/ 1324303 h 1324303"/>
                <a:gd name="connsiteX5" fmla="*/ 0 w 3783724"/>
                <a:gd name="connsiteY5" fmla="*/ 1313793 h 13243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783724" h="1324303">
                  <a:moveTo>
                    <a:pt x="0" y="1313793"/>
                  </a:moveTo>
                  <a:lnTo>
                    <a:pt x="0" y="1313793"/>
                  </a:lnTo>
                  <a:lnTo>
                    <a:pt x="252248" y="0"/>
                  </a:lnTo>
                  <a:lnTo>
                    <a:pt x="3415862" y="21020"/>
                  </a:lnTo>
                  <a:lnTo>
                    <a:pt x="3783724" y="1324303"/>
                  </a:lnTo>
                  <a:lnTo>
                    <a:pt x="0" y="1313793"/>
                  </a:lnTo>
                  <a:close/>
                </a:path>
              </a:pathLst>
            </a:cu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1600" dirty="0">
                <a:solidFill>
                  <a:prstClr val="white"/>
                </a:solidFill>
              </a:endParaRPr>
            </a:p>
          </p:txBody>
        </p:sp>
        <p:grpSp>
          <p:nvGrpSpPr>
            <p:cNvPr id="100478" name="Group 307"/>
            <p:cNvGrpSpPr>
              <a:grpSpLocks/>
            </p:cNvGrpSpPr>
            <p:nvPr/>
          </p:nvGrpSpPr>
          <p:grpSpPr bwMode="auto">
            <a:xfrm>
              <a:off x="3941378" y="2603243"/>
              <a:ext cx="3202061" cy="1066110"/>
              <a:chOff x="7939341" y="3037317"/>
              <a:chExt cx="897649" cy="353919"/>
            </a:xfrm>
          </p:grpSpPr>
          <p:sp>
            <p:nvSpPr>
              <p:cNvPr id="309" name="Freeform 308"/>
              <p:cNvSpPr/>
              <p:nvPr/>
            </p:nvSpPr>
            <p:spPr>
              <a:xfrm>
                <a:off x="7964874" y="3036228"/>
                <a:ext cx="848811" cy="198198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0" name="Freeform 309"/>
              <p:cNvSpPr/>
              <p:nvPr/>
            </p:nvSpPr>
            <p:spPr>
              <a:xfrm>
                <a:off x="8519595" y="3205771"/>
                <a:ext cx="316983" cy="171930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1" name="Freeform 310"/>
              <p:cNvSpPr/>
              <p:nvPr/>
            </p:nvSpPr>
            <p:spPr>
              <a:xfrm>
                <a:off x="7940220" y="3205771"/>
                <a:ext cx="311701" cy="169542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2" name="Freeform 311"/>
              <p:cNvSpPr/>
              <p:nvPr/>
            </p:nvSpPr>
            <p:spPr>
              <a:xfrm>
                <a:off x="8047642" y="3122193"/>
                <a:ext cx="676231" cy="269836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sz="1600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8650" y="265113"/>
            <a:ext cx="4683125" cy="1681162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Encapsulation: an end-end view</a:t>
            </a:r>
            <a:endParaRPr lang="en-US" dirty="0"/>
          </a:p>
        </p:txBody>
      </p:sp>
      <p:sp>
        <p:nvSpPr>
          <p:cNvPr id="175" name="Freeform 2"/>
          <p:cNvSpPr>
            <a:spLocks/>
          </p:cNvSpPr>
          <p:nvPr/>
        </p:nvSpPr>
        <p:spPr bwMode="auto">
          <a:xfrm>
            <a:off x="5037138" y="1701800"/>
            <a:ext cx="4048125" cy="3833813"/>
          </a:xfrm>
          <a:custGeom>
            <a:avLst/>
            <a:gdLst>
              <a:gd name="T0" fmla="*/ 2147483646 w 2550"/>
              <a:gd name="T1" fmla="*/ 0 h 2415"/>
              <a:gd name="T2" fmla="*/ 2147483646 w 2550"/>
              <a:gd name="T3" fmla="*/ 0 h 2415"/>
              <a:gd name="T4" fmla="*/ 2147483646 w 2550"/>
              <a:gd name="T5" fmla="*/ 2147483646 h 2415"/>
              <a:gd name="T6" fmla="*/ 0 w 2550"/>
              <a:gd name="T7" fmla="*/ 2147483646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0370" name="Text Box 8"/>
          <p:cNvSpPr txBox="1">
            <a:spLocks noChangeArrowheads="1"/>
          </p:cNvSpPr>
          <p:nvPr/>
        </p:nvSpPr>
        <p:spPr bwMode="auto">
          <a:xfrm>
            <a:off x="3935413" y="477838"/>
            <a:ext cx="11001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source</a:t>
            </a:r>
          </a:p>
        </p:txBody>
      </p:sp>
      <p:sp>
        <p:nvSpPr>
          <p:cNvPr id="177" name="Freeform 10"/>
          <p:cNvSpPr>
            <a:spLocks/>
          </p:cNvSpPr>
          <p:nvPr/>
        </p:nvSpPr>
        <p:spPr bwMode="auto">
          <a:xfrm>
            <a:off x="5087938" y="960438"/>
            <a:ext cx="360362" cy="1595437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0" name="Line 25"/>
          <p:cNvSpPr>
            <a:spLocks noChangeShapeType="1"/>
          </p:cNvSpPr>
          <p:nvPr/>
        </p:nvSpPr>
        <p:spPr bwMode="auto">
          <a:xfrm>
            <a:off x="3816350" y="1303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2" name="Line 27"/>
          <p:cNvSpPr>
            <a:spLocks noChangeShapeType="1"/>
          </p:cNvSpPr>
          <p:nvPr/>
        </p:nvSpPr>
        <p:spPr bwMode="auto">
          <a:xfrm>
            <a:off x="3824288" y="1624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3" name="Line 28"/>
          <p:cNvSpPr>
            <a:spLocks noChangeShapeType="1"/>
          </p:cNvSpPr>
          <p:nvPr/>
        </p:nvSpPr>
        <p:spPr bwMode="auto">
          <a:xfrm>
            <a:off x="3829050" y="1905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84" name="Line 29"/>
          <p:cNvSpPr>
            <a:spLocks noChangeShapeType="1"/>
          </p:cNvSpPr>
          <p:nvPr/>
        </p:nvSpPr>
        <p:spPr bwMode="auto">
          <a:xfrm>
            <a:off x="3829050" y="2181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85" name="Group 39"/>
          <p:cNvGrpSpPr>
            <a:grpSpLocks/>
          </p:cNvGrpSpPr>
          <p:nvPr/>
        </p:nvGrpSpPr>
        <p:grpSpPr bwMode="auto">
          <a:xfrm>
            <a:off x="2438400" y="1622425"/>
            <a:ext cx="1208088" cy="303213"/>
            <a:chOff x="501" y="1990"/>
            <a:chExt cx="761" cy="191"/>
          </a:xfrm>
        </p:grpSpPr>
        <p:sp>
          <p:nvSpPr>
            <p:cNvPr id="100470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71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72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73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190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191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92" name="Text Box 5"/>
          <p:cNvSpPr txBox="1">
            <a:spLocks noChangeArrowheads="1"/>
          </p:cNvSpPr>
          <p:nvPr/>
        </p:nvSpPr>
        <p:spPr bwMode="auto">
          <a:xfrm>
            <a:off x="1614488" y="1250950"/>
            <a:ext cx="963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segment</a:t>
            </a:r>
          </a:p>
        </p:txBody>
      </p:sp>
      <p:grpSp>
        <p:nvGrpSpPr>
          <p:cNvPr id="193" name="Group 178"/>
          <p:cNvGrpSpPr>
            <a:grpSpLocks/>
          </p:cNvGrpSpPr>
          <p:nvPr/>
        </p:nvGrpSpPr>
        <p:grpSpPr bwMode="auto">
          <a:xfrm>
            <a:off x="2755900" y="1290638"/>
            <a:ext cx="301625" cy="292100"/>
            <a:chOff x="1962" y="2058"/>
            <a:chExt cx="190" cy="184"/>
          </a:xfrm>
        </p:grpSpPr>
        <p:sp>
          <p:nvSpPr>
            <p:cNvPr id="100468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69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</p:grpSp>
      <p:sp>
        <p:nvSpPr>
          <p:cNvPr id="196" name="Text Box 4"/>
          <p:cNvSpPr txBox="1">
            <a:spLocks noChangeArrowheads="1"/>
          </p:cNvSpPr>
          <p:nvPr/>
        </p:nvSpPr>
        <p:spPr bwMode="auto">
          <a:xfrm>
            <a:off x="1414463" y="1590675"/>
            <a:ext cx="10429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datagram</a:t>
            </a:r>
          </a:p>
        </p:txBody>
      </p:sp>
      <p:sp>
        <p:nvSpPr>
          <p:cNvPr id="100380" name="Text Box 54"/>
          <p:cNvSpPr txBox="1">
            <a:spLocks noChangeArrowheads="1"/>
          </p:cNvSpPr>
          <p:nvPr/>
        </p:nvSpPr>
        <p:spPr bwMode="auto">
          <a:xfrm>
            <a:off x="2767013" y="4411663"/>
            <a:ext cx="141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 i="1">
                <a:solidFill>
                  <a:srgbClr val="000099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destination</a:t>
            </a:r>
          </a:p>
        </p:txBody>
      </p:sp>
      <p:grpSp>
        <p:nvGrpSpPr>
          <p:cNvPr id="206" name="Group 64"/>
          <p:cNvGrpSpPr>
            <a:grpSpLocks/>
          </p:cNvGrpSpPr>
          <p:nvPr/>
        </p:nvGrpSpPr>
        <p:grpSpPr bwMode="auto">
          <a:xfrm>
            <a:off x="1371600" y="5781675"/>
            <a:ext cx="1479550" cy="303213"/>
            <a:chOff x="332" y="2224"/>
            <a:chExt cx="932" cy="191"/>
          </a:xfrm>
        </p:grpSpPr>
        <p:sp>
          <p:nvSpPr>
            <p:cNvPr id="100460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61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62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63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l</a:t>
              </a:r>
            </a:p>
          </p:txBody>
        </p:sp>
        <p:sp>
          <p:nvSpPr>
            <p:cNvPr id="100464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12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3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14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15" name="Group 73"/>
          <p:cNvGrpSpPr>
            <a:grpSpLocks/>
          </p:cNvGrpSpPr>
          <p:nvPr/>
        </p:nvGrpSpPr>
        <p:grpSpPr bwMode="auto">
          <a:xfrm>
            <a:off x="1639888" y="5483225"/>
            <a:ext cx="1208087" cy="303213"/>
            <a:chOff x="501" y="1990"/>
            <a:chExt cx="761" cy="191"/>
          </a:xfrm>
        </p:grpSpPr>
        <p:sp>
          <p:nvSpPr>
            <p:cNvPr id="100454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55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56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57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20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21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22" name="Group 80"/>
          <p:cNvGrpSpPr>
            <a:grpSpLocks/>
          </p:cNvGrpSpPr>
          <p:nvPr/>
        </p:nvGrpSpPr>
        <p:grpSpPr bwMode="auto">
          <a:xfrm>
            <a:off x="1943100" y="5175250"/>
            <a:ext cx="890588" cy="303213"/>
            <a:chOff x="645" y="1734"/>
            <a:chExt cx="561" cy="191"/>
          </a:xfrm>
        </p:grpSpPr>
        <p:sp>
          <p:nvSpPr>
            <p:cNvPr id="100450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51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52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26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27" name="Group 85"/>
          <p:cNvGrpSpPr>
            <a:grpSpLocks/>
          </p:cNvGrpSpPr>
          <p:nvPr/>
        </p:nvGrpSpPr>
        <p:grpSpPr bwMode="auto">
          <a:xfrm>
            <a:off x="2149475" y="4864100"/>
            <a:ext cx="679450" cy="301625"/>
            <a:chOff x="780" y="1553"/>
            <a:chExt cx="428" cy="190"/>
          </a:xfrm>
        </p:grpSpPr>
        <p:sp>
          <p:nvSpPr>
            <p:cNvPr id="100448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49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</p:grpSp>
      <p:sp>
        <p:nvSpPr>
          <p:cNvPr id="233" name="Line 91"/>
          <p:cNvSpPr>
            <a:spLocks noChangeShapeType="1"/>
          </p:cNvSpPr>
          <p:nvPr/>
        </p:nvSpPr>
        <p:spPr bwMode="auto">
          <a:xfrm>
            <a:off x="6916738" y="48069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5" name="Line 93"/>
          <p:cNvSpPr>
            <a:spLocks noChangeShapeType="1"/>
          </p:cNvSpPr>
          <p:nvPr/>
        </p:nvSpPr>
        <p:spPr bwMode="auto">
          <a:xfrm>
            <a:off x="6924675" y="51276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38" name="Rectangle 96"/>
          <p:cNvSpPr>
            <a:spLocks noChangeArrowheads="1"/>
          </p:cNvSpPr>
          <p:nvPr/>
        </p:nvSpPr>
        <p:spPr bwMode="auto">
          <a:xfrm>
            <a:off x="7083425" y="2597150"/>
            <a:ext cx="1273175" cy="65563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18900000" sx="102000" sy="102000" algn="b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eaLnBrk="1" fontAlgn="auto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en-US" sz="2400" dirty="0">
              <a:solidFill>
                <a:prstClr val="black"/>
              </a:solidFill>
              <a:latin typeface="Arial" panose="020B0604020202020204" pitchFamily="34" charset="0"/>
            </a:endParaRPr>
          </a:p>
        </p:txBody>
      </p:sp>
      <p:sp>
        <p:nvSpPr>
          <p:cNvPr id="239" name="Line 97"/>
          <p:cNvSpPr>
            <a:spLocks noChangeShapeType="1"/>
          </p:cNvSpPr>
          <p:nvPr/>
        </p:nvSpPr>
        <p:spPr bwMode="auto">
          <a:xfrm>
            <a:off x="7083425" y="291465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41" name="Freeform 114"/>
          <p:cNvSpPr>
            <a:spLocks/>
          </p:cNvSpPr>
          <p:nvPr/>
        </p:nvSpPr>
        <p:spPr bwMode="auto">
          <a:xfrm>
            <a:off x="3048000" y="787400"/>
            <a:ext cx="5264150" cy="5494338"/>
          </a:xfrm>
          <a:custGeom>
            <a:avLst/>
            <a:gdLst>
              <a:gd name="T0" fmla="*/ 2147483646 w 3316"/>
              <a:gd name="T1" fmla="*/ 0 h 3461"/>
              <a:gd name="T2" fmla="*/ 2147483646 w 3316"/>
              <a:gd name="T3" fmla="*/ 2147483646 h 3461"/>
              <a:gd name="T4" fmla="*/ 2147483646 w 3316"/>
              <a:gd name="T5" fmla="*/ 2147483646 h 3461"/>
              <a:gd name="T6" fmla="*/ 2147483646 w 3316"/>
              <a:gd name="T7" fmla="*/ 2147483646 h 3461"/>
              <a:gd name="T8" fmla="*/ 2147483646 w 3316"/>
              <a:gd name="T9" fmla="*/ 2147483646 h 3461"/>
              <a:gd name="T10" fmla="*/ 2147483646 w 3316"/>
              <a:gd name="T11" fmla="*/ 2147483646 h 3461"/>
              <a:gd name="T12" fmla="*/ 2147483646 w 3316"/>
              <a:gd name="T13" fmla="*/ 2147483646 h 3461"/>
              <a:gd name="T14" fmla="*/ 2147483646 w 3316"/>
              <a:gd name="T15" fmla="*/ 2147483646 h 3461"/>
              <a:gd name="T16" fmla="*/ 2147483646 w 3316"/>
              <a:gd name="T17" fmla="*/ 2147483646 h 3461"/>
              <a:gd name="T18" fmla="*/ 2147483646 w 3316"/>
              <a:gd name="T19" fmla="*/ 2147483646 h 3461"/>
              <a:gd name="T20" fmla="*/ 2147483646 w 3316"/>
              <a:gd name="T21" fmla="*/ 2147483646 h 3461"/>
              <a:gd name="T22" fmla="*/ 0 w 3316"/>
              <a:gd name="T23" fmla="*/ 2147483646 h 3461"/>
              <a:gd name="T24" fmla="*/ 0 w 3316"/>
              <a:gd name="T25" fmla="*/ 2147483646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CC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242" name="Group 115"/>
          <p:cNvGrpSpPr>
            <a:grpSpLocks/>
          </p:cNvGrpSpPr>
          <p:nvPr/>
        </p:nvGrpSpPr>
        <p:grpSpPr bwMode="auto">
          <a:xfrm>
            <a:off x="5457825" y="4800600"/>
            <a:ext cx="1479550" cy="303213"/>
            <a:chOff x="332" y="2224"/>
            <a:chExt cx="932" cy="191"/>
          </a:xfrm>
        </p:grpSpPr>
        <p:sp>
          <p:nvSpPr>
            <p:cNvPr id="100440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41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42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43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l</a:t>
              </a:r>
            </a:p>
          </p:txBody>
        </p:sp>
        <p:sp>
          <p:nvSpPr>
            <p:cNvPr id="100444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48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49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0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51" name="Group 124"/>
          <p:cNvGrpSpPr>
            <a:grpSpLocks/>
          </p:cNvGrpSpPr>
          <p:nvPr/>
        </p:nvGrpSpPr>
        <p:grpSpPr bwMode="auto">
          <a:xfrm>
            <a:off x="5716588" y="4494213"/>
            <a:ext cx="1208087" cy="303212"/>
            <a:chOff x="501" y="1990"/>
            <a:chExt cx="761" cy="191"/>
          </a:xfrm>
        </p:grpSpPr>
        <p:sp>
          <p:nvSpPr>
            <p:cNvPr id="100434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35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36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37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56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57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58" name="Group 140"/>
          <p:cNvGrpSpPr>
            <a:grpSpLocks/>
          </p:cNvGrpSpPr>
          <p:nvPr/>
        </p:nvGrpSpPr>
        <p:grpSpPr bwMode="auto">
          <a:xfrm>
            <a:off x="8488363" y="4860925"/>
            <a:ext cx="1208087" cy="303213"/>
            <a:chOff x="501" y="1990"/>
            <a:chExt cx="761" cy="191"/>
          </a:xfrm>
        </p:grpSpPr>
        <p:sp>
          <p:nvSpPr>
            <p:cNvPr id="100428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29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30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31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63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64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265" name="Group 156"/>
          <p:cNvGrpSpPr>
            <a:grpSpLocks/>
          </p:cNvGrpSpPr>
          <p:nvPr/>
        </p:nvGrpSpPr>
        <p:grpSpPr bwMode="auto">
          <a:xfrm>
            <a:off x="2157413" y="1919288"/>
            <a:ext cx="1479550" cy="303212"/>
            <a:chOff x="332" y="2224"/>
            <a:chExt cx="932" cy="191"/>
          </a:xfrm>
        </p:grpSpPr>
        <p:sp>
          <p:nvSpPr>
            <p:cNvPr id="100420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21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t</a:t>
              </a:r>
            </a:p>
          </p:txBody>
        </p:sp>
        <p:sp>
          <p:nvSpPr>
            <p:cNvPr id="100422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  <p:sp>
          <p:nvSpPr>
            <p:cNvPr id="100423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l</a:t>
              </a:r>
            </a:p>
          </p:txBody>
        </p:sp>
        <p:sp>
          <p:nvSpPr>
            <p:cNvPr id="100424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  <p:sp>
          <p:nvSpPr>
            <p:cNvPr id="271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2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273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0394" name="Text Box 166"/>
          <p:cNvSpPr txBox="1">
            <a:spLocks noChangeArrowheads="1"/>
          </p:cNvSpPr>
          <p:nvPr/>
        </p:nvSpPr>
        <p:spPr bwMode="auto">
          <a:xfrm>
            <a:off x="9140825" y="5665788"/>
            <a:ext cx="841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router</a:t>
            </a: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100395" name="Text Box 167"/>
          <p:cNvSpPr txBox="1">
            <a:spLocks noChangeArrowheads="1"/>
          </p:cNvSpPr>
          <p:nvPr/>
        </p:nvSpPr>
        <p:spPr bwMode="auto">
          <a:xfrm>
            <a:off x="9155113" y="3386138"/>
            <a:ext cx="869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switch</a:t>
            </a:r>
            <a:endParaRPr lang="en-US" altLang="en-US" sz="18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276" name="Text Box 174"/>
          <p:cNvSpPr txBox="1">
            <a:spLocks noChangeArrowheads="1"/>
          </p:cNvSpPr>
          <p:nvPr/>
        </p:nvSpPr>
        <p:spPr bwMode="auto">
          <a:xfrm>
            <a:off x="1922463" y="946150"/>
            <a:ext cx="10080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message</a:t>
            </a:r>
          </a:p>
        </p:txBody>
      </p:sp>
      <p:grpSp>
        <p:nvGrpSpPr>
          <p:cNvPr id="277" name="Group 175"/>
          <p:cNvGrpSpPr>
            <a:grpSpLocks/>
          </p:cNvGrpSpPr>
          <p:nvPr/>
        </p:nvGrpSpPr>
        <p:grpSpPr bwMode="auto">
          <a:xfrm>
            <a:off x="2982913" y="973138"/>
            <a:ext cx="679450" cy="301625"/>
            <a:chOff x="780" y="1553"/>
            <a:chExt cx="428" cy="190"/>
          </a:xfrm>
        </p:grpSpPr>
        <p:sp>
          <p:nvSpPr>
            <p:cNvPr id="100418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19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M</a:t>
              </a:r>
            </a:p>
          </p:txBody>
        </p:sp>
      </p:grpSp>
      <p:grpSp>
        <p:nvGrpSpPr>
          <p:cNvPr id="280" name="Group 185"/>
          <p:cNvGrpSpPr>
            <a:grpSpLocks/>
          </p:cNvGrpSpPr>
          <p:nvPr/>
        </p:nvGrpSpPr>
        <p:grpSpPr bwMode="auto">
          <a:xfrm>
            <a:off x="2746375" y="1290638"/>
            <a:ext cx="908050" cy="301625"/>
            <a:chOff x="1848" y="2046"/>
            <a:chExt cx="572" cy="190"/>
          </a:xfrm>
        </p:grpSpPr>
        <p:grpSp>
          <p:nvGrpSpPr>
            <p:cNvPr id="100412" name="Group 179"/>
            <p:cNvGrpSpPr>
              <a:grpSpLocks/>
            </p:cNvGrpSpPr>
            <p:nvPr/>
          </p:nvGrpSpPr>
          <p:grpSpPr bwMode="auto">
            <a:xfrm>
              <a:off x="1848" y="2047"/>
              <a:ext cx="187" cy="184"/>
              <a:chOff x="1959" y="2058"/>
              <a:chExt cx="187" cy="184"/>
            </a:xfrm>
          </p:grpSpPr>
          <p:sp>
            <p:nvSpPr>
              <p:cNvPr id="100416" name="Rectangle 180"/>
              <p:cNvSpPr>
                <a:spLocks noChangeArrowheads="1"/>
              </p:cNvSpPr>
              <p:nvPr/>
            </p:nvSpPr>
            <p:spPr bwMode="auto">
              <a:xfrm>
                <a:off x="1964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0417" name="Rectangle 181"/>
              <p:cNvSpPr>
                <a:spLocks noChangeArrowheads="1"/>
              </p:cNvSpPr>
              <p:nvPr/>
            </p:nvSpPr>
            <p:spPr bwMode="auto">
              <a:xfrm>
                <a:off x="1959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H</a:t>
                </a:r>
                <a:r>
                  <a:rPr lang="en-US" altLang="en-US" sz="1800" baseline="-250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t</a:t>
                </a:r>
              </a:p>
            </p:txBody>
          </p:sp>
        </p:grpSp>
        <p:grpSp>
          <p:nvGrpSpPr>
            <p:cNvPr id="100413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00414" name="Rectangle 183"/>
              <p:cNvSpPr>
                <a:spLocks noChangeArrowheads="1"/>
              </p:cNvSpPr>
              <p:nvPr/>
            </p:nvSpPr>
            <p:spPr bwMode="auto">
              <a:xfrm>
                <a:off x="817" y="1571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100415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 algn="ctr" eaLnBrk="1" hangingPunct="1">
                  <a:lnSpc>
                    <a:spcPct val="10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1400">
                    <a:solidFill>
                      <a:srgbClr val="000000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rPr>
                  <a:t>M</a:t>
                </a:r>
              </a:p>
            </p:txBody>
          </p:sp>
        </p:grpSp>
      </p:grpSp>
      <p:grpSp>
        <p:nvGrpSpPr>
          <p:cNvPr id="287" name="Group 187"/>
          <p:cNvGrpSpPr>
            <a:grpSpLocks/>
          </p:cNvGrpSpPr>
          <p:nvPr/>
        </p:nvGrpSpPr>
        <p:grpSpPr bwMode="auto">
          <a:xfrm>
            <a:off x="2438400" y="1622425"/>
            <a:ext cx="323850" cy="295275"/>
            <a:chOff x="1948" y="2058"/>
            <a:chExt cx="204" cy="184"/>
          </a:xfrm>
        </p:grpSpPr>
        <p:sp>
          <p:nvSpPr>
            <p:cNvPr id="100410" name="Rectangle 188"/>
            <p:cNvSpPr>
              <a:spLocks noChangeArrowheads="1"/>
            </p:cNvSpPr>
            <p:nvPr/>
          </p:nvSpPr>
          <p:spPr bwMode="auto">
            <a:xfrm>
              <a:off x="1948" y="2075"/>
              <a:ext cx="191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100411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14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H</a:t>
              </a:r>
              <a:r>
                <a:rPr lang="en-US" altLang="en-US" sz="1800" baseline="-25000">
                  <a:solidFill>
                    <a:srgbClr val="000000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rPr>
                <a:t>n</a:t>
              </a:r>
            </a:p>
          </p:txBody>
        </p:sp>
      </p:grpSp>
      <p:sp>
        <p:nvSpPr>
          <p:cNvPr id="290" name="Text Box 7"/>
          <p:cNvSpPr txBox="1">
            <a:spLocks noChangeArrowheads="1"/>
          </p:cNvSpPr>
          <p:nvPr/>
        </p:nvSpPr>
        <p:spPr bwMode="auto">
          <a:xfrm>
            <a:off x="1376363" y="1897063"/>
            <a:ext cx="7048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600">
                <a:solidFill>
                  <a:srgbClr val="CC0000"/>
                </a:solidFill>
                <a:latin typeface="Arial" panose="020B0604020202020204" pitchFamily="34" charset="0"/>
                <a:ea typeface="ＭＳ Ｐゴシック" panose="020B0600070205080204" pitchFamily="34" charset="-128"/>
              </a:rPr>
              <a:t>frame</a:t>
            </a:r>
          </a:p>
        </p:txBody>
      </p:sp>
      <p:grpSp>
        <p:nvGrpSpPr>
          <p:cNvPr id="100401" name="Group 190"/>
          <p:cNvGrpSpPr>
            <a:grpSpLocks/>
          </p:cNvGrpSpPr>
          <p:nvPr/>
        </p:nvGrpSpPr>
        <p:grpSpPr bwMode="auto">
          <a:xfrm flipH="1">
            <a:off x="5359400" y="1341438"/>
            <a:ext cx="803275" cy="771525"/>
            <a:chOff x="-44" y="1473"/>
            <a:chExt cx="981" cy="1105"/>
          </a:xfrm>
        </p:grpSpPr>
        <p:pic>
          <p:nvPicPr>
            <p:cNvPr id="100408" name="Picture 191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6" name="Freeform 192"/>
            <p:cNvSpPr>
              <a:spLocks/>
            </p:cNvSpPr>
            <p:nvPr/>
          </p:nvSpPr>
          <p:spPr bwMode="auto">
            <a:xfrm flipH="1">
              <a:off x="375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50" name="Freeform 10"/>
          <p:cNvSpPr>
            <a:spLocks/>
          </p:cNvSpPr>
          <p:nvPr/>
        </p:nvSpPr>
        <p:spPr bwMode="auto">
          <a:xfrm>
            <a:off x="4178300" y="4870450"/>
            <a:ext cx="360363" cy="1524000"/>
          </a:xfrm>
          <a:custGeom>
            <a:avLst/>
            <a:gdLst>
              <a:gd name="T0" fmla="*/ 2147483646 w 267"/>
              <a:gd name="T1" fmla="*/ 2147483646 h 1186"/>
              <a:gd name="T2" fmla="*/ 0 w 267"/>
              <a:gd name="T3" fmla="*/ 0 h 1186"/>
              <a:gd name="T4" fmla="*/ 0 w 267"/>
              <a:gd name="T5" fmla="*/ 2147483646 h 1186"/>
              <a:gd name="T6" fmla="*/ 2147483646 w 267"/>
              <a:gd name="T7" fmla="*/ 2147483646 h 1186"/>
              <a:gd name="T8" fmla="*/ 2147483646 w 267"/>
              <a:gd name="T9" fmla="*/ 2147483646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rgbClr val="3C6CDF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100403" name="Group 187"/>
          <p:cNvGrpSpPr>
            <a:grpSpLocks/>
          </p:cNvGrpSpPr>
          <p:nvPr/>
        </p:nvGrpSpPr>
        <p:grpSpPr bwMode="auto">
          <a:xfrm flipH="1">
            <a:off x="4397375" y="5224463"/>
            <a:ext cx="803275" cy="771525"/>
            <a:chOff x="-44" y="1473"/>
            <a:chExt cx="981" cy="1105"/>
          </a:xfrm>
        </p:grpSpPr>
        <p:pic>
          <p:nvPicPr>
            <p:cNvPr id="100406" name="Picture 188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3" name="Freeform 189"/>
            <p:cNvSpPr>
              <a:spLocks/>
            </p:cNvSpPr>
            <p:nvPr/>
          </p:nvSpPr>
          <p:spPr bwMode="auto">
            <a:xfrm flipH="1">
              <a:off x="375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240" name="Text Box 98"/>
          <p:cNvSpPr txBox="1">
            <a:spLocks noChangeArrowheads="1"/>
          </p:cNvSpPr>
          <p:nvPr/>
        </p:nvSpPr>
        <p:spPr bwMode="auto">
          <a:xfrm>
            <a:off x="7029450" y="2584450"/>
            <a:ext cx="1317625" cy="695325"/>
          </a:xfrm>
          <a:prstGeom prst="rect">
            <a:avLst/>
          </a:prstGeom>
          <a:noFill/>
          <a:ln>
            <a:noFill/>
          </a:ln>
          <a:effectLst>
            <a:outerShdw blurRad="114300" dist="38100" dir="18900000" sx="123000" sy="123000" algn="b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85000"/>
              </a:lnSpc>
              <a:spcBef>
                <a:spcPts val="1675"/>
              </a:spcBef>
              <a:buClr>
                <a:srgbClr val="000090"/>
              </a:buClr>
              <a:buSzPct val="100000"/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Gill Sans MT" panose="020B0502020104020203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742950" indent="-285750">
              <a:lnSpc>
                <a:spcPct val="85000"/>
              </a:lnSpc>
              <a:spcBef>
                <a:spcPts val="1438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0090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Comic Sans MS" panose="030F0702030302020204" pitchFamily="66" charset="0"/>
                <a:ea typeface="Comic Sans MS" panose="030F0702030302020204" pitchFamily="66" charset="0"/>
                <a:cs typeface="Arial" panose="020B0604020202020204" pitchFamily="34" charset="0"/>
              </a:defRPr>
            </a:lvl9pPr>
          </a:lstStyle>
          <a:p>
            <a:pPr algn="ctr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link</a:t>
            </a:r>
          </a:p>
          <a:p>
            <a:pPr algn="ctr"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US" sz="1800" dirty="0">
                <a:solidFill>
                  <a:prstClr val="black"/>
                </a:solidFill>
                <a:latin typeface="Arial" panose="020B0604020202020204" pitchFamily="34" charset="0"/>
              </a:rPr>
              <a:t>physical</a:t>
            </a:r>
          </a:p>
        </p:txBody>
      </p:sp>
      <p:sp>
        <p:nvSpPr>
          <p:cNvPr id="100405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AA3B8357-7327-46E6-8FDF-6F04CDF5D9A5}" type="slidenum">
              <a:rPr lang="en-US" altLang="en-US" smtClean="0">
                <a:solidFill>
                  <a:srgbClr val="7F7F7F"/>
                </a:solidFill>
              </a:rPr>
              <a:pPr/>
              <a:t>19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84085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0.0037 L 3.95833E-6 0.0458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7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047 L 0 0.04745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8.33333E-7 0.04213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1.85185E-6 C 0.00052 0.04653 -0.00013 0.07292 -0.00013 0.11273 L 0.29818 0.11158 L 0.29818 0.07315 L 0.58698 0.07084 C 0.58763 0.22384 0.58893 0.36829 0.59154 0.52292 L 0.49622 0.51852 C 0.49622 0.49144 0.49492 0.45185 0.49492 0.42454 " pathEditMode="relative" rAng="0" ptsTypes="AAAAAAAA">
                                      <p:cBhvr>
                                        <p:cTn id="64" dur="3000" fill="hold"/>
                                        <p:tgtEl>
                                          <p:spTgt spid="2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70" y="2613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96296E-6 L -0.00078 -0.049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" y="-247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" grpId="0"/>
      <p:bldP spid="192" grpId="1"/>
      <p:bldP spid="196" grpId="0"/>
      <p:bldP spid="196" grpId="1"/>
      <p:bldP spid="276" grpId="0"/>
      <p:bldP spid="290" grpId="0"/>
      <p:bldP spid="290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3200" dirty="0">
                <a:latin typeface="Arial" charset="0"/>
                <a:cs typeface="Arial" charset="0"/>
              </a:rPr>
              <a:t>CC ZG503: Network Fundamentals for Cloud</a:t>
            </a:r>
          </a:p>
          <a:p>
            <a:pPr eaLnBrk="1" hangingPunct="1">
              <a:spcBef>
                <a:spcPct val="0"/>
              </a:spcBef>
              <a:buFont typeface="Arial" charset="0"/>
              <a:buNone/>
              <a:defRPr/>
            </a:pPr>
            <a:r>
              <a:rPr lang="en-US" sz="3200" dirty="0">
                <a:latin typeface="Arial" charset="0"/>
                <a:cs typeface="Arial" charset="0"/>
              </a:rPr>
              <a:t>Lecture No. 3: Fundamentals of Networking (Contd.)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90" name="Group 134"/>
          <p:cNvGrpSpPr>
            <a:grpSpLocks/>
          </p:cNvGrpSpPr>
          <p:nvPr/>
        </p:nvGrpSpPr>
        <p:grpSpPr bwMode="auto">
          <a:xfrm>
            <a:off x="3363913" y="1766888"/>
            <a:ext cx="1511300" cy="865187"/>
            <a:chOff x="7493876" y="2774731"/>
            <a:chExt cx="1481958" cy="894622"/>
          </a:xfrm>
        </p:grpSpPr>
        <p:sp>
          <p:nvSpPr>
            <p:cNvPr id="136" name="Freeform 135"/>
            <p:cNvSpPr/>
            <p:nvPr/>
          </p:nvSpPr>
          <p:spPr>
            <a:xfrm>
              <a:off x="7493876" y="3084976"/>
              <a:ext cx="1481958" cy="584377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137" name="Oval 136"/>
            <p:cNvSpPr/>
            <p:nvPr/>
          </p:nvSpPr>
          <p:spPr>
            <a:xfrm>
              <a:off x="7495432" y="2774731"/>
              <a:ext cx="1478845" cy="579452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63541" name="Group 137"/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9" name="Freeform 138"/>
              <p:cNvSpPr/>
              <p:nvPr/>
            </p:nvSpPr>
            <p:spPr>
              <a:xfrm>
                <a:off x="7812163" y="2885133"/>
                <a:ext cx="848783" cy="197958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0" name="Freeform 139"/>
              <p:cNvSpPr/>
              <p:nvPr/>
            </p:nvSpPr>
            <p:spPr>
              <a:xfrm>
                <a:off x="8367292" y="3054420"/>
                <a:ext cx="317791" cy="170653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1" name="Freeform 140"/>
              <p:cNvSpPr/>
              <p:nvPr/>
            </p:nvSpPr>
            <p:spPr>
              <a:xfrm>
                <a:off x="7786686" y="3054420"/>
                <a:ext cx="311087" cy="167923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42" name="Freeform 141"/>
              <p:cNvSpPr/>
              <p:nvPr/>
            </p:nvSpPr>
            <p:spPr>
              <a:xfrm>
                <a:off x="7895298" y="2971142"/>
                <a:ext cx="677149" cy="267584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ＭＳ Ｐゴシック" panose="020B0600070205080204" pitchFamily="34" charset="-128"/>
              </a:rPr>
              <a:t>RECAP: Packet delay: four sources</a:t>
            </a:r>
            <a:endParaRPr lang="en-US" dirty="0"/>
          </a:p>
        </p:txBody>
      </p:sp>
      <p:sp>
        <p:nvSpPr>
          <p:cNvPr id="77" name="Line 24"/>
          <p:cNvSpPr>
            <a:spLocks noChangeShapeType="1"/>
          </p:cNvSpPr>
          <p:nvPr/>
        </p:nvSpPr>
        <p:spPr bwMode="auto">
          <a:xfrm>
            <a:off x="2620963" y="1784350"/>
            <a:ext cx="741362" cy="355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5464175" y="2003425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1" name="Rectangle 30"/>
          <p:cNvSpPr>
            <a:spLocks noChangeArrowheads="1"/>
          </p:cNvSpPr>
          <p:nvPr/>
        </p:nvSpPr>
        <p:spPr bwMode="auto">
          <a:xfrm>
            <a:off x="4211638" y="2074863"/>
            <a:ext cx="147637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2" name="Rectangle 31"/>
          <p:cNvSpPr>
            <a:spLocks noChangeArrowheads="1"/>
          </p:cNvSpPr>
          <p:nvPr/>
        </p:nvSpPr>
        <p:spPr bwMode="auto">
          <a:xfrm>
            <a:off x="4373563" y="2074863"/>
            <a:ext cx="147637" cy="200025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3" name="Line 35"/>
          <p:cNvSpPr>
            <a:spLocks noChangeShapeType="1"/>
          </p:cNvSpPr>
          <p:nvPr/>
        </p:nvSpPr>
        <p:spPr bwMode="auto">
          <a:xfrm flipV="1">
            <a:off x="7042150" y="1833563"/>
            <a:ext cx="3667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4" name="Rectangle 38"/>
          <p:cNvSpPr>
            <a:spLocks noChangeArrowheads="1"/>
          </p:cNvSpPr>
          <p:nvPr/>
        </p:nvSpPr>
        <p:spPr bwMode="auto">
          <a:xfrm>
            <a:off x="4502150" y="2012950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85" name="Text Box 39"/>
          <p:cNvSpPr txBox="1">
            <a:spLocks noChangeArrowheads="1"/>
          </p:cNvSpPr>
          <p:nvPr/>
        </p:nvSpPr>
        <p:spPr bwMode="auto">
          <a:xfrm>
            <a:off x="5370513" y="1587500"/>
            <a:ext cx="17002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CC0000"/>
                </a:solidFill>
                <a:latin typeface="Calibri" panose="020F0502020204030204"/>
              </a:rPr>
              <a:t>propagation</a:t>
            </a:r>
            <a:endParaRPr lang="en-US" altLang="en-US" sz="2000" dirty="0">
              <a:solidFill>
                <a:srgbClr val="CC0000"/>
              </a:solidFill>
              <a:latin typeface="Calibri" panose="020F0502020204030204"/>
            </a:endParaRPr>
          </a:p>
        </p:txBody>
      </p:sp>
      <p:sp>
        <p:nvSpPr>
          <p:cNvPr id="86" name="Line 40"/>
          <p:cNvSpPr>
            <a:spLocks noChangeShapeType="1"/>
          </p:cNvSpPr>
          <p:nvPr/>
        </p:nvSpPr>
        <p:spPr bwMode="auto">
          <a:xfrm rot="10800000">
            <a:off x="5073650" y="1830388"/>
            <a:ext cx="3190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7" name="Text Box 43"/>
          <p:cNvSpPr txBox="1">
            <a:spLocks noChangeArrowheads="1"/>
          </p:cNvSpPr>
          <p:nvPr/>
        </p:nvSpPr>
        <p:spPr bwMode="auto">
          <a:xfrm>
            <a:off x="3016250" y="2730500"/>
            <a:ext cx="1511300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CC0000"/>
                </a:solidFill>
                <a:latin typeface="Calibri" panose="020F0502020204030204"/>
              </a:rPr>
              <a:t>nodal</a:t>
            </a:r>
          </a:p>
          <a:p>
            <a:pPr algn="ctr"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CC0000"/>
                </a:solidFill>
                <a:latin typeface="Calibri" panose="020F0502020204030204"/>
              </a:rPr>
              <a:t>processing</a:t>
            </a:r>
          </a:p>
        </p:txBody>
      </p:sp>
      <p:sp>
        <p:nvSpPr>
          <p:cNvPr id="88" name="Line 44"/>
          <p:cNvSpPr>
            <a:spLocks noChangeShapeType="1"/>
          </p:cNvSpPr>
          <p:nvPr/>
        </p:nvSpPr>
        <p:spPr bwMode="auto">
          <a:xfrm rot="10800000">
            <a:off x="3363913" y="2730500"/>
            <a:ext cx="833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9" name="Line 45"/>
          <p:cNvSpPr>
            <a:spLocks noChangeShapeType="1"/>
          </p:cNvSpPr>
          <p:nvPr/>
        </p:nvSpPr>
        <p:spPr bwMode="auto">
          <a:xfrm rot="10800000" flipV="1">
            <a:off x="4187825" y="2536825"/>
            <a:ext cx="3857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0" name="Text Box 46"/>
          <p:cNvSpPr txBox="1">
            <a:spLocks noChangeArrowheads="1"/>
          </p:cNvSpPr>
          <p:nvPr/>
        </p:nvSpPr>
        <p:spPr bwMode="auto">
          <a:xfrm>
            <a:off x="4595813" y="2957513"/>
            <a:ext cx="13557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CC0000"/>
                </a:solidFill>
                <a:latin typeface="Calibri" panose="020F0502020204030204"/>
              </a:rPr>
              <a:t>queueing</a:t>
            </a:r>
            <a:endParaRPr lang="en-US" altLang="en-US" sz="2000" dirty="0">
              <a:solidFill>
                <a:srgbClr val="CC0000"/>
              </a:solidFill>
              <a:latin typeface="Calibri" panose="020F0502020204030204"/>
            </a:endParaRPr>
          </a:p>
        </p:txBody>
      </p:sp>
      <p:sp>
        <p:nvSpPr>
          <p:cNvPr id="91" name="Line 47"/>
          <p:cNvSpPr>
            <a:spLocks noChangeShapeType="1"/>
          </p:cNvSpPr>
          <p:nvPr/>
        </p:nvSpPr>
        <p:spPr bwMode="auto">
          <a:xfrm rot="10800000">
            <a:off x="4349750" y="2536825"/>
            <a:ext cx="595313" cy="552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2" name="Rectangle 3"/>
          <p:cNvSpPr>
            <a:spLocks noChangeArrowheads="1"/>
          </p:cNvSpPr>
          <p:nvPr/>
        </p:nvSpPr>
        <p:spPr bwMode="auto">
          <a:xfrm>
            <a:off x="1743075" y="3586163"/>
            <a:ext cx="6175375" cy="55403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2857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75000"/>
              <a:buFont typeface="Wingdings" pitchFamily="2" charset="2"/>
              <a:buNone/>
              <a:defRPr/>
            </a:pPr>
            <a:r>
              <a:rPr lang="en-US" altLang="en-US" sz="3200" i="1" dirty="0">
                <a:solidFill>
                  <a:srgbClr val="000000"/>
                </a:solidFill>
                <a:latin typeface="Calibri" panose="020F0502020204030204"/>
              </a:rPr>
              <a:t>d</a:t>
            </a:r>
            <a:r>
              <a:rPr lang="en-US" altLang="en-US" sz="3200" baseline="-25000" dirty="0">
                <a:solidFill>
                  <a:srgbClr val="000000"/>
                </a:solidFill>
                <a:latin typeface="Calibri" panose="020F0502020204030204"/>
              </a:rPr>
              <a:t>nodal</a:t>
            </a:r>
            <a:r>
              <a:rPr lang="en-US" altLang="en-US" sz="3200" dirty="0">
                <a:solidFill>
                  <a:srgbClr val="000000"/>
                </a:solidFill>
                <a:latin typeface="Calibri" panose="020F0502020204030204"/>
              </a:rPr>
              <a:t> = </a:t>
            </a:r>
            <a:r>
              <a:rPr lang="en-US" altLang="en-US" sz="3200" i="1" dirty="0">
                <a:solidFill>
                  <a:srgbClr val="000000"/>
                </a:solidFill>
                <a:latin typeface="Calibri" panose="020F0502020204030204"/>
              </a:rPr>
              <a:t>d</a:t>
            </a:r>
            <a:r>
              <a:rPr lang="en-US" altLang="en-US" sz="3200" baseline="-25000" dirty="0">
                <a:solidFill>
                  <a:srgbClr val="000000"/>
                </a:solidFill>
                <a:latin typeface="Calibri" panose="020F0502020204030204"/>
              </a:rPr>
              <a:t>proc</a:t>
            </a:r>
            <a:r>
              <a:rPr lang="en-US" altLang="en-US" sz="3200" dirty="0">
                <a:solidFill>
                  <a:srgbClr val="000000"/>
                </a:solidFill>
                <a:latin typeface="Calibri" panose="020F0502020204030204"/>
              </a:rPr>
              <a:t> + </a:t>
            </a:r>
            <a:r>
              <a:rPr lang="en-US" altLang="en-US" sz="3200" i="1" dirty="0">
                <a:solidFill>
                  <a:srgbClr val="000000"/>
                </a:solidFill>
                <a:latin typeface="Calibri" panose="020F0502020204030204"/>
              </a:rPr>
              <a:t>d</a:t>
            </a:r>
            <a:r>
              <a:rPr lang="en-US" altLang="en-US" sz="3200" baseline="-25000" dirty="0">
                <a:solidFill>
                  <a:srgbClr val="000000"/>
                </a:solidFill>
                <a:latin typeface="Calibri" panose="020F0502020204030204"/>
              </a:rPr>
              <a:t>queue</a:t>
            </a:r>
            <a:r>
              <a:rPr lang="en-US" altLang="en-US" sz="3200" dirty="0">
                <a:solidFill>
                  <a:srgbClr val="000000"/>
                </a:solidFill>
                <a:latin typeface="Calibri" panose="020F0502020204030204"/>
              </a:rPr>
              <a:t> + </a:t>
            </a:r>
            <a:r>
              <a:rPr lang="en-US" altLang="en-US" sz="3200" i="1" dirty="0">
                <a:solidFill>
                  <a:srgbClr val="000000"/>
                </a:solidFill>
                <a:latin typeface="Calibri" panose="020F0502020204030204"/>
              </a:rPr>
              <a:t>d</a:t>
            </a:r>
            <a:r>
              <a:rPr lang="en-US" altLang="en-US" sz="3200" baseline="-25000" dirty="0">
                <a:solidFill>
                  <a:srgbClr val="000000"/>
                </a:solidFill>
                <a:latin typeface="Calibri" panose="020F0502020204030204"/>
              </a:rPr>
              <a:t>trans</a:t>
            </a:r>
            <a:r>
              <a:rPr lang="en-US" altLang="en-US" sz="3200" dirty="0">
                <a:solidFill>
                  <a:srgbClr val="000000"/>
                </a:solidFill>
                <a:latin typeface="Calibri" panose="020F0502020204030204"/>
              </a:rPr>
              <a:t> +  </a:t>
            </a:r>
            <a:r>
              <a:rPr lang="en-US" altLang="en-US" sz="3200" i="1" dirty="0">
                <a:solidFill>
                  <a:srgbClr val="000000"/>
                </a:solidFill>
                <a:latin typeface="Calibri" panose="020F0502020204030204"/>
              </a:rPr>
              <a:t>d</a:t>
            </a:r>
            <a:r>
              <a:rPr lang="en-US" altLang="en-US" sz="3200" baseline="-25000" dirty="0">
                <a:solidFill>
                  <a:srgbClr val="000000"/>
                </a:solidFill>
                <a:latin typeface="Calibri" panose="020F0502020204030204"/>
              </a:rPr>
              <a:t>prop</a:t>
            </a:r>
            <a:endParaRPr lang="en-US" altLang="en-US" sz="32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3" name="Line 25"/>
          <p:cNvSpPr>
            <a:spLocks noChangeShapeType="1"/>
          </p:cNvSpPr>
          <p:nvPr/>
        </p:nvSpPr>
        <p:spPr bwMode="auto">
          <a:xfrm flipV="1">
            <a:off x="2619375" y="2324100"/>
            <a:ext cx="735013" cy="5492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4" name="Rectangle 32"/>
          <p:cNvSpPr>
            <a:spLocks noChangeArrowheads="1"/>
          </p:cNvSpPr>
          <p:nvPr/>
        </p:nvSpPr>
        <p:spPr bwMode="auto">
          <a:xfrm>
            <a:off x="3159125" y="1974850"/>
            <a:ext cx="147638" cy="2000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95" name="Line 33"/>
          <p:cNvSpPr>
            <a:spLocks noChangeShapeType="1"/>
          </p:cNvSpPr>
          <p:nvPr/>
        </p:nvSpPr>
        <p:spPr bwMode="auto">
          <a:xfrm>
            <a:off x="3109913" y="1911350"/>
            <a:ext cx="211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Text Box 36"/>
          <p:cNvSpPr txBox="1">
            <a:spLocks noChangeArrowheads="1"/>
          </p:cNvSpPr>
          <p:nvPr/>
        </p:nvSpPr>
        <p:spPr bwMode="auto">
          <a:xfrm>
            <a:off x="1816100" y="1468438"/>
            <a:ext cx="3937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000000"/>
                </a:solidFill>
                <a:latin typeface="Calibri" panose="020F0502020204030204"/>
              </a:rPr>
              <a:t>A</a:t>
            </a:r>
          </a:p>
        </p:txBody>
      </p:sp>
      <p:sp>
        <p:nvSpPr>
          <p:cNvPr id="97" name="Text Box 37"/>
          <p:cNvSpPr txBox="1">
            <a:spLocks noChangeArrowheads="1"/>
          </p:cNvSpPr>
          <p:nvPr/>
        </p:nvSpPr>
        <p:spPr bwMode="auto">
          <a:xfrm>
            <a:off x="1846263" y="2420938"/>
            <a:ext cx="379412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black"/>
                </a:solidFill>
                <a:latin typeface="Calibri" panose="020F0502020204030204"/>
              </a:rPr>
              <a:t>B</a:t>
            </a:r>
          </a:p>
        </p:txBody>
      </p:sp>
      <p:grpSp>
        <p:nvGrpSpPr>
          <p:cNvPr id="63511" name="Group 66"/>
          <p:cNvGrpSpPr>
            <a:grpSpLocks/>
          </p:cNvGrpSpPr>
          <p:nvPr/>
        </p:nvGrpSpPr>
        <p:grpSpPr bwMode="auto">
          <a:xfrm>
            <a:off x="1924050" y="1468438"/>
            <a:ext cx="779463" cy="679450"/>
            <a:chOff x="-44" y="1473"/>
            <a:chExt cx="981" cy="1105"/>
          </a:xfrm>
        </p:grpSpPr>
        <p:pic>
          <p:nvPicPr>
            <p:cNvPr id="63537" name="Picture 67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7" name="Freeform 68"/>
            <p:cNvSpPr>
              <a:spLocks/>
            </p:cNvSpPr>
            <p:nvPr/>
          </p:nvSpPr>
          <p:spPr bwMode="auto">
            <a:xfrm flipH="1">
              <a:off x="374" y="1579"/>
              <a:ext cx="478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63512" name="Group 69"/>
          <p:cNvGrpSpPr>
            <a:grpSpLocks/>
          </p:cNvGrpSpPr>
          <p:nvPr/>
        </p:nvGrpSpPr>
        <p:grpSpPr bwMode="auto">
          <a:xfrm>
            <a:off x="1914525" y="2474913"/>
            <a:ext cx="779463" cy="679450"/>
            <a:chOff x="-44" y="1473"/>
            <a:chExt cx="981" cy="1105"/>
          </a:xfrm>
        </p:grpSpPr>
        <p:pic>
          <p:nvPicPr>
            <p:cNvPr id="63535" name="Picture 70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5" name="Freeform 71"/>
            <p:cNvSpPr>
              <a:spLocks/>
            </p:cNvSpPr>
            <p:nvPr/>
          </p:nvSpPr>
          <p:spPr bwMode="auto">
            <a:xfrm flipH="1">
              <a:off x="374" y="1579"/>
              <a:ext cx="478" cy="506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sz="20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100" name="Text Box 41"/>
          <p:cNvSpPr txBox="1">
            <a:spLocks noChangeArrowheads="1"/>
          </p:cNvSpPr>
          <p:nvPr/>
        </p:nvSpPr>
        <p:spPr bwMode="auto">
          <a:xfrm>
            <a:off x="2833688" y="1146175"/>
            <a:ext cx="17684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dirty="0">
                <a:solidFill>
                  <a:srgbClr val="CC0000"/>
                </a:solidFill>
                <a:latin typeface="Calibri" panose="020F0502020204030204"/>
              </a:rPr>
              <a:t>transmission</a:t>
            </a:r>
          </a:p>
        </p:txBody>
      </p:sp>
      <p:sp>
        <p:nvSpPr>
          <p:cNvPr id="101" name="Line 42"/>
          <p:cNvSpPr>
            <a:spLocks noChangeShapeType="1"/>
          </p:cNvSpPr>
          <p:nvPr/>
        </p:nvSpPr>
        <p:spPr bwMode="auto">
          <a:xfrm rot="10800000" flipH="1" flipV="1">
            <a:off x="4038600" y="1444625"/>
            <a:ext cx="528638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3" name="Rectangle 31"/>
          <p:cNvSpPr>
            <a:spLocks noChangeArrowheads="1"/>
          </p:cNvSpPr>
          <p:nvPr/>
        </p:nvSpPr>
        <p:spPr bwMode="auto">
          <a:xfrm>
            <a:off x="2722563" y="2630488"/>
            <a:ext cx="139700" cy="185737"/>
          </a:xfrm>
          <a:prstGeom prst="rect">
            <a:avLst/>
          </a:prstGeom>
          <a:solidFill>
            <a:srgbClr val="00B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sz="2800" dirty="0">
              <a:solidFill>
                <a:srgbClr val="000000"/>
              </a:solidFill>
              <a:latin typeface="Calibri" panose="020F0502020204030204"/>
            </a:endParaRPr>
          </a:p>
        </p:txBody>
      </p:sp>
      <p:sp>
        <p:nvSpPr>
          <p:cNvPr id="104" name="Line 33"/>
          <p:cNvSpPr>
            <a:spLocks noChangeShapeType="1"/>
          </p:cNvSpPr>
          <p:nvPr/>
        </p:nvSpPr>
        <p:spPr bwMode="auto">
          <a:xfrm flipV="1">
            <a:off x="2897188" y="2600325"/>
            <a:ext cx="220662" cy="161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200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4879975" y="2238375"/>
            <a:ext cx="33893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518" name="Group 126"/>
          <p:cNvGrpSpPr>
            <a:grpSpLocks/>
          </p:cNvGrpSpPr>
          <p:nvPr/>
        </p:nvGrpSpPr>
        <p:grpSpPr bwMode="auto">
          <a:xfrm>
            <a:off x="7991475" y="1778000"/>
            <a:ext cx="1511300" cy="863600"/>
            <a:chOff x="7493876" y="2774731"/>
            <a:chExt cx="1481958" cy="894622"/>
          </a:xfrm>
        </p:grpSpPr>
        <p:sp>
          <p:nvSpPr>
            <p:cNvPr id="128" name="Freeform 127"/>
            <p:cNvSpPr/>
            <p:nvPr/>
          </p:nvSpPr>
          <p:spPr>
            <a:xfrm>
              <a:off x="7493876" y="3083902"/>
              <a:ext cx="1481958" cy="585451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129" name="Oval 128"/>
            <p:cNvSpPr/>
            <p:nvPr/>
          </p:nvSpPr>
          <p:spPr>
            <a:xfrm>
              <a:off x="7495433" y="2774731"/>
              <a:ext cx="1478845" cy="578873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63530" name="Group 129"/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31" name="Freeform 130"/>
              <p:cNvSpPr/>
              <p:nvPr/>
            </p:nvSpPr>
            <p:spPr>
              <a:xfrm>
                <a:off x="7812163" y="2885246"/>
                <a:ext cx="848784" cy="198321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2" name="Freeform 131"/>
              <p:cNvSpPr/>
              <p:nvPr/>
            </p:nvSpPr>
            <p:spPr>
              <a:xfrm>
                <a:off x="8367292" y="3054845"/>
                <a:ext cx="317791" cy="170966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3" name="Freeform 132"/>
              <p:cNvSpPr/>
              <p:nvPr/>
            </p:nvSpPr>
            <p:spPr>
              <a:xfrm>
                <a:off x="7786687" y="3054845"/>
                <a:ext cx="311087" cy="168231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4" name="Freeform 133"/>
              <p:cNvSpPr/>
              <p:nvPr/>
            </p:nvSpPr>
            <p:spPr>
              <a:xfrm>
                <a:off x="7895298" y="2971413"/>
                <a:ext cx="677150" cy="268075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2" name="Rectangle 3"/>
          <p:cNvSpPr>
            <a:spLocks noChangeArrowheads="1"/>
          </p:cNvSpPr>
          <p:nvPr/>
        </p:nvSpPr>
        <p:spPr bwMode="auto">
          <a:xfrm>
            <a:off x="1231900" y="4297363"/>
            <a:ext cx="4379913" cy="2078037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lang="en-US" sz="2800" baseline="-25000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lang="en-US" sz="2800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: transmission delay:</a:t>
            </a:r>
          </a:p>
          <a:p>
            <a:pPr marL="231775" indent="-2317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1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L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: packet length (bits) </a:t>
            </a:r>
          </a:p>
          <a:p>
            <a:pPr marL="231775" indent="-2317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1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: link </a:t>
            </a:r>
            <a:r>
              <a:rPr lang="en-US" sz="2400" i="1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transmission rate (bps)</a:t>
            </a:r>
          </a:p>
          <a:p>
            <a:pPr marL="231775" indent="-2317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lang="en-US" sz="2400" i="1" baseline="-25000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trans</a:t>
            </a:r>
            <a:r>
              <a:rPr lang="en-US" sz="2400" i="1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 </a:t>
            </a:r>
            <a:r>
              <a:rPr lang="en-US" sz="2400" i="1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= L/R</a:t>
            </a:r>
          </a:p>
        </p:txBody>
      </p:sp>
      <p:sp>
        <p:nvSpPr>
          <p:cNvPr id="53" name="Rectangle 4"/>
          <p:cNvSpPr>
            <a:spLocks noChangeArrowheads="1"/>
          </p:cNvSpPr>
          <p:nvPr/>
        </p:nvSpPr>
        <p:spPr bwMode="auto">
          <a:xfrm>
            <a:off x="6527800" y="4303713"/>
            <a:ext cx="5146675" cy="2190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/>
          <a:lstStyle/>
          <a:p>
            <a:pPr marL="342900" indent="-342900" eaLnBrk="1" fontAlgn="auto" hangingPunct="1">
              <a:lnSpc>
                <a:spcPct val="85000"/>
              </a:lnSpc>
              <a:spcBef>
                <a:spcPct val="20000"/>
              </a:spcBef>
              <a:spcAft>
                <a:spcPts val="0"/>
              </a:spcAft>
              <a:buClr>
                <a:srgbClr val="000099"/>
              </a:buClr>
              <a:buSzPct val="65000"/>
              <a:buFont typeface="Wingdings" charset="0"/>
              <a:buNone/>
              <a:defRPr/>
            </a:pPr>
            <a:r>
              <a:rPr lang="en-US" sz="2800" i="1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lang="en-US" sz="2800" baseline="-25000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lang="en-US" sz="2800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: propagation delay:</a:t>
            </a:r>
            <a:endParaRPr lang="en-US" dirty="0">
              <a:solidFill>
                <a:srgbClr val="CC0000"/>
              </a:solidFill>
              <a:latin typeface="Calibri" panose="020F0502020204030204"/>
              <a:ea typeface="ＭＳ Ｐゴシック" charset="0"/>
              <a:cs typeface="ＭＳ Ｐゴシック" charset="0"/>
            </a:endParaRPr>
          </a:p>
          <a:p>
            <a:pPr marL="231775" indent="-2317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1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: length of physical link</a:t>
            </a:r>
          </a:p>
          <a:p>
            <a:pPr marL="231775" indent="-2317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1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: propagation speed (~2x10</a:t>
            </a:r>
            <a:r>
              <a:rPr lang="en-US" sz="2400" baseline="300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8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 m/sec)</a:t>
            </a:r>
          </a:p>
          <a:p>
            <a:pPr marL="231775" indent="-231775" eaLnBrk="1" fontAlgn="auto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99"/>
              </a:buClr>
              <a:buFont typeface="Wingdings" charset="0"/>
              <a:buChar char="§"/>
              <a:defRPr/>
            </a:pPr>
            <a:r>
              <a:rPr lang="en-US" sz="2400" i="1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lang="en-US" sz="2400" baseline="-25000" dirty="0">
                <a:solidFill>
                  <a:srgbClr val="CC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prop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 = </a:t>
            </a:r>
            <a:r>
              <a:rPr lang="en-US" sz="2400" i="1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/</a:t>
            </a:r>
            <a:r>
              <a:rPr lang="en-US" sz="2400" i="1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rPr>
              <a:t>s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1211263" y="5494338"/>
            <a:ext cx="7075487" cy="1127125"/>
            <a:chOff x="1211117" y="5568048"/>
            <a:chExt cx="7076415" cy="1127327"/>
          </a:xfrm>
        </p:grpSpPr>
        <p:sp>
          <p:nvSpPr>
            <p:cNvPr id="55" name="Text Box 62"/>
            <p:cNvSpPr txBox="1">
              <a:spLocks noChangeArrowheads="1"/>
            </p:cNvSpPr>
            <p:nvPr/>
          </p:nvSpPr>
          <p:spPr bwMode="auto">
            <a:xfrm>
              <a:off x="3837186" y="5864963"/>
              <a:ext cx="2105301" cy="8304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i="1" dirty="0">
                  <a:solidFill>
                    <a:srgbClr val="C00000"/>
                  </a:solidFill>
                  <a:latin typeface="Calibri" panose="020F0502020204030204"/>
                </a:rPr>
                <a:t>d</a:t>
              </a:r>
              <a:r>
                <a:rPr lang="en-US" altLang="en-US" baseline="-25000" dirty="0">
                  <a:solidFill>
                    <a:srgbClr val="C00000"/>
                  </a:solidFill>
                  <a:latin typeface="Calibri" panose="020F0502020204030204"/>
                </a:rPr>
                <a:t>trans</a:t>
              </a:r>
              <a:r>
                <a:rPr lang="en-US" altLang="en-US" sz="2000" baseline="-25000" dirty="0">
                  <a:solidFill>
                    <a:srgbClr val="C00000"/>
                  </a:solidFill>
                  <a:latin typeface="Calibri" panose="020F0502020204030204"/>
                </a:rPr>
                <a:t> </a:t>
              </a:r>
              <a:r>
                <a:rPr lang="en-US" altLang="en-US" sz="2000" dirty="0">
                  <a:solidFill>
                    <a:prstClr val="black"/>
                  </a:solidFill>
                  <a:latin typeface="Calibri" panose="020F0502020204030204"/>
                </a:rPr>
                <a:t>and </a:t>
              </a:r>
              <a:r>
                <a:rPr lang="en-US" altLang="en-US" i="1" dirty="0">
                  <a:solidFill>
                    <a:srgbClr val="C00000"/>
                  </a:solidFill>
                  <a:latin typeface="Calibri" panose="020F0502020204030204"/>
                </a:rPr>
                <a:t>d</a:t>
              </a:r>
              <a:r>
                <a:rPr lang="en-US" altLang="en-US" baseline="-25000" dirty="0">
                  <a:solidFill>
                    <a:srgbClr val="C00000"/>
                  </a:solidFill>
                  <a:latin typeface="Calibri" panose="020F0502020204030204"/>
                </a:rPr>
                <a:t>prop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i="1" dirty="0">
                  <a:solidFill>
                    <a:prstClr val="black"/>
                  </a:solidFill>
                  <a:latin typeface="Calibri" panose="020F0502020204030204"/>
                </a:rPr>
                <a:t>very </a:t>
              </a:r>
              <a:r>
                <a:rPr lang="en-US" altLang="en-US" dirty="0">
                  <a:solidFill>
                    <a:prstClr val="black"/>
                  </a:solidFill>
                  <a:latin typeface="Calibri" panose="020F0502020204030204"/>
                </a:rPr>
                <a:t>different</a:t>
              </a:r>
            </a:p>
          </p:txBody>
        </p:sp>
        <p:sp>
          <p:nvSpPr>
            <p:cNvPr id="3" name="Oval 2"/>
            <p:cNvSpPr/>
            <p:nvPr/>
          </p:nvSpPr>
          <p:spPr>
            <a:xfrm>
              <a:off x="1211117" y="5568048"/>
              <a:ext cx="1868732" cy="50015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63" name="Oval 62"/>
            <p:cNvSpPr/>
            <p:nvPr/>
          </p:nvSpPr>
          <p:spPr>
            <a:xfrm>
              <a:off x="6418800" y="5569635"/>
              <a:ext cx="1868732" cy="5017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cxnSp>
          <p:nvCxnSpPr>
            <p:cNvPr id="7" name="Straight Connector 6"/>
            <p:cNvCxnSpPr>
              <a:stCxn id="63" idx="2"/>
            </p:cNvCxnSpPr>
            <p:nvPr/>
          </p:nvCxnSpPr>
          <p:spPr>
            <a:xfrm flipH="1">
              <a:off x="5393140" y="5820505"/>
              <a:ext cx="1025660" cy="247694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cxnSpLocks/>
            </p:cNvCxnSpPr>
            <p:nvPr/>
          </p:nvCxnSpPr>
          <p:spPr>
            <a:xfrm>
              <a:off x="3097314" y="5820505"/>
              <a:ext cx="941510" cy="247694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522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C7A2F3A3-3377-463A-B641-F5FCE2F26D04}" type="slidenum">
              <a:rPr lang="en-US" altLang="en-US" smtClean="0">
                <a:solidFill>
                  <a:srgbClr val="7F7F7F"/>
                </a:solidFill>
              </a:rPr>
              <a:pPr/>
              <a:t>3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966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ＭＳ Ｐゴシック" panose="020B0600070205080204" pitchFamily="34" charset="-128"/>
              </a:rPr>
              <a:t>RECAP: Caravan analogy</a:t>
            </a:r>
            <a:endParaRPr lang="en-US" dirty="0"/>
          </a:p>
        </p:txBody>
      </p:sp>
      <p:sp>
        <p:nvSpPr>
          <p:cNvPr id="65539" name="Rectangle 3"/>
          <p:cNvSpPr txBox="1">
            <a:spLocks noChangeArrowheads="1"/>
          </p:cNvSpPr>
          <p:nvPr/>
        </p:nvSpPr>
        <p:spPr bwMode="auto">
          <a:xfrm>
            <a:off x="928688" y="2992438"/>
            <a:ext cx="5376862" cy="331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5325" indent="-231775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car ~ bit; caravan ~ packet; toll service ~ link transmission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toll booth takes 12 sec to service car (bit transmission time)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“</a:t>
            </a:r>
            <a:r>
              <a:rPr lang="en-US" altLang="ja-JP">
                <a:solidFill>
                  <a:srgbClr val="000000"/>
                </a:solidFill>
                <a:ea typeface="ＭＳ Ｐゴシック" panose="020B0600070205080204" pitchFamily="34" charset="-128"/>
              </a:rPr>
              <a:t>propagate” at  100 km/hr</a:t>
            </a:r>
            <a:endParaRPr lang="en-US" altLang="en-US">
              <a:solidFill>
                <a:srgbClr val="000000"/>
              </a:solidFill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Q:</a:t>
            </a:r>
            <a:r>
              <a:rPr lang="en-US" altLang="en-US">
                <a:solidFill>
                  <a:srgbClr val="CC0000"/>
                </a:solidFill>
                <a:ea typeface="ＭＳ Ｐゴシック" panose="020B0600070205080204" pitchFamily="34" charset="-128"/>
              </a:rPr>
              <a:t> How long until caravan is lined up before 2nd toll booth?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en-US" sz="2400">
              <a:solidFill>
                <a:srgbClr val="CC0000"/>
              </a:solidFill>
              <a:ea typeface="ＭＳ Ｐゴシック" panose="020B0600070205080204" pitchFamily="34" charset="-128"/>
            </a:endParaRPr>
          </a:p>
        </p:txBody>
      </p:sp>
      <p:sp>
        <p:nvSpPr>
          <p:cNvPr id="60" name="Rectangle 4"/>
          <p:cNvSpPr txBox="1">
            <a:spLocks noChangeArrowheads="1"/>
          </p:cNvSpPr>
          <p:nvPr/>
        </p:nvSpPr>
        <p:spPr bwMode="auto">
          <a:xfrm>
            <a:off x="6775450" y="3006725"/>
            <a:ext cx="4875213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5325" indent="-231775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time to “</a:t>
            </a:r>
            <a:r>
              <a:rPr lang="en-US" altLang="ja-JP">
                <a:solidFill>
                  <a:srgbClr val="000000"/>
                </a:solidFill>
                <a:ea typeface="ＭＳ Ｐゴシック" panose="020B0600070205080204" pitchFamily="34" charset="-128"/>
              </a:rPr>
              <a:t>push” entire caravan through toll booth onto highway = 12*10 = 120 sec</a:t>
            </a:r>
          </a:p>
          <a:p>
            <a:pPr eaLnBrk="1" hangingPunct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time for last car to propagate from 1st to 2nd toll both: 100km/(100km/hr) = 1 hr</a:t>
            </a:r>
          </a:p>
          <a:p>
            <a:pPr eaLnBrk="1" hangingPunct="1"/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A:</a:t>
            </a:r>
            <a:r>
              <a:rPr lang="en-US" altLang="en-US">
                <a:solidFill>
                  <a:srgbClr val="CC0000"/>
                </a:solidFill>
                <a:ea typeface="ＭＳ Ｐゴシック" panose="020B0600070205080204" pitchFamily="34" charset="-128"/>
              </a:rPr>
              <a:t> 62 minutes</a:t>
            </a:r>
          </a:p>
        </p:txBody>
      </p:sp>
      <p:sp>
        <p:nvSpPr>
          <p:cNvPr id="119" name="Text Box 45"/>
          <p:cNvSpPr txBox="1">
            <a:spLocks noChangeArrowheads="1"/>
          </p:cNvSpPr>
          <p:nvPr/>
        </p:nvSpPr>
        <p:spPr bwMode="auto">
          <a:xfrm>
            <a:off x="6396038" y="2032000"/>
            <a:ext cx="21272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dirty="0">
                <a:solidFill>
                  <a:prstClr val="black"/>
                </a:solidFill>
                <a:latin typeface="Calibri" panose="020F0502020204030204"/>
              </a:rPr>
              <a:t>toll booth</a:t>
            </a:r>
          </a:p>
        </p:txBody>
      </p:sp>
      <p:sp>
        <p:nvSpPr>
          <p:cNvPr id="113" name="Text Box 48"/>
          <p:cNvSpPr txBox="1">
            <a:spLocks noChangeArrowheads="1"/>
          </p:cNvSpPr>
          <p:nvPr/>
        </p:nvSpPr>
        <p:spPr bwMode="auto">
          <a:xfrm>
            <a:off x="3405188" y="2032000"/>
            <a:ext cx="23431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</a:rPr>
              <a:t>toll  booth</a:t>
            </a:r>
          </a:p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</a:rPr>
              <a:t>(aka link)</a:t>
            </a:r>
            <a:endParaRPr lang="en-US" altLang="en-US" sz="1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7" name="Text Box 50"/>
          <p:cNvSpPr txBox="1">
            <a:spLocks noChangeArrowheads="1"/>
          </p:cNvSpPr>
          <p:nvPr/>
        </p:nvSpPr>
        <p:spPr bwMode="auto">
          <a:xfrm>
            <a:off x="1646238" y="2028825"/>
            <a:ext cx="2117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</a:rPr>
              <a:t>ten-car caravan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</a:rPr>
              <a:t>(aka 10-bit packet)</a:t>
            </a:r>
          </a:p>
        </p:txBody>
      </p:sp>
      <p:sp>
        <p:nvSpPr>
          <p:cNvPr id="68" name="Line 51"/>
          <p:cNvSpPr>
            <a:spLocks noChangeShapeType="1"/>
          </p:cNvSpPr>
          <p:nvPr/>
        </p:nvSpPr>
        <p:spPr bwMode="auto">
          <a:xfrm flipH="1">
            <a:off x="4383088" y="1679575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0" name="Text Box 52"/>
          <p:cNvSpPr txBox="1">
            <a:spLocks noChangeArrowheads="1"/>
          </p:cNvSpPr>
          <p:nvPr/>
        </p:nvSpPr>
        <p:spPr bwMode="auto">
          <a:xfrm>
            <a:off x="5041900" y="147955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</a:rPr>
              <a:t>100 km</a:t>
            </a:r>
          </a:p>
        </p:txBody>
      </p:sp>
      <p:sp>
        <p:nvSpPr>
          <p:cNvPr id="71" name="Line 53"/>
          <p:cNvSpPr>
            <a:spLocks noChangeShapeType="1"/>
          </p:cNvSpPr>
          <p:nvPr/>
        </p:nvSpPr>
        <p:spPr bwMode="auto">
          <a:xfrm flipH="1" flipV="1">
            <a:off x="7375525" y="1677988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2" name="Text Box 54"/>
          <p:cNvSpPr txBox="1">
            <a:spLocks noChangeArrowheads="1"/>
          </p:cNvSpPr>
          <p:nvPr/>
        </p:nvSpPr>
        <p:spPr bwMode="auto">
          <a:xfrm>
            <a:off x="7997825" y="1479550"/>
            <a:ext cx="1079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000" dirty="0">
                <a:solidFill>
                  <a:prstClr val="black"/>
                </a:solidFill>
                <a:latin typeface="Calibri" panose="020F0502020204030204"/>
              </a:rPr>
              <a:t>100 km</a:t>
            </a:r>
          </a:p>
        </p:txBody>
      </p:sp>
      <p:sp>
        <p:nvSpPr>
          <p:cNvPr id="107" name="Line 68"/>
          <p:cNvSpPr>
            <a:spLocks noChangeShapeType="1"/>
          </p:cNvSpPr>
          <p:nvPr/>
        </p:nvSpPr>
        <p:spPr bwMode="auto">
          <a:xfrm>
            <a:off x="6121400" y="1677988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Right Brace 9"/>
          <p:cNvSpPr/>
          <p:nvPr/>
        </p:nvSpPr>
        <p:spPr>
          <a:xfrm rot="5400000">
            <a:off x="2613819" y="764382"/>
            <a:ext cx="107950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grpSp>
        <p:nvGrpSpPr>
          <p:cNvPr id="65550" name="Group 43"/>
          <p:cNvGrpSpPr>
            <a:grpSpLocks/>
          </p:cNvGrpSpPr>
          <p:nvPr/>
        </p:nvGrpSpPr>
        <p:grpSpPr bwMode="auto">
          <a:xfrm>
            <a:off x="6396038" y="1370013"/>
            <a:ext cx="2127250" cy="1031875"/>
            <a:chOff x="1190" y="938"/>
            <a:chExt cx="1340" cy="650"/>
          </a:xfrm>
        </p:grpSpPr>
        <p:sp>
          <p:nvSpPr>
            <p:cNvPr id="33" name="Rectangle 44"/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4" name="Text Box 45"/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Calibri" panose="020F0502020204030204"/>
                </a:rPr>
                <a:t>toll booth</a:t>
              </a:r>
            </a:p>
          </p:txBody>
        </p:sp>
      </p:grpSp>
      <p:grpSp>
        <p:nvGrpSpPr>
          <p:cNvPr id="65551" name="Group 46"/>
          <p:cNvGrpSpPr>
            <a:grpSpLocks/>
          </p:cNvGrpSpPr>
          <p:nvPr/>
        </p:nvGrpSpPr>
        <p:grpSpPr bwMode="auto">
          <a:xfrm>
            <a:off x="3405188" y="1370013"/>
            <a:ext cx="2343150" cy="1370012"/>
            <a:chOff x="1103" y="938"/>
            <a:chExt cx="1476" cy="863"/>
          </a:xfrm>
        </p:grpSpPr>
        <p:sp>
          <p:nvSpPr>
            <p:cNvPr id="36" name="Rectangle 47"/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37" name="Text Box 48"/>
            <p:cNvSpPr txBox="1">
              <a:spLocks noChangeArrowheads="1"/>
            </p:cNvSpPr>
            <p:nvPr/>
          </p:nvSpPr>
          <p:spPr bwMode="auto">
            <a:xfrm>
              <a:off x="1103" y="1355"/>
              <a:ext cx="1476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000" dirty="0">
                  <a:solidFill>
                    <a:prstClr val="black"/>
                  </a:solidFill>
                  <a:latin typeface="Calibri" panose="020F0502020204030204"/>
                </a:rPr>
                <a:t>toll  booth</a:t>
              </a:r>
            </a:p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000" dirty="0">
                  <a:solidFill>
                    <a:prstClr val="black"/>
                  </a:solidFill>
                  <a:latin typeface="Calibri" panose="020F0502020204030204"/>
                </a:rPr>
                <a:t>(aka link)</a:t>
              </a:r>
              <a:endParaRPr lang="en-US" altLang="en-US" sz="1800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38" name="Line 51"/>
          <p:cNvSpPr>
            <a:spLocks noChangeShapeType="1"/>
          </p:cNvSpPr>
          <p:nvPr/>
        </p:nvSpPr>
        <p:spPr bwMode="auto">
          <a:xfrm flipH="1">
            <a:off x="4383088" y="1679575"/>
            <a:ext cx="66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39" name="Line 53"/>
          <p:cNvSpPr>
            <a:spLocks noChangeShapeType="1"/>
          </p:cNvSpPr>
          <p:nvPr/>
        </p:nvSpPr>
        <p:spPr bwMode="auto">
          <a:xfrm flipH="1" flipV="1">
            <a:off x="7375525" y="1677988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0" name="Oval 56"/>
          <p:cNvSpPr>
            <a:spLocks noChangeArrowheads="1"/>
          </p:cNvSpPr>
          <p:nvPr/>
        </p:nvSpPr>
        <p:spPr bwMode="auto">
          <a:xfrm>
            <a:off x="2127250" y="1679575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1" name="Oval 57"/>
          <p:cNvSpPr>
            <a:spLocks noChangeArrowheads="1"/>
          </p:cNvSpPr>
          <p:nvPr/>
        </p:nvSpPr>
        <p:spPr bwMode="auto">
          <a:xfrm>
            <a:off x="2279650" y="1679575"/>
            <a:ext cx="74613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2" name="Oval 58"/>
          <p:cNvSpPr>
            <a:spLocks noChangeArrowheads="1"/>
          </p:cNvSpPr>
          <p:nvPr/>
        </p:nvSpPr>
        <p:spPr bwMode="auto">
          <a:xfrm>
            <a:off x="2503488" y="1679575"/>
            <a:ext cx="76200" cy="74613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alt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5557" name="Group 61"/>
          <p:cNvGrpSpPr>
            <a:grpSpLocks/>
          </p:cNvGrpSpPr>
          <p:nvPr/>
        </p:nvGrpSpPr>
        <p:grpSpPr bwMode="auto">
          <a:xfrm>
            <a:off x="3930650" y="1281113"/>
            <a:ext cx="458788" cy="777875"/>
            <a:chOff x="2365" y="1352"/>
            <a:chExt cx="1022" cy="1616"/>
          </a:xfrm>
        </p:grpSpPr>
        <p:pic>
          <p:nvPicPr>
            <p:cNvPr id="65575" name="Picture 6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Rectangle 63"/>
            <p:cNvSpPr>
              <a:spLocks noChangeArrowheads="1"/>
            </p:cNvSpPr>
            <p:nvPr/>
          </p:nvSpPr>
          <p:spPr bwMode="auto">
            <a:xfrm>
              <a:off x="2365" y="2130"/>
              <a:ext cx="368" cy="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grpSp>
        <p:nvGrpSpPr>
          <p:cNvPr id="65558" name="Group 65"/>
          <p:cNvGrpSpPr>
            <a:grpSpLocks/>
          </p:cNvGrpSpPr>
          <p:nvPr/>
        </p:nvGrpSpPr>
        <p:grpSpPr bwMode="auto">
          <a:xfrm>
            <a:off x="6853238" y="1309688"/>
            <a:ext cx="460375" cy="777875"/>
            <a:chOff x="2365" y="1352"/>
            <a:chExt cx="1022" cy="1616"/>
          </a:xfrm>
        </p:grpSpPr>
        <p:pic>
          <p:nvPicPr>
            <p:cNvPr id="65573" name="Picture 6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8" name="Rectangle 67"/>
            <p:cNvSpPr>
              <a:spLocks noChangeArrowheads="1"/>
            </p:cNvSpPr>
            <p:nvPr/>
          </p:nvSpPr>
          <p:spPr bwMode="auto">
            <a:xfrm>
              <a:off x="2365" y="2130"/>
              <a:ext cx="367" cy="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49" name="Line 68"/>
          <p:cNvSpPr>
            <a:spLocks noChangeShapeType="1"/>
          </p:cNvSpPr>
          <p:nvPr/>
        </p:nvSpPr>
        <p:spPr bwMode="auto">
          <a:xfrm>
            <a:off x="6121400" y="1677988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0" name="Right Brace 49"/>
          <p:cNvSpPr/>
          <p:nvPr/>
        </p:nvSpPr>
        <p:spPr>
          <a:xfrm rot="5400000">
            <a:off x="2613819" y="764382"/>
            <a:ext cx="107950" cy="2525712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</a:endParaRPr>
          </a:p>
        </p:txBody>
      </p:sp>
      <p:pic>
        <p:nvPicPr>
          <p:cNvPr id="65561" name="Picture 2" descr="Icon Car Symbol - Free image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4288" y="1390650"/>
            <a:ext cx="874712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62" name="Picture 2" descr="Icon Car Symbol - Free image on Pixabay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0638" y="1389063"/>
            <a:ext cx="876300" cy="592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63" name="Picture 2" descr="Icon Car Symbol - Free image on Pixaba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5650" y="1389063"/>
            <a:ext cx="8763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Line 68"/>
          <p:cNvSpPr>
            <a:spLocks noChangeShapeType="1"/>
          </p:cNvSpPr>
          <p:nvPr/>
        </p:nvSpPr>
        <p:spPr bwMode="auto">
          <a:xfrm>
            <a:off x="8928100" y="1665288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grpSp>
        <p:nvGrpSpPr>
          <p:cNvPr id="65565" name="Group 43"/>
          <p:cNvGrpSpPr>
            <a:grpSpLocks/>
          </p:cNvGrpSpPr>
          <p:nvPr/>
        </p:nvGrpSpPr>
        <p:grpSpPr bwMode="auto">
          <a:xfrm>
            <a:off x="9202738" y="1357313"/>
            <a:ext cx="2127250" cy="1031875"/>
            <a:chOff x="1190" y="938"/>
            <a:chExt cx="1340" cy="650"/>
          </a:xfrm>
        </p:grpSpPr>
        <p:sp>
          <p:nvSpPr>
            <p:cNvPr id="56" name="Rectangle 44"/>
            <p:cNvSpPr>
              <a:spLocks noChangeArrowheads="1"/>
            </p:cNvSpPr>
            <p:nvPr/>
          </p:nvSpPr>
          <p:spPr bwMode="auto">
            <a:xfrm>
              <a:off x="1568" y="938"/>
              <a:ext cx="47" cy="423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57" name="Text Box 45"/>
            <p:cNvSpPr txBox="1">
              <a:spLocks noChangeArrowheads="1"/>
            </p:cNvSpPr>
            <p:nvPr/>
          </p:nvSpPr>
          <p:spPr bwMode="auto">
            <a:xfrm>
              <a:off x="1190" y="1355"/>
              <a:ext cx="13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800" dirty="0">
                  <a:solidFill>
                    <a:prstClr val="black"/>
                  </a:solidFill>
                  <a:latin typeface="Calibri" panose="020F0502020204030204"/>
                </a:rPr>
                <a:t>toll booth</a:t>
              </a:r>
            </a:p>
          </p:txBody>
        </p:sp>
      </p:grpSp>
      <p:grpSp>
        <p:nvGrpSpPr>
          <p:cNvPr id="65566" name="Group 65"/>
          <p:cNvGrpSpPr>
            <a:grpSpLocks/>
          </p:cNvGrpSpPr>
          <p:nvPr/>
        </p:nvGrpSpPr>
        <p:grpSpPr bwMode="auto">
          <a:xfrm>
            <a:off x="9659938" y="1296988"/>
            <a:ext cx="460375" cy="777875"/>
            <a:chOff x="2365" y="1352"/>
            <a:chExt cx="1022" cy="1616"/>
          </a:xfrm>
        </p:grpSpPr>
        <p:pic>
          <p:nvPicPr>
            <p:cNvPr id="65569" name="Picture 66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73" y="1352"/>
              <a:ext cx="1014" cy="16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3" name="Rectangle 67"/>
            <p:cNvSpPr>
              <a:spLocks noChangeArrowheads="1"/>
            </p:cNvSpPr>
            <p:nvPr/>
          </p:nvSpPr>
          <p:spPr bwMode="auto">
            <a:xfrm>
              <a:off x="2365" y="2130"/>
              <a:ext cx="367" cy="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alt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</p:grpSp>
      <p:sp>
        <p:nvSpPr>
          <p:cNvPr id="65" name="Line 68"/>
          <p:cNvSpPr>
            <a:spLocks noChangeShapeType="1"/>
          </p:cNvSpPr>
          <p:nvPr/>
        </p:nvSpPr>
        <p:spPr bwMode="auto">
          <a:xfrm>
            <a:off x="8928100" y="1665288"/>
            <a:ext cx="8667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5568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D9EE28C5-71B8-4BB2-87FF-03258AAE3F21}" type="slidenum">
              <a:rPr lang="en-US" altLang="en-US" smtClean="0">
                <a:solidFill>
                  <a:srgbClr val="7F7F7F"/>
                </a:solidFill>
              </a:rPr>
              <a:pPr/>
              <a:t>4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622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 38">
            <a:extLst>
              <a:ext uri="{FF2B5EF4-FFF2-40B4-BE49-F238E27FC236}">
                <a16:creationId xmlns:a16="http://schemas.microsoft.com/office/drawing/2014/main" id="{3967D232-CE7C-42D3-8D55-7FEC2600A4B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32100" y="5365750"/>
            <a:ext cx="468313" cy="3159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19" name="Line 105">
            <a:extLst>
              <a:ext uri="{FF2B5EF4-FFF2-40B4-BE49-F238E27FC236}">
                <a16:creationId xmlns:a16="http://schemas.microsoft.com/office/drawing/2014/main" id="{111CBD9E-8DFB-451A-901E-D21701185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0938" y="5467350"/>
            <a:ext cx="639762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grpSp>
        <p:nvGrpSpPr>
          <p:cNvPr id="87044" name="Group 180">
            <a:extLst>
              <a:ext uri="{FF2B5EF4-FFF2-40B4-BE49-F238E27FC236}">
                <a16:creationId xmlns:a16="http://schemas.microsoft.com/office/drawing/2014/main" id="{EC24381A-954B-44DE-85E0-D1A34CE401B2}"/>
              </a:ext>
            </a:extLst>
          </p:cNvPr>
          <p:cNvGrpSpPr>
            <a:grpSpLocks/>
          </p:cNvGrpSpPr>
          <p:nvPr/>
        </p:nvGrpSpPr>
        <p:grpSpPr bwMode="auto">
          <a:xfrm>
            <a:off x="3108325" y="5514975"/>
            <a:ext cx="862013" cy="398463"/>
            <a:chOff x="7493876" y="2774731"/>
            <a:chExt cx="1481958" cy="894622"/>
          </a:xfrm>
        </p:grpSpPr>
        <p:sp>
          <p:nvSpPr>
            <p:cNvPr id="182" name="Freeform 181">
              <a:extLst>
                <a:ext uri="{FF2B5EF4-FFF2-40B4-BE49-F238E27FC236}">
                  <a16:creationId xmlns:a16="http://schemas.microsoft.com/office/drawing/2014/main" id="{DFF6DA9A-4E61-4B3E-86F0-A3DFA685E438}"/>
                </a:ext>
              </a:extLst>
            </p:cNvPr>
            <p:cNvSpPr/>
            <p:nvPr/>
          </p:nvSpPr>
          <p:spPr>
            <a:xfrm>
              <a:off x="7493876" y="3084820"/>
              <a:ext cx="1481958" cy="584533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21CCE882-1150-4D61-B352-FEDF13060B40}"/>
                </a:ext>
              </a:extLst>
            </p:cNvPr>
            <p:cNvSpPr/>
            <p:nvPr/>
          </p:nvSpPr>
          <p:spPr>
            <a:xfrm>
              <a:off x="7493876" y="2774731"/>
              <a:ext cx="1481958" cy="577405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87096" name="Group 183">
              <a:extLst>
                <a:ext uri="{FF2B5EF4-FFF2-40B4-BE49-F238E27FC236}">
                  <a16:creationId xmlns:a16="http://schemas.microsoft.com/office/drawing/2014/main" id="{34617B89-966E-4D50-B2AA-9E9E243F31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85" name="Freeform 184">
                <a:extLst>
                  <a:ext uri="{FF2B5EF4-FFF2-40B4-BE49-F238E27FC236}">
                    <a16:creationId xmlns:a16="http://schemas.microsoft.com/office/drawing/2014/main" id="{A59F5FA3-B34A-4DE1-89CA-47814C97B68E}"/>
                  </a:ext>
                </a:extLst>
              </p:cNvPr>
              <p:cNvSpPr/>
              <p:nvPr/>
            </p:nvSpPr>
            <p:spPr>
              <a:xfrm>
                <a:off x="7813902" y="2885950"/>
                <a:ext cx="846316" cy="198609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6" name="Freeform 185">
                <a:extLst>
                  <a:ext uri="{FF2B5EF4-FFF2-40B4-BE49-F238E27FC236}">
                    <a16:creationId xmlns:a16="http://schemas.microsoft.com/office/drawing/2014/main" id="{0340969C-5F78-4FEC-BEF5-243E1004C62F}"/>
                  </a:ext>
                </a:extLst>
              </p:cNvPr>
              <p:cNvSpPr/>
              <p:nvPr/>
            </p:nvSpPr>
            <p:spPr>
              <a:xfrm>
                <a:off x="8366359" y="3054915"/>
                <a:ext cx="317368" cy="168967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7" name="Freeform 186">
                <a:extLst>
                  <a:ext uri="{FF2B5EF4-FFF2-40B4-BE49-F238E27FC236}">
                    <a16:creationId xmlns:a16="http://schemas.microsoft.com/office/drawing/2014/main" id="{ED3FCB68-2EB3-4CF9-8C25-E42F75ECEDD9}"/>
                  </a:ext>
                </a:extLst>
              </p:cNvPr>
              <p:cNvSpPr/>
              <p:nvPr/>
            </p:nvSpPr>
            <p:spPr>
              <a:xfrm>
                <a:off x="7788043" y="3054915"/>
                <a:ext cx="310316" cy="168967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88" name="Freeform 187">
                <a:extLst>
                  <a:ext uri="{FF2B5EF4-FFF2-40B4-BE49-F238E27FC236}">
                    <a16:creationId xmlns:a16="http://schemas.microsoft.com/office/drawing/2014/main" id="{98DC7AF2-DB81-47A4-97D1-54A4A3EEDCB2}"/>
                  </a:ext>
                </a:extLst>
              </p:cNvPr>
              <p:cNvSpPr/>
              <p:nvPr/>
            </p:nvSpPr>
            <p:spPr>
              <a:xfrm>
                <a:off x="7896183" y="2971914"/>
                <a:ext cx="674701" cy="266789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0" name="Line 106">
            <a:extLst>
              <a:ext uri="{FF2B5EF4-FFF2-40B4-BE49-F238E27FC236}">
                <a16:creationId xmlns:a16="http://schemas.microsoft.com/office/drawing/2014/main" id="{EFE1D09C-CAE1-4EB3-9041-8A4E2BD4217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25975" y="5451475"/>
            <a:ext cx="677863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1" name="Line 108">
            <a:extLst>
              <a:ext uri="{FF2B5EF4-FFF2-40B4-BE49-F238E27FC236}">
                <a16:creationId xmlns:a16="http://schemas.microsoft.com/office/drawing/2014/main" id="{6783E704-89C2-4B55-9038-7CBBB247478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87850" y="5062538"/>
            <a:ext cx="661988" cy="2730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5" name="Line 291">
            <a:extLst>
              <a:ext uri="{FF2B5EF4-FFF2-40B4-BE49-F238E27FC236}">
                <a16:creationId xmlns:a16="http://schemas.microsoft.com/office/drawing/2014/main" id="{3D10E587-0180-492D-8A9E-CCF2390B64F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56100" y="5583238"/>
            <a:ext cx="319088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grpSp>
        <p:nvGrpSpPr>
          <p:cNvPr id="87048" name="Group 171">
            <a:extLst>
              <a:ext uri="{FF2B5EF4-FFF2-40B4-BE49-F238E27FC236}">
                <a16:creationId xmlns:a16="http://schemas.microsoft.com/office/drawing/2014/main" id="{3D8DD6E1-51A3-41AF-ACDB-C5EBCF654525}"/>
              </a:ext>
            </a:extLst>
          </p:cNvPr>
          <p:cNvGrpSpPr>
            <a:grpSpLocks/>
          </p:cNvGrpSpPr>
          <p:nvPr/>
        </p:nvGrpSpPr>
        <p:grpSpPr bwMode="auto">
          <a:xfrm>
            <a:off x="3957638" y="5203825"/>
            <a:ext cx="860425" cy="398463"/>
            <a:chOff x="7493876" y="2774731"/>
            <a:chExt cx="1481958" cy="894622"/>
          </a:xfrm>
        </p:grpSpPr>
        <p:sp>
          <p:nvSpPr>
            <p:cNvPr id="173" name="Freeform 172">
              <a:extLst>
                <a:ext uri="{FF2B5EF4-FFF2-40B4-BE49-F238E27FC236}">
                  <a16:creationId xmlns:a16="http://schemas.microsoft.com/office/drawing/2014/main" id="{1ABAEA0C-2739-4010-8109-B05248BA0226}"/>
                </a:ext>
              </a:extLst>
            </p:cNvPr>
            <p:cNvSpPr/>
            <p:nvPr/>
          </p:nvSpPr>
          <p:spPr>
            <a:xfrm>
              <a:off x="7493876" y="3084820"/>
              <a:ext cx="1481958" cy="584533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174" name="Oval 173">
              <a:extLst>
                <a:ext uri="{FF2B5EF4-FFF2-40B4-BE49-F238E27FC236}">
                  <a16:creationId xmlns:a16="http://schemas.microsoft.com/office/drawing/2014/main" id="{1E67298A-3AF7-4056-AA60-9FAB90DDDD35}"/>
                </a:ext>
              </a:extLst>
            </p:cNvPr>
            <p:cNvSpPr/>
            <p:nvPr/>
          </p:nvSpPr>
          <p:spPr>
            <a:xfrm>
              <a:off x="7493876" y="2774731"/>
              <a:ext cx="1481958" cy="577405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87089" name="Group 174">
              <a:extLst>
                <a:ext uri="{FF2B5EF4-FFF2-40B4-BE49-F238E27FC236}">
                  <a16:creationId xmlns:a16="http://schemas.microsoft.com/office/drawing/2014/main" id="{0541FE22-2FA9-4DBF-88B4-4D0B5EFA5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76" name="Freeform 175">
                <a:extLst>
                  <a:ext uri="{FF2B5EF4-FFF2-40B4-BE49-F238E27FC236}">
                    <a16:creationId xmlns:a16="http://schemas.microsoft.com/office/drawing/2014/main" id="{BCA8C49E-8CA1-4F6B-8C5F-127F36438C4C}"/>
                  </a:ext>
                </a:extLst>
              </p:cNvPr>
              <p:cNvSpPr/>
              <p:nvPr/>
            </p:nvSpPr>
            <p:spPr>
              <a:xfrm>
                <a:off x="7811946" y="2885950"/>
                <a:ext cx="850235" cy="198609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7" name="Freeform 176">
                <a:extLst>
                  <a:ext uri="{FF2B5EF4-FFF2-40B4-BE49-F238E27FC236}">
                    <a16:creationId xmlns:a16="http://schemas.microsoft.com/office/drawing/2014/main" id="{1ED1B00F-9EFC-4930-AE99-6EF4E069AD70}"/>
                  </a:ext>
                </a:extLst>
              </p:cNvPr>
              <p:cNvSpPr/>
              <p:nvPr/>
            </p:nvSpPr>
            <p:spPr>
              <a:xfrm>
                <a:off x="8367777" y="3054915"/>
                <a:ext cx="317955" cy="168967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8" name="Freeform 177">
                <a:extLst>
                  <a:ext uri="{FF2B5EF4-FFF2-40B4-BE49-F238E27FC236}">
                    <a16:creationId xmlns:a16="http://schemas.microsoft.com/office/drawing/2014/main" id="{74372653-90BC-4A89-B994-0F676310282E}"/>
                  </a:ext>
                </a:extLst>
              </p:cNvPr>
              <p:cNvSpPr/>
              <p:nvPr/>
            </p:nvSpPr>
            <p:spPr>
              <a:xfrm>
                <a:off x="7786039" y="3054915"/>
                <a:ext cx="310889" cy="168967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9" name="Freeform 178">
                <a:extLst>
                  <a:ext uri="{FF2B5EF4-FFF2-40B4-BE49-F238E27FC236}">
                    <a16:creationId xmlns:a16="http://schemas.microsoft.com/office/drawing/2014/main" id="{8F781C17-4FD2-48AC-B525-737F4328C013}"/>
                  </a:ext>
                </a:extLst>
              </p:cNvPr>
              <p:cNvSpPr/>
              <p:nvPr/>
            </p:nvSpPr>
            <p:spPr>
              <a:xfrm>
                <a:off x="7894379" y="2971914"/>
                <a:ext cx="678303" cy="266789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2" name="Line 113">
            <a:extLst>
              <a:ext uri="{FF2B5EF4-FFF2-40B4-BE49-F238E27FC236}">
                <a16:creationId xmlns:a16="http://schemas.microsoft.com/office/drawing/2014/main" id="{0482DBC8-74AC-4F47-B61C-E8B6F15BA9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02288" y="5511800"/>
            <a:ext cx="866775" cy="1444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7" name="Line 294">
            <a:extLst>
              <a:ext uri="{FF2B5EF4-FFF2-40B4-BE49-F238E27FC236}">
                <a16:creationId xmlns:a16="http://schemas.microsoft.com/office/drawing/2014/main" id="{DAD40623-355C-436C-9911-F10DB0320F4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97450" y="5773738"/>
            <a:ext cx="487363" cy="152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grpSp>
        <p:nvGrpSpPr>
          <p:cNvPr id="87051" name="Group 163">
            <a:extLst>
              <a:ext uri="{FF2B5EF4-FFF2-40B4-BE49-F238E27FC236}">
                <a16:creationId xmlns:a16="http://schemas.microsoft.com/office/drawing/2014/main" id="{0891F436-7D6D-4E00-B1D3-28DF14EF5EE5}"/>
              </a:ext>
            </a:extLst>
          </p:cNvPr>
          <p:cNvGrpSpPr>
            <a:grpSpLocks/>
          </p:cNvGrpSpPr>
          <p:nvPr/>
        </p:nvGrpSpPr>
        <p:grpSpPr bwMode="auto">
          <a:xfrm>
            <a:off x="4984750" y="5543550"/>
            <a:ext cx="862013" cy="398463"/>
            <a:chOff x="7493876" y="2774731"/>
            <a:chExt cx="1481958" cy="894622"/>
          </a:xfrm>
        </p:grpSpPr>
        <p:sp>
          <p:nvSpPr>
            <p:cNvPr id="165" name="Freeform 164">
              <a:extLst>
                <a:ext uri="{FF2B5EF4-FFF2-40B4-BE49-F238E27FC236}">
                  <a16:creationId xmlns:a16="http://schemas.microsoft.com/office/drawing/2014/main" id="{26C8643D-8CAE-4D24-BA3D-15AC701C5DDD}"/>
                </a:ext>
              </a:extLst>
            </p:cNvPr>
            <p:cNvSpPr/>
            <p:nvPr/>
          </p:nvSpPr>
          <p:spPr>
            <a:xfrm>
              <a:off x="7493876" y="3084820"/>
              <a:ext cx="1481958" cy="584533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166" name="Oval 165">
              <a:extLst>
                <a:ext uri="{FF2B5EF4-FFF2-40B4-BE49-F238E27FC236}">
                  <a16:creationId xmlns:a16="http://schemas.microsoft.com/office/drawing/2014/main" id="{0708086D-6AE6-44DF-9E54-97F9E8F46920}"/>
                </a:ext>
              </a:extLst>
            </p:cNvPr>
            <p:cNvSpPr/>
            <p:nvPr/>
          </p:nvSpPr>
          <p:spPr>
            <a:xfrm>
              <a:off x="7493876" y="2774731"/>
              <a:ext cx="1481958" cy="577405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87082" name="Group 166">
              <a:extLst>
                <a:ext uri="{FF2B5EF4-FFF2-40B4-BE49-F238E27FC236}">
                  <a16:creationId xmlns:a16="http://schemas.microsoft.com/office/drawing/2014/main" id="{735662B0-5598-48F6-B6F1-4349B33C4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8" name="Freeform 167">
                <a:extLst>
                  <a:ext uri="{FF2B5EF4-FFF2-40B4-BE49-F238E27FC236}">
                    <a16:creationId xmlns:a16="http://schemas.microsoft.com/office/drawing/2014/main" id="{9CB8B18C-FB79-4DEC-8DEB-1CD490F80F7C}"/>
                  </a:ext>
                </a:extLst>
              </p:cNvPr>
              <p:cNvSpPr/>
              <p:nvPr/>
            </p:nvSpPr>
            <p:spPr>
              <a:xfrm>
                <a:off x="7813902" y="2885950"/>
                <a:ext cx="846316" cy="198609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9" name="Freeform 168">
                <a:extLst>
                  <a:ext uri="{FF2B5EF4-FFF2-40B4-BE49-F238E27FC236}">
                    <a16:creationId xmlns:a16="http://schemas.microsoft.com/office/drawing/2014/main" id="{51BC04B3-7051-42E5-8069-5AD397509E11}"/>
                  </a:ext>
                </a:extLst>
              </p:cNvPr>
              <p:cNvSpPr/>
              <p:nvPr/>
            </p:nvSpPr>
            <p:spPr>
              <a:xfrm>
                <a:off x="8366359" y="3054915"/>
                <a:ext cx="317368" cy="168967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0" name="Freeform 169">
                <a:extLst>
                  <a:ext uri="{FF2B5EF4-FFF2-40B4-BE49-F238E27FC236}">
                    <a16:creationId xmlns:a16="http://schemas.microsoft.com/office/drawing/2014/main" id="{CF8154F1-98CA-4BBF-B89D-908373FD649C}"/>
                  </a:ext>
                </a:extLst>
              </p:cNvPr>
              <p:cNvSpPr/>
              <p:nvPr/>
            </p:nvSpPr>
            <p:spPr>
              <a:xfrm>
                <a:off x="7788043" y="3054915"/>
                <a:ext cx="310316" cy="168967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71" name="Freeform 170">
                <a:extLst>
                  <a:ext uri="{FF2B5EF4-FFF2-40B4-BE49-F238E27FC236}">
                    <a16:creationId xmlns:a16="http://schemas.microsoft.com/office/drawing/2014/main" id="{88ACD7F3-0699-4E27-B71F-3318272E6FB4}"/>
                  </a:ext>
                </a:extLst>
              </p:cNvPr>
              <p:cNvSpPr/>
              <p:nvPr/>
            </p:nvSpPr>
            <p:spPr>
              <a:xfrm>
                <a:off x="7896183" y="2971914"/>
                <a:ext cx="674701" cy="266789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2D285BA-A691-4388-8C2D-6008FE2AD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ＭＳ Ｐゴシック" panose="020B0600070205080204" pitchFamily="34" charset="-128"/>
              </a:rPr>
              <a:t>“Real” Internet delays and routes</a:t>
            </a:r>
            <a:endParaRPr lang="en-US" dirty="0"/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34042507-12A2-4B77-86DE-521CCCFE5B15}"/>
              </a:ext>
            </a:extLst>
          </p:cNvPr>
          <p:cNvSpPr txBox="1">
            <a:spLocks noChangeArrowheads="1"/>
          </p:cNvSpPr>
          <p:nvPr/>
        </p:nvSpPr>
        <p:spPr>
          <a:xfrm>
            <a:off x="979488" y="1323975"/>
            <a:ext cx="10344150" cy="188595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7338" indent="-287338" fontAlgn="auto">
              <a:spcAft>
                <a:spcPts val="0"/>
              </a:spcAft>
              <a:defRPr/>
            </a:pP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what do “</a:t>
            </a:r>
            <a:r>
              <a:rPr lang="en-US" altLang="ja-JP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real” Internet delay &amp; loss look like? </a:t>
            </a:r>
          </a:p>
          <a:p>
            <a:pPr marL="287338" indent="-287338" fontAlgn="auto">
              <a:spcAft>
                <a:spcPts val="0"/>
              </a:spcAft>
              <a:defRPr/>
            </a:pPr>
            <a:r>
              <a:rPr lang="en-US" altLang="en-US" b="1" dirty="0">
                <a:solidFill>
                  <a:srgbClr val="C00000"/>
                </a:solidFill>
                <a:ea typeface="ＭＳ Ｐゴシック" panose="020B0600070205080204" pitchFamily="34" charset="-128"/>
              </a:rPr>
              <a:t>traceroute</a:t>
            </a:r>
            <a:r>
              <a:rPr lang="en-US" altLang="en-US" sz="32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3200" dirty="0">
                <a:solidFill>
                  <a:prstClr val="black"/>
                </a:solidFill>
                <a:ea typeface="ＭＳ Ｐゴシック" panose="020B0600070205080204" pitchFamily="34" charset="-128"/>
              </a:rPr>
              <a:t>program: provides delay measurement from source to router along end-end Internet path towards destination.  For all </a:t>
            </a:r>
            <a:r>
              <a:rPr lang="en-US" altLang="en-US" sz="3200" i="1" dirty="0">
                <a:solidFill>
                  <a:prstClr val="black"/>
                </a:solidFill>
                <a:ea typeface="ＭＳ Ｐゴシック" panose="020B0600070205080204" pitchFamily="34" charset="-128"/>
              </a:rPr>
              <a:t>i:</a:t>
            </a:r>
          </a:p>
        </p:txBody>
      </p:sp>
      <p:sp>
        <p:nvSpPr>
          <p:cNvPr id="23" name="Line 260">
            <a:extLst>
              <a:ext uri="{FF2B5EF4-FFF2-40B4-BE49-F238E27FC236}">
                <a16:creationId xmlns:a16="http://schemas.microsoft.com/office/drawing/2014/main" id="{80616D24-1B42-4D29-9D39-1BD458DB06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1475" y="5476875"/>
            <a:ext cx="677863" cy="2079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4" name="Line 261">
            <a:extLst>
              <a:ext uri="{FF2B5EF4-FFF2-40B4-BE49-F238E27FC236}">
                <a16:creationId xmlns:a16="http://schemas.microsoft.com/office/drawing/2014/main" id="{86A09495-A92C-4355-A8BD-F33DC894AD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59688" y="5422900"/>
            <a:ext cx="777875" cy="2778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6" name="Line 292">
            <a:extLst>
              <a:ext uri="{FF2B5EF4-FFF2-40B4-BE49-F238E27FC236}">
                <a16:creationId xmlns:a16="http://schemas.microsoft.com/office/drawing/2014/main" id="{A1678EAE-68CD-45F5-B171-6E1B3C3DB2D1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150" y="5170488"/>
            <a:ext cx="319088" cy="311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8" name="Line 295">
            <a:extLst>
              <a:ext uri="{FF2B5EF4-FFF2-40B4-BE49-F238E27FC236}">
                <a16:creationId xmlns:a16="http://schemas.microsoft.com/office/drawing/2014/main" id="{EE6782DC-20C8-4C13-9A1F-377CAD9E337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4325" y="5276850"/>
            <a:ext cx="9525" cy="2603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29" name="Text Box 300">
            <a:extLst>
              <a:ext uri="{FF2B5EF4-FFF2-40B4-BE49-F238E27FC236}">
                <a16:creationId xmlns:a16="http://schemas.microsoft.com/office/drawing/2014/main" id="{DDBEDE89-083A-4787-BE3A-C0702EB144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8788" y="5135563"/>
            <a:ext cx="1397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dirty="0">
                <a:solidFill>
                  <a:srgbClr val="FF0000"/>
                </a:solidFill>
                <a:latin typeface="Calibri" panose="020F0502020204030204"/>
                <a:cs typeface="+mn-cs"/>
              </a:rPr>
              <a:t>3 probes</a:t>
            </a:r>
          </a:p>
        </p:txBody>
      </p:sp>
      <p:sp>
        <p:nvSpPr>
          <p:cNvPr id="30" name="Text Box 302">
            <a:extLst>
              <a:ext uri="{FF2B5EF4-FFF2-40B4-BE49-F238E27FC236}">
                <a16:creationId xmlns:a16="http://schemas.microsoft.com/office/drawing/2014/main" id="{6FED05FF-49D1-4BE3-8103-9CAB87FB8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0" y="5695950"/>
            <a:ext cx="1397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dirty="0">
                <a:solidFill>
                  <a:srgbClr val="FF0000"/>
                </a:solidFill>
                <a:latin typeface="Calibri" panose="020F0502020204030204"/>
                <a:cs typeface="+mn-cs"/>
              </a:rPr>
              <a:t>3 probes</a:t>
            </a:r>
          </a:p>
        </p:txBody>
      </p:sp>
      <p:sp>
        <p:nvSpPr>
          <p:cNvPr id="31" name="Text Box 304">
            <a:extLst>
              <a:ext uri="{FF2B5EF4-FFF2-40B4-BE49-F238E27FC236}">
                <a16:creationId xmlns:a16="http://schemas.microsoft.com/office/drawing/2014/main" id="{5D5E8C1C-33BF-412B-981F-00F265853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3463" y="5043488"/>
            <a:ext cx="1397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dirty="0">
                <a:solidFill>
                  <a:srgbClr val="FF0000"/>
                </a:solidFill>
                <a:latin typeface="Calibri" panose="020F0502020204030204"/>
                <a:cs typeface="+mn-cs"/>
              </a:rPr>
              <a:t>3 probes</a:t>
            </a:r>
          </a:p>
        </p:txBody>
      </p:sp>
      <p:grpSp>
        <p:nvGrpSpPr>
          <p:cNvPr id="87061" name="Group 100">
            <a:extLst>
              <a:ext uri="{FF2B5EF4-FFF2-40B4-BE49-F238E27FC236}">
                <a16:creationId xmlns:a16="http://schemas.microsoft.com/office/drawing/2014/main" id="{6074B64B-F399-4F8A-82E7-7CADBDA676C9}"/>
              </a:ext>
            </a:extLst>
          </p:cNvPr>
          <p:cNvGrpSpPr>
            <a:grpSpLocks/>
          </p:cNvGrpSpPr>
          <p:nvPr/>
        </p:nvGrpSpPr>
        <p:grpSpPr bwMode="auto">
          <a:xfrm>
            <a:off x="1935163" y="5072063"/>
            <a:ext cx="1027112" cy="688975"/>
            <a:chOff x="-44" y="1473"/>
            <a:chExt cx="981" cy="1105"/>
          </a:xfrm>
        </p:grpSpPr>
        <p:pic>
          <p:nvPicPr>
            <p:cNvPr id="87078" name="Picture 101" descr="desktop_computer_stylized_medium">
              <a:extLst>
                <a:ext uri="{FF2B5EF4-FFF2-40B4-BE49-F238E27FC236}">
                  <a16:creationId xmlns:a16="http://schemas.microsoft.com/office/drawing/2014/main" id="{4BA45319-85F7-40C6-8840-2B4E415F3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5" name="Freeform 102">
              <a:extLst>
                <a:ext uri="{FF2B5EF4-FFF2-40B4-BE49-F238E27FC236}">
                  <a16:creationId xmlns:a16="http://schemas.microsoft.com/office/drawing/2014/main" id="{98B7951E-5C4C-4F37-A327-9F5821A7B4A8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80"/>
              <a:ext cx="476" cy="504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</p:grpSp>
      <p:grpSp>
        <p:nvGrpSpPr>
          <p:cNvPr id="87062" name="Group 103">
            <a:extLst>
              <a:ext uri="{FF2B5EF4-FFF2-40B4-BE49-F238E27FC236}">
                <a16:creationId xmlns:a16="http://schemas.microsoft.com/office/drawing/2014/main" id="{555137B9-A9FA-4C72-9E45-2CAB62F7AA1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8177213" y="5110163"/>
            <a:ext cx="1052512" cy="669925"/>
            <a:chOff x="-44" y="1473"/>
            <a:chExt cx="981" cy="1105"/>
          </a:xfrm>
        </p:grpSpPr>
        <p:pic>
          <p:nvPicPr>
            <p:cNvPr id="87076" name="Picture 104" descr="desktop_computer_stylized_medium">
              <a:extLst>
                <a:ext uri="{FF2B5EF4-FFF2-40B4-BE49-F238E27FC236}">
                  <a16:creationId xmlns:a16="http://schemas.microsoft.com/office/drawing/2014/main" id="{E07F8369-AB49-4F34-A80C-29EB38FD87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" name="Freeform 105">
              <a:extLst>
                <a:ext uri="{FF2B5EF4-FFF2-40B4-BE49-F238E27FC236}">
                  <a16:creationId xmlns:a16="http://schemas.microsoft.com/office/drawing/2014/main" id="{ADC4AABA-4F38-4E23-8F10-735B214CF3A5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5" y="1578"/>
              <a:ext cx="476" cy="508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  <a:cs typeface="+mn-cs"/>
              </a:endParaRPr>
            </a:p>
          </p:txBody>
        </p:sp>
      </p:grpSp>
      <p:sp>
        <p:nvSpPr>
          <p:cNvPr id="144" name="Freeform 303">
            <a:extLst>
              <a:ext uri="{FF2B5EF4-FFF2-40B4-BE49-F238E27FC236}">
                <a16:creationId xmlns:a16="http://schemas.microsoft.com/office/drawing/2014/main" id="{51DF3605-A7D8-404C-9412-4699E71F447B}"/>
              </a:ext>
            </a:extLst>
          </p:cNvPr>
          <p:cNvSpPr>
            <a:spLocks/>
          </p:cNvSpPr>
          <p:nvPr/>
        </p:nvSpPr>
        <p:spPr bwMode="auto">
          <a:xfrm>
            <a:off x="2868613" y="5356225"/>
            <a:ext cx="3135312" cy="403225"/>
          </a:xfrm>
          <a:custGeom>
            <a:avLst/>
            <a:gdLst>
              <a:gd name="T0" fmla="*/ 2147483647 w 1416"/>
              <a:gd name="T1" fmla="*/ 2147483647 h 254"/>
              <a:gd name="T2" fmla="*/ 2147483647 w 1416"/>
              <a:gd name="T3" fmla="*/ 2147483647 h 254"/>
              <a:gd name="T4" fmla="*/ 2147483647 w 1416"/>
              <a:gd name="T5" fmla="*/ 2147483647 h 254"/>
              <a:gd name="T6" fmla="*/ 2147483647 w 1416"/>
              <a:gd name="T7" fmla="*/ 2147483647 h 254"/>
              <a:gd name="T8" fmla="*/ 2147483647 w 1416"/>
              <a:gd name="T9" fmla="*/ 2147483647 h 254"/>
              <a:gd name="T10" fmla="*/ 2147483647 w 1416"/>
              <a:gd name="T11" fmla="*/ 2147483647 h 254"/>
              <a:gd name="T12" fmla="*/ 0 w 1416"/>
              <a:gd name="T13" fmla="*/ 2147483647 h 25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416"/>
              <a:gd name="T22" fmla="*/ 0 h 254"/>
              <a:gd name="T23" fmla="*/ 1416 w 1416"/>
              <a:gd name="T24" fmla="*/ 254 h 25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416" h="254">
                <a:moveTo>
                  <a:pt x="76" y="30"/>
                </a:moveTo>
                <a:cubicBezTo>
                  <a:pt x="137" y="11"/>
                  <a:pt x="200" y="170"/>
                  <a:pt x="324" y="170"/>
                </a:cubicBezTo>
                <a:cubicBezTo>
                  <a:pt x="461" y="165"/>
                  <a:pt x="717" y="0"/>
                  <a:pt x="896" y="2"/>
                </a:cubicBezTo>
                <a:cubicBezTo>
                  <a:pt x="1075" y="4"/>
                  <a:pt x="1416" y="122"/>
                  <a:pt x="1400" y="182"/>
                </a:cubicBezTo>
                <a:cubicBezTo>
                  <a:pt x="1384" y="242"/>
                  <a:pt x="1073" y="63"/>
                  <a:pt x="896" y="74"/>
                </a:cubicBezTo>
                <a:cubicBezTo>
                  <a:pt x="719" y="85"/>
                  <a:pt x="489" y="254"/>
                  <a:pt x="340" y="250"/>
                </a:cubicBezTo>
                <a:cubicBezTo>
                  <a:pt x="191" y="246"/>
                  <a:pt x="62" y="32"/>
                  <a:pt x="0" y="50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145" name="Freeform 299">
            <a:extLst>
              <a:ext uri="{FF2B5EF4-FFF2-40B4-BE49-F238E27FC236}">
                <a16:creationId xmlns:a16="http://schemas.microsoft.com/office/drawing/2014/main" id="{C36995F2-CCA6-4860-AA30-CCBB352E12E2}"/>
              </a:ext>
            </a:extLst>
          </p:cNvPr>
          <p:cNvSpPr>
            <a:spLocks/>
          </p:cNvSpPr>
          <p:nvPr/>
        </p:nvSpPr>
        <p:spPr bwMode="auto">
          <a:xfrm>
            <a:off x="2900363" y="5392738"/>
            <a:ext cx="584200" cy="419100"/>
          </a:xfrm>
          <a:custGeom>
            <a:avLst/>
            <a:gdLst>
              <a:gd name="T0" fmla="*/ 2147483647 w 264"/>
              <a:gd name="T1" fmla="*/ 0 h 264"/>
              <a:gd name="T2" fmla="*/ 2147483647 w 264"/>
              <a:gd name="T3" fmla="*/ 2147483647 h 264"/>
              <a:gd name="T4" fmla="*/ 0 w 264"/>
              <a:gd name="T5" fmla="*/ 2147483647 h 264"/>
              <a:gd name="T6" fmla="*/ 0 60000 65536"/>
              <a:gd name="T7" fmla="*/ 0 60000 65536"/>
              <a:gd name="T8" fmla="*/ 0 60000 65536"/>
              <a:gd name="T9" fmla="*/ 0 w 264"/>
              <a:gd name="T10" fmla="*/ 0 h 264"/>
              <a:gd name="T11" fmla="*/ 264 w 264"/>
              <a:gd name="T12" fmla="*/ 264 h 2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64" h="264">
                <a:moveTo>
                  <a:pt x="60" y="0"/>
                </a:moveTo>
                <a:cubicBezTo>
                  <a:pt x="86" y="31"/>
                  <a:pt x="264" y="176"/>
                  <a:pt x="228" y="220"/>
                </a:cubicBezTo>
                <a:cubicBezTo>
                  <a:pt x="192" y="264"/>
                  <a:pt x="60" y="109"/>
                  <a:pt x="0" y="8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sp>
        <p:nvSpPr>
          <p:cNvPr id="146" name="Freeform 301">
            <a:extLst>
              <a:ext uri="{FF2B5EF4-FFF2-40B4-BE49-F238E27FC236}">
                <a16:creationId xmlns:a16="http://schemas.microsoft.com/office/drawing/2014/main" id="{E304E2B7-BF7E-4B04-88FC-2E6A303E05AA}"/>
              </a:ext>
            </a:extLst>
          </p:cNvPr>
          <p:cNvSpPr>
            <a:spLocks/>
          </p:cNvSpPr>
          <p:nvPr/>
        </p:nvSpPr>
        <p:spPr bwMode="auto">
          <a:xfrm>
            <a:off x="2894013" y="5307013"/>
            <a:ext cx="1878012" cy="474662"/>
          </a:xfrm>
          <a:custGeom>
            <a:avLst/>
            <a:gdLst>
              <a:gd name="T0" fmla="*/ 2147483647 w 848"/>
              <a:gd name="T1" fmla="*/ 2147483647 h 299"/>
              <a:gd name="T2" fmla="*/ 2147483647 w 848"/>
              <a:gd name="T3" fmla="*/ 2147483647 h 299"/>
              <a:gd name="T4" fmla="*/ 2147483647 w 848"/>
              <a:gd name="T5" fmla="*/ 2147483647 h 299"/>
              <a:gd name="T6" fmla="*/ 2147483647 w 848"/>
              <a:gd name="T7" fmla="*/ 2147483647 h 299"/>
              <a:gd name="T8" fmla="*/ 0 w 848"/>
              <a:gd name="T9" fmla="*/ 2147483647 h 29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48"/>
              <a:gd name="T16" fmla="*/ 0 h 299"/>
              <a:gd name="T17" fmla="*/ 848 w 848"/>
              <a:gd name="T18" fmla="*/ 299 h 29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48" h="299">
                <a:moveTo>
                  <a:pt x="76" y="76"/>
                </a:moveTo>
                <a:cubicBezTo>
                  <a:pt x="137" y="57"/>
                  <a:pt x="200" y="216"/>
                  <a:pt x="324" y="216"/>
                </a:cubicBezTo>
                <a:cubicBezTo>
                  <a:pt x="448" y="216"/>
                  <a:pt x="792" y="0"/>
                  <a:pt x="820" y="76"/>
                </a:cubicBezTo>
                <a:cubicBezTo>
                  <a:pt x="848" y="152"/>
                  <a:pt x="469" y="245"/>
                  <a:pt x="340" y="296"/>
                </a:cubicBezTo>
                <a:cubicBezTo>
                  <a:pt x="203" y="299"/>
                  <a:pt x="62" y="78"/>
                  <a:pt x="0" y="96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prstClr val="black"/>
              </a:solidFill>
              <a:latin typeface="Calibri" panose="020F0502020204030204"/>
              <a:cs typeface="+mn-cs"/>
            </a:endParaRPr>
          </a:p>
        </p:txBody>
      </p:sp>
      <p:grpSp>
        <p:nvGrpSpPr>
          <p:cNvPr id="87066" name="Group 155">
            <a:extLst>
              <a:ext uri="{FF2B5EF4-FFF2-40B4-BE49-F238E27FC236}">
                <a16:creationId xmlns:a16="http://schemas.microsoft.com/office/drawing/2014/main" id="{72E0E49D-C687-4E75-BA63-476F04640E13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5229225"/>
            <a:ext cx="860425" cy="398463"/>
            <a:chOff x="7493876" y="2774731"/>
            <a:chExt cx="1481958" cy="894622"/>
          </a:xfrm>
        </p:grpSpPr>
        <p:sp>
          <p:nvSpPr>
            <p:cNvPr id="157" name="Freeform 156">
              <a:extLst>
                <a:ext uri="{FF2B5EF4-FFF2-40B4-BE49-F238E27FC236}">
                  <a16:creationId xmlns:a16="http://schemas.microsoft.com/office/drawing/2014/main" id="{95CB0B6F-042D-43D8-80BA-6334ADF143D6}"/>
                </a:ext>
              </a:extLst>
            </p:cNvPr>
            <p:cNvSpPr/>
            <p:nvPr/>
          </p:nvSpPr>
          <p:spPr>
            <a:xfrm>
              <a:off x="7493876" y="3084820"/>
              <a:ext cx="1481958" cy="584533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0CEDFC43-5FA3-47CA-92F0-E58EBBC3791A}"/>
                </a:ext>
              </a:extLst>
            </p:cNvPr>
            <p:cNvSpPr/>
            <p:nvPr/>
          </p:nvSpPr>
          <p:spPr>
            <a:xfrm>
              <a:off x="7493876" y="2774731"/>
              <a:ext cx="1481958" cy="577405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87071" name="Group 158">
              <a:extLst>
                <a:ext uri="{FF2B5EF4-FFF2-40B4-BE49-F238E27FC236}">
                  <a16:creationId xmlns:a16="http://schemas.microsoft.com/office/drawing/2014/main" id="{9EF111B2-691C-46E7-9674-D9C4BD38A5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60" name="Freeform 159">
                <a:extLst>
                  <a:ext uri="{FF2B5EF4-FFF2-40B4-BE49-F238E27FC236}">
                    <a16:creationId xmlns:a16="http://schemas.microsoft.com/office/drawing/2014/main" id="{2644569C-AF54-4CC9-B169-E0472C1E6F96}"/>
                  </a:ext>
                </a:extLst>
              </p:cNvPr>
              <p:cNvSpPr/>
              <p:nvPr/>
            </p:nvSpPr>
            <p:spPr>
              <a:xfrm>
                <a:off x="7811947" y="2885950"/>
                <a:ext cx="850233" cy="198609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1" name="Freeform 160">
                <a:extLst>
                  <a:ext uri="{FF2B5EF4-FFF2-40B4-BE49-F238E27FC236}">
                    <a16:creationId xmlns:a16="http://schemas.microsoft.com/office/drawing/2014/main" id="{2EA1C7E3-D458-4645-AE49-975629567D14}"/>
                  </a:ext>
                </a:extLst>
              </p:cNvPr>
              <p:cNvSpPr/>
              <p:nvPr/>
            </p:nvSpPr>
            <p:spPr>
              <a:xfrm>
                <a:off x="8367779" y="3054915"/>
                <a:ext cx="317954" cy="168967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2" name="Freeform 161">
                <a:extLst>
                  <a:ext uri="{FF2B5EF4-FFF2-40B4-BE49-F238E27FC236}">
                    <a16:creationId xmlns:a16="http://schemas.microsoft.com/office/drawing/2014/main" id="{1C138F8C-382C-4A5D-B82A-75F247743624}"/>
                  </a:ext>
                </a:extLst>
              </p:cNvPr>
              <p:cNvSpPr/>
              <p:nvPr/>
            </p:nvSpPr>
            <p:spPr>
              <a:xfrm>
                <a:off x="7786039" y="3054915"/>
                <a:ext cx="310889" cy="168967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63" name="Freeform 162">
                <a:extLst>
                  <a:ext uri="{FF2B5EF4-FFF2-40B4-BE49-F238E27FC236}">
                    <a16:creationId xmlns:a16="http://schemas.microsoft.com/office/drawing/2014/main" id="{1A18AA26-BD34-49C8-B4D5-989DEEBB789C}"/>
                  </a:ext>
                </a:extLst>
              </p:cNvPr>
              <p:cNvSpPr/>
              <p:nvPr/>
            </p:nvSpPr>
            <p:spPr>
              <a:xfrm>
                <a:off x="7894379" y="2971914"/>
                <a:ext cx="678303" cy="266789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60" name="Rectangle 5">
            <a:extLst>
              <a:ext uri="{FF2B5EF4-FFF2-40B4-BE49-F238E27FC236}">
                <a16:creationId xmlns:a16="http://schemas.microsoft.com/office/drawing/2014/main" id="{2560352B-69B5-4D0D-ACFA-1DBE83C0C005}"/>
              </a:ext>
            </a:extLst>
          </p:cNvPr>
          <p:cNvSpPr txBox="1">
            <a:spLocks noChangeArrowheads="1"/>
          </p:cNvSpPr>
          <p:nvPr/>
        </p:nvSpPr>
        <p:spPr>
          <a:xfrm>
            <a:off x="909638" y="3067050"/>
            <a:ext cx="10342562" cy="172402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352425" indent="-2222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itchFamily="2" charset="2"/>
              <a:buChar char="§"/>
              <a:tabLst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5325" indent="-2317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2625" lvl="1" indent="-225425" fontAlgn="auto"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sends three packets that will reach router </a:t>
            </a:r>
            <a:r>
              <a:rPr lang="en-US" altLang="en-US" sz="2800" i="1" dirty="0">
                <a:solidFill>
                  <a:prstClr val="black"/>
                </a:solidFill>
                <a:ea typeface="Arial" panose="020B0604020202020204" pitchFamily="34" charset="0"/>
              </a:rPr>
              <a:t>i</a:t>
            </a: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 on path towards destination (with time-to-live field value of </a:t>
            </a:r>
            <a:r>
              <a:rPr lang="en-US" altLang="en-US" sz="2800" i="1" dirty="0">
                <a:solidFill>
                  <a:prstClr val="black"/>
                </a:solidFill>
                <a:ea typeface="Arial" panose="020B0604020202020204" pitchFamily="34" charset="0"/>
              </a:rPr>
              <a:t>i</a:t>
            </a: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)</a:t>
            </a:r>
          </a:p>
          <a:p>
            <a:pPr marL="682625" lvl="1" indent="-225425" fontAlgn="auto"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router </a:t>
            </a:r>
            <a:r>
              <a:rPr lang="en-US" altLang="en-US" sz="2800" i="1" dirty="0">
                <a:solidFill>
                  <a:prstClr val="black"/>
                </a:solidFill>
                <a:ea typeface="Arial" panose="020B0604020202020204" pitchFamily="34" charset="0"/>
              </a:rPr>
              <a:t>i</a:t>
            </a: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 will return packets to sender</a:t>
            </a:r>
          </a:p>
          <a:p>
            <a:pPr marL="682625" lvl="1" indent="-225425" fontAlgn="auto">
              <a:spcAft>
                <a:spcPts val="0"/>
              </a:spcAft>
              <a:defRPr/>
            </a:pPr>
            <a:r>
              <a:rPr lang="en-US" altLang="en-US" sz="2800" dirty="0">
                <a:solidFill>
                  <a:prstClr val="black"/>
                </a:solidFill>
                <a:ea typeface="Arial" panose="020B0604020202020204" pitchFamily="34" charset="0"/>
              </a:rPr>
              <a:t>sender measures time interval between transmission and reply</a:t>
            </a:r>
            <a:endParaRPr lang="en-US" altLang="en-US" sz="3200" dirty="0">
              <a:solidFill>
                <a:prstClr val="black"/>
              </a:solidFill>
              <a:ea typeface="Arial" panose="020B0604020202020204" pitchFamily="34" charset="0"/>
            </a:endParaRPr>
          </a:p>
        </p:txBody>
      </p:sp>
      <p:sp>
        <p:nvSpPr>
          <p:cNvPr id="87068" name="Slide Number Placeholder 5">
            <a:extLst>
              <a:ext uri="{FF2B5EF4-FFF2-40B4-BE49-F238E27FC236}">
                <a16:creationId xmlns:a16="http://schemas.microsoft.com/office/drawing/2014/main" id="{8707B4AF-1E81-4033-81AB-649D961E01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100">
                <a:solidFill>
                  <a:srgbClr val="7F7F7F"/>
                </a:solidFill>
                <a:latin typeface="Arial" panose="020B0604020202020204" pitchFamily="34" charset="0"/>
              </a:rPr>
              <a:t>Introduction: 1-</a:t>
            </a:r>
            <a:fld id="{8B3E6244-CA75-40A8-913B-C1C34D97E731}" type="slidenum">
              <a:rPr lang="en-US" altLang="en-US" sz="1100" smtClean="0">
                <a:solidFill>
                  <a:srgbClr val="7F7F7F"/>
                </a:solidFill>
                <a:latin typeface="Arial" panose="020B0604020202020204" pitchFamily="34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en-US" sz="1100">
              <a:solidFill>
                <a:srgbClr val="7F7F7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6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ea typeface="ＭＳ Ｐゴシック" panose="020B0600070205080204" pitchFamily="34" charset="-128"/>
              </a:rPr>
              <a:t>Real Internet delays and routes</a:t>
            </a:r>
            <a:endParaRPr lang="en-US" dirty="0"/>
          </a:p>
        </p:txBody>
      </p:sp>
      <p:sp>
        <p:nvSpPr>
          <p:cNvPr id="68" name="Text Box 4"/>
          <p:cNvSpPr txBox="1">
            <a:spLocks noChangeArrowheads="1"/>
          </p:cNvSpPr>
          <p:nvPr/>
        </p:nvSpPr>
        <p:spPr bwMode="auto">
          <a:xfrm>
            <a:off x="1663700" y="2282825"/>
            <a:ext cx="8229600" cy="394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  cs-gw (128.119.240.254)  1 ms  1 ms  2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2  border1-rt-fa5-1-0.gw.umass.edu (128.119.3.145)  1 ms  1 ms  2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3  cht-vbns.gw.umass.edu (128.119.3.130)  6 ms 5 ms 5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4  jn1-at1-0-0-19.wor.vbns.net (204.147.132.129)  16 ms 11 ms 13 ms 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5  jn1-so7-0-0-0.wae.vbns.net (204.147.136.136)  21 ms 18 ms 18 ms 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6  abilene-vbns.abilene.ucaid.edu (198.32.11.9)  22 ms  18 ms  22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7  nycm-wash.abilene.ucaid.edu (198.32.8.46)  22 ms  22 ms  22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8  62.40.103.253 (62.40.103.253)  104 ms 109 ms 106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9  de2-1.de1.de.geant.net (62.40.96.129)  109 ms 102 ms 104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10  de.fr1.fr.geant.net (62.40.96.50)  113 ms 121 ms 114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11  renater-gw.fr1.fr.geant.net (62.40.103.54)  112 ms  114 ms  112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12  nio-n2.cssi.renater.fr (193.51.206.13)  111 ms  114 ms  116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13  nice.cssi.renater.fr (195.220.98.102)  123 ms  125 ms  124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14  r3t2-nice.cssi.renater.fr (195.220.98.110)  126 ms  126 ms  124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15  eurecom-valbonne.r3t2.ft.net (193.48.50.54)  135 ms  128 ms  133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16  194.214.211.25 (194.214.211.25)  126 ms  128 ms  126 ms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17  * * *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18  * * *</a:t>
            </a:r>
          </a:p>
          <a:p>
            <a:pPr eaLnBrk="1" fontAlgn="auto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600" dirty="0">
                <a:solidFill>
                  <a:prstClr val="black"/>
                </a:solidFill>
              </a:rPr>
              <a:t>19  fantasia.eurecom.fr (193.55.113.142)  132 ms  128 ms  136</a:t>
            </a:r>
            <a:r>
              <a:rPr lang="en-US" altLang="en-US" dirty="0">
                <a:solidFill>
                  <a:prstClr val="black"/>
                </a:solidFill>
                <a:latin typeface="Times New Roman" panose="02020603050405020304" pitchFamily="18" charset="0"/>
              </a:rPr>
              <a:t> </a:t>
            </a:r>
            <a:r>
              <a:rPr lang="en-US" altLang="en-US" sz="1600" dirty="0">
                <a:solidFill>
                  <a:prstClr val="black"/>
                </a:solidFill>
                <a:latin typeface="Times New Roman" panose="02020603050405020304" pitchFamily="18" charset="0"/>
              </a:rPr>
              <a:t>ms</a:t>
            </a:r>
          </a:p>
        </p:txBody>
      </p:sp>
      <p:sp>
        <p:nvSpPr>
          <p:cNvPr id="69" name="Text Box 5"/>
          <p:cNvSpPr txBox="1">
            <a:spLocks noChangeArrowheads="1"/>
          </p:cNvSpPr>
          <p:nvPr/>
        </p:nvSpPr>
        <p:spPr bwMode="auto">
          <a:xfrm>
            <a:off x="1684338" y="1090613"/>
            <a:ext cx="81930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2800" dirty="0">
                <a:solidFill>
                  <a:srgbClr val="CC0000"/>
                </a:solidFill>
                <a:latin typeface="Calibri" panose="020F0502020204030204"/>
              </a:rPr>
              <a:t>traceroute:</a:t>
            </a:r>
            <a:r>
              <a:rPr lang="en-US" altLang="en-US" sz="2800" dirty="0">
                <a:solidFill>
                  <a:prstClr val="black"/>
                </a:solidFill>
                <a:latin typeface="Calibri" panose="020F0502020204030204"/>
              </a:rPr>
              <a:t> gaia.cs.umass.edu to www.eurecom.fr</a:t>
            </a:r>
          </a:p>
        </p:txBody>
      </p:sp>
      <p:sp>
        <p:nvSpPr>
          <p:cNvPr id="79" name="TextBox 1"/>
          <p:cNvSpPr txBox="1">
            <a:spLocks noChangeArrowheads="1"/>
          </p:cNvSpPr>
          <p:nvPr/>
        </p:nvSpPr>
        <p:spPr bwMode="auto">
          <a:xfrm>
            <a:off x="1704975" y="6259513"/>
            <a:ext cx="65293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en-US" sz="1800" dirty="0">
                <a:solidFill>
                  <a:prstClr val="black"/>
                </a:solidFill>
                <a:latin typeface="Calibri" panose="020F0502020204030204"/>
              </a:rPr>
              <a:t>* Do some traceroutes from exotic countries at www.traceroute.org</a:t>
            </a:r>
          </a:p>
        </p:txBody>
      </p:sp>
      <p:grpSp>
        <p:nvGrpSpPr>
          <p:cNvPr id="11" name="Group 10"/>
          <p:cNvGrpSpPr>
            <a:grpSpLocks/>
          </p:cNvGrpSpPr>
          <p:nvPr/>
        </p:nvGrpSpPr>
        <p:grpSpPr bwMode="auto">
          <a:xfrm>
            <a:off x="2463800" y="5464175"/>
            <a:ext cx="7294563" cy="400050"/>
            <a:chOff x="2464209" y="5464534"/>
            <a:chExt cx="7293694" cy="400110"/>
          </a:xfrm>
        </p:grpSpPr>
        <p:sp>
          <p:nvSpPr>
            <p:cNvPr id="76" name="Text Box 12"/>
            <p:cNvSpPr txBox="1">
              <a:spLocks noChangeArrowheads="1"/>
            </p:cNvSpPr>
            <p:nvPr/>
          </p:nvSpPr>
          <p:spPr bwMode="auto">
            <a:xfrm>
              <a:off x="3472152" y="5464534"/>
              <a:ext cx="628575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000" dirty="0">
                  <a:solidFill>
                    <a:srgbClr val="CC0000"/>
                  </a:solidFill>
                  <a:latin typeface="Calibri" panose="020F0502020204030204"/>
                </a:rPr>
                <a:t>* means no response (probe lost, router not replying)</a:t>
              </a:r>
            </a:p>
          </p:txBody>
        </p:sp>
        <p:cxnSp>
          <p:nvCxnSpPr>
            <p:cNvPr id="23" name="Straight Arrow Connector 22"/>
            <p:cNvCxnSpPr>
              <a:cxnSpLocks/>
            </p:cNvCxnSpPr>
            <p:nvPr/>
          </p:nvCxnSpPr>
          <p:spPr>
            <a:xfrm flipH="1">
              <a:off x="2464209" y="5591553"/>
              <a:ext cx="1007943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916113" y="1597025"/>
            <a:ext cx="9453562" cy="900113"/>
            <a:chOff x="1915886" y="1596610"/>
            <a:chExt cx="9454526" cy="899847"/>
          </a:xfrm>
        </p:grpSpPr>
        <p:sp>
          <p:nvSpPr>
            <p:cNvPr id="71" name="Text Box 7"/>
            <p:cNvSpPr txBox="1">
              <a:spLocks noChangeArrowheads="1"/>
            </p:cNvSpPr>
            <p:nvPr/>
          </p:nvSpPr>
          <p:spPr bwMode="auto">
            <a:xfrm>
              <a:off x="5432557" y="1596610"/>
              <a:ext cx="5937855" cy="6173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000" dirty="0">
                  <a:solidFill>
                    <a:srgbClr val="CC0000"/>
                  </a:solidFill>
                  <a:latin typeface="Calibri" panose="020F0502020204030204"/>
                </a:rPr>
                <a:t>3 delay measurements from 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1800" dirty="0">
                  <a:solidFill>
                    <a:srgbClr val="CC0000"/>
                  </a:solidFill>
                  <a:latin typeface="Calibri" panose="020F0502020204030204"/>
                </a:rPr>
                <a:t>gaia.cs.umass.edu </a:t>
              </a:r>
              <a:r>
                <a:rPr lang="en-US" altLang="en-US" sz="2000" dirty="0">
                  <a:solidFill>
                    <a:srgbClr val="CC0000"/>
                  </a:solidFill>
                  <a:latin typeface="Calibri" panose="020F0502020204030204"/>
                </a:rPr>
                <a:t>to </a:t>
              </a:r>
              <a:r>
                <a:rPr lang="en-US" altLang="en-US" sz="1800" dirty="0">
                  <a:solidFill>
                    <a:srgbClr val="CC0000"/>
                  </a:solidFill>
                  <a:latin typeface="Calibri" panose="020F0502020204030204"/>
                </a:rPr>
                <a:t>cs-gw.cs.umass.edu </a:t>
              </a:r>
              <a:endParaRPr lang="en-US" altLang="en-US" sz="2000" dirty="0">
                <a:solidFill>
                  <a:srgbClr val="CC0000"/>
                </a:solidFill>
                <a:latin typeface="Calibri" panose="020F0502020204030204"/>
              </a:endParaRPr>
            </a:p>
          </p:txBody>
        </p:sp>
        <p:sp>
          <p:nvSpPr>
            <p:cNvPr id="72" name="Line 8"/>
            <p:cNvSpPr>
              <a:spLocks noChangeShapeType="1"/>
            </p:cNvSpPr>
            <p:nvPr/>
          </p:nvSpPr>
          <p:spPr bwMode="auto">
            <a:xfrm flipV="1">
              <a:off x="4430742" y="1909256"/>
              <a:ext cx="671580" cy="412628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3" name="Line 9"/>
            <p:cNvSpPr>
              <a:spLocks noChangeShapeType="1"/>
            </p:cNvSpPr>
            <p:nvPr/>
          </p:nvSpPr>
          <p:spPr bwMode="auto">
            <a:xfrm flipV="1">
              <a:off x="4970547" y="1898146"/>
              <a:ext cx="139714" cy="404693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sp>
          <p:nvSpPr>
            <p:cNvPr id="74" name="Line 10"/>
            <p:cNvSpPr>
              <a:spLocks noChangeShapeType="1"/>
            </p:cNvSpPr>
            <p:nvPr/>
          </p:nvSpPr>
          <p:spPr bwMode="auto">
            <a:xfrm flipH="1" flipV="1">
              <a:off x="5105498" y="1907668"/>
              <a:ext cx="366750" cy="390410"/>
            </a:xfrm>
            <a:prstGeom prst="line">
              <a:avLst/>
            </a:prstGeom>
            <a:noFill/>
            <a:ln w="19050">
              <a:solidFill>
                <a:srgbClr val="CC0000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black"/>
                </a:solidFill>
                <a:latin typeface="Calibri" panose="020F0502020204030204"/>
              </a:endParaRPr>
            </a:p>
          </p:txBody>
        </p:sp>
        <p:cxnSp>
          <p:nvCxnSpPr>
            <p:cNvPr id="25" name="Straight Arrow Connector 24"/>
            <p:cNvCxnSpPr>
              <a:cxnSpLocks/>
            </p:cNvCxnSpPr>
            <p:nvPr/>
          </p:nvCxnSpPr>
          <p:spPr>
            <a:xfrm flipH="1">
              <a:off x="5102323" y="1907668"/>
              <a:ext cx="511227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 2"/>
            <p:cNvSpPr/>
            <p:nvPr/>
          </p:nvSpPr>
          <p:spPr>
            <a:xfrm>
              <a:off x="1915886" y="2307600"/>
              <a:ext cx="638240" cy="188857"/>
            </a:xfrm>
            <a:prstGeom prst="rect">
              <a:avLst/>
            </a:prstGeom>
            <a:solidFill>
              <a:srgbClr val="FFFF00">
                <a:alpha val="3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1958975" y="2305050"/>
            <a:ext cx="10306050" cy="617538"/>
            <a:chOff x="1959429" y="2305498"/>
            <a:chExt cx="10306229" cy="617861"/>
          </a:xfrm>
        </p:grpSpPr>
        <p:sp>
          <p:nvSpPr>
            <p:cNvPr id="19" name="Text Box 7"/>
            <p:cNvSpPr txBox="1">
              <a:spLocks noChangeArrowheads="1"/>
            </p:cNvSpPr>
            <p:nvPr/>
          </p:nvSpPr>
          <p:spPr bwMode="auto">
            <a:xfrm>
              <a:off x="8179362" y="2305498"/>
              <a:ext cx="4086296" cy="617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000" dirty="0">
                  <a:solidFill>
                    <a:srgbClr val="CC0000"/>
                  </a:solidFill>
                  <a:latin typeface="Calibri" panose="020F0502020204030204"/>
                </a:rPr>
                <a:t>3 delay measurements</a:t>
              </a:r>
            </a:p>
            <a:p>
              <a:pPr eaLnBrk="1" fontAlgn="auto" hangingPunct="1">
                <a:lnSpc>
                  <a:spcPct val="85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en-US" sz="2000" dirty="0">
                  <a:solidFill>
                    <a:srgbClr val="CC0000"/>
                  </a:solidFill>
                  <a:latin typeface="Calibri" panose="020F0502020204030204"/>
                </a:rPr>
                <a:t>to </a:t>
              </a:r>
              <a:r>
                <a:rPr lang="en-US" altLang="en-US" sz="1800" dirty="0">
                  <a:solidFill>
                    <a:srgbClr val="CC0000"/>
                  </a:solidFill>
                  <a:latin typeface="Calibri" panose="020F0502020204030204"/>
                </a:rPr>
                <a:t>border1-rt-fa5-1-0.gw.umass.edu </a:t>
              </a:r>
              <a:endParaRPr lang="en-US" altLang="en-US" sz="2000" dirty="0">
                <a:solidFill>
                  <a:srgbClr val="CC0000"/>
                </a:solidFill>
                <a:latin typeface="Calibri" panose="020F0502020204030204"/>
              </a:endParaRPr>
            </a:p>
          </p:txBody>
        </p:sp>
        <p:cxnSp>
          <p:nvCxnSpPr>
            <p:cNvPr id="4" name="Straight Arrow Connector 3"/>
            <p:cNvCxnSpPr/>
            <p:nvPr/>
          </p:nvCxnSpPr>
          <p:spPr>
            <a:xfrm flipH="1">
              <a:off x="8136499" y="2591397"/>
              <a:ext cx="738200" cy="0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tangle 6"/>
            <p:cNvSpPr/>
            <p:nvPr/>
          </p:nvSpPr>
          <p:spPr>
            <a:xfrm>
              <a:off x="1959429" y="2526276"/>
              <a:ext cx="2975027" cy="158833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12"/>
          <p:cNvGrpSpPr>
            <a:grpSpLocks/>
          </p:cNvGrpSpPr>
          <p:nvPr/>
        </p:nvGrpSpPr>
        <p:grpSpPr bwMode="auto">
          <a:xfrm>
            <a:off x="7046913" y="4087813"/>
            <a:ext cx="4427537" cy="619125"/>
            <a:chOff x="7046686" y="4088438"/>
            <a:chExt cx="4427559" cy="617861"/>
          </a:xfrm>
        </p:grpSpPr>
        <p:grpSp>
          <p:nvGrpSpPr>
            <p:cNvPr id="73747" name="Group 9"/>
            <p:cNvGrpSpPr>
              <a:grpSpLocks/>
            </p:cNvGrpSpPr>
            <p:nvPr/>
          </p:nvGrpSpPr>
          <p:grpSpPr bwMode="auto">
            <a:xfrm>
              <a:off x="8136140" y="4088438"/>
              <a:ext cx="3338105" cy="617861"/>
              <a:chOff x="8136140" y="4088438"/>
              <a:chExt cx="3338105" cy="617861"/>
            </a:xfrm>
          </p:grpSpPr>
          <p:sp>
            <p:nvSpPr>
              <p:cNvPr id="16" name="Text Box 7"/>
              <p:cNvSpPr txBox="1">
                <a:spLocks noChangeArrowheads="1"/>
              </p:cNvSpPr>
              <p:nvPr/>
            </p:nvSpPr>
            <p:spPr bwMode="auto">
              <a:xfrm>
                <a:off x="8731031" y="4088438"/>
                <a:ext cx="2743214" cy="6178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auto" hangingPunct="1">
                  <a:lnSpc>
                    <a:spcPct val="85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2000" dirty="0">
                    <a:solidFill>
                      <a:srgbClr val="CC0000"/>
                    </a:solidFill>
                    <a:latin typeface="Calibri" panose="020F0502020204030204"/>
                  </a:rPr>
                  <a:t>looks like delays </a:t>
                </a:r>
                <a:r>
                  <a:rPr lang="en-US" altLang="en-US" sz="2000" i="1" dirty="0">
                    <a:solidFill>
                      <a:srgbClr val="CC0000"/>
                    </a:solidFill>
                    <a:latin typeface="Calibri" panose="020F0502020204030204"/>
                  </a:rPr>
                  <a:t>decrease</a:t>
                </a:r>
                <a:r>
                  <a:rPr lang="en-US" altLang="en-US" sz="2000" dirty="0">
                    <a:solidFill>
                      <a:srgbClr val="CC0000"/>
                    </a:solidFill>
                    <a:latin typeface="Calibri" panose="020F0502020204030204"/>
                  </a:rPr>
                  <a:t>! Why?</a:t>
                </a:r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flipH="1">
                <a:off x="8135716" y="4381525"/>
                <a:ext cx="739779" cy="0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ectangle 11"/>
            <p:cNvSpPr/>
            <p:nvPr/>
          </p:nvSpPr>
          <p:spPr>
            <a:xfrm>
              <a:off x="7402288" y="4223100"/>
              <a:ext cx="725491" cy="261403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highlight>
                  <a:srgbClr val="FFFF00"/>
                </a:highlight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046686" y="4419548"/>
              <a:ext cx="725491" cy="261403"/>
            </a:xfrm>
            <a:prstGeom prst="rect">
              <a:avLst/>
            </a:prstGeom>
            <a:solidFill>
              <a:srgbClr val="FFFF00">
                <a:alpha val="4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  <a:highlight>
                  <a:srgbClr val="FFFF00"/>
                </a:highlight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1938338" y="3381375"/>
            <a:ext cx="8901112" cy="508000"/>
            <a:chOff x="1937658" y="3381528"/>
            <a:chExt cx="8901587" cy="508300"/>
          </a:xfrm>
        </p:grpSpPr>
        <p:grpSp>
          <p:nvGrpSpPr>
            <p:cNvPr id="73740" name="Group 8"/>
            <p:cNvGrpSpPr>
              <a:grpSpLocks/>
            </p:cNvGrpSpPr>
            <p:nvPr/>
          </p:nvGrpSpPr>
          <p:grpSpPr bwMode="auto">
            <a:xfrm>
              <a:off x="1937658" y="3381528"/>
              <a:ext cx="8901587" cy="460375"/>
              <a:chOff x="1937658" y="3381528"/>
              <a:chExt cx="8901587" cy="460375"/>
            </a:xfrm>
          </p:grpSpPr>
          <p:sp>
            <p:nvSpPr>
              <p:cNvPr id="77" name="Freeform 14"/>
              <p:cNvSpPr>
                <a:spLocks/>
              </p:cNvSpPr>
              <p:nvPr/>
            </p:nvSpPr>
            <p:spPr bwMode="auto">
              <a:xfrm>
                <a:off x="7051268" y="3595968"/>
                <a:ext cx="1012879" cy="246207"/>
              </a:xfrm>
              <a:custGeom>
                <a:avLst/>
                <a:gdLst>
                  <a:gd name="T0" fmla="*/ 2147483647 w 638"/>
                  <a:gd name="T1" fmla="*/ 0 h 155"/>
                  <a:gd name="T2" fmla="*/ 2147483647 w 638"/>
                  <a:gd name="T3" fmla="*/ 2147483647 h 155"/>
                  <a:gd name="T4" fmla="*/ 2147483647 w 638"/>
                  <a:gd name="T5" fmla="*/ 2147483647 h 155"/>
                  <a:gd name="T6" fmla="*/ 2147483647 w 638"/>
                  <a:gd name="T7" fmla="*/ 2147483647 h 155"/>
                  <a:gd name="T8" fmla="*/ 0 w 638"/>
                  <a:gd name="T9" fmla="*/ 2147483647 h 1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38"/>
                  <a:gd name="T16" fmla="*/ 0 h 155"/>
                  <a:gd name="T17" fmla="*/ 638 w 638"/>
                  <a:gd name="T18" fmla="*/ 155 h 1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38" h="155">
                    <a:moveTo>
                      <a:pt x="593" y="0"/>
                    </a:moveTo>
                    <a:cubicBezTo>
                      <a:pt x="607" y="9"/>
                      <a:pt x="621" y="18"/>
                      <a:pt x="623" y="38"/>
                    </a:cubicBezTo>
                    <a:cubicBezTo>
                      <a:pt x="625" y="58"/>
                      <a:pt x="638" y="104"/>
                      <a:pt x="608" y="123"/>
                    </a:cubicBezTo>
                    <a:cubicBezTo>
                      <a:pt x="578" y="142"/>
                      <a:pt x="547" y="153"/>
                      <a:pt x="446" y="154"/>
                    </a:cubicBezTo>
                    <a:cubicBezTo>
                      <a:pt x="345" y="155"/>
                      <a:pt x="72" y="133"/>
                      <a:pt x="0" y="130"/>
                    </a:cubicBezTo>
                  </a:path>
                </a:pathLst>
              </a:custGeom>
              <a:noFill/>
              <a:ln w="19050">
                <a:solidFill>
                  <a:srgbClr val="CC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78" name="Text Box 15"/>
              <p:cNvSpPr txBox="1">
                <a:spLocks noChangeArrowheads="1"/>
              </p:cNvSpPr>
              <p:nvPr/>
            </p:nvSpPr>
            <p:spPr bwMode="auto">
              <a:xfrm>
                <a:off x="8095899" y="3381528"/>
                <a:ext cx="2743346" cy="40028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en-US" sz="2000" dirty="0">
                    <a:solidFill>
                      <a:srgbClr val="CC0000"/>
                    </a:solidFill>
                    <a:latin typeface="Calibri" panose="020F0502020204030204"/>
                  </a:rPr>
                  <a:t>trans-oceanic link</a:t>
                </a: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1937658" y="3519723"/>
                <a:ext cx="2749697" cy="123898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2002748" y="3686508"/>
                <a:ext cx="1306583" cy="146136"/>
              </a:xfrm>
              <a:prstGeom prst="rect">
                <a:avLst/>
              </a:prstGeom>
              <a:solidFill>
                <a:srgbClr val="FFFF00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14" name="Rectangle 13"/>
            <p:cNvSpPr/>
            <p:nvPr/>
          </p:nvSpPr>
          <p:spPr>
            <a:xfrm>
              <a:off x="7314807" y="3468893"/>
              <a:ext cx="668374" cy="203320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320979" y="3680154"/>
              <a:ext cx="776329" cy="209674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73739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D5D27205-463C-4B1B-8AA0-ED594480BD67}" type="slidenum">
              <a:rPr lang="en-US" altLang="en-US" smtClean="0">
                <a:solidFill>
                  <a:srgbClr val="7F7F7F"/>
                </a:solidFill>
              </a:rPr>
              <a:pPr/>
              <a:t>6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517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778" name="Group 108"/>
          <p:cNvGrpSpPr>
            <a:grpSpLocks/>
          </p:cNvGrpSpPr>
          <p:nvPr/>
        </p:nvGrpSpPr>
        <p:grpSpPr bwMode="auto">
          <a:xfrm>
            <a:off x="4551363" y="4237038"/>
            <a:ext cx="1463675" cy="736600"/>
            <a:chOff x="7493876" y="2774731"/>
            <a:chExt cx="1481958" cy="894622"/>
          </a:xfrm>
        </p:grpSpPr>
        <p:sp>
          <p:nvSpPr>
            <p:cNvPr id="110" name="Freeform 109"/>
            <p:cNvSpPr/>
            <p:nvPr/>
          </p:nvSpPr>
          <p:spPr>
            <a:xfrm>
              <a:off x="7493876" y="3085149"/>
              <a:ext cx="1481958" cy="58420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111" name="Oval 110"/>
            <p:cNvSpPr/>
            <p:nvPr/>
          </p:nvSpPr>
          <p:spPr>
            <a:xfrm>
              <a:off x="7495483" y="2774731"/>
              <a:ext cx="1478743" cy="578419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75817" name="Group 111"/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113" name="Freeform 112"/>
              <p:cNvSpPr/>
              <p:nvPr/>
            </p:nvSpPr>
            <p:spPr>
              <a:xfrm>
                <a:off x="7812222" y="2884633"/>
                <a:ext cx="848712" cy="198840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4" name="Freeform 113"/>
              <p:cNvSpPr/>
              <p:nvPr/>
            </p:nvSpPr>
            <p:spPr>
              <a:xfrm>
                <a:off x="8367415" y="3054609"/>
                <a:ext cx="317055" cy="169976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5" name="Freeform 114"/>
              <p:cNvSpPr/>
              <p:nvPr/>
            </p:nvSpPr>
            <p:spPr>
              <a:xfrm>
                <a:off x="7787300" y="3054609"/>
                <a:ext cx="311518" cy="168372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16" name="Freeform 115"/>
              <p:cNvSpPr/>
              <p:nvPr/>
            </p:nvSpPr>
            <p:spPr>
              <a:xfrm>
                <a:off x="7895293" y="2971225"/>
                <a:ext cx="677031" cy="267792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Packet loss</a:t>
            </a:r>
            <a:endParaRPr lang="en-US" dirty="0"/>
          </a:p>
        </p:txBody>
      </p:sp>
      <p:sp>
        <p:nvSpPr>
          <p:cNvPr id="75780" name="Rectangle 3"/>
          <p:cNvSpPr txBox="1">
            <a:spLocks noChangeArrowheads="1"/>
          </p:cNvSpPr>
          <p:nvPr/>
        </p:nvSpPr>
        <p:spPr bwMode="auto">
          <a:xfrm>
            <a:off x="976313" y="1392238"/>
            <a:ext cx="10213975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95325" indent="-231775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queue (aka buffer) preceding link in buffer has finite capacity</a:t>
            </a:r>
          </a:p>
        </p:txBody>
      </p:sp>
      <p:sp>
        <p:nvSpPr>
          <p:cNvPr id="79" name="Rectangle 7"/>
          <p:cNvSpPr>
            <a:spLocks noChangeArrowheads="1"/>
          </p:cNvSpPr>
          <p:nvPr/>
        </p:nvSpPr>
        <p:spPr bwMode="auto">
          <a:xfrm>
            <a:off x="4638675" y="4486275"/>
            <a:ext cx="1198563" cy="26352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80" name="Line 23"/>
          <p:cNvSpPr>
            <a:spLocks noChangeShapeType="1"/>
          </p:cNvSpPr>
          <p:nvPr/>
        </p:nvSpPr>
        <p:spPr bwMode="auto">
          <a:xfrm>
            <a:off x="3946525" y="4252913"/>
            <a:ext cx="698500" cy="33337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kern="0" dirty="0">
              <a:solidFill>
                <a:srgbClr val="000000"/>
              </a:solidFill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1" name="Line 24"/>
          <p:cNvSpPr>
            <a:spLocks noChangeShapeType="1"/>
          </p:cNvSpPr>
          <p:nvPr/>
        </p:nvSpPr>
        <p:spPr bwMode="auto">
          <a:xfrm flipV="1">
            <a:off x="4235450" y="4646613"/>
            <a:ext cx="411163" cy="525462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kern="0" dirty="0">
              <a:solidFill>
                <a:srgbClr val="000000"/>
              </a:solidFill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2" name="Line 25"/>
          <p:cNvSpPr>
            <a:spLocks noChangeShapeType="1"/>
          </p:cNvSpPr>
          <p:nvPr/>
        </p:nvSpPr>
        <p:spPr bwMode="auto">
          <a:xfrm>
            <a:off x="5832475" y="4649788"/>
            <a:ext cx="1933575" cy="9525"/>
          </a:xfrm>
          <a:prstGeom prst="line">
            <a:avLst/>
          </a:prstGeom>
          <a:noFill/>
          <a:ln w="1905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pPr>
              <a:defRPr/>
            </a:pPr>
            <a:endParaRPr lang="en-US" sz="2400" kern="0" dirty="0">
              <a:solidFill>
                <a:srgbClr val="000000"/>
              </a:solidFill>
              <a:ea typeface="ＭＳ Ｐゴシック" panose="020B0600070205080204" pitchFamily="34" charset="-128"/>
              <a:cs typeface="Arial"/>
            </a:endParaRPr>
          </a:p>
        </p:txBody>
      </p:sp>
      <p:sp>
        <p:nvSpPr>
          <p:cNvPr id="83" name="Rectangle 28"/>
          <p:cNvSpPr>
            <a:spLocks noChangeArrowheads="1"/>
          </p:cNvSpPr>
          <p:nvPr/>
        </p:nvSpPr>
        <p:spPr bwMode="auto">
          <a:xfrm>
            <a:off x="6751638" y="4449763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84" name="Rectangle 29"/>
          <p:cNvSpPr>
            <a:spLocks noChangeArrowheads="1"/>
          </p:cNvSpPr>
          <p:nvPr/>
        </p:nvSpPr>
        <p:spPr bwMode="auto">
          <a:xfrm>
            <a:off x="5499100" y="4521200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85" name="Rectangle 30"/>
          <p:cNvSpPr>
            <a:spLocks noChangeArrowheads="1"/>
          </p:cNvSpPr>
          <p:nvPr/>
        </p:nvSpPr>
        <p:spPr bwMode="auto">
          <a:xfrm>
            <a:off x="5661025" y="4521200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75788" name="Text Box 35"/>
          <p:cNvSpPr txBox="1">
            <a:spLocks noChangeArrowheads="1"/>
          </p:cNvSpPr>
          <p:nvPr/>
        </p:nvSpPr>
        <p:spPr bwMode="auto">
          <a:xfrm>
            <a:off x="2963863" y="3781425"/>
            <a:ext cx="36195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6600"/>
                </a:solidFill>
                <a:ea typeface="ＭＳ Ｐゴシック" panose="020B0600070205080204" pitchFamily="34" charset="-128"/>
              </a:rPr>
              <a:t>A</a:t>
            </a:r>
          </a:p>
        </p:txBody>
      </p:sp>
      <p:sp>
        <p:nvSpPr>
          <p:cNvPr id="75789" name="Text Box 36"/>
          <p:cNvSpPr txBox="1">
            <a:spLocks noChangeArrowheads="1"/>
          </p:cNvSpPr>
          <p:nvPr/>
        </p:nvSpPr>
        <p:spPr bwMode="auto">
          <a:xfrm>
            <a:off x="3284538" y="4767263"/>
            <a:ext cx="3508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99"/>
                </a:solidFill>
                <a:ea typeface="ＭＳ Ｐゴシック" panose="020B0600070205080204" pitchFamily="34" charset="-128"/>
              </a:rPr>
              <a:t>B</a:t>
            </a:r>
          </a:p>
        </p:txBody>
      </p:sp>
      <p:sp>
        <p:nvSpPr>
          <p:cNvPr id="75790" name="Text Box 40"/>
          <p:cNvSpPr txBox="1">
            <a:spLocks noChangeArrowheads="1"/>
          </p:cNvSpPr>
          <p:nvPr/>
        </p:nvSpPr>
        <p:spPr bwMode="auto">
          <a:xfrm>
            <a:off x="6311900" y="3690938"/>
            <a:ext cx="2790825" cy="344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packet being transmitted</a:t>
            </a:r>
          </a:p>
        </p:txBody>
      </p:sp>
      <p:sp>
        <p:nvSpPr>
          <p:cNvPr id="75791" name="Line 41"/>
          <p:cNvSpPr>
            <a:spLocks noChangeShapeType="1"/>
          </p:cNvSpPr>
          <p:nvPr/>
        </p:nvSpPr>
        <p:spPr bwMode="auto">
          <a:xfrm rot="10800000" flipV="1">
            <a:off x="5875338" y="3983038"/>
            <a:ext cx="681037" cy="565150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92" name="Rectangle 56"/>
          <p:cNvSpPr>
            <a:spLocks noChangeArrowheads="1"/>
          </p:cNvSpPr>
          <p:nvPr/>
        </p:nvSpPr>
        <p:spPr bwMode="auto">
          <a:xfrm>
            <a:off x="5335588" y="4519613"/>
            <a:ext cx="147637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93" name="Rectangle 57"/>
          <p:cNvSpPr>
            <a:spLocks noChangeArrowheads="1"/>
          </p:cNvSpPr>
          <p:nvPr/>
        </p:nvSpPr>
        <p:spPr bwMode="auto">
          <a:xfrm>
            <a:off x="5173663" y="4522788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94" name="Rectangle 58"/>
          <p:cNvSpPr>
            <a:spLocks noChangeArrowheads="1"/>
          </p:cNvSpPr>
          <p:nvPr/>
        </p:nvSpPr>
        <p:spPr bwMode="auto">
          <a:xfrm>
            <a:off x="5008563" y="4519613"/>
            <a:ext cx="147637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95" name="Rectangle 59"/>
          <p:cNvSpPr>
            <a:spLocks noChangeArrowheads="1"/>
          </p:cNvSpPr>
          <p:nvPr/>
        </p:nvSpPr>
        <p:spPr bwMode="auto">
          <a:xfrm>
            <a:off x="4845050" y="4519613"/>
            <a:ext cx="147638" cy="200025"/>
          </a:xfrm>
          <a:prstGeom prst="rect">
            <a:avLst/>
          </a:prstGeom>
          <a:solidFill>
            <a:srgbClr val="3333CC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96" name="Rectangle 61"/>
          <p:cNvSpPr>
            <a:spLocks noChangeArrowheads="1"/>
          </p:cNvSpPr>
          <p:nvPr/>
        </p:nvSpPr>
        <p:spPr bwMode="auto">
          <a:xfrm>
            <a:off x="4679950" y="4521200"/>
            <a:ext cx="147638" cy="200025"/>
          </a:xfrm>
          <a:prstGeom prst="rect">
            <a:avLst/>
          </a:prstGeom>
          <a:solidFill>
            <a:srgbClr val="00CC99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97" name="Rectangle 62"/>
          <p:cNvSpPr>
            <a:spLocks noChangeArrowheads="1"/>
          </p:cNvSpPr>
          <p:nvPr/>
        </p:nvSpPr>
        <p:spPr bwMode="auto">
          <a:xfrm>
            <a:off x="4651375" y="4497388"/>
            <a:ext cx="1171575" cy="242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CC0000"/>
              </a:solidFill>
              <a:cs typeface="Arial"/>
            </a:endParaRPr>
          </a:p>
        </p:txBody>
      </p:sp>
      <p:sp>
        <p:nvSpPr>
          <p:cNvPr id="75798" name="Text Box 65"/>
          <p:cNvSpPr txBox="1">
            <a:spLocks noChangeArrowheads="1"/>
          </p:cNvSpPr>
          <p:nvPr/>
        </p:nvSpPr>
        <p:spPr bwMode="auto">
          <a:xfrm>
            <a:off x="4498975" y="3509963"/>
            <a:ext cx="1625600" cy="59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buffer </a:t>
            </a:r>
          </a:p>
          <a:p>
            <a:pPr algn="ctr">
              <a:lnSpc>
                <a:spcPct val="8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CC0000"/>
                </a:solidFill>
                <a:ea typeface="ＭＳ Ｐゴシック" panose="020B0600070205080204" pitchFamily="34" charset="-128"/>
                <a:cs typeface="Calibri" panose="020F0502020204030204" pitchFamily="34" charset="0"/>
              </a:rPr>
              <a:t>(waiting area)</a:t>
            </a:r>
          </a:p>
        </p:txBody>
      </p:sp>
      <p:sp>
        <p:nvSpPr>
          <p:cNvPr id="75799" name="Line 66"/>
          <p:cNvSpPr>
            <a:spLocks noChangeShapeType="1"/>
          </p:cNvSpPr>
          <p:nvPr/>
        </p:nvSpPr>
        <p:spPr bwMode="auto">
          <a:xfrm>
            <a:off x="4784725" y="4117975"/>
            <a:ext cx="0" cy="33337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IN">
              <a:solidFill>
                <a:prstClr val="black"/>
              </a:solidFill>
            </a:endParaRPr>
          </a:p>
        </p:txBody>
      </p:sp>
      <p:grpSp>
        <p:nvGrpSpPr>
          <p:cNvPr id="75800" name="Group 48"/>
          <p:cNvGrpSpPr>
            <a:grpSpLocks/>
          </p:cNvGrpSpPr>
          <p:nvPr/>
        </p:nvGrpSpPr>
        <p:grpSpPr bwMode="auto">
          <a:xfrm>
            <a:off x="3140075" y="3802063"/>
            <a:ext cx="820738" cy="688975"/>
            <a:chOff x="-44" y="1473"/>
            <a:chExt cx="981" cy="1105"/>
          </a:xfrm>
        </p:grpSpPr>
        <p:pic>
          <p:nvPicPr>
            <p:cNvPr id="75813" name="Picture 49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4" name="Freeform 50"/>
            <p:cNvSpPr>
              <a:spLocks/>
            </p:cNvSpPr>
            <p:nvPr/>
          </p:nvSpPr>
          <p:spPr bwMode="auto">
            <a:xfrm flipH="1">
              <a:off x="373" y="1580"/>
              <a:ext cx="478" cy="504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</p:grpSp>
      <p:grpSp>
        <p:nvGrpSpPr>
          <p:cNvPr id="75801" name="Group 51"/>
          <p:cNvGrpSpPr>
            <a:grpSpLocks/>
          </p:cNvGrpSpPr>
          <p:nvPr/>
        </p:nvGrpSpPr>
        <p:grpSpPr bwMode="auto">
          <a:xfrm>
            <a:off x="3468688" y="4792663"/>
            <a:ext cx="820737" cy="688975"/>
            <a:chOff x="-44" y="1473"/>
            <a:chExt cx="981" cy="1105"/>
          </a:xfrm>
        </p:grpSpPr>
        <p:pic>
          <p:nvPicPr>
            <p:cNvPr id="75811" name="Picture 5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7" name="Freeform 53"/>
            <p:cNvSpPr>
              <a:spLocks/>
            </p:cNvSpPr>
            <p:nvPr/>
          </p:nvSpPr>
          <p:spPr bwMode="auto">
            <a:xfrm flipH="1">
              <a:off x="373" y="1580"/>
              <a:ext cx="478" cy="504"/>
            </a:xfrm>
            <a:custGeom>
              <a:avLst/>
              <a:gdLst>
                <a:gd name="T0" fmla="*/ 0 w 356"/>
                <a:gd name="T1" fmla="*/ 0 h 368"/>
                <a:gd name="T2" fmla="*/ 32377 w 356"/>
                <a:gd name="T3" fmla="*/ 2307 h 368"/>
                <a:gd name="T4" fmla="*/ 38409 w 356"/>
                <a:gd name="T5" fmla="*/ 48069 h 368"/>
                <a:gd name="T6" fmla="*/ 8465 w 356"/>
                <a:gd name="T7" fmla="*/ 601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108" name="TextBox 1"/>
          <p:cNvSpPr txBox="1">
            <a:spLocks noChangeArrowheads="1"/>
          </p:cNvSpPr>
          <p:nvPr/>
        </p:nvSpPr>
        <p:spPr bwMode="auto">
          <a:xfrm>
            <a:off x="1249363" y="6115050"/>
            <a:ext cx="95265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1800">
                <a:solidFill>
                  <a:srgbClr val="000000"/>
                </a:solidFill>
                <a:ea typeface="ＭＳ Ｐゴシック" panose="020B0600070205080204" pitchFamily="34" charset="-128"/>
              </a:rPr>
              <a:t>* Check out the Java applet for an interactive animation (on publisher’s website) of queuing and loss</a:t>
            </a:r>
          </a:p>
        </p:txBody>
      </p: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971550" y="1866900"/>
            <a:ext cx="10215563" cy="3871913"/>
            <a:chOff x="971989" y="1867073"/>
            <a:chExt cx="10214897" cy="3871598"/>
          </a:xfrm>
        </p:grpSpPr>
        <p:grpSp>
          <p:nvGrpSpPr>
            <p:cNvPr id="75805" name="Group 2"/>
            <p:cNvGrpSpPr>
              <a:grpSpLocks/>
            </p:cNvGrpSpPr>
            <p:nvPr/>
          </p:nvGrpSpPr>
          <p:grpSpPr bwMode="auto">
            <a:xfrm>
              <a:off x="4381500" y="4714353"/>
              <a:ext cx="2873096" cy="1024318"/>
              <a:chOff x="4381500" y="4714353"/>
              <a:chExt cx="2873096" cy="1024318"/>
            </a:xfrm>
          </p:grpSpPr>
          <p:sp>
            <p:nvSpPr>
              <p:cNvPr id="86" name="Rectangle 31"/>
              <p:cNvSpPr>
                <a:spLocks noChangeArrowheads="1"/>
              </p:cNvSpPr>
              <p:nvPr/>
            </p:nvSpPr>
            <p:spPr bwMode="auto">
              <a:xfrm>
                <a:off x="4411878" y="4868791"/>
                <a:ext cx="147627" cy="200009"/>
              </a:xfrm>
              <a:prstGeom prst="rect">
                <a:avLst/>
              </a:prstGeom>
              <a:solidFill>
                <a:srgbClr val="3333CC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CC0000"/>
                  </a:solidFill>
                  <a:cs typeface="Arial"/>
                </a:endParaRPr>
              </a:p>
            </p:txBody>
          </p:sp>
          <p:sp>
            <p:nvSpPr>
              <p:cNvPr id="87" name="Line 33"/>
              <p:cNvSpPr>
                <a:spLocks noChangeShapeType="1"/>
              </p:cNvSpPr>
              <p:nvPr/>
            </p:nvSpPr>
            <p:spPr bwMode="auto">
              <a:xfrm flipV="1">
                <a:off x="4381717" y="4714816"/>
                <a:ext cx="106356" cy="14603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75809" name="Line 63"/>
              <p:cNvSpPr>
                <a:spLocks noChangeShapeType="1"/>
              </p:cNvSpPr>
              <p:nvPr/>
            </p:nvSpPr>
            <p:spPr bwMode="auto">
              <a:xfrm rot="10800000">
                <a:off x="4638675" y="4988990"/>
                <a:ext cx="687388" cy="331788"/>
              </a:xfrm>
              <a:prstGeom prst="line">
                <a:avLst/>
              </a:prstGeom>
              <a:noFill/>
              <a:ln w="9525">
                <a:solidFill>
                  <a:srgbClr val="CC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IN">
                  <a:solidFill>
                    <a:prstClr val="black"/>
                  </a:solidFill>
                </a:endParaRPr>
              </a:p>
            </p:txBody>
          </p:sp>
          <p:sp>
            <p:nvSpPr>
              <p:cNvPr id="75810" name="Text Box 64"/>
              <p:cNvSpPr txBox="1">
                <a:spLocks noChangeArrowheads="1"/>
              </p:cNvSpPr>
              <p:nvPr/>
            </p:nvSpPr>
            <p:spPr bwMode="auto">
              <a:xfrm>
                <a:off x="5254625" y="5147740"/>
                <a:ext cx="1999971" cy="5909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90000"/>
                  </a:lnSpc>
                  <a:spcBef>
                    <a:spcPts val="1000"/>
                  </a:spcBef>
                  <a:buClr>
                    <a:srgbClr val="0000A3"/>
                  </a:buClr>
                  <a:buFont typeface="Wingdings" panose="05000000000000000000" pitchFamily="2" charset="2"/>
                  <a:buChar char="§"/>
                  <a:defRPr sz="28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1pPr>
                <a:lvl2pPr marL="742950" indent="-285750">
                  <a:lnSpc>
                    <a:spcPct val="90000"/>
                  </a:lnSpc>
                  <a:spcBef>
                    <a:spcPts val="500"/>
                  </a:spcBef>
                  <a:buClr>
                    <a:srgbClr val="0000A8"/>
                  </a:buClr>
                  <a:buFont typeface="Arial" panose="020B0604020202020204" pitchFamily="34" charset="0"/>
                  <a:buChar char="•"/>
                  <a:defRPr sz="24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5pPr>
                <a:lvl6pPr marL="25146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6pPr>
                <a:lvl7pPr marL="29718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7pPr>
                <a:lvl8pPr marL="34290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8pPr>
                <a:lvl9pPr marL="3886200" indent="-228600" fontAlgn="base">
                  <a:lnSpc>
                    <a:spcPct val="90000"/>
                  </a:lnSpc>
                  <a:spcBef>
                    <a:spcPts val="50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  <a:defRPr>
                    <a:solidFill>
                      <a:schemeClr val="tx1"/>
                    </a:solidFill>
                    <a:latin typeface="Calibri" panose="020F0502020204030204" pitchFamily="34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CC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packet arriving to</a:t>
                </a:r>
              </a:p>
              <a:p>
                <a:pPr>
                  <a:lnSpc>
                    <a:spcPct val="80000"/>
                  </a:lnSpc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en-US" sz="2000">
                    <a:solidFill>
                      <a:srgbClr val="CC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full buffer is </a:t>
                </a:r>
                <a:r>
                  <a:rPr lang="en-US" altLang="en-US" sz="2000" i="1">
                    <a:solidFill>
                      <a:srgbClr val="CC0000"/>
                    </a:solidFill>
                    <a:ea typeface="ＭＳ Ｐゴシック" panose="020B0600070205080204" pitchFamily="34" charset="-128"/>
                    <a:cs typeface="Calibri" panose="020F0502020204030204" pitchFamily="34" charset="0"/>
                  </a:rPr>
                  <a:t>lost</a:t>
                </a:r>
              </a:p>
            </p:txBody>
          </p:sp>
        </p:grpSp>
        <p:sp>
          <p:nvSpPr>
            <p:cNvPr id="75806" name="Rectangle 3"/>
            <p:cNvSpPr txBox="1">
              <a:spLocks noChangeArrowheads="1"/>
            </p:cNvSpPr>
            <p:nvPr/>
          </p:nvSpPr>
          <p:spPr bwMode="auto">
            <a:xfrm>
              <a:off x="971989" y="1867073"/>
              <a:ext cx="10214897" cy="21179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287338" indent="-287338"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695325" indent="-231775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packet arriving to full queue dropped (aka lost)</a:t>
              </a:r>
            </a:p>
            <a:p>
              <a:pPr eaLnBrk="1" hangingPunct="1"/>
              <a:r>
                <a:rPr lang="en-US" altLang="en-US">
                  <a:solidFill>
                    <a:srgbClr val="000000"/>
                  </a:solidFill>
                  <a:ea typeface="ＭＳ Ｐゴシック" panose="020B0600070205080204" pitchFamily="34" charset="-128"/>
                </a:rPr>
                <a:t>lost packet may be retransmitted by previous node, by source end system, or not at all</a:t>
              </a:r>
            </a:p>
          </p:txBody>
        </p:sp>
      </p:grpSp>
      <p:sp>
        <p:nvSpPr>
          <p:cNvPr id="75804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C8C12B28-DF6D-4C9F-9829-FC88FBFFA934}" type="slidenum">
              <a:rPr lang="en-US" altLang="en-US" smtClean="0">
                <a:solidFill>
                  <a:srgbClr val="7F7F7F"/>
                </a:solidFill>
              </a:rPr>
              <a:pPr/>
              <a:t>7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5421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Line 321"/>
          <p:cNvSpPr>
            <a:spLocks noChangeShapeType="1"/>
          </p:cNvSpPr>
          <p:nvPr/>
        </p:nvSpPr>
        <p:spPr bwMode="auto">
          <a:xfrm>
            <a:off x="3005138" y="4479925"/>
            <a:ext cx="6316662" cy="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>
              <a:defRPr/>
            </a:pPr>
            <a:endParaRPr lang="en-US" sz="2400" kern="0" dirty="0">
              <a:solidFill>
                <a:srgbClr val="000000"/>
              </a:solidFill>
              <a:ea typeface="ＭＳ Ｐゴシック" panose="020B0600070205080204" pitchFamily="34" charset="-128"/>
              <a:cs typeface="Arial"/>
            </a:endParaRPr>
          </a:p>
        </p:txBody>
      </p:sp>
      <p:grpSp>
        <p:nvGrpSpPr>
          <p:cNvPr id="77827" name="Group 306"/>
          <p:cNvGrpSpPr>
            <a:grpSpLocks/>
          </p:cNvGrpSpPr>
          <p:nvPr/>
        </p:nvGrpSpPr>
        <p:grpSpPr bwMode="auto">
          <a:xfrm>
            <a:off x="4551363" y="4103688"/>
            <a:ext cx="1463675" cy="736600"/>
            <a:chOff x="7493876" y="2774731"/>
            <a:chExt cx="1481958" cy="894622"/>
          </a:xfrm>
        </p:grpSpPr>
        <p:sp>
          <p:nvSpPr>
            <p:cNvPr id="308" name="Freeform 307"/>
            <p:cNvSpPr/>
            <p:nvPr/>
          </p:nvSpPr>
          <p:spPr>
            <a:xfrm>
              <a:off x="7493876" y="3085149"/>
              <a:ext cx="1481958" cy="584204"/>
            </a:xfrm>
            <a:custGeom>
              <a:avLst/>
              <a:gdLst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17076"/>
                <a:gd name="connsiteX1" fmla="*/ 8187558 w 8187558"/>
                <a:gd name="connsiteY1" fmla="*/ 1271752 h 2617076"/>
                <a:gd name="connsiteX2" fmla="*/ 4025462 w 8187558"/>
                <a:gd name="connsiteY2" fmla="*/ 2617076 h 2617076"/>
                <a:gd name="connsiteX3" fmla="*/ 0 w 8187558"/>
                <a:gd name="connsiteY3" fmla="*/ 1229711 h 2617076"/>
                <a:gd name="connsiteX4" fmla="*/ 31531 w 8187558"/>
                <a:gd name="connsiteY4" fmla="*/ 147145 h 2617076"/>
                <a:gd name="connsiteX5" fmla="*/ 4046482 w 8187558"/>
                <a:gd name="connsiteY5" fmla="*/ 1576552 h 2617076"/>
                <a:gd name="connsiteX6" fmla="*/ 8187558 w 8187558"/>
                <a:gd name="connsiteY6" fmla="*/ 0 h 2617076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46482 w 8187558"/>
                <a:gd name="connsiteY5" fmla="*/ 157655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88524 w 8187558"/>
                <a:gd name="connsiteY5" fmla="*/ 1597573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87558 w 8187558"/>
                <a:gd name="connsiteY0" fmla="*/ 0 h 2638097"/>
                <a:gd name="connsiteX1" fmla="*/ 8187558 w 8187558"/>
                <a:gd name="connsiteY1" fmla="*/ 1271752 h 2638097"/>
                <a:gd name="connsiteX2" fmla="*/ 4099035 w 8187558"/>
                <a:gd name="connsiteY2" fmla="*/ 2638097 h 2638097"/>
                <a:gd name="connsiteX3" fmla="*/ 0 w 8187558"/>
                <a:gd name="connsiteY3" fmla="*/ 1229711 h 2638097"/>
                <a:gd name="connsiteX4" fmla="*/ 31531 w 8187558"/>
                <a:gd name="connsiteY4" fmla="*/ 147145 h 2638097"/>
                <a:gd name="connsiteX5" fmla="*/ 4099035 w 8187558"/>
                <a:gd name="connsiteY5" fmla="*/ 1566042 h 2638097"/>
                <a:gd name="connsiteX6" fmla="*/ 8187558 w 8187558"/>
                <a:gd name="connsiteY6" fmla="*/ 0 h 2638097"/>
                <a:gd name="connsiteX0" fmla="*/ 8176538 w 8176538"/>
                <a:gd name="connsiteY0" fmla="*/ 0 h 2638097"/>
                <a:gd name="connsiteX1" fmla="*/ 8176538 w 8176538"/>
                <a:gd name="connsiteY1" fmla="*/ 1271752 h 2638097"/>
                <a:gd name="connsiteX2" fmla="*/ 4088015 w 8176538"/>
                <a:gd name="connsiteY2" fmla="*/ 2638097 h 2638097"/>
                <a:gd name="connsiteX3" fmla="*/ 0 w 8176538"/>
                <a:gd name="connsiteY3" fmla="*/ 1269888 h 2638097"/>
                <a:gd name="connsiteX4" fmla="*/ 20511 w 8176538"/>
                <a:gd name="connsiteY4" fmla="*/ 147145 h 2638097"/>
                <a:gd name="connsiteX5" fmla="*/ 4088015 w 8176538"/>
                <a:gd name="connsiteY5" fmla="*/ 1566042 h 2638097"/>
                <a:gd name="connsiteX6" fmla="*/ 8176538 w 8176538"/>
                <a:gd name="connsiteY6" fmla="*/ 0 h 2638097"/>
                <a:gd name="connsiteX0" fmla="*/ 8176538 w 8176538"/>
                <a:gd name="connsiteY0" fmla="*/ 0 h 2772020"/>
                <a:gd name="connsiteX1" fmla="*/ 8176538 w 8176538"/>
                <a:gd name="connsiteY1" fmla="*/ 1271752 h 2772020"/>
                <a:gd name="connsiteX2" fmla="*/ 4099034 w 8176538"/>
                <a:gd name="connsiteY2" fmla="*/ 2772020 h 2772020"/>
                <a:gd name="connsiteX3" fmla="*/ 0 w 8176538"/>
                <a:gd name="connsiteY3" fmla="*/ 1269888 h 2772020"/>
                <a:gd name="connsiteX4" fmla="*/ 20511 w 8176538"/>
                <a:gd name="connsiteY4" fmla="*/ 147145 h 2772020"/>
                <a:gd name="connsiteX5" fmla="*/ 4088015 w 8176538"/>
                <a:gd name="connsiteY5" fmla="*/ 1566042 h 2772020"/>
                <a:gd name="connsiteX6" fmla="*/ 8176538 w 8176538"/>
                <a:gd name="connsiteY6" fmla="*/ 0 h 2772020"/>
                <a:gd name="connsiteX0" fmla="*/ 8176538 w 8176538"/>
                <a:gd name="connsiteY0" fmla="*/ 0 h 2772339"/>
                <a:gd name="connsiteX1" fmla="*/ 8176538 w 8176538"/>
                <a:gd name="connsiteY1" fmla="*/ 1378890 h 2772339"/>
                <a:gd name="connsiteX2" fmla="*/ 4099034 w 8176538"/>
                <a:gd name="connsiteY2" fmla="*/ 2772020 h 2772339"/>
                <a:gd name="connsiteX3" fmla="*/ 0 w 8176538"/>
                <a:gd name="connsiteY3" fmla="*/ 1269888 h 2772339"/>
                <a:gd name="connsiteX4" fmla="*/ 20511 w 8176538"/>
                <a:gd name="connsiteY4" fmla="*/ 147145 h 2772339"/>
                <a:gd name="connsiteX5" fmla="*/ 4088015 w 8176538"/>
                <a:gd name="connsiteY5" fmla="*/ 1566042 h 2772339"/>
                <a:gd name="connsiteX6" fmla="*/ 8176538 w 8176538"/>
                <a:gd name="connsiteY6" fmla="*/ 0 h 2772339"/>
                <a:gd name="connsiteX0" fmla="*/ 8176538 w 8176538"/>
                <a:gd name="connsiteY0" fmla="*/ 0 h 2825888"/>
                <a:gd name="connsiteX1" fmla="*/ 8176538 w 8176538"/>
                <a:gd name="connsiteY1" fmla="*/ 1378890 h 2825888"/>
                <a:gd name="connsiteX2" fmla="*/ 4099034 w 8176538"/>
                <a:gd name="connsiteY2" fmla="*/ 2825590 h 2825888"/>
                <a:gd name="connsiteX3" fmla="*/ 0 w 8176538"/>
                <a:gd name="connsiteY3" fmla="*/ 1269888 h 2825888"/>
                <a:gd name="connsiteX4" fmla="*/ 20511 w 8176538"/>
                <a:gd name="connsiteY4" fmla="*/ 147145 h 2825888"/>
                <a:gd name="connsiteX5" fmla="*/ 4088015 w 8176538"/>
                <a:gd name="connsiteY5" fmla="*/ 1566042 h 2825888"/>
                <a:gd name="connsiteX6" fmla="*/ 8176538 w 8176538"/>
                <a:gd name="connsiteY6" fmla="*/ 0 h 2825888"/>
                <a:gd name="connsiteX0" fmla="*/ 8165518 w 8165518"/>
                <a:gd name="connsiteY0" fmla="*/ 0 h 2825606"/>
                <a:gd name="connsiteX1" fmla="*/ 8165518 w 8165518"/>
                <a:gd name="connsiteY1" fmla="*/ 1378890 h 2825606"/>
                <a:gd name="connsiteX2" fmla="*/ 4088014 w 8165518"/>
                <a:gd name="connsiteY2" fmla="*/ 2825590 h 2825606"/>
                <a:gd name="connsiteX3" fmla="*/ 0 w 8165518"/>
                <a:gd name="connsiteY3" fmla="*/ 1403811 h 2825606"/>
                <a:gd name="connsiteX4" fmla="*/ 9491 w 8165518"/>
                <a:gd name="connsiteY4" fmla="*/ 147145 h 2825606"/>
                <a:gd name="connsiteX5" fmla="*/ 4076995 w 8165518"/>
                <a:gd name="connsiteY5" fmla="*/ 1566042 h 2825606"/>
                <a:gd name="connsiteX6" fmla="*/ 8165518 w 8165518"/>
                <a:gd name="connsiteY6" fmla="*/ 0 h 2825606"/>
                <a:gd name="connsiteX0" fmla="*/ 8165518 w 8165518"/>
                <a:gd name="connsiteY0" fmla="*/ 0 h 2879174"/>
                <a:gd name="connsiteX1" fmla="*/ 8165518 w 8165518"/>
                <a:gd name="connsiteY1" fmla="*/ 1378890 h 2879174"/>
                <a:gd name="connsiteX2" fmla="*/ 4132092 w 8165518"/>
                <a:gd name="connsiteY2" fmla="*/ 2879159 h 2879174"/>
                <a:gd name="connsiteX3" fmla="*/ 0 w 8165518"/>
                <a:gd name="connsiteY3" fmla="*/ 1403811 h 2879174"/>
                <a:gd name="connsiteX4" fmla="*/ 9491 w 8165518"/>
                <a:gd name="connsiteY4" fmla="*/ 147145 h 2879174"/>
                <a:gd name="connsiteX5" fmla="*/ 4076995 w 8165518"/>
                <a:gd name="connsiteY5" fmla="*/ 1566042 h 2879174"/>
                <a:gd name="connsiteX6" fmla="*/ 8165518 w 8165518"/>
                <a:gd name="connsiteY6" fmla="*/ 0 h 2879174"/>
                <a:gd name="connsiteX0" fmla="*/ 8165518 w 8176537"/>
                <a:gd name="connsiteY0" fmla="*/ 0 h 2879410"/>
                <a:gd name="connsiteX1" fmla="*/ 8176537 w 8176537"/>
                <a:gd name="connsiteY1" fmla="*/ 1499420 h 2879410"/>
                <a:gd name="connsiteX2" fmla="*/ 4132092 w 8176537"/>
                <a:gd name="connsiteY2" fmla="*/ 2879159 h 2879410"/>
                <a:gd name="connsiteX3" fmla="*/ 0 w 8176537"/>
                <a:gd name="connsiteY3" fmla="*/ 1403811 h 2879410"/>
                <a:gd name="connsiteX4" fmla="*/ 9491 w 8176537"/>
                <a:gd name="connsiteY4" fmla="*/ 147145 h 2879410"/>
                <a:gd name="connsiteX5" fmla="*/ 4076995 w 8176537"/>
                <a:gd name="connsiteY5" fmla="*/ 1566042 h 2879410"/>
                <a:gd name="connsiteX6" fmla="*/ 8165518 w 8176537"/>
                <a:gd name="connsiteY6" fmla="*/ 0 h 2879410"/>
                <a:gd name="connsiteX0" fmla="*/ 8165518 w 8176537"/>
                <a:gd name="connsiteY0" fmla="*/ 0 h 2879262"/>
                <a:gd name="connsiteX1" fmla="*/ 8176537 w 8176537"/>
                <a:gd name="connsiteY1" fmla="*/ 1499420 h 2879262"/>
                <a:gd name="connsiteX2" fmla="*/ 4132092 w 8176537"/>
                <a:gd name="connsiteY2" fmla="*/ 2879159 h 2879262"/>
                <a:gd name="connsiteX3" fmla="*/ 0 w 8176537"/>
                <a:gd name="connsiteY3" fmla="*/ 1403811 h 2879262"/>
                <a:gd name="connsiteX4" fmla="*/ 9491 w 8176537"/>
                <a:gd name="connsiteY4" fmla="*/ 147145 h 2879262"/>
                <a:gd name="connsiteX5" fmla="*/ 4076995 w 8176537"/>
                <a:gd name="connsiteY5" fmla="*/ 1566042 h 2879262"/>
                <a:gd name="connsiteX6" fmla="*/ 8165518 w 8176537"/>
                <a:gd name="connsiteY6" fmla="*/ 0 h 2879262"/>
                <a:gd name="connsiteX0" fmla="*/ 8165518 w 8176537"/>
                <a:gd name="connsiteY0" fmla="*/ 0 h 2879163"/>
                <a:gd name="connsiteX1" fmla="*/ 8176537 w 8176537"/>
                <a:gd name="connsiteY1" fmla="*/ 1499420 h 2879163"/>
                <a:gd name="connsiteX2" fmla="*/ 4132092 w 8176537"/>
                <a:gd name="connsiteY2" fmla="*/ 2879159 h 2879163"/>
                <a:gd name="connsiteX3" fmla="*/ 0 w 8176537"/>
                <a:gd name="connsiteY3" fmla="*/ 1510948 h 2879163"/>
                <a:gd name="connsiteX4" fmla="*/ 9491 w 8176537"/>
                <a:gd name="connsiteY4" fmla="*/ 147145 h 2879163"/>
                <a:gd name="connsiteX5" fmla="*/ 4076995 w 8176537"/>
                <a:gd name="connsiteY5" fmla="*/ 1566042 h 2879163"/>
                <a:gd name="connsiteX6" fmla="*/ 8165518 w 8176537"/>
                <a:gd name="connsiteY6" fmla="*/ 0 h 2879163"/>
                <a:gd name="connsiteX0" fmla="*/ 8165518 w 8198577"/>
                <a:gd name="connsiteY0" fmla="*/ 0 h 2879451"/>
                <a:gd name="connsiteX1" fmla="*/ 8198577 w 8198577"/>
                <a:gd name="connsiteY1" fmla="*/ 1606558 h 2879451"/>
                <a:gd name="connsiteX2" fmla="*/ 4132092 w 8198577"/>
                <a:gd name="connsiteY2" fmla="*/ 2879159 h 2879451"/>
                <a:gd name="connsiteX3" fmla="*/ 0 w 8198577"/>
                <a:gd name="connsiteY3" fmla="*/ 1510948 h 2879451"/>
                <a:gd name="connsiteX4" fmla="*/ 9491 w 8198577"/>
                <a:gd name="connsiteY4" fmla="*/ 147145 h 2879451"/>
                <a:gd name="connsiteX5" fmla="*/ 4076995 w 8198577"/>
                <a:gd name="connsiteY5" fmla="*/ 1566042 h 2879451"/>
                <a:gd name="connsiteX6" fmla="*/ 8165518 w 8198577"/>
                <a:gd name="connsiteY6" fmla="*/ 0 h 2879451"/>
                <a:gd name="connsiteX0" fmla="*/ 8165518 w 8165518"/>
                <a:gd name="connsiteY0" fmla="*/ 0 h 2880066"/>
                <a:gd name="connsiteX1" fmla="*/ 8165518 w 8165518"/>
                <a:gd name="connsiteY1" fmla="*/ 1673520 h 2880066"/>
                <a:gd name="connsiteX2" fmla="*/ 4132092 w 8165518"/>
                <a:gd name="connsiteY2" fmla="*/ 2879159 h 2880066"/>
                <a:gd name="connsiteX3" fmla="*/ 0 w 8165518"/>
                <a:gd name="connsiteY3" fmla="*/ 1510948 h 2880066"/>
                <a:gd name="connsiteX4" fmla="*/ 9491 w 8165518"/>
                <a:gd name="connsiteY4" fmla="*/ 147145 h 2880066"/>
                <a:gd name="connsiteX5" fmla="*/ 4076995 w 8165518"/>
                <a:gd name="connsiteY5" fmla="*/ 1566042 h 2880066"/>
                <a:gd name="connsiteX6" fmla="*/ 8165518 w 8165518"/>
                <a:gd name="connsiteY6" fmla="*/ 0 h 2880066"/>
                <a:gd name="connsiteX0" fmla="*/ 8156794 w 8156794"/>
                <a:gd name="connsiteY0" fmla="*/ 0 h 2879270"/>
                <a:gd name="connsiteX1" fmla="*/ 8156794 w 8156794"/>
                <a:gd name="connsiteY1" fmla="*/ 1673520 h 2879270"/>
                <a:gd name="connsiteX2" fmla="*/ 4123368 w 8156794"/>
                <a:gd name="connsiteY2" fmla="*/ 2879159 h 2879270"/>
                <a:gd name="connsiteX3" fmla="*/ 2295 w 8156794"/>
                <a:gd name="connsiteY3" fmla="*/ 1618086 h 2879270"/>
                <a:gd name="connsiteX4" fmla="*/ 767 w 8156794"/>
                <a:gd name="connsiteY4" fmla="*/ 147145 h 2879270"/>
                <a:gd name="connsiteX5" fmla="*/ 4068271 w 8156794"/>
                <a:gd name="connsiteY5" fmla="*/ 1566042 h 2879270"/>
                <a:gd name="connsiteX6" fmla="*/ 8156794 w 8156794"/>
                <a:gd name="connsiteY6" fmla="*/ 0 h 287927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00"/>
                <a:gd name="connsiteX1" fmla="*/ 8156794 w 8156794"/>
                <a:gd name="connsiteY1" fmla="*/ 1673520 h 2973000"/>
                <a:gd name="connsiteX2" fmla="*/ 4134388 w 8156794"/>
                <a:gd name="connsiteY2" fmla="*/ 2972904 h 2973000"/>
                <a:gd name="connsiteX3" fmla="*/ 2295 w 8156794"/>
                <a:gd name="connsiteY3" fmla="*/ 1618086 h 2973000"/>
                <a:gd name="connsiteX4" fmla="*/ 767 w 8156794"/>
                <a:gd name="connsiteY4" fmla="*/ 147145 h 2973000"/>
                <a:gd name="connsiteX5" fmla="*/ 4068271 w 8156794"/>
                <a:gd name="connsiteY5" fmla="*/ 1566042 h 2973000"/>
                <a:gd name="connsiteX6" fmla="*/ 8156794 w 8156794"/>
                <a:gd name="connsiteY6" fmla="*/ 0 h 2973000"/>
                <a:gd name="connsiteX0" fmla="*/ 8156794 w 8156794"/>
                <a:gd name="connsiteY0" fmla="*/ 0 h 2973020"/>
                <a:gd name="connsiteX1" fmla="*/ 8156794 w 8156794"/>
                <a:gd name="connsiteY1" fmla="*/ 1673520 h 2973020"/>
                <a:gd name="connsiteX2" fmla="*/ 4134388 w 8156794"/>
                <a:gd name="connsiteY2" fmla="*/ 2972904 h 2973020"/>
                <a:gd name="connsiteX3" fmla="*/ 2295 w 8156794"/>
                <a:gd name="connsiteY3" fmla="*/ 1618086 h 2973020"/>
                <a:gd name="connsiteX4" fmla="*/ 767 w 8156794"/>
                <a:gd name="connsiteY4" fmla="*/ 147145 h 2973020"/>
                <a:gd name="connsiteX5" fmla="*/ 4068271 w 8156794"/>
                <a:gd name="connsiteY5" fmla="*/ 1566042 h 2973020"/>
                <a:gd name="connsiteX6" fmla="*/ 8156794 w 8156794"/>
                <a:gd name="connsiteY6" fmla="*/ 0 h 2973020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021"/>
                <a:gd name="connsiteX1" fmla="*/ 8156794 w 8156794"/>
                <a:gd name="connsiteY1" fmla="*/ 1673520 h 2973021"/>
                <a:gd name="connsiteX2" fmla="*/ 4134388 w 8156794"/>
                <a:gd name="connsiteY2" fmla="*/ 2972904 h 2973021"/>
                <a:gd name="connsiteX3" fmla="*/ 2295 w 8156794"/>
                <a:gd name="connsiteY3" fmla="*/ 1618086 h 2973021"/>
                <a:gd name="connsiteX4" fmla="*/ 767 w 8156794"/>
                <a:gd name="connsiteY4" fmla="*/ 147145 h 2973021"/>
                <a:gd name="connsiteX5" fmla="*/ 4068271 w 8156794"/>
                <a:gd name="connsiteY5" fmla="*/ 1566042 h 2973021"/>
                <a:gd name="connsiteX6" fmla="*/ 8156794 w 8156794"/>
                <a:gd name="connsiteY6" fmla="*/ 0 h 2973021"/>
                <a:gd name="connsiteX0" fmla="*/ 8156794 w 8156794"/>
                <a:gd name="connsiteY0" fmla="*/ 0 h 2973141"/>
                <a:gd name="connsiteX1" fmla="*/ 8156794 w 8156794"/>
                <a:gd name="connsiteY1" fmla="*/ 1673520 h 2973141"/>
                <a:gd name="connsiteX2" fmla="*/ 4134388 w 8156794"/>
                <a:gd name="connsiteY2" fmla="*/ 2972904 h 2973141"/>
                <a:gd name="connsiteX3" fmla="*/ 2295 w 8156794"/>
                <a:gd name="connsiteY3" fmla="*/ 1618086 h 2973141"/>
                <a:gd name="connsiteX4" fmla="*/ 767 w 8156794"/>
                <a:gd name="connsiteY4" fmla="*/ 147145 h 2973141"/>
                <a:gd name="connsiteX5" fmla="*/ 4068271 w 8156794"/>
                <a:gd name="connsiteY5" fmla="*/ 1566042 h 2973141"/>
                <a:gd name="connsiteX6" fmla="*/ 8156794 w 8156794"/>
                <a:gd name="connsiteY6" fmla="*/ 0 h 2973141"/>
                <a:gd name="connsiteX0" fmla="*/ 8156794 w 8156794"/>
                <a:gd name="connsiteY0" fmla="*/ 0 h 3066827"/>
                <a:gd name="connsiteX1" fmla="*/ 8156794 w 8156794"/>
                <a:gd name="connsiteY1" fmla="*/ 1673520 h 3066827"/>
                <a:gd name="connsiteX2" fmla="*/ 4123353 w 8156794"/>
                <a:gd name="connsiteY2" fmla="*/ 3066650 h 3066827"/>
                <a:gd name="connsiteX3" fmla="*/ 2295 w 8156794"/>
                <a:gd name="connsiteY3" fmla="*/ 1618086 h 3066827"/>
                <a:gd name="connsiteX4" fmla="*/ 767 w 8156794"/>
                <a:gd name="connsiteY4" fmla="*/ 147145 h 3066827"/>
                <a:gd name="connsiteX5" fmla="*/ 4068271 w 8156794"/>
                <a:gd name="connsiteY5" fmla="*/ 1566042 h 3066827"/>
                <a:gd name="connsiteX6" fmla="*/ 8156794 w 8156794"/>
                <a:gd name="connsiteY6" fmla="*/ 0 h 3066827"/>
                <a:gd name="connsiteX0" fmla="*/ 8123689 w 8156794"/>
                <a:gd name="connsiteY0" fmla="*/ 0 h 2999866"/>
                <a:gd name="connsiteX1" fmla="*/ 8156794 w 8156794"/>
                <a:gd name="connsiteY1" fmla="*/ 1606559 h 2999866"/>
                <a:gd name="connsiteX2" fmla="*/ 4123353 w 8156794"/>
                <a:gd name="connsiteY2" fmla="*/ 2999689 h 2999866"/>
                <a:gd name="connsiteX3" fmla="*/ 2295 w 8156794"/>
                <a:gd name="connsiteY3" fmla="*/ 1551125 h 2999866"/>
                <a:gd name="connsiteX4" fmla="*/ 767 w 8156794"/>
                <a:gd name="connsiteY4" fmla="*/ 80184 h 2999866"/>
                <a:gd name="connsiteX5" fmla="*/ 4068271 w 8156794"/>
                <a:gd name="connsiteY5" fmla="*/ 1499081 h 2999866"/>
                <a:gd name="connsiteX6" fmla="*/ 8123689 w 8156794"/>
                <a:gd name="connsiteY6" fmla="*/ 0 h 2999866"/>
                <a:gd name="connsiteX0" fmla="*/ 8167828 w 8167828"/>
                <a:gd name="connsiteY0" fmla="*/ 0 h 3026651"/>
                <a:gd name="connsiteX1" fmla="*/ 8156794 w 8167828"/>
                <a:gd name="connsiteY1" fmla="*/ 1633344 h 3026651"/>
                <a:gd name="connsiteX2" fmla="*/ 4123353 w 8167828"/>
                <a:gd name="connsiteY2" fmla="*/ 3026474 h 3026651"/>
                <a:gd name="connsiteX3" fmla="*/ 2295 w 8167828"/>
                <a:gd name="connsiteY3" fmla="*/ 1577910 h 3026651"/>
                <a:gd name="connsiteX4" fmla="*/ 767 w 8167828"/>
                <a:gd name="connsiteY4" fmla="*/ 106969 h 3026651"/>
                <a:gd name="connsiteX5" fmla="*/ 4068271 w 8167828"/>
                <a:gd name="connsiteY5" fmla="*/ 1525866 h 3026651"/>
                <a:gd name="connsiteX6" fmla="*/ 8167828 w 8167828"/>
                <a:gd name="connsiteY6" fmla="*/ 0 h 3026651"/>
                <a:gd name="connsiteX0" fmla="*/ 8167828 w 8167828"/>
                <a:gd name="connsiteY0" fmla="*/ 0 h 3027228"/>
                <a:gd name="connsiteX1" fmla="*/ 8145760 w 8167828"/>
                <a:gd name="connsiteY1" fmla="*/ 1686913 h 3027228"/>
                <a:gd name="connsiteX2" fmla="*/ 4123353 w 8167828"/>
                <a:gd name="connsiteY2" fmla="*/ 3026474 h 3027228"/>
                <a:gd name="connsiteX3" fmla="*/ 2295 w 8167828"/>
                <a:gd name="connsiteY3" fmla="*/ 1577910 h 3027228"/>
                <a:gd name="connsiteX4" fmla="*/ 767 w 8167828"/>
                <a:gd name="connsiteY4" fmla="*/ 106969 h 3027228"/>
                <a:gd name="connsiteX5" fmla="*/ 4068271 w 8167828"/>
                <a:gd name="connsiteY5" fmla="*/ 1525866 h 3027228"/>
                <a:gd name="connsiteX6" fmla="*/ 8167828 w 8167828"/>
                <a:gd name="connsiteY6" fmla="*/ 0 h 3027228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56794 w 8156794"/>
                <a:gd name="connsiteY0" fmla="*/ 0 h 2933483"/>
                <a:gd name="connsiteX1" fmla="*/ 8145760 w 8156794"/>
                <a:gd name="connsiteY1" fmla="*/ 1593168 h 2933483"/>
                <a:gd name="connsiteX2" fmla="*/ 4123353 w 8156794"/>
                <a:gd name="connsiteY2" fmla="*/ 2932729 h 2933483"/>
                <a:gd name="connsiteX3" fmla="*/ 2295 w 8156794"/>
                <a:gd name="connsiteY3" fmla="*/ 1484165 h 2933483"/>
                <a:gd name="connsiteX4" fmla="*/ 767 w 8156794"/>
                <a:gd name="connsiteY4" fmla="*/ 13224 h 2933483"/>
                <a:gd name="connsiteX5" fmla="*/ 4068271 w 8156794"/>
                <a:gd name="connsiteY5" fmla="*/ 1432121 h 2933483"/>
                <a:gd name="connsiteX6" fmla="*/ 8156794 w 8156794"/>
                <a:gd name="connsiteY6" fmla="*/ 0 h 2933483"/>
                <a:gd name="connsiteX0" fmla="*/ 8123689 w 8145760"/>
                <a:gd name="connsiteY0" fmla="*/ 13560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9 w 8145760"/>
                <a:gd name="connsiteY6" fmla="*/ 13560 h 2920259"/>
                <a:gd name="connsiteX0" fmla="*/ 8178863 w 8178863"/>
                <a:gd name="connsiteY0" fmla="*/ 26952 h 2920259"/>
                <a:gd name="connsiteX1" fmla="*/ 8145760 w 8178863"/>
                <a:gd name="connsiteY1" fmla="*/ 1579944 h 2920259"/>
                <a:gd name="connsiteX2" fmla="*/ 4123353 w 8178863"/>
                <a:gd name="connsiteY2" fmla="*/ 2919505 h 2920259"/>
                <a:gd name="connsiteX3" fmla="*/ 2295 w 8178863"/>
                <a:gd name="connsiteY3" fmla="*/ 1470941 h 2920259"/>
                <a:gd name="connsiteX4" fmla="*/ 767 w 8178863"/>
                <a:gd name="connsiteY4" fmla="*/ 0 h 2920259"/>
                <a:gd name="connsiteX5" fmla="*/ 4068271 w 8178863"/>
                <a:gd name="connsiteY5" fmla="*/ 1418897 h 2920259"/>
                <a:gd name="connsiteX6" fmla="*/ 8178863 w 8178863"/>
                <a:gd name="connsiteY6" fmla="*/ 26952 h 2920259"/>
                <a:gd name="connsiteX0" fmla="*/ 8167827 w 8167827"/>
                <a:gd name="connsiteY0" fmla="*/ 40343 h 2920259"/>
                <a:gd name="connsiteX1" fmla="*/ 8145760 w 8167827"/>
                <a:gd name="connsiteY1" fmla="*/ 1579944 h 2920259"/>
                <a:gd name="connsiteX2" fmla="*/ 4123353 w 8167827"/>
                <a:gd name="connsiteY2" fmla="*/ 2919505 h 2920259"/>
                <a:gd name="connsiteX3" fmla="*/ 2295 w 8167827"/>
                <a:gd name="connsiteY3" fmla="*/ 1470941 h 2920259"/>
                <a:gd name="connsiteX4" fmla="*/ 767 w 8167827"/>
                <a:gd name="connsiteY4" fmla="*/ 0 h 2920259"/>
                <a:gd name="connsiteX5" fmla="*/ 4068271 w 8167827"/>
                <a:gd name="connsiteY5" fmla="*/ 1418897 h 2920259"/>
                <a:gd name="connsiteX6" fmla="*/ 8167827 w 8167827"/>
                <a:gd name="connsiteY6" fmla="*/ 40343 h 2920259"/>
                <a:gd name="connsiteX0" fmla="*/ 8123687 w 8145760"/>
                <a:gd name="connsiteY0" fmla="*/ 53735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23687 w 8145760"/>
                <a:gd name="connsiteY6" fmla="*/ 53735 h 2920259"/>
                <a:gd name="connsiteX0" fmla="*/ 8161918 w 8161918"/>
                <a:gd name="connsiteY0" fmla="*/ 0 h 2943855"/>
                <a:gd name="connsiteX1" fmla="*/ 8145760 w 8161918"/>
                <a:gd name="connsiteY1" fmla="*/ 1603540 h 2943855"/>
                <a:gd name="connsiteX2" fmla="*/ 4123353 w 8161918"/>
                <a:gd name="connsiteY2" fmla="*/ 2943101 h 2943855"/>
                <a:gd name="connsiteX3" fmla="*/ 2295 w 8161918"/>
                <a:gd name="connsiteY3" fmla="*/ 1494537 h 2943855"/>
                <a:gd name="connsiteX4" fmla="*/ 767 w 8161918"/>
                <a:gd name="connsiteY4" fmla="*/ 23596 h 2943855"/>
                <a:gd name="connsiteX5" fmla="*/ 4068271 w 8161918"/>
                <a:gd name="connsiteY5" fmla="*/ 1442493 h 2943855"/>
                <a:gd name="connsiteX6" fmla="*/ 8161918 w 8161918"/>
                <a:gd name="connsiteY6" fmla="*/ 0 h 2943855"/>
                <a:gd name="connsiteX0" fmla="*/ 8144926 w 8145760"/>
                <a:gd name="connsiteY0" fmla="*/ 43424 h 2920259"/>
                <a:gd name="connsiteX1" fmla="*/ 8145760 w 8145760"/>
                <a:gd name="connsiteY1" fmla="*/ 1579944 h 2920259"/>
                <a:gd name="connsiteX2" fmla="*/ 4123353 w 8145760"/>
                <a:gd name="connsiteY2" fmla="*/ 2919505 h 2920259"/>
                <a:gd name="connsiteX3" fmla="*/ 2295 w 8145760"/>
                <a:gd name="connsiteY3" fmla="*/ 1470941 h 2920259"/>
                <a:gd name="connsiteX4" fmla="*/ 767 w 8145760"/>
                <a:gd name="connsiteY4" fmla="*/ 0 h 2920259"/>
                <a:gd name="connsiteX5" fmla="*/ 4068271 w 8145760"/>
                <a:gd name="connsiteY5" fmla="*/ 1418897 h 2920259"/>
                <a:gd name="connsiteX6" fmla="*/ 8144926 w 8145760"/>
                <a:gd name="connsiteY6" fmla="*/ 43424 h 2920259"/>
                <a:gd name="connsiteX0" fmla="*/ 8161918 w 8161918"/>
                <a:gd name="connsiteY0" fmla="*/ 0 h 2959321"/>
                <a:gd name="connsiteX1" fmla="*/ 8145760 w 8161918"/>
                <a:gd name="connsiteY1" fmla="*/ 1619006 h 2959321"/>
                <a:gd name="connsiteX2" fmla="*/ 4123353 w 8161918"/>
                <a:gd name="connsiteY2" fmla="*/ 2958567 h 2959321"/>
                <a:gd name="connsiteX3" fmla="*/ 2295 w 8161918"/>
                <a:gd name="connsiteY3" fmla="*/ 1510003 h 2959321"/>
                <a:gd name="connsiteX4" fmla="*/ 767 w 8161918"/>
                <a:gd name="connsiteY4" fmla="*/ 39062 h 2959321"/>
                <a:gd name="connsiteX5" fmla="*/ 4068271 w 8161918"/>
                <a:gd name="connsiteY5" fmla="*/ 1457959 h 2959321"/>
                <a:gd name="connsiteX6" fmla="*/ 8161918 w 8161918"/>
                <a:gd name="connsiteY6" fmla="*/ 0 h 2959321"/>
                <a:gd name="connsiteX0" fmla="*/ 8161918 w 8162752"/>
                <a:gd name="connsiteY0" fmla="*/ 0 h 2959488"/>
                <a:gd name="connsiteX1" fmla="*/ 8162752 w 8162752"/>
                <a:gd name="connsiteY1" fmla="*/ 1629317 h 2959488"/>
                <a:gd name="connsiteX2" fmla="*/ 4123353 w 8162752"/>
                <a:gd name="connsiteY2" fmla="*/ 2958567 h 2959488"/>
                <a:gd name="connsiteX3" fmla="*/ 2295 w 8162752"/>
                <a:gd name="connsiteY3" fmla="*/ 1510003 h 2959488"/>
                <a:gd name="connsiteX4" fmla="*/ 767 w 8162752"/>
                <a:gd name="connsiteY4" fmla="*/ 39062 h 2959488"/>
                <a:gd name="connsiteX5" fmla="*/ 4068271 w 8162752"/>
                <a:gd name="connsiteY5" fmla="*/ 1457959 h 2959488"/>
                <a:gd name="connsiteX6" fmla="*/ 8161918 w 8162752"/>
                <a:gd name="connsiteY6" fmla="*/ 0 h 2959488"/>
                <a:gd name="connsiteX0" fmla="*/ 8165930 w 8166764"/>
                <a:gd name="connsiteY0" fmla="*/ 7337 h 2966825"/>
                <a:gd name="connsiteX1" fmla="*/ 8166764 w 8166764"/>
                <a:gd name="connsiteY1" fmla="*/ 1636654 h 2966825"/>
                <a:gd name="connsiteX2" fmla="*/ 4127365 w 8166764"/>
                <a:gd name="connsiteY2" fmla="*/ 2965904 h 2966825"/>
                <a:gd name="connsiteX3" fmla="*/ 6307 w 8166764"/>
                <a:gd name="connsiteY3" fmla="*/ 1517340 h 2966825"/>
                <a:gd name="connsiteX4" fmla="*/ 532 w 8166764"/>
                <a:gd name="connsiteY4" fmla="*/ 0 h 2966825"/>
                <a:gd name="connsiteX5" fmla="*/ 4072283 w 8166764"/>
                <a:gd name="connsiteY5" fmla="*/ 1465296 h 2966825"/>
                <a:gd name="connsiteX6" fmla="*/ 8165930 w 8166764"/>
                <a:gd name="connsiteY6" fmla="*/ 7337 h 2966825"/>
                <a:gd name="connsiteX0" fmla="*/ 8168119 w 8168953"/>
                <a:gd name="connsiteY0" fmla="*/ 7337 h 2966682"/>
                <a:gd name="connsiteX1" fmla="*/ 8168953 w 8168953"/>
                <a:gd name="connsiteY1" fmla="*/ 1636654 h 2966682"/>
                <a:gd name="connsiteX2" fmla="*/ 4129554 w 8168953"/>
                <a:gd name="connsiteY2" fmla="*/ 2965904 h 2966682"/>
                <a:gd name="connsiteX3" fmla="*/ 0 w 8168953"/>
                <a:gd name="connsiteY3" fmla="*/ 1527651 h 2966682"/>
                <a:gd name="connsiteX4" fmla="*/ 2721 w 8168953"/>
                <a:gd name="connsiteY4" fmla="*/ 0 h 2966682"/>
                <a:gd name="connsiteX5" fmla="*/ 4074472 w 8168953"/>
                <a:gd name="connsiteY5" fmla="*/ 1465296 h 2966682"/>
                <a:gd name="connsiteX6" fmla="*/ 8168119 w 8168953"/>
                <a:gd name="connsiteY6" fmla="*/ 7337 h 2966682"/>
                <a:gd name="connsiteX0" fmla="*/ 8168119 w 8168953"/>
                <a:gd name="connsiteY0" fmla="*/ 7337 h 3100377"/>
                <a:gd name="connsiteX1" fmla="*/ 8168953 w 8168953"/>
                <a:gd name="connsiteY1" fmla="*/ 1636654 h 3100377"/>
                <a:gd name="connsiteX2" fmla="*/ 4118520 w 8168953"/>
                <a:gd name="connsiteY2" fmla="*/ 3099826 h 3100377"/>
                <a:gd name="connsiteX3" fmla="*/ 0 w 8168953"/>
                <a:gd name="connsiteY3" fmla="*/ 1527651 h 3100377"/>
                <a:gd name="connsiteX4" fmla="*/ 2721 w 8168953"/>
                <a:gd name="connsiteY4" fmla="*/ 0 h 3100377"/>
                <a:gd name="connsiteX5" fmla="*/ 4074472 w 8168953"/>
                <a:gd name="connsiteY5" fmla="*/ 1465296 h 3100377"/>
                <a:gd name="connsiteX6" fmla="*/ 8168119 w 8168953"/>
                <a:gd name="connsiteY6" fmla="*/ 7337 h 3100377"/>
                <a:gd name="connsiteX0" fmla="*/ 8168119 w 8168953"/>
                <a:gd name="connsiteY0" fmla="*/ 7337 h 3100429"/>
                <a:gd name="connsiteX1" fmla="*/ 8168953 w 8168953"/>
                <a:gd name="connsiteY1" fmla="*/ 1636654 h 3100429"/>
                <a:gd name="connsiteX2" fmla="*/ 4118520 w 8168953"/>
                <a:gd name="connsiteY2" fmla="*/ 3099826 h 3100429"/>
                <a:gd name="connsiteX3" fmla="*/ 0 w 8168953"/>
                <a:gd name="connsiteY3" fmla="*/ 1527651 h 3100429"/>
                <a:gd name="connsiteX4" fmla="*/ 2721 w 8168953"/>
                <a:gd name="connsiteY4" fmla="*/ 0 h 3100429"/>
                <a:gd name="connsiteX5" fmla="*/ 4074472 w 8168953"/>
                <a:gd name="connsiteY5" fmla="*/ 1465296 h 3100429"/>
                <a:gd name="connsiteX6" fmla="*/ 8168119 w 8168953"/>
                <a:gd name="connsiteY6" fmla="*/ 7337 h 3100429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72202 w 8166683"/>
                <a:gd name="connsiteY5" fmla="*/ 1465296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  <a:gd name="connsiteX0" fmla="*/ 8165849 w 8166683"/>
                <a:gd name="connsiteY0" fmla="*/ 7337 h 3099826"/>
                <a:gd name="connsiteX1" fmla="*/ 8166683 w 8166683"/>
                <a:gd name="connsiteY1" fmla="*/ 1636654 h 3099826"/>
                <a:gd name="connsiteX2" fmla="*/ 4116250 w 8166683"/>
                <a:gd name="connsiteY2" fmla="*/ 3099826 h 3099826"/>
                <a:gd name="connsiteX3" fmla="*/ 8764 w 8166683"/>
                <a:gd name="connsiteY3" fmla="*/ 1634789 h 3099826"/>
                <a:gd name="connsiteX4" fmla="*/ 451 w 8166683"/>
                <a:gd name="connsiteY4" fmla="*/ 0 h 3099826"/>
                <a:gd name="connsiteX5" fmla="*/ 4061168 w 8166683"/>
                <a:gd name="connsiteY5" fmla="*/ 1438511 h 3099826"/>
                <a:gd name="connsiteX6" fmla="*/ 8165849 w 8166683"/>
                <a:gd name="connsiteY6" fmla="*/ 7337 h 30998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8166683" h="3099826">
                  <a:moveTo>
                    <a:pt x="8165849" y="7337"/>
                  </a:moveTo>
                  <a:lnTo>
                    <a:pt x="8166683" y="1636654"/>
                  </a:lnTo>
                  <a:cubicBezTo>
                    <a:pt x="7917761" y="2728489"/>
                    <a:pt x="5475903" y="3100137"/>
                    <a:pt x="4116250" y="3099826"/>
                  </a:cubicBezTo>
                  <a:cubicBezTo>
                    <a:pt x="2756597" y="3099515"/>
                    <a:pt x="245424" y="2744647"/>
                    <a:pt x="8764" y="1634789"/>
                  </a:cubicBezTo>
                  <a:cubicBezTo>
                    <a:pt x="11928" y="1215900"/>
                    <a:pt x="-2713" y="418889"/>
                    <a:pt x="451" y="0"/>
                  </a:cubicBezTo>
                  <a:cubicBezTo>
                    <a:pt x="385485" y="953840"/>
                    <a:pt x="2700268" y="1437288"/>
                    <a:pt x="4061168" y="1438511"/>
                  </a:cubicBezTo>
                  <a:cubicBezTo>
                    <a:pt x="5422068" y="1439734"/>
                    <a:pt x="7793228" y="1089449"/>
                    <a:pt x="8165849" y="7337"/>
                  </a:cubicBezTo>
                  <a:close/>
                </a:path>
              </a:pathLst>
            </a:custGeom>
            <a:gradFill>
              <a:gsLst>
                <a:gs pos="0">
                  <a:srgbClr val="B8C2C9"/>
                </a:gs>
                <a:gs pos="21000">
                  <a:schemeClr val="bg1"/>
                </a:gs>
                <a:gs pos="60000">
                  <a:srgbClr val="D6DCE0"/>
                </a:gs>
                <a:gs pos="100000">
                  <a:srgbClr val="B8C2C9"/>
                </a:gs>
              </a:gsLst>
              <a:lin ang="0" scaled="0"/>
            </a:gra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     </a:t>
              </a:r>
            </a:p>
          </p:txBody>
        </p:sp>
        <p:sp>
          <p:nvSpPr>
            <p:cNvPr id="309" name="Oval 308"/>
            <p:cNvSpPr/>
            <p:nvPr/>
          </p:nvSpPr>
          <p:spPr>
            <a:xfrm>
              <a:off x="7495483" y="2774731"/>
              <a:ext cx="1478743" cy="578419"/>
            </a:xfrm>
            <a:prstGeom prst="ellipse">
              <a:avLst/>
            </a:prstGeom>
            <a:solidFill>
              <a:srgbClr val="B8C2C9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dirty="0">
                  <a:solidFill>
                    <a:prstClr val="white"/>
                  </a:solidFill>
                </a:rPr>
                <a:t>              </a:t>
              </a:r>
            </a:p>
          </p:txBody>
        </p:sp>
        <p:grpSp>
          <p:nvGrpSpPr>
            <p:cNvPr id="77894" name="Group 309"/>
            <p:cNvGrpSpPr>
              <a:grpSpLocks/>
            </p:cNvGrpSpPr>
            <p:nvPr/>
          </p:nvGrpSpPr>
          <p:grpSpPr bwMode="auto">
            <a:xfrm>
              <a:off x="7713663" y="2848339"/>
              <a:ext cx="1042107" cy="425543"/>
              <a:chOff x="7786941" y="2884917"/>
              <a:chExt cx="897649" cy="353919"/>
            </a:xfrm>
          </p:grpSpPr>
          <p:sp>
            <p:nvSpPr>
              <p:cNvPr id="311" name="Freeform 310"/>
              <p:cNvSpPr/>
              <p:nvPr/>
            </p:nvSpPr>
            <p:spPr>
              <a:xfrm>
                <a:off x="7812222" y="2884633"/>
                <a:ext cx="848712" cy="198840"/>
              </a:xfrm>
              <a:custGeom>
                <a:avLst/>
                <a:gdLst>
                  <a:gd name="connsiteX0" fmla="*/ 3725333 w 4588933"/>
                  <a:gd name="connsiteY0" fmla="*/ 0 h 1049866"/>
                  <a:gd name="connsiteX1" fmla="*/ 4588933 w 4588933"/>
                  <a:gd name="connsiteY1" fmla="*/ 270933 h 1049866"/>
                  <a:gd name="connsiteX2" fmla="*/ 3962400 w 4588933"/>
                  <a:gd name="connsiteY2" fmla="*/ 541866 h 1049866"/>
                  <a:gd name="connsiteX3" fmla="*/ 3742267 w 4588933"/>
                  <a:gd name="connsiteY3" fmla="*/ 457200 h 1049866"/>
                  <a:gd name="connsiteX4" fmla="*/ 2269067 w 4588933"/>
                  <a:gd name="connsiteY4" fmla="*/ 1049866 h 1049866"/>
                  <a:gd name="connsiteX5" fmla="*/ 880533 w 4588933"/>
                  <a:gd name="connsiteY5" fmla="*/ 457200 h 1049866"/>
                  <a:gd name="connsiteX6" fmla="*/ 592667 w 4588933"/>
                  <a:gd name="connsiteY6" fmla="*/ 541866 h 1049866"/>
                  <a:gd name="connsiteX7" fmla="*/ 0 w 4588933"/>
                  <a:gd name="connsiteY7" fmla="*/ 254000 h 1049866"/>
                  <a:gd name="connsiteX8" fmla="*/ 880533 w 4588933"/>
                  <a:gd name="connsiteY8" fmla="*/ 16933 h 1049866"/>
                  <a:gd name="connsiteX9" fmla="*/ 2302933 w 4588933"/>
                  <a:gd name="connsiteY9" fmla="*/ 626533 h 1049866"/>
                  <a:gd name="connsiteX10" fmla="*/ 3725333 w 4588933"/>
                  <a:gd name="connsiteY10" fmla="*/ 0 h 1049866"/>
                  <a:gd name="connsiteX0" fmla="*/ 3725333 w 4641485"/>
                  <a:gd name="connsiteY0" fmla="*/ 0 h 1049866"/>
                  <a:gd name="connsiteX1" fmla="*/ 4641485 w 4641485"/>
                  <a:gd name="connsiteY1" fmla="*/ 239402 h 1049866"/>
                  <a:gd name="connsiteX2" fmla="*/ 3962400 w 4641485"/>
                  <a:gd name="connsiteY2" fmla="*/ 541866 h 1049866"/>
                  <a:gd name="connsiteX3" fmla="*/ 3742267 w 4641485"/>
                  <a:gd name="connsiteY3" fmla="*/ 457200 h 1049866"/>
                  <a:gd name="connsiteX4" fmla="*/ 2269067 w 4641485"/>
                  <a:gd name="connsiteY4" fmla="*/ 1049866 h 1049866"/>
                  <a:gd name="connsiteX5" fmla="*/ 880533 w 4641485"/>
                  <a:gd name="connsiteY5" fmla="*/ 457200 h 1049866"/>
                  <a:gd name="connsiteX6" fmla="*/ 592667 w 4641485"/>
                  <a:gd name="connsiteY6" fmla="*/ 541866 h 1049866"/>
                  <a:gd name="connsiteX7" fmla="*/ 0 w 4641485"/>
                  <a:gd name="connsiteY7" fmla="*/ 254000 h 1049866"/>
                  <a:gd name="connsiteX8" fmla="*/ 880533 w 4641485"/>
                  <a:gd name="connsiteY8" fmla="*/ 16933 h 1049866"/>
                  <a:gd name="connsiteX9" fmla="*/ 2302933 w 4641485"/>
                  <a:gd name="connsiteY9" fmla="*/ 626533 h 1049866"/>
                  <a:gd name="connsiteX10" fmla="*/ 3725333 w 4641485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73798 w 4673016"/>
                  <a:gd name="connsiteY3" fmla="*/ 45720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84308 w 4673016"/>
                  <a:gd name="connsiteY3" fmla="*/ 404648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34464 w 4673016"/>
                  <a:gd name="connsiteY9" fmla="*/ 62653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32979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794818 w 4673016"/>
                  <a:gd name="connsiteY3" fmla="*/ 436179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  <a:gd name="connsiteX0" fmla="*/ 3756864 w 4673016"/>
                  <a:gd name="connsiteY0" fmla="*/ 0 h 1049866"/>
                  <a:gd name="connsiteX1" fmla="*/ 4673016 w 4673016"/>
                  <a:gd name="connsiteY1" fmla="*/ 239402 h 1049866"/>
                  <a:gd name="connsiteX2" fmla="*/ 3993931 w 4673016"/>
                  <a:gd name="connsiteY2" fmla="*/ 541866 h 1049866"/>
                  <a:gd name="connsiteX3" fmla="*/ 3815839 w 4673016"/>
                  <a:gd name="connsiteY3" fmla="*/ 467710 h 1049866"/>
                  <a:gd name="connsiteX4" fmla="*/ 2300598 w 4673016"/>
                  <a:gd name="connsiteY4" fmla="*/ 1049866 h 1049866"/>
                  <a:gd name="connsiteX5" fmla="*/ 912064 w 4673016"/>
                  <a:gd name="connsiteY5" fmla="*/ 457200 h 1049866"/>
                  <a:gd name="connsiteX6" fmla="*/ 624198 w 4673016"/>
                  <a:gd name="connsiteY6" fmla="*/ 541866 h 1049866"/>
                  <a:gd name="connsiteX7" fmla="*/ 0 w 4673016"/>
                  <a:gd name="connsiteY7" fmla="*/ 275021 h 1049866"/>
                  <a:gd name="connsiteX8" fmla="*/ 912064 w 4673016"/>
                  <a:gd name="connsiteY8" fmla="*/ 16933 h 1049866"/>
                  <a:gd name="connsiteX9" fmla="*/ 2323954 w 4673016"/>
                  <a:gd name="connsiteY9" fmla="*/ 616023 h 1049866"/>
                  <a:gd name="connsiteX10" fmla="*/ 3756864 w 4673016"/>
                  <a:gd name="connsiteY10" fmla="*/ 0 h 10498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673016" h="1049866">
                    <a:moveTo>
                      <a:pt x="3756864" y="0"/>
                    </a:moveTo>
                    <a:lnTo>
                      <a:pt x="4673016" y="239402"/>
                    </a:lnTo>
                    <a:lnTo>
                      <a:pt x="3993931" y="541866"/>
                    </a:lnTo>
                    <a:lnTo>
                      <a:pt x="3815839" y="467710"/>
                    </a:lnTo>
                    <a:lnTo>
                      <a:pt x="2300598" y="1049866"/>
                    </a:lnTo>
                    <a:lnTo>
                      <a:pt x="912064" y="457200"/>
                    </a:lnTo>
                    <a:lnTo>
                      <a:pt x="624198" y="541866"/>
                    </a:lnTo>
                    <a:lnTo>
                      <a:pt x="0" y="275021"/>
                    </a:lnTo>
                    <a:lnTo>
                      <a:pt x="912064" y="16933"/>
                    </a:lnTo>
                    <a:lnTo>
                      <a:pt x="2323954" y="616023"/>
                    </a:lnTo>
                    <a:lnTo>
                      <a:pt x="3756864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2" name="Freeform 311"/>
              <p:cNvSpPr/>
              <p:nvPr/>
            </p:nvSpPr>
            <p:spPr>
              <a:xfrm>
                <a:off x="8367415" y="3054609"/>
                <a:ext cx="317055" cy="169976"/>
              </a:xfrm>
              <a:custGeom>
                <a:avLst/>
                <a:gdLst>
                  <a:gd name="connsiteX0" fmla="*/ 21021 w 1744718"/>
                  <a:gd name="connsiteY0" fmla="*/ 0 h 903890"/>
                  <a:gd name="connsiteX1" fmla="*/ 1744718 w 1744718"/>
                  <a:gd name="connsiteY1" fmla="*/ 693683 h 903890"/>
                  <a:gd name="connsiteX2" fmla="*/ 1145628 w 1744718"/>
                  <a:gd name="connsiteY2" fmla="*/ 903890 h 903890"/>
                  <a:gd name="connsiteX3" fmla="*/ 0 w 1744718"/>
                  <a:gd name="connsiteY3" fmla="*/ 451945 h 903890"/>
                  <a:gd name="connsiteX4" fmla="*/ 21021 w 1744718"/>
                  <a:gd name="connsiteY4" fmla="*/ 0 h 90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4718" h="903890">
                    <a:moveTo>
                      <a:pt x="21021" y="0"/>
                    </a:moveTo>
                    <a:lnTo>
                      <a:pt x="1744718" y="693683"/>
                    </a:lnTo>
                    <a:lnTo>
                      <a:pt x="1145628" y="903890"/>
                    </a:lnTo>
                    <a:lnTo>
                      <a:pt x="0" y="451945"/>
                    </a:lnTo>
                    <a:lnTo>
                      <a:pt x="21021" y="0"/>
                    </a:lnTo>
                    <a:close/>
                  </a:path>
                </a:pathLst>
              </a:custGeom>
              <a:solidFill>
                <a:srgbClr val="0000A3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3" name="Freeform 312"/>
              <p:cNvSpPr/>
              <p:nvPr/>
            </p:nvSpPr>
            <p:spPr>
              <a:xfrm>
                <a:off x="7787300" y="3054609"/>
                <a:ext cx="311518" cy="168372"/>
              </a:xfrm>
              <a:custGeom>
                <a:avLst/>
                <a:gdLst>
                  <a:gd name="connsiteX0" fmla="*/ 1702676 w 1713187"/>
                  <a:gd name="connsiteY0" fmla="*/ 0 h 893380"/>
                  <a:gd name="connsiteX1" fmla="*/ 1713187 w 1713187"/>
                  <a:gd name="connsiteY1" fmla="*/ 472966 h 893380"/>
                  <a:gd name="connsiteX2" fmla="*/ 578069 w 1713187"/>
                  <a:gd name="connsiteY2" fmla="*/ 893380 h 893380"/>
                  <a:gd name="connsiteX3" fmla="*/ 0 w 1713187"/>
                  <a:gd name="connsiteY3" fmla="*/ 693683 h 893380"/>
                  <a:gd name="connsiteX4" fmla="*/ 1702676 w 1713187"/>
                  <a:gd name="connsiteY4" fmla="*/ 0 h 893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13187" h="893380">
                    <a:moveTo>
                      <a:pt x="1702676" y="0"/>
                    </a:moveTo>
                    <a:lnTo>
                      <a:pt x="1713187" y="472966"/>
                    </a:lnTo>
                    <a:lnTo>
                      <a:pt x="578069" y="893380"/>
                    </a:lnTo>
                    <a:lnTo>
                      <a:pt x="0" y="693683"/>
                    </a:lnTo>
                    <a:lnTo>
                      <a:pt x="1702676" y="0"/>
                    </a:lnTo>
                    <a:close/>
                  </a:path>
                </a:pathLst>
              </a:custGeom>
              <a:solidFill>
                <a:srgbClr val="0000A8"/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14" name="Freeform 313"/>
              <p:cNvSpPr/>
              <p:nvPr/>
            </p:nvSpPr>
            <p:spPr>
              <a:xfrm>
                <a:off x="7895293" y="2971225"/>
                <a:ext cx="677031" cy="267792"/>
              </a:xfrm>
              <a:custGeom>
                <a:avLst/>
                <a:gdLst>
                  <a:gd name="connsiteX0" fmla="*/ 599089 w 4162096"/>
                  <a:gd name="connsiteY0" fmla="*/ 273269 h 1618593"/>
                  <a:gd name="connsiteX1" fmla="*/ 882869 w 4162096"/>
                  <a:gd name="connsiteY1" fmla="*/ 199697 h 1618593"/>
                  <a:gd name="connsiteX2" fmla="*/ 2312276 w 4162096"/>
                  <a:gd name="connsiteY2" fmla="*/ 798786 h 1618593"/>
                  <a:gd name="connsiteX3" fmla="*/ 3794234 w 4162096"/>
                  <a:gd name="connsiteY3" fmla="*/ 199697 h 1618593"/>
                  <a:gd name="connsiteX4" fmla="*/ 4014951 w 4162096"/>
                  <a:gd name="connsiteY4" fmla="*/ 273269 h 1618593"/>
                  <a:gd name="connsiteX5" fmla="*/ 3058510 w 4162096"/>
                  <a:gd name="connsiteY5" fmla="*/ 641131 h 1618593"/>
                  <a:gd name="connsiteX6" fmla="*/ 3026979 w 4162096"/>
                  <a:gd name="connsiteY6" fmla="*/ 1114097 h 1618593"/>
                  <a:gd name="connsiteX7" fmla="*/ 4162096 w 4162096"/>
                  <a:gd name="connsiteY7" fmla="*/ 1545021 h 1618593"/>
                  <a:gd name="connsiteX8" fmla="*/ 3878317 w 4162096"/>
                  <a:gd name="connsiteY8" fmla="*/ 1608083 h 1618593"/>
                  <a:gd name="connsiteX9" fmla="*/ 2301765 w 4162096"/>
                  <a:gd name="connsiteY9" fmla="*/ 945931 h 1618593"/>
                  <a:gd name="connsiteX10" fmla="*/ 693682 w 4162096"/>
                  <a:gd name="connsiteY10" fmla="*/ 1618593 h 1618593"/>
                  <a:gd name="connsiteX11" fmla="*/ 430924 w 4162096"/>
                  <a:gd name="connsiteY11" fmla="*/ 1524000 h 1618593"/>
                  <a:gd name="connsiteX12" fmla="*/ 1576551 w 4162096"/>
                  <a:gd name="connsiteY12" fmla="*/ 1082566 h 1618593"/>
                  <a:gd name="connsiteX13" fmla="*/ 1545020 w 4162096"/>
                  <a:gd name="connsiteY13" fmla="*/ 609600 h 1618593"/>
                  <a:gd name="connsiteX14" fmla="*/ 0 w 4162096"/>
                  <a:gd name="connsiteY14" fmla="*/ 0 h 1618593"/>
                  <a:gd name="connsiteX15" fmla="*/ 872358 w 4162096"/>
                  <a:gd name="connsiteY15" fmla="*/ 210207 h 1618593"/>
                  <a:gd name="connsiteX16" fmla="*/ 872358 w 4162096"/>
                  <a:gd name="connsiteY16" fmla="*/ 210207 h 1618593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15" fmla="*/ 441434 w 3731172"/>
                  <a:gd name="connsiteY15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441434 w 3731172"/>
                  <a:gd name="connsiteY14" fmla="*/ 10510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357351 w 3731172"/>
                  <a:gd name="connsiteY14" fmla="*/ 115613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0990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47144 w 3731172"/>
                  <a:gd name="connsiteY14" fmla="*/ 6306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14096 w 3731172"/>
                  <a:gd name="connsiteY13" fmla="*/ 420413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56137 w 3731172"/>
                  <a:gd name="connsiteY13" fmla="*/ 441434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882869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68165 w 3731172"/>
                  <a:gd name="connsiteY0" fmla="*/ 73572 h 1418896"/>
                  <a:gd name="connsiteX1" fmla="*/ 451945 w 3731172"/>
                  <a:gd name="connsiteY1" fmla="*/ 0 h 1418896"/>
                  <a:gd name="connsiteX2" fmla="*/ 1881352 w 3731172"/>
                  <a:gd name="connsiteY2" fmla="*/ 599089 h 1418896"/>
                  <a:gd name="connsiteX3" fmla="*/ 3363310 w 3731172"/>
                  <a:gd name="connsiteY3" fmla="*/ 0 h 1418896"/>
                  <a:gd name="connsiteX4" fmla="*/ 3584027 w 3731172"/>
                  <a:gd name="connsiteY4" fmla="*/ 73572 h 1418896"/>
                  <a:gd name="connsiteX5" fmla="*/ 2627586 w 3731172"/>
                  <a:gd name="connsiteY5" fmla="*/ 441434 h 1418896"/>
                  <a:gd name="connsiteX6" fmla="*/ 2596055 w 3731172"/>
                  <a:gd name="connsiteY6" fmla="*/ 914400 h 1418896"/>
                  <a:gd name="connsiteX7" fmla="*/ 3731172 w 3731172"/>
                  <a:gd name="connsiteY7" fmla="*/ 1345324 h 1418896"/>
                  <a:gd name="connsiteX8" fmla="*/ 3447393 w 3731172"/>
                  <a:gd name="connsiteY8" fmla="*/ 1408386 h 1418896"/>
                  <a:gd name="connsiteX9" fmla="*/ 1870841 w 3731172"/>
                  <a:gd name="connsiteY9" fmla="*/ 746234 h 1418896"/>
                  <a:gd name="connsiteX10" fmla="*/ 262758 w 3731172"/>
                  <a:gd name="connsiteY10" fmla="*/ 1418896 h 1418896"/>
                  <a:gd name="connsiteX11" fmla="*/ 0 w 3731172"/>
                  <a:gd name="connsiteY11" fmla="*/ 1324303 h 1418896"/>
                  <a:gd name="connsiteX12" fmla="*/ 1145627 w 3731172"/>
                  <a:gd name="connsiteY12" fmla="*/ 903890 h 1418896"/>
                  <a:gd name="connsiteX13" fmla="*/ 1145626 w 3731172"/>
                  <a:gd name="connsiteY13" fmla="*/ 451945 h 1418896"/>
                  <a:gd name="connsiteX14" fmla="*/ 189185 w 3731172"/>
                  <a:gd name="connsiteY14" fmla="*/ 84081 h 1418896"/>
                  <a:gd name="connsiteX15" fmla="*/ 168165 w 3731172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575034 w 3710151"/>
                  <a:gd name="connsiteY6" fmla="*/ 91440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06565 w 3710151"/>
                  <a:gd name="connsiteY6" fmla="*/ 924910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06565 w 3710151"/>
                  <a:gd name="connsiteY5" fmla="*/ 441434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5151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60331 w 3710151"/>
                  <a:gd name="connsiteY2" fmla="*/ 599089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124605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12460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47144 w 3710151"/>
                  <a:gd name="connsiteY0" fmla="*/ 73572 h 1418896"/>
                  <a:gd name="connsiteX1" fmla="*/ 430924 w 3710151"/>
                  <a:gd name="connsiteY1" fmla="*/ 0 h 1418896"/>
                  <a:gd name="connsiteX2" fmla="*/ 1838028 w 3710151"/>
                  <a:gd name="connsiteY2" fmla="*/ 591655 h 1418896"/>
                  <a:gd name="connsiteX3" fmla="*/ 3342289 w 3710151"/>
                  <a:gd name="connsiteY3" fmla="*/ 0 h 1418896"/>
                  <a:gd name="connsiteX4" fmla="*/ 3563006 w 3710151"/>
                  <a:gd name="connsiteY4" fmla="*/ 73572 h 1418896"/>
                  <a:gd name="connsiteX5" fmla="*/ 2617717 w 3710151"/>
                  <a:gd name="connsiteY5" fmla="*/ 448868 h 1418896"/>
                  <a:gd name="connsiteX6" fmla="*/ 2610282 w 3710151"/>
                  <a:gd name="connsiteY6" fmla="*/ 902607 h 1418896"/>
                  <a:gd name="connsiteX7" fmla="*/ 3710151 w 3710151"/>
                  <a:gd name="connsiteY7" fmla="*/ 1345324 h 1418896"/>
                  <a:gd name="connsiteX8" fmla="*/ 3426372 w 3710151"/>
                  <a:gd name="connsiteY8" fmla="*/ 1408386 h 1418896"/>
                  <a:gd name="connsiteX9" fmla="*/ 1849820 w 3710151"/>
                  <a:gd name="connsiteY9" fmla="*/ 746234 h 1418896"/>
                  <a:gd name="connsiteX10" fmla="*/ 241737 w 3710151"/>
                  <a:gd name="connsiteY10" fmla="*/ 1418896 h 1418896"/>
                  <a:gd name="connsiteX11" fmla="*/ 0 w 3710151"/>
                  <a:gd name="connsiteY11" fmla="*/ 1334814 h 1418896"/>
                  <a:gd name="connsiteX12" fmla="*/ 1098586 w 3710151"/>
                  <a:gd name="connsiteY12" fmla="*/ 903890 h 1418896"/>
                  <a:gd name="connsiteX13" fmla="*/ 1087434 w 3710151"/>
                  <a:gd name="connsiteY13" fmla="*/ 451945 h 1418896"/>
                  <a:gd name="connsiteX14" fmla="*/ 168164 w 3710151"/>
                  <a:gd name="connsiteY14" fmla="*/ 84081 h 1418896"/>
                  <a:gd name="connsiteX15" fmla="*/ 147144 w 3710151"/>
                  <a:gd name="connsiteY15" fmla="*/ 73572 h 1418896"/>
                  <a:gd name="connsiteX0" fmla="*/ 162012 w 3725019"/>
                  <a:gd name="connsiteY0" fmla="*/ 73572 h 1418896"/>
                  <a:gd name="connsiteX1" fmla="*/ 445792 w 3725019"/>
                  <a:gd name="connsiteY1" fmla="*/ 0 h 1418896"/>
                  <a:gd name="connsiteX2" fmla="*/ 1852896 w 3725019"/>
                  <a:gd name="connsiteY2" fmla="*/ 591655 h 1418896"/>
                  <a:gd name="connsiteX3" fmla="*/ 3357157 w 3725019"/>
                  <a:gd name="connsiteY3" fmla="*/ 0 h 1418896"/>
                  <a:gd name="connsiteX4" fmla="*/ 3577874 w 3725019"/>
                  <a:gd name="connsiteY4" fmla="*/ 73572 h 1418896"/>
                  <a:gd name="connsiteX5" fmla="*/ 2632585 w 3725019"/>
                  <a:gd name="connsiteY5" fmla="*/ 448868 h 1418896"/>
                  <a:gd name="connsiteX6" fmla="*/ 2625150 w 3725019"/>
                  <a:gd name="connsiteY6" fmla="*/ 902607 h 1418896"/>
                  <a:gd name="connsiteX7" fmla="*/ 3725019 w 3725019"/>
                  <a:gd name="connsiteY7" fmla="*/ 1345324 h 1418896"/>
                  <a:gd name="connsiteX8" fmla="*/ 3441240 w 3725019"/>
                  <a:gd name="connsiteY8" fmla="*/ 1408386 h 1418896"/>
                  <a:gd name="connsiteX9" fmla="*/ 1864688 w 3725019"/>
                  <a:gd name="connsiteY9" fmla="*/ 746234 h 1418896"/>
                  <a:gd name="connsiteX10" fmla="*/ 256605 w 3725019"/>
                  <a:gd name="connsiteY10" fmla="*/ 1418896 h 1418896"/>
                  <a:gd name="connsiteX11" fmla="*/ 0 w 3725019"/>
                  <a:gd name="connsiteY11" fmla="*/ 1331097 h 1418896"/>
                  <a:gd name="connsiteX12" fmla="*/ 1113454 w 3725019"/>
                  <a:gd name="connsiteY12" fmla="*/ 903890 h 1418896"/>
                  <a:gd name="connsiteX13" fmla="*/ 1102302 w 3725019"/>
                  <a:gd name="connsiteY13" fmla="*/ 451945 h 1418896"/>
                  <a:gd name="connsiteX14" fmla="*/ 183032 w 3725019"/>
                  <a:gd name="connsiteY14" fmla="*/ 84081 h 1418896"/>
                  <a:gd name="connsiteX15" fmla="*/ 162012 w 3725019"/>
                  <a:gd name="connsiteY15" fmla="*/ 73572 h 14188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725019" h="1418896">
                    <a:moveTo>
                      <a:pt x="162012" y="73572"/>
                    </a:moveTo>
                    <a:lnTo>
                      <a:pt x="445792" y="0"/>
                    </a:lnTo>
                    <a:lnTo>
                      <a:pt x="1852896" y="591655"/>
                    </a:lnTo>
                    <a:lnTo>
                      <a:pt x="3357157" y="0"/>
                    </a:lnTo>
                    <a:lnTo>
                      <a:pt x="3577874" y="73572"/>
                    </a:lnTo>
                    <a:lnTo>
                      <a:pt x="2632585" y="448868"/>
                    </a:lnTo>
                    <a:lnTo>
                      <a:pt x="2625150" y="902607"/>
                    </a:lnTo>
                    <a:lnTo>
                      <a:pt x="3725019" y="1345324"/>
                    </a:lnTo>
                    <a:lnTo>
                      <a:pt x="3441240" y="1408386"/>
                    </a:lnTo>
                    <a:lnTo>
                      <a:pt x="1864688" y="746234"/>
                    </a:lnTo>
                    <a:lnTo>
                      <a:pt x="256605" y="1418896"/>
                    </a:lnTo>
                    <a:lnTo>
                      <a:pt x="0" y="1331097"/>
                    </a:lnTo>
                    <a:lnTo>
                      <a:pt x="1113454" y="903890"/>
                    </a:lnTo>
                    <a:cubicBezTo>
                      <a:pt x="1113454" y="760249"/>
                      <a:pt x="1102302" y="595586"/>
                      <a:pt x="1102302" y="451945"/>
                    </a:cubicBezTo>
                    <a:lnTo>
                      <a:pt x="183032" y="84081"/>
                    </a:lnTo>
                    <a:cubicBezTo>
                      <a:pt x="26317" y="21019"/>
                      <a:pt x="169019" y="77075"/>
                      <a:pt x="162012" y="73572"/>
                    </a:cubicBez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en-US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Throughput</a:t>
            </a:r>
            <a:endParaRPr lang="en-US" dirty="0"/>
          </a:p>
        </p:txBody>
      </p:sp>
      <p:sp>
        <p:nvSpPr>
          <p:cNvPr id="77829" name="Rectangle 3"/>
          <p:cNvSpPr txBox="1">
            <a:spLocks noChangeArrowheads="1"/>
          </p:cNvSpPr>
          <p:nvPr/>
        </p:nvSpPr>
        <p:spPr bwMode="auto">
          <a:xfrm>
            <a:off x="989013" y="1358900"/>
            <a:ext cx="10974387" cy="1779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87338" indent="-287338"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682625" indent="-225425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throughput: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 rate (bits/time unit) at which bits are being sent from sender to receiver</a:t>
            </a:r>
          </a:p>
          <a:p>
            <a:pPr lvl="1" eaLnBrk="1" hangingPunct="1"/>
            <a:r>
              <a:rPr lang="en-US" altLang="en-US" sz="2800" i="1">
                <a:solidFill>
                  <a:srgbClr val="CC0000"/>
                </a:solidFill>
                <a:ea typeface="ＭＳ Ｐゴシック" panose="020B0600070205080204" pitchFamily="34" charset="-128"/>
              </a:rPr>
              <a:t>instantaneous:</a:t>
            </a:r>
            <a:r>
              <a:rPr lang="en-US" altLang="en-US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 rate at given point in time</a:t>
            </a:r>
          </a:p>
          <a:p>
            <a:pPr lvl="1" eaLnBrk="1" hangingPunct="1"/>
            <a:r>
              <a:rPr lang="en-US" altLang="en-US" sz="2800" i="1">
                <a:solidFill>
                  <a:srgbClr val="CC0000"/>
                </a:solidFill>
                <a:ea typeface="ＭＳ Ｐゴシック" panose="020B0600070205080204" pitchFamily="34" charset="-128"/>
              </a:rPr>
              <a:t>average:</a:t>
            </a:r>
            <a:r>
              <a:rPr lang="en-US" altLang="en-US" sz="2800">
                <a:solidFill>
                  <a:srgbClr val="000000"/>
                </a:solidFill>
                <a:ea typeface="ＭＳ Ｐゴシック" panose="020B0600070205080204" pitchFamily="34" charset="-128"/>
              </a:rPr>
              <a:t> rate over longer period of time</a:t>
            </a:r>
          </a:p>
        </p:txBody>
      </p:sp>
      <p:sp>
        <p:nvSpPr>
          <p:cNvPr id="232" name="AutoShape 327"/>
          <p:cNvSpPr>
            <a:spLocks noChangeArrowheads="1"/>
          </p:cNvSpPr>
          <p:nvPr/>
        </p:nvSpPr>
        <p:spPr bwMode="auto">
          <a:xfrm>
            <a:off x="1979613" y="3614738"/>
            <a:ext cx="500062" cy="581025"/>
          </a:xfrm>
          <a:prstGeom prst="can">
            <a:avLst>
              <a:gd name="adj" fmla="val 23491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000000"/>
              </a:solidFill>
              <a:latin typeface="Times New Roman" panose="02020603050405020304" pitchFamily="18" charset="0"/>
              <a:cs typeface="Arial"/>
            </a:endParaRPr>
          </a:p>
        </p:txBody>
      </p:sp>
      <p:grpSp>
        <p:nvGrpSpPr>
          <p:cNvPr id="77831" name="Group 64"/>
          <p:cNvGrpSpPr>
            <a:grpSpLocks/>
          </p:cNvGrpSpPr>
          <p:nvPr/>
        </p:nvGrpSpPr>
        <p:grpSpPr bwMode="auto">
          <a:xfrm>
            <a:off x="2538413" y="4021138"/>
            <a:ext cx="352425" cy="876300"/>
            <a:chOff x="4140" y="429"/>
            <a:chExt cx="1425" cy="2396"/>
          </a:xfrm>
        </p:grpSpPr>
        <p:sp>
          <p:nvSpPr>
            <p:cNvPr id="234" name="Freeform 65"/>
            <p:cNvSpPr>
              <a:spLocks/>
            </p:cNvSpPr>
            <p:nvPr/>
          </p:nvSpPr>
          <p:spPr bwMode="auto">
            <a:xfrm>
              <a:off x="5270" y="433"/>
              <a:ext cx="282" cy="2287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5" name="Rectangle 66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236" name="Freeform 67"/>
            <p:cNvSpPr>
              <a:spLocks/>
            </p:cNvSpPr>
            <p:nvPr/>
          </p:nvSpPr>
          <p:spPr bwMode="auto">
            <a:xfrm>
              <a:off x="5321" y="568"/>
              <a:ext cx="167" cy="2118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7" name="Freeform 68"/>
            <p:cNvSpPr>
              <a:spLocks/>
            </p:cNvSpPr>
            <p:nvPr/>
          </p:nvSpPr>
          <p:spPr bwMode="auto">
            <a:xfrm>
              <a:off x="5283" y="1640"/>
              <a:ext cx="263" cy="191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38" name="Rectangle 69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grpSp>
          <p:nvGrpSpPr>
            <p:cNvPr id="77865" name="Group 70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264" name="AutoShape 71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265" name="AutoShape 72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cs typeface="Arial"/>
                </a:endParaRPr>
              </a:p>
            </p:txBody>
          </p:sp>
        </p:grpSp>
        <p:sp>
          <p:nvSpPr>
            <p:cNvPr id="240" name="Rectangle 73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grpSp>
          <p:nvGrpSpPr>
            <p:cNvPr id="77867" name="Group 74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262" name="AutoShape 75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263" name="AutoShape 76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cs typeface="Arial"/>
                </a:endParaRPr>
              </a:p>
            </p:txBody>
          </p:sp>
        </p:grpSp>
        <p:sp>
          <p:nvSpPr>
            <p:cNvPr id="242" name="Rectangle 77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243" name="Rectangle 78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grpSp>
          <p:nvGrpSpPr>
            <p:cNvPr id="77870" name="Group 79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260" name="AutoShape 80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261" name="AutoShape 81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cs typeface="Arial"/>
                </a:endParaRPr>
              </a:p>
            </p:txBody>
          </p:sp>
        </p:grpSp>
        <p:sp>
          <p:nvSpPr>
            <p:cNvPr id="245" name="Freeform 82"/>
            <p:cNvSpPr>
              <a:spLocks/>
            </p:cNvSpPr>
            <p:nvPr/>
          </p:nvSpPr>
          <p:spPr bwMode="auto">
            <a:xfrm>
              <a:off x="5289" y="1354"/>
              <a:ext cx="263" cy="187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77872" name="Group 83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258" name="AutoShape 84"/>
              <p:cNvSpPr>
                <a:spLocks noChangeArrowheads="1"/>
              </p:cNvSpPr>
              <p:nvPr/>
            </p:nvSpPr>
            <p:spPr bwMode="auto">
              <a:xfrm>
                <a:off x="611" y="2568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cs typeface="Arial"/>
                </a:endParaRPr>
              </a:p>
            </p:txBody>
          </p:sp>
          <p:sp>
            <p:nvSpPr>
              <p:cNvPr id="259" name="AutoShape 85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cs typeface="Arial"/>
                </a:endParaRPr>
              </a:p>
            </p:txBody>
          </p:sp>
        </p:grpSp>
        <p:sp>
          <p:nvSpPr>
            <p:cNvPr id="247" name="Rectangle 86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248" name="Freeform 87"/>
            <p:cNvSpPr>
              <a:spLocks/>
            </p:cNvSpPr>
            <p:nvPr/>
          </p:nvSpPr>
          <p:spPr bwMode="auto">
            <a:xfrm>
              <a:off x="5315" y="1006"/>
              <a:ext cx="238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49" name="Freeform 88"/>
            <p:cNvSpPr>
              <a:spLocks/>
            </p:cNvSpPr>
            <p:nvPr/>
          </p:nvSpPr>
          <p:spPr bwMode="auto">
            <a:xfrm>
              <a:off x="5315" y="681"/>
              <a:ext cx="244" cy="239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0" name="Oval 89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251" name="Freeform 90"/>
            <p:cNvSpPr>
              <a:spLocks/>
            </p:cNvSpPr>
            <p:nvPr/>
          </p:nvSpPr>
          <p:spPr bwMode="auto">
            <a:xfrm>
              <a:off x="5302" y="2612"/>
              <a:ext cx="244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252" name="AutoShape 91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253" name="AutoShape 92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254" name="Oval 93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255" name="Oval 94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kern="0" dirty="0">
                <a:solidFill>
                  <a:srgbClr val="FF0000"/>
                </a:solidFill>
                <a:cs typeface="Arial"/>
              </a:endParaRPr>
            </a:p>
          </p:txBody>
        </p:sp>
        <p:sp>
          <p:nvSpPr>
            <p:cNvPr id="256" name="Oval 95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  <p:sp>
          <p:nvSpPr>
            <p:cNvPr id="257" name="Rectangle 96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cs typeface="Arial"/>
              </a:endParaRPr>
            </a:p>
          </p:txBody>
        </p:sp>
      </p:grpSp>
      <p:grpSp>
        <p:nvGrpSpPr>
          <p:cNvPr id="77832" name="Group 61"/>
          <p:cNvGrpSpPr>
            <a:grpSpLocks/>
          </p:cNvGrpSpPr>
          <p:nvPr/>
        </p:nvGrpSpPr>
        <p:grpSpPr bwMode="auto">
          <a:xfrm flipH="1">
            <a:off x="9842500" y="4083050"/>
            <a:ext cx="1192213" cy="1171575"/>
            <a:chOff x="-44" y="1473"/>
            <a:chExt cx="981" cy="1105"/>
          </a:xfrm>
        </p:grpSpPr>
        <p:pic>
          <p:nvPicPr>
            <p:cNvPr id="77858" name="Picture 62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8" name="Freeform 63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77833" name="Text Box 325"/>
          <p:cNvSpPr txBox="1">
            <a:spLocks noChangeArrowheads="1"/>
          </p:cNvSpPr>
          <p:nvPr/>
        </p:nvSpPr>
        <p:spPr bwMode="auto">
          <a:xfrm>
            <a:off x="792163" y="5516563"/>
            <a:ext cx="2198687" cy="1036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server, with</a:t>
            </a:r>
          </a:p>
          <a:p>
            <a:pPr algn="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file of F bits </a:t>
            </a:r>
          </a:p>
          <a:p>
            <a:pPr algn="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to send to client</a:t>
            </a:r>
          </a:p>
        </p:txBody>
      </p:sp>
      <p:sp>
        <p:nvSpPr>
          <p:cNvPr id="77834" name="Text Box 328"/>
          <p:cNvSpPr txBox="1">
            <a:spLocks noChangeArrowheads="1"/>
          </p:cNvSpPr>
          <p:nvPr/>
        </p:nvSpPr>
        <p:spPr bwMode="auto">
          <a:xfrm>
            <a:off x="3097213" y="4935538"/>
            <a:ext cx="1724025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link capacity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 R</a:t>
            </a:r>
            <a:r>
              <a:rPr lang="en-US" altLang="en-US" sz="3200" baseline="-25000">
                <a:solidFill>
                  <a:srgbClr val="00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2400" baseline="-2500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bits/sec</a:t>
            </a:r>
          </a:p>
        </p:txBody>
      </p:sp>
      <p:sp>
        <p:nvSpPr>
          <p:cNvPr id="77835" name="Text Box 329"/>
          <p:cNvSpPr txBox="1">
            <a:spLocks noChangeArrowheads="1"/>
          </p:cNvSpPr>
          <p:nvPr/>
        </p:nvSpPr>
        <p:spPr bwMode="auto">
          <a:xfrm>
            <a:off x="7218363" y="4938713"/>
            <a:ext cx="1722437" cy="723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link capacity</a:t>
            </a:r>
          </a:p>
          <a:p>
            <a:pPr algn="ctr">
              <a:lnSpc>
                <a:spcPct val="8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 R</a:t>
            </a:r>
            <a:r>
              <a:rPr lang="en-US" altLang="en-US" sz="3200" baseline="-25000">
                <a:solidFill>
                  <a:srgbClr val="00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sz="2400" baseline="-2500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400">
                <a:solidFill>
                  <a:srgbClr val="000000"/>
                </a:solidFill>
                <a:ea typeface="ＭＳ Ｐゴシック" panose="020B0600070205080204" pitchFamily="34" charset="-128"/>
              </a:rPr>
              <a:t>bits/sec</a:t>
            </a:r>
          </a:p>
        </p:txBody>
      </p:sp>
      <p:grpSp>
        <p:nvGrpSpPr>
          <p:cNvPr id="301" name="Group 99"/>
          <p:cNvGrpSpPr>
            <a:grpSpLocks/>
          </p:cNvGrpSpPr>
          <p:nvPr/>
        </p:nvGrpSpPr>
        <p:grpSpPr bwMode="auto">
          <a:xfrm>
            <a:off x="644525" y="4976813"/>
            <a:ext cx="9050338" cy="1484312"/>
            <a:chOff x="-335" y="3658"/>
            <a:chExt cx="5701" cy="935"/>
          </a:xfrm>
        </p:grpSpPr>
        <p:sp>
          <p:nvSpPr>
            <p:cNvPr id="302" name="Text Box 353"/>
            <p:cNvSpPr txBox="1">
              <a:spLocks noChangeArrowheads="1"/>
            </p:cNvSpPr>
            <p:nvPr/>
          </p:nvSpPr>
          <p:spPr bwMode="auto">
            <a:xfrm>
              <a:off x="-335" y="3942"/>
              <a:ext cx="1461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server sends bits 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(fluid) into pipe</a:t>
              </a:r>
            </a:p>
            <a:p>
              <a:pPr algn="ctr">
                <a:lnSpc>
                  <a:spcPct val="85000"/>
                </a:lnSpc>
                <a:defRPr/>
              </a:pPr>
              <a:endParaRPr lang="en-US" altLang="en-US" kern="0" dirty="0">
                <a:solidFill>
                  <a:srgbClr val="000000"/>
                </a:solidFill>
                <a:latin typeface="Gill Sans MT" panose="020B0502020104020203" pitchFamily="34" charset="77"/>
                <a:cs typeface="Arial"/>
              </a:endParaRPr>
            </a:p>
          </p:txBody>
        </p:sp>
        <p:sp>
          <p:nvSpPr>
            <p:cNvPr id="303" name="Text Box 336"/>
            <p:cNvSpPr txBox="1">
              <a:spLocks noChangeArrowheads="1"/>
            </p:cNvSpPr>
            <p:nvPr/>
          </p:nvSpPr>
          <p:spPr bwMode="auto">
            <a:xfrm>
              <a:off x="1089" y="3661"/>
              <a:ext cx="1769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Gill Sans MT" panose="020B0502020104020203" pitchFamily="34" charset="77"/>
                  <a:cs typeface="Arial"/>
                </a:rPr>
                <a:t> </a:t>
              </a:r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pipe that can carry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fluid at rate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 (</a:t>
              </a:r>
              <a:r>
                <a:rPr lang="en-US" altLang="en-US" i="1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R</a:t>
              </a:r>
              <a:r>
                <a:rPr lang="en-US" altLang="en-US" sz="3200" i="1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s</a:t>
              </a:r>
              <a:r>
                <a:rPr lang="en-US" altLang="en-US" i="1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 </a:t>
              </a:r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bits/sec)</a:t>
              </a:r>
            </a:p>
          </p:txBody>
        </p:sp>
        <p:sp>
          <p:nvSpPr>
            <p:cNvPr id="304" name="Text Box 346"/>
            <p:cNvSpPr txBox="1">
              <a:spLocks noChangeArrowheads="1"/>
            </p:cNvSpPr>
            <p:nvPr/>
          </p:nvSpPr>
          <p:spPr bwMode="auto">
            <a:xfrm>
              <a:off x="3506" y="3658"/>
              <a:ext cx="1860" cy="65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85000"/>
                </a:lnSpc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 pipe that can carry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fluid at rate</a:t>
              </a:r>
            </a:p>
            <a:p>
              <a:pPr algn="ctr">
                <a:lnSpc>
                  <a:spcPct val="85000"/>
                </a:lnSpc>
                <a:defRPr/>
              </a:pPr>
              <a:r>
                <a:rPr lang="en-US" altLang="en-US" i="1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 (R</a:t>
              </a:r>
              <a:r>
                <a:rPr lang="en-US" altLang="en-US" sz="3200" i="1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c</a:t>
              </a:r>
              <a:r>
                <a:rPr lang="en-US" altLang="en-US" i="1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 </a:t>
              </a:r>
              <a:r>
                <a: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bits/sec)</a:t>
              </a:r>
            </a:p>
          </p:txBody>
        </p:sp>
      </p:grpSp>
      <p:grpSp>
        <p:nvGrpSpPr>
          <p:cNvPr id="8" name="Group 7"/>
          <p:cNvGrpSpPr>
            <a:grpSpLocks/>
          </p:cNvGrpSpPr>
          <p:nvPr/>
        </p:nvGrpSpPr>
        <p:grpSpPr bwMode="auto">
          <a:xfrm>
            <a:off x="2071688" y="4013200"/>
            <a:ext cx="7826375" cy="763588"/>
            <a:chOff x="2071329" y="4013904"/>
            <a:chExt cx="7826649" cy="763664"/>
          </a:xfrm>
        </p:grpSpPr>
        <p:sp>
          <p:nvSpPr>
            <p:cNvPr id="77842" name="AutoShape 350"/>
            <p:cNvSpPr>
              <a:spLocks noChangeArrowheads="1"/>
            </p:cNvSpPr>
            <p:nvPr/>
          </p:nvSpPr>
          <p:spPr bwMode="auto">
            <a:xfrm>
              <a:off x="9008978" y="4275842"/>
              <a:ext cx="889000" cy="485775"/>
            </a:xfrm>
            <a:prstGeom prst="rightArrow">
              <a:avLst>
                <a:gd name="adj1" fmla="val 50000"/>
                <a:gd name="adj2" fmla="val 45752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grpSp>
          <p:nvGrpSpPr>
            <p:cNvPr id="77843" name="Group 335"/>
            <p:cNvGrpSpPr>
              <a:grpSpLocks/>
            </p:cNvGrpSpPr>
            <p:nvPr/>
          </p:nvGrpSpPr>
          <p:grpSpPr bwMode="auto">
            <a:xfrm>
              <a:off x="3016469" y="4319954"/>
              <a:ext cx="2322512" cy="392112"/>
              <a:chOff x="2249" y="3430"/>
              <a:chExt cx="1389" cy="256"/>
            </a:xfrm>
          </p:grpSpPr>
          <p:sp>
            <p:nvSpPr>
              <p:cNvPr id="292" name="Oval 333"/>
              <p:cNvSpPr>
                <a:spLocks noChangeArrowheads="1"/>
              </p:cNvSpPr>
              <p:nvPr/>
            </p:nvSpPr>
            <p:spPr bwMode="auto">
              <a:xfrm>
                <a:off x="3568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3" name="Rectangle 332"/>
              <p:cNvSpPr>
                <a:spLocks noChangeArrowheads="1"/>
              </p:cNvSpPr>
              <p:nvPr/>
            </p:nvSpPr>
            <p:spPr bwMode="auto">
              <a:xfrm>
                <a:off x="2274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4" name="Oval 331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/>
                </a:endParaRPr>
              </a:p>
            </p:txBody>
          </p:sp>
          <p:sp>
            <p:nvSpPr>
              <p:cNvPr id="295" name="Rectangle 334"/>
              <p:cNvSpPr>
                <a:spLocks noChangeArrowheads="1"/>
              </p:cNvSpPr>
              <p:nvPr/>
            </p:nvSpPr>
            <p:spPr bwMode="auto">
              <a:xfrm>
                <a:off x="3562" y="3439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grpSp>
          <p:nvGrpSpPr>
            <p:cNvPr id="77844" name="Group 341"/>
            <p:cNvGrpSpPr>
              <a:grpSpLocks/>
            </p:cNvGrpSpPr>
            <p:nvPr/>
          </p:nvGrpSpPr>
          <p:grpSpPr bwMode="auto">
            <a:xfrm>
              <a:off x="6475852" y="4196543"/>
              <a:ext cx="2801937" cy="581025"/>
              <a:chOff x="2249" y="3430"/>
              <a:chExt cx="1389" cy="256"/>
            </a:xfrm>
          </p:grpSpPr>
          <p:sp>
            <p:nvSpPr>
              <p:cNvPr id="297" name="Oval 342"/>
              <p:cNvSpPr>
                <a:spLocks noChangeArrowheads="1"/>
              </p:cNvSpPr>
              <p:nvPr/>
            </p:nvSpPr>
            <p:spPr bwMode="auto">
              <a:xfrm>
                <a:off x="3568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8" name="Rectangle 343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299" name="Oval 344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Times New Roman" panose="02020603050405020304" pitchFamily="18" charset="0"/>
                  <a:cs typeface="Arial"/>
                </a:endParaRPr>
              </a:p>
            </p:txBody>
          </p:sp>
          <p:sp>
            <p:nvSpPr>
              <p:cNvPr id="300" name="Rectangle 345"/>
              <p:cNvSpPr>
                <a:spLocks noChangeArrowheads="1"/>
              </p:cNvSpPr>
              <p:nvPr/>
            </p:nvSpPr>
            <p:spPr bwMode="auto">
              <a:xfrm>
                <a:off x="3561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Times New Roman" charset="0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77845" name="AutoShape 351"/>
            <p:cNvSpPr>
              <a:spLocks noChangeArrowheads="1"/>
            </p:cNvSpPr>
            <p:nvPr/>
          </p:nvSpPr>
          <p:spPr bwMode="auto">
            <a:xfrm>
              <a:off x="5295542" y="4258379"/>
              <a:ext cx="1279525" cy="485775"/>
            </a:xfrm>
            <a:prstGeom prst="rightArrow">
              <a:avLst>
                <a:gd name="adj1" fmla="val 50000"/>
                <a:gd name="adj2" fmla="val 6585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ts val="1000"/>
                </a:spcBef>
                <a:buClr>
                  <a:srgbClr val="0000A3"/>
                </a:buClr>
                <a:buFont typeface="Wingdings" panose="05000000000000000000" pitchFamily="2" charset="2"/>
                <a:buChar char="§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lnSpc>
                  <a:spcPct val="90000"/>
                </a:lnSpc>
                <a:spcBef>
                  <a:spcPts val="500"/>
                </a:spcBef>
                <a:buClr>
                  <a:srgbClr val="0000A8"/>
                </a:buClr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lnSpc>
                  <a:spcPct val="90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rgbClr val="000000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77846" name="AutoShape 349"/>
            <p:cNvSpPr>
              <a:spLocks noChangeArrowheads="1"/>
            </p:cNvSpPr>
            <p:nvPr/>
          </p:nvSpPr>
          <p:spPr bwMode="auto">
            <a:xfrm flipV="1">
              <a:off x="2071329" y="4013904"/>
              <a:ext cx="974725" cy="720725"/>
            </a:xfrm>
            <a:custGeom>
              <a:avLst/>
              <a:gdLst>
                <a:gd name="T0" fmla="*/ 2147483646 w 21600"/>
                <a:gd name="T1" fmla="*/ 0 h 21600"/>
                <a:gd name="T2" fmla="*/ 2147483646 w 21600"/>
                <a:gd name="T3" fmla="*/ 2147483646 h 21600"/>
                <a:gd name="T4" fmla="*/ 2147483646 w 21600"/>
                <a:gd name="T5" fmla="*/ 2147483646 h 21600"/>
                <a:gd name="T6" fmla="*/ 2147483646 w 21600"/>
                <a:gd name="T7" fmla="*/ 2147483646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27 w 21600"/>
                <a:gd name="T13" fmla="*/ 2912 h 21600"/>
                <a:gd name="T14" fmla="*/ 18227 w 21600"/>
                <a:gd name="T15" fmla="*/ 9246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en-IN">
                <a:solidFill>
                  <a:prstClr val="black"/>
                </a:solidFill>
              </a:endParaRPr>
            </a:p>
          </p:txBody>
        </p:sp>
      </p:grpSp>
      <p:cxnSp>
        <p:nvCxnSpPr>
          <p:cNvPr id="4" name="Straight Connector 3"/>
          <p:cNvCxnSpPr/>
          <p:nvPr/>
        </p:nvCxnSpPr>
        <p:spPr>
          <a:xfrm>
            <a:off x="2663825" y="4956175"/>
            <a:ext cx="0" cy="4984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traight Connector 314"/>
          <p:cNvCxnSpPr/>
          <p:nvPr/>
        </p:nvCxnSpPr>
        <p:spPr>
          <a:xfrm>
            <a:off x="3671888" y="4572000"/>
            <a:ext cx="0" cy="4984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Straight Connector 315"/>
          <p:cNvCxnSpPr/>
          <p:nvPr/>
        </p:nvCxnSpPr>
        <p:spPr>
          <a:xfrm>
            <a:off x="7772400" y="4575175"/>
            <a:ext cx="0" cy="49847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841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6CEDDC0C-14A2-43E0-A733-7FDDDC463B46}" type="slidenum">
              <a:rPr lang="en-US" altLang="en-US" smtClean="0">
                <a:solidFill>
                  <a:srgbClr val="7F7F7F"/>
                </a:solidFill>
              </a:rPr>
              <a:pPr/>
              <a:t>8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7298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5500" y="292100"/>
            <a:ext cx="10515600" cy="893763"/>
          </a:xfrm>
        </p:spPr>
        <p:txBody>
          <a:bodyPr rtlCol="0"/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ea typeface="ＭＳ Ｐゴシック" panose="020B0600070205080204" pitchFamily="34" charset="-128"/>
              </a:rPr>
              <a:t>Throughput</a:t>
            </a:r>
            <a:endParaRPr lang="en-US" dirty="0"/>
          </a:p>
        </p:txBody>
      </p:sp>
      <p:grpSp>
        <p:nvGrpSpPr>
          <p:cNvPr id="429" name="Group 347"/>
          <p:cNvGrpSpPr>
            <a:grpSpLocks/>
          </p:cNvGrpSpPr>
          <p:nvPr/>
        </p:nvGrpSpPr>
        <p:grpSpPr bwMode="auto">
          <a:xfrm>
            <a:off x="4983163" y="4244975"/>
            <a:ext cx="912812" cy="415925"/>
            <a:chOff x="1871277" y="1576300"/>
            <a:chExt cx="1128371" cy="437861"/>
          </a:xfrm>
        </p:grpSpPr>
        <p:sp>
          <p:nvSpPr>
            <p:cNvPr id="430" name="Oval 429"/>
            <p:cNvSpPr>
              <a:spLocks noChangeArrowheads="1"/>
            </p:cNvSpPr>
            <p:nvPr/>
          </p:nvSpPr>
          <p:spPr bwMode="auto">
            <a:xfrm flipV="1">
              <a:off x="1875202" y="1694958"/>
              <a:ext cx="1124446" cy="31920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1" name="Rectangle 430"/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solidFill>
                  <a:srgbClr val="FFFFFF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32" name="Oval 431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4446" cy="31920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3" name="Freeform 432"/>
            <p:cNvSpPr/>
            <p:nvPr/>
          </p:nvSpPr>
          <p:spPr bwMode="auto">
            <a:xfrm>
              <a:off x="2159747" y="1673231"/>
              <a:ext cx="547506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solidFill>
                  <a:srgbClr val="FFFFFF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34" name="Freeform 433"/>
            <p:cNvSpPr>
              <a:spLocks/>
            </p:cNvSpPr>
            <p:nvPr/>
          </p:nvSpPr>
          <p:spPr bwMode="auto">
            <a:xfrm>
              <a:off x="2102838" y="1633122"/>
              <a:ext cx="661323" cy="111973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5" name="Freeform 434"/>
            <p:cNvSpPr>
              <a:spLocks/>
            </p:cNvSpPr>
            <p:nvPr/>
          </p:nvSpPr>
          <p:spPr bwMode="auto">
            <a:xfrm>
              <a:off x="2536525" y="1728382"/>
              <a:ext cx="245299" cy="96931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36" name="Freeform 435"/>
            <p:cNvSpPr>
              <a:spLocks/>
            </p:cNvSpPr>
            <p:nvPr/>
          </p:nvSpPr>
          <p:spPr bwMode="auto">
            <a:xfrm>
              <a:off x="2089101" y="1730053"/>
              <a:ext cx="241374" cy="96931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37" name="Straight Connector 436"/>
            <p:cNvCxnSpPr>
              <a:cxnSpLocks noChangeShapeType="1"/>
              <a:endCxn id="432" idx="2"/>
            </p:cNvCxnSpPr>
            <p:nvPr/>
          </p:nvCxnSpPr>
          <p:spPr bwMode="auto">
            <a:xfrm flipH="1" flipV="1">
              <a:off x="1871277" y="1736738"/>
              <a:ext cx="3925" cy="1236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8" name="Straight Connector 437"/>
            <p:cNvCxnSpPr>
              <a:cxnSpLocks noChangeShapeType="1"/>
            </p:cNvCxnSpPr>
            <p:nvPr/>
          </p:nvCxnSpPr>
          <p:spPr bwMode="auto">
            <a:xfrm flipH="1" flipV="1">
              <a:off x="2995723" y="1735067"/>
              <a:ext cx="3925" cy="1236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876" name="Group 347"/>
          <p:cNvGrpSpPr>
            <a:grpSpLocks/>
          </p:cNvGrpSpPr>
          <p:nvPr/>
        </p:nvGrpSpPr>
        <p:grpSpPr bwMode="auto">
          <a:xfrm>
            <a:off x="4937125" y="2317750"/>
            <a:ext cx="911225" cy="415925"/>
            <a:chOff x="1871277" y="1576300"/>
            <a:chExt cx="1128371" cy="437861"/>
          </a:xfrm>
        </p:grpSpPr>
        <p:sp>
          <p:nvSpPr>
            <p:cNvPr id="440" name="Oval 439"/>
            <p:cNvSpPr>
              <a:spLocks noChangeArrowheads="1"/>
            </p:cNvSpPr>
            <p:nvPr/>
          </p:nvSpPr>
          <p:spPr bwMode="auto">
            <a:xfrm flipV="1">
              <a:off x="1875209" y="1694958"/>
              <a:ext cx="1124439" cy="319203"/>
            </a:xfrm>
            <a:prstGeom prst="ellipse">
              <a:avLst/>
            </a:prstGeom>
            <a:gradFill rotWithShape="1">
              <a:gsLst>
                <a:gs pos="0">
                  <a:srgbClr val="262699"/>
                </a:gs>
                <a:gs pos="53000">
                  <a:srgbClr val="8585E0"/>
                </a:gs>
                <a:gs pos="100000">
                  <a:srgbClr val="262699"/>
                </a:gs>
              </a:gsLst>
              <a:lin ang="0" scaled="1"/>
            </a:gra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1" name="Rectangle 440"/>
            <p:cNvSpPr/>
            <p:nvPr/>
          </p:nvSpPr>
          <p:spPr bwMode="auto">
            <a:xfrm>
              <a:off x="1871277" y="1740080"/>
              <a:ext cx="1128371" cy="115315"/>
            </a:xfrm>
            <a:prstGeom prst="rect">
              <a:avLst/>
            </a:prstGeom>
            <a:gradFill rotWithShape="1">
              <a:gsLst>
                <a:gs pos="0">
                  <a:srgbClr val="3333CC">
                    <a:lumMod val="75000"/>
                  </a:srgbClr>
                </a:gs>
                <a:gs pos="53000">
                  <a:srgbClr val="3333CC">
                    <a:lumMod val="60000"/>
                    <a:lumOff val="40000"/>
                  </a:srgbClr>
                </a:gs>
                <a:gs pos="100000">
                  <a:srgbClr val="3333CC">
                    <a:lumMod val="75000"/>
                  </a:srgbClr>
                </a:gs>
              </a:gsLst>
              <a:lin ang="108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solidFill>
                  <a:srgbClr val="FFFFFF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42" name="Oval 441"/>
            <p:cNvSpPr>
              <a:spLocks noChangeArrowheads="1"/>
            </p:cNvSpPr>
            <p:nvPr/>
          </p:nvSpPr>
          <p:spPr bwMode="auto">
            <a:xfrm flipV="1">
              <a:off x="1871277" y="1576300"/>
              <a:ext cx="1124439" cy="319205"/>
            </a:xfrm>
            <a:prstGeom prst="ellipse">
              <a:avLst/>
            </a:prstGeom>
            <a:solidFill>
              <a:srgbClr val="BFBFBF"/>
            </a:solidFill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0" dist="23000" dir="5400000" rotWithShape="0">
                <a:srgbClr val="808080">
                  <a:alpha val="34999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ln>
                  <a:solidFill>
                    <a:srgbClr val="000000"/>
                  </a:solidFill>
                </a:ln>
                <a:solidFill>
                  <a:srgbClr val="FFFFFF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3" name="Freeform 442"/>
            <p:cNvSpPr/>
            <p:nvPr/>
          </p:nvSpPr>
          <p:spPr bwMode="auto">
            <a:xfrm>
              <a:off x="2160251" y="1673231"/>
              <a:ext cx="548458" cy="160438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3333CC">
                <a:lumMod val="60000"/>
                <a:lumOff val="40000"/>
              </a:srgbClr>
            </a:solidFill>
            <a:ln w="9525" cap="flat" cmpd="sng" algn="ctr">
              <a:noFill/>
              <a:prstDash val="solid"/>
            </a:ln>
            <a:effectLst/>
          </p:spPr>
          <p:txBody>
            <a:bodyPr anchor="ctr"/>
            <a:lstStyle/>
            <a:p>
              <a:pPr algn="ctr">
                <a:defRPr/>
              </a:pPr>
              <a:endParaRPr lang="en-US" sz="2400" kern="0" dirty="0">
                <a:solidFill>
                  <a:srgbClr val="FFFFFF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44" name="Freeform 443"/>
            <p:cNvSpPr>
              <a:spLocks/>
            </p:cNvSpPr>
            <p:nvPr/>
          </p:nvSpPr>
          <p:spPr bwMode="auto">
            <a:xfrm>
              <a:off x="2103242" y="1633122"/>
              <a:ext cx="662476" cy="111973"/>
            </a:xfrm>
            <a:custGeom>
              <a:avLst/>
              <a:gdLst>
                <a:gd name="T0" fmla="*/ 0 w 3723451"/>
                <a:gd name="T1" fmla="*/ 27215 h 932950"/>
                <a:gd name="T2" fmla="*/ 116562 w 3723451"/>
                <a:gd name="T3" fmla="*/ 321 h 932950"/>
                <a:gd name="T4" fmla="*/ 330164 w 3723451"/>
                <a:gd name="T5" fmla="*/ 62070 h 932950"/>
                <a:gd name="T6" fmla="*/ 533943 w 3723451"/>
                <a:gd name="T7" fmla="*/ 0 h 932950"/>
                <a:gd name="T8" fmla="*/ 662444 w 3723451"/>
                <a:gd name="T9" fmla="*/ 24700 h 932950"/>
                <a:gd name="T10" fmla="*/ 566839 w 3723451"/>
                <a:gd name="T11" fmla="*/ 55072 h 932950"/>
                <a:gd name="T12" fmla="*/ 536059 w 3723451"/>
                <a:gd name="T13" fmla="*/ 46883 h 932950"/>
                <a:gd name="T14" fmla="*/ 333917 w 3723451"/>
                <a:gd name="T15" fmla="*/ 111241 h 932950"/>
                <a:gd name="T16" fmla="*/ 126604 w 3723451"/>
                <a:gd name="T17" fmla="*/ 49251 h 932950"/>
                <a:gd name="T18" fmla="*/ 93086 w 3723451"/>
                <a:gd name="T19" fmla="*/ 55941 h 932950"/>
                <a:gd name="T20" fmla="*/ 0 w 3723451"/>
                <a:gd name="T21" fmla="*/ 27215 h 93295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5" name="Freeform 444"/>
            <p:cNvSpPr>
              <a:spLocks/>
            </p:cNvSpPr>
            <p:nvPr/>
          </p:nvSpPr>
          <p:spPr bwMode="auto">
            <a:xfrm>
              <a:off x="2537685" y="1728382"/>
              <a:ext cx="243760" cy="96931"/>
            </a:xfrm>
            <a:custGeom>
              <a:avLst/>
              <a:gdLst>
                <a:gd name="T0" fmla="*/ 0 w 1366596"/>
                <a:gd name="T1" fmla="*/ 0 h 809868"/>
                <a:gd name="T2" fmla="*/ 244057 w 1366596"/>
                <a:gd name="T3" fmla="*/ 74985 h 809868"/>
                <a:gd name="T4" fmla="*/ 154487 w 1366596"/>
                <a:gd name="T5" fmla="*/ 97040 h 809868"/>
                <a:gd name="T6" fmla="*/ 822 w 1366596"/>
                <a:gd name="T7" fmla="*/ 51277 h 809868"/>
                <a:gd name="T8" fmla="*/ 0 w 1366596"/>
                <a:gd name="T9" fmla="*/ 0 h 8098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46" name="Freeform 445"/>
            <p:cNvSpPr>
              <a:spLocks/>
            </p:cNvSpPr>
            <p:nvPr/>
          </p:nvSpPr>
          <p:spPr bwMode="auto">
            <a:xfrm>
              <a:off x="2089482" y="1730053"/>
              <a:ext cx="241793" cy="96931"/>
            </a:xfrm>
            <a:custGeom>
              <a:avLst/>
              <a:gdLst>
                <a:gd name="T0" fmla="*/ 237599 w 1348191"/>
                <a:gd name="T1" fmla="*/ 0 h 791462"/>
                <a:gd name="T2" fmla="*/ 240888 w 1348191"/>
                <a:gd name="T3" fmla="*/ 46827 h 791462"/>
                <a:gd name="T4" fmla="*/ 87147 w 1348191"/>
                <a:gd name="T5" fmla="*/ 97039 h 791462"/>
                <a:gd name="T6" fmla="*/ 0 w 1348191"/>
                <a:gd name="T7" fmla="*/ 75036 h 791462"/>
                <a:gd name="T8" fmla="*/ 237599 w 1348191"/>
                <a:gd name="T9" fmla="*/ 0 h 7914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262699"/>
            </a:solidFill>
            <a:ln>
              <a:noFill/>
            </a:ln>
            <a:effectLst>
              <a:outerShdw blurRad="40000" dist="23000" dir="5400000" rotWithShape="0">
                <a:srgbClr val="000000">
                  <a:alpha val="34999"/>
                </a:srgbClr>
              </a:outerShdw>
            </a:effectLst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cxnSp>
          <p:nvCxnSpPr>
            <p:cNvPr id="447" name="Straight Connector 446"/>
            <p:cNvCxnSpPr>
              <a:cxnSpLocks noChangeShapeType="1"/>
              <a:endCxn id="442" idx="2"/>
            </p:cNvCxnSpPr>
            <p:nvPr/>
          </p:nvCxnSpPr>
          <p:spPr bwMode="auto">
            <a:xfrm flipH="1" flipV="1">
              <a:off x="1871277" y="1736738"/>
              <a:ext cx="3932" cy="1236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8" name="Straight Connector 447"/>
            <p:cNvCxnSpPr>
              <a:cxnSpLocks noChangeShapeType="1"/>
            </p:cNvCxnSpPr>
            <p:nvPr/>
          </p:nvCxnSpPr>
          <p:spPr bwMode="auto">
            <a:xfrm flipH="1" flipV="1">
              <a:off x="2995716" y="1735067"/>
              <a:ext cx="3932" cy="12367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ffectLst>
              <a:outerShdw blurRad="40005" dist="19939" dir="5400000" algn="tl" rotWithShape="0">
                <a:srgbClr val="808080">
                  <a:alpha val="37999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79877" name="Group 140"/>
          <p:cNvGrpSpPr>
            <a:grpSpLocks/>
          </p:cNvGrpSpPr>
          <p:nvPr/>
        </p:nvGrpSpPr>
        <p:grpSpPr bwMode="auto">
          <a:xfrm>
            <a:off x="2292350" y="1990725"/>
            <a:ext cx="352425" cy="876300"/>
            <a:chOff x="4140" y="429"/>
            <a:chExt cx="1425" cy="2396"/>
          </a:xfrm>
        </p:grpSpPr>
        <p:sp>
          <p:nvSpPr>
            <p:cNvPr id="450" name="Freeform 141"/>
            <p:cNvSpPr>
              <a:spLocks/>
            </p:cNvSpPr>
            <p:nvPr/>
          </p:nvSpPr>
          <p:spPr bwMode="auto">
            <a:xfrm>
              <a:off x="5270" y="433"/>
              <a:ext cx="282" cy="2287"/>
            </a:xfrm>
            <a:custGeom>
              <a:avLst/>
              <a:gdLst>
                <a:gd name="T0" fmla="*/ 3 w 354"/>
                <a:gd name="T1" fmla="*/ 0 h 2742"/>
                <a:gd name="T2" fmla="*/ 15 w 354"/>
                <a:gd name="T3" fmla="*/ 27 h 2742"/>
                <a:gd name="T4" fmla="*/ 15 w 354"/>
                <a:gd name="T5" fmla="*/ 205 h 2742"/>
                <a:gd name="T6" fmla="*/ 0 w 354"/>
                <a:gd name="T7" fmla="*/ 215 h 2742"/>
                <a:gd name="T8" fmla="*/ 3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4"/>
                <a:gd name="T16" fmla="*/ 0 h 2742"/>
                <a:gd name="T17" fmla="*/ 354 w 354"/>
                <a:gd name="T18" fmla="*/ 2742 h 274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1" name="Rectangle 142"/>
            <p:cNvSpPr>
              <a:spLocks noChangeArrowheads="1"/>
            </p:cNvSpPr>
            <p:nvPr/>
          </p:nvSpPr>
          <p:spPr bwMode="auto">
            <a:xfrm>
              <a:off x="4204" y="429"/>
              <a:ext cx="1046" cy="2283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52" name="Freeform 143"/>
            <p:cNvSpPr>
              <a:spLocks/>
            </p:cNvSpPr>
            <p:nvPr/>
          </p:nvSpPr>
          <p:spPr bwMode="auto">
            <a:xfrm>
              <a:off x="5321" y="568"/>
              <a:ext cx="167" cy="2118"/>
            </a:xfrm>
            <a:custGeom>
              <a:avLst/>
              <a:gdLst>
                <a:gd name="T0" fmla="*/ 2 w 211"/>
                <a:gd name="T1" fmla="*/ 0 h 2537"/>
                <a:gd name="T2" fmla="*/ 9 w 211"/>
                <a:gd name="T3" fmla="*/ 18 h 2537"/>
                <a:gd name="T4" fmla="*/ 2 w 211"/>
                <a:gd name="T5" fmla="*/ 196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1"/>
                <a:gd name="T13" fmla="*/ 0 h 2537"/>
                <a:gd name="T14" fmla="*/ 211 w 211"/>
                <a:gd name="T15" fmla="*/ 2537 h 2537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3" name="Freeform 144"/>
            <p:cNvSpPr>
              <a:spLocks/>
            </p:cNvSpPr>
            <p:nvPr/>
          </p:nvSpPr>
          <p:spPr bwMode="auto">
            <a:xfrm>
              <a:off x="5283" y="1640"/>
              <a:ext cx="263" cy="191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1 h 226"/>
                <a:gd name="T4" fmla="*/ 14 w 328"/>
                <a:gd name="T5" fmla="*/ 19 h 226"/>
                <a:gd name="T6" fmla="*/ 0 w 328"/>
                <a:gd name="T7" fmla="*/ 8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54" name="Rectangle 145"/>
            <p:cNvSpPr>
              <a:spLocks noChangeArrowheads="1"/>
            </p:cNvSpPr>
            <p:nvPr/>
          </p:nvSpPr>
          <p:spPr bwMode="auto">
            <a:xfrm>
              <a:off x="4211" y="694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grpSp>
          <p:nvGrpSpPr>
            <p:cNvPr id="79974" name="Group 146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80" name="AutoShape 147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1" cy="13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481" name="AutoShape 148"/>
              <p:cNvSpPr>
                <a:spLocks noChangeArrowheads="1"/>
              </p:cNvSpPr>
              <p:nvPr/>
            </p:nvSpPr>
            <p:spPr bwMode="auto">
              <a:xfrm>
                <a:off x="631" y="2584"/>
                <a:ext cx="689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</p:grpSp>
        <p:sp>
          <p:nvSpPr>
            <p:cNvPr id="456" name="Rectangle 149"/>
            <p:cNvSpPr>
              <a:spLocks noChangeArrowheads="1"/>
            </p:cNvSpPr>
            <p:nvPr/>
          </p:nvSpPr>
          <p:spPr bwMode="auto">
            <a:xfrm>
              <a:off x="4223" y="1019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grpSp>
          <p:nvGrpSpPr>
            <p:cNvPr id="79976" name="Group 150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78" name="AutoShape 151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1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479" name="AutoShape 152"/>
              <p:cNvSpPr>
                <a:spLocks noChangeArrowheads="1"/>
              </p:cNvSpPr>
              <p:nvPr/>
            </p:nvSpPr>
            <p:spPr bwMode="auto">
              <a:xfrm>
                <a:off x="634" y="2585"/>
                <a:ext cx="689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</p:grpSp>
        <p:sp>
          <p:nvSpPr>
            <p:cNvPr id="458" name="Rectangle 153"/>
            <p:cNvSpPr>
              <a:spLocks noChangeArrowheads="1"/>
            </p:cNvSpPr>
            <p:nvPr/>
          </p:nvSpPr>
          <p:spPr bwMode="auto">
            <a:xfrm>
              <a:off x="4217" y="1358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59" name="Rectangle 154"/>
            <p:cNvSpPr>
              <a:spLocks noChangeArrowheads="1"/>
            </p:cNvSpPr>
            <p:nvPr/>
          </p:nvSpPr>
          <p:spPr bwMode="auto">
            <a:xfrm>
              <a:off x="4230" y="1653"/>
              <a:ext cx="597" cy="48"/>
            </a:xfrm>
            <a:prstGeom prst="rect">
              <a:avLst/>
            </a:prstGeom>
            <a:solidFill>
              <a:srgbClr val="0000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grpSp>
          <p:nvGrpSpPr>
            <p:cNvPr id="79979" name="Group 155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476" name="AutoShape 156"/>
              <p:cNvSpPr>
                <a:spLocks noChangeArrowheads="1"/>
              </p:cNvSpPr>
              <p:nvPr/>
            </p:nvSpPr>
            <p:spPr bwMode="auto">
              <a:xfrm>
                <a:off x="616" y="2568"/>
                <a:ext cx="720" cy="140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477" name="AutoShape 157"/>
              <p:cNvSpPr>
                <a:spLocks noChangeArrowheads="1"/>
              </p:cNvSpPr>
              <p:nvPr/>
            </p:nvSpPr>
            <p:spPr bwMode="auto">
              <a:xfrm>
                <a:off x="632" y="2584"/>
                <a:ext cx="688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</p:grpSp>
        <p:sp>
          <p:nvSpPr>
            <p:cNvPr id="461" name="Freeform 158"/>
            <p:cNvSpPr>
              <a:spLocks/>
            </p:cNvSpPr>
            <p:nvPr/>
          </p:nvSpPr>
          <p:spPr bwMode="auto">
            <a:xfrm>
              <a:off x="5289" y="1354"/>
              <a:ext cx="263" cy="187"/>
            </a:xfrm>
            <a:custGeom>
              <a:avLst/>
              <a:gdLst>
                <a:gd name="T0" fmla="*/ 2 w 328"/>
                <a:gd name="T1" fmla="*/ 0 h 226"/>
                <a:gd name="T2" fmla="*/ 14 w 328"/>
                <a:gd name="T3" fmla="*/ 10 h 226"/>
                <a:gd name="T4" fmla="*/ 14 w 328"/>
                <a:gd name="T5" fmla="*/ 17 h 226"/>
                <a:gd name="T6" fmla="*/ 0 w 328"/>
                <a:gd name="T7" fmla="*/ 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8"/>
                <a:gd name="T16" fmla="*/ 0 h 226"/>
                <a:gd name="T17" fmla="*/ 328 w 328"/>
                <a:gd name="T18" fmla="*/ 226 h 22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79981" name="Group 159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474" name="AutoShape 160"/>
              <p:cNvSpPr>
                <a:spLocks noChangeArrowheads="1"/>
              </p:cNvSpPr>
              <p:nvPr/>
            </p:nvSpPr>
            <p:spPr bwMode="auto">
              <a:xfrm>
                <a:off x="611" y="2569"/>
                <a:ext cx="728" cy="139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475" name="AutoShape 161"/>
              <p:cNvSpPr>
                <a:spLocks noChangeArrowheads="1"/>
              </p:cNvSpPr>
              <p:nvPr/>
            </p:nvSpPr>
            <p:spPr bwMode="auto">
              <a:xfrm>
                <a:off x="627" y="2586"/>
                <a:ext cx="696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</p:grpSp>
        <p:sp>
          <p:nvSpPr>
            <p:cNvPr id="463" name="Rectangle 162"/>
            <p:cNvSpPr>
              <a:spLocks noChangeArrowheads="1"/>
            </p:cNvSpPr>
            <p:nvPr/>
          </p:nvSpPr>
          <p:spPr bwMode="auto">
            <a:xfrm>
              <a:off x="5250" y="429"/>
              <a:ext cx="71" cy="2287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64" name="Freeform 163"/>
            <p:cNvSpPr>
              <a:spLocks/>
            </p:cNvSpPr>
            <p:nvPr/>
          </p:nvSpPr>
          <p:spPr bwMode="auto">
            <a:xfrm>
              <a:off x="5315" y="1006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4 w 296"/>
                <a:gd name="T3" fmla="*/ 10 h 256"/>
                <a:gd name="T4" fmla="*/ 14 w 296"/>
                <a:gd name="T5" fmla="*/ 19 h 256"/>
                <a:gd name="T6" fmla="*/ 0 w 296"/>
                <a:gd name="T7" fmla="*/ 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96"/>
                <a:gd name="T16" fmla="*/ 0 h 256"/>
                <a:gd name="T17" fmla="*/ 296 w 296"/>
                <a:gd name="T18" fmla="*/ 256 h 25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5" name="Freeform 164"/>
            <p:cNvSpPr>
              <a:spLocks/>
            </p:cNvSpPr>
            <p:nvPr/>
          </p:nvSpPr>
          <p:spPr bwMode="auto">
            <a:xfrm>
              <a:off x="5315" y="681"/>
              <a:ext cx="244" cy="239"/>
            </a:xfrm>
            <a:custGeom>
              <a:avLst/>
              <a:gdLst>
                <a:gd name="T0" fmla="*/ 0 w 304"/>
                <a:gd name="T1" fmla="*/ 0 h 288"/>
                <a:gd name="T2" fmla="*/ 14 w 304"/>
                <a:gd name="T3" fmla="*/ 13 h 288"/>
                <a:gd name="T4" fmla="*/ 13 w 304"/>
                <a:gd name="T5" fmla="*/ 23 h 288"/>
                <a:gd name="T6" fmla="*/ 2 w 304"/>
                <a:gd name="T7" fmla="*/ 1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4"/>
                <a:gd name="T16" fmla="*/ 0 h 288"/>
                <a:gd name="T17" fmla="*/ 304 w 304"/>
                <a:gd name="T18" fmla="*/ 288 h 2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6" name="Oval 165"/>
            <p:cNvSpPr>
              <a:spLocks noChangeArrowheads="1"/>
            </p:cNvSpPr>
            <p:nvPr/>
          </p:nvSpPr>
          <p:spPr bwMode="auto">
            <a:xfrm>
              <a:off x="5520" y="2612"/>
              <a:ext cx="45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67" name="Freeform 166"/>
            <p:cNvSpPr>
              <a:spLocks/>
            </p:cNvSpPr>
            <p:nvPr/>
          </p:nvSpPr>
          <p:spPr bwMode="auto">
            <a:xfrm>
              <a:off x="5302" y="2612"/>
              <a:ext cx="244" cy="200"/>
            </a:xfrm>
            <a:custGeom>
              <a:avLst/>
              <a:gdLst>
                <a:gd name="T0" fmla="*/ 0 w 306"/>
                <a:gd name="T1" fmla="*/ 9 h 240"/>
                <a:gd name="T2" fmla="*/ 2 w 306"/>
                <a:gd name="T3" fmla="*/ 19 h 240"/>
                <a:gd name="T4" fmla="*/ 14 w 306"/>
                <a:gd name="T5" fmla="*/ 9 h 240"/>
                <a:gd name="T6" fmla="*/ 14 w 306"/>
                <a:gd name="T7" fmla="*/ 0 h 240"/>
                <a:gd name="T8" fmla="*/ 0 w 306"/>
                <a:gd name="T9" fmla="*/ 9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06"/>
                <a:gd name="T16" fmla="*/ 0 h 240"/>
                <a:gd name="T17" fmla="*/ 306 w 306"/>
                <a:gd name="T18" fmla="*/ 240 h 2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sp>
          <p:nvSpPr>
            <p:cNvPr id="468" name="AutoShape 167"/>
            <p:cNvSpPr>
              <a:spLocks noChangeArrowheads="1"/>
            </p:cNvSpPr>
            <p:nvPr/>
          </p:nvSpPr>
          <p:spPr bwMode="auto">
            <a:xfrm>
              <a:off x="4140" y="2677"/>
              <a:ext cx="1200" cy="148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69" name="AutoShape 168"/>
            <p:cNvSpPr>
              <a:spLocks noChangeArrowheads="1"/>
            </p:cNvSpPr>
            <p:nvPr/>
          </p:nvSpPr>
          <p:spPr bwMode="auto">
            <a:xfrm>
              <a:off x="4204" y="2712"/>
              <a:ext cx="1072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rgbClr val="000000"/>
                </a:gs>
                <a:gs pos="100000">
                  <a:srgbClr val="808080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70" name="Oval 169"/>
            <p:cNvSpPr>
              <a:spLocks noChangeArrowheads="1"/>
            </p:cNvSpPr>
            <p:nvPr/>
          </p:nvSpPr>
          <p:spPr bwMode="auto">
            <a:xfrm>
              <a:off x="4307" y="2382"/>
              <a:ext cx="160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71" name="Oval 170"/>
            <p:cNvSpPr>
              <a:spLocks noChangeArrowheads="1"/>
            </p:cNvSpPr>
            <p:nvPr/>
          </p:nvSpPr>
          <p:spPr bwMode="auto">
            <a:xfrm>
              <a:off x="4487" y="2382"/>
              <a:ext cx="160" cy="143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defRPr/>
              </a:pPr>
              <a:endParaRPr lang="en-US" altLang="en-US" sz="1800" kern="0" dirty="0">
                <a:solidFill>
                  <a:srgbClr val="FF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72" name="Oval 171"/>
            <p:cNvSpPr>
              <a:spLocks noChangeArrowheads="1"/>
            </p:cNvSpPr>
            <p:nvPr/>
          </p:nvSpPr>
          <p:spPr bwMode="auto">
            <a:xfrm>
              <a:off x="4660" y="2382"/>
              <a:ext cx="160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73" name="Rectangle 172"/>
            <p:cNvSpPr>
              <a:spLocks noChangeArrowheads="1"/>
            </p:cNvSpPr>
            <p:nvPr/>
          </p:nvSpPr>
          <p:spPr bwMode="auto">
            <a:xfrm>
              <a:off x="5064" y="1835"/>
              <a:ext cx="83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</p:grpSp>
      <p:sp>
        <p:nvSpPr>
          <p:cNvPr id="482" name="Rectangle 4"/>
          <p:cNvSpPr txBox="1">
            <a:spLocks noChangeArrowheads="1"/>
          </p:cNvSpPr>
          <p:nvPr/>
        </p:nvSpPr>
        <p:spPr bwMode="auto">
          <a:xfrm>
            <a:off x="1196975" y="1362075"/>
            <a:ext cx="8150225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85000"/>
              </a:lnSpc>
              <a:spcBef>
                <a:spcPct val="20000"/>
              </a:spcBef>
              <a:buClr>
                <a:srgbClr val="000090"/>
              </a:buClr>
              <a:buFont typeface="Wingdings" panose="05000000000000000000" pitchFamily="2" charset="2"/>
              <a:buNone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 &lt; R</a:t>
            </a:r>
            <a:r>
              <a:rPr lang="en-US" altLang="en-US" i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i="1">
                <a:solidFill>
                  <a:srgbClr val="FF3300"/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What is average end-end throughput?</a:t>
            </a:r>
          </a:p>
        </p:txBody>
      </p:sp>
      <p:grpSp>
        <p:nvGrpSpPr>
          <p:cNvPr id="79879" name="Group 34"/>
          <p:cNvGrpSpPr>
            <a:grpSpLocks/>
          </p:cNvGrpSpPr>
          <p:nvPr/>
        </p:nvGrpSpPr>
        <p:grpSpPr bwMode="auto">
          <a:xfrm>
            <a:off x="2744788" y="2343150"/>
            <a:ext cx="2136775" cy="307975"/>
            <a:chOff x="2249" y="3430"/>
            <a:chExt cx="1389" cy="256"/>
          </a:xfrm>
        </p:grpSpPr>
        <p:sp>
          <p:nvSpPr>
            <p:cNvPr id="484" name="Oval 35"/>
            <p:cNvSpPr>
              <a:spLocks noChangeArrowheads="1"/>
            </p:cNvSpPr>
            <p:nvPr/>
          </p:nvSpPr>
          <p:spPr bwMode="auto">
            <a:xfrm>
              <a:off x="3569" y="3433"/>
              <a:ext cx="69" cy="253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5" name="Rectangle 36"/>
            <p:cNvSpPr>
              <a:spLocks noChangeArrowheads="1"/>
            </p:cNvSpPr>
            <p:nvPr/>
          </p:nvSpPr>
          <p:spPr bwMode="auto">
            <a:xfrm>
              <a:off x="2275" y="3433"/>
              <a:ext cx="1326" cy="253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486" name="Oval 37"/>
            <p:cNvSpPr>
              <a:spLocks noChangeArrowheads="1"/>
            </p:cNvSpPr>
            <p:nvPr/>
          </p:nvSpPr>
          <p:spPr bwMode="auto">
            <a:xfrm>
              <a:off x="2249" y="3430"/>
              <a:ext cx="69" cy="253"/>
            </a:xfrm>
            <a:prstGeom prst="ellipse">
              <a:avLst/>
            </a:prstGeom>
            <a:solidFill>
              <a:srgbClr val="DDDDDD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487" name="Rectangle 38"/>
            <p:cNvSpPr>
              <a:spLocks noChangeArrowheads="1"/>
            </p:cNvSpPr>
            <p:nvPr/>
          </p:nvSpPr>
          <p:spPr bwMode="auto">
            <a:xfrm>
              <a:off x="3562" y="3438"/>
              <a:ext cx="44" cy="245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B2B2B2"/>
                </a:gs>
                <a:gs pos="100000">
                  <a:srgbClr val="FFFFFF"/>
                </a:gs>
              </a:gsLst>
              <a:lin ang="54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charset="0"/>
                <a:cs typeface="ＭＳ Ｐゴシック" charset="0"/>
              </a:endParaRPr>
            </a:p>
          </p:txBody>
        </p:sp>
      </p:grpSp>
      <p:sp>
        <p:nvSpPr>
          <p:cNvPr id="79880" name="Text Box 39"/>
          <p:cNvSpPr txBox="1">
            <a:spLocks noChangeArrowheads="1"/>
          </p:cNvSpPr>
          <p:nvPr/>
        </p:nvSpPr>
        <p:spPr bwMode="auto">
          <a:xfrm>
            <a:off x="2533650" y="2270125"/>
            <a:ext cx="25860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  R</a:t>
            </a:r>
            <a:r>
              <a:rPr lang="en-US" altLang="en-US" baseline="-25000">
                <a:solidFill>
                  <a:srgbClr val="00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sz="2000" baseline="-25000">
                <a:solidFill>
                  <a:srgbClr val="000000"/>
                </a:solidFill>
                <a:ea typeface="ＭＳ Ｐゴシック" panose="020B0600070205080204" pitchFamily="34" charset="-128"/>
              </a:rPr>
              <a:t> </a:t>
            </a:r>
            <a:r>
              <a:rPr lang="en-US" altLang="en-US" sz="2000">
                <a:solidFill>
                  <a:srgbClr val="000000"/>
                </a:solidFill>
                <a:ea typeface="ＭＳ Ｐゴシック" panose="020B0600070205080204" pitchFamily="34" charset="-128"/>
              </a:rPr>
              <a:t>bits/sec</a:t>
            </a:r>
          </a:p>
        </p:txBody>
      </p:sp>
      <p:sp>
        <p:nvSpPr>
          <p:cNvPr id="79881" name="AutoShape 42"/>
          <p:cNvSpPr>
            <a:spLocks noChangeArrowheads="1"/>
          </p:cNvSpPr>
          <p:nvPr/>
        </p:nvSpPr>
        <p:spPr bwMode="auto">
          <a:xfrm flipV="1">
            <a:off x="1933575" y="2111375"/>
            <a:ext cx="895350" cy="565150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2147483646 w 21600"/>
              <a:gd name="T7" fmla="*/ 2147483646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rot="10800000" wrap="none" anchor="ctr"/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79882" name="AutoShape 43"/>
          <p:cNvSpPr>
            <a:spLocks noChangeArrowheads="1"/>
          </p:cNvSpPr>
          <p:nvPr/>
        </p:nvSpPr>
        <p:spPr bwMode="auto">
          <a:xfrm>
            <a:off x="8167688" y="2317750"/>
            <a:ext cx="942975" cy="379413"/>
          </a:xfrm>
          <a:prstGeom prst="rightArrow">
            <a:avLst>
              <a:gd name="adj1" fmla="val 50000"/>
              <a:gd name="adj2" fmla="val 5395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79883" name="Group 54"/>
          <p:cNvGrpSpPr>
            <a:grpSpLocks/>
          </p:cNvGrpSpPr>
          <p:nvPr/>
        </p:nvGrpSpPr>
        <p:grpSpPr bwMode="auto">
          <a:xfrm>
            <a:off x="6118225" y="2209800"/>
            <a:ext cx="2578100" cy="569913"/>
            <a:chOff x="3130" y="3069"/>
            <a:chExt cx="1765" cy="366"/>
          </a:xfrm>
        </p:grpSpPr>
        <p:grpSp>
          <p:nvGrpSpPr>
            <p:cNvPr id="79959" name="Group 45"/>
            <p:cNvGrpSpPr>
              <a:grpSpLocks/>
            </p:cNvGrpSpPr>
            <p:nvPr/>
          </p:nvGrpSpPr>
          <p:grpSpPr bwMode="auto">
            <a:xfrm>
              <a:off x="3130" y="3069"/>
              <a:ext cx="1765" cy="366"/>
              <a:chOff x="2249" y="3430"/>
              <a:chExt cx="1389" cy="256"/>
            </a:xfrm>
          </p:grpSpPr>
          <p:sp>
            <p:nvSpPr>
              <p:cNvPr id="494" name="Oval 46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5" name="Rectangle 47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9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496" name="Oval 48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497" name="Rectangle 49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493" name="Text Box 50"/>
            <p:cNvSpPr txBox="1">
              <a:spLocks noChangeArrowheads="1"/>
            </p:cNvSpPr>
            <p:nvPr/>
          </p:nvSpPr>
          <p:spPr bwMode="auto">
            <a:xfrm>
              <a:off x="3181" y="3135"/>
              <a:ext cx="1702" cy="2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R</a:t>
              </a:r>
              <a:r>
                <a:rPr lang="en-US" altLang="en-US" sz="2800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c</a:t>
              </a:r>
              <a:r>
                <a:rPr lang="en-US" altLang="en-US" sz="2000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 </a:t>
              </a:r>
              <a:r>
                <a:rPr lang="en-US" altLang="en-US" sz="2000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bits/sec</a:t>
              </a:r>
            </a:p>
          </p:txBody>
        </p:sp>
      </p:grpSp>
      <p:sp>
        <p:nvSpPr>
          <p:cNvPr id="498" name="Rectangle 56"/>
          <p:cNvSpPr>
            <a:spLocks noChangeArrowheads="1"/>
          </p:cNvSpPr>
          <p:nvPr/>
        </p:nvSpPr>
        <p:spPr bwMode="auto">
          <a:xfrm>
            <a:off x="1233488" y="3170238"/>
            <a:ext cx="8062912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20000"/>
              </a:spcBef>
              <a:buClr>
                <a:srgbClr val="000099"/>
              </a:buClr>
              <a:buFontTx/>
              <a:buNone/>
            </a:pP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R</a:t>
            </a:r>
            <a:r>
              <a:rPr lang="en-US" altLang="en-US" i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s</a:t>
            </a:r>
            <a:r>
              <a:rPr lang="en-US" altLang="en-US" i="1">
                <a:solidFill>
                  <a:srgbClr val="CC0000"/>
                </a:solidFill>
                <a:ea typeface="ＭＳ Ｐゴシック" panose="020B0600070205080204" pitchFamily="34" charset="-128"/>
              </a:rPr>
              <a:t> &gt; R</a:t>
            </a:r>
            <a:r>
              <a:rPr lang="en-US" altLang="en-US" i="1" baseline="-25000">
                <a:solidFill>
                  <a:srgbClr val="CC0000"/>
                </a:solidFill>
                <a:ea typeface="ＭＳ Ｐゴシック" panose="020B0600070205080204" pitchFamily="34" charset="-128"/>
              </a:rPr>
              <a:t>c</a:t>
            </a:r>
            <a:r>
              <a:rPr lang="en-US" altLang="en-US" i="1">
                <a:solidFill>
                  <a:srgbClr val="FF3300"/>
                </a:solidFill>
                <a:ea typeface="ＭＳ Ｐゴシック" panose="020B0600070205080204" pitchFamily="34" charset="-128"/>
              </a:rPr>
              <a:t>  </a:t>
            </a:r>
            <a:r>
              <a:rPr lang="en-US" altLang="en-US">
                <a:solidFill>
                  <a:srgbClr val="000000"/>
                </a:solidFill>
                <a:ea typeface="ＭＳ Ｐゴシック" panose="020B0600070205080204" pitchFamily="34" charset="-128"/>
              </a:rPr>
              <a:t>What is average end-end throughput?</a:t>
            </a:r>
          </a:p>
        </p:txBody>
      </p:sp>
      <p:grpSp>
        <p:nvGrpSpPr>
          <p:cNvPr id="499" name="Group 209"/>
          <p:cNvGrpSpPr>
            <a:grpSpLocks/>
          </p:cNvGrpSpPr>
          <p:nvPr/>
        </p:nvGrpSpPr>
        <p:grpSpPr bwMode="auto">
          <a:xfrm>
            <a:off x="1327150" y="5111750"/>
            <a:ext cx="8847138" cy="1282700"/>
            <a:chOff x="186" y="3246"/>
            <a:chExt cx="5573" cy="808"/>
          </a:xfrm>
        </p:grpSpPr>
        <p:sp>
          <p:nvSpPr>
            <p:cNvPr id="500" name="Rectangle 102"/>
            <p:cNvSpPr>
              <a:spLocks noChangeArrowheads="1"/>
            </p:cNvSpPr>
            <p:nvPr/>
          </p:nvSpPr>
          <p:spPr bwMode="auto">
            <a:xfrm>
              <a:off x="186" y="3414"/>
              <a:ext cx="5521" cy="640"/>
            </a:xfrm>
            <a:prstGeom prst="rect">
              <a:avLst/>
            </a:prstGeom>
            <a:solidFill>
              <a:srgbClr val="FFFFFF"/>
            </a:solidFill>
            <a:ln w="2857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501" name="Text Box 101"/>
            <p:cNvSpPr txBox="1">
              <a:spLocks noChangeArrowheads="1"/>
            </p:cNvSpPr>
            <p:nvPr/>
          </p:nvSpPr>
          <p:spPr bwMode="auto">
            <a:xfrm>
              <a:off x="238" y="3585"/>
              <a:ext cx="5521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r>
                <a:rPr lang="en-US" altLang="en-US" sz="2800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link on end-end path that constrains  end-end throughput</a:t>
              </a:r>
            </a:p>
          </p:txBody>
        </p:sp>
        <p:sp>
          <p:nvSpPr>
            <p:cNvPr id="502" name="Text Box 104"/>
            <p:cNvSpPr txBox="1">
              <a:spLocks noChangeArrowheads="1"/>
            </p:cNvSpPr>
            <p:nvPr/>
          </p:nvSpPr>
          <p:spPr bwMode="auto">
            <a:xfrm>
              <a:off x="375" y="3246"/>
              <a:ext cx="1629" cy="33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sz="2800" i="1" kern="0" dirty="0">
                  <a:solidFill>
                    <a:srgbClr val="CC0000"/>
                  </a:solidFill>
                  <a:latin typeface="Calibri" panose="020F0502020204030204"/>
                  <a:cs typeface="Arial"/>
                </a:rPr>
                <a:t>bottleneck link</a:t>
              </a:r>
            </a:p>
          </p:txBody>
        </p:sp>
      </p:grpSp>
      <p:sp>
        <p:nvSpPr>
          <p:cNvPr id="79886" name="AutoShape 51"/>
          <p:cNvSpPr>
            <a:spLocks noChangeArrowheads="1"/>
          </p:cNvSpPr>
          <p:nvPr/>
        </p:nvSpPr>
        <p:spPr bwMode="auto">
          <a:xfrm>
            <a:off x="4883150" y="2311400"/>
            <a:ext cx="1365250" cy="381000"/>
          </a:xfrm>
          <a:prstGeom prst="rightArrow">
            <a:avLst>
              <a:gd name="adj1" fmla="val 50000"/>
              <a:gd name="adj2" fmla="val 89583"/>
            </a:avLst>
          </a:prstGeom>
          <a:gradFill rotWithShape="1">
            <a:gsLst>
              <a:gs pos="0">
                <a:srgbClr val="FFFFFF"/>
              </a:gs>
              <a:gs pos="100000">
                <a:srgbClr val="CC0000"/>
              </a:gs>
            </a:gsLst>
            <a:lin ang="0" scaled="1"/>
          </a:gradFill>
          <a:ln w="9525">
            <a:solidFill>
              <a:srgbClr val="CC00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lnSpc>
                <a:spcPct val="90000"/>
              </a:lnSpc>
              <a:spcBef>
                <a:spcPts val="1000"/>
              </a:spcBef>
              <a:buClr>
                <a:srgbClr val="0000A3"/>
              </a:buClr>
              <a:buFont typeface="Wingdings" panose="05000000000000000000" pitchFamily="2" charset="2"/>
              <a:buChar char="§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Clr>
                <a:srgbClr val="0000A8"/>
              </a:buClr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FontTx/>
              <a:buNone/>
            </a:pPr>
            <a:endParaRPr lang="en-US" altLang="en-US" sz="2400">
              <a:solidFill>
                <a:srgbClr val="000000"/>
              </a:solidFill>
              <a:ea typeface="ＭＳ Ｐゴシック" panose="020B0600070205080204" pitchFamily="34" charset="-128"/>
            </a:endParaRPr>
          </a:p>
        </p:txBody>
      </p:sp>
      <p:grpSp>
        <p:nvGrpSpPr>
          <p:cNvPr id="79887" name="Group 132"/>
          <p:cNvGrpSpPr>
            <a:grpSpLocks/>
          </p:cNvGrpSpPr>
          <p:nvPr/>
        </p:nvGrpSpPr>
        <p:grpSpPr bwMode="auto">
          <a:xfrm flipH="1">
            <a:off x="9058275" y="2157413"/>
            <a:ext cx="871538" cy="885825"/>
            <a:chOff x="-44" y="1473"/>
            <a:chExt cx="981" cy="1105"/>
          </a:xfrm>
        </p:grpSpPr>
        <p:pic>
          <p:nvPicPr>
            <p:cNvPr id="79954" name="Picture 133" descr="desktop_computer_stylized_medium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06" name="Freeform 134"/>
            <p:cNvSpPr>
              <a:spLocks/>
            </p:cNvSpPr>
            <p:nvPr/>
          </p:nvSpPr>
          <p:spPr bwMode="auto">
            <a:xfrm flipH="1">
              <a:off x="374" y="1580"/>
              <a:ext cx="477" cy="505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</p:grpSp>
      <p:sp>
        <p:nvSpPr>
          <p:cNvPr id="507" name="AutoShape 327"/>
          <p:cNvSpPr>
            <a:spLocks noChangeArrowheads="1"/>
          </p:cNvSpPr>
          <p:nvPr/>
        </p:nvSpPr>
        <p:spPr bwMode="auto">
          <a:xfrm>
            <a:off x="1846263" y="1854200"/>
            <a:ext cx="407987" cy="431800"/>
          </a:xfrm>
          <a:prstGeom prst="can">
            <a:avLst>
              <a:gd name="adj" fmla="val 21398"/>
            </a:avLst>
          </a:prstGeom>
          <a:gradFill rotWithShape="1">
            <a:gsLst>
              <a:gs pos="0">
                <a:srgbClr val="000099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defRPr/>
            </a:pPr>
            <a:endParaRPr lang="en-US" altLang="en-US" kern="0" dirty="0">
              <a:solidFill>
                <a:srgbClr val="000000"/>
              </a:solidFill>
              <a:latin typeface="Calibri" panose="020F0502020204030204"/>
              <a:cs typeface="Arial"/>
            </a:endParaRPr>
          </a:p>
        </p:txBody>
      </p:sp>
      <p:grpSp>
        <p:nvGrpSpPr>
          <p:cNvPr id="508" name="Group 206"/>
          <p:cNvGrpSpPr>
            <a:grpSpLocks/>
          </p:cNvGrpSpPr>
          <p:nvPr/>
        </p:nvGrpSpPr>
        <p:grpSpPr bwMode="auto">
          <a:xfrm>
            <a:off x="1908175" y="3722688"/>
            <a:ext cx="8126413" cy="1166812"/>
            <a:chOff x="775" y="2474"/>
            <a:chExt cx="5119" cy="735"/>
          </a:xfrm>
        </p:grpSpPr>
        <p:grpSp>
          <p:nvGrpSpPr>
            <p:cNvPr id="79891" name="Group 173"/>
            <p:cNvGrpSpPr>
              <a:grpSpLocks/>
            </p:cNvGrpSpPr>
            <p:nvPr/>
          </p:nvGrpSpPr>
          <p:grpSpPr bwMode="auto">
            <a:xfrm>
              <a:off x="1056" y="2589"/>
              <a:ext cx="222" cy="552"/>
              <a:chOff x="4140" y="429"/>
              <a:chExt cx="1425" cy="2396"/>
            </a:xfrm>
          </p:grpSpPr>
          <p:sp>
            <p:nvSpPr>
              <p:cNvPr id="540" name="Freeform 174"/>
              <p:cNvSpPr>
                <a:spLocks/>
              </p:cNvSpPr>
              <p:nvPr/>
            </p:nvSpPr>
            <p:spPr bwMode="auto">
              <a:xfrm>
                <a:off x="5270" y="433"/>
                <a:ext cx="282" cy="2287"/>
              </a:xfrm>
              <a:custGeom>
                <a:avLst/>
                <a:gdLst>
                  <a:gd name="T0" fmla="*/ 3 w 354"/>
                  <a:gd name="T1" fmla="*/ 0 h 2742"/>
                  <a:gd name="T2" fmla="*/ 15 w 354"/>
                  <a:gd name="T3" fmla="*/ 27 h 2742"/>
                  <a:gd name="T4" fmla="*/ 15 w 354"/>
                  <a:gd name="T5" fmla="*/ 205 h 2742"/>
                  <a:gd name="T6" fmla="*/ 0 w 354"/>
                  <a:gd name="T7" fmla="*/ 215 h 2742"/>
                  <a:gd name="T8" fmla="*/ 3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4"/>
                  <a:gd name="T16" fmla="*/ 0 h 2742"/>
                  <a:gd name="T17" fmla="*/ 354 w 354"/>
                  <a:gd name="T18" fmla="*/ 2742 h 274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1" name="Rectangle 175"/>
              <p:cNvSpPr>
                <a:spLocks noChangeArrowheads="1"/>
              </p:cNvSpPr>
              <p:nvPr/>
            </p:nvSpPr>
            <p:spPr bwMode="auto">
              <a:xfrm>
                <a:off x="4204" y="429"/>
                <a:ext cx="1046" cy="2283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42" name="Freeform 176"/>
              <p:cNvSpPr>
                <a:spLocks/>
              </p:cNvSpPr>
              <p:nvPr/>
            </p:nvSpPr>
            <p:spPr bwMode="auto">
              <a:xfrm>
                <a:off x="5321" y="568"/>
                <a:ext cx="167" cy="2118"/>
              </a:xfrm>
              <a:custGeom>
                <a:avLst/>
                <a:gdLst>
                  <a:gd name="T0" fmla="*/ 2 w 211"/>
                  <a:gd name="T1" fmla="*/ 0 h 2537"/>
                  <a:gd name="T2" fmla="*/ 9 w 211"/>
                  <a:gd name="T3" fmla="*/ 18 h 2537"/>
                  <a:gd name="T4" fmla="*/ 2 w 211"/>
                  <a:gd name="T5" fmla="*/ 196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11"/>
                  <a:gd name="T13" fmla="*/ 0 h 2537"/>
                  <a:gd name="T14" fmla="*/ 211 w 211"/>
                  <a:gd name="T15" fmla="*/ 2537 h 2537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3" name="Freeform 177"/>
              <p:cNvSpPr>
                <a:spLocks/>
              </p:cNvSpPr>
              <p:nvPr/>
            </p:nvSpPr>
            <p:spPr bwMode="auto">
              <a:xfrm>
                <a:off x="5283" y="1640"/>
                <a:ext cx="263" cy="191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1 h 226"/>
                  <a:gd name="T4" fmla="*/ 14 w 328"/>
                  <a:gd name="T5" fmla="*/ 19 h 226"/>
                  <a:gd name="T6" fmla="*/ 0 w 328"/>
                  <a:gd name="T7" fmla="*/ 8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44" name="Rectangle 178"/>
              <p:cNvSpPr>
                <a:spLocks noChangeArrowheads="1"/>
              </p:cNvSpPr>
              <p:nvPr/>
            </p:nvSpPr>
            <p:spPr bwMode="auto">
              <a:xfrm>
                <a:off x="4211" y="694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grpSp>
            <p:nvGrpSpPr>
              <p:cNvPr id="79927" name="Group 179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570" name="AutoShape 180"/>
                <p:cNvSpPr>
                  <a:spLocks noChangeArrowheads="1"/>
                </p:cNvSpPr>
                <p:nvPr/>
              </p:nvSpPr>
              <p:spPr bwMode="auto">
                <a:xfrm>
                  <a:off x="615" y="2568"/>
                  <a:ext cx="721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kern="0" dirty="0">
                    <a:solidFill>
                      <a:srgbClr val="000000"/>
                    </a:solidFill>
                    <a:latin typeface="Calibri" panose="020F0502020204030204"/>
                    <a:cs typeface="Arial"/>
                  </a:endParaRPr>
                </a:p>
              </p:txBody>
            </p:sp>
            <p:sp>
              <p:nvSpPr>
                <p:cNvPr id="571" name="AutoShape 181"/>
                <p:cNvSpPr>
                  <a:spLocks noChangeArrowheads="1"/>
                </p:cNvSpPr>
                <p:nvPr/>
              </p:nvSpPr>
              <p:spPr bwMode="auto">
                <a:xfrm>
                  <a:off x="631" y="2584"/>
                  <a:ext cx="689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kern="0" dirty="0">
                    <a:solidFill>
                      <a:srgbClr val="000000"/>
                    </a:solidFill>
                    <a:latin typeface="Calibri" panose="020F0502020204030204"/>
                    <a:cs typeface="Arial"/>
                  </a:endParaRPr>
                </a:p>
              </p:txBody>
            </p:sp>
          </p:grpSp>
          <p:sp>
            <p:nvSpPr>
              <p:cNvPr id="546" name="Rectangle 182"/>
              <p:cNvSpPr>
                <a:spLocks noChangeArrowheads="1"/>
              </p:cNvSpPr>
              <p:nvPr/>
            </p:nvSpPr>
            <p:spPr bwMode="auto">
              <a:xfrm>
                <a:off x="4223" y="1019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grpSp>
            <p:nvGrpSpPr>
              <p:cNvPr id="79929" name="Group 183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568" name="AutoShape 184"/>
                <p:cNvSpPr>
                  <a:spLocks noChangeArrowheads="1"/>
                </p:cNvSpPr>
                <p:nvPr/>
              </p:nvSpPr>
              <p:spPr bwMode="auto">
                <a:xfrm>
                  <a:off x="617" y="2567"/>
                  <a:ext cx="721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kern="0" dirty="0">
                    <a:solidFill>
                      <a:srgbClr val="000000"/>
                    </a:solidFill>
                    <a:latin typeface="Calibri" panose="020F0502020204030204"/>
                    <a:cs typeface="Arial"/>
                  </a:endParaRPr>
                </a:p>
              </p:txBody>
            </p:sp>
            <p:sp>
              <p:nvSpPr>
                <p:cNvPr id="569" name="AutoShape 185"/>
                <p:cNvSpPr>
                  <a:spLocks noChangeArrowheads="1"/>
                </p:cNvSpPr>
                <p:nvPr/>
              </p:nvSpPr>
              <p:spPr bwMode="auto">
                <a:xfrm>
                  <a:off x="634" y="2585"/>
                  <a:ext cx="689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kern="0" dirty="0">
                    <a:solidFill>
                      <a:srgbClr val="000000"/>
                    </a:solidFill>
                    <a:latin typeface="Calibri" panose="020F0502020204030204"/>
                    <a:cs typeface="Arial"/>
                  </a:endParaRPr>
                </a:p>
              </p:txBody>
            </p:sp>
          </p:grpSp>
          <p:sp>
            <p:nvSpPr>
              <p:cNvPr id="548" name="Rectangle 186"/>
              <p:cNvSpPr>
                <a:spLocks noChangeArrowheads="1"/>
              </p:cNvSpPr>
              <p:nvPr/>
            </p:nvSpPr>
            <p:spPr bwMode="auto">
              <a:xfrm>
                <a:off x="4217" y="1358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49" name="Rectangle 187"/>
              <p:cNvSpPr>
                <a:spLocks noChangeArrowheads="1"/>
              </p:cNvSpPr>
              <p:nvPr/>
            </p:nvSpPr>
            <p:spPr bwMode="auto">
              <a:xfrm>
                <a:off x="4230" y="1653"/>
                <a:ext cx="597" cy="48"/>
              </a:xfrm>
              <a:prstGeom prst="rect">
                <a:avLst/>
              </a:prstGeom>
              <a:solidFill>
                <a:srgbClr val="000000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grpSp>
            <p:nvGrpSpPr>
              <p:cNvPr id="79932" name="Group 188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566" name="AutoShape 189"/>
                <p:cNvSpPr>
                  <a:spLocks noChangeArrowheads="1"/>
                </p:cNvSpPr>
                <p:nvPr/>
              </p:nvSpPr>
              <p:spPr bwMode="auto">
                <a:xfrm>
                  <a:off x="616" y="2568"/>
                  <a:ext cx="720" cy="140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kern="0" dirty="0">
                    <a:solidFill>
                      <a:srgbClr val="000000"/>
                    </a:solidFill>
                    <a:latin typeface="Calibri" panose="020F0502020204030204"/>
                    <a:cs typeface="Arial"/>
                  </a:endParaRPr>
                </a:p>
              </p:txBody>
            </p:sp>
            <p:sp>
              <p:nvSpPr>
                <p:cNvPr id="567" name="AutoShape 190"/>
                <p:cNvSpPr>
                  <a:spLocks noChangeArrowheads="1"/>
                </p:cNvSpPr>
                <p:nvPr/>
              </p:nvSpPr>
              <p:spPr bwMode="auto">
                <a:xfrm>
                  <a:off x="632" y="2584"/>
                  <a:ext cx="688" cy="108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kern="0" dirty="0">
                    <a:solidFill>
                      <a:srgbClr val="000000"/>
                    </a:solidFill>
                    <a:latin typeface="Calibri" panose="020F0502020204030204"/>
                    <a:cs typeface="Arial"/>
                  </a:endParaRPr>
                </a:p>
              </p:txBody>
            </p:sp>
          </p:grpSp>
          <p:sp>
            <p:nvSpPr>
              <p:cNvPr id="551" name="Freeform 191"/>
              <p:cNvSpPr>
                <a:spLocks/>
              </p:cNvSpPr>
              <p:nvPr/>
            </p:nvSpPr>
            <p:spPr bwMode="auto">
              <a:xfrm>
                <a:off x="5289" y="1354"/>
                <a:ext cx="263" cy="187"/>
              </a:xfrm>
              <a:custGeom>
                <a:avLst/>
                <a:gdLst>
                  <a:gd name="T0" fmla="*/ 2 w 328"/>
                  <a:gd name="T1" fmla="*/ 0 h 226"/>
                  <a:gd name="T2" fmla="*/ 14 w 328"/>
                  <a:gd name="T3" fmla="*/ 10 h 226"/>
                  <a:gd name="T4" fmla="*/ 14 w 328"/>
                  <a:gd name="T5" fmla="*/ 17 h 226"/>
                  <a:gd name="T6" fmla="*/ 0 w 328"/>
                  <a:gd name="T7" fmla="*/ 7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28"/>
                  <a:gd name="T16" fmla="*/ 0 h 226"/>
                  <a:gd name="T17" fmla="*/ 328 w 328"/>
                  <a:gd name="T18" fmla="*/ 226 h 22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grpSp>
            <p:nvGrpSpPr>
              <p:cNvPr id="79934" name="Group 192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564" name="AutoShape 193"/>
                <p:cNvSpPr>
                  <a:spLocks noChangeArrowheads="1"/>
                </p:cNvSpPr>
                <p:nvPr/>
              </p:nvSpPr>
              <p:spPr bwMode="auto">
                <a:xfrm>
                  <a:off x="611" y="2569"/>
                  <a:ext cx="728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000000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kern="0" dirty="0">
                    <a:solidFill>
                      <a:srgbClr val="000000"/>
                    </a:solidFill>
                    <a:latin typeface="Calibri" panose="020F0502020204030204"/>
                    <a:cs typeface="Arial"/>
                  </a:endParaRPr>
                </a:p>
              </p:txBody>
            </p:sp>
            <p:sp>
              <p:nvSpPr>
                <p:cNvPr id="565" name="AutoShape 194"/>
                <p:cNvSpPr>
                  <a:spLocks noChangeArrowheads="1"/>
                </p:cNvSpPr>
                <p:nvPr/>
              </p:nvSpPr>
              <p:spPr bwMode="auto">
                <a:xfrm>
                  <a:off x="627" y="2586"/>
                  <a:ext cx="696" cy="104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ＭＳ Ｐゴシック" panose="020B0600070205080204" pitchFamily="34" charset="-128"/>
                    </a:defRPr>
                  </a:lvl9pPr>
                </a:lstStyle>
                <a:p>
                  <a:pPr>
                    <a:defRPr/>
                  </a:pPr>
                  <a:endParaRPr lang="en-US" altLang="en-US" kern="0" dirty="0">
                    <a:solidFill>
                      <a:srgbClr val="000000"/>
                    </a:solidFill>
                    <a:latin typeface="Calibri" panose="020F0502020204030204"/>
                    <a:cs typeface="Arial"/>
                  </a:endParaRPr>
                </a:p>
              </p:txBody>
            </p:sp>
          </p:grpSp>
          <p:sp>
            <p:nvSpPr>
              <p:cNvPr id="553" name="Rectangle 195"/>
              <p:cNvSpPr>
                <a:spLocks noChangeArrowheads="1"/>
              </p:cNvSpPr>
              <p:nvPr/>
            </p:nvSpPr>
            <p:spPr bwMode="auto">
              <a:xfrm>
                <a:off x="5250" y="429"/>
                <a:ext cx="71" cy="228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54" name="Freeform 196"/>
              <p:cNvSpPr>
                <a:spLocks/>
              </p:cNvSpPr>
              <p:nvPr/>
            </p:nvSpPr>
            <p:spPr bwMode="auto">
              <a:xfrm>
                <a:off x="5315" y="1006"/>
                <a:ext cx="238" cy="213"/>
              </a:xfrm>
              <a:custGeom>
                <a:avLst/>
                <a:gdLst>
                  <a:gd name="T0" fmla="*/ 2 w 296"/>
                  <a:gd name="T1" fmla="*/ 0 h 256"/>
                  <a:gd name="T2" fmla="*/ 14 w 296"/>
                  <a:gd name="T3" fmla="*/ 10 h 256"/>
                  <a:gd name="T4" fmla="*/ 14 w 296"/>
                  <a:gd name="T5" fmla="*/ 19 h 256"/>
                  <a:gd name="T6" fmla="*/ 0 w 296"/>
                  <a:gd name="T7" fmla="*/ 7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96"/>
                  <a:gd name="T16" fmla="*/ 0 h 256"/>
                  <a:gd name="T17" fmla="*/ 296 w 296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5" name="Freeform 197"/>
              <p:cNvSpPr>
                <a:spLocks/>
              </p:cNvSpPr>
              <p:nvPr/>
            </p:nvSpPr>
            <p:spPr bwMode="auto">
              <a:xfrm>
                <a:off x="5315" y="681"/>
                <a:ext cx="244" cy="239"/>
              </a:xfrm>
              <a:custGeom>
                <a:avLst/>
                <a:gdLst>
                  <a:gd name="T0" fmla="*/ 0 w 304"/>
                  <a:gd name="T1" fmla="*/ 0 h 288"/>
                  <a:gd name="T2" fmla="*/ 14 w 304"/>
                  <a:gd name="T3" fmla="*/ 13 h 288"/>
                  <a:gd name="T4" fmla="*/ 13 w 304"/>
                  <a:gd name="T5" fmla="*/ 23 h 288"/>
                  <a:gd name="T6" fmla="*/ 2 w 304"/>
                  <a:gd name="T7" fmla="*/ 1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4"/>
                  <a:gd name="T16" fmla="*/ 0 h 288"/>
                  <a:gd name="T17" fmla="*/ 304 w 304"/>
                  <a:gd name="T18" fmla="*/ 288 h 28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6" name="Oval 198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5" cy="95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57" name="Freeform 199"/>
              <p:cNvSpPr>
                <a:spLocks/>
              </p:cNvSpPr>
              <p:nvPr/>
            </p:nvSpPr>
            <p:spPr bwMode="auto">
              <a:xfrm>
                <a:off x="5302" y="2612"/>
                <a:ext cx="244" cy="200"/>
              </a:xfrm>
              <a:custGeom>
                <a:avLst/>
                <a:gdLst>
                  <a:gd name="T0" fmla="*/ 0 w 306"/>
                  <a:gd name="T1" fmla="*/ 9 h 240"/>
                  <a:gd name="T2" fmla="*/ 2 w 306"/>
                  <a:gd name="T3" fmla="*/ 19 h 240"/>
                  <a:gd name="T4" fmla="*/ 14 w 306"/>
                  <a:gd name="T5" fmla="*/ 9 h 240"/>
                  <a:gd name="T6" fmla="*/ 14 w 306"/>
                  <a:gd name="T7" fmla="*/ 0 h 240"/>
                  <a:gd name="T8" fmla="*/ 0 w 306"/>
                  <a:gd name="T9" fmla="*/ 9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06"/>
                  <a:gd name="T16" fmla="*/ 0 h 240"/>
                  <a:gd name="T17" fmla="*/ 306 w 306"/>
                  <a:gd name="T18" fmla="*/ 240 h 2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58" name="AutoShape 200"/>
              <p:cNvSpPr>
                <a:spLocks noChangeArrowheads="1"/>
              </p:cNvSpPr>
              <p:nvPr/>
            </p:nvSpPr>
            <p:spPr bwMode="auto">
              <a:xfrm>
                <a:off x="4140" y="2677"/>
                <a:ext cx="1200" cy="148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59" name="AutoShape 201"/>
              <p:cNvSpPr>
                <a:spLocks noChangeArrowheads="1"/>
              </p:cNvSpPr>
              <p:nvPr/>
            </p:nvSpPr>
            <p:spPr bwMode="auto">
              <a:xfrm>
                <a:off x="4204" y="2712"/>
                <a:ext cx="1072" cy="8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00"/>
                  </a:gs>
                  <a:gs pos="100000">
                    <a:srgbClr val="808080"/>
                  </a:gs>
                </a:gsLst>
                <a:lin ang="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60" name="Oval 202"/>
              <p:cNvSpPr>
                <a:spLocks noChangeArrowheads="1"/>
              </p:cNvSpPr>
              <p:nvPr/>
            </p:nvSpPr>
            <p:spPr bwMode="auto">
              <a:xfrm>
                <a:off x="4307" y="2382"/>
                <a:ext cx="160" cy="143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61" name="Oval 203"/>
              <p:cNvSpPr>
                <a:spLocks noChangeArrowheads="1"/>
              </p:cNvSpPr>
              <p:nvPr/>
            </p:nvSpPr>
            <p:spPr bwMode="auto">
              <a:xfrm>
                <a:off x="4487" y="2382"/>
                <a:ext cx="160" cy="143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 eaLnBrk="1" hangingPunct="1">
                  <a:defRPr/>
                </a:pPr>
                <a:endParaRPr lang="en-US" altLang="en-US" sz="1800" kern="0" dirty="0">
                  <a:solidFill>
                    <a:srgbClr val="FF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62" name="Oval 204"/>
              <p:cNvSpPr>
                <a:spLocks noChangeArrowheads="1"/>
              </p:cNvSpPr>
              <p:nvPr/>
            </p:nvSpPr>
            <p:spPr bwMode="auto">
              <a:xfrm>
                <a:off x="4660" y="2382"/>
                <a:ext cx="160" cy="139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63" name="Rectangle 205"/>
              <p:cNvSpPr>
                <a:spLocks noChangeArrowheads="1"/>
              </p:cNvSpPr>
              <p:nvPr/>
            </p:nvSpPr>
            <p:spPr bwMode="auto">
              <a:xfrm>
                <a:off x="5064" y="1835"/>
                <a:ext cx="83" cy="760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</p:grpSp>
        <p:sp>
          <p:nvSpPr>
            <p:cNvPr id="510" name="Line 57"/>
            <p:cNvSpPr>
              <a:spLocks noChangeShapeType="1"/>
            </p:cNvSpPr>
            <p:nvPr/>
          </p:nvSpPr>
          <p:spPr bwMode="auto">
            <a:xfrm>
              <a:off x="1354" y="2913"/>
              <a:ext cx="366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79893" name="Group 58"/>
            <p:cNvGrpSpPr>
              <a:grpSpLocks/>
            </p:cNvGrpSpPr>
            <p:nvPr/>
          </p:nvGrpSpPr>
          <p:grpSpPr bwMode="auto">
            <a:xfrm>
              <a:off x="2731" y="2870"/>
              <a:ext cx="607" cy="108"/>
              <a:chOff x="3603" y="243"/>
              <a:chExt cx="357" cy="106"/>
            </a:xfrm>
          </p:grpSpPr>
          <p:sp>
            <p:nvSpPr>
              <p:cNvPr id="531" name="Line 6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2" name="Line 6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  <p:sp>
            <p:nvSpPr>
              <p:cNvPr id="533" name="Rectangle 6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grpSp>
            <p:nvGrpSpPr>
              <p:cNvPr id="79916" name="Group 64"/>
              <p:cNvGrpSpPr>
                <a:grpSpLocks/>
              </p:cNvGrpSpPr>
              <p:nvPr/>
            </p:nvGrpSpPr>
            <p:grpSpPr bwMode="auto">
              <a:xfrm>
                <a:off x="3749" y="248"/>
                <a:ext cx="119" cy="65"/>
                <a:chOff x="2894" y="850"/>
                <a:chExt cx="94" cy="96"/>
              </a:xfrm>
            </p:grpSpPr>
            <p:sp>
              <p:nvSpPr>
                <p:cNvPr id="538" name="Line 6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kern="0" dirty="0">
                    <a:solidFill>
                      <a:srgbClr val="000000"/>
                    </a:solidFill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9" name="Line 6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kern="0" dirty="0">
                    <a:solidFill>
                      <a:srgbClr val="000000"/>
                    </a:solidFill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  <p:grpSp>
            <p:nvGrpSpPr>
              <p:cNvPr id="79917" name="Group 68"/>
              <p:cNvGrpSpPr>
                <a:grpSpLocks/>
              </p:cNvGrpSpPr>
              <p:nvPr/>
            </p:nvGrpSpPr>
            <p:grpSpPr bwMode="auto">
              <a:xfrm flipV="1">
                <a:off x="3689" y="243"/>
                <a:ext cx="124" cy="66"/>
                <a:chOff x="2848" y="848"/>
                <a:chExt cx="98" cy="98"/>
              </a:xfrm>
            </p:grpSpPr>
            <p:sp>
              <p:nvSpPr>
                <p:cNvPr id="536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kern="0" dirty="0">
                    <a:solidFill>
                      <a:srgbClr val="000000"/>
                    </a:solidFill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  <p:sp>
              <p:nvSpPr>
                <p:cNvPr id="537" name="Line 7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2400" kern="0" dirty="0">
                    <a:solidFill>
                      <a:srgbClr val="000000"/>
                    </a:solidFill>
                    <a:latin typeface="Calibri" panose="020F0502020204030204"/>
                    <a:ea typeface="ＭＳ Ｐゴシック" panose="020B0600070205080204" pitchFamily="34" charset="-128"/>
                    <a:cs typeface="Arial"/>
                  </a:endParaRPr>
                </a:p>
              </p:txBody>
            </p:sp>
          </p:grpSp>
        </p:grpSp>
        <p:sp>
          <p:nvSpPr>
            <p:cNvPr id="512" name="AutoShape 90"/>
            <p:cNvSpPr>
              <a:spLocks noChangeArrowheads="1"/>
            </p:cNvSpPr>
            <p:nvPr/>
          </p:nvSpPr>
          <p:spPr bwMode="auto">
            <a:xfrm>
              <a:off x="4741" y="2812"/>
              <a:ext cx="609" cy="239"/>
            </a:xfrm>
            <a:prstGeom prst="rightArrow">
              <a:avLst>
                <a:gd name="adj1" fmla="val 50000"/>
                <a:gd name="adj2" fmla="val 53870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grpSp>
          <p:nvGrpSpPr>
            <p:cNvPr id="79895" name="Group 92"/>
            <p:cNvGrpSpPr>
              <a:grpSpLocks/>
            </p:cNvGrpSpPr>
            <p:nvPr/>
          </p:nvGrpSpPr>
          <p:grpSpPr bwMode="auto">
            <a:xfrm>
              <a:off x="1328" y="2739"/>
              <a:ext cx="1347" cy="360"/>
              <a:chOff x="2249" y="3459"/>
              <a:chExt cx="1389" cy="257"/>
            </a:xfrm>
          </p:grpSpPr>
          <p:sp>
            <p:nvSpPr>
              <p:cNvPr id="527" name="Oval 93"/>
              <p:cNvSpPr>
                <a:spLocks noChangeArrowheads="1"/>
              </p:cNvSpPr>
              <p:nvPr/>
            </p:nvSpPr>
            <p:spPr bwMode="auto">
              <a:xfrm>
                <a:off x="3569" y="346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8" name="Rectangle 94"/>
              <p:cNvSpPr>
                <a:spLocks noChangeArrowheads="1"/>
              </p:cNvSpPr>
              <p:nvPr/>
            </p:nvSpPr>
            <p:spPr bwMode="auto">
              <a:xfrm>
                <a:off x="2275" y="3459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9" name="Oval 95"/>
              <p:cNvSpPr>
                <a:spLocks noChangeArrowheads="1"/>
              </p:cNvSpPr>
              <p:nvPr/>
            </p:nvSpPr>
            <p:spPr bwMode="auto">
              <a:xfrm>
                <a:off x="2249" y="346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30" name="Rectangle 96"/>
              <p:cNvSpPr>
                <a:spLocks noChangeArrowheads="1"/>
              </p:cNvSpPr>
              <p:nvPr/>
            </p:nvSpPr>
            <p:spPr bwMode="auto">
              <a:xfrm>
                <a:off x="3562" y="3462"/>
                <a:ext cx="44" cy="246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4" name="Text Box 97"/>
            <p:cNvSpPr txBox="1">
              <a:spLocks noChangeArrowheads="1"/>
            </p:cNvSpPr>
            <p:nvPr/>
          </p:nvSpPr>
          <p:spPr bwMode="auto">
            <a:xfrm>
              <a:off x="1313" y="2811"/>
              <a:ext cx="141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R</a:t>
              </a:r>
              <a:r>
                <a:rPr lang="en-US" altLang="en-US" sz="2800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s</a:t>
              </a:r>
              <a:r>
                <a:rPr lang="en-US" altLang="en-US" sz="2000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 </a:t>
              </a:r>
              <a:r>
                <a:rPr lang="en-US" altLang="en-US" sz="2000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bits/sec</a:t>
              </a:r>
            </a:p>
          </p:txBody>
        </p:sp>
        <p:grpSp>
          <p:nvGrpSpPr>
            <p:cNvPr id="79897" name="Group 83"/>
            <p:cNvGrpSpPr>
              <a:grpSpLocks/>
            </p:cNvGrpSpPr>
            <p:nvPr/>
          </p:nvGrpSpPr>
          <p:grpSpPr bwMode="auto">
            <a:xfrm>
              <a:off x="3419" y="2828"/>
              <a:ext cx="1621" cy="194"/>
              <a:chOff x="2249" y="3430"/>
              <a:chExt cx="1389" cy="256"/>
            </a:xfrm>
          </p:grpSpPr>
          <p:sp>
            <p:nvSpPr>
              <p:cNvPr id="523" name="Oval 84"/>
              <p:cNvSpPr>
                <a:spLocks noChangeArrowheads="1"/>
              </p:cNvSpPr>
              <p:nvPr/>
            </p:nvSpPr>
            <p:spPr bwMode="auto">
              <a:xfrm>
                <a:off x="3569" y="3433"/>
                <a:ext cx="69" cy="253"/>
              </a:xfrm>
              <a:prstGeom prst="ellipse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4" name="Rectangle 85"/>
              <p:cNvSpPr>
                <a:spLocks noChangeArrowheads="1"/>
              </p:cNvSpPr>
              <p:nvPr/>
            </p:nvSpPr>
            <p:spPr bwMode="auto">
              <a:xfrm>
                <a:off x="2275" y="3433"/>
                <a:ext cx="1326" cy="253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solidFill>
                  <a:srgbClr val="000000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  <p:sp>
            <p:nvSpPr>
              <p:cNvPr id="525" name="Oval 86"/>
              <p:cNvSpPr>
                <a:spLocks noChangeArrowheads="1"/>
              </p:cNvSpPr>
              <p:nvPr/>
            </p:nvSpPr>
            <p:spPr bwMode="auto">
              <a:xfrm>
                <a:off x="2249" y="3430"/>
                <a:ext cx="69" cy="253"/>
              </a:xfrm>
              <a:prstGeom prst="ellipse">
                <a:avLst/>
              </a:prstGeom>
              <a:solidFill>
                <a:srgbClr val="DDDDDD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1pPr>
                <a:lvl2pPr marL="742950" indent="-28575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pPr>
                  <a:defRPr/>
                </a:pPr>
                <a:endParaRPr lang="en-US" altLang="en-US" kern="0" dirty="0">
                  <a:solidFill>
                    <a:srgbClr val="000000"/>
                  </a:solidFill>
                  <a:latin typeface="Calibri" panose="020F0502020204030204"/>
                  <a:cs typeface="Arial"/>
                </a:endParaRPr>
              </a:p>
            </p:txBody>
          </p:sp>
          <p:sp>
            <p:nvSpPr>
              <p:cNvPr id="526" name="Rectangle 87"/>
              <p:cNvSpPr>
                <a:spLocks noChangeArrowheads="1"/>
              </p:cNvSpPr>
              <p:nvPr/>
            </p:nvSpPr>
            <p:spPr bwMode="auto">
              <a:xfrm>
                <a:off x="3562" y="3438"/>
                <a:ext cx="45" cy="245"/>
              </a:xfrm>
              <a:prstGeom prst="rect">
                <a:avLst/>
              </a:prstGeom>
              <a:gradFill rotWithShape="1">
                <a:gsLst>
                  <a:gs pos="0">
                    <a:srgbClr val="FFFFFF"/>
                  </a:gs>
                  <a:gs pos="50000">
                    <a:srgbClr val="B2B2B2"/>
                  </a:gs>
                  <a:gs pos="100000">
                    <a:srgbClr val="FFFFFF"/>
                  </a:gs>
                </a:gsLst>
                <a:lin ang="540000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charset="0"/>
                  <a:cs typeface="ＭＳ Ｐゴシック" charset="0"/>
                </a:endParaRPr>
              </a:p>
            </p:txBody>
          </p:sp>
        </p:grpSp>
        <p:sp>
          <p:nvSpPr>
            <p:cNvPr id="516" name="Text Box 88"/>
            <p:cNvSpPr txBox="1">
              <a:spLocks noChangeArrowheads="1"/>
            </p:cNvSpPr>
            <p:nvPr/>
          </p:nvSpPr>
          <p:spPr bwMode="auto">
            <a:xfrm>
              <a:off x="3475" y="2780"/>
              <a:ext cx="1629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defRPr/>
              </a:pPr>
              <a:r>
                <a:rPr lang="en-US" altLang="en-US" sz="2000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  R</a:t>
              </a:r>
              <a:r>
                <a:rPr lang="en-US" altLang="en-US" sz="2800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c</a:t>
              </a:r>
              <a:r>
                <a:rPr lang="en-US" altLang="en-US" sz="2000" kern="0" baseline="-2500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 </a:t>
              </a:r>
              <a:r>
                <a:rPr lang="en-US" altLang="en-US" sz="2000" kern="0" dirty="0">
                  <a:solidFill>
                    <a:srgbClr val="000000"/>
                  </a:solidFill>
                  <a:latin typeface="Calibri" panose="020F0502020204030204"/>
                  <a:cs typeface="Arial"/>
                </a:rPr>
                <a:t>bits/sec</a:t>
              </a:r>
            </a:p>
          </p:txBody>
        </p:sp>
        <p:sp>
          <p:nvSpPr>
            <p:cNvPr id="517" name="AutoShape 98"/>
            <p:cNvSpPr>
              <a:spLocks noChangeArrowheads="1"/>
            </p:cNvSpPr>
            <p:nvPr/>
          </p:nvSpPr>
          <p:spPr bwMode="auto">
            <a:xfrm>
              <a:off x="2668" y="2808"/>
              <a:ext cx="860" cy="240"/>
            </a:xfrm>
            <a:prstGeom prst="rightArrow">
              <a:avLst>
                <a:gd name="adj1" fmla="val 50000"/>
                <a:gd name="adj2" fmla="val 89583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  <p:sp>
          <p:nvSpPr>
            <p:cNvPr id="518" name="AutoShape 89"/>
            <p:cNvSpPr>
              <a:spLocks noChangeArrowheads="1"/>
            </p:cNvSpPr>
            <p:nvPr/>
          </p:nvSpPr>
          <p:spPr bwMode="auto">
            <a:xfrm flipV="1">
              <a:off x="814" y="2682"/>
              <a:ext cx="564" cy="356"/>
            </a:xfrm>
            <a:custGeom>
              <a:avLst/>
              <a:gdLst>
                <a:gd name="T0" fmla="*/ 0 w 21600"/>
                <a:gd name="T1" fmla="*/ 0 h 21600"/>
                <a:gd name="T2" fmla="*/ 0 w 21600"/>
                <a:gd name="T3" fmla="*/ 0 h 21600"/>
                <a:gd name="T4" fmla="*/ 0 w 21600"/>
                <a:gd name="T5" fmla="*/ 0 h 21600"/>
                <a:gd name="T6" fmla="*/ 0 w 21600"/>
                <a:gd name="T7" fmla="*/ 0 h 21600"/>
                <a:gd name="T8" fmla="*/ 17694720 60000 65536"/>
                <a:gd name="T9" fmla="*/ 5898240 60000 65536"/>
                <a:gd name="T10" fmla="*/ 5898240 60000 65536"/>
                <a:gd name="T11" fmla="*/ 0 60000 65536"/>
                <a:gd name="T12" fmla="*/ 12409 w 21600"/>
                <a:gd name="T13" fmla="*/ 2912 h 21600"/>
                <a:gd name="T14" fmla="*/ 18230 w 21600"/>
                <a:gd name="T15" fmla="*/ 922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gradFill rotWithShape="1">
              <a:gsLst>
                <a:gs pos="0">
                  <a:srgbClr val="FFFFFF"/>
                </a:gs>
                <a:gs pos="100000">
                  <a:srgbClr val="CC0000"/>
                </a:gs>
              </a:gsLst>
              <a:lin ang="0" scaled="1"/>
            </a:gradFill>
            <a:ln w="9525">
              <a:solidFill>
                <a:srgbClr val="CC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pPr>
                <a:defRPr/>
              </a:pPr>
              <a:endParaRPr lang="en-US" sz="2400" kern="0" dirty="0">
                <a:solidFill>
                  <a:srgbClr val="000000"/>
                </a:solidFill>
                <a:latin typeface="Calibri" panose="020F0502020204030204"/>
                <a:ea typeface="ＭＳ Ｐゴシック" panose="020B0600070205080204" pitchFamily="34" charset="-128"/>
                <a:cs typeface="Arial"/>
              </a:endParaRPr>
            </a:p>
          </p:txBody>
        </p:sp>
        <p:grpSp>
          <p:nvGrpSpPr>
            <p:cNvPr id="79901" name="Group 135"/>
            <p:cNvGrpSpPr>
              <a:grpSpLocks/>
            </p:cNvGrpSpPr>
            <p:nvPr/>
          </p:nvGrpSpPr>
          <p:grpSpPr bwMode="auto">
            <a:xfrm flipH="1">
              <a:off x="5345" y="2651"/>
              <a:ext cx="549" cy="558"/>
              <a:chOff x="-248" y="1473"/>
              <a:chExt cx="981" cy="1105"/>
            </a:xfrm>
          </p:grpSpPr>
          <p:pic>
            <p:nvPicPr>
              <p:cNvPr id="79903" name="Picture 136" descr="desktop_computer_stylized_medium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248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2" name="Freeform 137"/>
              <p:cNvSpPr>
                <a:spLocks/>
              </p:cNvSpPr>
              <p:nvPr/>
            </p:nvSpPr>
            <p:spPr bwMode="auto">
              <a:xfrm flipH="1">
                <a:off x="204" y="1580"/>
                <a:ext cx="477" cy="505"/>
              </a:xfrm>
              <a:custGeom>
                <a:avLst/>
                <a:gdLst>
                  <a:gd name="T0" fmla="*/ 0 w 356"/>
                  <a:gd name="T1" fmla="*/ 0 h 368"/>
                  <a:gd name="T2" fmla="*/ 18034 w 356"/>
                  <a:gd name="T3" fmla="*/ 1220 h 368"/>
                  <a:gd name="T4" fmla="*/ 21394 w 356"/>
                  <a:gd name="T5" fmla="*/ 25425 h 368"/>
                  <a:gd name="T6" fmla="*/ 4715 w 356"/>
                  <a:gd name="T7" fmla="*/ 31797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56"/>
                  <a:gd name="T16" fmla="*/ 0 h 368"/>
                  <a:gd name="T17" fmla="*/ 356 w 356"/>
                  <a:gd name="T18" fmla="*/ 368 h 36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rgbClr val="FFFFFF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14:hiddenLine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sz="2400" kern="0" dirty="0">
                  <a:solidFill>
                    <a:srgbClr val="000000"/>
                  </a:solidFill>
                  <a:latin typeface="Calibri" panose="020F0502020204030204"/>
                  <a:ea typeface="ＭＳ Ｐゴシック" panose="020B0600070205080204" pitchFamily="34" charset="-128"/>
                  <a:cs typeface="Arial"/>
                </a:endParaRPr>
              </a:p>
            </p:txBody>
          </p:sp>
        </p:grpSp>
        <p:sp>
          <p:nvSpPr>
            <p:cNvPr id="520" name="AutoShape 327"/>
            <p:cNvSpPr>
              <a:spLocks noChangeArrowheads="1"/>
            </p:cNvSpPr>
            <p:nvPr/>
          </p:nvSpPr>
          <p:spPr bwMode="auto">
            <a:xfrm>
              <a:off x="775" y="2474"/>
              <a:ext cx="257" cy="272"/>
            </a:xfrm>
            <a:prstGeom prst="can">
              <a:avLst>
                <a:gd name="adj" fmla="val 21398"/>
              </a:avLst>
            </a:prstGeom>
            <a:gradFill rotWithShape="1">
              <a:gsLst>
                <a:gs pos="0">
                  <a:srgbClr val="000099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>
                <a:defRPr/>
              </a:pPr>
              <a:endParaRPr lang="en-US" altLang="en-US" kern="0" dirty="0">
                <a:solidFill>
                  <a:srgbClr val="000000"/>
                </a:solidFill>
                <a:latin typeface="Calibri" panose="020F0502020204030204"/>
                <a:cs typeface="Arial"/>
              </a:endParaRPr>
            </a:p>
          </p:txBody>
        </p:sp>
      </p:grpSp>
      <p:sp>
        <p:nvSpPr>
          <p:cNvPr id="79890" name="Slide Number Placeholder 5"/>
          <p:cNvSpPr>
            <a:spLocks noGrp="1"/>
          </p:cNvSpPr>
          <p:nvPr>
            <p:ph type="sldNum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7F7F7F"/>
                </a:solidFill>
              </a:rPr>
              <a:t>Introduction: 1-</a:t>
            </a:r>
            <a:fld id="{0054A881-D8B8-49F4-8DEF-97A70DC22110}" type="slidenum">
              <a:rPr lang="en-US" altLang="en-US" smtClean="0">
                <a:solidFill>
                  <a:srgbClr val="7F7F7F"/>
                </a:solidFill>
              </a:rPr>
              <a:pPr/>
              <a:t>9</a:t>
            </a:fld>
            <a:endParaRPr lang="en-US" altLang="en-US">
              <a:solidFill>
                <a:srgbClr val="7F7F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5161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AAB6E9E277804DABC86EB8C860FA82" ma:contentTypeVersion="8" ma:contentTypeDescription="Create a new document." ma:contentTypeScope="" ma:versionID="61b49c71382a6f9700fee307c0778866">
  <xsd:schema xmlns:xsd="http://www.w3.org/2001/XMLSchema" xmlns:xs="http://www.w3.org/2001/XMLSchema" xmlns:p="http://schemas.microsoft.com/office/2006/metadata/properties" xmlns:ns2="358c27f4-605e-4a4d-a8b9-e26961c65206" targetNamespace="http://schemas.microsoft.com/office/2006/metadata/properties" ma:root="true" ma:fieldsID="47a6b9903b5bde202c59c8ee6d957075" ns2:_="">
    <xsd:import namespace="358c27f4-605e-4a4d-a8b9-e26961c652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8c27f4-605e-4a4d-a8b9-e26961c652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6C790EB-089E-430D-8BCA-F7D2FCA52961}"/>
</file>

<file path=customXml/itemProps2.xml><?xml version="1.0" encoding="utf-8"?>
<ds:datastoreItem xmlns:ds="http://schemas.openxmlformats.org/officeDocument/2006/customXml" ds:itemID="{95A69684-7C44-4E55-B46B-032B7961301F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793</TotalTime>
  <Words>7781</Words>
  <Application>Microsoft Office PowerPoint</Application>
  <PresentationFormat>Widescreen</PresentationFormat>
  <Paragraphs>1853</Paragraphs>
  <Slides>19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Office Theme</vt:lpstr>
      <vt:lpstr>1_Office Theme</vt:lpstr>
      <vt:lpstr>2_Office Theme</vt:lpstr>
      <vt:lpstr>3_Office Theme</vt:lpstr>
      <vt:lpstr>Network Fundamentals for Cloud</vt:lpstr>
      <vt:lpstr>PowerPoint Presentation</vt:lpstr>
      <vt:lpstr>RECAP: Packet delay: four sources</vt:lpstr>
      <vt:lpstr>RECAP: Caravan analogy</vt:lpstr>
      <vt:lpstr>“Real” Internet delays and routes</vt:lpstr>
      <vt:lpstr>Real Internet delays and routes</vt:lpstr>
      <vt:lpstr>Packet loss</vt:lpstr>
      <vt:lpstr>Throughput</vt:lpstr>
      <vt:lpstr>Throughput</vt:lpstr>
      <vt:lpstr>Protocol “layers” and reference models</vt:lpstr>
      <vt:lpstr>Example: organization of air travel</vt:lpstr>
      <vt:lpstr>Example: organization of air travel</vt:lpstr>
      <vt:lpstr>Why layering?</vt:lpstr>
      <vt:lpstr>Layered Internet protocol stack</vt:lpstr>
      <vt:lpstr>Services, Layering and Encapsulation</vt:lpstr>
      <vt:lpstr>Services, Layering and Encapsulation</vt:lpstr>
      <vt:lpstr>Services, Layering and Encapsulation</vt:lpstr>
      <vt:lpstr>Services, Layering and Encapsulation</vt:lpstr>
      <vt:lpstr>Encapsulation: an end-end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NISHIT NARANG</cp:lastModifiedBy>
  <cp:revision>126</cp:revision>
  <dcterms:created xsi:type="dcterms:W3CDTF">2011-09-14T09:42:05Z</dcterms:created>
  <dcterms:modified xsi:type="dcterms:W3CDTF">2024-08-10T12:27:19Z</dcterms:modified>
</cp:coreProperties>
</file>