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26"/>
  </p:notesMasterIdLst>
  <p:sldIdLst>
    <p:sldId id="260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85" r:id="rId21"/>
    <p:sldId id="314" r:id="rId22"/>
    <p:sldId id="315" r:id="rId23"/>
    <p:sldId id="316" r:id="rId24"/>
    <p:sldId id="317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C09AD1-A9B5-4FD7-B8EB-483CF07F19DF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6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0" name="Google Shape;1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33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3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7" name="Google Shape;13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87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7" name="Google Shape;1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99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28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3" name="Google Shape;13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55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36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6" name="Google Shape;186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3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BC9710-3805-4B2C-8D0D-DAF86C6BE7CE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096C03-F957-42C4-8F27-B1B3C6127A06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9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909A96-5445-4DA0-A2F9-5D341768F7F1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8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3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44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10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0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12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79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4506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8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21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4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8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7" r:id="rId4"/>
    <p:sldLayoutId id="2147483878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5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13" Type="http://schemas.openxmlformats.org/officeDocument/2006/relationships/image" Target="../media/image24.png" /><Relationship Id="rId18" Type="http://schemas.openxmlformats.org/officeDocument/2006/relationships/image" Target="../media/image29.png" /><Relationship Id="rId3" Type="http://schemas.openxmlformats.org/officeDocument/2006/relationships/image" Target="../media/image15.png" /><Relationship Id="rId21" Type="http://schemas.openxmlformats.org/officeDocument/2006/relationships/image" Target="../media/image32.png" /><Relationship Id="rId7" Type="http://schemas.openxmlformats.org/officeDocument/2006/relationships/image" Target="../media/image18.png" /><Relationship Id="rId12" Type="http://schemas.openxmlformats.org/officeDocument/2006/relationships/image" Target="../media/image23.png" /><Relationship Id="rId17" Type="http://schemas.openxmlformats.org/officeDocument/2006/relationships/image" Target="../media/image28.png" /><Relationship Id="rId2" Type="http://schemas.openxmlformats.org/officeDocument/2006/relationships/notesSlide" Target="../notesSlides/notesSlide9.xml" /><Relationship Id="rId16" Type="http://schemas.openxmlformats.org/officeDocument/2006/relationships/image" Target="../media/image27.png" /><Relationship Id="rId20" Type="http://schemas.openxmlformats.org/officeDocument/2006/relationships/image" Target="../media/image31.png" /><Relationship Id="rId1" Type="http://schemas.openxmlformats.org/officeDocument/2006/relationships/slideLayout" Target="../slideLayouts/slideLayout19.xml" /><Relationship Id="rId6" Type="http://schemas.openxmlformats.org/officeDocument/2006/relationships/image" Target="../media/image8.png" /><Relationship Id="rId11" Type="http://schemas.openxmlformats.org/officeDocument/2006/relationships/image" Target="../media/image22.png" /><Relationship Id="rId5" Type="http://schemas.openxmlformats.org/officeDocument/2006/relationships/image" Target="../media/image17.png" /><Relationship Id="rId15" Type="http://schemas.openxmlformats.org/officeDocument/2006/relationships/image" Target="../media/image26.png" /><Relationship Id="rId23" Type="http://schemas.openxmlformats.org/officeDocument/2006/relationships/image" Target="../media/image34.png" /><Relationship Id="rId10" Type="http://schemas.openxmlformats.org/officeDocument/2006/relationships/image" Target="../media/image21.png" /><Relationship Id="rId19" Type="http://schemas.openxmlformats.org/officeDocument/2006/relationships/image" Target="../media/image30.png" /><Relationship Id="rId4" Type="http://schemas.openxmlformats.org/officeDocument/2006/relationships/image" Target="../media/image16.png" /><Relationship Id="rId9" Type="http://schemas.openxmlformats.org/officeDocument/2006/relationships/image" Target="../media/image20.png" /><Relationship Id="rId14" Type="http://schemas.openxmlformats.org/officeDocument/2006/relationships/image" Target="../media/image25.png" /><Relationship Id="rId22" Type="http://schemas.openxmlformats.org/officeDocument/2006/relationships/image" Target="../media/image3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9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9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Per-router control plane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routing algorithm components </a:t>
            </a:r>
            <a:r>
              <a:rPr lang="en-US" sz="3200" i="1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 each and every router 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in the control plane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182648" y="5476945"/>
            <a:ext cx="4027487" cy="939800"/>
          </a:xfrm>
          <a:custGeom>
            <a:avLst/>
            <a:gdLst/>
            <a:ahLst/>
            <a:cxnLst/>
            <a:rect l="l" t="t" r="r" b="b"/>
            <a:pathLst>
              <a:path w="10001" h="10125" extrusionOk="0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5"/>
          <p:cNvCxnSpPr/>
          <p:nvPr/>
        </p:nvCxnSpPr>
        <p:spPr>
          <a:xfrm rot="10800000" flipH="1">
            <a:off x="4812885" y="5629345"/>
            <a:ext cx="1316038" cy="1317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>
            <a:off x="4701760" y="5815082"/>
            <a:ext cx="2259013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>
            <a:off x="4714460" y="5921445"/>
            <a:ext cx="714375" cy="27463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5"/>
          <p:cNvCxnSpPr/>
          <p:nvPr/>
        </p:nvCxnSpPr>
        <p:spPr>
          <a:xfrm rot="10800000" flipH="1">
            <a:off x="5732048" y="6115120"/>
            <a:ext cx="1247775" cy="809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/>
          <p:nvPr/>
        </p:nvCxnSpPr>
        <p:spPr>
          <a:xfrm>
            <a:off x="6392448" y="5661095"/>
            <a:ext cx="1057275" cy="12382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5"/>
          <p:cNvCxnSpPr/>
          <p:nvPr/>
        </p:nvCxnSpPr>
        <p:spPr>
          <a:xfrm rot="10800000" flipH="1">
            <a:off x="5676485" y="5815082"/>
            <a:ext cx="1790700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5"/>
          <p:cNvCxnSpPr/>
          <p:nvPr/>
        </p:nvCxnSpPr>
        <p:spPr>
          <a:xfrm rot="10800000" flipH="1">
            <a:off x="7003635" y="5843657"/>
            <a:ext cx="588963" cy="27146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5"/>
          <p:cNvCxnSpPr/>
          <p:nvPr/>
        </p:nvCxnSpPr>
        <p:spPr>
          <a:xfrm>
            <a:off x="6146385" y="5629345"/>
            <a:ext cx="814388" cy="40005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p5"/>
          <p:cNvGrpSpPr/>
          <p:nvPr/>
        </p:nvGrpSpPr>
        <p:grpSpPr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108" name="Google Shape;108;p5"/>
            <p:cNvSpPr/>
            <p:nvPr/>
          </p:nvSpPr>
          <p:spPr>
            <a:xfrm rot="10800000" flipH="1">
              <a:off x="1874455" y="1694641"/>
              <a:ext cx="1125193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10800000" flipH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160521" y="1673339"/>
              <a:ext cx="546704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103307" y="1633104"/>
              <a:ext cx="661131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538765" y="1727776"/>
              <a:ext cx="241567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090593" y="1730143"/>
              <a:ext cx="238389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5"/>
            <p:cNvCxnSpPr>
              <a:endCxn id="11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16" name="Google Shape;116;p5"/>
            <p:cNvCxnSpPr/>
            <p:nvPr/>
          </p:nvCxnSpPr>
          <p:spPr>
            <a:xfrm rot="10800000">
              <a:off x="2996470" y="1734876"/>
              <a:ext cx="3178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17" name="Google Shape;117;p5"/>
          <p:cNvGrpSpPr/>
          <p:nvPr/>
        </p:nvGrpSpPr>
        <p:grpSpPr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118" name="Google Shape;118;p5"/>
            <p:cNvSpPr/>
            <p:nvPr/>
          </p:nvSpPr>
          <p:spPr>
            <a:xfrm rot="10800000" flipH="1">
              <a:off x="1874446" y="1692905"/>
              <a:ext cx="1125202" cy="32125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10800000" flipH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159708" y="1673868"/>
              <a:ext cx="548339" cy="159438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102655" y="1633412"/>
              <a:ext cx="662444" cy="111846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536889" y="1728599"/>
              <a:ext cx="244057" cy="97568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089977" y="1730980"/>
              <a:ext cx="240888" cy="95187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5"/>
            <p:cNvCxnSpPr>
              <a:endCxn id="120" idx="2"/>
            </p:cNvCxnSpPr>
            <p:nvPr/>
          </p:nvCxnSpPr>
          <p:spPr>
            <a:xfrm rot="10800000">
              <a:off x="1871277" y="1736929"/>
              <a:ext cx="3300" cy="12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26" name="Google Shape;126;p5"/>
            <p:cNvCxnSpPr/>
            <p:nvPr/>
          </p:nvCxnSpPr>
          <p:spPr>
            <a:xfrm rot="10800000">
              <a:off x="2996477" y="1733359"/>
              <a:ext cx="3171" cy="1237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27" name="Google Shape;127;p5"/>
          <p:cNvGrpSpPr/>
          <p:nvPr/>
        </p:nvGrpSpPr>
        <p:grpSpPr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128" name="Google Shape;128;p5"/>
            <p:cNvSpPr/>
            <p:nvPr/>
          </p:nvSpPr>
          <p:spPr>
            <a:xfrm rot="10800000" flipH="1">
              <a:off x="1874457" y="1694641"/>
              <a:ext cx="1125191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0800000" flipH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160522" y="1673340"/>
              <a:ext cx="546703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03309" y="1633103"/>
              <a:ext cx="661129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538763" y="1727776"/>
              <a:ext cx="24156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090595" y="1730144"/>
              <a:ext cx="238387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5"/>
            <p:cNvCxnSpPr>
              <a:endCxn id="13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2996468" y="1734877"/>
              <a:ext cx="3180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37" name="Google Shape;137;p5"/>
          <p:cNvGrpSpPr/>
          <p:nvPr/>
        </p:nvGrpSpPr>
        <p:grpSpPr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138" name="Google Shape;138;p5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5"/>
            <p:cNvCxnSpPr>
              <a:endCxn id="14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47" name="Google Shape;147;p5"/>
          <p:cNvGrpSpPr/>
          <p:nvPr/>
        </p:nvGrpSpPr>
        <p:grpSpPr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148" name="Google Shape;148;p5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/>
              <a:ahLst/>
              <a:cxnLst/>
              <a:rect l="l" t="t" r="r" b="b"/>
              <a:pathLst>
                <a:path w="1220510" h="921649" extrusionOk="0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/>
              <a:ahLst/>
              <a:cxnLst/>
              <a:rect l="l" t="t" r="r" b="b"/>
              <a:pathLst>
                <a:path w="926304" h="758185" extrusionOk="0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/>
              <a:ahLst/>
              <a:cxnLst/>
              <a:rect l="l" t="t" r="r" b="b"/>
              <a:pathLst>
                <a:path w="725009" h="1101479" extrusionOk="0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/>
              <a:ahLst/>
              <a:cxnLst/>
              <a:rect l="l" t="t" r="r" b="b"/>
              <a:pathLst>
                <a:path w="514180" h="578353" extrusionOk="0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/>
              <a:ahLst/>
              <a:cxnLst/>
              <a:rect l="l" t="t" r="r" b="b"/>
              <a:pathLst>
                <a:path w="594113" h="1215612" extrusionOk="0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1757805" y="2331054"/>
              <a:ext cx="1079409" cy="2674512"/>
              <a:chOff x="1757805" y="2331054"/>
              <a:chExt cx="1079409" cy="2674512"/>
            </a:xfrm>
          </p:grpSpPr>
          <p:sp>
            <p:nvSpPr>
              <p:cNvPr id="154" name="Google Shape;154;p5"/>
              <p:cNvSpPr/>
              <p:nvPr/>
            </p:nvSpPr>
            <p:spPr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55" name="Google Shape;155;p5"/>
              <p:cNvGrpSpPr/>
              <p:nvPr/>
            </p:nvGrpSpPr>
            <p:grpSpPr>
              <a:xfrm>
                <a:off x="1783203" y="4616691"/>
                <a:ext cx="1030201" cy="388875"/>
                <a:chOff x="4128891" y="3607011"/>
                <a:chExt cx="565669" cy="338400"/>
              </a:xfrm>
            </p:grpSpPr>
            <p:sp>
              <p:nvSpPr>
                <p:cNvPr id="156" name="Google Shape;156;p5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59" name="Google Shape;159;p5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1" name="Google Shape;161;p5"/>
              <p:cNvSpPr/>
              <p:nvPr/>
            </p:nvSpPr>
            <p:spPr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62" name="Google Shape;162;p5"/>
              <p:cNvCxnSpPr/>
              <p:nvPr/>
            </p:nvCxnSpPr>
            <p:spPr>
              <a:xfrm>
                <a:off x="1781615" y="2805642"/>
                <a:ext cx="20636" cy="2020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 flipH="1">
                <a:off x="2818166" y="2805642"/>
                <a:ext cx="4762" cy="1976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64" name="Google Shape;164;p5"/>
              <p:cNvGrpSpPr/>
              <p:nvPr/>
            </p:nvGrpSpPr>
            <p:grpSpPr>
              <a:xfrm>
                <a:off x="1757805" y="2331054"/>
                <a:ext cx="1079409" cy="430145"/>
                <a:chOff x="2183302" y="1574638"/>
                <a:chExt cx="1200053" cy="430113"/>
              </a:xfrm>
            </p:grpSpPr>
            <p:sp>
              <p:nvSpPr>
                <p:cNvPr id="165" name="Google Shape;165;p5"/>
                <p:cNvSpPr/>
                <p:nvPr/>
              </p:nvSpPr>
              <p:spPr>
                <a:xfrm rot="10800000" flipH="1">
                  <a:off x="2186832" y="1690499"/>
                  <a:ext cx="1194758" cy="31425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 rot="10800000" flipH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2490374" y="1671453"/>
                  <a:ext cx="582379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2430372" y="1630188"/>
                  <a:ext cx="702384" cy="10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2892745" y="1723828"/>
                  <a:ext cx="257658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2418018" y="1725416"/>
                  <a:ext cx="254129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2" name="Google Shape;172;p5"/>
                <p:cNvCxnSpPr>
                  <a:endCxn id="167" idx="2"/>
                </p:cNvCxnSpPr>
                <p:nvPr/>
              </p:nvCxnSpPr>
              <p:spPr>
                <a:xfrm rot="10800000">
                  <a:off x="2183302" y="1731764"/>
                  <a:ext cx="3600" cy="12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73" name="Google Shape;173;p5"/>
                <p:cNvCxnSpPr/>
                <p:nvPr/>
              </p:nvCxnSpPr>
              <p:spPr>
                <a:xfrm rot="10800000">
                  <a:off x="3379825" y="1728590"/>
                  <a:ext cx="3530" cy="12220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74" name="Google Shape;174;p5"/>
            <p:cNvGrpSpPr/>
            <p:nvPr/>
          </p:nvGrpSpPr>
          <p:grpSpPr>
            <a:xfrm>
              <a:off x="3500438" y="3173883"/>
              <a:ext cx="522287" cy="1831685"/>
              <a:chOff x="3500438" y="3173883"/>
              <a:chExt cx="522287" cy="1831685"/>
            </a:xfrm>
          </p:grpSpPr>
          <p:sp>
            <p:nvSpPr>
              <p:cNvPr id="175" name="Google Shape;175;p5"/>
              <p:cNvSpPr/>
              <p:nvPr/>
            </p:nvSpPr>
            <p:spPr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6" name="Google Shape;176;p5"/>
              <p:cNvCxnSpPr/>
              <p:nvPr/>
            </p:nvCxnSpPr>
            <p:spPr>
              <a:xfrm flipH="1">
                <a:off x="4019802" y="3321497"/>
                <a:ext cx="1588" cy="15364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177" name="Google Shape;177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8" name="Google Shape;178;p5"/>
              <p:cNvGrpSpPr/>
              <p:nvPr/>
            </p:nvGrpSpPr>
            <p:grpSpPr>
              <a:xfrm>
                <a:off x="3511845" y="4783352"/>
                <a:ext cx="507957" cy="222216"/>
                <a:chOff x="4129087" y="3606297"/>
                <a:chExt cx="568256" cy="339233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82" name="Google Shape;182;p5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183;p5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4" name="Google Shape;184;p5"/>
              <p:cNvSpPr/>
              <p:nvPr/>
            </p:nvSpPr>
            <p:spPr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5" name="Google Shape;185;p5"/>
              <p:cNvCxnSpPr>
                <a:stCxn id="186" idx="2"/>
              </p:cNvCxnSpPr>
              <p:nvPr/>
            </p:nvCxnSpPr>
            <p:spPr>
              <a:xfrm flipH="1">
                <a:off x="3507045" y="3262769"/>
                <a:ext cx="4800" cy="1688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87" name="Google Shape;187;p5"/>
              <p:cNvGrpSpPr/>
              <p:nvPr/>
            </p:nvGrpSpPr>
            <p:grpSpPr>
              <a:xfrm>
                <a:off x="3511845" y="3173883"/>
                <a:ext cx="503196" cy="242848"/>
                <a:chOff x="2185178" y="1574269"/>
                <a:chExt cx="1198011" cy="430447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 rot="10800000" flipH="1">
                  <a:off x="2188958" y="1689617"/>
                  <a:ext cx="1194231" cy="3150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 rot="10800000" flipH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2491295" y="1669924"/>
                  <a:ext cx="581999" cy="157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2430828" y="1630537"/>
                  <a:ext cx="702933" cy="10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2891892" y="1723378"/>
                  <a:ext cx="260764" cy="95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2419489" y="1726192"/>
                  <a:ext cx="253208" cy="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" name="Google Shape;194;p5"/>
                <p:cNvCxnSpPr>
                  <a:endCxn id="186" idx="2"/>
                </p:cNvCxnSpPr>
                <p:nvPr/>
              </p:nvCxnSpPr>
              <p:spPr>
                <a:xfrm rot="10800000">
                  <a:off x="2185178" y="1731819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 rot="10800000">
                  <a:off x="3379409" y="1729005"/>
                  <a:ext cx="3780" cy="1209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4299179" y="2486604"/>
              <a:ext cx="528594" cy="2517375"/>
              <a:chOff x="4299179" y="2486604"/>
              <a:chExt cx="528594" cy="2517375"/>
            </a:xfrm>
          </p:grpSpPr>
          <p:sp>
            <p:nvSpPr>
              <p:cNvPr id="197" name="Google Shape;197;p5"/>
              <p:cNvSpPr/>
              <p:nvPr/>
            </p:nvSpPr>
            <p:spPr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8" name="Google Shape;198;p5"/>
              <p:cNvCxnSpPr/>
              <p:nvPr/>
            </p:nvCxnSpPr>
            <p:spPr>
              <a:xfrm>
                <a:off x="4821424" y="2642154"/>
                <a:ext cx="6349" cy="221421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99" name="Google Shape;199;p5"/>
              <p:cNvGrpSpPr/>
              <p:nvPr/>
            </p:nvGrpSpPr>
            <p:grpSpPr>
              <a:xfrm>
                <a:off x="4319815" y="4781764"/>
                <a:ext cx="507958" cy="222216"/>
                <a:chOff x="4129012" y="3606230"/>
                <a:chExt cx="568256" cy="339300"/>
              </a:xfrm>
            </p:grpSpPr>
            <p:sp>
              <p:nvSpPr>
                <p:cNvPr id="200" name="Google Shape;200;p5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03" name="Google Shape;203;p5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4" name="Google Shape;204;p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05" name="Google Shape;205;p5"/>
              <p:cNvSpPr/>
              <p:nvPr/>
            </p:nvSpPr>
            <p:spPr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6" name="Google Shape;206;p5"/>
              <p:cNvCxnSpPr>
                <a:stCxn id="207" idx="2"/>
              </p:cNvCxnSpPr>
              <p:nvPr/>
            </p:nvCxnSpPr>
            <p:spPr>
              <a:xfrm>
                <a:off x="4300767" y="2640567"/>
                <a:ext cx="14400" cy="230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08" name="Google Shape;208;p5"/>
              <p:cNvGrpSpPr/>
              <p:nvPr/>
            </p:nvGrpSpPr>
            <p:grpSpPr>
              <a:xfrm>
                <a:off x="4299179" y="2486604"/>
                <a:ext cx="504783" cy="242849"/>
                <a:chOff x="2183224" y="1574808"/>
                <a:chExt cx="1200054" cy="43014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 rot="10800000" flipH="1">
                  <a:off x="2186998" y="1690077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 rot="10800000" flipH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2488899" y="1670396"/>
                  <a:ext cx="584931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2428519" y="1631037"/>
                  <a:ext cx="705691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2892690" y="1723814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2417196" y="1726625"/>
                  <a:ext cx="252843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5" name="Google Shape;215;p5"/>
                <p:cNvCxnSpPr>
                  <a:endCxn id="210" idx="2"/>
                </p:cNvCxnSpPr>
                <p:nvPr/>
              </p:nvCxnSpPr>
              <p:spPr>
                <a:xfrm rot="10800000">
                  <a:off x="2183224" y="1732248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16" name="Google Shape;216;p5"/>
                <p:cNvCxnSpPr/>
                <p:nvPr/>
              </p:nvCxnSpPr>
              <p:spPr>
                <a:xfrm rot="10800000">
                  <a:off x="3379505" y="1729437"/>
                  <a:ext cx="3773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5491163" y="3178644"/>
              <a:ext cx="522287" cy="1825335"/>
              <a:chOff x="5491163" y="3178644"/>
              <a:chExt cx="522287" cy="1825335"/>
            </a:xfrm>
          </p:grpSpPr>
          <p:sp>
            <p:nvSpPr>
              <p:cNvPr id="218" name="Google Shape;218;p5"/>
              <p:cNvSpPr/>
              <p:nvPr/>
            </p:nvSpPr>
            <p:spPr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100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9" name="Google Shape;219;p5"/>
              <p:cNvCxnSpPr>
                <a:stCxn id="220" idx="6"/>
              </p:cNvCxnSpPr>
              <p:nvPr/>
            </p:nvCxnSpPr>
            <p:spPr>
              <a:xfrm>
                <a:off x="6004010" y="3267530"/>
                <a:ext cx="6300" cy="158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221" name="Google Shape;221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5"/>
              <p:cNvGrpSpPr/>
              <p:nvPr/>
            </p:nvGrpSpPr>
            <p:grpSpPr>
              <a:xfrm>
                <a:off x="5502403" y="4781764"/>
                <a:ext cx="507957" cy="222216"/>
                <a:chOff x="4128900" y="3606230"/>
                <a:chExt cx="568256" cy="339300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26" name="Google Shape;226;p5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28" name="Google Shape;228;p5"/>
              <p:cNvSpPr/>
              <p:nvPr/>
            </p:nvSpPr>
            <p:spPr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9" name="Google Shape;229;p5"/>
              <p:cNvCxnSpPr>
                <a:stCxn id="221" idx="1"/>
              </p:cNvCxnSpPr>
              <p:nvPr/>
            </p:nvCxnSpPr>
            <p:spPr>
              <a:xfrm>
                <a:off x="5491163" y="3316941"/>
                <a:ext cx="6300" cy="163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30" name="Google Shape;230;p5"/>
              <p:cNvGrpSpPr/>
              <p:nvPr/>
            </p:nvGrpSpPr>
            <p:grpSpPr>
              <a:xfrm>
                <a:off x="5500816" y="3178644"/>
                <a:ext cx="504782" cy="242849"/>
                <a:chOff x="2183606" y="1573485"/>
                <a:chExt cx="1200052" cy="430149"/>
              </a:xfrm>
            </p:grpSpPr>
            <p:sp>
              <p:nvSpPr>
                <p:cNvPr id="231" name="Google Shape;231;p5"/>
                <p:cNvSpPr/>
                <p:nvPr/>
              </p:nvSpPr>
              <p:spPr>
                <a:xfrm rot="10800000" flipH="1">
                  <a:off x="2187379" y="1688754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2" name="Google Shape;232;p5"/>
                <p:cNvSpPr/>
                <p:nvPr/>
              </p:nvSpPr>
              <p:spPr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 rot="10800000" flipH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3" name="Google Shape;233;p5"/>
                <p:cNvSpPr/>
                <p:nvPr/>
              </p:nvSpPr>
              <p:spPr>
                <a:xfrm>
                  <a:off x="2489279" y="1669074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4" name="Google Shape;234;p5"/>
                <p:cNvSpPr/>
                <p:nvPr/>
              </p:nvSpPr>
              <p:spPr>
                <a:xfrm>
                  <a:off x="2428899" y="1629714"/>
                  <a:ext cx="705692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5"/>
                <p:cNvSpPr/>
                <p:nvPr/>
              </p:nvSpPr>
              <p:spPr>
                <a:xfrm>
                  <a:off x="2893071" y="1722492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5"/>
                <p:cNvSpPr/>
                <p:nvPr/>
              </p:nvSpPr>
              <p:spPr>
                <a:xfrm>
                  <a:off x="2417579" y="1725302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7" name="Google Shape;237;p5"/>
                <p:cNvCxnSpPr>
                  <a:endCxn id="220" idx="2"/>
                </p:cNvCxnSpPr>
                <p:nvPr/>
              </p:nvCxnSpPr>
              <p:spPr>
                <a:xfrm rot="10800000">
                  <a:off x="2183606" y="1730925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 rot="10800000">
                  <a:off x="3379883" y="1728114"/>
                  <a:ext cx="3775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39" name="Google Shape;239;p5"/>
            <p:cNvGrpSpPr/>
            <p:nvPr/>
          </p:nvGrpSpPr>
          <p:grpSpPr>
            <a:xfrm>
              <a:off x="6472285" y="2648504"/>
              <a:ext cx="522243" cy="2353889"/>
              <a:chOff x="6472285" y="2648504"/>
              <a:chExt cx="522243" cy="2353889"/>
            </a:xfrm>
          </p:grpSpPr>
          <p:sp>
            <p:nvSpPr>
              <p:cNvPr id="240" name="Google Shape;240;p5"/>
              <p:cNvSpPr/>
              <p:nvPr/>
            </p:nvSpPr>
            <p:spPr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6994528" y="2846910"/>
                <a:ext cx="0" cy="19983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42" name="Google Shape;242;p5"/>
              <p:cNvGrpSpPr/>
              <p:nvPr/>
            </p:nvGrpSpPr>
            <p:grpSpPr>
              <a:xfrm>
                <a:off x="6486571" y="4765893"/>
                <a:ext cx="507957" cy="236499"/>
                <a:chOff x="4128808" y="3606294"/>
                <a:chExt cx="568256" cy="339218"/>
              </a:xfrm>
            </p:grpSpPr>
            <p:sp>
              <p:nvSpPr>
                <p:cNvPr id="243" name="Google Shape;243;p5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4" name="Google Shape;244;p5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5" name="Google Shape;245;p5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46" name="Google Shape;246;p5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48" name="Google Shape;248;p5"/>
              <p:cNvSpPr/>
              <p:nvPr/>
            </p:nvSpPr>
            <p:spPr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6472285" y="2818340"/>
                <a:ext cx="9524" cy="2126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50" name="Google Shape;250;p5"/>
              <p:cNvGrpSpPr/>
              <p:nvPr/>
            </p:nvGrpSpPr>
            <p:grpSpPr>
              <a:xfrm>
                <a:off x="6478635" y="2648504"/>
                <a:ext cx="504782" cy="242849"/>
                <a:chOff x="2184464" y="1575651"/>
                <a:chExt cx="1200052" cy="430151"/>
              </a:xfrm>
            </p:grpSpPr>
            <p:sp>
              <p:nvSpPr>
                <p:cNvPr id="251" name="Google Shape;251;p5"/>
                <p:cNvSpPr/>
                <p:nvPr/>
              </p:nvSpPr>
              <p:spPr>
                <a:xfrm rot="10800000" flipH="1">
                  <a:off x="2188237" y="1690921"/>
                  <a:ext cx="1196279" cy="31488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2" name="Google Shape;252;p5"/>
                <p:cNvSpPr/>
                <p:nvPr/>
              </p:nvSpPr>
              <p:spPr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 rot="10800000" flipH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2490137" y="1671240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>
                  <a:off x="2429757" y="1631880"/>
                  <a:ext cx="705692" cy="1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2893929" y="1724658"/>
                  <a:ext cx="256615" cy="95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2418437" y="1727469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8" name="Google Shape;258;p5"/>
                <p:cNvCxnSpPr>
                  <a:endCxn id="253" idx="2"/>
                </p:cNvCxnSpPr>
                <p:nvPr/>
              </p:nvCxnSpPr>
              <p:spPr>
                <a:xfrm rot="10800000">
                  <a:off x="2184464" y="1733092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 rot="10800000">
                  <a:off x="3380741" y="1730281"/>
                  <a:ext cx="3775" cy="12089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260" name="Google Shape;260;p5"/>
          <p:cNvGrpSpPr/>
          <p:nvPr/>
        </p:nvGrpSpPr>
        <p:grpSpPr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261" name="Google Shape;261;p5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5"/>
            <p:cNvCxnSpPr/>
            <p:nvPr/>
          </p:nvCxnSpPr>
          <p:spPr>
            <a:xfrm rot="10800000" flipH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67" name="Google Shape;267;p5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1" name="Google Shape;271;p5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2" name="Google Shape;272;p5"/>
            <p:cNvCxnSpPr>
              <a:endCxn id="267" idx="2"/>
            </p:cNvCxnSpPr>
            <p:nvPr/>
          </p:nvCxnSpPr>
          <p:spPr>
            <a:xfrm rot="10800000" flipH="1">
              <a:off x="3997770" y="985135"/>
              <a:ext cx="2561100" cy="46980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3" name="Google Shape;273;p5"/>
            <p:cNvCxnSpPr/>
            <p:nvPr/>
          </p:nvCxnSpPr>
          <p:spPr>
            <a:xfrm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4" name="Google Shape;274;p5"/>
            <p:cNvCxnSpPr/>
            <p:nvPr/>
          </p:nvCxnSpPr>
          <p:spPr>
            <a:xfrm rot="10800000" flipH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75" name="Google Shape;275;p5"/>
          <p:cNvGrpSpPr/>
          <p:nvPr/>
        </p:nvGrpSpPr>
        <p:grpSpPr>
          <a:xfrm>
            <a:off x="3147598" y="3114745"/>
            <a:ext cx="6633399" cy="1116626"/>
            <a:chOff x="1557338" y="3074988"/>
            <a:chExt cx="6633399" cy="1116626"/>
          </a:xfrm>
        </p:grpSpPr>
        <p:sp>
          <p:nvSpPr>
            <p:cNvPr id="276" name="Google Shape;276;p5"/>
            <p:cNvSpPr txBox="1"/>
            <p:nvPr/>
          </p:nvSpPr>
          <p:spPr>
            <a:xfrm>
              <a:off x="7292975" y="3651250"/>
              <a:ext cx="897762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7224713" y="3074988"/>
              <a:ext cx="966024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5"/>
            <p:cNvCxnSpPr/>
            <p:nvPr/>
          </p:nvCxnSpPr>
          <p:spPr>
            <a:xfrm>
              <a:off x="1557338" y="3613150"/>
              <a:ext cx="6207125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279" name="Google Shape;279;p5"/>
          <p:cNvGrpSpPr/>
          <p:nvPr/>
        </p:nvGrpSpPr>
        <p:grpSpPr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280" name="Google Shape;280;p5" descr="fig42_table.pd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746102" y="4471477"/>
              <a:ext cx="966463" cy="966962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81" name="Google Shape;281;p5"/>
            <p:cNvGrpSpPr/>
            <p:nvPr/>
          </p:nvGrpSpPr>
          <p:grpSpPr>
            <a:xfrm>
              <a:off x="-3025207" y="5228700"/>
              <a:ext cx="3405278" cy="363530"/>
              <a:chOff x="-3025207" y="5228700"/>
              <a:chExt cx="3405278" cy="363530"/>
            </a:xfrm>
          </p:grpSpPr>
          <p:grpSp>
            <p:nvGrpSpPr>
              <p:cNvPr id="282" name="Google Shape;282;p5"/>
              <p:cNvGrpSpPr/>
              <p:nvPr/>
            </p:nvGrpSpPr>
            <p:grpSpPr>
              <a:xfrm>
                <a:off x="-3025207" y="5258861"/>
                <a:ext cx="430224" cy="333369"/>
                <a:chOff x="2931721" y="3908607"/>
                <a:chExt cx="430314" cy="333310"/>
              </a:xfrm>
            </p:grpSpPr>
            <p:sp>
              <p:nvSpPr>
                <p:cNvPr id="283" name="Google Shape;283;p5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4" name="Google Shape;284;p5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5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5"/>
                <p:cNvCxnSpPr>
                  <a:stCxn id="283" idx="2"/>
                </p:cNvCxnSpPr>
                <p:nvPr/>
              </p:nvCxnSpPr>
              <p:spPr>
                <a:xfrm rot="10800000">
                  <a:off x="3147760" y="4003717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7" name="Google Shape;287;p5"/>
              <p:cNvGrpSpPr/>
              <p:nvPr/>
            </p:nvGrpSpPr>
            <p:grpSpPr>
              <a:xfrm>
                <a:off x="-2217148" y="5257274"/>
                <a:ext cx="430223" cy="333369"/>
                <a:chOff x="2931743" y="3908513"/>
                <a:chExt cx="430312" cy="333376"/>
              </a:xfrm>
            </p:grpSpPr>
            <p:sp>
              <p:nvSpPr>
                <p:cNvPr id="288" name="Google Shape;288;p5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9" name="Google Shape;289;p5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5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Google Shape;291;p5"/>
                <p:cNvCxnSpPr>
                  <a:stCxn id="288" idx="2"/>
                </p:cNvCxnSpPr>
                <p:nvPr/>
              </p:nvCxnSpPr>
              <p:spPr>
                <a:xfrm rot="10800000">
                  <a:off x="3147781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2" name="Google Shape;292;p5"/>
              <p:cNvGrpSpPr/>
              <p:nvPr/>
            </p:nvGrpSpPr>
            <p:grpSpPr>
              <a:xfrm>
                <a:off x="-1034429" y="5257274"/>
                <a:ext cx="430224" cy="333369"/>
                <a:chOff x="2931774" y="3908513"/>
                <a:chExt cx="430314" cy="333376"/>
              </a:xfrm>
            </p:grpSpPr>
            <p:sp>
              <p:nvSpPr>
                <p:cNvPr id="293" name="Google Shape;293;p5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4" name="Google Shape;294;p5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5" name="Google Shape;295;p5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6" name="Google Shape;296;p5"/>
                <p:cNvCxnSpPr>
                  <a:stCxn id="293" idx="2"/>
                </p:cNvCxnSpPr>
                <p:nvPr/>
              </p:nvCxnSpPr>
              <p:spPr>
                <a:xfrm rot="10800000">
                  <a:off x="3147813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7" name="Google Shape;297;p5"/>
              <p:cNvGrpSpPr/>
              <p:nvPr/>
            </p:nvGrpSpPr>
            <p:grpSpPr>
              <a:xfrm>
                <a:off x="-50153" y="5228700"/>
                <a:ext cx="430224" cy="350830"/>
                <a:chOff x="2931800" y="3912336"/>
                <a:chExt cx="430314" cy="329569"/>
              </a:xfrm>
            </p:grpSpPr>
            <p:sp>
              <p:nvSpPr>
                <p:cNvPr id="298" name="Google Shape;298;p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9" name="Google Shape;299;p5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0" name="Google Shape;300;p5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1" name="Google Shape;301;p5"/>
                <p:cNvCxnSpPr>
                  <a:stCxn id="298" idx="2"/>
                </p:cNvCxnSpPr>
                <p:nvPr/>
              </p:nvCxnSpPr>
              <p:spPr>
                <a:xfrm rot="10800000">
                  <a:off x="3147839" y="4003405"/>
                  <a:ext cx="1500" cy="23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302" name="Google Shape;302;p5"/>
          <p:cNvGrpSpPr/>
          <p:nvPr/>
        </p:nvGrpSpPr>
        <p:grpSpPr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303" name="Google Shape;303;p5"/>
            <p:cNvCxnSpPr/>
            <p:nvPr/>
          </p:nvCxnSpPr>
          <p:spPr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4" name="Google Shape;304;p5"/>
            <p:cNvCxnSpPr/>
            <p:nvPr/>
          </p:nvCxnSpPr>
          <p:spPr>
            <a:xfrm>
              <a:off x="-2808366" y="4361882"/>
              <a:ext cx="0" cy="87183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7" name="Google Shape;307;p5"/>
            <p:cNvCxnSpPr/>
            <p:nvPr/>
          </p:nvCxnSpPr>
          <p:spPr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308" name="Google Shape;308;p5"/>
          <p:cNvCxnSpPr/>
          <p:nvPr/>
        </p:nvCxnSpPr>
        <p:spPr>
          <a:xfrm flipH="1">
            <a:off x="2872960" y="5842070"/>
            <a:ext cx="15081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5"/>
          <p:cNvSpPr txBox="1"/>
          <p:nvPr/>
        </p:nvSpPr>
        <p:spPr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1" name="Google Shape;311;p5"/>
          <p:cNvGrpSpPr/>
          <p:nvPr/>
        </p:nvGrpSpPr>
        <p:grpSpPr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312" name="Google Shape;312;p5"/>
            <p:cNvSpPr/>
            <p:nvPr/>
          </p:nvSpPr>
          <p:spPr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5"/>
            <p:cNvCxnSpPr/>
            <p:nvPr/>
          </p:nvCxnSpPr>
          <p:spPr>
            <a:xfrm>
              <a:off x="-2933828" y="3101502"/>
              <a:ext cx="471543" cy="0"/>
            </a:xfrm>
            <a:prstGeom prst="straightConnector1">
              <a:avLst/>
            </a:prstGeom>
            <a:noFill/>
            <a:ln w="952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5"/>
            <p:cNvSpPr/>
            <p:nvPr/>
          </p:nvSpPr>
          <p:spPr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5"/>
            <p:cNvCxnSpPr/>
            <p:nvPr/>
          </p:nvCxnSpPr>
          <p:spPr>
            <a:xfrm>
              <a:off x="-3621642" y="2717403"/>
              <a:ext cx="405953" cy="300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7" name="Google Shape;317;p5"/>
          <p:cNvSpPr/>
          <p:nvPr/>
        </p:nvSpPr>
        <p:spPr>
          <a:xfrm>
            <a:off x="4084223" y="5708720"/>
            <a:ext cx="982662" cy="233362"/>
          </a:xfrm>
          <a:custGeom>
            <a:avLst/>
            <a:gdLst/>
            <a:ahLst/>
            <a:cxnLst/>
            <a:rect l="l" t="t" r="r" b="b"/>
            <a:pathLst>
              <a:path w="554" h="167" extrusionOk="0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5"/>
          <p:cNvGrpSpPr/>
          <p:nvPr/>
        </p:nvGrpSpPr>
        <p:grpSpPr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319" name="Google Shape;319;p5"/>
            <p:cNvSpPr/>
            <p:nvPr/>
          </p:nvSpPr>
          <p:spPr>
            <a:xfrm rot="10800000" flipH="1">
              <a:off x="1874448" y="1694641"/>
              <a:ext cx="1125200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rot="10800000" flipH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159710" y="1673339"/>
              <a:ext cx="548337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102657" y="1633104"/>
              <a:ext cx="662442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536889" y="1727776"/>
              <a:ext cx="244059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089979" y="1730143"/>
              <a:ext cx="240888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5"/>
            <p:cNvCxnSpPr>
              <a:endCxn id="32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27" name="Google Shape;327;p5"/>
            <p:cNvCxnSpPr/>
            <p:nvPr/>
          </p:nvCxnSpPr>
          <p:spPr>
            <a:xfrm rot="10800000">
              <a:off x="2996479" y="1734876"/>
              <a:ext cx="3169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328" name="Google Shape;328;p5"/>
          <p:cNvSpPr txBox="1"/>
          <p:nvPr/>
        </p:nvSpPr>
        <p:spPr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695" name="Google Shape;695;p7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7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"/>
          <p:cNvSpPr txBox="1">
            <a:spLocks noGrp="1"/>
          </p:cNvSpPr>
          <p:nvPr>
            <p:ph type="body" idx="1"/>
          </p:nvPr>
        </p:nvSpPr>
        <p:spPr>
          <a:xfrm>
            <a:off x="749710" y="1443808"/>
            <a:ext cx="60345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Routing</a:t>
            </a:r>
            <a:r>
              <a:rPr lang="en-US">
                <a:solidFill>
                  <a:srgbClr val="C00000"/>
                </a:solidFill>
              </a:rPr>
              <a:t> protocol goal: </a:t>
            </a:r>
            <a:r>
              <a:rPr lang="en-US"/>
              <a:t>determine “good” paths (equivalently, routes), from sending hosts to receiving host, through network of routers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path: </a:t>
            </a:r>
            <a:r>
              <a:rPr lang="en-US"/>
              <a:t>sequence of routers packets traverse from given initial source host to final destination host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“good”: </a:t>
            </a:r>
            <a:r>
              <a:rPr lang="en-US"/>
              <a:t>least “cost”, “fastest”, “least congested”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routing: a “top-10” networking challenge!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05" name="Google Shape;705;p8"/>
          <p:cNvSpPr txBox="1"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protocols</a:t>
            </a:r>
            <a:endParaRPr/>
          </a:p>
        </p:txBody>
      </p:sp>
      <p:sp>
        <p:nvSpPr>
          <p:cNvPr id="706" name="Google Shape;706;p8"/>
          <p:cNvSpPr/>
          <p:nvPr/>
        </p:nvSpPr>
        <p:spPr>
          <a:xfrm>
            <a:off x="9058928" y="2579084"/>
            <a:ext cx="1124807" cy="1337915"/>
          </a:xfrm>
          <a:custGeom>
            <a:avLst/>
            <a:gdLst/>
            <a:ahLst/>
            <a:cxnLst/>
            <a:rect l="l" t="t" r="r" b="b"/>
            <a:pathLst>
              <a:path w="1549812" h="1800235" extrusionOk="0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8"/>
          <p:cNvSpPr/>
          <p:nvPr/>
        </p:nvSpPr>
        <p:spPr>
          <a:xfrm>
            <a:off x="7347816" y="1339341"/>
            <a:ext cx="1736725" cy="1317704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708;p8"/>
          <p:cNvGrpSpPr/>
          <p:nvPr/>
        </p:nvGrpSpPr>
        <p:grpSpPr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709" name="Google Shape;709;p8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"/>
          <p:cNvSpPr/>
          <p:nvPr/>
        </p:nvSpPr>
        <p:spPr>
          <a:xfrm>
            <a:off x="7786141" y="4196440"/>
            <a:ext cx="3079750" cy="1665288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8"/>
          <p:cNvSpPr txBox="1"/>
          <p:nvPr/>
        </p:nvSpPr>
        <p:spPr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8"/>
          <p:cNvSpPr txBox="1"/>
          <p:nvPr/>
        </p:nvSpPr>
        <p:spPr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8"/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/>
            <a:ahLst/>
            <a:cxnLst/>
            <a:rect l="l" t="t" r="r" b="b"/>
            <a:pathLst>
              <a:path w="1447873" h="1952840" extrusionOk="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8"/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716" name="Google Shape;716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8" name="Google Shape;718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9" name="Google Shape;719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24" name="Google Shape;724;p8"/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725" name="Google Shape;725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Google Shape;727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8" name="Google Shape;728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9" name="Google Shape;729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0" name="Google Shape;730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8"/>
          <p:cNvSpPr/>
          <p:nvPr/>
        </p:nvSpPr>
        <p:spPr>
          <a:xfrm>
            <a:off x="9614553" y="1295348"/>
            <a:ext cx="1497864" cy="1386455"/>
          </a:xfrm>
          <a:custGeom>
            <a:avLst/>
            <a:gdLst/>
            <a:ahLst/>
            <a:cxnLst/>
            <a:rect l="l" t="t" r="r" b="b"/>
            <a:pathLst>
              <a:path w="1634267" h="1796376" extrusionOk="0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8"/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37" name="Google Shape;737;p8"/>
          <p:cNvCxnSpPr/>
          <p:nvPr/>
        </p:nvCxnSpPr>
        <p:spPr>
          <a:xfrm rot="10800000">
            <a:off x="10633660" y="3093431"/>
            <a:ext cx="412964" cy="63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8" name="Google Shape;738;p8"/>
          <p:cNvCxnSpPr/>
          <p:nvPr/>
        </p:nvCxnSpPr>
        <p:spPr>
          <a:xfrm rot="10800000">
            <a:off x="10734575" y="3153990"/>
            <a:ext cx="345866" cy="738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8"/>
          <p:cNvCxnSpPr/>
          <p:nvPr/>
        </p:nvCxnSpPr>
        <p:spPr>
          <a:xfrm rot="10800000" flipH="1">
            <a:off x="10710637" y="3146727"/>
            <a:ext cx="335987" cy="395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8"/>
          <p:cNvCxnSpPr/>
          <p:nvPr/>
        </p:nvCxnSpPr>
        <p:spPr>
          <a:xfrm rot="10800000">
            <a:off x="10644514" y="3108202"/>
            <a:ext cx="1" cy="4857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1" name="Google Shape;741;p8"/>
          <p:cNvCxnSpPr/>
          <p:nvPr/>
        </p:nvCxnSpPr>
        <p:spPr>
          <a:xfrm rot="10800000">
            <a:off x="10624360" y="3584948"/>
            <a:ext cx="508543" cy="34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p8"/>
          <p:cNvCxnSpPr/>
          <p:nvPr/>
        </p:nvCxnSpPr>
        <p:spPr>
          <a:xfrm rot="10800000">
            <a:off x="9968935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p8"/>
          <p:cNvCxnSpPr/>
          <p:nvPr/>
        </p:nvCxnSpPr>
        <p:spPr>
          <a:xfrm rot="10800000">
            <a:off x="9293356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4" name="Google Shape;744;p8"/>
          <p:cNvCxnSpPr/>
          <p:nvPr/>
        </p:nvCxnSpPr>
        <p:spPr>
          <a:xfrm flipH="1">
            <a:off x="9350608" y="3020978"/>
            <a:ext cx="382424" cy="517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5" name="Google Shape;745;p8"/>
          <p:cNvCxnSpPr/>
          <p:nvPr/>
        </p:nvCxnSpPr>
        <p:spPr>
          <a:xfrm>
            <a:off x="9806809" y="3020978"/>
            <a:ext cx="0" cy="540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6" name="Google Shape;746;p8"/>
          <p:cNvCxnSpPr/>
          <p:nvPr/>
        </p:nvCxnSpPr>
        <p:spPr>
          <a:xfrm>
            <a:off x="10211408" y="2267998"/>
            <a:ext cx="488174" cy="83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Google Shape;747;p8"/>
          <p:cNvCxnSpPr/>
          <p:nvPr/>
        </p:nvCxnSpPr>
        <p:spPr>
          <a:xfrm flipH="1">
            <a:off x="9872459" y="2208319"/>
            <a:ext cx="380432" cy="6948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8" name="Google Shape;748;p8"/>
          <p:cNvGrpSpPr/>
          <p:nvPr/>
        </p:nvGrpSpPr>
        <p:grpSpPr>
          <a:xfrm>
            <a:off x="7635978" y="1640631"/>
            <a:ext cx="3578867" cy="3640284"/>
            <a:chOff x="7562238" y="2127325"/>
            <a:chExt cx="3578867" cy="3640284"/>
          </a:xfrm>
        </p:grpSpPr>
        <p:grpSp>
          <p:nvGrpSpPr>
            <p:cNvPr id="749" name="Google Shape;749;p8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750" name="Google Shape;750;p8"/>
              <p:cNvCxnSpPr/>
              <p:nvPr/>
            </p:nvCxnSpPr>
            <p:spPr>
              <a:xfrm rot="5400000" flipH="1">
                <a:off x="9813692" y="5228612"/>
                <a:ext cx="388062" cy="75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8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8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8"/>
              <p:cNvCxnSpPr/>
              <p:nvPr/>
            </p:nvCxnSpPr>
            <p:spPr>
              <a:xfrm rot="10800000" flipH="1">
                <a:off x="8874149" y="4815390"/>
                <a:ext cx="569255" cy="246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8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8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8"/>
              <p:cNvCxnSpPr/>
              <p:nvPr/>
            </p:nvCxnSpPr>
            <p:spPr>
              <a:xfrm rot="10800000" flipH="1">
                <a:off x="7972450" y="5267343"/>
                <a:ext cx="41275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8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8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8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8"/>
              <p:cNvCxnSpPr/>
              <p:nvPr/>
            </p:nvCxnSpPr>
            <p:spPr>
              <a:xfrm rot="10800000" flipH="1">
                <a:off x="7881336" y="4017980"/>
                <a:ext cx="168275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 rot="5400000" flipH="1">
                <a:off x="9909628" y="5560344"/>
                <a:ext cx="366793" cy="148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8"/>
              <p:cNvCxnSpPr/>
              <p:nvPr/>
            </p:nvCxnSpPr>
            <p:spPr>
              <a:xfrm rot="10800000" flipH="1">
                <a:off x="8483508" y="5013435"/>
                <a:ext cx="404236" cy="2077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8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p8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7" name="Google Shape;767;p8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p8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0" name="Google Shape;770;p8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p8"/>
              <p:cNvCxnSpPr/>
              <p:nvPr/>
            </p:nvCxnSpPr>
            <p:spPr>
              <a:xfrm rot="10800000" flipH="1">
                <a:off x="9402788" y="4090252"/>
                <a:ext cx="429324" cy="705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8"/>
              <p:cNvCxnSpPr/>
              <p:nvPr/>
            </p:nvCxnSpPr>
            <p:spPr>
              <a:xfrm rot="10800000" flipH="1">
                <a:off x="8268637" y="4024329"/>
                <a:ext cx="969051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74" name="Google Shape;774;p8" descr="antenna_radiation_styliz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8" descr="antenna_radiation_styliz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8" descr="cell_tower_radiation cop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8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8" name="Google Shape;778;p8"/>
          <p:cNvCxnSpPr/>
          <p:nvPr/>
        </p:nvCxnSpPr>
        <p:spPr>
          <a:xfrm>
            <a:off x="8281600" y="2213665"/>
            <a:ext cx="227964" cy="174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9" name="Google Shape;779;p8"/>
          <p:cNvGrpSpPr/>
          <p:nvPr/>
        </p:nvGrpSpPr>
        <p:grpSpPr>
          <a:xfrm>
            <a:off x="8124438" y="1822682"/>
            <a:ext cx="298450" cy="464008"/>
            <a:chOff x="3130" y="3288"/>
            <a:chExt cx="410" cy="742"/>
          </a:xfrm>
        </p:grpSpPr>
        <p:cxnSp>
          <p:nvCxnSpPr>
            <p:cNvPr id="780" name="Google Shape;780;p8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8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8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8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8"/>
            <p:cNvCxnSpPr/>
            <p:nvPr/>
          </p:nvCxnSpPr>
          <p:spPr>
            <a:xfrm rot="10800000" flipH="1">
              <a:off x="3130" y="3888"/>
              <a:ext cx="205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8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8"/>
            <p:cNvCxnSpPr/>
            <p:nvPr/>
          </p:nvCxnSpPr>
          <p:spPr>
            <a:xfrm rot="10800000" flipH="1">
              <a:off x="3335" y="3668"/>
              <a:ext cx="124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8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8"/>
            <p:cNvCxnSpPr/>
            <p:nvPr/>
          </p:nvCxnSpPr>
          <p:spPr>
            <a:xfrm rot="10800000" flipH="1">
              <a:off x="3335" y="3781"/>
              <a:ext cx="153" cy="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8"/>
            <p:cNvCxnSpPr/>
            <p:nvPr/>
          </p:nvCxnSpPr>
          <p:spPr>
            <a:xfrm rot="10800000" flipH="1">
              <a:off x="3335" y="3567"/>
              <a:ext cx="78" cy="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8"/>
            <p:cNvCxnSpPr/>
            <p:nvPr/>
          </p:nvCxnSpPr>
          <p:spPr>
            <a:xfrm rot="10800000" flipH="1">
              <a:off x="3335" y="3428"/>
              <a:ext cx="49" cy="2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8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8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95" name="Google Shape;795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7" name="Google Shape;797;p8"/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798" name="Google Shape;79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1" name="Google Shape;80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5" name="Google Shape;805;p8"/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806" name="Google Shape;80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9" name="Google Shape;80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3" name="Google Shape;813;p8"/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814" name="Google Shape;81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6" name="Google Shape;81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17" name="Google Shape;81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8"/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822" name="Google Shape;82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24" name="Google Shape;82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5" name="Google Shape;82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9" name="Google Shape;829;p8"/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830" name="Google Shape;83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32" name="Google Shape;83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3" name="Google Shape;83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7" name="Google Shape;837;p8"/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838" name="Google Shape;83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1" name="Google Shape;84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8"/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846" name="Google Shape;84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9" name="Google Shape;84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8"/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854" name="Google Shape;85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56" name="Google Shape;85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7" name="Google Shape;85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8"/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862" name="Google Shape;86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5" name="Google Shape;86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9" name="Google Shape;869;p8"/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870" name="Google Shape;87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2" name="Google Shape;87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3" name="Google Shape;87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7" name="Google Shape;877;p8"/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878" name="Google Shape;87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1" name="Google Shape;88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5" name="Google Shape;885;p8"/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886" name="Google Shape;88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8" name="Google Shape;88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9" name="Google Shape;88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3" name="Google Shape;893;p8"/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894" name="Google Shape;89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96" name="Google Shape;89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7" name="Google Shape;89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1" name="Google Shape;901;p8"/>
          <p:cNvGrpSpPr/>
          <p:nvPr/>
        </p:nvGrpSpPr>
        <p:grpSpPr>
          <a:xfrm>
            <a:off x="7512814" y="1869919"/>
            <a:ext cx="534987" cy="414882"/>
            <a:chOff x="7432700" y="2327293"/>
            <a:chExt cx="534987" cy="414882"/>
          </a:xfrm>
        </p:grpSpPr>
        <p:pic>
          <p:nvPicPr>
            <p:cNvPr id="902" name="Google Shape;902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Google Shape;903;p8" descr="laptop_keyboar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4" name="Google Shape;904;p8"/>
            <p:cNvSpPr/>
            <p:nvPr/>
          </p:nvSpPr>
          <p:spPr>
            <a:xfrm>
              <a:off x="7603304" y="2420984"/>
              <a:ext cx="351919" cy="20816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5" name="Google Shape;905;p8" descr="scre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8"/>
            <p:cNvSpPr/>
            <p:nvPr/>
          </p:nvSpPr>
          <p:spPr>
            <a:xfrm>
              <a:off x="7667378" y="2414843"/>
              <a:ext cx="298167" cy="3873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7600188" y="2414528"/>
              <a:ext cx="82770" cy="161243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7874205" y="2443344"/>
              <a:ext cx="89197" cy="18612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7599214" y="2567582"/>
              <a:ext cx="327185" cy="62828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7884138" y="2444918"/>
              <a:ext cx="83549" cy="186909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7599603" y="2575928"/>
              <a:ext cx="290961" cy="62041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2" name="Google Shape;912;p8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913" name="Google Shape;913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9" name="Google Shape;919;p8"/>
            <p:cNvSpPr/>
            <p:nvPr/>
          </p:nvSpPr>
          <p:spPr>
            <a:xfrm>
              <a:off x="7763780" y="2647731"/>
              <a:ext cx="119578" cy="8093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7458602" y="2654187"/>
              <a:ext cx="305957" cy="73850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7458797" y="2640645"/>
              <a:ext cx="3311" cy="14959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458992" y="2579707"/>
              <a:ext cx="142170" cy="6188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7468535" y="2643795"/>
              <a:ext cx="290182" cy="7101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 rot="10800000" flipH="1">
              <a:off x="7758327" y="2638756"/>
              <a:ext cx="118410" cy="7353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8"/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926" name="Google Shape;926;p8" descr="light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8" name="Google Shape;928;p8"/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929" name="Google Shape;929;p8" descr="car_icon_small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8"/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932" name="Google Shape;932;p8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id="933" name="Google Shape;933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4" name="Google Shape;934;p8" descr="laptop_keyboard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8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6" name="Google Shape;936;p8" descr="screen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7" name="Google Shape;937;p8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3" name="Google Shape;943;p8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44" name="Google Shape;944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0" name="Google Shape;950;p8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 rot="10800000" flipH="1">
                <a:off x="7700668" y="3623055"/>
                <a:ext cx="77645" cy="5506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8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957" name="Google Shape;957;p8" descr="desktop_computer_stylized_medium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8" name="Google Shape;958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8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960" name="Google Shape;960;p8" descr="fridge2.png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1" name="Google Shape;961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2" name="Google Shape;962;p8"/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963" name="Google Shape;963;p8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964" name="Google Shape;964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65" name="Google Shape;965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66" name="Google Shape;966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7" name="Google Shape;967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8" name="Google Shape;968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969" name="Google Shape;969;p8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70" name="Google Shape;970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71" name="Google Shape;971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72" name="Google Shape;972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3" name="Google Shape;973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4" name="Google Shape;974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975" name="Google Shape;975;p8"/>
          <p:cNvGrpSpPr/>
          <p:nvPr/>
        </p:nvGrpSpPr>
        <p:grpSpPr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976" name="Google Shape;97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8"/>
          <p:cNvGrpSpPr/>
          <p:nvPr/>
        </p:nvGrpSpPr>
        <p:grpSpPr>
          <a:xfrm>
            <a:off x="9275421" y="5366115"/>
            <a:ext cx="310186" cy="312008"/>
            <a:chOff x="877" y="1008"/>
            <a:chExt cx="2747" cy="2626"/>
          </a:xfrm>
        </p:grpSpPr>
        <p:pic>
          <p:nvPicPr>
            <p:cNvPr id="979" name="Google Shape;97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2" name="Google Shape;98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Google Shape;98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90" name="Google Shape;99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6" name="Google Shape;99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8"/>
          <p:cNvGrpSpPr/>
          <p:nvPr/>
        </p:nvGrpSpPr>
        <p:grpSpPr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1003" name="Google Shape;1003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8"/>
          <p:cNvGrpSpPr/>
          <p:nvPr/>
        </p:nvGrpSpPr>
        <p:grpSpPr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1006" name="Google Shape;100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7" name="Google Shape;100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8"/>
          <p:cNvGrpSpPr/>
          <p:nvPr/>
        </p:nvGrpSpPr>
        <p:grpSpPr>
          <a:xfrm>
            <a:off x="9608486" y="5308444"/>
            <a:ext cx="319264" cy="256836"/>
            <a:chOff x="877" y="1008"/>
            <a:chExt cx="2747" cy="2626"/>
          </a:xfrm>
        </p:grpSpPr>
        <p:pic>
          <p:nvPicPr>
            <p:cNvPr id="1009" name="Google Shape;100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2" name="Google Shape;101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20" name="Google Shape;102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8"/>
          <p:cNvSpPr/>
          <p:nvPr/>
        </p:nvSpPr>
        <p:spPr>
          <a:xfrm>
            <a:off x="10227333" y="5150277"/>
            <a:ext cx="34049" cy="332924"/>
          </a:xfrm>
          <a:custGeom>
            <a:avLst/>
            <a:gdLst/>
            <a:ahLst/>
            <a:cxnLst/>
            <a:rect l="l" t="t" r="r" b="b"/>
            <a:pathLst>
              <a:path w="354" h="2742" extrusionOk="0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10233710" y="5170229"/>
            <a:ext cx="20333" cy="308020"/>
          </a:xfrm>
          <a:custGeom>
            <a:avLst/>
            <a:gdLst/>
            <a:ahLst/>
            <a:cxnLst/>
            <a:rect l="l" t="t" r="r" b="b"/>
            <a:pathLst>
              <a:path w="211" h="2537" extrusionOk="0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10229258" y="5326059"/>
            <a:ext cx="31643" cy="27525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8"/>
          <p:cNvSpPr/>
          <p:nvPr/>
        </p:nvSpPr>
        <p:spPr>
          <a:xfrm>
            <a:off x="10100039" y="5187705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10164793" y="5184197"/>
            <a:ext cx="69517" cy="21877"/>
            <a:chOff x="613" y="2566"/>
            <a:chExt cx="721" cy="144"/>
          </a:xfrm>
        </p:grpSpPr>
        <p:sp>
          <p:nvSpPr>
            <p:cNvPr id="1037" name="Google Shape;1037;p8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8"/>
          <p:cNvSpPr/>
          <p:nvPr/>
        </p:nvSpPr>
        <p:spPr>
          <a:xfrm>
            <a:off x="10101242" y="5236056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8"/>
          <p:cNvGrpSpPr/>
          <p:nvPr/>
        </p:nvGrpSpPr>
        <p:grpSpPr>
          <a:xfrm>
            <a:off x="10164745" y="5231416"/>
            <a:ext cx="69517" cy="19515"/>
            <a:chOff x="615" y="2564"/>
            <a:chExt cx="721" cy="139"/>
          </a:xfrm>
        </p:grpSpPr>
        <p:sp>
          <p:nvSpPr>
            <p:cNvPr id="1041" name="Google Shape;1041;p8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8"/>
          <p:cNvSpPr/>
          <p:nvPr/>
        </p:nvSpPr>
        <p:spPr>
          <a:xfrm>
            <a:off x="10101242" y="5284407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/>
          <p:nvPr/>
        </p:nvSpPr>
        <p:spPr>
          <a:xfrm>
            <a:off x="10102445" y="5328244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8"/>
          <p:cNvGrpSpPr/>
          <p:nvPr/>
        </p:nvGrpSpPr>
        <p:grpSpPr>
          <a:xfrm>
            <a:off x="10163591" y="5327014"/>
            <a:ext cx="69541" cy="19618"/>
            <a:chOff x="618" y="2586"/>
            <a:chExt cx="720" cy="124"/>
          </a:xfrm>
        </p:grpSpPr>
        <p:sp>
          <p:nvSpPr>
            <p:cNvPr id="1046" name="Google Shape;1046;p8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8"/>
          <p:cNvSpPr/>
          <p:nvPr/>
        </p:nvSpPr>
        <p:spPr>
          <a:xfrm>
            <a:off x="10229740" y="5284407"/>
            <a:ext cx="31643" cy="27380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8"/>
          <p:cNvGrpSpPr/>
          <p:nvPr/>
        </p:nvGrpSpPr>
        <p:grpSpPr>
          <a:xfrm>
            <a:off x="10163589" y="5280912"/>
            <a:ext cx="70700" cy="19515"/>
            <a:chOff x="613" y="2571"/>
            <a:chExt cx="732" cy="134"/>
          </a:xfrm>
        </p:grpSpPr>
        <p:sp>
          <p:nvSpPr>
            <p:cNvPr id="1050" name="Google Shape;1050;p8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8"/>
          <p:cNvSpPr/>
          <p:nvPr/>
        </p:nvSpPr>
        <p:spPr>
          <a:xfrm>
            <a:off x="10224686" y="5149694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10232627" y="5233872"/>
            <a:ext cx="28515" cy="31020"/>
          </a:xfrm>
          <a:custGeom>
            <a:avLst/>
            <a:gdLst/>
            <a:ahLst/>
            <a:cxnLst/>
            <a:rect l="l" t="t" r="r" b="b"/>
            <a:pathLst>
              <a:path w="296" h="256" extrusionOk="0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8"/>
          <p:cNvSpPr/>
          <p:nvPr/>
        </p:nvSpPr>
        <p:spPr>
          <a:xfrm>
            <a:off x="10232988" y="5186249"/>
            <a:ext cx="29357" cy="34953"/>
          </a:xfrm>
          <a:custGeom>
            <a:avLst/>
            <a:gdLst/>
            <a:ahLst/>
            <a:cxnLst/>
            <a:rect l="l" t="t" r="r" b="b"/>
            <a:pathLst>
              <a:path w="304" h="288" extrusionOk="0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8"/>
          <p:cNvSpPr/>
          <p:nvPr/>
        </p:nvSpPr>
        <p:spPr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>
            <a:off x="10231424" y="5467909"/>
            <a:ext cx="29477" cy="29127"/>
          </a:xfrm>
          <a:custGeom>
            <a:avLst/>
            <a:gdLst/>
            <a:ahLst/>
            <a:cxnLst/>
            <a:rect l="l" t="t" r="r" b="b"/>
            <a:pathLst>
              <a:path w="306" h="240" extrusionOk="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ker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8"/>
          <p:cNvGrpSpPr/>
          <p:nvPr/>
        </p:nvGrpSpPr>
        <p:grpSpPr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1064" name="Google Shape;1064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" name="Google Shape;1065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8"/>
          <p:cNvGrpSpPr/>
          <p:nvPr/>
        </p:nvGrpSpPr>
        <p:grpSpPr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1067" name="Google Shape;1067;p8" descr="iphone_stylized_small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8" descr="antenna_radiation_stylized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Google Shape;1069;p8"/>
          <p:cNvGrpSpPr/>
          <p:nvPr/>
        </p:nvGrpSpPr>
        <p:grpSpPr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1070" name="Google Shape;1070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5" name="Google Shape;1075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076" name="Google Shape;1076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9" name="Google Shape;1079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080" name="Google Shape;1080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4" name="Google Shape;1084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085" name="Google Shape;1085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7" name="Google Shape;1087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8" name="Google Shape;1088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089" name="Google Shape;1089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1" name="Google Shape;1091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8"/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1103" name="Google Shape;1103;p8"/>
            <p:cNvSpPr/>
            <p:nvPr/>
          </p:nvSpPr>
          <p:spPr>
            <a:xfrm flipH="1">
              <a:off x="7291095" y="2700162"/>
              <a:ext cx="318926" cy="942919"/>
            </a:xfrm>
            <a:custGeom>
              <a:avLst/>
              <a:gdLst/>
              <a:ahLst/>
              <a:cxnLst/>
              <a:rect l="l" t="t" r="r" b="b"/>
              <a:pathLst>
                <a:path w="10319" h="10279" extrusionOk="0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4" name="Google Shape;1104;p8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8" name="Google Shape;110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9" name="Google Shape;110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0" name="Google Shape;111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1" name="Google Shape;111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12" name="Google Shape;1112;p8"/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1113" name="Google Shape;1113;p8"/>
            <p:cNvSpPr/>
            <p:nvPr/>
          </p:nvSpPr>
          <p:spPr>
            <a:xfrm>
              <a:off x="10202006" y="5397682"/>
              <a:ext cx="281273" cy="773122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4" name="Google Shape;1114;p8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1115" name="Google Shape;111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8" name="Google Shape;111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9" name="Google Shape;111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0" name="Google Shape;112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1" name="Google Shape;112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22" name="Google Shape;1122;p8"/>
          <p:cNvGrpSpPr/>
          <p:nvPr/>
        </p:nvGrpSpPr>
        <p:grpSpPr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1123" name="Google Shape;1123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8" name="Google Shape;1128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29" name="Google Shape;1129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1" name="Google Shape;1131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33" name="Google Shape;1133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38" name="Google Shape;1138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1" name="Google Shape;1141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42" name="Google Shape;1142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8"/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1156" name="Google Shape;115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9" name="Google Shape;115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3" name="Google Shape;1163;p8"/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1164" name="Google Shape;116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66" name="Google Shape;116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67" name="Google Shape;116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1" name="Google Shape;1171;p8"/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1172" name="Google Shape;117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5" name="Google Shape;117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9" name="Google Shape;1179;p8"/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1180" name="Google Shape;118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3" name="Google Shape;118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7" name="Google Shape;1187;p8"/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1188" name="Google Shape;1188;p8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1189" name="Google Shape;1189;p8"/>
              <p:cNvSpPr/>
              <p:nvPr/>
            </p:nvSpPr>
            <p:spPr>
              <a:xfrm rot="10800000">
                <a:off x="7818844" y="4090572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0" name="Google Shape;1190;p8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1191" name="Google Shape;1191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4" name="Google Shape;1194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95" name="Google Shape;1195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96" name="Google Shape;1196;p8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1197" name="Google Shape;1197;p8"/>
              <p:cNvSpPr/>
              <p:nvPr/>
            </p:nvSpPr>
            <p:spPr>
              <a:xfrm flipH="1">
                <a:off x="8735937" y="3883244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8" name="Google Shape;1198;p8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1199" name="Google Shape;1199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02" name="Google Shape;1202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03" name="Google Shape;1203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04" name="Google Shape;1204;p8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1205" name="Google Shape;1205;p8"/>
              <p:cNvSpPr/>
              <p:nvPr/>
            </p:nvSpPr>
            <p:spPr>
              <a:xfrm>
                <a:off x="9904716" y="3925785"/>
                <a:ext cx="466702" cy="183647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2676" extrusionOk="0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8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1207" name="Google Shape;1207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0" name="Google Shape;1210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1" name="Google Shape;1211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2" name="Google Shape;1212;p8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1213" name="Google Shape;1213;p8"/>
              <p:cNvSpPr/>
              <p:nvPr/>
            </p:nvSpPr>
            <p:spPr>
              <a:xfrm>
                <a:off x="9598301" y="4724405"/>
                <a:ext cx="466702" cy="20626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4237" extrusionOk="0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4" name="Google Shape;1214;p8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1215" name="Google Shape;1215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8" name="Google Shape;1218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9" name="Google Shape;1219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20" name="Google Shape;1220;p8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1221" name="Google Shape;1221;p8"/>
              <p:cNvSpPr/>
              <p:nvPr/>
            </p:nvSpPr>
            <p:spPr>
              <a:xfrm>
                <a:off x="10153753" y="5002899"/>
                <a:ext cx="590332" cy="151252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0440" extrusionOk="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2" name="Google Shape;1222;p8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1223" name="Google Shape;1223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6" name="Google Shape;1226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27" name="Google Shape;1227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228" name="Google Shape;1228;p8"/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1229" name="Google Shape;1229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6" name="Google Shape;1236;p8"/>
          <p:cNvSpPr/>
          <p:nvPr/>
        </p:nvSpPr>
        <p:spPr>
          <a:xfrm>
            <a:off x="7362436" y="2627566"/>
            <a:ext cx="3064097" cy="2683755"/>
          </a:xfrm>
          <a:custGeom>
            <a:avLst/>
            <a:gdLst/>
            <a:ahLst/>
            <a:cxnLst/>
            <a:rect l="l" t="t" r="r" b="b"/>
            <a:pathLst>
              <a:path w="3064097" h="2683755" extrusionOk="0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4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9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Graph abstraction: link costs</a:t>
            </a:r>
            <a:endParaRPr/>
          </a:p>
        </p:txBody>
      </p:sp>
      <p:sp>
        <p:nvSpPr>
          <p:cNvPr id="1244" name="Google Shape;1244;p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13</a:t>
            </a:fld>
            <a:endParaRPr/>
          </a:p>
        </p:txBody>
      </p:sp>
      <p:grpSp>
        <p:nvGrpSpPr>
          <p:cNvPr id="1245" name="Google Shape;1245;p9"/>
          <p:cNvGrpSpPr/>
          <p:nvPr/>
        </p:nvGrpSpPr>
        <p:grpSpPr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1246" name="Google Shape;1246;p9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9" name="Google Shape;1249;p9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9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1" name="Google Shape;1251;p9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4" name="Google Shape;1254;p9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9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6" name="Google Shape;1256;p9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9" name="Google Shape;1259;p9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9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1" name="Google Shape;1261;p9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4" name="Google Shape;1264;p9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9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6" name="Google Shape;1266;p9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9" name="Google Shape;1269;p9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9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1" name="Google Shape;1271;p9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4" name="Google Shape;1274;p9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9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6" name="Google Shape;1276;p9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7" name="Google Shape;1287;p9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8" name="Google Shape;1288;p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9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0" name="Google Shape;1290;p9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91" name="Google Shape;1291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9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94" name="Google Shape;1294;p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9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6" name="Google Shape;1296;p9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97" name="Google Shape;1297;p9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9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9" name="Google Shape;1299;p9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00" name="Google Shape;1300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p9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03" name="Google Shape;1303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9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5" name="Google Shape;1305;p9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5" name="Google Shape;1315;p9"/>
          <p:cNvSpPr txBox="1"/>
          <p:nvPr/>
        </p:nvSpPr>
        <p:spPr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graph: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= (N,E)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9"/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of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link connecting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w,z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5,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u,z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1688"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defined by network operator: could always be 1, or inversely related to bandwidth, or inversely related to congestion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7" name="Google Shape;1317;p9"/>
          <p:cNvSpPr txBox="1"/>
          <p:nvPr/>
        </p:nvSpPr>
        <p:spPr>
          <a:xfrm>
            <a:off x="1638300" y="4537178"/>
            <a:ext cx="58846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routers = { 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 v, w, x, y, z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8" name="Google Shape;1318;p9"/>
          <p:cNvSpPr txBox="1"/>
          <p:nvPr/>
        </p:nvSpPr>
        <p:spPr>
          <a:xfrm>
            <a:off x="1638300" y="5106769"/>
            <a:ext cx="10553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links =</a:t>
            </a: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u,x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v,x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v,w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x,w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w,y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w,z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y,z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6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325" name="Google Shape;1325;p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14</a:t>
            </a:fld>
            <a:endParaRPr/>
          </a:p>
        </p:txBody>
      </p:sp>
      <p:cxnSp>
        <p:nvCxnSpPr>
          <p:cNvPr id="1326" name="Google Shape;1326;p10"/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27" name="Google Shape;1327;p10"/>
          <p:cNvCxnSpPr/>
          <p:nvPr/>
        </p:nvCxnSpPr>
        <p:spPr>
          <a:xfrm rot="10800000">
            <a:off x="235974" y="3441290"/>
            <a:ext cx="11665974" cy="0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28" name="Google Shape;1328;p10"/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or decentralized information?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29" name="Google Shape;1329;p10"/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1330" name="Google Shape;1330;p10"/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0"/>
            <p:cNvSpPr txBox="1"/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global: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 routers have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topology, link cost info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“link state”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32" name="Google Shape;1332;p10"/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333" name="Google Shape;1333;p10"/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0"/>
            <p:cNvSpPr txBox="1"/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iterative process of computation, exchange of info with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routers initially only know link costs to attached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“distance vector”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5" name="Google Shape;1335;p10"/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fast do routes change?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6" name="Google Shape;1336;p10"/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0"/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338" name="Google Shape;1338;p10"/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0"/>
            <p:cNvSpPr txBox="1"/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57150" indent="-571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lang="en-US" sz="24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more quickly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9250" lvl="1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periodic updates or in response to link cost changes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10"/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1341" name="Google Shape;1341;p10"/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0"/>
            <p:cNvSpPr txBox="1"/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static: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slowly over time</a:t>
              </a: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43" name="Google Shape;1343;p10"/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0"/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7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1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1351" name="Google Shape;1351;p11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11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11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7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61" name="Google Shape;1361;p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16</a:t>
            </a:fld>
            <a:endParaRPr/>
          </a:p>
        </p:txBody>
      </p:sp>
      <p:sp>
        <p:nvSpPr>
          <p:cNvPr id="1362" name="Google Shape;1362;p12"/>
          <p:cNvSpPr txBox="1"/>
          <p:nvPr/>
        </p:nvSpPr>
        <p:spPr>
          <a:xfrm>
            <a:off x="750989" y="1541236"/>
            <a:ext cx="5708805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centralized: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topology, link costs known to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accomplished via “link state broadcast”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have same info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least cost paths from one node (“source”) to all other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r>
              <a:rPr lang="en-US" sz="2400" i="1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forwarding table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that node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iterative: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iterations, know least cost path to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63" name="Google Shape;1363;p12"/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1364" name="Google Shape;1364;p12"/>
            <p:cNvSpPr txBox="1"/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03225" indent="-27305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800" i="1" kern="0" baseline="-25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u="sng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link cost from node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  = ∞ if not direct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D(v):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current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estimate of cost of least-cost-path from source to destination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p(v):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predecessor node along path from source 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N':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set of nodes whose least-cost-path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definitively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known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44450" eaLnBrk="1" fontAlgn="auto" hangingPunct="1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2"/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notation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3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DF6E6-F176-7046-3FED-C1E5B4B35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8503D-D3BB-0D38-7CB0-ABD487E5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9238B-7C61-361D-B766-AEDD60402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00000000-1234-1234-1234-123412341234}" type="slidenum">
              <a:rPr lang="en-US" smtClean="0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3"/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1373" name="Google Shape;1373;p13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5" name="Google Shape;1375;p13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76" name="Google Shape;1376;p13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77" name="Google Shape;1377;p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18</a:t>
            </a:fld>
            <a:endParaRPr/>
          </a:p>
        </p:txBody>
      </p:sp>
      <p:sp>
        <p:nvSpPr>
          <p:cNvPr id="1378" name="Google Shape;1378;p13"/>
          <p:cNvSpPr txBox="1"/>
          <p:nvPr/>
        </p:nvSpPr>
        <p:spPr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Initialization: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{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</a:t>
            </a: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compute least cost path from u to all other nodes */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  for all nodes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    if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knows direct-path-cost only to  direct neighbors    */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         then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= 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u,v      </a:t>
            </a:r>
            <a:r>
              <a:rPr lang="en-US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but may not be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cost!                                                    */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    else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∞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79" name="Google Shape;1379;p13"/>
          <p:cNvSpPr txBox="1"/>
          <p:nvPr/>
        </p:nvSpPr>
        <p:spPr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sz="2400" kern="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  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 b="1" kern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15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until all nodes in N'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0" name="Google Shape;1380;p13"/>
          <p:cNvSpPr txBox="1"/>
          <p:nvPr/>
        </p:nvSpPr>
        <p:spPr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D(w)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adjacent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D(v) =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D(v),  D(w) + c</a:t>
            </a:r>
            <a:r>
              <a:rPr lang="en-US" sz="2400" b="1" i="1" kern="0" baseline="-25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w,v 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new least-path-cost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either old least-cost-path to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known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least-cost-path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plus direct-cost from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4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14"/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1387" name="Google Shape;1387;p14"/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1389;p14"/>
            <p:cNvCxnSpPr/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noFill/>
            <a:ln w="254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0" name="Google Shape;1390;p14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391" name="Google Shape;1391;p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19</a:t>
            </a:fld>
            <a:endParaRPr/>
          </a:p>
        </p:txBody>
      </p:sp>
      <p:sp>
        <p:nvSpPr>
          <p:cNvPr id="1392" name="Google Shape;1392;p14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3" name="Google Shape;1393;p14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4" name="Google Shape;1394;p14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5" name="Google Shape;1395;p14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6" name="Google Shape;1396;p14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7" name="Google Shape;1397;p14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98" name="Google Shape;1398;p14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9" name="Google Shape;1399;p14"/>
          <p:cNvGrpSpPr/>
          <p:nvPr/>
        </p:nvGrpSpPr>
        <p:grpSpPr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1400" name="Google Shape;1400;p14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3" name="Google Shape;1403;p14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14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5" name="Google Shape;1405;p14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8" name="Google Shape;1408;p14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14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0" name="Google Shape;1410;p14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3" name="Google Shape;1413;p14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14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5" name="Google Shape;1415;p14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8" name="Google Shape;1418;p14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14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0" name="Google Shape;1420;p14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3" name="Google Shape;1423;p14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14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5" name="Google Shape;1425;p14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8" name="Google Shape;1428;p14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14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0" name="Google Shape;1430;p14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1" name="Google Shape;1441;p14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442" name="Google Shape;1442;p1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4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14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445" name="Google Shape;1445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7" name="Google Shape;1447;p14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448" name="Google Shape;1448;p1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4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0" name="Google Shape;1450;p14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451" name="Google Shape;1451;p14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4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3" name="Google Shape;1453;p14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454" name="Google Shape;1454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6" name="Google Shape;1456;p14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457" name="Google Shape;1457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4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9" name="Google Shape;1459;p14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4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4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4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4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4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4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9" name="Google Shape;1469;p14"/>
          <p:cNvSpPr txBox="1"/>
          <p:nvPr/>
        </p:nvSpPr>
        <p:spPr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0" name="Google Shape;1470;p14"/>
          <p:cNvSpPr txBox="1"/>
          <p:nvPr/>
        </p:nvSpPr>
        <p:spPr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1" name="Google Shape;1471;p14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72" name="Google Shape;1472;p14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1473" name="Google Shape;1473;p14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4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14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476" name="Google Shape;1476;p14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4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4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14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482" name="Google Shape;1482;p14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6" name="Google Shape;1486;p14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487" name="Google Shape;1487;p14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0" name="Google Shape;1490;p14"/>
          <p:cNvSpPr txBox="1"/>
          <p:nvPr/>
        </p:nvSpPr>
        <p:spPr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1" name="Google Shape;1491;p14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2" name="Google Shape;1492;p14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3" name="Google Shape;1493;p14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4" name="Google Shape;1494;p14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5" name="Google Shape;1495;p14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96" name="Google Shape;1496;p14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7" name="Google Shape;1497;p14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8" name="Google Shape;1498;p14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9" name="Google Shape;1499;p14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0" name="Google Shape;1500;p14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1" name="Google Shape;1501;p14"/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2" name="Google Shape;1502;p14"/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3" name="Google Shape;1503;p14"/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4" name="Google Shape;1504;p14"/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5" name="Google Shape;1505;p14"/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06" name="Google Shape;1506;p14"/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1507" name="Google Shape;1507;p14"/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1508" name="Google Shape;1508;p14"/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9" name="Google Shape;1509;p14"/>
              <p:cNvCxnSpPr>
                <a:stCxn id="1508" idx="4"/>
                <a:endCxn id="1510" idx="6"/>
              </p:cNvCxnSpPr>
              <p:nvPr/>
            </p:nvCxnSpPr>
            <p:spPr>
              <a:xfrm flipH="1">
                <a:off x="542028" y="821724"/>
                <a:ext cx="3736500" cy="7905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10" name="Google Shape;1510;p14"/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1" name="Google Shape;1511;p14"/>
            <p:cNvSpPr/>
            <p:nvPr/>
          </p:nvSpPr>
          <p:spPr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12" name="Google Shape;1512;p14"/>
            <p:cNvCxnSpPr>
              <a:stCxn id="1511" idx="0"/>
            </p:cNvCxnSpPr>
            <p:nvPr/>
          </p:nvCxnSpPr>
          <p:spPr>
            <a:xfrm rot="10800000" flipH="1">
              <a:off x="7129521" y="1638269"/>
              <a:ext cx="600" cy="387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13" name="Google Shape;1513;p14"/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1514" name="Google Shape;1514;p14"/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1515" name="Google Shape;1515;p14"/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6" name="Google Shape;1516;p14"/>
              <p:cNvCxnSpPr>
                <a:stCxn id="1515" idx="4"/>
                <a:endCxn id="1517" idx="6"/>
              </p:cNvCxnSpPr>
              <p:nvPr/>
            </p:nvCxnSpPr>
            <p:spPr>
              <a:xfrm flipH="1">
                <a:off x="-789197" y="520778"/>
                <a:ext cx="5079300" cy="10914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17" name="Google Shape;1517;p14"/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8" name="Google Shape;1518;p14"/>
            <p:cNvSpPr/>
            <p:nvPr/>
          </p:nvSpPr>
          <p:spPr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19" name="Google Shape;1519;p14"/>
            <p:cNvCxnSpPr>
              <a:stCxn id="1518" idx="0"/>
              <a:endCxn id="1515" idx="4"/>
            </p:cNvCxnSpPr>
            <p:nvPr/>
          </p:nvCxnSpPr>
          <p:spPr>
            <a:xfrm rot="10800000" flipH="1">
              <a:off x="7152671" y="1393469"/>
              <a:ext cx="1800" cy="63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20" name="Google Shape;1520;p14"/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1521" name="Google Shape;1521;p14"/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1522" name="Google Shape;1522;p14"/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23" name="Google Shape;1523;p14"/>
              <p:cNvCxnSpPr>
                <a:stCxn id="1522" idx="4"/>
                <a:endCxn id="1524" idx="6"/>
              </p:cNvCxnSpPr>
              <p:nvPr/>
            </p:nvCxnSpPr>
            <p:spPr>
              <a:xfrm flipH="1">
                <a:off x="3147403" y="426065"/>
                <a:ext cx="1142700" cy="1373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24" name="Google Shape;1524;p14"/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5" name="Google Shape;1525;p14"/>
            <p:cNvSpPr/>
            <p:nvPr/>
          </p:nvSpPr>
          <p:spPr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26" name="Google Shape;1526;p14"/>
            <p:cNvCxnSpPr>
              <a:stCxn id="1525" idx="0"/>
              <a:endCxn id="1522" idx="4"/>
            </p:cNvCxnSpPr>
            <p:nvPr/>
          </p:nvCxnSpPr>
          <p:spPr>
            <a:xfrm rot="10800000">
              <a:off x="7154447" y="1298889"/>
              <a:ext cx="0" cy="900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27" name="Google Shape;1527;p14"/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1528" name="Google Shape;1528;p14"/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1529" name="Google Shape;1529;p14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0" name="Google Shape;1530;p14"/>
              <p:cNvCxnSpPr>
                <a:stCxn id="1529" idx="4"/>
                <a:endCxn id="1531" idx="6"/>
              </p:cNvCxnSpPr>
              <p:nvPr/>
            </p:nvCxnSpPr>
            <p:spPr>
              <a:xfrm flipH="1">
                <a:off x="1861527" y="-81293"/>
                <a:ext cx="2463300" cy="16935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31" name="Google Shape;1531;p14"/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2" name="Google Shape;1532;p14"/>
            <p:cNvSpPr/>
            <p:nvPr/>
          </p:nvSpPr>
          <p:spPr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33" name="Google Shape;1533;p14"/>
            <p:cNvCxnSpPr>
              <a:stCxn id="1532" idx="0"/>
              <a:endCxn id="1529" idx="4"/>
            </p:cNvCxnSpPr>
            <p:nvPr/>
          </p:nvCxnSpPr>
          <p:spPr>
            <a:xfrm rot="10800000" flipH="1">
              <a:off x="7187396" y="791369"/>
              <a:ext cx="1800" cy="1234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34" name="Google Shape;1534;p14"/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1535" name="Google Shape;1535;p14"/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1536" name="Google Shape;1536;p14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7" name="Google Shape;1537;p14"/>
              <p:cNvCxnSpPr>
                <a:stCxn id="1536" idx="4"/>
                <a:endCxn id="1538" idx="6"/>
              </p:cNvCxnSpPr>
              <p:nvPr/>
            </p:nvCxnSpPr>
            <p:spPr>
              <a:xfrm flipH="1">
                <a:off x="-2027673" y="-81293"/>
                <a:ext cx="6352500" cy="1982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38" name="Google Shape;1538;p14"/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9" name="Google Shape;1539;p14"/>
            <p:cNvSpPr/>
            <p:nvPr/>
          </p:nvSpPr>
          <p:spPr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40" name="Google Shape;1540;p14"/>
            <p:cNvCxnSpPr>
              <a:stCxn id="1539" idx="0"/>
              <a:endCxn id="1536" idx="4"/>
            </p:cNvCxnSpPr>
            <p:nvPr/>
          </p:nvCxnSpPr>
          <p:spPr>
            <a:xfrm rot="10800000">
              <a:off x="7189171" y="791411"/>
              <a:ext cx="0" cy="1535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1541" name="Google Shape;1541;p14"/>
          <p:cNvCxnSpPr>
            <a:endCxn id="1411" idx="2"/>
          </p:cNvCxnSpPr>
          <p:nvPr/>
        </p:nvCxnSpPr>
        <p:spPr>
          <a:xfrm>
            <a:off x="1957625" y="5544373"/>
            <a:ext cx="439500" cy="428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2" name="Google Shape;1542;p14"/>
          <p:cNvCxnSpPr>
            <a:endCxn id="1422" idx="2"/>
          </p:cNvCxnSpPr>
          <p:nvPr/>
        </p:nvCxnSpPr>
        <p:spPr>
          <a:xfrm>
            <a:off x="2908575" y="6055373"/>
            <a:ext cx="587100" cy="6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3" name="Google Shape;1543;p14"/>
          <p:cNvCxnSpPr>
            <a:stCxn id="1406" idx="7"/>
          </p:cNvCxnSpPr>
          <p:nvPr/>
        </p:nvCxnSpPr>
        <p:spPr>
          <a:xfrm rot="10800000" flipH="1">
            <a:off x="2068770" y="5023390"/>
            <a:ext cx="502200" cy="28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4" name="Google Shape;1544;p14"/>
          <p:cNvCxnSpPr/>
          <p:nvPr/>
        </p:nvCxnSpPr>
        <p:spPr>
          <a:xfrm rot="10800000">
            <a:off x="3744012" y="4988689"/>
            <a:ext cx="0" cy="88353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5" name="Google Shape;1545;p14"/>
          <p:cNvCxnSpPr/>
          <p:nvPr/>
        </p:nvCxnSpPr>
        <p:spPr>
          <a:xfrm rot="10800000" flipH="1">
            <a:off x="4007312" y="5577069"/>
            <a:ext cx="606730" cy="44806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6" name="Google Shape;1546;p14"/>
          <p:cNvSpPr txBox="1"/>
          <p:nvPr/>
        </p:nvSpPr>
        <p:spPr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lang="en-US" sz="22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lang="en-US" sz="2200" b="1" i="1" kern="0" baseline="-25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7" name="Google Shape;1547;p14"/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 (step 0): For all a: if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then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= c</a:t>
            </a:r>
            <a:r>
              <a:rPr lang="en-US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u,a </a:t>
            </a:r>
            <a:endParaRPr kern="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5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554" name="Google Shape;1554;p1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20</a:t>
            </a:fld>
            <a:endParaRPr/>
          </a:p>
        </p:txBody>
      </p:sp>
      <p:grpSp>
        <p:nvGrpSpPr>
          <p:cNvPr id="1555" name="Google Shape;1555;p15"/>
          <p:cNvGrpSpPr/>
          <p:nvPr/>
        </p:nvGrpSpPr>
        <p:grpSpPr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1556" name="Google Shape;1556;p15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9" name="Google Shape;1559;p15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15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1" name="Google Shape;1561;p15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4" name="Google Shape;1564;p15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15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6" name="Google Shape;1566;p15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9" name="Google Shape;1569;p15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0" name="Google Shape;1570;p15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1" name="Google Shape;1571;p15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4" name="Google Shape;1574;p15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15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6" name="Google Shape;1576;p15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9" name="Google Shape;1579;p15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15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1" name="Google Shape;1581;p15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4" name="Google Shape;1584;p15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15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6" name="Google Shape;1586;p15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7" name="Google Shape;1597;p15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598" name="Google Shape;1598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15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15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601" name="Google Shape;1601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3" name="Google Shape;1603;p15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604" name="Google Shape;1604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15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6" name="Google Shape;1606;p15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607" name="Google Shape;1607;p15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15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15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610" name="Google Shape;1610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2" name="Google Shape;1612;p15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613" name="Google Shape;1613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5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15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15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26" name="Google Shape;1626;p15"/>
          <p:cNvCxnSpPr>
            <a:endCxn id="1567" idx="2"/>
          </p:cNvCxnSpPr>
          <p:nvPr/>
        </p:nvCxnSpPr>
        <p:spPr>
          <a:xfrm>
            <a:off x="4666101" y="2789598"/>
            <a:ext cx="439500" cy="428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7" name="Google Shape;1627;p15"/>
          <p:cNvCxnSpPr>
            <a:endCxn id="1578" idx="2"/>
          </p:cNvCxnSpPr>
          <p:nvPr/>
        </p:nvCxnSpPr>
        <p:spPr>
          <a:xfrm>
            <a:off x="5617051" y="3300598"/>
            <a:ext cx="587100" cy="6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8" name="Google Shape;1628;p15"/>
          <p:cNvCxnSpPr>
            <a:stCxn id="1562" idx="7"/>
          </p:cNvCxnSpPr>
          <p:nvPr/>
        </p:nvCxnSpPr>
        <p:spPr>
          <a:xfrm rot="10800000" flipH="1">
            <a:off x="4777246" y="2268615"/>
            <a:ext cx="502200" cy="28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9" name="Google Shape;1629;p15"/>
          <p:cNvCxnSpPr/>
          <p:nvPr/>
        </p:nvCxnSpPr>
        <p:spPr>
          <a:xfrm rot="10800000">
            <a:off x="6452488" y="2233914"/>
            <a:ext cx="0" cy="88353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0" name="Google Shape;1630;p15"/>
          <p:cNvCxnSpPr/>
          <p:nvPr/>
        </p:nvCxnSpPr>
        <p:spPr>
          <a:xfrm rot="10800000" flipH="1">
            <a:off x="6715788" y="2822294"/>
            <a:ext cx="606730" cy="44806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31" name="Google Shape;1631;p15"/>
          <p:cNvGrpSpPr/>
          <p:nvPr/>
        </p:nvGrpSpPr>
        <p:grpSpPr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1632" name="Google Shape;1632;p15"/>
            <p:cNvSpPr/>
            <p:nvPr/>
          </p:nvSpPr>
          <p:spPr>
            <a:xfrm>
              <a:off x="1648" y="1465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4" name="Google Shape;1634;p15"/>
            <p:cNvCxnSpPr/>
            <p:nvPr/>
          </p:nvCxnSpPr>
          <p:spPr>
            <a:xfrm>
              <a:off x="1388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15"/>
            <p:cNvCxnSpPr/>
            <p:nvPr/>
          </p:nvCxnSpPr>
          <p:spPr>
            <a:xfrm>
              <a:off x="1701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6" name="Google Shape;1636;p15"/>
            <p:cNvSpPr/>
            <p:nvPr/>
          </p:nvSpPr>
          <p:spPr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9" name="Google Shape;1639;p15"/>
            <p:cNvCxnSpPr/>
            <p:nvPr/>
          </p:nvCxnSpPr>
          <p:spPr>
            <a:xfrm>
              <a:off x="1862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15"/>
            <p:cNvCxnSpPr/>
            <p:nvPr/>
          </p:nvCxnSpPr>
          <p:spPr>
            <a:xfrm>
              <a:off x="2175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" name="Google Shape;1641;p15"/>
            <p:cNvSpPr/>
            <p:nvPr/>
          </p:nvSpPr>
          <p:spPr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4" name="Google Shape;1644;p15"/>
            <p:cNvCxnSpPr/>
            <p:nvPr/>
          </p:nvCxnSpPr>
          <p:spPr>
            <a:xfrm>
              <a:off x="1858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15"/>
            <p:cNvCxnSpPr/>
            <p:nvPr/>
          </p:nvCxnSpPr>
          <p:spPr>
            <a:xfrm>
              <a:off x="2171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6" name="Google Shape;1646;p15"/>
            <p:cNvSpPr/>
            <p:nvPr/>
          </p:nvSpPr>
          <p:spPr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9" name="Google Shape;1649;p15"/>
            <p:cNvCxnSpPr/>
            <p:nvPr/>
          </p:nvCxnSpPr>
          <p:spPr>
            <a:xfrm>
              <a:off x="2541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15"/>
            <p:cNvCxnSpPr/>
            <p:nvPr/>
          </p:nvCxnSpPr>
          <p:spPr>
            <a:xfrm>
              <a:off x="2853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1" name="Google Shape;1651;p15"/>
            <p:cNvSpPr/>
            <p:nvPr/>
          </p:nvSpPr>
          <p:spPr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4" name="Google Shape;1654;p15"/>
            <p:cNvCxnSpPr/>
            <p:nvPr/>
          </p:nvCxnSpPr>
          <p:spPr>
            <a:xfrm>
              <a:off x="2551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15"/>
            <p:cNvCxnSpPr/>
            <p:nvPr/>
          </p:nvCxnSpPr>
          <p:spPr>
            <a:xfrm>
              <a:off x="2864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6" name="Google Shape;1656;p15"/>
            <p:cNvSpPr/>
            <p:nvPr/>
          </p:nvSpPr>
          <p:spPr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9" name="Google Shape;1659;p15"/>
            <p:cNvCxnSpPr/>
            <p:nvPr/>
          </p:nvCxnSpPr>
          <p:spPr>
            <a:xfrm>
              <a:off x="3116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15"/>
            <p:cNvCxnSpPr/>
            <p:nvPr/>
          </p:nvCxnSpPr>
          <p:spPr>
            <a:xfrm>
              <a:off x="3429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1" name="Google Shape;1661;p15"/>
            <p:cNvSpPr/>
            <p:nvPr/>
          </p:nvSpPr>
          <p:spPr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2707" y="1492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2866" y="1831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2185" y="2113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1594" y="1789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7" name="Google Shape;1667;p15"/>
            <p:cNvGrpSpPr/>
            <p:nvPr/>
          </p:nvGrpSpPr>
          <p:grpSpPr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668" name="Google Shape;1668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5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0" name="Google Shape;1670;p15"/>
            <p:cNvGrpSpPr/>
            <p:nvPr/>
          </p:nvGrpSpPr>
          <p:grpSpPr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671" name="Google Shape;1671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3" name="Google Shape;1673;p15"/>
            <p:cNvGrpSpPr/>
            <p:nvPr/>
          </p:nvGrpSpPr>
          <p:grpSpPr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674" name="Google Shape;1674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5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6" name="Google Shape;1676;p15"/>
            <p:cNvGrpSpPr/>
            <p:nvPr/>
          </p:nvGrpSpPr>
          <p:grpSpPr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677" name="Google Shape;1677;p15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5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9" name="Google Shape;1679;p15"/>
            <p:cNvGrpSpPr/>
            <p:nvPr/>
          </p:nvGrpSpPr>
          <p:grpSpPr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680" name="Google Shape;1680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2" name="Google Shape;1682;p15"/>
            <p:cNvGrpSpPr/>
            <p:nvPr/>
          </p:nvGrpSpPr>
          <p:grpSpPr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683" name="Google Shape;1683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5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5" name="Google Shape;1685;p15"/>
          <p:cNvSpPr txBox="1"/>
          <p:nvPr/>
        </p:nvSpPr>
        <p:spPr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least-cost-path tree from u: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86" name="Google Shape;1686;p15"/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1687" name="Google Shape;1687;p15"/>
            <p:cNvSpPr txBox="1"/>
            <p:nvPr/>
          </p:nvSpPr>
          <p:spPr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resulting forwarding table in u: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88" name="Google Shape;1688;p15"/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1689" name="Google Shape;1689;p15"/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15"/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15"/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15"/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(u,v)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15"/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destination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15"/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outgoing 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95" name="Google Shape;1695;p15"/>
              <p:cNvCxnSpPr/>
              <p:nvPr/>
            </p:nvCxnSpPr>
            <p:spPr>
              <a:xfrm>
                <a:off x="9178724" y="2060293"/>
                <a:ext cx="239596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6" name="Google Shape;1696;p15"/>
              <p:cNvCxnSpPr/>
              <p:nvPr/>
            </p:nvCxnSpPr>
            <p:spPr>
              <a:xfrm>
                <a:off x="10359342" y="1770927"/>
                <a:ext cx="0" cy="19908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97" name="Google Shape;1697;p15"/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1698" name="Google Shape;1698;p15"/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 from 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99" name="Google Shape;1699;p15"/>
            <p:cNvCxnSpPr/>
            <p:nvPr/>
          </p:nvCxnSpPr>
          <p:spPr>
            <a:xfrm>
              <a:off x="8565265" y="5000264"/>
              <a:ext cx="682907" cy="0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00" name="Google Shape;1700;p15"/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1701" name="Google Shape;1701;p15"/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 from u to all other destinations via 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7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discussion</a:t>
            </a:r>
            <a:endParaRPr/>
          </a:p>
        </p:txBody>
      </p:sp>
      <p:sp>
        <p:nvSpPr>
          <p:cNvPr id="1870" name="Google Shape;1870;p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21</a:t>
            </a:fld>
            <a:endParaRPr/>
          </a:p>
        </p:txBody>
      </p:sp>
      <p:sp>
        <p:nvSpPr>
          <p:cNvPr id="1871" name="Google Shape;1871;p17"/>
          <p:cNvSpPr txBox="1"/>
          <p:nvPr/>
        </p:nvSpPr>
        <p:spPr>
          <a:xfrm>
            <a:off x="739458" y="1447801"/>
            <a:ext cx="8709342" cy="19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algorithm complexity: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of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iteration: need to check all nodes,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+1)/2 comparisons: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i="1" kern="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complexity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efficient implementations possible: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2" name="Google Shape;1872;p17"/>
          <p:cNvSpPr txBox="1"/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message complexity: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must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its link state information to other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routers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(and interesting!) broadcast algorithms: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link crossings to disseminate a broadcast message from one source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router’s message crosses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links: overall message complexity: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i="1" kern="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/>
          <p:cNvSpPr>
            <a:spLocks/>
          </p:cNvSpPr>
          <p:nvPr/>
        </p:nvSpPr>
        <p:spPr bwMode="auto">
          <a:xfrm>
            <a:off x="3548063" y="1573213"/>
            <a:ext cx="4762" cy="310515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RECAP: Services, Layering and Encapsulation</a:t>
            </a:r>
            <a:endParaRPr lang="en-US" dirty="0"/>
          </a:p>
        </p:txBody>
      </p:sp>
      <p:sp>
        <p:nvSpPr>
          <p:cNvPr id="98309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8311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842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8312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13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1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4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5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20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21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6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7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18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9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8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99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400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16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7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8402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14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5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403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6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8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09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0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1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2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3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8314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8315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85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3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8378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8382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3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837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8380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" name="Group 175"/>
          <p:cNvGrpSpPr>
            <a:grpSpLocks/>
          </p:cNvGrpSpPr>
          <p:nvPr/>
        </p:nvGrpSpPr>
        <p:grpSpPr bwMode="auto">
          <a:xfrm>
            <a:off x="5937250" y="1547813"/>
            <a:ext cx="679450" cy="301625"/>
            <a:chOff x="780" y="1553"/>
            <a:chExt cx="428" cy="190"/>
          </a:xfrm>
        </p:grpSpPr>
        <p:sp>
          <p:nvSpPr>
            <p:cNvPr id="98376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77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8369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8374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7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70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71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9525" y="1484313"/>
            <a:ext cx="1536700" cy="3792537"/>
            <a:chOff x="7629993" y="1484027"/>
            <a:chExt cx="1535906" cy="3792511"/>
          </a:xfrm>
        </p:grpSpPr>
        <p:sp>
          <p:nvSpPr>
            <p:cNvPr id="119" name="Freeform 118"/>
            <p:cNvSpPr/>
            <p:nvPr/>
          </p:nvSpPr>
          <p:spPr>
            <a:xfrm flipH="1">
              <a:off x="7629993" y="1484027"/>
              <a:ext cx="1201117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 </a:t>
              </a:r>
            </a:p>
          </p:txBody>
        </p:sp>
        <p:grpSp>
          <p:nvGrpSpPr>
            <p:cNvPr id="98340" name="Group 119"/>
            <p:cNvGrpSpPr>
              <a:grpSpLocks/>
            </p:cNvGrpSpPr>
            <p:nvPr/>
          </p:nvGrpSpPr>
          <p:grpSpPr bwMode="auto"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477052" y="5376334"/>
                <a:ext cx="1210637" cy="388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8360" name="Group 182"/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9836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6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61" name="Rectangle 181"/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62" name="Rectangle 181"/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>
                <a:off x="7106965" y="542237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826122" y="541919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65" name="Rectangle 181"/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505613" y="5420784"/>
                <a:ext cx="0" cy="2555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1" name="Group 131"/>
            <p:cNvGrpSpPr>
              <a:grpSpLocks/>
            </p:cNvGrpSpPr>
            <p:nvPr/>
          </p:nvGrpSpPr>
          <p:grpSpPr bwMode="auto"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98352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8357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53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54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6077016" y="332333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796174" y="332015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2" name="Group 6"/>
            <p:cNvGrpSpPr>
              <a:grpSpLocks/>
            </p:cNvGrpSpPr>
            <p:nvPr/>
          </p:nvGrpSpPr>
          <p:grpSpPr bwMode="auto"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98346" name="Group 179"/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9835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8347" name="Group 182"/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9834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4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  <p:grpSp>
          <p:nvGrpSpPr>
            <p:cNvPr id="98343" name="Group 175"/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9834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4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65" name="Freeform 8"/>
          <p:cNvSpPr>
            <a:spLocks/>
          </p:cNvSpPr>
          <p:nvPr/>
        </p:nvSpPr>
        <p:spPr bwMode="auto">
          <a:xfrm>
            <a:off x="3570288" y="4675188"/>
            <a:ext cx="4137025" cy="601662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6113" y="2138363"/>
            <a:ext cx="1079500" cy="1909762"/>
            <a:chOff x="3186222" y="2137612"/>
            <a:chExt cx="1079388" cy="1910319"/>
          </a:xfrm>
        </p:grpSpPr>
        <p:sp>
          <p:nvSpPr>
            <p:cNvPr id="10" name="TextBox 9"/>
            <p:cNvSpPr txBox="1"/>
            <p:nvPr/>
          </p:nvSpPr>
          <p:spPr>
            <a:xfrm>
              <a:off x="3186222" y="2137612"/>
              <a:ext cx="996847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message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192571" y="2928418"/>
              <a:ext cx="995259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segment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86222" y="3677936"/>
              <a:ext cx="1079388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datagram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89288" y="4454525"/>
            <a:ext cx="7413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frame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45088" y="4194175"/>
            <a:ext cx="1347787" cy="307975"/>
            <a:chOff x="5144294" y="4194650"/>
            <a:chExt cx="1347789" cy="307296"/>
          </a:xfrm>
        </p:grpSpPr>
        <p:grpSp>
          <p:nvGrpSpPr>
            <p:cNvPr id="98327" name="Group 182"/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98334" name="Rectangle 183"/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3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28" name="Rectangle 181"/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29" name="Rectangle 181"/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222" name="Straight Connector 221"/>
            <p:cNvCxnSpPr>
              <a:cxnSpLocks/>
            </p:cNvCxnSpPr>
            <p:nvPr/>
          </p:nvCxnSpPr>
          <p:spPr>
            <a:xfrm>
              <a:off x="6001545" y="4229498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20557" y="4227914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32" name="Rectangle 181"/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5417344" y="4226330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3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93056F42-CFF4-4C6D-9B76-FB72FD9E5636}" type="slidenum">
              <a:rPr lang="en-US" altLang="en-US" smtClean="0">
                <a:solidFill>
                  <a:srgbClr val="7F7F7F"/>
                </a:solidFill>
              </a:rPr>
              <a:pPr/>
              <a:t>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76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/>
          <p:cNvSpPr>
            <a:spLocks/>
          </p:cNvSpPr>
          <p:nvPr/>
        </p:nvSpPr>
        <p:spPr bwMode="auto">
          <a:xfrm>
            <a:off x="8197850" y="4478338"/>
            <a:ext cx="454025" cy="992187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55" name="Group 296"/>
          <p:cNvGrpSpPr>
            <a:grpSpLocks/>
          </p:cNvGrpSpPr>
          <p:nvPr/>
        </p:nvGrpSpPr>
        <p:grpSpPr bwMode="auto">
          <a:xfrm>
            <a:off x="8637588" y="5116513"/>
            <a:ext cx="958850" cy="476250"/>
            <a:chOff x="7493876" y="2774731"/>
            <a:chExt cx="1481958" cy="894622"/>
          </a:xfrm>
        </p:grpSpPr>
        <p:sp>
          <p:nvSpPr>
            <p:cNvPr id="298" name="Freeform 297"/>
            <p:cNvSpPr/>
            <p:nvPr/>
          </p:nvSpPr>
          <p:spPr>
            <a:xfrm>
              <a:off x="7493876" y="3084867"/>
              <a:ext cx="1481958" cy="584486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7493876" y="2774731"/>
              <a:ext cx="1481958" cy="57852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100485" name="Group 29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7813193" y="2885701"/>
                <a:ext cx="847495" cy="195933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8366918" y="3054352"/>
                <a:ext cx="317018" cy="16865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Freeform 302"/>
              <p:cNvSpPr/>
              <p:nvPr/>
            </p:nvSpPr>
            <p:spPr>
              <a:xfrm>
                <a:off x="7787832" y="3054352"/>
                <a:ext cx="310677" cy="168650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7895617" y="2972507"/>
                <a:ext cx="676305" cy="2653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2" name="Rectangle 90"/>
          <p:cNvSpPr>
            <a:spLocks noChangeArrowheads="1"/>
          </p:cNvSpPr>
          <p:nvPr/>
        </p:nvSpPr>
        <p:spPr bwMode="auto">
          <a:xfrm>
            <a:off x="6916738" y="4489450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7" name="Text Box 92"/>
          <p:cNvSpPr txBox="1">
            <a:spLocks noChangeArrowheads="1"/>
          </p:cNvSpPr>
          <p:nvPr/>
        </p:nvSpPr>
        <p:spPr bwMode="auto">
          <a:xfrm>
            <a:off x="6873875" y="4456113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4" name="Rectangle 24"/>
          <p:cNvSpPr>
            <a:spLocks noChangeArrowheads="1"/>
          </p:cNvSpPr>
          <p:nvPr/>
        </p:nvSpPr>
        <p:spPr bwMode="auto">
          <a:xfrm>
            <a:off x="2886075" y="48656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9" name="Text Box 26"/>
          <p:cNvSpPr txBox="1">
            <a:spLocks noChangeArrowheads="1"/>
          </p:cNvSpPr>
          <p:nvPr/>
        </p:nvSpPr>
        <p:spPr bwMode="auto">
          <a:xfrm>
            <a:off x="2832100" y="482123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2886075" y="51831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Line 27"/>
          <p:cNvSpPr>
            <a:spLocks noChangeShapeType="1"/>
          </p:cNvSpPr>
          <p:nvPr/>
        </p:nvSpPr>
        <p:spPr bwMode="auto">
          <a:xfrm>
            <a:off x="2894013" y="55038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Line 28"/>
          <p:cNvSpPr>
            <a:spLocks noChangeShapeType="1"/>
          </p:cNvSpPr>
          <p:nvPr/>
        </p:nvSpPr>
        <p:spPr bwMode="auto">
          <a:xfrm>
            <a:off x="2898775" y="5784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Line 29"/>
          <p:cNvSpPr>
            <a:spLocks noChangeShapeType="1"/>
          </p:cNvSpPr>
          <p:nvPr/>
        </p:nvSpPr>
        <p:spPr bwMode="auto">
          <a:xfrm>
            <a:off x="2898775" y="60610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3816350" y="985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65" name="Text Box 26"/>
          <p:cNvSpPr txBox="1">
            <a:spLocks noChangeArrowheads="1"/>
          </p:cNvSpPr>
          <p:nvPr/>
        </p:nvSpPr>
        <p:spPr bwMode="auto">
          <a:xfrm>
            <a:off x="3762375" y="94138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59" name="Freeform 3"/>
          <p:cNvSpPr>
            <a:spLocks/>
          </p:cNvSpPr>
          <p:nvPr/>
        </p:nvSpPr>
        <p:spPr bwMode="auto">
          <a:xfrm>
            <a:off x="8316913" y="2563813"/>
            <a:ext cx="638175" cy="78263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67" name="Group 304"/>
          <p:cNvGrpSpPr>
            <a:grpSpLocks/>
          </p:cNvGrpSpPr>
          <p:nvPr/>
        </p:nvGrpSpPr>
        <p:grpSpPr bwMode="auto">
          <a:xfrm>
            <a:off x="8737600" y="2941638"/>
            <a:ext cx="958850" cy="477837"/>
            <a:chOff x="3668110" y="2448910"/>
            <a:chExt cx="3794234" cy="2165130"/>
          </a:xfrm>
        </p:grpSpPr>
        <p:sp>
          <p:nvSpPr>
            <p:cNvPr id="306" name="Rectangle 305"/>
            <p:cNvSpPr/>
            <p:nvPr/>
          </p:nvSpPr>
          <p:spPr>
            <a:xfrm>
              <a:off x="3668110" y="3743673"/>
              <a:ext cx="3781670" cy="870367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3680674" y="2448910"/>
              <a:ext cx="3781670" cy="132353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00478" name="Group 307"/>
            <p:cNvGrpSpPr>
              <a:grpSpLocks/>
            </p:cNvGrpSpPr>
            <p:nvPr/>
          </p:nvGrpSpPr>
          <p:grpSpPr bwMode="auto"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7964874" y="3036228"/>
                <a:ext cx="848811" cy="19819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8519595" y="3205771"/>
                <a:ext cx="316983" cy="17193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7940220" y="3205771"/>
                <a:ext cx="311701" cy="16954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047642" y="3122193"/>
                <a:ext cx="676231" cy="26983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0" y="265113"/>
            <a:ext cx="4683125" cy="168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[RECAP] Encapsulation: an end-end view</a:t>
            </a:r>
            <a:endParaRPr lang="en-US" dirty="0"/>
          </a:p>
        </p:txBody>
      </p:sp>
      <p:sp>
        <p:nvSpPr>
          <p:cNvPr id="175" name="Freeform 2"/>
          <p:cNvSpPr>
            <a:spLocks/>
          </p:cNvSpPr>
          <p:nvPr/>
        </p:nvSpPr>
        <p:spPr bwMode="auto">
          <a:xfrm>
            <a:off x="5037138" y="1701800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370" name="Text Box 8"/>
          <p:cNvSpPr txBox="1">
            <a:spLocks noChangeArrowheads="1"/>
          </p:cNvSpPr>
          <p:nvPr/>
        </p:nvSpPr>
        <p:spPr bwMode="auto">
          <a:xfrm>
            <a:off x="3935413" y="477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77" name="Freeform 10"/>
          <p:cNvSpPr>
            <a:spLocks/>
          </p:cNvSpPr>
          <p:nvPr/>
        </p:nvSpPr>
        <p:spPr bwMode="auto">
          <a:xfrm>
            <a:off x="5087938" y="960438"/>
            <a:ext cx="360362" cy="1595437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3816350" y="1303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3824288" y="1624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3829050" y="1905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3829050" y="2181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5" name="Group 39"/>
          <p:cNvGrpSpPr>
            <a:grpSpLocks/>
          </p:cNvGrpSpPr>
          <p:nvPr/>
        </p:nvGrpSpPr>
        <p:grpSpPr bwMode="auto">
          <a:xfrm>
            <a:off x="2438400" y="1622425"/>
            <a:ext cx="1208088" cy="303213"/>
            <a:chOff x="501" y="1990"/>
            <a:chExt cx="761" cy="191"/>
          </a:xfrm>
        </p:grpSpPr>
        <p:sp>
          <p:nvSpPr>
            <p:cNvPr id="100470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71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72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73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190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1614488" y="1250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segment</a:t>
            </a:r>
          </a:p>
        </p:txBody>
      </p:sp>
      <p:grpSp>
        <p:nvGrpSpPr>
          <p:cNvPr id="193" name="Group 178"/>
          <p:cNvGrpSpPr>
            <a:grpSpLocks/>
          </p:cNvGrpSpPr>
          <p:nvPr/>
        </p:nvGrpSpPr>
        <p:grpSpPr bwMode="auto">
          <a:xfrm>
            <a:off x="2755900" y="1290638"/>
            <a:ext cx="301625" cy="292100"/>
            <a:chOff x="1962" y="2058"/>
            <a:chExt cx="190" cy="184"/>
          </a:xfrm>
        </p:grpSpPr>
        <p:sp>
          <p:nvSpPr>
            <p:cNvPr id="100468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9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1414463" y="1590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datagram</a:t>
            </a:r>
          </a:p>
        </p:txBody>
      </p:sp>
      <p:sp>
        <p:nvSpPr>
          <p:cNvPr id="100380" name="Text Box 54"/>
          <p:cNvSpPr txBox="1">
            <a:spLocks noChangeArrowheads="1"/>
          </p:cNvSpPr>
          <p:nvPr/>
        </p:nvSpPr>
        <p:spPr bwMode="auto">
          <a:xfrm>
            <a:off x="2767013" y="4411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206" name="Group 64"/>
          <p:cNvGrpSpPr>
            <a:grpSpLocks/>
          </p:cNvGrpSpPr>
          <p:nvPr/>
        </p:nvGrpSpPr>
        <p:grpSpPr bwMode="auto">
          <a:xfrm>
            <a:off x="1371600" y="5781675"/>
            <a:ext cx="1479550" cy="303213"/>
            <a:chOff x="332" y="2224"/>
            <a:chExt cx="932" cy="191"/>
          </a:xfrm>
        </p:grpSpPr>
        <p:sp>
          <p:nvSpPr>
            <p:cNvPr id="100460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1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62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63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64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1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73"/>
          <p:cNvGrpSpPr>
            <a:grpSpLocks/>
          </p:cNvGrpSpPr>
          <p:nvPr/>
        </p:nvGrpSpPr>
        <p:grpSpPr bwMode="auto">
          <a:xfrm>
            <a:off x="1639888" y="5483225"/>
            <a:ext cx="1208087" cy="303213"/>
            <a:chOff x="501" y="1990"/>
            <a:chExt cx="761" cy="191"/>
          </a:xfrm>
        </p:grpSpPr>
        <p:sp>
          <p:nvSpPr>
            <p:cNvPr id="100454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5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6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57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80"/>
          <p:cNvGrpSpPr>
            <a:grpSpLocks/>
          </p:cNvGrpSpPr>
          <p:nvPr/>
        </p:nvGrpSpPr>
        <p:grpSpPr bwMode="auto">
          <a:xfrm>
            <a:off x="1943100" y="5175250"/>
            <a:ext cx="890588" cy="303213"/>
            <a:chOff x="645" y="1734"/>
            <a:chExt cx="561" cy="191"/>
          </a:xfrm>
        </p:grpSpPr>
        <p:sp>
          <p:nvSpPr>
            <p:cNvPr id="10045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6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85"/>
          <p:cNvGrpSpPr>
            <a:grpSpLocks/>
          </p:cNvGrpSpPr>
          <p:nvPr/>
        </p:nvGrpSpPr>
        <p:grpSpPr bwMode="auto">
          <a:xfrm>
            <a:off x="2149475" y="4864100"/>
            <a:ext cx="679450" cy="301625"/>
            <a:chOff x="780" y="1553"/>
            <a:chExt cx="428" cy="190"/>
          </a:xfrm>
        </p:grpSpPr>
        <p:sp>
          <p:nvSpPr>
            <p:cNvPr id="100448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9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233" name="Line 91"/>
          <p:cNvSpPr>
            <a:spLocks noChangeShapeType="1"/>
          </p:cNvSpPr>
          <p:nvPr/>
        </p:nvSpPr>
        <p:spPr bwMode="auto">
          <a:xfrm>
            <a:off x="6916738" y="48069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5" name="Line 93"/>
          <p:cNvSpPr>
            <a:spLocks noChangeShapeType="1"/>
          </p:cNvSpPr>
          <p:nvPr/>
        </p:nvSpPr>
        <p:spPr bwMode="auto">
          <a:xfrm>
            <a:off x="6924675" y="51276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8" name="Rectangle 96"/>
          <p:cNvSpPr>
            <a:spLocks noChangeArrowheads="1"/>
          </p:cNvSpPr>
          <p:nvPr/>
        </p:nvSpPr>
        <p:spPr bwMode="auto">
          <a:xfrm>
            <a:off x="7083425" y="2597150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97"/>
          <p:cNvSpPr>
            <a:spLocks noChangeShapeType="1"/>
          </p:cNvSpPr>
          <p:nvPr/>
        </p:nvSpPr>
        <p:spPr bwMode="auto">
          <a:xfrm>
            <a:off x="7083425" y="29146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1" name="Freeform 114"/>
          <p:cNvSpPr>
            <a:spLocks/>
          </p:cNvSpPr>
          <p:nvPr/>
        </p:nvSpPr>
        <p:spPr bwMode="auto">
          <a:xfrm>
            <a:off x="3048000" y="7874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2" name="Group 115"/>
          <p:cNvGrpSpPr>
            <a:grpSpLocks/>
          </p:cNvGrpSpPr>
          <p:nvPr/>
        </p:nvGrpSpPr>
        <p:grpSpPr bwMode="auto">
          <a:xfrm>
            <a:off x="5457825" y="4800600"/>
            <a:ext cx="1479550" cy="303213"/>
            <a:chOff x="332" y="2224"/>
            <a:chExt cx="932" cy="191"/>
          </a:xfrm>
        </p:grpSpPr>
        <p:sp>
          <p:nvSpPr>
            <p:cNvPr id="10044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4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4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4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4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1" name="Group 124"/>
          <p:cNvGrpSpPr>
            <a:grpSpLocks/>
          </p:cNvGrpSpPr>
          <p:nvPr/>
        </p:nvGrpSpPr>
        <p:grpSpPr bwMode="auto">
          <a:xfrm>
            <a:off x="5716588" y="4494213"/>
            <a:ext cx="1208087" cy="303212"/>
            <a:chOff x="501" y="1990"/>
            <a:chExt cx="761" cy="191"/>
          </a:xfrm>
        </p:grpSpPr>
        <p:sp>
          <p:nvSpPr>
            <p:cNvPr id="10043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3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56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8" name="Group 140"/>
          <p:cNvGrpSpPr>
            <a:grpSpLocks/>
          </p:cNvGrpSpPr>
          <p:nvPr/>
        </p:nvGrpSpPr>
        <p:grpSpPr bwMode="auto">
          <a:xfrm>
            <a:off x="8488363" y="4860925"/>
            <a:ext cx="1208087" cy="303213"/>
            <a:chOff x="501" y="1990"/>
            <a:chExt cx="761" cy="191"/>
          </a:xfrm>
        </p:grpSpPr>
        <p:sp>
          <p:nvSpPr>
            <p:cNvPr id="10042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63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5" name="Group 156"/>
          <p:cNvGrpSpPr>
            <a:grpSpLocks/>
          </p:cNvGrpSpPr>
          <p:nvPr/>
        </p:nvGrpSpPr>
        <p:grpSpPr bwMode="auto">
          <a:xfrm>
            <a:off x="2157413" y="1919288"/>
            <a:ext cx="1479550" cy="303212"/>
            <a:chOff x="332" y="2224"/>
            <a:chExt cx="932" cy="191"/>
          </a:xfrm>
        </p:grpSpPr>
        <p:sp>
          <p:nvSpPr>
            <p:cNvPr id="10042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2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2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2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7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394" name="Text Box 166"/>
          <p:cNvSpPr txBox="1">
            <a:spLocks noChangeArrowheads="1"/>
          </p:cNvSpPr>
          <p:nvPr/>
        </p:nvSpPr>
        <p:spPr bwMode="auto">
          <a:xfrm>
            <a:off x="9140825" y="5665788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router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0395" name="Text Box 167"/>
          <p:cNvSpPr txBox="1">
            <a:spLocks noChangeArrowheads="1"/>
          </p:cNvSpPr>
          <p:nvPr/>
        </p:nvSpPr>
        <p:spPr bwMode="auto">
          <a:xfrm>
            <a:off x="9155113" y="338613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switch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" name="Text Box 174"/>
          <p:cNvSpPr txBox="1">
            <a:spLocks noChangeArrowheads="1"/>
          </p:cNvSpPr>
          <p:nvPr/>
        </p:nvSpPr>
        <p:spPr bwMode="auto">
          <a:xfrm>
            <a:off x="1922463" y="946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message</a:t>
            </a:r>
          </a:p>
        </p:txBody>
      </p:sp>
      <p:grpSp>
        <p:nvGrpSpPr>
          <p:cNvPr id="277" name="Group 175"/>
          <p:cNvGrpSpPr>
            <a:grpSpLocks/>
          </p:cNvGrpSpPr>
          <p:nvPr/>
        </p:nvGrpSpPr>
        <p:grpSpPr bwMode="auto">
          <a:xfrm>
            <a:off x="2982913" y="973138"/>
            <a:ext cx="679450" cy="301625"/>
            <a:chOff x="780" y="1553"/>
            <a:chExt cx="428" cy="190"/>
          </a:xfrm>
        </p:grpSpPr>
        <p:sp>
          <p:nvSpPr>
            <p:cNvPr id="10041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grpSp>
        <p:nvGrpSpPr>
          <p:cNvPr id="280" name="Group 185"/>
          <p:cNvGrpSpPr>
            <a:grpSpLocks/>
          </p:cNvGrpSpPr>
          <p:nvPr/>
        </p:nvGrpSpPr>
        <p:grpSpPr bwMode="auto">
          <a:xfrm>
            <a:off x="2746375" y="1290638"/>
            <a:ext cx="908050" cy="301625"/>
            <a:chOff x="1848" y="2046"/>
            <a:chExt cx="572" cy="190"/>
          </a:xfrm>
        </p:grpSpPr>
        <p:grpSp>
          <p:nvGrpSpPr>
            <p:cNvPr id="100412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00416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7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10041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00414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287" name="Group 187"/>
          <p:cNvGrpSpPr>
            <a:grpSpLocks/>
          </p:cNvGrpSpPr>
          <p:nvPr/>
        </p:nvGrpSpPr>
        <p:grpSpPr bwMode="auto">
          <a:xfrm>
            <a:off x="2438400" y="1622425"/>
            <a:ext cx="323850" cy="295275"/>
            <a:chOff x="1948" y="2058"/>
            <a:chExt cx="204" cy="184"/>
          </a:xfrm>
        </p:grpSpPr>
        <p:sp>
          <p:nvSpPr>
            <p:cNvPr id="100410" name="Rectangle 188"/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</p:grpSp>
      <p:sp>
        <p:nvSpPr>
          <p:cNvPr id="290" name="Text Box 7"/>
          <p:cNvSpPr txBox="1">
            <a:spLocks noChangeArrowheads="1"/>
          </p:cNvSpPr>
          <p:nvPr/>
        </p:nvSpPr>
        <p:spPr bwMode="auto">
          <a:xfrm>
            <a:off x="1376363" y="1897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frame</a:t>
            </a:r>
          </a:p>
        </p:txBody>
      </p:sp>
      <p:grpSp>
        <p:nvGrpSpPr>
          <p:cNvPr id="100401" name="Group 190"/>
          <p:cNvGrpSpPr>
            <a:grpSpLocks/>
          </p:cNvGrpSpPr>
          <p:nvPr/>
        </p:nvGrpSpPr>
        <p:grpSpPr bwMode="auto">
          <a:xfrm flipH="1">
            <a:off x="5359400" y="1341438"/>
            <a:ext cx="803275" cy="771525"/>
            <a:chOff x="-44" y="1473"/>
            <a:chExt cx="981" cy="1105"/>
          </a:xfrm>
        </p:grpSpPr>
        <p:pic>
          <p:nvPicPr>
            <p:cNvPr id="10040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0" name="Freeform 10"/>
          <p:cNvSpPr>
            <a:spLocks/>
          </p:cNvSpPr>
          <p:nvPr/>
        </p:nvSpPr>
        <p:spPr bwMode="auto">
          <a:xfrm>
            <a:off x="4178300" y="4870450"/>
            <a:ext cx="360363" cy="1524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403" name="Group 187"/>
          <p:cNvGrpSpPr>
            <a:grpSpLocks/>
          </p:cNvGrpSpPr>
          <p:nvPr/>
        </p:nvGrpSpPr>
        <p:grpSpPr bwMode="auto">
          <a:xfrm flipH="1">
            <a:off x="4397375" y="5224463"/>
            <a:ext cx="803275" cy="771525"/>
            <a:chOff x="-44" y="1473"/>
            <a:chExt cx="981" cy="1105"/>
          </a:xfrm>
        </p:grpSpPr>
        <p:pic>
          <p:nvPicPr>
            <p:cNvPr id="100406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0" name="Text Box 98"/>
          <p:cNvSpPr txBox="1">
            <a:spLocks noChangeArrowheads="1"/>
          </p:cNvSpPr>
          <p:nvPr/>
        </p:nvSpPr>
        <p:spPr bwMode="auto">
          <a:xfrm>
            <a:off x="7029450" y="258445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004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AA3B8357-7327-46E6-8FDF-6F04CDF5D9A5}" type="slidenum">
              <a:rPr lang="en-US" altLang="en-US" smtClean="0">
                <a:solidFill>
                  <a:srgbClr val="7F7F7F"/>
                </a:solidFill>
              </a:rPr>
              <a:pPr/>
              <a:t>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40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ISO/OSI reference model</a:t>
            </a:r>
            <a:endParaRPr lang="en-US" dirty="0"/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79F8C775-1132-4401-92AC-7EF2361CA579}" type="slidenum">
              <a:rPr lang="en-US" altLang="en-US" smtClean="0">
                <a:solidFill>
                  <a:srgbClr val="7F7F7F"/>
                </a:solidFill>
              </a:rPr>
              <a:pPr/>
              <a:t>5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665163" y="1341438"/>
            <a:ext cx="6765925" cy="5130800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needed?</a:t>
            </a:r>
            <a:endParaRPr lang="en-US" altLang="en-US" sz="2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21713" y="1412875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07413" y="1549400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464550" y="1720850"/>
            <a:ext cx="19827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application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presentation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session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transport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network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link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physical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486775" y="21415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01063" y="31178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501063" y="3657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502650" y="4673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486775" y="41910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485188" y="26606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7063" y="5353050"/>
            <a:ext cx="246538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seven layer OSI/ISO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7764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Wireshark</a:t>
            </a:r>
            <a:endParaRPr lang="en-US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E6CDC19D-7DDB-45A2-B1BD-9460C35D83C8}" type="slidenum">
              <a:rPr lang="en-US" altLang="en-US" smtClean="0">
                <a:solidFill>
                  <a:srgbClr val="7F7F7F"/>
                </a:solidFill>
              </a:rPr>
              <a:pPr/>
              <a:t>6</a:t>
            </a:fld>
            <a:endParaRPr lang="en-US" altLang="en-US">
              <a:solidFill>
                <a:srgbClr val="7F7F7F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65463" y="1185863"/>
            <a:ext cx="5643562" cy="4216400"/>
            <a:chOff x="824874" y="353539"/>
            <a:chExt cx="5643193" cy="4216279"/>
          </a:xfrm>
        </p:grpSpPr>
        <p:sp>
          <p:nvSpPr>
            <p:cNvPr id="10" name="Freeform 9"/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04453" name="Picture 12" descr="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5561013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12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608513"/>
            <a:ext cx="13890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1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49545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11" descr="ethern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95776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2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788" y="497681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351588" y="1549400"/>
            <a:ext cx="2327275" cy="3171825"/>
            <a:chOff x="4556452" y="1162095"/>
            <a:chExt cx="2326213" cy="3172030"/>
          </a:xfrm>
        </p:grpSpPr>
        <p:cxnSp>
          <p:nvCxnSpPr>
            <p:cNvPr id="104476" name="Straight Connector 46"/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477" name="Group 31"/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871224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3909307" y="4374976"/>
                <a:ext cx="2012031" cy="121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Transport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(TCP/UDP)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Network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(IP)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Link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(Ethernet)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Physical</a:t>
                </a:r>
              </a:p>
            </p:txBody>
          </p:sp>
          <p:cxnSp>
            <p:nvCxnSpPr>
              <p:cNvPr id="104486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7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8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478" name="Group 35"/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191371" y="5836665"/>
                <a:ext cx="1464595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/>
              <p:cNvSpPr txBox="1">
                <a:spLocks noChangeArrowheads="1"/>
              </p:cNvSpPr>
              <p:nvPr/>
            </p:nvSpPr>
            <p:spPr bwMode="auto">
              <a:xfrm>
                <a:off x="4131074" y="5912870"/>
                <a:ext cx="1529652" cy="892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application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(www browser, 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email client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p:grpSp>
        <p:cxnSp>
          <p:nvCxnSpPr>
            <p:cNvPr id="104479" name="Straight Connector 37"/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5840153" y="2252778"/>
              <a:ext cx="1042512" cy="30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6105145" y="2627453"/>
              <a:ext cx="44429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OS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571875" y="1265238"/>
            <a:ext cx="2924175" cy="3168650"/>
            <a:chOff x="1775964" y="877299"/>
            <a:chExt cx="2925206" cy="3168757"/>
          </a:xfrm>
        </p:grpSpPr>
        <p:grpSp>
          <p:nvGrpSpPr>
            <p:cNvPr id="104463" name="Group 44"/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104468" name="Group 22"/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3116370" y="4300117"/>
                  <a:ext cx="1295857" cy="10160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151307" y="4276303"/>
                  <a:ext cx="1198985" cy="1014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capture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(pcap)</a:t>
                  </a:r>
                </a:p>
              </p:txBody>
            </p:sp>
          </p:grpSp>
          <p:grpSp>
            <p:nvGrpSpPr>
              <p:cNvPr id="104469" name="Group 23"/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859885" y="5200569"/>
                  <a:ext cx="1302209" cy="6683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937699" y="5160881"/>
                  <a:ext cx="1159284" cy="708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analyzer</a:t>
                  </a:r>
                </a:p>
              </p:txBody>
            </p:sp>
          </p:grp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1636346" y="183316"/>
                <a:ext cx="1597588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104471" name="Picture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4464" name="Straight Connector 47"/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65" name="Straight Connector 50"/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/>
            <p:cNvSpPr txBox="1">
              <a:spLocks noChangeArrowheads="1"/>
            </p:cNvSpPr>
            <p:nvPr/>
          </p:nvSpPr>
          <p:spPr bwMode="auto">
            <a:xfrm>
              <a:off x="3403726" y="3242754"/>
              <a:ext cx="1297444" cy="646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dirty="0">
                  <a:solidFill>
                    <a:prstClr val="black"/>
                  </a:solidFill>
                </a:rPr>
                <a:t>copy of all Ethernet frames sent/received</a:t>
              </a:r>
            </a:p>
          </p:txBody>
        </p:sp>
        <p:cxnSp>
          <p:nvCxnSpPr>
            <p:cNvPr id="104467" name="Straight Connector 64"/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460" name="Group 48"/>
          <p:cNvGrpSpPr>
            <a:grpSpLocks/>
          </p:cNvGrpSpPr>
          <p:nvPr/>
        </p:nvGrpSpPr>
        <p:grpSpPr bwMode="auto">
          <a:xfrm>
            <a:off x="1570038" y="4459288"/>
            <a:ext cx="1562100" cy="1511300"/>
            <a:chOff x="-44" y="1473"/>
            <a:chExt cx="981" cy="1105"/>
          </a:xfrm>
        </p:grpSpPr>
        <p:pic>
          <p:nvPicPr>
            <p:cNvPr id="104461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5800" y="4419600"/>
            <a:ext cx="9601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Fundamentals of Networking:</a:t>
            </a:r>
          </a:p>
          <a:p>
            <a:pPr>
              <a:defRPr/>
            </a:pPr>
            <a:r>
              <a:rPr lang="en-US" dirty="0"/>
              <a:t>Network Layer Routing</a:t>
            </a:r>
            <a:endParaRPr lang="en-IN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24000" y="5638800"/>
            <a:ext cx="9144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Slides Source:</a:t>
            </a:r>
            <a:r>
              <a:rPr lang="en-US" altLang="en-US" sz="1400"/>
              <a:t> Computer Networking: A Top-Down Approach, 8</a:t>
            </a:r>
            <a:r>
              <a:rPr lang="en-US" altLang="en-US" sz="1400" baseline="30000"/>
              <a:t>th</a:t>
            </a:r>
            <a:r>
              <a:rPr lang="en-US" altLang="en-US" sz="140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J.F Kurose and K.W. Ross, All Rights Reserved</a:t>
            </a: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42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74" name="Google Shape;74;p3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 to control and data plane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70936" y="4247536"/>
            <a:ext cx="10515600" cy="147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Two approaches to structuring network control plane:</a:t>
            </a:r>
            <a:endParaRPr/>
          </a:p>
          <a:p>
            <a:pPr marL="466725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per-router control (traditional)</a:t>
            </a:r>
            <a:endParaRPr/>
          </a:p>
          <a:p>
            <a:pPr marL="466725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logically centralized control (software defined networking)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Network-layer functions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9</a:t>
            </a:fld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6" name="Google Shape;86;p4"/>
            <p:cNvSpPr txBox="1"/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466725" indent="-3365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forwarding: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move packets from router’s input to appropriate router output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340"/>
                <a:buFont typeface="Noto Sans Symbols"/>
                <a:buNone/>
              </a:pPr>
              <a:r>
                <a:rPr lang="en-US" sz="3600" i="1" kern="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data plane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2900" indent="-34290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indent="-227330"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89" name="Google Shape;89;p4"/>
            <p:cNvSpPr/>
            <p:nvPr/>
          </p:nvSpPr>
          <p:spPr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6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r>
                <a:rPr lang="en-US" sz="3600" b="1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plane</a:t>
              </a:r>
              <a:endParaRPr sz="36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indent="-227330" eaLnBrk="1" fontAlgn="auto" hangingPunct="1">
                <a:lnSpc>
                  <a:spcPct val="85000"/>
                </a:lnSpc>
                <a:spcBef>
                  <a:spcPts val="19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routing: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determine route taken by packets from source to destination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2900" indent="-342900"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4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1b49c71382a6f9700fee307c0778866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47a6b9903b5bde202c59c8ee6d957075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AAEF6F-2AEB-48E9-86E0-8E4AC6DD593E}"/>
</file>

<file path=customXml/itemProps2.xml><?xml version="1.0" encoding="utf-8"?>
<ds:datastoreItem xmlns:ds="http://schemas.openxmlformats.org/officeDocument/2006/customXml" ds:itemID="{0BF05567-CFF1-44B8-88CE-6ECCC7A356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10153</Words>
  <Application>Microsoft Office PowerPoint</Application>
  <PresentationFormat>Widescreen</PresentationFormat>
  <Paragraphs>2296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RECAP: Services, Layering and Encapsulation</vt:lpstr>
      <vt:lpstr>[RECAP] Encapsulation: an end-end view</vt:lpstr>
      <vt:lpstr>ISO/OSI reference model</vt:lpstr>
      <vt:lpstr>Wireshark</vt:lpstr>
      <vt:lpstr>PowerPoint Presentation</vt:lpstr>
      <vt:lpstr>Network layer: Topics to be covered</vt:lpstr>
      <vt:lpstr>Network-layer functions</vt:lpstr>
      <vt:lpstr>Per-router control plane</vt:lpstr>
      <vt:lpstr>Network layer : Topics to be covered</vt:lpstr>
      <vt:lpstr>Routing protocols</vt:lpstr>
      <vt:lpstr>Graph abstraction: link costs</vt:lpstr>
      <vt:lpstr>Routing algorithm classification</vt:lpstr>
      <vt:lpstr>Network layer : Topics to be covered</vt:lpstr>
      <vt:lpstr>Dijkstra’s link-state routing algorithm</vt:lpstr>
      <vt:lpstr>PowerPoint Presentation</vt:lpstr>
      <vt:lpstr>Dijkstra’s link-state routing algorithm</vt:lpstr>
      <vt:lpstr>Dijkstra’s algorithm: an example</vt:lpstr>
      <vt:lpstr>Dijkstra’s algorithm: an example</vt:lpstr>
      <vt:lpstr>Dijkstra’s algorithm: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127</cp:revision>
  <dcterms:created xsi:type="dcterms:W3CDTF">2011-09-14T09:42:05Z</dcterms:created>
  <dcterms:modified xsi:type="dcterms:W3CDTF">2024-08-17T12:15:09Z</dcterms:modified>
</cp:coreProperties>
</file>