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2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69" r:id="rId2"/>
  </p:sldMasterIdLst>
  <p:notesMasterIdLst>
    <p:notesMasterId r:id="rId33"/>
  </p:notesMasterIdLst>
  <p:sldIdLst>
    <p:sldId id="260" r:id="rId3"/>
    <p:sldId id="257" r:id="rId4"/>
    <p:sldId id="357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996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customXml" Target="../customXml/item2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customXml" Target="../customXml/item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56811A3-D8B3-48CA-B8F7-E887520597BC}" type="datetimeFigureOut">
              <a:rPr lang="en-IN"/>
              <a:pPr>
                <a:defRPr/>
              </a:pPr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52032C2-B09C-4B52-9405-C9202A965B8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37534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 logical communication , we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that from an application’s perspective, it is as if the hosts running the processes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were directly connected; in reality, the hosts may be on opposite sides of the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planet, connected via numerous routers and a wide range of link types. Application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processes use the logical communication provided by the transport layer to send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messages to each other, free from the worry of the details of the physical infrastructure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used to carry these messages.</a:t>
            </a:r>
          </a:p>
          <a:p>
            <a:endParaRPr lang="en-US" dirty="0"/>
          </a:p>
          <a:p>
            <a:r>
              <a:rPr lang="en-US" dirty="0"/>
              <a:t>Let’s look at each of these three (logical communications, actions,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3031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4261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key thing to note here is that the ACK number (43) on the B-to-A segment is one more than the sequence number (42) on the A-</a:t>
            </a:r>
            <a:r>
              <a:rPr lang="en-US" dirty="0" err="1"/>
              <a:t>toB</a:t>
            </a:r>
            <a:r>
              <a:rPr lang="en-US" dirty="0"/>
              <a:t> segment that triggered that ACK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Similarly, the ACK number (80) on the </a:t>
            </a:r>
            <a:r>
              <a:rPr lang="en-US"/>
              <a:t>last A-to-B </a:t>
            </a:r>
            <a:r>
              <a:rPr lang="en-US" dirty="0"/>
              <a:t>segment is one more than the sequence number (79) on the B-to-A segment that triggered that ACK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698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9546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This is how TCP re-computes the estimated RTT each time a new </a:t>
            </a:r>
            <a:r>
              <a:rPr lang="en-US" dirty="0" err="1"/>
              <a:t>SampleRTT</a:t>
            </a:r>
            <a:r>
              <a:rPr lang="en-US" dirty="0"/>
              <a:t> is taken.</a:t>
            </a:r>
          </a:p>
          <a:p>
            <a:r>
              <a:rPr lang="en-US" dirty="0"/>
              <a:t>The process is knows as an </a:t>
            </a:r>
            <a:r>
              <a:rPr lang="en-US" dirty="0" err="1"/>
              <a:t>exponeitally</a:t>
            </a:r>
            <a:r>
              <a:rPr lang="en-US" dirty="0"/>
              <a:t> weighted moving average, shown by the equation here.</a:t>
            </a:r>
          </a:p>
          <a:p>
            <a:r>
              <a:rPr lang="en-US" dirty="0"/>
              <a:t>&lt;say it&gt;</a:t>
            </a:r>
          </a:p>
          <a:p>
            <a:r>
              <a:rPr lang="en-US" dirty="0"/>
              <a:t>Where alpha reflects the influence of the most recent measurements on the estimated RTT; a typical value of alpha used in </a:t>
            </a:r>
            <a:r>
              <a:rPr lang="en-US" dirty="0" err="1"/>
              <a:t>implementaitons</a:t>
            </a:r>
            <a:r>
              <a:rPr lang="en-US" dirty="0"/>
              <a:t> is .125</a:t>
            </a:r>
          </a:p>
          <a:p>
            <a:endParaRPr lang="en-US" dirty="0"/>
          </a:p>
          <a:p>
            <a:r>
              <a:rPr lang="en-US" dirty="0"/>
              <a:t>The graph at the bottom show measured RTTs </a:t>
            </a:r>
            <a:r>
              <a:rPr lang="en-US" dirty="0" err="1"/>
              <a:t>beween</a:t>
            </a:r>
            <a:r>
              <a:rPr lang="en-US" dirty="0"/>
              <a:t> a host in the Massachusetts and a host in France, as well as the estimated, “smoothed”  RTT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52870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cement our understanding of TCP reliability, let’s look a a few retransmission scenarios</a:t>
            </a:r>
          </a:p>
          <a:p>
            <a:endParaRPr lang="en-US" dirty="0"/>
          </a:p>
          <a:p>
            <a:r>
              <a:rPr lang="en-US" dirty="0"/>
              <a:t>In the first case a TCP segments is </a:t>
            </a:r>
            <a:r>
              <a:rPr lang="en-US" dirty="0" err="1"/>
              <a:t>transmited</a:t>
            </a:r>
            <a:r>
              <a:rPr lang="en-US" dirty="0"/>
              <a:t> and the ACK is lost, and the TCP timeout mechanism results in another copy of being transmitted and then re-</a:t>
            </a:r>
            <a:r>
              <a:rPr lang="en-US" dirty="0" err="1"/>
              <a:t>ACKed</a:t>
            </a:r>
            <a:r>
              <a:rPr lang="en-US" dirty="0"/>
              <a:t> a the sender</a:t>
            </a:r>
          </a:p>
          <a:p>
            <a:endParaRPr lang="en-US" dirty="0"/>
          </a:p>
          <a:p>
            <a:r>
              <a:rPr lang="en-US" dirty="0"/>
              <a:t>In the second example two segments are sent and acknowledged, but there is a premature timeout e for the first segment, which is retransmitted.  </a:t>
            </a:r>
            <a:r>
              <a:rPr lang="en-US" dirty="0" err="1"/>
              <a:t>Notet</a:t>
            </a:r>
            <a:r>
              <a:rPr lang="en-US" dirty="0"/>
              <a:t> that when this retransmitted segment is received, the receiver has already received the first two segments, and so resends a cumulative ACK for both segments received so far, rather than an ACK for just this fist segment.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2549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in this last example, two segments are again transmitted, the first ACK is lost but the second ACK, a cumulative ACK arrives at the sender, which then can transmit a third segment, knowing that the first two have arrived, even though the ACK for the first segment was lost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1529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(Presuming an intro)</a:t>
            </a:r>
          </a:p>
          <a:p>
            <a:endParaRPr lang="en-US" dirty="0"/>
          </a:p>
          <a:p>
            <a:r>
              <a:rPr lang="en-US" dirty="0"/>
              <a:t>Before diving into the details of TCP flow control, let’s first get the general context and motivate the need for flow control.</a:t>
            </a:r>
          </a:p>
          <a:p>
            <a:endParaRPr lang="en-US" dirty="0"/>
          </a:p>
          <a:p>
            <a:r>
              <a:rPr lang="en-US" dirty="0"/>
              <a:t>This diagram show a typical transport-layer implementation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segment is brought up the protocol stack to the transport layer, and the segment’s payload is removed from the segment and written INTO  socket buffers.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does data get taken OUT of socket buffers?  By applications performing socket reads, as we learned in Chapter 2.</a:t>
            </a:r>
          </a:p>
          <a:p>
            <a:endParaRPr lang="en-US" dirty="0"/>
          </a:p>
          <a:p>
            <a:r>
              <a:rPr lang="en-US" dirty="0"/>
              <a:t>And so the question is “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happens if network layer delivers data faster than an application-layer process removes data from socket buffers?”</a:t>
            </a:r>
          </a:p>
          <a:p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Let’s watch a video of what happens when things arrive  way too fast to fast to be processed.</a:t>
            </a:r>
          </a:p>
          <a:p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&lt;video&gt;.   (I love that video).   Another human analogy showing the need for flow control is the saying – to use some English slang -  “no one can drink from a firehose”</a:t>
            </a:r>
          </a:p>
          <a:p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Flow control is a mechanism to the calamity of a receiver being over-run by a sender that is sending too fast – it allows the RECEIVER to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explictly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control the SENDER 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so sender won’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t overflow receiver’s buffer by transmitting too much, too fast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403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(Presuming an intro)</a:t>
            </a:r>
          </a:p>
          <a:p>
            <a:endParaRPr lang="en-US" dirty="0"/>
          </a:p>
          <a:p>
            <a:r>
              <a:rPr lang="en-US" dirty="0"/>
              <a:t>Before diving into the details of TCP flow control, let’s first get the general context and motivate the need for flow control.</a:t>
            </a:r>
          </a:p>
          <a:p>
            <a:endParaRPr lang="en-US" dirty="0"/>
          </a:p>
          <a:p>
            <a:r>
              <a:rPr lang="en-US" dirty="0"/>
              <a:t>This diagram show a typical transport-layer implementation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segment is brought up the protocol stack to the transport layer, and the segment’s payload is removed from the segment and written INTO  socket buffers.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does data get taken OUT of socket buffers?  By applications performing socket reads, as we learned in Chapter 2.</a:t>
            </a:r>
          </a:p>
          <a:p>
            <a:endParaRPr lang="en-US" dirty="0"/>
          </a:p>
          <a:p>
            <a:r>
              <a:rPr lang="en-US" dirty="0"/>
              <a:t>And so the question is “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happens if network layer delivers data faster than an application-layer process removes data from socket buffers?”</a:t>
            </a:r>
          </a:p>
          <a:p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Let’s watch a video of what happens when things arrive  way too fast to fast to be processed.</a:t>
            </a:r>
          </a:p>
          <a:p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&lt;video&gt;.   (I love that video).   Another human analogy showing the need for flow control is the saying – to use some English slang -  “no one can drink from a firehose”</a:t>
            </a:r>
          </a:p>
          <a:p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Flow control is a mechanism to the calamity of a receiver being over-run by a sender that is sending too fast – it allows the RECEIVER to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explictly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control the SENDER 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so sender won’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t overflow receiver’s buffer by transmitting too much, too fast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4099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(Presuming an intro)</a:t>
            </a:r>
          </a:p>
          <a:p>
            <a:endParaRPr lang="en-US" dirty="0"/>
          </a:p>
          <a:p>
            <a:r>
              <a:rPr lang="en-US" dirty="0"/>
              <a:t>Before diving into the details of TCP flow control, let’s first get the general context and motivate the need for flow control.</a:t>
            </a:r>
          </a:p>
          <a:p>
            <a:endParaRPr lang="en-US" dirty="0"/>
          </a:p>
          <a:p>
            <a:r>
              <a:rPr lang="en-US" dirty="0"/>
              <a:t>This diagram show a typical transport-layer implementation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segment is brought up the protocol stack to the transport layer, and the segment’s payload is removed from the segment and written INTO  socket buffers.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does data get taken OUT of socket buffers?  By applications performing socket reads, as we learned in Chapter 2.</a:t>
            </a:r>
          </a:p>
          <a:p>
            <a:endParaRPr lang="en-US" dirty="0"/>
          </a:p>
          <a:p>
            <a:r>
              <a:rPr lang="en-US" dirty="0"/>
              <a:t>And so the question is “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happens if network layer delivers data faster than an application-layer process removes data from socket buffers?”</a:t>
            </a:r>
          </a:p>
          <a:p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Let’s watch a video of what happens when things arrive  way too fast to fast to be processed.</a:t>
            </a:r>
          </a:p>
          <a:p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&lt;video&gt;.   (I love that video).   Another human analogy showing the need for flow control is the saying – to use some English slang -  “no one can drink from a firehose”</a:t>
            </a:r>
          </a:p>
          <a:p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Flow control is a mechanism to the calamity of a receiver being over-run by a sender that is sending too fast – it allows the RECEIVER to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explictly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control the SENDER 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so sender won’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t overflow receiver’s buffer by transmitting too much, too fast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377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(Presuming an intro)</a:t>
            </a:r>
          </a:p>
          <a:p>
            <a:endParaRPr lang="en-US" dirty="0"/>
          </a:p>
          <a:p>
            <a:r>
              <a:rPr lang="en-US" dirty="0"/>
              <a:t>Before diving into the details of TCP flow control, let’s first get the general context and motivate the need for flow control.</a:t>
            </a:r>
          </a:p>
          <a:p>
            <a:endParaRPr lang="en-US" dirty="0"/>
          </a:p>
          <a:p>
            <a:r>
              <a:rPr lang="en-US" dirty="0"/>
              <a:t>This diagram show a typical transport-layer implementation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segment is brought up the protocol stack to the transport layer, and the segment’s payload is removed from the segment and written INTO  socket buffers.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does data get taken OUT of socket buffers?  By applications performing socket reads, as we learned in Chapter 2.</a:t>
            </a:r>
          </a:p>
          <a:p>
            <a:endParaRPr lang="en-US" dirty="0"/>
          </a:p>
          <a:p>
            <a:r>
              <a:rPr lang="en-US" dirty="0"/>
              <a:t>And so the question is “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happens if network layer delivers data faster than an application-layer process removes data from socket buffers?”</a:t>
            </a:r>
          </a:p>
          <a:p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Let’s watch a video of what happens when things arrive  way too fast to fast to be processed.</a:t>
            </a:r>
          </a:p>
          <a:p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&lt;video&gt;.   (I love that video).   Another human analogy showing the need for flow control is the saying – to use some English slang -  “no one can drink from a firehose”</a:t>
            </a:r>
          </a:p>
          <a:p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Flow control is a mechanism to the calamity of a receiver being over-run by a sender that is sending too fast – it allows the RECEIVER to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explictly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control the SENDER 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so sender won’</a:t>
            </a:r>
            <a:r>
              <a:rPr kumimoji="0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  <a:cs typeface="+mn-cs"/>
              </a:rPr>
              <a:t>t overflow receiver’s buffer by transmitting too much, too fast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3904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193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how TCP implement flow control.  The basic idea is simple – the receiver informs the sender how much free buffer space there is, and the sender is limited to send no more than this amount of data.  That the value o RWND in the diagram to the right.</a:t>
            </a:r>
          </a:p>
          <a:p>
            <a:endParaRPr lang="en-US" dirty="0"/>
          </a:p>
          <a:p>
            <a:r>
              <a:rPr lang="en-US" dirty="0"/>
              <a:t>This information is carried from the receiver to the sender in the “receiver advertised window” (do a PIP of header) in the TCP header, and the value will change as the amount of free buffer space fluctuates over time.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4937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other TCP topic we’ll want to consider here is that of “connection  management”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TCP sender and </a:t>
            </a:r>
            <a:r>
              <a:rPr lang="en-US" dirty="0" err="1"/>
              <a:t>reciver</a:t>
            </a:r>
            <a:r>
              <a:rPr lang="en-US" dirty="0"/>
              <a:t> have a number of pieces of shared state that they must establish before actually communication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 </a:t>
            </a:r>
            <a:r>
              <a:rPr lang="en-US" dirty="0" err="1"/>
              <a:t>theym</a:t>
            </a:r>
            <a:r>
              <a:rPr lang="en-US" dirty="0"/>
              <a:t> </a:t>
            </a:r>
            <a:r>
              <a:rPr lang="en-US" dirty="0" err="1"/>
              <a:t>ust</a:t>
            </a:r>
            <a:r>
              <a:rPr lang="en-US" dirty="0"/>
              <a:t> both agree that they WANT to communicate with each other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Secondly there are connection parameters – the initial sequence number and the initial receiver-advertised </a:t>
            </a:r>
            <a:r>
              <a:rPr lang="en-US" dirty="0" err="1"/>
              <a:t>bufferspace</a:t>
            </a:r>
            <a:r>
              <a:rPr lang="en-US" dirty="0"/>
              <a:t> that they’ll want to agree 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done via a so-called handshake protocol – the client reaching our to the server, and the server answering back.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And before diving into the TCP handshake protocol, let’s first consider the problem of handshaking, of establishing shared state.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89079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TCP’s three way handshake, that operates as follows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Let’s say the client and server both create a TCP socket as we learned about in Chapter 2 and enter the LISTEN state</a:t>
            </a:r>
          </a:p>
          <a:p>
            <a:endParaRPr lang="en-US" dirty="0"/>
          </a:p>
          <a:p>
            <a:r>
              <a:rPr lang="en-US" dirty="0"/>
              <a:t>The client then connects to the server sending a SYN message with a sequence number x (SYN Message is an TCP Segment with SYN but set in the header – you might want to go back and review the TCP segment format!)</a:t>
            </a:r>
          </a:p>
          <a:p>
            <a:endParaRPr lang="en-US" dirty="0"/>
          </a:p>
          <a:p>
            <a:r>
              <a:rPr lang="en-US" dirty="0"/>
              <a:t>The server is waiting for a connection, and receives the SYN message enters the SYN received state (NOT the established state and sends a SYN ACK message back.</a:t>
            </a:r>
          </a:p>
          <a:p>
            <a:endParaRPr lang="en-US" dirty="0"/>
          </a:p>
          <a:p>
            <a:r>
              <a:rPr lang="en-US" dirty="0"/>
              <a:t>Finally the client sends an ACK message to the server, and when the server receiver this enters the </a:t>
            </a:r>
            <a:r>
              <a:rPr lang="en-US" dirty="0" err="1"/>
              <a:t>ESTABLished</a:t>
            </a:r>
            <a:r>
              <a:rPr lang="en-US" dirty="0"/>
              <a:t> state.  This is when the application process would see the return from the wait on the  socket accept() call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27942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usual, there’s a human protocol analogy to the three way handshake, and I still remember thinking about this clinging for my life while climbing up a rockface</a:t>
            </a:r>
          </a:p>
          <a:p>
            <a:endParaRPr lang="en-US" dirty="0"/>
          </a:p>
          <a:p>
            <a:r>
              <a:rPr lang="en-US" dirty="0"/>
              <a:t>When you want start climbing you first say ON BELOW (meaning ARE YOU READY WITH MY SAFETY ROPE)</a:t>
            </a:r>
          </a:p>
          <a:p>
            <a:r>
              <a:rPr lang="en-US" dirty="0"/>
              <a:t>THE BELYER (server) responds BELAY ON (that lets you know the belayer is ready for you)</a:t>
            </a:r>
          </a:p>
          <a:p>
            <a:r>
              <a:rPr lang="en-US" dirty="0"/>
              <a:t>And then you say CLIMING</a:t>
            </a:r>
          </a:p>
          <a:p>
            <a:endParaRPr lang="en-US" dirty="0"/>
          </a:p>
          <a:p>
            <a:r>
              <a:rPr lang="en-US" dirty="0"/>
              <a:t>It’s amazing what can pass through your head when your clinging for your life o 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504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9811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C85D20-FC40-294D-80D2-53640716ABA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3871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7C85D20-FC40-294D-80D2-53640716ABA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3253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3871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747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76802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7813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6467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9115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Typical MSS is 1460 bytes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625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5529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jpeg" /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3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03200" y="5667378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4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 rot="5400000">
            <a:off x="7538509" y="2560111"/>
            <a:ext cx="5181600" cy="61383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10582" y="381003"/>
            <a:ext cx="922868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 rot="5400000">
            <a:off x="-2748491" y="3808884"/>
            <a:ext cx="5867400" cy="2308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b="1">
                <a:solidFill>
                  <a:srgbClr val="101141"/>
                </a:solidFill>
              </a:rPr>
              <a:t>BITS </a:t>
            </a:r>
            <a:r>
              <a:rPr lang="en-US" altLang="en-US" sz="9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5600" y="38100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8191500" y="2552700"/>
            <a:ext cx="5867400" cy="1524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9536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0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0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289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116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81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448800" y="1171578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94506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5306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48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sp>
        <p:nvSpPr>
          <p:cNvPr id="7" name="Rectangle 6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sp>
        <p:nvSpPr>
          <p:cNvPr id="8" name="Rectangle 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400"/>
          </a:p>
        </p:txBody>
      </p:sp>
      <p:sp>
        <p:nvSpPr>
          <p:cNvPr id="9" name="TextBox 8"/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448800" y="1171578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91159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6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879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fld id="{FEF84376-D4E2-4915-AE67-8E3AF009A86A}" type="datetimeFigureOut">
              <a:rPr lang="en-IN" smtClean="0"/>
              <a:t>31-08-2024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46F88-965D-4159-8612-CADF3DC6232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41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3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8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77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684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9569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5153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798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7288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3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9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60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448800" y="1171578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6271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8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40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21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3"/>
            <a:ext cx="5384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72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6917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62202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2"/>
            <a:ext cx="5389033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362202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278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723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3"/>
            <a:ext cx="6815667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600203"/>
            <a:ext cx="4011084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175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407025"/>
            <a:ext cx="73152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828800"/>
            <a:ext cx="73152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711825"/>
            <a:ext cx="73152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25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13" Type="http://schemas.openxmlformats.org/officeDocument/2006/relationships/slideLayout" Target="../slideLayouts/slideLayout24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slideLayout" Target="../slideLayouts/slideLayout23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5" Type="http://schemas.openxmlformats.org/officeDocument/2006/relationships/theme" Target="../theme/theme2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Relationship Id="rId14" Type="http://schemas.openxmlformats.org/officeDocument/2006/relationships/slideLayout" Target="../slideLayouts/slideLayout25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78FCD5A-E458-409F-8E07-5DB6067C3E7D}" type="datetimeFigureOut">
              <a:rPr lang="en-US"/>
              <a:pPr>
                <a:defRPr/>
              </a:pPr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CBF3764E-A5D0-464D-889C-73D6859BC9A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8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8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eaLnBrk="1" fontAlgn="auto" hangingPunct="1"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/>
              <a:t>Network Layer: 5-</a:t>
            </a:r>
            <a:fld id="{00000000-1234-1234-1234-123412341234}" type="slidenum">
              <a:rPr lang="en-US" kern="0"/>
              <a:pPr eaLnBrk="1" fontAlgn="auto" hangingPunct="1"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8099018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0" r:id="rId1"/>
    <p:sldLayoutId id="2147483872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  <p:sldLayoutId id="2147483886" r:id="rId12"/>
    <p:sldLayoutId id="2147483887" r:id="rId13"/>
    <p:sldLayoutId id="2147483888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1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1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12.xml" /><Relationship Id="rId5" Type="http://schemas.openxmlformats.org/officeDocument/2006/relationships/image" Target="../media/image36.jpeg" /><Relationship Id="rId4" Type="http://schemas.openxmlformats.org/officeDocument/2006/relationships/image" Target="../media/image35.jpeg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 /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1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 /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1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1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 /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12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 /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12.xml" 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 /><Relationship Id="rId2" Type="http://schemas.openxmlformats.org/officeDocument/2006/relationships/notesSlide" Target="../notesSlides/notesSlide23.xml" /><Relationship Id="rId1" Type="http://schemas.openxmlformats.org/officeDocument/2006/relationships/slideLayout" Target="../slideLayouts/slideLayout12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 /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12.xml" /><Relationship Id="rId5" Type="http://schemas.openxmlformats.org/officeDocument/2006/relationships/image" Target="../media/image36.jpeg" /><Relationship Id="rId4" Type="http://schemas.openxmlformats.org/officeDocument/2006/relationships/image" Target="../media/image35.jpeg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 /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15.xml" 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 /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16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 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12.xml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 /><Relationship Id="rId13" Type="http://schemas.openxmlformats.org/officeDocument/2006/relationships/image" Target="../media/image16.png" /><Relationship Id="rId18" Type="http://schemas.openxmlformats.org/officeDocument/2006/relationships/image" Target="../media/image21.png" /><Relationship Id="rId26" Type="http://schemas.openxmlformats.org/officeDocument/2006/relationships/image" Target="../media/image29.png" /><Relationship Id="rId3" Type="http://schemas.openxmlformats.org/officeDocument/2006/relationships/image" Target="../media/image6.png" /><Relationship Id="rId21" Type="http://schemas.openxmlformats.org/officeDocument/2006/relationships/image" Target="../media/image24.png" /><Relationship Id="rId7" Type="http://schemas.openxmlformats.org/officeDocument/2006/relationships/image" Target="../media/image10.png" /><Relationship Id="rId12" Type="http://schemas.openxmlformats.org/officeDocument/2006/relationships/image" Target="../media/image15.png" /><Relationship Id="rId17" Type="http://schemas.openxmlformats.org/officeDocument/2006/relationships/image" Target="../media/image20.png" /><Relationship Id="rId25" Type="http://schemas.openxmlformats.org/officeDocument/2006/relationships/image" Target="../media/image28.png" /><Relationship Id="rId2" Type="http://schemas.openxmlformats.org/officeDocument/2006/relationships/notesSlide" Target="../notesSlides/notesSlide1.xml" /><Relationship Id="rId16" Type="http://schemas.openxmlformats.org/officeDocument/2006/relationships/image" Target="../media/image19.png" /><Relationship Id="rId20" Type="http://schemas.openxmlformats.org/officeDocument/2006/relationships/image" Target="../media/image23.png" /><Relationship Id="rId29" Type="http://schemas.openxmlformats.org/officeDocument/2006/relationships/image" Target="../media/image32.png" /><Relationship Id="rId1" Type="http://schemas.openxmlformats.org/officeDocument/2006/relationships/slideLayout" Target="../slideLayouts/slideLayout12.xml" /><Relationship Id="rId6" Type="http://schemas.openxmlformats.org/officeDocument/2006/relationships/image" Target="../media/image9.png" /><Relationship Id="rId11" Type="http://schemas.openxmlformats.org/officeDocument/2006/relationships/image" Target="../media/image14.png" /><Relationship Id="rId24" Type="http://schemas.openxmlformats.org/officeDocument/2006/relationships/image" Target="../media/image27.png" /><Relationship Id="rId5" Type="http://schemas.openxmlformats.org/officeDocument/2006/relationships/image" Target="../media/image8.png" /><Relationship Id="rId15" Type="http://schemas.openxmlformats.org/officeDocument/2006/relationships/image" Target="../media/image18.png" /><Relationship Id="rId23" Type="http://schemas.openxmlformats.org/officeDocument/2006/relationships/image" Target="../media/image26.png" /><Relationship Id="rId28" Type="http://schemas.openxmlformats.org/officeDocument/2006/relationships/image" Target="../media/image31.png" /><Relationship Id="rId10" Type="http://schemas.openxmlformats.org/officeDocument/2006/relationships/image" Target="../media/image13.png" /><Relationship Id="rId19" Type="http://schemas.openxmlformats.org/officeDocument/2006/relationships/image" Target="../media/image22.png" /><Relationship Id="rId4" Type="http://schemas.openxmlformats.org/officeDocument/2006/relationships/image" Target="../media/image7.png" /><Relationship Id="rId9" Type="http://schemas.openxmlformats.org/officeDocument/2006/relationships/image" Target="../media/image12.png" /><Relationship Id="rId14" Type="http://schemas.openxmlformats.org/officeDocument/2006/relationships/image" Target="../media/image17.png" /><Relationship Id="rId22" Type="http://schemas.openxmlformats.org/officeDocument/2006/relationships/image" Target="../media/image25.png" /><Relationship Id="rId27" Type="http://schemas.openxmlformats.org/officeDocument/2006/relationships/image" Target="../media/image30.png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 /><Relationship Id="rId13" Type="http://schemas.openxmlformats.org/officeDocument/2006/relationships/image" Target="../media/image16.png" /><Relationship Id="rId18" Type="http://schemas.openxmlformats.org/officeDocument/2006/relationships/image" Target="../media/image21.png" /><Relationship Id="rId26" Type="http://schemas.openxmlformats.org/officeDocument/2006/relationships/image" Target="../media/image29.png" /><Relationship Id="rId3" Type="http://schemas.openxmlformats.org/officeDocument/2006/relationships/image" Target="../media/image6.png" /><Relationship Id="rId21" Type="http://schemas.openxmlformats.org/officeDocument/2006/relationships/image" Target="../media/image24.png" /><Relationship Id="rId7" Type="http://schemas.openxmlformats.org/officeDocument/2006/relationships/image" Target="../media/image10.png" /><Relationship Id="rId12" Type="http://schemas.openxmlformats.org/officeDocument/2006/relationships/image" Target="../media/image15.png" /><Relationship Id="rId17" Type="http://schemas.openxmlformats.org/officeDocument/2006/relationships/image" Target="../media/image20.png" /><Relationship Id="rId25" Type="http://schemas.openxmlformats.org/officeDocument/2006/relationships/image" Target="../media/image28.png" /><Relationship Id="rId2" Type="http://schemas.openxmlformats.org/officeDocument/2006/relationships/notesSlide" Target="../notesSlides/notesSlide2.xml" /><Relationship Id="rId16" Type="http://schemas.openxmlformats.org/officeDocument/2006/relationships/image" Target="../media/image19.png" /><Relationship Id="rId20" Type="http://schemas.openxmlformats.org/officeDocument/2006/relationships/image" Target="../media/image23.png" /><Relationship Id="rId29" Type="http://schemas.openxmlformats.org/officeDocument/2006/relationships/image" Target="../media/image32.png" /><Relationship Id="rId1" Type="http://schemas.openxmlformats.org/officeDocument/2006/relationships/slideLayout" Target="../slideLayouts/slideLayout12.xml" /><Relationship Id="rId6" Type="http://schemas.openxmlformats.org/officeDocument/2006/relationships/image" Target="../media/image9.png" /><Relationship Id="rId11" Type="http://schemas.openxmlformats.org/officeDocument/2006/relationships/image" Target="../media/image14.png" /><Relationship Id="rId24" Type="http://schemas.openxmlformats.org/officeDocument/2006/relationships/image" Target="../media/image27.png" /><Relationship Id="rId5" Type="http://schemas.openxmlformats.org/officeDocument/2006/relationships/image" Target="../media/image8.png" /><Relationship Id="rId15" Type="http://schemas.openxmlformats.org/officeDocument/2006/relationships/image" Target="../media/image18.png" /><Relationship Id="rId23" Type="http://schemas.openxmlformats.org/officeDocument/2006/relationships/image" Target="../media/image26.png" /><Relationship Id="rId28" Type="http://schemas.openxmlformats.org/officeDocument/2006/relationships/image" Target="../media/image31.png" /><Relationship Id="rId10" Type="http://schemas.openxmlformats.org/officeDocument/2006/relationships/image" Target="../media/image13.png" /><Relationship Id="rId19" Type="http://schemas.openxmlformats.org/officeDocument/2006/relationships/image" Target="../media/image22.png" /><Relationship Id="rId4" Type="http://schemas.openxmlformats.org/officeDocument/2006/relationships/image" Target="../media/image7.png" /><Relationship Id="rId9" Type="http://schemas.openxmlformats.org/officeDocument/2006/relationships/image" Target="../media/image12.png" /><Relationship Id="rId14" Type="http://schemas.openxmlformats.org/officeDocument/2006/relationships/image" Target="../media/image17.png" /><Relationship Id="rId22" Type="http://schemas.openxmlformats.org/officeDocument/2006/relationships/image" Target="../media/image25.png" /><Relationship Id="rId27" Type="http://schemas.openxmlformats.org/officeDocument/2006/relationships/image" Target="../media/image30.pn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Network Fundamentals for Cloud</a:t>
            </a:r>
          </a:p>
        </p:txBody>
      </p:sp>
      <p:sp>
        <p:nvSpPr>
          <p:cNvPr id="14339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Nishit Narang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WILPD-CSIS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E1F04B-A3B3-534D-A252-A4AC29C657DE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server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C4B02DA-C340-9945-87C2-952E1901FB43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client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Text Box 26">
              <a:extLst>
                <a:ext uri="{FF2B5EF4-FFF2-40B4-BE49-F238E27FC236}">
                  <a16:creationId xmlns:a16="http://schemas.microsoft.com/office/drawing/2014/main" id="{09388CA4-5912-3745-991A-9A3E60719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 receiver actions: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1655121" y="2160335"/>
            <a:ext cx="2199790" cy="29383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2355694" y="3088859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SNMP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380155" y="3324883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extracts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378217" y="2693557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checks UDP checksum header value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388103" y="2278130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receives segment from IP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1795827" y="3762839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UDP</a:t>
                </a:r>
                <a:r>
                  <a:rPr kumimoji="0" lang="en-US" sz="16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  <a:endPara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SNMP msg</a:t>
                </a:r>
              </a:p>
            </p:txBody>
          </p:sp>
        </p:grpSp>
      </p:grpSp>
      <p:sp>
        <p:nvSpPr>
          <p:cNvPr id="127" name="TextBox 126">
            <a:extLst>
              <a:ext uri="{FF2B5EF4-FFF2-40B4-BE49-F238E27FC236}">
                <a16:creationId xmlns:a16="http://schemas.microsoft.com/office/drawing/2014/main" id="{5F6FF1BE-CC44-0642-B5BA-79CC246557BD}"/>
              </a:ext>
            </a:extLst>
          </p:cNvPr>
          <p:cNvSpPr txBox="1"/>
          <p:nvPr/>
        </p:nvSpPr>
        <p:spPr>
          <a:xfrm>
            <a:off x="4379533" y="3932414"/>
            <a:ext cx="3825456" cy="7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demultiplexes message up to application via socket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79B4C12-D49E-4A40-9C38-F2E92ECDF43A}"/>
              </a:ext>
            </a:extLst>
          </p:cNvPr>
          <p:cNvSpPr/>
          <p:nvPr/>
        </p:nvSpPr>
        <p:spPr>
          <a:xfrm>
            <a:off x="8348341" y="2027305"/>
            <a:ext cx="3416536" cy="330284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F72514-945E-EB40-9BEE-202BF670272C}"/>
              </a:ext>
            </a:extLst>
          </p:cNvPr>
          <p:cNvSpPr/>
          <p:nvPr/>
        </p:nvSpPr>
        <p:spPr>
          <a:xfrm>
            <a:off x="1741367" y="2989161"/>
            <a:ext cx="763166" cy="541031"/>
          </a:xfrm>
          <a:prstGeom prst="ellipse">
            <a:avLst/>
          </a:prstGeom>
          <a:noFill/>
          <a:ln w="25400">
            <a:solidFill>
              <a:srgbClr val="CD000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5A91E20-BDA5-C441-B395-6979D211F34E}"/>
              </a:ext>
            </a:extLst>
          </p:cNvPr>
          <p:cNvCxnSpPr>
            <a:cxnSpLocks/>
          </p:cNvCxnSpPr>
          <p:nvPr/>
        </p:nvCxnSpPr>
        <p:spPr>
          <a:xfrm flipH="1">
            <a:off x="7972023" y="4973372"/>
            <a:ext cx="1473513" cy="474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8285317-4714-1541-BC02-BED132E59B23}"/>
              </a:ext>
            </a:extLst>
          </p:cNvPr>
          <p:cNvCxnSpPr>
            <a:cxnSpLocks/>
          </p:cNvCxnSpPr>
          <p:nvPr/>
        </p:nvCxnSpPr>
        <p:spPr>
          <a:xfrm>
            <a:off x="2578811" y="5062556"/>
            <a:ext cx="1582832" cy="302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062521" y="4965666"/>
            <a:ext cx="4036903" cy="1028731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06" name="Slide Number Placeholder 2">
            <a:extLst>
              <a:ext uri="{FF2B5EF4-FFF2-40B4-BE49-F238E27FC236}">
                <a16:creationId xmlns:a16="http://schemas.microsoft.com/office/drawing/2014/main" id="{427E91C8-0248-584A-817F-DE7D57562F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18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4 -0.00208 L 0.00014 -0.09676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74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4.81481E-6 L 0.00013 -0.10763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5394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4" grpId="0"/>
      <p:bldP spid="97" grpId="0"/>
      <p:bldP spid="127" grpId="0"/>
      <p:bldP spid="4" grpId="0" animBg="1"/>
      <p:bldP spid="4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TCP: overview  </a:t>
            </a:r>
            <a:r>
              <a:rPr lang="en-US" sz="3200" b="0" dirty="0"/>
              <a:t>RFCs: 793,1122, 2018, 5681, 7323</a:t>
            </a:r>
            <a:endParaRPr lang="en-US" sz="4400" b="0" dirty="0"/>
          </a:p>
        </p:txBody>
      </p:sp>
      <p:sp>
        <p:nvSpPr>
          <p:cNvPr id="70" name="Rectangle 3">
            <a:extLst>
              <a:ext uri="{FF2B5EF4-FFF2-40B4-BE49-F238E27FC236}">
                <a16:creationId xmlns:a16="http://schemas.microsoft.com/office/drawing/2014/main" id="{BE7365D6-3297-0A41-9B2B-91B801F95815}"/>
              </a:ext>
            </a:extLst>
          </p:cNvPr>
          <p:cNvSpPr txBox="1">
            <a:spLocks noChangeArrowheads="1"/>
          </p:cNvSpPr>
          <p:nvPr/>
        </p:nvSpPr>
        <p:spPr>
          <a:xfrm>
            <a:off x="5949863" y="1322613"/>
            <a:ext cx="6012953" cy="55353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488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cumulative ACKs</a:t>
            </a:r>
          </a:p>
          <a:p>
            <a:pPr marL="471488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pipelining:</a:t>
            </a:r>
          </a:p>
          <a:p>
            <a:pPr marL="919163" marR="0" lvl="2" indent="-2936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TCP congestion and flow control set window size</a:t>
            </a:r>
            <a:endParaRPr kumimoji="0" lang="en-US" altLang="en-US" sz="2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+mn-cs"/>
            </a:endParaRPr>
          </a:p>
          <a:p>
            <a:pPr marL="471488" marR="0" lvl="0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connection-oriented: 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handshaking (exchange of control messages) initializes sender, receiver state before data exchange</a:t>
            </a:r>
          </a:p>
          <a:p>
            <a:pPr marL="471488" marR="0" lvl="0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flow controlled: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 will not overwhelm receiver</a:t>
            </a:r>
          </a:p>
        </p:txBody>
      </p:sp>
      <p:sp>
        <p:nvSpPr>
          <p:cNvPr id="71" name="Rectangle 4">
            <a:extLst>
              <a:ext uri="{FF2B5EF4-FFF2-40B4-BE49-F238E27FC236}">
                <a16:creationId xmlns:a16="http://schemas.microsoft.com/office/drawing/2014/main" id="{B36C086D-3E3E-F04F-BB50-EE7FE6F1A87A}"/>
              </a:ext>
            </a:extLst>
          </p:cNvPr>
          <p:cNvSpPr txBox="1">
            <a:spLocks noChangeArrowheads="1"/>
          </p:cNvSpPr>
          <p:nvPr/>
        </p:nvSpPr>
        <p:spPr>
          <a:xfrm>
            <a:off x="687960" y="1322613"/>
            <a:ext cx="538298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71488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point-to-point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919163" marR="0" lvl="2" indent="-2936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one sender, one receiver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471488" marR="0" lvl="0" indent="-2936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reliable, in-order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byte steam:</a:t>
            </a:r>
          </a:p>
          <a:p>
            <a:pPr marL="919163" marR="0" lvl="2" indent="-2936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 boundaries"</a:t>
            </a:r>
          </a:p>
          <a:p>
            <a:pPr marL="471488" marR="0" lvl="0" indent="-3413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 duplex data: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bi-directional data flow in same connection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MSS: maximum segment size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D9F10C56-26D5-5C45-B097-EE8A4653997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87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segment structure</a:t>
            </a:r>
            <a:endParaRPr lang="en-US" sz="4400" b="0" dirty="0"/>
          </a:p>
        </p:txBody>
      </p:sp>
      <p:sp>
        <p:nvSpPr>
          <p:cNvPr id="60" name="Rectangle 4">
            <a:extLst>
              <a:ext uri="{FF2B5EF4-FFF2-40B4-BE49-F238E27FC236}">
                <a16:creationId xmlns:a16="http://schemas.microsoft.com/office/drawing/2014/main" id="{1438C6A7-F9CB-854D-92BB-74AFAE175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073" y="1560062"/>
            <a:ext cx="3951287" cy="4824412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1" name="Rectangle 5">
            <a:extLst>
              <a:ext uri="{FF2B5EF4-FFF2-40B4-BE49-F238E27FC236}">
                <a16:creationId xmlns:a16="http://schemas.microsoft.com/office/drawing/2014/main" id="{21D47CEF-020C-9C44-AB75-DA719011C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348" y="1675949"/>
            <a:ext cx="3951287" cy="4805363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F66122-9E4A-7644-B40C-189BABEA3388}"/>
              </a:ext>
            </a:extLst>
          </p:cNvPr>
          <p:cNvGrpSpPr/>
          <p:nvPr/>
        </p:nvGrpSpPr>
        <p:grpSpPr>
          <a:xfrm>
            <a:off x="4495573" y="1661303"/>
            <a:ext cx="3450544" cy="401997"/>
            <a:chOff x="4495573" y="1661303"/>
            <a:chExt cx="3450544" cy="401997"/>
          </a:xfrm>
        </p:grpSpPr>
        <p:sp>
          <p:nvSpPr>
            <p:cNvPr id="62" name="Text Box 6">
              <a:extLst>
                <a:ext uri="{FF2B5EF4-FFF2-40B4-BE49-F238E27FC236}">
                  <a16:creationId xmlns:a16="http://schemas.microsoft.com/office/drawing/2014/main" id="{A183A89B-2122-E141-9DF3-203A60EFF2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573" y="1661303"/>
              <a:ext cx="16637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source port #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3" name="Text Box 7">
              <a:extLst>
                <a:ext uri="{FF2B5EF4-FFF2-40B4-BE49-F238E27FC236}">
                  <a16:creationId xmlns:a16="http://schemas.microsoft.com/office/drawing/2014/main" id="{E52BAEBA-8AEA-B545-A35F-AEB6190843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4992" y="1666425"/>
              <a:ext cx="13811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dest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port #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64" name="Line 8">
            <a:extLst>
              <a:ext uri="{FF2B5EF4-FFF2-40B4-BE49-F238E27FC236}">
                <a16:creationId xmlns:a16="http://schemas.microsoft.com/office/drawing/2014/main" id="{BDC40F37-DD1A-6848-AB76-2EA7683B95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9523" y="2050599"/>
            <a:ext cx="3946525" cy="47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65" name="Line 9">
            <a:extLst>
              <a:ext uri="{FF2B5EF4-FFF2-40B4-BE49-F238E27FC236}">
                <a16:creationId xmlns:a16="http://schemas.microsoft.com/office/drawing/2014/main" id="{92C91585-33BC-084B-A3CF-F5A7CD082B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173" y="2430012"/>
            <a:ext cx="39512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552304C-19AC-C84B-842E-CBCC3EA9E153}"/>
              </a:ext>
            </a:extLst>
          </p:cNvPr>
          <p:cNvGrpSpPr/>
          <p:nvPr/>
        </p:nvGrpSpPr>
        <p:grpSpPr>
          <a:xfrm>
            <a:off x="4324123" y="1145724"/>
            <a:ext cx="3935412" cy="366713"/>
            <a:chOff x="4324123" y="1145724"/>
            <a:chExt cx="3935412" cy="366713"/>
          </a:xfrm>
        </p:grpSpPr>
        <p:sp>
          <p:nvSpPr>
            <p:cNvPr id="67" name="Text Box 11">
              <a:extLst>
                <a:ext uri="{FF2B5EF4-FFF2-40B4-BE49-F238E27FC236}">
                  <a16:creationId xmlns:a16="http://schemas.microsoft.com/office/drawing/2014/main" id="{D7A6E153-CAA2-2E43-9742-982E169267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2248" y="1145724"/>
              <a:ext cx="8572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32 bits</a:t>
              </a: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68" name="Line 12">
              <a:extLst>
                <a:ext uri="{FF2B5EF4-FFF2-40B4-BE49-F238E27FC236}">
                  <a16:creationId xmlns:a16="http://schemas.microsoft.com/office/drawing/2014/main" id="{C28AE80D-AED7-BB43-AEEF-9A3E95D70A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2373" y="1391787"/>
              <a:ext cx="1427162" cy="476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9" name="Line 13">
              <a:extLst>
                <a:ext uri="{FF2B5EF4-FFF2-40B4-BE49-F238E27FC236}">
                  <a16:creationId xmlns:a16="http://schemas.microsoft.com/office/drawing/2014/main" id="{0FE91D57-DF52-A948-8B79-BE2C69D2405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>
              <a:off x="4324123" y="1402899"/>
              <a:ext cx="134143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4" name="Line 16">
            <a:extLst>
              <a:ext uri="{FF2B5EF4-FFF2-40B4-BE49-F238E27FC236}">
                <a16:creationId xmlns:a16="http://schemas.microsoft.com/office/drawing/2014/main" id="{ADBC9EF8-B51B-F249-8F7B-C16F5F07A2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2698" y="2811012"/>
            <a:ext cx="39512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6" name="Line 18">
            <a:extLst>
              <a:ext uri="{FF2B5EF4-FFF2-40B4-BE49-F238E27FC236}">
                <a16:creationId xmlns:a16="http://schemas.microsoft.com/office/drawing/2014/main" id="{32231029-9349-864B-ABF1-0D56E55824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7935" y="3206299"/>
            <a:ext cx="395128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7" name="Line 19">
            <a:extLst>
              <a:ext uri="{FF2B5EF4-FFF2-40B4-BE49-F238E27FC236}">
                <a16:creationId xmlns:a16="http://schemas.microsoft.com/office/drawing/2014/main" id="{F2503E28-C28E-B541-932B-7E2993655C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173" y="3596824"/>
            <a:ext cx="39512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8" name="Line 20">
            <a:extLst>
              <a:ext uri="{FF2B5EF4-FFF2-40B4-BE49-F238E27FC236}">
                <a16:creationId xmlns:a16="http://schemas.microsoft.com/office/drawing/2014/main" id="{10D5BEAE-CBC6-5040-B37E-6D12FC20E9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173" y="4158799"/>
            <a:ext cx="3951287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79" name="Line 21">
            <a:extLst>
              <a:ext uri="{FF2B5EF4-FFF2-40B4-BE49-F238E27FC236}">
                <a16:creationId xmlns:a16="http://schemas.microsoft.com/office/drawing/2014/main" id="{A186AEBD-F0F5-494B-9D24-09B9888787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303735" y="2814187"/>
            <a:ext cx="4763" cy="7778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7" name="Line 29">
            <a:extLst>
              <a:ext uri="{FF2B5EF4-FFF2-40B4-BE49-F238E27FC236}">
                <a16:creationId xmlns:a16="http://schemas.microsoft.com/office/drawing/2014/main" id="{B0BB3064-7239-A344-B7D3-3350540CF7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68735" y="2814187"/>
            <a:ext cx="0" cy="392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88" name="Line 30">
            <a:extLst>
              <a:ext uri="{FF2B5EF4-FFF2-40B4-BE49-F238E27FC236}">
                <a16:creationId xmlns:a16="http://schemas.microsoft.com/office/drawing/2014/main" id="{22FDEDB0-0202-4C4C-9B34-FF72CC278D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14748" y="2809424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89" name="Line 31">
            <a:extLst>
              <a:ext uri="{FF2B5EF4-FFF2-40B4-BE49-F238E27FC236}">
                <a16:creationId xmlns:a16="http://schemas.microsoft.com/office/drawing/2014/main" id="{9AF172E8-0A6A-6644-BD77-F1EE190D4A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55998" y="2818949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96" name="Text Box 38">
            <a:extLst>
              <a:ext uri="{FF2B5EF4-FFF2-40B4-BE49-F238E27FC236}">
                <a16:creationId xmlns:a16="http://schemas.microsoft.com/office/drawing/2014/main" id="{A4AA77C6-3CD5-F642-BD90-B898C462C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6966" y="2822952"/>
            <a:ext cx="482824" cy="407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not</a:t>
            </a:r>
          </a:p>
          <a:p>
            <a:pPr marL="0" marR="0" lvl="0" indent="0" algn="ctr" defTabSz="914400" rtl="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used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97" name="Line 39">
            <a:extLst>
              <a:ext uri="{FF2B5EF4-FFF2-40B4-BE49-F238E27FC236}">
                <a16:creationId xmlns:a16="http://schemas.microsoft.com/office/drawing/2014/main" id="{356A6247-1FB1-3845-A2C5-956708DFFB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3766" y="2809424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5F3ABB6-FC22-8E45-923B-C272F3E47C12}"/>
              </a:ext>
            </a:extLst>
          </p:cNvPr>
          <p:cNvGrpSpPr/>
          <p:nvPr/>
        </p:nvGrpSpPr>
        <p:grpSpPr>
          <a:xfrm>
            <a:off x="6405335" y="2817362"/>
            <a:ext cx="5252586" cy="731484"/>
            <a:chOff x="6405335" y="2817362"/>
            <a:chExt cx="5252586" cy="731484"/>
          </a:xfrm>
        </p:grpSpPr>
        <p:sp>
          <p:nvSpPr>
            <p:cNvPr id="80" name="Text Box 22">
              <a:extLst>
                <a:ext uri="{FF2B5EF4-FFF2-40B4-BE49-F238E27FC236}">
                  <a16:creationId xmlns:a16="http://schemas.microsoft.com/office/drawing/2014/main" id="{C121B465-E333-C34D-A9B1-4EC95AB296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5335" y="2817362"/>
              <a:ext cx="17462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receive window</a:t>
              </a:r>
            </a:p>
          </p:txBody>
        </p:sp>
        <p:sp>
          <p:nvSpPr>
            <p:cNvPr id="107" name="Text Box 49">
              <a:extLst>
                <a:ext uri="{FF2B5EF4-FFF2-40B4-BE49-F238E27FC236}">
                  <a16:creationId xmlns:a16="http://schemas.microsoft.com/office/drawing/2014/main" id="{C1196D10-63E5-F146-A338-FB6B53C00F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4900" y="2847115"/>
              <a:ext cx="2933021" cy="701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flow control: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# bytes receiver willing to accept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1" name="Line 53">
              <a:extLst>
                <a:ext uri="{FF2B5EF4-FFF2-40B4-BE49-F238E27FC236}">
                  <a16:creationId xmlns:a16="http://schemas.microsoft.com/office/drawing/2014/main" id="{AF202832-D8A0-CC44-AEC9-474E90CA41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42852" y="3044701"/>
              <a:ext cx="582048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EBAA956-8E89-0A4A-A4BC-91B08D93CC59}"/>
              </a:ext>
            </a:extLst>
          </p:cNvPr>
          <p:cNvGrpSpPr/>
          <p:nvPr/>
        </p:nvGrpSpPr>
        <p:grpSpPr>
          <a:xfrm>
            <a:off x="4979760" y="1674436"/>
            <a:ext cx="7040433" cy="1034129"/>
            <a:chOff x="4979760" y="1674436"/>
            <a:chExt cx="7040433" cy="1034129"/>
          </a:xfrm>
        </p:grpSpPr>
        <p:sp>
          <p:nvSpPr>
            <p:cNvPr id="73" name="Text Box 15">
              <a:extLst>
                <a:ext uri="{FF2B5EF4-FFF2-40B4-BE49-F238E27FC236}">
                  <a16:creationId xmlns:a16="http://schemas.microsoft.com/office/drawing/2014/main" id="{2925631F-CA45-E24E-A2A3-36475CE0E0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9760" y="2029962"/>
              <a:ext cx="24860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sequence number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08" name="Text Box 50">
              <a:extLst>
                <a:ext uri="{FF2B5EF4-FFF2-40B4-BE49-F238E27FC236}">
                  <a16:creationId xmlns:a16="http://schemas.microsoft.com/office/drawing/2014/main" id="{62087231-CA89-9F46-9993-D5CE4726B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4900" y="1674436"/>
              <a:ext cx="3295293" cy="10341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segment seq  #: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counting bytes of data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into 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bytestream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(not segments!)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3" name="Line 55">
              <a:extLst>
                <a:ext uri="{FF2B5EF4-FFF2-40B4-BE49-F238E27FC236}">
                  <a16:creationId xmlns:a16="http://schemas.microsoft.com/office/drawing/2014/main" id="{69F8FE7B-57A5-CA45-A15F-AB7CA1D8D5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924797" y="2244436"/>
              <a:ext cx="800102" cy="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33475873-1909-F649-A643-DFFF77ECF966}"/>
              </a:ext>
            </a:extLst>
          </p:cNvPr>
          <p:cNvGrpSpPr/>
          <p:nvPr/>
        </p:nvGrpSpPr>
        <p:grpSpPr>
          <a:xfrm>
            <a:off x="5398860" y="4614412"/>
            <a:ext cx="5770816" cy="1113459"/>
            <a:chOff x="5398860" y="4614412"/>
            <a:chExt cx="5770816" cy="1113459"/>
          </a:xfrm>
        </p:grpSpPr>
        <p:sp>
          <p:nvSpPr>
            <p:cNvPr id="72" name="Text Box 14">
              <a:extLst>
                <a:ext uri="{FF2B5EF4-FFF2-40B4-BE49-F238E27FC236}">
                  <a16:creationId xmlns:a16="http://schemas.microsoft.com/office/drawing/2014/main" id="{394540FC-9B80-C049-964F-3AEAF7A4BA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8860" y="4614412"/>
              <a:ext cx="2005013" cy="1006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application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data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(variable length)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CEFBFE2-D6C5-6C4B-85CD-C2B1704479E4}"/>
                </a:ext>
              </a:extLst>
            </p:cNvPr>
            <p:cNvSpPr txBox="1"/>
            <p:nvPr/>
          </p:nvSpPr>
          <p:spPr>
            <a:xfrm>
              <a:off x="8980285" y="4638342"/>
              <a:ext cx="2189391" cy="10895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data sent by application into TCP socket</a:t>
              </a: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6493B77-D766-824F-B26A-A73B9CE92231}"/>
                </a:ext>
              </a:extLst>
            </p:cNvPr>
            <p:cNvCxnSpPr>
              <a:cxnSpLocks/>
            </p:cNvCxnSpPr>
            <p:nvPr/>
          </p:nvCxnSpPr>
          <p:spPr>
            <a:xfrm>
              <a:off x="6727821" y="5150307"/>
              <a:ext cx="2149479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F59DCBE-5CE4-3C4C-AE43-7FF674B5D23E}"/>
              </a:ext>
            </a:extLst>
          </p:cNvPr>
          <p:cNvGrpSpPr/>
          <p:nvPr/>
        </p:nvGrpSpPr>
        <p:grpSpPr>
          <a:xfrm>
            <a:off x="230393" y="1952743"/>
            <a:ext cx="7771793" cy="1241280"/>
            <a:chOff x="230393" y="1952743"/>
            <a:chExt cx="7771793" cy="1241280"/>
          </a:xfrm>
        </p:grpSpPr>
        <p:sp>
          <p:nvSpPr>
            <p:cNvPr id="137" name="Text Box 35">
              <a:extLst>
                <a:ext uri="{FF2B5EF4-FFF2-40B4-BE49-F238E27FC236}">
                  <a16:creationId xmlns:a16="http://schemas.microsoft.com/office/drawing/2014/main" id="{56F627F0-D04E-AD42-8864-F7B517B4A5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47297" y="2855469"/>
              <a:ext cx="3032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rPr>
                <a:t>A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379D87E-87A4-BA4A-B25D-D60B162F998C}"/>
                </a:ext>
              </a:extLst>
            </p:cNvPr>
            <p:cNvGrpSpPr/>
            <p:nvPr/>
          </p:nvGrpSpPr>
          <p:grpSpPr>
            <a:xfrm>
              <a:off x="230393" y="1952743"/>
              <a:ext cx="7771793" cy="971860"/>
              <a:chOff x="217867" y="1965269"/>
              <a:chExt cx="7771793" cy="971860"/>
            </a:xfrm>
          </p:grpSpPr>
          <p:sp>
            <p:nvSpPr>
              <p:cNvPr id="75" name="Text Box 17">
                <a:extLst>
                  <a:ext uri="{FF2B5EF4-FFF2-40B4-BE49-F238E27FC236}">
                    <a16:creationId xmlns:a16="http://schemas.microsoft.com/office/drawing/2014/main" id="{0864898F-71F3-8C4E-ACBC-273A8F765C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9710" y="2430012"/>
                <a:ext cx="3409950" cy="396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acknowledgement number</a:t>
                </a:r>
              </a:p>
            </p:txBody>
          </p:sp>
          <p:sp>
            <p:nvSpPr>
              <p:cNvPr id="119" name="Text Box 42">
                <a:extLst>
                  <a:ext uri="{FF2B5EF4-FFF2-40B4-BE49-F238E27FC236}">
                    <a16:creationId xmlns:a16="http://schemas.microsoft.com/office/drawing/2014/main" id="{C0762B76-1537-D346-8718-8BAF6E1F14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7867" y="1965269"/>
                <a:ext cx="3287333" cy="7017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ACK: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seq # of next expected byte; A bit: this is an ACK</a:t>
                </a:r>
                <a:endPara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0" name="Line 46">
                <a:extLst>
                  <a:ext uri="{FF2B5EF4-FFF2-40B4-BE49-F238E27FC236}">
                    <a16:creationId xmlns:a16="http://schemas.microsoft.com/office/drawing/2014/main" id="{412FF679-1D4F-2847-94BC-15BFC61FB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5200" y="2417523"/>
                <a:ext cx="2076276" cy="519606"/>
              </a:xfrm>
              <a:custGeom>
                <a:avLst/>
                <a:gdLst>
                  <a:gd name="connsiteX0" fmla="*/ 0 w 2082626"/>
                  <a:gd name="connsiteY0" fmla="*/ 0 h 560881"/>
                  <a:gd name="connsiteX1" fmla="*/ 2082626 w 2082626"/>
                  <a:gd name="connsiteY1" fmla="*/ 560881 h 560881"/>
                  <a:gd name="connsiteX0" fmla="*/ 0 w 2076276"/>
                  <a:gd name="connsiteY0" fmla="*/ 0 h 519606"/>
                  <a:gd name="connsiteX1" fmla="*/ 2076276 w 2076276"/>
                  <a:gd name="connsiteY1" fmla="*/ 519606 h 519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076276" h="519606">
                    <a:moveTo>
                      <a:pt x="0" y="0"/>
                    </a:moveTo>
                    <a:cubicBezTo>
                      <a:pt x="694209" y="186960"/>
                      <a:pt x="1382067" y="332646"/>
                      <a:pt x="2076276" y="519606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39" name="Line 46">
                <a:extLst>
                  <a:ext uri="{FF2B5EF4-FFF2-40B4-BE49-F238E27FC236}">
                    <a16:creationId xmlns:a16="http://schemas.microsoft.com/office/drawing/2014/main" id="{EB8BFD18-324C-2547-AC63-1A0429ECFF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5200" y="2404996"/>
                <a:ext cx="1263476" cy="215853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53AA9D9-F43E-B546-80D0-95A95FF3FD84}"/>
              </a:ext>
            </a:extLst>
          </p:cNvPr>
          <p:cNvGrpSpPr/>
          <p:nvPr/>
        </p:nvGrpSpPr>
        <p:grpSpPr>
          <a:xfrm>
            <a:off x="1895418" y="3659802"/>
            <a:ext cx="5828956" cy="1090980"/>
            <a:chOff x="1895418" y="3659802"/>
            <a:chExt cx="5828956" cy="1090980"/>
          </a:xfrm>
        </p:grpSpPr>
        <p:sp>
          <p:nvSpPr>
            <p:cNvPr id="98" name="Text Box 40">
              <a:extLst>
                <a:ext uri="{FF2B5EF4-FFF2-40B4-BE49-F238E27FC236}">
                  <a16:creationId xmlns:a16="http://schemas.microsoft.com/office/drawing/2014/main" id="{CF922213-3DD4-4C4D-B198-ADF3A29ED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361" y="3659802"/>
              <a:ext cx="2894013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options (variable length)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99" name="Text Box 42">
              <a:extLst>
                <a:ext uri="{FF2B5EF4-FFF2-40B4-BE49-F238E27FC236}">
                  <a16:creationId xmlns:a16="http://schemas.microsoft.com/office/drawing/2014/main" id="{0BC58028-06B7-1A4E-8510-AE6EC1534B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5418" y="4326050"/>
              <a:ext cx="1688926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TCP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options</a:t>
              </a: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63A6281-16AF-5F4C-91CB-DC46FB513501}"/>
                </a:ext>
              </a:extLst>
            </p:cNvPr>
            <p:cNvCxnSpPr>
              <a:cxnSpLocks/>
              <a:stCxn id="99" idx="3"/>
              <a:endCxn id="98" idx="1"/>
            </p:cNvCxnSpPr>
            <p:nvPr/>
          </p:nvCxnSpPr>
          <p:spPr>
            <a:xfrm flipV="1">
              <a:off x="3584344" y="3859857"/>
              <a:ext cx="1246017" cy="678559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A3E3DD-D73E-3547-B33E-7D97BEE9201E}"/>
              </a:ext>
            </a:extLst>
          </p:cNvPr>
          <p:cNvGrpSpPr/>
          <p:nvPr/>
        </p:nvGrpSpPr>
        <p:grpSpPr>
          <a:xfrm>
            <a:off x="318075" y="2819126"/>
            <a:ext cx="4456458" cy="424732"/>
            <a:chOff x="318075" y="2819126"/>
            <a:chExt cx="4456458" cy="424732"/>
          </a:xfrm>
        </p:grpSpPr>
        <p:sp>
          <p:nvSpPr>
            <p:cNvPr id="95" name="Text Box 37">
              <a:extLst>
                <a:ext uri="{FF2B5EF4-FFF2-40B4-BE49-F238E27FC236}">
                  <a16:creationId xmlns:a16="http://schemas.microsoft.com/office/drawing/2014/main" id="{71EB8016-A1DB-1C48-954C-FFBE5CF06D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8884" y="2826980"/>
              <a:ext cx="495649" cy="407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rPr>
                <a:t>head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rPr>
                <a:t>len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endParaRPr>
            </a:p>
          </p:txBody>
        </p:sp>
        <p:sp>
          <p:nvSpPr>
            <p:cNvPr id="93" name="Text Box 42">
              <a:extLst>
                <a:ext uri="{FF2B5EF4-FFF2-40B4-BE49-F238E27FC236}">
                  <a16:creationId xmlns:a16="http://schemas.microsoft.com/office/drawing/2014/main" id="{23616F6F-F6F8-274A-8F63-2AC8E94CA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075" y="2819126"/>
              <a:ext cx="3287333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length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(of TCP header)</a:t>
              </a: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004F6AA-C795-934B-B4F0-CA6FD9652FA1}"/>
                </a:ext>
              </a:extLst>
            </p:cNvPr>
            <p:cNvCxnSpPr>
              <a:cxnSpLocks/>
            </p:cNvCxnSpPr>
            <p:nvPr/>
          </p:nvCxnSpPr>
          <p:spPr>
            <a:xfrm>
              <a:off x="3544867" y="3031480"/>
              <a:ext cx="783888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36175C2-99D1-404D-ADB0-0C09C4338566}"/>
              </a:ext>
            </a:extLst>
          </p:cNvPr>
          <p:cNvGrpSpPr/>
          <p:nvPr/>
        </p:nvGrpSpPr>
        <p:grpSpPr>
          <a:xfrm>
            <a:off x="-24878" y="3174115"/>
            <a:ext cx="6031751" cy="424732"/>
            <a:chOff x="-24878" y="3174115"/>
            <a:chExt cx="6031751" cy="424732"/>
          </a:xfrm>
        </p:grpSpPr>
        <p:sp>
          <p:nvSpPr>
            <p:cNvPr id="82" name="Text Box 24">
              <a:extLst>
                <a:ext uri="{FF2B5EF4-FFF2-40B4-BE49-F238E27FC236}">
                  <a16:creationId xmlns:a16="http://schemas.microsoft.com/office/drawing/2014/main" id="{DA04993C-122C-384A-9568-6515DE95D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4023" y="3203124"/>
              <a:ext cx="12128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checksum</a:t>
              </a:r>
            </a:p>
          </p:txBody>
        </p:sp>
        <p:sp>
          <p:nvSpPr>
            <p:cNvPr id="109" name="Text Box 51">
              <a:extLst>
                <a:ext uri="{FF2B5EF4-FFF2-40B4-BE49-F238E27FC236}">
                  <a16:creationId xmlns:a16="http://schemas.microsoft.com/office/drawing/2014/main" id="{CE090396-5F4D-6E4E-AA9C-2778A62E7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4878" y="3174115"/>
              <a:ext cx="3595495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Internet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checksum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F87AC36-0055-DB45-A995-89129C5BB34A}"/>
                </a:ext>
              </a:extLst>
            </p:cNvPr>
            <p:cNvCxnSpPr>
              <a:cxnSpLocks/>
              <a:stCxn id="109" idx="3"/>
              <a:endCxn id="82" idx="1"/>
            </p:cNvCxnSpPr>
            <p:nvPr/>
          </p:nvCxnSpPr>
          <p:spPr>
            <a:xfrm>
              <a:off x="3570617" y="3386481"/>
              <a:ext cx="1223406" cy="0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Line 10">
            <a:extLst>
              <a:ext uri="{FF2B5EF4-FFF2-40B4-BE49-F238E27FC236}">
                <a16:creationId xmlns:a16="http://schemas.microsoft.com/office/drawing/2014/main" id="{A7BD37B6-D73B-A04D-BDC5-AC47A5470D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289447" y="1679374"/>
            <a:ext cx="1761" cy="36518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84" name="Line 26">
            <a:extLst>
              <a:ext uri="{FF2B5EF4-FFF2-40B4-BE49-F238E27FC236}">
                <a16:creationId xmlns:a16="http://schemas.microsoft.com/office/drawing/2014/main" id="{E9E32468-C9DF-C94D-9DAD-F82B75D02C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50711" y="2804662"/>
            <a:ext cx="0" cy="392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85" name="Line 27">
            <a:extLst>
              <a:ext uri="{FF2B5EF4-FFF2-40B4-BE49-F238E27FC236}">
                <a16:creationId xmlns:a16="http://schemas.microsoft.com/office/drawing/2014/main" id="{595D2D86-0F8D-4945-A03B-3D969A9DA2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92924" y="2809424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86" name="Line 28">
            <a:extLst>
              <a:ext uri="{FF2B5EF4-FFF2-40B4-BE49-F238E27FC236}">
                <a16:creationId xmlns:a16="http://schemas.microsoft.com/office/drawing/2014/main" id="{480E04C4-4E6B-614E-B6E0-47722F1E73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30374" y="2809424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BB42C1-3F72-AF44-97A0-27D00776292C}"/>
              </a:ext>
            </a:extLst>
          </p:cNvPr>
          <p:cNvGrpSpPr/>
          <p:nvPr/>
        </p:nvGrpSpPr>
        <p:grpSpPr>
          <a:xfrm>
            <a:off x="172543" y="2863949"/>
            <a:ext cx="6190466" cy="2660551"/>
            <a:chOff x="172543" y="2863949"/>
            <a:chExt cx="6190466" cy="2660551"/>
          </a:xfrm>
        </p:grpSpPr>
        <p:sp>
          <p:nvSpPr>
            <p:cNvPr id="102" name="Text Box 44">
              <a:extLst>
                <a:ext uri="{FF2B5EF4-FFF2-40B4-BE49-F238E27FC236}">
                  <a16:creationId xmlns:a16="http://schemas.microsoft.com/office/drawing/2014/main" id="{26B4BE77-FB6F-AB48-BDB1-C2E23D5564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543" y="4822769"/>
              <a:ext cx="3419248" cy="7017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RST, SYN, FIN: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connection management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06" name="Freeform 48">
              <a:extLst>
                <a:ext uri="{FF2B5EF4-FFF2-40B4-BE49-F238E27FC236}">
                  <a16:creationId xmlns:a16="http://schemas.microsoft.com/office/drawing/2014/main" id="{60B1CDA3-93F4-6C43-A635-618B9929B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8336" y="3152325"/>
              <a:ext cx="2678659" cy="2026938"/>
            </a:xfrm>
            <a:custGeom>
              <a:avLst/>
              <a:gdLst>
                <a:gd name="T0" fmla="*/ 0 w 1458"/>
                <a:gd name="T1" fmla="*/ 2147483647 h 444"/>
                <a:gd name="T2" fmla="*/ 2147483647 w 1458"/>
                <a:gd name="T3" fmla="*/ 0 h 444"/>
                <a:gd name="T4" fmla="*/ 2147483647 w 1458"/>
                <a:gd name="T5" fmla="*/ 2147483647 h 444"/>
                <a:gd name="T6" fmla="*/ 0 60000 65536"/>
                <a:gd name="T7" fmla="*/ 0 60000 65536"/>
                <a:gd name="T8" fmla="*/ 0 60000 65536"/>
                <a:gd name="connsiteX0" fmla="*/ 0 w 10533"/>
                <a:gd name="connsiteY0" fmla="*/ 10875 h 10875"/>
                <a:gd name="connsiteX1" fmla="*/ 9093 w 10533"/>
                <a:gd name="connsiteY1" fmla="*/ 0 h 10875"/>
                <a:gd name="connsiteX2" fmla="*/ 10533 w 10533"/>
                <a:gd name="connsiteY2" fmla="*/ 135 h 10875"/>
                <a:gd name="connsiteX0" fmla="*/ 0 w 11345"/>
                <a:gd name="connsiteY0" fmla="*/ 13363 h 13363"/>
                <a:gd name="connsiteX1" fmla="*/ 9905 w 11345"/>
                <a:gd name="connsiteY1" fmla="*/ 0 h 13363"/>
                <a:gd name="connsiteX2" fmla="*/ 11345 w 11345"/>
                <a:gd name="connsiteY2" fmla="*/ 135 h 13363"/>
                <a:gd name="connsiteX0" fmla="*/ 0 w 11465"/>
                <a:gd name="connsiteY0" fmla="*/ 23977 h 23977"/>
                <a:gd name="connsiteX1" fmla="*/ 10025 w 11465"/>
                <a:gd name="connsiteY1" fmla="*/ 0 h 23977"/>
                <a:gd name="connsiteX2" fmla="*/ 11465 w 11465"/>
                <a:gd name="connsiteY2" fmla="*/ 135 h 23977"/>
                <a:gd name="connsiteX0" fmla="*/ 0 w 11405"/>
                <a:gd name="connsiteY0" fmla="*/ 28694 h 28694"/>
                <a:gd name="connsiteX1" fmla="*/ 9965 w 11405"/>
                <a:gd name="connsiteY1" fmla="*/ 0 h 28694"/>
                <a:gd name="connsiteX2" fmla="*/ 11405 w 11405"/>
                <a:gd name="connsiteY2" fmla="*/ 135 h 28694"/>
                <a:gd name="connsiteX0" fmla="*/ 0 w 11391"/>
                <a:gd name="connsiteY0" fmla="*/ 28694 h 28694"/>
                <a:gd name="connsiteX1" fmla="*/ 9965 w 11391"/>
                <a:gd name="connsiteY1" fmla="*/ 0 h 28694"/>
                <a:gd name="connsiteX2" fmla="*/ 11391 w 11391"/>
                <a:gd name="connsiteY2" fmla="*/ 0 h 28694"/>
                <a:gd name="connsiteX0" fmla="*/ 0 w 11877"/>
                <a:gd name="connsiteY0" fmla="*/ 32885 h 32885"/>
                <a:gd name="connsiteX1" fmla="*/ 10451 w 11877"/>
                <a:gd name="connsiteY1" fmla="*/ 0 h 32885"/>
                <a:gd name="connsiteX2" fmla="*/ 11877 w 11877"/>
                <a:gd name="connsiteY2" fmla="*/ 0 h 32885"/>
                <a:gd name="connsiteX0" fmla="*/ 0 w 11573"/>
                <a:gd name="connsiteY0" fmla="*/ 32885 h 32885"/>
                <a:gd name="connsiteX1" fmla="*/ 10147 w 11573"/>
                <a:gd name="connsiteY1" fmla="*/ 0 h 32885"/>
                <a:gd name="connsiteX2" fmla="*/ 11573 w 11573"/>
                <a:gd name="connsiteY2" fmla="*/ 0 h 32885"/>
                <a:gd name="connsiteX0" fmla="*/ 0 w 11573"/>
                <a:gd name="connsiteY0" fmla="*/ 28757 h 28757"/>
                <a:gd name="connsiteX1" fmla="*/ 10147 w 11573"/>
                <a:gd name="connsiteY1" fmla="*/ 0 h 28757"/>
                <a:gd name="connsiteX2" fmla="*/ 11573 w 11573"/>
                <a:gd name="connsiteY2" fmla="*/ 0 h 28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73" h="28757">
                  <a:moveTo>
                    <a:pt x="0" y="28757"/>
                  </a:moveTo>
                  <a:lnTo>
                    <a:pt x="10147" y="0"/>
                  </a:lnTo>
                  <a:lnTo>
                    <a:pt x="11573" y="0"/>
                  </a:lnTo>
                </a:path>
              </a:pathLst>
            </a:custGeom>
            <a:noFill/>
            <a:ln w="19050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79AF9A6-0FEF-B247-BE32-9C9E788D06B7}"/>
                </a:ext>
              </a:extLst>
            </p:cNvPr>
            <p:cNvGrpSpPr/>
            <p:nvPr/>
          </p:nvGrpSpPr>
          <p:grpSpPr>
            <a:xfrm>
              <a:off x="5775299" y="2863949"/>
              <a:ext cx="587710" cy="339181"/>
              <a:chOff x="5775299" y="2863949"/>
              <a:chExt cx="587710" cy="339181"/>
            </a:xfrm>
          </p:grpSpPr>
          <p:sp>
            <p:nvSpPr>
              <p:cNvPr id="104" name="Text Box 25">
                <a:extLst>
                  <a:ext uri="{FF2B5EF4-FFF2-40B4-BE49-F238E27FC236}">
                    <a16:creationId xmlns:a16="http://schemas.microsoft.com/office/drawing/2014/main" id="{1E9027CA-7A6A-B448-891E-3892BD3436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83766" y="2864576"/>
                <a:ext cx="279243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F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05" name="Text Box 32">
                <a:extLst>
                  <a:ext uri="{FF2B5EF4-FFF2-40B4-BE49-F238E27FC236}">
                    <a16:creationId xmlns:a16="http://schemas.microsoft.com/office/drawing/2014/main" id="{BF401CFD-599A-5C4B-A029-67CB6B08DB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39184" y="2863949"/>
                <a:ext cx="279243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S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12" name="Text Box 33">
                <a:extLst>
                  <a:ext uri="{FF2B5EF4-FFF2-40B4-BE49-F238E27FC236}">
                    <a16:creationId xmlns:a16="http://schemas.microsoft.com/office/drawing/2014/main" id="{4835EFCA-3EC6-3040-AA54-B10AD772E1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5299" y="286395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R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F86AF7-F0A9-0D49-BD66-0BCBA2EFC273}"/>
              </a:ext>
            </a:extLst>
          </p:cNvPr>
          <p:cNvGrpSpPr/>
          <p:nvPr/>
        </p:nvGrpSpPr>
        <p:grpSpPr>
          <a:xfrm>
            <a:off x="5277007" y="2859957"/>
            <a:ext cx="2976178" cy="719405"/>
            <a:chOff x="5277007" y="2859957"/>
            <a:chExt cx="2976178" cy="719405"/>
          </a:xfrm>
        </p:grpSpPr>
        <p:sp>
          <p:nvSpPr>
            <p:cNvPr id="81" name="Text Box 23">
              <a:extLst>
                <a:ext uri="{FF2B5EF4-FFF2-40B4-BE49-F238E27FC236}">
                  <a16:creationId xmlns:a16="http://schemas.microsoft.com/office/drawing/2014/main" id="{81D77D1D-D542-E748-880E-847E528165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735" y="3212649"/>
              <a:ext cx="1822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Urg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data pointer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F94C5D-E8AA-B440-8C55-70C383D81C15}"/>
                </a:ext>
              </a:extLst>
            </p:cNvPr>
            <p:cNvGrpSpPr/>
            <p:nvPr/>
          </p:nvGrpSpPr>
          <p:grpSpPr>
            <a:xfrm>
              <a:off x="5277007" y="2859957"/>
              <a:ext cx="627836" cy="345695"/>
              <a:chOff x="5527528" y="3067992"/>
              <a:chExt cx="627836" cy="345695"/>
            </a:xfrm>
          </p:grpSpPr>
          <p:sp>
            <p:nvSpPr>
              <p:cNvPr id="114" name="Text Box 34">
                <a:extLst>
                  <a:ext uri="{FF2B5EF4-FFF2-40B4-BE49-F238E27FC236}">
                    <a16:creationId xmlns:a16="http://schemas.microsoft.com/office/drawing/2014/main" id="{7FD0470F-0A1F-AA4D-A333-01EBF41CDB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4900" y="3067992"/>
                <a:ext cx="290464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P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20" name="Text Box 36">
                <a:extLst>
                  <a:ext uri="{FF2B5EF4-FFF2-40B4-BE49-F238E27FC236}">
                    <a16:creationId xmlns:a16="http://schemas.microsoft.com/office/drawing/2014/main" id="{B48CC928-18A3-8E4E-944E-47C0F754B0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7528" y="3075133"/>
                <a:ext cx="316112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U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83" name="Line 39">
            <a:extLst>
              <a:ext uri="{FF2B5EF4-FFF2-40B4-BE49-F238E27FC236}">
                <a16:creationId xmlns:a16="http://schemas.microsoft.com/office/drawing/2014/main" id="{392B7123-3C26-1749-8AFA-C33B254E56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8305" y="2821148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sp>
        <p:nvSpPr>
          <p:cNvPr id="90" name="Line 39">
            <a:extLst>
              <a:ext uri="{FF2B5EF4-FFF2-40B4-BE49-F238E27FC236}">
                <a16:creationId xmlns:a16="http://schemas.microsoft.com/office/drawing/2014/main" id="{7076B497-C69A-EF44-9C73-7365E43E17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98693" y="2812182"/>
            <a:ext cx="0" cy="3921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DC6B1EF-A64F-C94C-81C5-7457A0FFD99A}"/>
              </a:ext>
            </a:extLst>
          </p:cNvPr>
          <p:cNvGrpSpPr/>
          <p:nvPr/>
        </p:nvGrpSpPr>
        <p:grpSpPr>
          <a:xfrm>
            <a:off x="182880" y="2863950"/>
            <a:ext cx="5235245" cy="1390074"/>
            <a:chOff x="182880" y="2863950"/>
            <a:chExt cx="5235245" cy="139007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2C55822-331C-DB41-AB07-59E5BF177405}"/>
                </a:ext>
              </a:extLst>
            </p:cNvPr>
            <p:cNvGrpSpPr/>
            <p:nvPr/>
          </p:nvGrpSpPr>
          <p:grpSpPr>
            <a:xfrm>
              <a:off x="4962499" y="2863950"/>
              <a:ext cx="455626" cy="338554"/>
              <a:chOff x="4962499" y="2863950"/>
              <a:chExt cx="455626" cy="338554"/>
            </a:xfrm>
          </p:grpSpPr>
          <p:sp>
            <p:nvSpPr>
              <p:cNvPr id="91" name="Text Box 33">
                <a:extLst>
                  <a:ext uri="{FF2B5EF4-FFF2-40B4-BE49-F238E27FC236}">
                    <a16:creationId xmlns:a16="http://schemas.microsoft.com/office/drawing/2014/main" id="{C85C82AE-5A3B-EC47-8EA4-C0FA0727D0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2499" y="286395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C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" name="Text Box 33">
                <a:extLst>
                  <a:ext uri="{FF2B5EF4-FFF2-40B4-BE49-F238E27FC236}">
                    <a16:creationId xmlns:a16="http://schemas.microsoft.com/office/drawing/2014/main" id="{D8D1B074-0355-2942-9977-4413DF7E41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1249" y="2863950"/>
                <a:ext cx="296876" cy="3385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charset="0"/>
                    <a:cs typeface="+mn-cs"/>
                  </a:rPr>
                  <a:t>E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03" name="Text Box 44">
              <a:extLst>
                <a:ext uri="{FF2B5EF4-FFF2-40B4-BE49-F238E27FC236}">
                  <a16:creationId xmlns:a16="http://schemas.microsoft.com/office/drawing/2014/main" id="{8DAB804F-166B-0D4B-8089-4B58E3A08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880" y="3829292"/>
              <a:ext cx="3384479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C, E: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congestion notification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0" name="Freeform 48">
              <a:extLst>
                <a:ext uri="{FF2B5EF4-FFF2-40B4-BE49-F238E27FC236}">
                  <a16:creationId xmlns:a16="http://schemas.microsoft.com/office/drawing/2014/main" id="{7103D547-1AEC-9743-8B26-22B579AF1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3195" y="3136684"/>
              <a:ext cx="1749482" cy="914811"/>
            </a:xfrm>
            <a:custGeom>
              <a:avLst/>
              <a:gdLst>
                <a:gd name="T0" fmla="*/ 0 w 1458"/>
                <a:gd name="T1" fmla="*/ 2147483647 h 444"/>
                <a:gd name="T2" fmla="*/ 2147483647 w 1458"/>
                <a:gd name="T3" fmla="*/ 0 h 444"/>
                <a:gd name="T4" fmla="*/ 2147483647 w 1458"/>
                <a:gd name="T5" fmla="*/ 2147483647 h 444"/>
                <a:gd name="T6" fmla="*/ 0 60000 65536"/>
                <a:gd name="T7" fmla="*/ 0 60000 65536"/>
                <a:gd name="T8" fmla="*/ 0 60000 65536"/>
                <a:gd name="connsiteX0" fmla="*/ 0 w 10533"/>
                <a:gd name="connsiteY0" fmla="*/ 10875 h 10875"/>
                <a:gd name="connsiteX1" fmla="*/ 9093 w 10533"/>
                <a:gd name="connsiteY1" fmla="*/ 0 h 10875"/>
                <a:gd name="connsiteX2" fmla="*/ 10533 w 10533"/>
                <a:gd name="connsiteY2" fmla="*/ 135 h 10875"/>
                <a:gd name="connsiteX0" fmla="*/ 0 w 11345"/>
                <a:gd name="connsiteY0" fmla="*/ 13363 h 13363"/>
                <a:gd name="connsiteX1" fmla="*/ 9905 w 11345"/>
                <a:gd name="connsiteY1" fmla="*/ 0 h 13363"/>
                <a:gd name="connsiteX2" fmla="*/ 11345 w 11345"/>
                <a:gd name="connsiteY2" fmla="*/ 135 h 13363"/>
                <a:gd name="connsiteX0" fmla="*/ 0 w 11465"/>
                <a:gd name="connsiteY0" fmla="*/ 23977 h 23977"/>
                <a:gd name="connsiteX1" fmla="*/ 10025 w 11465"/>
                <a:gd name="connsiteY1" fmla="*/ 0 h 23977"/>
                <a:gd name="connsiteX2" fmla="*/ 11465 w 11465"/>
                <a:gd name="connsiteY2" fmla="*/ 135 h 23977"/>
                <a:gd name="connsiteX0" fmla="*/ 0 w 11405"/>
                <a:gd name="connsiteY0" fmla="*/ 28694 h 28694"/>
                <a:gd name="connsiteX1" fmla="*/ 9965 w 11405"/>
                <a:gd name="connsiteY1" fmla="*/ 0 h 28694"/>
                <a:gd name="connsiteX2" fmla="*/ 11405 w 11405"/>
                <a:gd name="connsiteY2" fmla="*/ 135 h 28694"/>
                <a:gd name="connsiteX0" fmla="*/ 0 w 11391"/>
                <a:gd name="connsiteY0" fmla="*/ 28694 h 28694"/>
                <a:gd name="connsiteX1" fmla="*/ 9965 w 11391"/>
                <a:gd name="connsiteY1" fmla="*/ 0 h 28694"/>
                <a:gd name="connsiteX2" fmla="*/ 11391 w 11391"/>
                <a:gd name="connsiteY2" fmla="*/ 0 h 28694"/>
                <a:gd name="connsiteX0" fmla="*/ 0 w 11391"/>
                <a:gd name="connsiteY0" fmla="*/ 28743 h 28743"/>
                <a:gd name="connsiteX1" fmla="*/ 6388 w 11391"/>
                <a:gd name="connsiteY1" fmla="*/ 0 h 28743"/>
                <a:gd name="connsiteX2" fmla="*/ 11391 w 11391"/>
                <a:gd name="connsiteY2" fmla="*/ 49 h 28743"/>
                <a:gd name="connsiteX0" fmla="*/ 0 w 7455"/>
                <a:gd name="connsiteY0" fmla="*/ 28792 h 28792"/>
                <a:gd name="connsiteX1" fmla="*/ 6388 w 7455"/>
                <a:gd name="connsiteY1" fmla="*/ 49 h 28792"/>
                <a:gd name="connsiteX2" fmla="*/ 7455 w 7455"/>
                <a:gd name="connsiteY2" fmla="*/ 0 h 28792"/>
                <a:gd name="connsiteX0" fmla="*/ 0 w 9679"/>
                <a:gd name="connsiteY0" fmla="*/ 9983 h 9983"/>
                <a:gd name="connsiteX1" fmla="*/ 8569 w 9679"/>
                <a:gd name="connsiteY1" fmla="*/ 0 h 9983"/>
                <a:gd name="connsiteX2" fmla="*/ 9679 w 9679"/>
                <a:gd name="connsiteY2" fmla="*/ 34 h 9983"/>
                <a:gd name="connsiteX0" fmla="*/ 0 w 10062"/>
                <a:gd name="connsiteY0" fmla="*/ 10017 h 10017"/>
                <a:gd name="connsiteX1" fmla="*/ 8853 w 10062"/>
                <a:gd name="connsiteY1" fmla="*/ 17 h 10017"/>
                <a:gd name="connsiteX2" fmla="*/ 10062 w 10062"/>
                <a:gd name="connsiteY2" fmla="*/ 0 h 1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62" h="10017">
                  <a:moveTo>
                    <a:pt x="0" y="10017"/>
                  </a:moveTo>
                  <a:lnTo>
                    <a:pt x="8853" y="17"/>
                  </a:lnTo>
                  <a:lnTo>
                    <a:pt x="10062" y="0"/>
                  </a:lnTo>
                </a:path>
              </a:pathLst>
            </a:custGeom>
            <a:noFill/>
            <a:ln w="19050" cap="flat" cmpd="sng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94" name="Slide Number Placeholder 2">
            <a:extLst>
              <a:ext uri="{FF2B5EF4-FFF2-40B4-BE49-F238E27FC236}">
                <a16:creationId xmlns:a16="http://schemas.microsoft.com/office/drawing/2014/main" id="{A3EE5CD7-E8F0-2F4B-B766-7EC8F235C30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3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sequence numbers, ACKs</a:t>
            </a:r>
            <a:endParaRPr lang="en-US" sz="4400" b="0" dirty="0"/>
          </a:p>
        </p:txBody>
      </p:sp>
      <p:sp>
        <p:nvSpPr>
          <p:cNvPr id="223" name="Rectangle 5">
            <a:extLst>
              <a:ext uri="{FF2B5EF4-FFF2-40B4-BE49-F238E27FC236}">
                <a16:creationId xmlns:a16="http://schemas.microsoft.com/office/drawing/2014/main" id="{D2976065-03BB-9A44-9CEB-93BE9CAA88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171" y="1355712"/>
            <a:ext cx="5096669" cy="131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4950" marR="0" lvl="0" indent="-1238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Sequence numbers:</a:t>
            </a:r>
          </a:p>
          <a:p>
            <a:pPr marL="635000" marR="0" lvl="1" indent="-277813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byte stream “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number” of first byte in segment’s data</a:t>
            </a:r>
            <a:endParaRPr kumimoji="0" lang="en-US" altLang="ja-JP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4" name="Group 192">
            <a:extLst>
              <a:ext uri="{FF2B5EF4-FFF2-40B4-BE49-F238E27FC236}">
                <a16:creationId xmlns:a16="http://schemas.microsoft.com/office/drawing/2014/main" id="{9FCDCC73-BB43-8046-8E2C-1100B11E1F9D}"/>
              </a:ext>
            </a:extLst>
          </p:cNvPr>
          <p:cNvGrpSpPr>
            <a:grpSpLocks/>
          </p:cNvGrpSpPr>
          <p:nvPr/>
        </p:nvGrpSpPr>
        <p:grpSpPr bwMode="auto">
          <a:xfrm>
            <a:off x="7783528" y="3989281"/>
            <a:ext cx="3086106" cy="2541588"/>
            <a:chOff x="3520" y="2404"/>
            <a:chExt cx="1944" cy="1601"/>
          </a:xfrm>
        </p:grpSpPr>
        <p:sp>
          <p:nvSpPr>
            <p:cNvPr id="225" name="Rectangle 167">
              <a:extLst>
                <a:ext uri="{FF2B5EF4-FFF2-40B4-BE49-F238E27FC236}">
                  <a16:creationId xmlns:a16="http://schemas.microsoft.com/office/drawing/2014/main" id="{9463A16E-CF3F-744B-B6DB-33800BAB4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5" y="3589"/>
              <a:ext cx="1202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6" name="Group 148">
              <a:extLst>
                <a:ext uri="{FF2B5EF4-FFF2-40B4-BE49-F238E27FC236}">
                  <a16:creationId xmlns:a16="http://schemas.microsoft.com/office/drawing/2014/main" id="{841F4166-2762-C948-9842-0D47AF0FC7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1" y="3291"/>
              <a:ext cx="1252" cy="714"/>
              <a:chOff x="1974" y="2984"/>
              <a:chExt cx="1252" cy="714"/>
            </a:xfrm>
          </p:grpSpPr>
          <p:sp>
            <p:nvSpPr>
              <p:cNvPr id="229" name="Rectangle 149">
                <a:extLst>
                  <a:ext uri="{FF2B5EF4-FFF2-40B4-BE49-F238E27FC236}">
                    <a16:creationId xmlns:a16="http://schemas.microsoft.com/office/drawing/2014/main" id="{6E7D0693-0288-9A4A-9FBC-6B90B9B96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0" name="Text Box 150">
                <a:extLst>
                  <a:ext uri="{FF2B5EF4-FFF2-40B4-BE49-F238E27FC236}">
                    <a16:creationId xmlns:a16="http://schemas.microsoft.com/office/drawing/2014/main" id="{62697352-4BED-A64F-8830-504FE043B5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5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source port #</a:t>
                </a:r>
              </a:p>
            </p:txBody>
          </p:sp>
          <p:sp>
            <p:nvSpPr>
              <p:cNvPr id="231" name="Text Box 151">
                <a:extLst>
                  <a:ext uri="{FF2B5EF4-FFF2-40B4-BE49-F238E27FC236}">
                    <a16:creationId xmlns:a16="http://schemas.microsoft.com/office/drawing/2014/main" id="{2C0BFF63-7DCB-6D4D-AF9A-56894AAAD8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dest port #</a:t>
                </a:r>
              </a:p>
            </p:txBody>
          </p:sp>
          <p:sp>
            <p:nvSpPr>
              <p:cNvPr id="232" name="Text Box 152">
                <a:extLst>
                  <a:ext uri="{FF2B5EF4-FFF2-40B4-BE49-F238E27FC236}">
                    <a16:creationId xmlns:a16="http://schemas.microsoft.com/office/drawing/2014/main" id="{69698EB5-AC5E-124A-AB12-0B1B72742F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sequence number</a:t>
                </a:r>
              </a:p>
            </p:txBody>
          </p:sp>
          <p:sp>
            <p:nvSpPr>
              <p:cNvPr id="233" name="Text Box 153">
                <a:extLst>
                  <a:ext uri="{FF2B5EF4-FFF2-40B4-BE49-F238E27FC236}">
                    <a16:creationId xmlns:a16="http://schemas.microsoft.com/office/drawing/2014/main" id="{697ADB2B-E096-7A41-ACDA-9E058B2EFF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4" y="3257"/>
                <a:ext cx="125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acknowledgement number</a:t>
                </a:r>
              </a:p>
            </p:txBody>
          </p:sp>
          <p:sp>
            <p:nvSpPr>
              <p:cNvPr id="234" name="Text Box 154">
                <a:extLst>
                  <a:ext uri="{FF2B5EF4-FFF2-40B4-BE49-F238E27FC236}">
                    <a16:creationId xmlns:a16="http://schemas.microsoft.com/office/drawing/2014/main" id="{FD66858C-8D5E-8443-9F2A-57EB759D3E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checksum</a:t>
                </a:r>
              </a:p>
            </p:txBody>
          </p:sp>
          <p:sp>
            <p:nvSpPr>
              <p:cNvPr id="235" name="Line 155">
                <a:extLst>
                  <a:ext uri="{FF2B5EF4-FFF2-40B4-BE49-F238E27FC236}">
                    <a16:creationId xmlns:a16="http://schemas.microsoft.com/office/drawing/2014/main" id="{3FFD0288-879C-5D4E-AB0C-3445A5A979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6" name="Line 156">
                <a:extLst>
                  <a:ext uri="{FF2B5EF4-FFF2-40B4-BE49-F238E27FC236}">
                    <a16:creationId xmlns:a16="http://schemas.microsoft.com/office/drawing/2014/main" id="{258401F9-F43D-C344-A200-772A5E1E1C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7" name="Line 157">
                <a:extLst>
                  <a:ext uri="{FF2B5EF4-FFF2-40B4-BE49-F238E27FC236}">
                    <a16:creationId xmlns:a16="http://schemas.microsoft.com/office/drawing/2014/main" id="{1E8AD451-7070-4243-A92C-2F6573F940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8" name="Line 158">
                <a:extLst>
                  <a:ext uri="{FF2B5EF4-FFF2-40B4-BE49-F238E27FC236}">
                    <a16:creationId xmlns:a16="http://schemas.microsoft.com/office/drawing/2014/main" id="{A4BD4C96-4E2A-074E-8E46-E4BF76EDD8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9" name="Line 159">
                <a:extLst>
                  <a:ext uri="{FF2B5EF4-FFF2-40B4-BE49-F238E27FC236}">
                    <a16:creationId xmlns:a16="http://schemas.microsoft.com/office/drawing/2014/main" id="{2153A22B-2E95-B947-A87C-50991B8DB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0" name="Line 160">
                <a:extLst>
                  <a:ext uri="{FF2B5EF4-FFF2-40B4-BE49-F238E27FC236}">
                    <a16:creationId xmlns:a16="http://schemas.microsoft.com/office/drawing/2014/main" id="{BE256B00-4CFB-254F-8432-198CA45B2C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1" name="Text Box 161">
                <a:extLst>
                  <a:ext uri="{FF2B5EF4-FFF2-40B4-BE49-F238E27FC236}">
                    <a16:creationId xmlns:a16="http://schemas.microsoft.com/office/drawing/2014/main" id="{B0718275-925B-4143-80DA-87B3357095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rwnd</a:t>
                </a:r>
              </a:p>
            </p:txBody>
          </p:sp>
          <p:sp>
            <p:nvSpPr>
              <p:cNvPr id="242" name="Text Box 162">
                <a:extLst>
                  <a:ext uri="{FF2B5EF4-FFF2-40B4-BE49-F238E27FC236}">
                    <a16:creationId xmlns:a16="http://schemas.microsoft.com/office/drawing/2014/main" id="{539F6CE1-CE5E-234B-9AFA-A6F2301930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urg pointer</a:t>
                </a:r>
              </a:p>
            </p:txBody>
          </p:sp>
          <p:sp>
            <p:nvSpPr>
              <p:cNvPr id="243" name="Line 163">
                <a:extLst>
                  <a:ext uri="{FF2B5EF4-FFF2-40B4-BE49-F238E27FC236}">
                    <a16:creationId xmlns:a16="http://schemas.microsoft.com/office/drawing/2014/main" id="{6A1FC325-C1C9-E145-AB86-EB4CA77AB4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4" name="Line 164">
                <a:extLst>
                  <a:ext uri="{FF2B5EF4-FFF2-40B4-BE49-F238E27FC236}">
                    <a16:creationId xmlns:a16="http://schemas.microsoft.com/office/drawing/2014/main" id="{A57D4AEC-EA9B-6441-B943-116E0B6554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7" name="Text Box 166">
              <a:extLst>
                <a:ext uri="{FF2B5EF4-FFF2-40B4-BE49-F238E27FC236}">
                  <a16:creationId xmlns:a16="http://schemas.microsoft.com/office/drawing/2014/main" id="{A11A42A2-3DE7-8749-BEFC-4B12DFD4E9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092"/>
              <a:ext cx="194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outgoing segment from receiver</a:t>
              </a:r>
            </a:p>
          </p:txBody>
        </p:sp>
        <p:sp>
          <p:nvSpPr>
            <p:cNvPr id="228" name="Freeform 168">
              <a:extLst>
                <a:ext uri="{FF2B5EF4-FFF2-40B4-BE49-F238E27FC236}">
                  <a16:creationId xmlns:a16="http://schemas.microsoft.com/office/drawing/2014/main" id="{06FB8DE4-FF8B-2A4C-9587-9B7067BCC3D8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3599" y="2404"/>
              <a:ext cx="107" cy="1194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13768 h 9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45" name="Group 195">
            <a:extLst>
              <a:ext uri="{FF2B5EF4-FFF2-40B4-BE49-F238E27FC236}">
                <a16:creationId xmlns:a16="http://schemas.microsoft.com/office/drawing/2014/main" id="{B37D7216-C212-C843-A667-53A7C0B847CF}"/>
              </a:ext>
            </a:extLst>
          </p:cNvPr>
          <p:cNvGrpSpPr>
            <a:grpSpLocks/>
          </p:cNvGrpSpPr>
          <p:nvPr/>
        </p:nvGrpSpPr>
        <p:grpSpPr bwMode="auto">
          <a:xfrm>
            <a:off x="8685214" y="6022869"/>
            <a:ext cx="358775" cy="304800"/>
            <a:chOff x="5144" y="3677"/>
            <a:chExt cx="226" cy="192"/>
          </a:xfrm>
        </p:grpSpPr>
        <p:sp>
          <p:nvSpPr>
            <p:cNvPr id="246" name="Rectangle 194">
              <a:extLst>
                <a:ext uri="{FF2B5EF4-FFF2-40B4-BE49-F238E27FC236}">
                  <a16:creationId xmlns:a16="http://schemas.microsoft.com/office/drawing/2014/main" id="{43AFBFF1-B1C6-C147-BB51-D67A05310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2" y="3716"/>
              <a:ext cx="88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Text Box 193">
              <a:extLst>
                <a:ext uri="{FF2B5EF4-FFF2-40B4-BE49-F238E27FC236}">
                  <a16:creationId xmlns:a16="http://schemas.microsoft.com/office/drawing/2014/main" id="{BF6FCEAE-49B5-A041-A298-4CB690E546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4" y="3677"/>
              <a:ext cx="22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 Narrow" charset="0"/>
                  <a:ea typeface="ＭＳ Ｐゴシック" charset="0"/>
                  <a:cs typeface="+mn-cs"/>
                </a:rPr>
                <a:t>A</a:t>
              </a:r>
            </a:p>
          </p:txBody>
        </p:sp>
      </p:grpSp>
      <p:sp>
        <p:nvSpPr>
          <p:cNvPr id="248" name="Rectangle 37">
            <a:extLst>
              <a:ext uri="{FF2B5EF4-FFF2-40B4-BE49-F238E27FC236}">
                <a16:creationId xmlns:a16="http://schemas.microsoft.com/office/drawing/2014/main" id="{A8678432-C6E0-9045-9DFE-9E95FBC24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77" y="3123626"/>
            <a:ext cx="65087" cy="6223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33CC33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49" name="Rectangle 39">
            <a:extLst>
              <a:ext uri="{FF2B5EF4-FFF2-40B4-BE49-F238E27FC236}">
                <a16:creationId xmlns:a16="http://schemas.microsoft.com/office/drawing/2014/main" id="{92ADD221-F1C3-B645-92EB-9D1C9315A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614" y="3125214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0" name="Rectangle 40">
            <a:extLst>
              <a:ext uri="{FF2B5EF4-FFF2-40B4-BE49-F238E27FC236}">
                <a16:creationId xmlns:a16="http://schemas.microsoft.com/office/drawing/2014/main" id="{BB8D0EB3-2337-2A41-9EFC-CC44292E2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1039" y="3123626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1" name="Rectangle 41">
            <a:extLst>
              <a:ext uri="{FF2B5EF4-FFF2-40B4-BE49-F238E27FC236}">
                <a16:creationId xmlns:a16="http://schemas.microsoft.com/office/drawing/2014/main" id="{08B40AAE-C4F3-B24B-A758-0CBE422C1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7877" y="3123626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2" name="Rectangle 42">
            <a:extLst>
              <a:ext uri="{FF2B5EF4-FFF2-40B4-BE49-F238E27FC236}">
                <a16:creationId xmlns:a16="http://schemas.microsoft.com/office/drawing/2014/main" id="{1B696D21-4399-C041-91DC-701FB61A0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27" y="3123626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3" name="Rectangle 43">
            <a:extLst>
              <a:ext uri="{FF2B5EF4-FFF2-40B4-BE49-F238E27FC236}">
                <a16:creationId xmlns:a16="http://schemas.microsoft.com/office/drawing/2014/main" id="{2CEBC228-9E7F-7E48-9C85-63629AFC0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9964" y="3123626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4" name="Rectangle 45">
            <a:extLst>
              <a:ext uri="{FF2B5EF4-FFF2-40B4-BE49-F238E27FC236}">
                <a16:creationId xmlns:a16="http://schemas.microsoft.com/office/drawing/2014/main" id="{499D6101-0E72-764D-90A9-65FA5E928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039" y="3123626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5" name="Rectangle 46">
            <a:extLst>
              <a:ext uri="{FF2B5EF4-FFF2-40B4-BE49-F238E27FC236}">
                <a16:creationId xmlns:a16="http://schemas.microsoft.com/office/drawing/2014/main" id="{69025D46-11EA-C34F-8D0D-7B789A5DB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7289" y="3123626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6" name="Rectangle 47">
            <a:extLst>
              <a:ext uri="{FF2B5EF4-FFF2-40B4-BE49-F238E27FC236}">
                <a16:creationId xmlns:a16="http://schemas.microsoft.com/office/drawing/2014/main" id="{097282D2-CB09-6743-BD88-978413D66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02539" y="3123626"/>
            <a:ext cx="65088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7" name="Rectangle 50">
            <a:extLst>
              <a:ext uri="{FF2B5EF4-FFF2-40B4-BE49-F238E27FC236}">
                <a16:creationId xmlns:a16="http://schemas.microsoft.com/office/drawing/2014/main" id="{C44BBA4A-C75F-6344-A7C0-80FA59F96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902" y="3123626"/>
            <a:ext cx="65087" cy="62230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8" name="Rectangle 51">
            <a:extLst>
              <a:ext uri="{FF2B5EF4-FFF2-40B4-BE49-F238E27FC236}">
                <a16:creationId xmlns:a16="http://schemas.microsoft.com/office/drawing/2014/main" id="{660EEC78-FF50-7445-8190-34F202635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7327" y="3125214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59" name="Rectangle 52">
            <a:extLst>
              <a:ext uri="{FF2B5EF4-FFF2-40B4-BE49-F238E27FC236}">
                <a16:creationId xmlns:a16="http://schemas.microsoft.com/office/drawing/2014/main" id="{BF1D4EAF-3E48-E64D-A9F0-800C14DE4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4164" y="3123626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0" name="Rectangle 53">
            <a:extLst>
              <a:ext uri="{FF2B5EF4-FFF2-40B4-BE49-F238E27FC236}">
                <a16:creationId xmlns:a16="http://schemas.microsoft.com/office/drawing/2014/main" id="{7F7F3BD0-061B-0346-BC6C-7C752F28E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2" y="3123626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1" name="Rectangle 54">
            <a:extLst>
              <a:ext uri="{FF2B5EF4-FFF2-40B4-BE49-F238E27FC236}">
                <a16:creationId xmlns:a16="http://schemas.microsoft.com/office/drawing/2014/main" id="{1419AB61-44E3-7B43-ADE9-9DF5C9E18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7839" y="3123626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2" name="Rectangle 55">
            <a:extLst>
              <a:ext uri="{FF2B5EF4-FFF2-40B4-BE49-F238E27FC236}">
                <a16:creationId xmlns:a16="http://schemas.microsoft.com/office/drawing/2014/main" id="{FA07924E-D97C-9E4F-9629-377D86F65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089" y="3123626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3" name="Rectangle 56">
            <a:extLst>
              <a:ext uri="{FF2B5EF4-FFF2-40B4-BE49-F238E27FC236}">
                <a16:creationId xmlns:a16="http://schemas.microsoft.com/office/drawing/2014/main" id="{78BBA4C2-77BF-7140-8522-72AA5C9FF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5164" y="3123626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4" name="Rectangle 57">
            <a:extLst>
              <a:ext uri="{FF2B5EF4-FFF2-40B4-BE49-F238E27FC236}">
                <a16:creationId xmlns:a16="http://schemas.microsoft.com/office/drawing/2014/main" id="{8C781153-D0D1-4F49-A7D5-E9E0E02C7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0414" y="3123626"/>
            <a:ext cx="65088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5" name="Rectangle 58">
            <a:extLst>
              <a:ext uri="{FF2B5EF4-FFF2-40B4-BE49-F238E27FC236}">
                <a16:creationId xmlns:a16="http://schemas.microsoft.com/office/drawing/2014/main" id="{1252424B-0051-8B4E-8014-7CDFA8998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7252" y="3123626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6" name="Rectangle 59">
            <a:extLst>
              <a:ext uri="{FF2B5EF4-FFF2-40B4-BE49-F238E27FC236}">
                <a16:creationId xmlns:a16="http://schemas.microsoft.com/office/drawing/2014/main" id="{FA783663-FBFD-1D4F-94E0-8E0786489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152" y="3123626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7" name="Rectangle 60">
            <a:extLst>
              <a:ext uri="{FF2B5EF4-FFF2-40B4-BE49-F238E27FC236}">
                <a16:creationId xmlns:a16="http://schemas.microsoft.com/office/drawing/2014/main" id="{9A20FCBA-A9E2-494E-8A95-747703BA2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61402" y="3123626"/>
            <a:ext cx="65087" cy="622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8" name="Rectangle 61">
            <a:extLst>
              <a:ext uri="{FF2B5EF4-FFF2-40B4-BE49-F238E27FC236}">
                <a16:creationId xmlns:a16="http://schemas.microsoft.com/office/drawing/2014/main" id="{BD15B2FA-70B2-F44B-A21B-EE69A9B05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5064" y="3122039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69" name="Rectangle 62">
            <a:extLst>
              <a:ext uri="{FF2B5EF4-FFF2-40B4-BE49-F238E27FC236}">
                <a16:creationId xmlns:a16="http://schemas.microsoft.com/office/drawing/2014/main" id="{FCC59CFB-2A58-CB44-B886-3040D9E44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7139" y="3122039"/>
            <a:ext cx="65088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0" name="Rectangle 63">
            <a:extLst>
              <a:ext uri="{FF2B5EF4-FFF2-40B4-BE49-F238E27FC236}">
                <a16:creationId xmlns:a16="http://schemas.microsoft.com/office/drawing/2014/main" id="{C2CEED62-895E-984B-A8A4-247D41CE7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3977" y="3122039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1" name="Rectangle 64">
            <a:extLst>
              <a:ext uri="{FF2B5EF4-FFF2-40B4-BE49-F238E27FC236}">
                <a16:creationId xmlns:a16="http://schemas.microsoft.com/office/drawing/2014/main" id="{A927D859-82EA-9A4A-9764-093C53E037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9227" y="3122039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2" name="Rectangle 65">
            <a:extLst>
              <a:ext uri="{FF2B5EF4-FFF2-40B4-BE49-F238E27FC236}">
                <a16:creationId xmlns:a16="http://schemas.microsoft.com/office/drawing/2014/main" id="{F473CF44-260A-E04B-8696-E13EFF7EE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27" y="3122039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3" name="Rectangle 66">
            <a:extLst>
              <a:ext uri="{FF2B5EF4-FFF2-40B4-BE49-F238E27FC236}">
                <a16:creationId xmlns:a16="http://schemas.microsoft.com/office/drawing/2014/main" id="{489A018C-E3FF-AC42-A61C-40BC11AD7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3377" y="3122039"/>
            <a:ext cx="65087" cy="622300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4" name="Rectangle 68">
            <a:extLst>
              <a:ext uri="{FF2B5EF4-FFF2-40B4-BE49-F238E27FC236}">
                <a16:creationId xmlns:a16="http://schemas.microsoft.com/office/drawing/2014/main" id="{15DBA7E3-2A55-A347-8398-5FF2E190C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0214" y="3123626"/>
            <a:ext cx="65088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5" name="Rectangle 69">
            <a:extLst>
              <a:ext uri="{FF2B5EF4-FFF2-40B4-BE49-F238E27FC236}">
                <a16:creationId xmlns:a16="http://schemas.microsoft.com/office/drawing/2014/main" id="{C41C2999-2C3A-6B42-BFD4-461D81F33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7052" y="3125214"/>
            <a:ext cx="65087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6" name="Rectangle 70">
            <a:extLst>
              <a:ext uri="{FF2B5EF4-FFF2-40B4-BE49-F238E27FC236}">
                <a16:creationId xmlns:a16="http://schemas.microsoft.com/office/drawing/2014/main" id="{C31E0892-5A99-CC4B-9267-B95157619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889" y="3123626"/>
            <a:ext cx="65088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7" name="Rectangle 71">
            <a:extLst>
              <a:ext uri="{FF2B5EF4-FFF2-40B4-BE49-F238E27FC236}">
                <a16:creationId xmlns:a16="http://schemas.microsoft.com/office/drawing/2014/main" id="{F4A34BCF-97FE-9043-BC3E-A64DDF0FE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2314" y="3123626"/>
            <a:ext cx="65088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8" name="Rectangle 72">
            <a:extLst>
              <a:ext uri="{FF2B5EF4-FFF2-40B4-BE49-F238E27FC236}">
                <a16:creationId xmlns:a16="http://schemas.microsoft.com/office/drawing/2014/main" id="{AF39E66A-9553-3344-9AD6-6EDA216F2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07564" y="3123626"/>
            <a:ext cx="65088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79" name="Rectangle 73">
            <a:extLst>
              <a:ext uri="{FF2B5EF4-FFF2-40B4-BE49-F238E27FC236}">
                <a16:creationId xmlns:a16="http://schemas.microsoft.com/office/drawing/2014/main" id="{ECFAFFA1-A372-CF41-884A-8A8C27CFE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2814" y="3123626"/>
            <a:ext cx="65088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0" name="Rectangle 74">
            <a:extLst>
              <a:ext uri="{FF2B5EF4-FFF2-40B4-BE49-F238E27FC236}">
                <a16:creationId xmlns:a16="http://schemas.microsoft.com/office/drawing/2014/main" id="{3C3828F5-F0A3-9B49-AB1D-346F1948C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4889" y="3123626"/>
            <a:ext cx="65088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1" name="Rectangle 75">
            <a:extLst>
              <a:ext uri="{FF2B5EF4-FFF2-40B4-BE49-F238E27FC236}">
                <a16:creationId xmlns:a16="http://schemas.microsoft.com/office/drawing/2014/main" id="{E047C25C-F28E-9A40-9394-4DFA7C5CF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1727" y="3123626"/>
            <a:ext cx="65087" cy="6223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2" name="Rectangle 76">
            <a:extLst>
              <a:ext uri="{FF2B5EF4-FFF2-40B4-BE49-F238E27FC236}">
                <a16:creationId xmlns:a16="http://schemas.microsoft.com/office/drawing/2014/main" id="{95AB1F8C-60E0-6E4E-BBC9-6AFCA871B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6977" y="3123626"/>
            <a:ext cx="65087" cy="622300"/>
          </a:xfrm>
          <a:prstGeom prst="rect">
            <a:avLst/>
          </a:pr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3" name="Rectangle 78">
            <a:extLst>
              <a:ext uri="{FF2B5EF4-FFF2-40B4-BE49-F238E27FC236}">
                <a16:creationId xmlns:a16="http://schemas.microsoft.com/office/drawing/2014/main" id="{4C4E8CF6-C760-5B4C-9C8B-724BC7EC9D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2914" y="3861814"/>
            <a:ext cx="3408363" cy="88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4" name="Rectangle 79">
            <a:extLst>
              <a:ext uri="{FF2B5EF4-FFF2-40B4-BE49-F238E27FC236}">
                <a16:creationId xmlns:a16="http://schemas.microsoft.com/office/drawing/2014/main" id="{19F096B9-3111-7D40-B5B1-AE181A6D6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639" y="3014089"/>
            <a:ext cx="3408363" cy="889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5" name="Line 80">
            <a:extLst>
              <a:ext uri="{FF2B5EF4-FFF2-40B4-BE49-F238E27FC236}">
                <a16:creationId xmlns:a16="http://schemas.microsoft.com/office/drawing/2014/main" id="{E753CF95-7893-FD4E-BE3D-215F410E8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0864" y="3976114"/>
            <a:ext cx="868363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6" name="Line 82">
            <a:extLst>
              <a:ext uri="{FF2B5EF4-FFF2-40B4-BE49-F238E27FC236}">
                <a16:creationId xmlns:a16="http://schemas.microsoft.com/office/drawing/2014/main" id="{A84B4DF1-EC9A-7F46-AA18-AD952AC6B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5902" y="3977701"/>
            <a:ext cx="868362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7" name="Line 83">
            <a:extLst>
              <a:ext uri="{FF2B5EF4-FFF2-40B4-BE49-F238E27FC236}">
                <a16:creationId xmlns:a16="http://schemas.microsoft.com/office/drawing/2014/main" id="{F05D6B54-06E8-3340-AF49-E2A2D7CDBC38}"/>
              </a:ext>
            </a:extLst>
          </p:cNvPr>
          <p:cNvSpPr>
            <a:spLocks noChangeShapeType="1"/>
          </p:cNvSpPr>
          <p:nvPr/>
        </p:nvSpPr>
        <p:spPr bwMode="auto">
          <a:xfrm>
            <a:off x="9329739" y="3976114"/>
            <a:ext cx="8016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8" name="Line 84">
            <a:extLst>
              <a:ext uri="{FF2B5EF4-FFF2-40B4-BE49-F238E27FC236}">
                <a16:creationId xmlns:a16="http://schemas.microsoft.com/office/drawing/2014/main" id="{B41A428C-2E0E-ED49-9C7F-ADDB6951A77B}"/>
              </a:ext>
            </a:extLst>
          </p:cNvPr>
          <p:cNvSpPr>
            <a:spLocks noChangeShapeType="1"/>
          </p:cNvSpPr>
          <p:nvPr/>
        </p:nvSpPr>
        <p:spPr bwMode="auto">
          <a:xfrm>
            <a:off x="8759827" y="3977701"/>
            <a:ext cx="52863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89" name="Line 87">
            <a:extLst>
              <a:ext uri="{FF2B5EF4-FFF2-40B4-BE49-F238E27FC236}">
                <a16:creationId xmlns:a16="http://schemas.microsoft.com/office/drawing/2014/main" id="{F10E82D1-86EA-0A43-A26B-826B8C6562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2939" y="3999926"/>
            <a:ext cx="0" cy="2333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90" name="Line 88">
            <a:extLst>
              <a:ext uri="{FF2B5EF4-FFF2-40B4-BE49-F238E27FC236}">
                <a16:creationId xmlns:a16="http://schemas.microsoft.com/office/drawing/2014/main" id="{849D7775-1F0E-F446-AFC3-AB4363FCD99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1664" y="3995164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91" name="Line 89">
            <a:extLst>
              <a:ext uri="{FF2B5EF4-FFF2-40B4-BE49-F238E27FC236}">
                <a16:creationId xmlns:a16="http://schemas.microsoft.com/office/drawing/2014/main" id="{0E0B871C-6367-774B-BA58-EF11B16FA4E2}"/>
              </a:ext>
            </a:extLst>
          </p:cNvPr>
          <p:cNvSpPr>
            <a:spLocks noChangeShapeType="1"/>
          </p:cNvSpPr>
          <p:nvPr/>
        </p:nvSpPr>
        <p:spPr bwMode="auto">
          <a:xfrm>
            <a:off x="9040814" y="3995164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92" name="Line 90">
            <a:extLst>
              <a:ext uri="{FF2B5EF4-FFF2-40B4-BE49-F238E27FC236}">
                <a16:creationId xmlns:a16="http://schemas.microsoft.com/office/drawing/2014/main" id="{C09F078D-04FC-E640-8A03-2400CC0F0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9698039" y="3995164"/>
            <a:ext cx="0" cy="2333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93" name="Text Box 91">
            <a:extLst>
              <a:ext uri="{FF2B5EF4-FFF2-40B4-BE49-F238E27FC236}">
                <a16:creationId xmlns:a16="http://schemas.microsoft.com/office/drawing/2014/main" id="{39A723B2-B4B0-634D-AE9D-8AC58218E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9114" y="4223764"/>
            <a:ext cx="69373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sent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ACKed</a:t>
            </a:r>
          </a:p>
        </p:txBody>
      </p:sp>
      <p:sp>
        <p:nvSpPr>
          <p:cNvPr id="294" name="Text Box 92">
            <a:extLst>
              <a:ext uri="{FF2B5EF4-FFF2-40B4-BE49-F238E27FC236}">
                <a16:creationId xmlns:a16="http://schemas.microsoft.com/office/drawing/2014/main" id="{3B367685-832F-A24C-8E10-9208FC231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0188" y="4230114"/>
            <a:ext cx="1139821" cy="684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sent, not-yet </a:t>
            </a:r>
            <a:r>
              <a:rPr kumimoji="0" lang="en-US" alt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ACKed</a:t>
            </a:r>
            <a:endParaRPr kumimoji="0" lang="en-US" alt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(“</a:t>
            </a:r>
            <a:r>
              <a:rPr kumimoji="0" lang="en-US" altLang="ja-JP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rPr>
              <a:t>in-flight”)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95" name="Text Box 93">
            <a:extLst>
              <a:ext uri="{FF2B5EF4-FFF2-40B4-BE49-F238E27FC236}">
                <a16:creationId xmlns:a16="http://schemas.microsoft.com/office/drawing/2014/main" id="{81CC0B14-ECA5-7042-90A8-A3D1691D8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9677" y="4225351"/>
            <a:ext cx="1066800" cy="66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usable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but not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yet sent</a:t>
            </a:r>
          </a:p>
        </p:txBody>
      </p:sp>
      <p:sp>
        <p:nvSpPr>
          <p:cNvPr id="296" name="Text Box 94">
            <a:extLst>
              <a:ext uri="{FF2B5EF4-FFF2-40B4-BE49-F238E27FC236}">
                <a16:creationId xmlns:a16="http://schemas.microsoft.com/office/drawing/2014/main" id="{AA04402D-D3B0-AD47-B91F-3AC1C3E20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6914" y="4230114"/>
            <a:ext cx="8191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not 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usable</a:t>
            </a:r>
          </a:p>
        </p:txBody>
      </p:sp>
      <p:sp>
        <p:nvSpPr>
          <p:cNvPr id="297" name="Text Box 96">
            <a:extLst>
              <a:ext uri="{FF2B5EF4-FFF2-40B4-BE49-F238E27FC236}">
                <a16:creationId xmlns:a16="http://schemas.microsoft.com/office/drawing/2014/main" id="{7BC9AF2B-9067-6D40-8AD6-38C8B0980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9564" y="2658489"/>
            <a:ext cx="11318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window size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N</a:t>
            </a:r>
          </a:p>
        </p:txBody>
      </p:sp>
      <p:grpSp>
        <p:nvGrpSpPr>
          <p:cNvPr id="298" name="Group 99">
            <a:extLst>
              <a:ext uri="{FF2B5EF4-FFF2-40B4-BE49-F238E27FC236}">
                <a16:creationId xmlns:a16="http://schemas.microsoft.com/office/drawing/2014/main" id="{24BD0429-57C9-5949-A0FA-36C1FBC99776}"/>
              </a:ext>
            </a:extLst>
          </p:cNvPr>
          <p:cNvGrpSpPr>
            <a:grpSpLocks/>
          </p:cNvGrpSpPr>
          <p:nvPr/>
        </p:nvGrpSpPr>
        <p:grpSpPr bwMode="auto">
          <a:xfrm>
            <a:off x="8696327" y="2882326"/>
            <a:ext cx="593725" cy="136525"/>
            <a:chOff x="4250" y="1692"/>
            <a:chExt cx="374" cy="86"/>
          </a:xfrm>
        </p:grpSpPr>
        <p:sp>
          <p:nvSpPr>
            <p:cNvPr id="299" name="Line 97">
              <a:extLst>
                <a:ext uri="{FF2B5EF4-FFF2-40B4-BE49-F238E27FC236}">
                  <a16:creationId xmlns:a16="http://schemas.microsoft.com/office/drawing/2014/main" id="{A02E02EA-0929-104A-BF00-5ADA492F2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0" y="1738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0" name="Line 98">
              <a:extLst>
                <a:ext uri="{FF2B5EF4-FFF2-40B4-BE49-F238E27FC236}">
                  <a16:creationId xmlns:a16="http://schemas.microsoft.com/office/drawing/2014/main" id="{BBA1422E-A86D-8048-8C6A-CBCE03DB28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2" y="1692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01" name="Group 100">
            <a:extLst>
              <a:ext uri="{FF2B5EF4-FFF2-40B4-BE49-F238E27FC236}">
                <a16:creationId xmlns:a16="http://schemas.microsoft.com/office/drawing/2014/main" id="{953BBB09-1247-E749-B041-4AB4BC053F15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7804152" y="2907726"/>
            <a:ext cx="593725" cy="136525"/>
            <a:chOff x="4250" y="1692"/>
            <a:chExt cx="374" cy="86"/>
          </a:xfrm>
        </p:grpSpPr>
        <p:sp>
          <p:nvSpPr>
            <p:cNvPr id="302" name="Line 101">
              <a:extLst>
                <a:ext uri="{FF2B5EF4-FFF2-40B4-BE49-F238E27FC236}">
                  <a16:creationId xmlns:a16="http://schemas.microsoft.com/office/drawing/2014/main" id="{3C66FDCF-F2B7-8447-A6D6-18D719B215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57" y="1745"/>
              <a:ext cx="37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03" name="Line 102">
              <a:extLst>
                <a:ext uri="{FF2B5EF4-FFF2-40B4-BE49-F238E27FC236}">
                  <a16:creationId xmlns:a16="http://schemas.microsoft.com/office/drawing/2014/main" id="{3E685C18-38D0-2242-B6E7-6B45955EA4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9" y="1699"/>
              <a:ext cx="0" cy="8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304" name="Text Box 196">
            <a:extLst>
              <a:ext uri="{FF2B5EF4-FFF2-40B4-BE49-F238E27FC236}">
                <a16:creationId xmlns:a16="http://schemas.microsoft.com/office/drawing/2014/main" id="{8A4318F8-8B4B-BA46-9E7C-C771B9AFC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5014" y="3677664"/>
            <a:ext cx="31781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sender sequence number space </a:t>
            </a:r>
          </a:p>
        </p:txBody>
      </p:sp>
      <p:grpSp>
        <p:nvGrpSpPr>
          <p:cNvPr id="305" name="Group 199">
            <a:extLst>
              <a:ext uri="{FF2B5EF4-FFF2-40B4-BE49-F238E27FC236}">
                <a16:creationId xmlns:a16="http://schemas.microsoft.com/office/drawing/2014/main" id="{17C79495-9E5E-D743-8F6F-313B7597C3E0}"/>
              </a:ext>
            </a:extLst>
          </p:cNvPr>
          <p:cNvGrpSpPr>
            <a:grpSpLocks/>
          </p:cNvGrpSpPr>
          <p:nvPr/>
        </p:nvGrpSpPr>
        <p:grpSpPr bwMode="auto">
          <a:xfrm>
            <a:off x="6321427" y="1140839"/>
            <a:ext cx="2952750" cy="1966912"/>
            <a:chOff x="2600" y="665"/>
            <a:chExt cx="1860" cy="1239"/>
          </a:xfrm>
        </p:grpSpPr>
        <p:sp>
          <p:nvSpPr>
            <p:cNvPr id="306" name="Rectangle 171">
              <a:extLst>
                <a:ext uri="{FF2B5EF4-FFF2-40B4-BE49-F238E27FC236}">
                  <a16:creationId xmlns:a16="http://schemas.microsoft.com/office/drawing/2014/main" id="{1EAF4F70-21E7-C34E-8873-423E3B1E6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0" y="1028"/>
              <a:ext cx="1202" cy="130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07" name="Group 172">
              <a:extLst>
                <a:ext uri="{FF2B5EF4-FFF2-40B4-BE49-F238E27FC236}">
                  <a16:creationId xmlns:a16="http://schemas.microsoft.com/office/drawing/2014/main" id="{DEE85BA8-BC48-F24A-B3C5-A13DD502AF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20" y="872"/>
              <a:ext cx="1252" cy="714"/>
              <a:chOff x="1976" y="2984"/>
              <a:chExt cx="1252" cy="714"/>
            </a:xfrm>
          </p:grpSpPr>
          <p:sp>
            <p:nvSpPr>
              <p:cNvPr id="310" name="Rectangle 173">
                <a:extLst>
                  <a:ext uri="{FF2B5EF4-FFF2-40B4-BE49-F238E27FC236}">
                    <a16:creationId xmlns:a16="http://schemas.microsoft.com/office/drawing/2014/main" id="{512EC936-B599-4C42-A3CB-F206B3359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4" y="2995"/>
                <a:ext cx="1210" cy="703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1" name="Text Box 174">
                <a:extLst>
                  <a:ext uri="{FF2B5EF4-FFF2-40B4-BE49-F238E27FC236}">
                    <a16:creationId xmlns:a16="http://schemas.microsoft.com/office/drawing/2014/main" id="{D1A37C4D-C221-B944-960D-5E1AC157A7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1" y="2984"/>
                <a:ext cx="5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source port #</a:t>
                </a:r>
              </a:p>
            </p:txBody>
          </p:sp>
          <p:sp>
            <p:nvSpPr>
              <p:cNvPr id="312" name="Text Box 175">
                <a:extLst>
                  <a:ext uri="{FF2B5EF4-FFF2-40B4-BE49-F238E27FC236}">
                    <a16:creationId xmlns:a16="http://schemas.microsoft.com/office/drawing/2014/main" id="{DC506D04-4DCA-2A42-8A11-92D2747394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8" y="2987"/>
                <a:ext cx="491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dest port #</a:t>
                </a:r>
              </a:p>
            </p:txBody>
          </p:sp>
          <p:sp>
            <p:nvSpPr>
              <p:cNvPr id="313" name="Text Box 176">
                <a:extLst>
                  <a:ext uri="{FF2B5EF4-FFF2-40B4-BE49-F238E27FC236}">
                    <a16:creationId xmlns:a16="http://schemas.microsoft.com/office/drawing/2014/main" id="{E9E72ACF-7C4B-3247-896D-D6CDE3C1CE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54" y="3117"/>
                <a:ext cx="91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sequence number</a:t>
                </a:r>
              </a:p>
            </p:txBody>
          </p:sp>
          <p:sp>
            <p:nvSpPr>
              <p:cNvPr id="314" name="Text Box 177">
                <a:extLst>
                  <a:ext uri="{FF2B5EF4-FFF2-40B4-BE49-F238E27FC236}">
                    <a16:creationId xmlns:a16="http://schemas.microsoft.com/office/drawing/2014/main" id="{4A1EA7EA-E261-2540-A61F-14F1D3C627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76" y="3257"/>
                <a:ext cx="1252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acknowledgement number</a:t>
                </a:r>
              </a:p>
            </p:txBody>
          </p:sp>
          <p:sp>
            <p:nvSpPr>
              <p:cNvPr id="315" name="Text Box 178">
                <a:extLst>
                  <a:ext uri="{FF2B5EF4-FFF2-40B4-BE49-F238E27FC236}">
                    <a16:creationId xmlns:a16="http://schemas.microsoft.com/office/drawing/2014/main" id="{14D444FC-B976-4B43-AF8C-651999F1EA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53" y="3544"/>
                <a:ext cx="47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checksum</a:t>
                </a:r>
              </a:p>
            </p:txBody>
          </p:sp>
          <p:sp>
            <p:nvSpPr>
              <p:cNvPr id="316" name="Line 179">
                <a:extLst>
                  <a:ext uri="{FF2B5EF4-FFF2-40B4-BE49-F238E27FC236}">
                    <a16:creationId xmlns:a16="http://schemas.microsoft.com/office/drawing/2014/main" id="{03CA3683-10CF-2D45-855C-D741CB3E84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138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7" name="Line 180">
                <a:extLst>
                  <a:ext uri="{FF2B5EF4-FFF2-40B4-BE49-F238E27FC236}">
                    <a16:creationId xmlns:a16="http://schemas.microsoft.com/office/drawing/2014/main" id="{4427CEC2-BFD3-0543-AAB5-E40DA49DCF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274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8" name="Line 181">
                <a:extLst>
                  <a:ext uri="{FF2B5EF4-FFF2-40B4-BE49-F238E27FC236}">
                    <a16:creationId xmlns:a16="http://schemas.microsoft.com/office/drawing/2014/main" id="{83A31360-0241-B24B-9A5B-5DF36A70BB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2" y="3414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19" name="Line 182">
                <a:extLst>
                  <a:ext uri="{FF2B5EF4-FFF2-40B4-BE49-F238E27FC236}">
                    <a16:creationId xmlns:a16="http://schemas.microsoft.com/office/drawing/2014/main" id="{E2E74D6E-689D-3E49-A5CA-1EB053F0D1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8" y="2994"/>
                <a:ext cx="0" cy="14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20" name="Line 183">
                <a:extLst>
                  <a:ext uri="{FF2B5EF4-FFF2-40B4-BE49-F238E27FC236}">
                    <a16:creationId xmlns:a16="http://schemas.microsoft.com/office/drawing/2014/main" id="{34408127-C1C4-5142-81BC-0772E406AF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88" y="3416"/>
                <a:ext cx="0" cy="2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21" name="Line 184">
                <a:extLst>
                  <a:ext uri="{FF2B5EF4-FFF2-40B4-BE49-F238E27FC236}">
                    <a16:creationId xmlns:a16="http://schemas.microsoft.com/office/drawing/2014/main" id="{AF6C4EF8-1ED8-1A4B-B94D-F145C940A3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94" y="3548"/>
                <a:ext cx="121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22" name="Text Box 185">
                <a:extLst>
                  <a:ext uri="{FF2B5EF4-FFF2-40B4-BE49-F238E27FC236}">
                    <a16:creationId xmlns:a16="http://schemas.microsoft.com/office/drawing/2014/main" id="{8F8508CA-EE38-AF4E-A97C-1BE94735E5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8" y="3390"/>
                <a:ext cx="323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rwnd</a:t>
                </a:r>
              </a:p>
            </p:txBody>
          </p:sp>
          <p:sp>
            <p:nvSpPr>
              <p:cNvPr id="323" name="Text Box 186">
                <a:extLst>
                  <a:ext uri="{FF2B5EF4-FFF2-40B4-BE49-F238E27FC236}">
                    <a16:creationId xmlns:a16="http://schemas.microsoft.com/office/drawing/2014/main" id="{88BEC28D-C62B-B54E-A090-DF6809C9E8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51" y="3544"/>
                <a:ext cx="496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urg pointer</a:t>
                </a:r>
              </a:p>
            </p:txBody>
          </p:sp>
          <p:sp>
            <p:nvSpPr>
              <p:cNvPr id="324" name="Line 187">
                <a:extLst>
                  <a:ext uri="{FF2B5EF4-FFF2-40B4-BE49-F238E27FC236}">
                    <a16:creationId xmlns:a16="http://schemas.microsoft.com/office/drawing/2014/main" id="{8CC1CABE-C086-144F-8F1F-A7D004A1EA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98" y="3413"/>
                <a:ext cx="0" cy="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325" name="Line 188">
                <a:extLst>
                  <a:ext uri="{FF2B5EF4-FFF2-40B4-BE49-F238E27FC236}">
                    <a16:creationId xmlns:a16="http://schemas.microsoft.com/office/drawing/2014/main" id="{061C4173-FBA5-7749-BCE1-9EBD070DBA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3412"/>
                <a:ext cx="0" cy="13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08" name="Text Box 189">
              <a:extLst>
                <a:ext uri="{FF2B5EF4-FFF2-40B4-BE49-F238E27FC236}">
                  <a16:creationId xmlns:a16="http://schemas.microsoft.com/office/drawing/2014/main" id="{961ADE6B-9EA8-FA44-92C6-6941117B3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0" y="665"/>
              <a:ext cx="186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outgoing segment from sender</a:t>
              </a:r>
            </a:p>
          </p:txBody>
        </p:sp>
        <p:sp>
          <p:nvSpPr>
            <p:cNvPr id="309" name="Freeform 190">
              <a:extLst>
                <a:ext uri="{FF2B5EF4-FFF2-40B4-BE49-F238E27FC236}">
                  <a16:creationId xmlns:a16="http://schemas.microsoft.com/office/drawing/2014/main" id="{ECB9422A-F7AA-6143-8673-CA97EE9D6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0" y="1080"/>
              <a:ext cx="107" cy="824"/>
            </a:xfrm>
            <a:custGeom>
              <a:avLst/>
              <a:gdLst>
                <a:gd name="T0" fmla="*/ 0 w 107"/>
                <a:gd name="T1" fmla="*/ 0 h 910"/>
                <a:gd name="T2" fmla="*/ 107 w 107"/>
                <a:gd name="T3" fmla="*/ 0 h 910"/>
                <a:gd name="T4" fmla="*/ 107 w 107"/>
                <a:gd name="T5" fmla="*/ 337 h 91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07" h="910">
                  <a:moveTo>
                    <a:pt x="0" y="0"/>
                  </a:moveTo>
                  <a:lnTo>
                    <a:pt x="107" y="0"/>
                  </a:lnTo>
                  <a:lnTo>
                    <a:pt x="107" y="910"/>
                  </a:lnTo>
                </a:path>
              </a:pathLst>
            </a:custGeom>
            <a:noFill/>
            <a:ln w="952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07" name="Rectangle 5">
            <a:extLst>
              <a:ext uri="{FF2B5EF4-FFF2-40B4-BE49-F238E27FC236}">
                <a16:creationId xmlns:a16="http://schemas.microsoft.com/office/drawing/2014/main" id="{6C3FDCE7-5731-3B49-B3F0-A28BEE20C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571" y="2803512"/>
            <a:ext cx="5096669" cy="176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4950" marR="0" lvl="0" indent="-123825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Acknowledgements</a:t>
            </a:r>
            <a:r>
              <a:rPr kumimoji="0" lang="en-US" altLang="en-US" sz="2800" b="0" i="0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: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</a:endParaRPr>
          </a:p>
          <a:p>
            <a:pPr marL="63500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seq # of next byte expected from other side</a:t>
            </a:r>
          </a:p>
          <a:p>
            <a:pPr marL="63500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cumulative ACK</a:t>
            </a:r>
          </a:p>
        </p:txBody>
      </p:sp>
      <p:sp>
        <p:nvSpPr>
          <p:cNvPr id="108" name="Rectangle 5">
            <a:extLst>
              <a:ext uri="{FF2B5EF4-FFF2-40B4-BE49-F238E27FC236}">
                <a16:creationId xmlns:a16="http://schemas.microsoft.com/office/drawing/2014/main" id="{845D3A7B-C2B2-5F46-AC88-0FE1A562E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71" y="4633906"/>
            <a:ext cx="5096669" cy="173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84163" indent="-28416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7388" indent="-230188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4950" marR="0" lvl="0" indent="-123825" algn="l" defTabSz="914400" rtl="0" eaLnBrk="0" fontAlgn="base" latinLnBrk="0" hangingPunct="0">
              <a:lnSpc>
                <a:spcPct val="85000"/>
              </a:lnSpc>
              <a:spcBef>
                <a:spcPts val="19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sng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Q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: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</a:rPr>
              <a:t> how receiver handles out-of-order segments</a:t>
            </a:r>
          </a:p>
          <a:p>
            <a:pPr marL="635000" marR="0" lvl="1" indent="-28575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sng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A: </a:t>
            </a:r>
            <a:r>
              <a: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spec doesn</a:t>
            </a:r>
            <a:r>
              <a:rPr kumimoji="0" lang="en-US" altLang="ja-JP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’t say, - up to implementor</a:t>
            </a: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09" name="Slide Number Placeholder 2">
            <a:extLst>
              <a:ext uri="{FF2B5EF4-FFF2-40B4-BE49-F238E27FC236}">
                <a16:creationId xmlns:a16="http://schemas.microsoft.com/office/drawing/2014/main" id="{471D7C94-F1DF-F240-884F-FBFDCBF835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98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0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sequence numbers, ACKs</a:t>
            </a:r>
            <a:endParaRPr lang="en-US" sz="4400" b="0" dirty="0"/>
          </a:p>
        </p:txBody>
      </p:sp>
      <p:sp>
        <p:nvSpPr>
          <p:cNvPr id="133" name="Text Box 8">
            <a:extLst>
              <a:ext uri="{FF2B5EF4-FFF2-40B4-BE49-F238E27FC236}">
                <a16:creationId xmlns:a16="http://schemas.microsoft.com/office/drawing/2014/main" id="{4BFA7F94-ECDC-4F4E-BAAE-2F377F89A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1117" y="4011734"/>
            <a:ext cx="2519185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ACKs receipt of echoed 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‘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endParaRPr kumimoji="0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4" name="Text Box 9">
            <a:extLst>
              <a:ext uri="{FF2B5EF4-FFF2-40B4-BE49-F238E27FC236}">
                <a16:creationId xmlns:a16="http://schemas.microsoft.com/office/drawing/2014/main" id="{6F6C270A-95D4-3B45-95CD-2E7A27820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9477" y="3001865"/>
            <a:ext cx="31872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host ACKs receipt of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‘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, echoes 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back 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‘</a:t>
            </a:r>
            <a:r>
              <a:rPr kumimoji="0" lang="en-US" altLang="ja-JP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</a:t>
            </a:r>
            <a:r>
              <a:rPr kumimoji="0" lang="ja-JP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’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6" name="Text Box 11">
            <a:extLst>
              <a:ext uri="{FF2B5EF4-FFF2-40B4-BE49-F238E27FC236}">
                <a16:creationId xmlns:a16="http://schemas.microsoft.com/office/drawing/2014/main" id="{7AB83FEF-E6C5-3C4E-8F11-410822AB9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1011" y="5644479"/>
            <a:ext cx="34018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simple telnet scenario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137" name="Text Box 13">
            <a:extLst>
              <a:ext uri="{FF2B5EF4-FFF2-40B4-BE49-F238E27FC236}">
                <a16:creationId xmlns:a16="http://schemas.microsoft.com/office/drawing/2014/main" id="{0851DEB2-88A4-C849-8DEA-02D53E9AB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9672" y="1492971"/>
            <a:ext cx="99738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Host B</a:t>
            </a:r>
          </a:p>
        </p:txBody>
      </p:sp>
      <p:sp>
        <p:nvSpPr>
          <p:cNvPr id="138" name="Text Box 17">
            <a:extLst>
              <a:ext uri="{FF2B5EF4-FFF2-40B4-BE49-F238E27FC236}">
                <a16:creationId xmlns:a16="http://schemas.microsoft.com/office/drawing/2014/main" id="{847A8C2E-C7AE-5B45-9FFE-DE39BC581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4390" y="1459336"/>
            <a:ext cx="100861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Host 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9152BC9-BFE2-2C4F-B7CF-DD705BF09468}"/>
              </a:ext>
            </a:extLst>
          </p:cNvPr>
          <p:cNvGrpSpPr/>
          <p:nvPr/>
        </p:nvGrpSpPr>
        <p:grpSpPr>
          <a:xfrm>
            <a:off x="1499000" y="2541021"/>
            <a:ext cx="5581275" cy="780392"/>
            <a:chOff x="1499000" y="2541021"/>
            <a:chExt cx="5581275" cy="780392"/>
          </a:xfrm>
        </p:grpSpPr>
        <p:sp>
          <p:nvSpPr>
            <p:cNvPr id="131" name="Line 4">
              <a:extLst>
                <a:ext uri="{FF2B5EF4-FFF2-40B4-BE49-F238E27FC236}">
                  <a16:creationId xmlns:a16="http://schemas.microsoft.com/office/drawing/2014/main" id="{4E48AD8B-7F93-B847-8494-F0B86AABA0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54237" y="2749913"/>
              <a:ext cx="2586037" cy="5715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32" name="Text Box 7">
              <a:extLst>
                <a:ext uri="{FF2B5EF4-FFF2-40B4-BE49-F238E27FC236}">
                  <a16:creationId xmlns:a16="http://schemas.microsoft.com/office/drawing/2014/main" id="{B9E9C219-DA90-8A41-A18D-4DF67A2B1B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9000" y="2541021"/>
              <a:ext cx="2725007" cy="4247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User types</a:t>
              </a: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‘</a:t>
              </a:r>
              <a:r>
                <a:rPr kumimoji="0" lang="en-US" altLang="ja-JP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</a:t>
              </a:r>
              <a:r>
                <a:rPr kumimoji="0" lang="ja-JP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’</a:t>
              </a:r>
              <a:endParaRPr kumimoji="0" lang="en-US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9" name="Rectangle 18">
              <a:extLst>
                <a:ext uri="{FF2B5EF4-FFF2-40B4-BE49-F238E27FC236}">
                  <a16:creationId xmlns:a16="http://schemas.microsoft.com/office/drawing/2014/main" id="{35BA661F-5A22-C84E-B47D-9147B3088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7037" y="2841988"/>
              <a:ext cx="814387" cy="3794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40" name="Text Box 19">
              <a:extLst>
                <a:ext uri="{FF2B5EF4-FFF2-40B4-BE49-F238E27FC236}">
                  <a16:creationId xmlns:a16="http://schemas.microsoft.com/office/drawing/2014/main" id="{880D64B6-5AB7-0245-B925-5A511DDE9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0272" y="2854620"/>
              <a:ext cx="2820003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Seq=42, ACK=79, data = 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‘</a:t>
              </a:r>
              <a:r>
                <a:rPr kumimoji="0" lang="en-US" altLang="ja-JP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</a:t>
              </a:r>
              <a:r>
                <a:rPr kumimoji="0" lang="ja-JP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’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30581A9F-48A7-D546-AB16-5A259024E309}"/>
              </a:ext>
            </a:extLst>
          </p:cNvPr>
          <p:cNvGrpSpPr/>
          <p:nvPr/>
        </p:nvGrpSpPr>
        <p:grpSpPr>
          <a:xfrm>
            <a:off x="4264368" y="3523026"/>
            <a:ext cx="2813399" cy="800100"/>
            <a:chOff x="4264368" y="3523026"/>
            <a:chExt cx="2813399" cy="800100"/>
          </a:xfrm>
        </p:grpSpPr>
        <p:sp>
          <p:nvSpPr>
            <p:cNvPr id="135" name="Line 10">
              <a:extLst>
                <a:ext uri="{FF2B5EF4-FFF2-40B4-BE49-F238E27FC236}">
                  <a16:creationId xmlns:a16="http://schemas.microsoft.com/office/drawing/2014/main" id="{7C681F4C-24E8-5D43-BE10-D3949F61CD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44712" y="3523026"/>
              <a:ext cx="2554287" cy="8001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41" name="Rectangle 20">
              <a:extLst>
                <a:ext uri="{FF2B5EF4-FFF2-40B4-BE49-F238E27FC236}">
                  <a16:creationId xmlns:a16="http://schemas.microsoft.com/office/drawing/2014/main" id="{E3E3363E-9511-1A43-912C-05D171708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1962" y="3800838"/>
              <a:ext cx="823912" cy="2460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42" name="Text Box 21">
              <a:extLst>
                <a:ext uri="{FF2B5EF4-FFF2-40B4-BE49-F238E27FC236}">
                  <a16:creationId xmlns:a16="http://schemas.microsoft.com/office/drawing/2014/main" id="{18709FF4-595B-2F4F-9697-F2C14F7607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4368" y="3736718"/>
              <a:ext cx="2813399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Seq=79, ACK=43, data = </a:t>
              </a:r>
              <a:r>
                <a:rPr kumimoji="0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‘</a:t>
              </a:r>
              <a:r>
                <a:rPr kumimoji="0" lang="en-US" altLang="ja-JP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C</a:t>
              </a:r>
              <a:r>
                <a:rPr kumimoji="0" lang="ja-JP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’</a:t>
              </a:r>
              <a:endPara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A6C1350-9453-1E48-8790-F100F9587769}"/>
              </a:ext>
            </a:extLst>
          </p:cNvPr>
          <p:cNvGrpSpPr/>
          <p:nvPr/>
        </p:nvGrpSpPr>
        <p:grpSpPr>
          <a:xfrm>
            <a:off x="4339949" y="4518388"/>
            <a:ext cx="2590800" cy="506413"/>
            <a:chOff x="4339949" y="4518388"/>
            <a:chExt cx="2590800" cy="506413"/>
          </a:xfrm>
        </p:grpSpPr>
        <p:sp>
          <p:nvSpPr>
            <p:cNvPr id="130" name="Line 3">
              <a:extLst>
                <a:ext uri="{FF2B5EF4-FFF2-40B4-BE49-F238E27FC236}">
                  <a16:creationId xmlns:a16="http://schemas.microsoft.com/office/drawing/2014/main" id="{21939EAE-12FE-4B4B-8477-DA966E53E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9949" y="4518388"/>
              <a:ext cx="2590800" cy="506413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43" name="Rectangle 22">
              <a:extLst>
                <a:ext uri="{FF2B5EF4-FFF2-40B4-BE49-F238E27FC236}">
                  <a16:creationId xmlns:a16="http://schemas.microsoft.com/office/drawing/2014/main" id="{36373196-F0F3-9041-A157-0DFF0B56B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8637" y="4648563"/>
              <a:ext cx="958850" cy="35718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44" name="Text Box 23">
              <a:extLst>
                <a:ext uri="{FF2B5EF4-FFF2-40B4-BE49-F238E27FC236}">
                  <a16:creationId xmlns:a16="http://schemas.microsoft.com/office/drawing/2014/main" id="{2C94660D-0BE1-434B-85A6-BB22849908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4710" y="4609843"/>
              <a:ext cx="1712264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Seq=43, ACK=80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sp>
        <p:nvSpPr>
          <p:cNvPr id="145" name="Line 24">
            <a:extLst>
              <a:ext uri="{FF2B5EF4-FFF2-40B4-BE49-F238E27FC236}">
                <a16:creationId xmlns:a16="http://schemas.microsoft.com/office/drawing/2014/main" id="{4198420A-33F5-1542-B39F-616C0F629F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2012" y="2508613"/>
            <a:ext cx="0" cy="258762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146" name="Line 25">
            <a:extLst>
              <a:ext uri="{FF2B5EF4-FFF2-40B4-BE49-F238E27FC236}">
                <a16:creationId xmlns:a16="http://schemas.microsoft.com/office/drawing/2014/main" id="{C59AD6B4-1F7E-D046-AE58-B0A2143452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4249" y="2561001"/>
            <a:ext cx="0" cy="2587625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147" name="Group 27">
            <a:extLst>
              <a:ext uri="{FF2B5EF4-FFF2-40B4-BE49-F238E27FC236}">
                <a16:creationId xmlns:a16="http://schemas.microsoft.com/office/drawing/2014/main" id="{78A4C821-5D3D-F049-95FB-64A6C2EFC29B}"/>
              </a:ext>
            </a:extLst>
          </p:cNvPr>
          <p:cNvGrpSpPr>
            <a:grpSpLocks/>
          </p:cNvGrpSpPr>
          <p:nvPr/>
        </p:nvGrpSpPr>
        <p:grpSpPr bwMode="auto">
          <a:xfrm>
            <a:off x="3824012" y="1687876"/>
            <a:ext cx="755650" cy="782637"/>
            <a:chOff x="-44" y="1473"/>
            <a:chExt cx="981" cy="1105"/>
          </a:xfrm>
        </p:grpSpPr>
        <p:pic>
          <p:nvPicPr>
            <p:cNvPr id="148" name="Picture 28" descr="desktop_computer_stylized_medium">
              <a:extLst>
                <a:ext uri="{FF2B5EF4-FFF2-40B4-BE49-F238E27FC236}">
                  <a16:creationId xmlns:a16="http://schemas.microsoft.com/office/drawing/2014/main" id="{37E197D2-A990-E643-BBEF-3FDB8B30E8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" name="Freeform 29">
              <a:extLst>
                <a:ext uri="{FF2B5EF4-FFF2-40B4-BE49-F238E27FC236}">
                  <a16:creationId xmlns:a16="http://schemas.microsoft.com/office/drawing/2014/main" id="{B63C2E39-A8CB-1F4B-B3CA-E65FF2976D4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0" name="Group 30">
            <a:extLst>
              <a:ext uri="{FF2B5EF4-FFF2-40B4-BE49-F238E27FC236}">
                <a16:creationId xmlns:a16="http://schemas.microsoft.com/office/drawing/2014/main" id="{AEA67504-808C-2C43-80AA-6BED564C9A2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686274" y="1727563"/>
            <a:ext cx="788988" cy="862013"/>
            <a:chOff x="-44" y="1473"/>
            <a:chExt cx="981" cy="1105"/>
          </a:xfrm>
        </p:grpSpPr>
        <p:pic>
          <p:nvPicPr>
            <p:cNvPr id="151" name="Picture 31" descr="desktop_computer_stylized_medium">
              <a:extLst>
                <a:ext uri="{FF2B5EF4-FFF2-40B4-BE49-F238E27FC236}">
                  <a16:creationId xmlns:a16="http://schemas.microsoft.com/office/drawing/2014/main" id="{0B37A6B2-9E4A-114B-85F9-5E3DF6205E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2" name="Freeform 32">
              <a:extLst>
                <a:ext uri="{FF2B5EF4-FFF2-40B4-BE49-F238E27FC236}">
                  <a16:creationId xmlns:a16="http://schemas.microsoft.com/office/drawing/2014/main" id="{100E17DE-5CEE-AB45-8E97-F0E8B66179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78778AE-4599-7841-B71E-D835F9A5393E}"/>
              </a:ext>
            </a:extLst>
          </p:cNvPr>
          <p:cNvGrpSpPr/>
          <p:nvPr/>
        </p:nvGrpSpPr>
        <p:grpSpPr>
          <a:xfrm>
            <a:off x="4692316" y="2815389"/>
            <a:ext cx="1388485" cy="1371600"/>
            <a:chOff x="4692316" y="2815389"/>
            <a:chExt cx="1388485" cy="137160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B715EF6-F294-3449-96CB-B6947A099ADE}"/>
                </a:ext>
              </a:extLst>
            </p:cNvPr>
            <p:cNvSpPr/>
            <p:nvPr/>
          </p:nvSpPr>
          <p:spPr>
            <a:xfrm>
              <a:off x="5566610" y="3721768"/>
              <a:ext cx="514191" cy="465221"/>
            </a:xfrm>
            <a:prstGeom prst="ellipse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D783624-80C6-2148-8502-F1C29047872A}"/>
                </a:ext>
              </a:extLst>
            </p:cNvPr>
            <p:cNvSpPr/>
            <p:nvPr/>
          </p:nvSpPr>
          <p:spPr>
            <a:xfrm>
              <a:off x="4692316" y="2815389"/>
              <a:ext cx="514191" cy="465221"/>
            </a:xfrm>
            <a:prstGeom prst="ellipse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07B7D31-A373-0B4B-A1B5-F4FD39A2F3C3}"/>
                </a:ext>
              </a:extLst>
            </p:cNvPr>
            <p:cNvCxnSpPr/>
            <p:nvPr/>
          </p:nvCxnSpPr>
          <p:spPr>
            <a:xfrm flipH="1" flipV="1">
              <a:off x="5117431" y="3224463"/>
              <a:ext cx="513348" cy="51334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45AF06C-D673-CA4F-A51B-93240818CB9A}"/>
              </a:ext>
            </a:extLst>
          </p:cNvPr>
          <p:cNvGrpSpPr/>
          <p:nvPr/>
        </p:nvGrpSpPr>
        <p:grpSpPr>
          <a:xfrm>
            <a:off x="4684295" y="3737810"/>
            <a:ext cx="1982043" cy="1307432"/>
            <a:chOff x="4692316" y="2815389"/>
            <a:chExt cx="1982043" cy="130743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B1B5065-4044-F742-9CE7-C6C1E51A71E8}"/>
                </a:ext>
              </a:extLst>
            </p:cNvPr>
            <p:cNvSpPr/>
            <p:nvPr/>
          </p:nvSpPr>
          <p:spPr>
            <a:xfrm>
              <a:off x="6160168" y="3657600"/>
              <a:ext cx="514191" cy="465221"/>
            </a:xfrm>
            <a:prstGeom prst="ellipse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5F4BEC1-9A8B-BA47-BC77-A5A357B8A4B6}"/>
                </a:ext>
              </a:extLst>
            </p:cNvPr>
            <p:cNvSpPr/>
            <p:nvPr/>
          </p:nvSpPr>
          <p:spPr>
            <a:xfrm>
              <a:off x="4692316" y="2815389"/>
              <a:ext cx="514191" cy="465221"/>
            </a:xfrm>
            <a:prstGeom prst="ellipse">
              <a:avLst/>
            </a:prstGeom>
            <a:noFill/>
            <a:ln w="349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894C7DC-0B9B-5648-ACEB-7945930EE5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65557" y="3224463"/>
              <a:ext cx="970548" cy="52136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Slide Number Placeholder 2">
            <a:extLst>
              <a:ext uri="{FF2B5EF4-FFF2-40B4-BE49-F238E27FC236}">
                <a16:creationId xmlns:a16="http://schemas.microsoft.com/office/drawing/2014/main" id="{951C5C48-402B-A744-B23C-9DA42D7A6E1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5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round trip time, timeout</a:t>
            </a:r>
            <a:endParaRPr lang="en-US" sz="4400" b="0" dirty="0"/>
          </a:p>
        </p:txBody>
      </p:sp>
      <p:sp>
        <p:nvSpPr>
          <p:cNvPr id="29" name="Rectangle 1027">
            <a:extLst>
              <a:ext uri="{FF2B5EF4-FFF2-40B4-BE49-F238E27FC236}">
                <a16:creationId xmlns:a16="http://schemas.microsoft.com/office/drawing/2014/main" id="{E2121436-377D-9943-817E-B014539AAB14}"/>
              </a:ext>
            </a:extLst>
          </p:cNvPr>
          <p:cNvSpPr txBox="1">
            <a:spLocks noChangeArrowheads="1"/>
          </p:cNvSpPr>
          <p:nvPr/>
        </p:nvSpPr>
        <p:spPr>
          <a:xfrm>
            <a:off x="673789" y="1393136"/>
            <a:ext cx="5213444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2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</a:t>
            </a:r>
            <a:r>
              <a:rPr kumimoji="0" 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 to set TCP timeout value?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longer than RTT, but RTT varies!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too short: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premature timeout, unnecessary retransmissions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too long: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slow reaction to segment loss</a:t>
            </a:r>
          </a:p>
        </p:txBody>
      </p:sp>
      <p:sp>
        <p:nvSpPr>
          <p:cNvPr id="30" name="Rectangle 1028">
            <a:extLst>
              <a:ext uri="{FF2B5EF4-FFF2-40B4-BE49-F238E27FC236}">
                <a16:creationId xmlns:a16="http://schemas.microsoft.com/office/drawing/2014/main" id="{EBDCCB72-DE33-3D44-BBEA-E4C6F08C3D8E}"/>
              </a:ext>
            </a:extLst>
          </p:cNvPr>
          <p:cNvSpPr txBox="1">
            <a:spLocks noChangeArrowheads="1"/>
          </p:cNvSpPr>
          <p:nvPr/>
        </p:nvSpPr>
        <p:spPr>
          <a:xfrm>
            <a:off x="6258838" y="1393136"/>
            <a:ext cx="5565913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Q</a:t>
            </a:r>
            <a:r>
              <a:rPr kumimoji="0" lang="en-US" altLang="en-US" sz="32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how to estimate RTT?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SampleRTT: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measured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time from segment transmission until ACK receipt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ignore retransmissions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SampleRTT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will vary, want estimated RTT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smoother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”</a:t>
            </a:r>
            <a:endParaRPr kumimoji="0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average several </a:t>
            </a:r>
            <a:r>
              <a:rPr kumimoji="0" lang="en-US" alt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recent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measurements, not just current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SampleRTT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A3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969C69A2-4389-474B-8FF4-E0D66DDE428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0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3F844AE2-7CBB-B241-ABD8-7F7D48828D4B}"/>
              </a:ext>
            </a:extLst>
          </p:cNvPr>
          <p:cNvSpPr/>
          <p:nvPr/>
        </p:nvSpPr>
        <p:spPr>
          <a:xfrm>
            <a:off x="876300" y="1261543"/>
            <a:ext cx="897486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round trip time, timeout</a:t>
            </a:r>
            <a:endParaRPr lang="en-US" sz="4400" b="0" dirty="0"/>
          </a:p>
        </p:txBody>
      </p:sp>
      <p:sp>
        <p:nvSpPr>
          <p:cNvPr id="28" name="Text Box 3">
            <a:extLst>
              <a:ext uri="{FF2B5EF4-FFF2-40B4-BE49-F238E27FC236}">
                <a16:creationId xmlns:a16="http://schemas.microsoft.com/office/drawing/2014/main" id="{6466E19A-B1DF-1A42-B002-F49CA04A4C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1246817"/>
            <a:ext cx="90524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EstimatedRTT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= (1-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  <a:sym typeface="Symbol" charset="0"/>
              </a:rPr>
              <a:t>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)*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EstimatedRTT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+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  <a:sym typeface="Symbol" charset="0"/>
              </a:rPr>
              <a:t>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*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SampleRTT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charset="0"/>
              <a:ea typeface="ＭＳ Ｐゴシック" charset="0"/>
              <a:cs typeface="+mn-cs"/>
            </a:endParaRPr>
          </a:p>
        </p:txBody>
      </p:sp>
      <p:sp>
        <p:nvSpPr>
          <p:cNvPr id="31" name="Rectangle 4">
            <a:extLst>
              <a:ext uri="{FF2B5EF4-FFF2-40B4-BE49-F238E27FC236}">
                <a16:creationId xmlns:a16="http://schemas.microsoft.com/office/drawing/2014/main" id="{4A4474B4-4EC5-0C4B-8B43-3433BA1CD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602" y="1857328"/>
            <a:ext cx="7067550" cy="1424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marR="0" lvl="0" indent="-2921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xponential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eighted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oving </a:t>
            </a:r>
            <a:r>
              <a:rPr kumimoji="0" lang="en-US" sz="24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verage (EWMA)</a:t>
            </a:r>
          </a:p>
          <a:p>
            <a:pPr marL="292100" marR="0" lvl="0" indent="-2921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influence of past sample decreases exponentially fast</a:t>
            </a:r>
          </a:p>
          <a:p>
            <a:pPr marL="292100" marR="0" lvl="0" indent="-292100" algn="l" defTabSz="914400" rtl="0" eaLnBrk="0" fontAlgn="base" latinLnBrk="0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typical value: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  <a:sym typeface="Symbol" charset="0"/>
              </a:rPr>
              <a:t>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  <a:sym typeface="Symbol" charset="0"/>
              </a:rPr>
              <a:t>=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0.125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081A723-2F83-4149-BCD6-BF02F3F3BE24}"/>
              </a:ext>
            </a:extLst>
          </p:cNvPr>
          <p:cNvGrpSpPr/>
          <p:nvPr/>
        </p:nvGrpSpPr>
        <p:grpSpPr>
          <a:xfrm>
            <a:off x="4673229" y="2443135"/>
            <a:ext cx="6448425" cy="4292600"/>
            <a:chOff x="1531938" y="2565400"/>
            <a:chExt cx="6448425" cy="4292600"/>
          </a:xfrm>
        </p:grpSpPr>
        <p:grpSp>
          <p:nvGrpSpPr>
            <p:cNvPr id="25" name="Group 14">
              <a:extLst>
                <a:ext uri="{FF2B5EF4-FFF2-40B4-BE49-F238E27FC236}">
                  <a16:creationId xmlns:a16="http://schemas.microsoft.com/office/drawing/2014/main" id="{B47CB747-71BF-F246-8D51-35EDB4E56B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8150" y="2565400"/>
              <a:ext cx="6272213" cy="4292600"/>
              <a:chOff x="782" y="1865"/>
              <a:chExt cx="3951" cy="2704"/>
            </a:xfrm>
          </p:grpSpPr>
          <p:pic>
            <p:nvPicPr>
              <p:cNvPr id="26" name="Picture 12">
                <a:extLst>
                  <a:ext uri="{FF2B5EF4-FFF2-40B4-BE49-F238E27FC236}">
                    <a16:creationId xmlns:a16="http://schemas.microsoft.com/office/drawing/2014/main" id="{1B79C964-96AD-AA4A-B4CF-C6377C29E5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2" y="1865"/>
                <a:ext cx="3951" cy="27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7" name="Rectangle 13">
                <a:extLst>
                  <a:ext uri="{FF2B5EF4-FFF2-40B4-BE49-F238E27FC236}">
                    <a16:creationId xmlns:a16="http://schemas.microsoft.com/office/drawing/2014/main" id="{92FABEFD-E51C-0A49-A008-5D94B930D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0" y="1926"/>
                <a:ext cx="1404" cy="1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32" name="Text Box 18">
              <a:extLst>
                <a:ext uri="{FF2B5EF4-FFF2-40B4-BE49-F238E27FC236}">
                  <a16:creationId xmlns:a16="http://schemas.microsoft.com/office/drawing/2014/main" id="{F9CA757D-88CC-BF41-8C8F-6A16BC6C0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>
              <a:off x="1531938" y="3535363"/>
              <a:ext cx="428625" cy="17478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RTT (milliseconds)</a:t>
              </a:r>
            </a:p>
          </p:txBody>
        </p:sp>
        <p:sp>
          <p:nvSpPr>
            <p:cNvPr id="33" name="Text Box 19">
              <a:extLst>
                <a:ext uri="{FF2B5EF4-FFF2-40B4-BE49-F238E27FC236}">
                  <a16:creationId xmlns:a16="http://schemas.microsoft.com/office/drawing/2014/main" id="{5783915F-0896-D04A-9D0B-BE930F5392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5363" y="3168650"/>
              <a:ext cx="38671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RTT: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gaia.cs.umass.edu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to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 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fantasia.eurecom.fr</a:t>
              </a:r>
            </a:p>
          </p:txBody>
        </p:sp>
        <p:sp>
          <p:nvSpPr>
            <p:cNvPr id="34" name="Text Box 20">
              <a:extLst>
                <a:ext uri="{FF2B5EF4-FFF2-40B4-BE49-F238E27FC236}">
                  <a16:creationId xmlns:a16="http://schemas.microsoft.com/office/drawing/2014/main" id="{FDF3CC5E-05FF-9348-AFEA-B37BF0709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1413" y="5230813"/>
              <a:ext cx="11811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sampleRTT</a:t>
              </a:r>
            </a:p>
          </p:txBody>
        </p:sp>
        <p:sp>
          <p:nvSpPr>
            <p:cNvPr id="35" name="Text Box 21">
              <a:extLst>
                <a:ext uri="{FF2B5EF4-FFF2-40B4-BE49-F238E27FC236}">
                  <a16:creationId xmlns:a16="http://schemas.microsoft.com/office/drawing/2014/main" id="{F17B9932-059C-5C46-AFDC-5141617F4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15063" y="5548313"/>
              <a:ext cx="143192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EstimatedRTT</a:t>
              </a:r>
            </a:p>
          </p:txBody>
        </p:sp>
        <p:sp>
          <p:nvSpPr>
            <p:cNvPr id="36" name="AutoShape 22">
              <a:extLst>
                <a:ext uri="{FF2B5EF4-FFF2-40B4-BE49-F238E27FC236}">
                  <a16:creationId xmlns:a16="http://schemas.microsoft.com/office/drawing/2014/main" id="{5C984DD6-69E3-6841-B32A-69B38C890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5513" y="5343525"/>
              <a:ext cx="147637" cy="142875"/>
            </a:xfrm>
            <a:prstGeom prst="diamond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7" name="AutoShape 23">
              <a:extLst>
                <a:ext uri="{FF2B5EF4-FFF2-40B4-BE49-F238E27FC236}">
                  <a16:creationId xmlns:a16="http://schemas.microsoft.com/office/drawing/2014/main" id="{949FCF6B-A257-E540-8887-09B596633DC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76382">
              <a:off x="6011069" y="5633244"/>
              <a:ext cx="147637" cy="142875"/>
            </a:xfrm>
            <a:prstGeom prst="diamond">
              <a:avLst/>
            </a:prstGeom>
            <a:solidFill>
              <a:srgbClr val="FF66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38" name="Rectangle 24">
              <a:extLst>
                <a:ext uri="{FF2B5EF4-FFF2-40B4-BE49-F238E27FC236}">
                  <a16:creationId xmlns:a16="http://schemas.microsoft.com/office/drawing/2014/main" id="{1C4D877B-9F3D-6342-9DFB-B8DAC5F2E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8450" y="6389688"/>
              <a:ext cx="1863725" cy="468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39" name="Group 15">
              <a:extLst>
                <a:ext uri="{FF2B5EF4-FFF2-40B4-BE49-F238E27FC236}">
                  <a16:creationId xmlns:a16="http://schemas.microsoft.com/office/drawing/2014/main" id="{46A7C35C-F55E-D448-9F19-A868DE731A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1775" y="6386513"/>
              <a:ext cx="1512888" cy="336550"/>
              <a:chOff x="2343" y="3645"/>
              <a:chExt cx="953" cy="212"/>
            </a:xfrm>
          </p:grpSpPr>
          <p:sp>
            <p:nvSpPr>
              <p:cNvPr id="40" name="Rectangle 16">
                <a:extLst>
                  <a:ext uri="{FF2B5EF4-FFF2-40B4-BE49-F238E27FC236}">
                    <a16:creationId xmlns:a16="http://schemas.microsoft.com/office/drawing/2014/main" id="{76A5B688-5F66-A646-903E-26608C06E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3695"/>
                <a:ext cx="527" cy="9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" name="Text Box 17">
                <a:extLst>
                  <a:ext uri="{FF2B5EF4-FFF2-40B4-BE49-F238E27FC236}">
                    <a16:creationId xmlns:a16="http://schemas.microsoft.com/office/drawing/2014/main" id="{9530FDC0-AF61-1C41-8AC4-6B29BC1A8D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3" y="3645"/>
                <a:ext cx="953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time (seconds)</a:t>
                </a:r>
              </a:p>
            </p:txBody>
          </p:sp>
        </p:grpSp>
      </p:grp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80D2031C-D174-0C4C-B2D2-3D6ED62403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629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TCP: retransmission scenarios</a:t>
            </a:r>
            <a:endParaRPr lang="en-US" sz="4400" b="0" dirty="0"/>
          </a:p>
        </p:txBody>
      </p:sp>
      <p:sp>
        <p:nvSpPr>
          <p:cNvPr id="169" name="Text Box 105">
            <a:extLst>
              <a:ext uri="{FF2B5EF4-FFF2-40B4-BE49-F238E27FC236}">
                <a16:creationId xmlns:a16="http://schemas.microsoft.com/office/drawing/2014/main" id="{BFF25F7B-7978-5140-B991-E71AA865A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6856" y="5873422"/>
            <a:ext cx="19224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lost ACK scenario</a:t>
            </a: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73" name="Text Box 107">
            <a:extLst>
              <a:ext uri="{FF2B5EF4-FFF2-40B4-BE49-F238E27FC236}">
                <a16:creationId xmlns:a16="http://schemas.microsoft.com/office/drawing/2014/main" id="{F3A3ACB5-362A-6544-B734-58B0D301B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406" y="1183947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Host B</a:t>
            </a:r>
          </a:p>
        </p:txBody>
      </p:sp>
      <p:sp>
        <p:nvSpPr>
          <p:cNvPr id="174" name="Text Box 111">
            <a:extLst>
              <a:ext uri="{FF2B5EF4-FFF2-40B4-BE49-F238E27FC236}">
                <a16:creationId xmlns:a16="http://schemas.microsoft.com/office/drawing/2014/main" id="{C335325B-B5CF-6043-990C-413A908C3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6781" y="1201410"/>
            <a:ext cx="776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Host 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AB30F9-BD3F-264E-8DF5-3B4B9CA352A7}"/>
              </a:ext>
            </a:extLst>
          </p:cNvPr>
          <p:cNvGrpSpPr/>
          <p:nvPr/>
        </p:nvGrpSpPr>
        <p:grpSpPr>
          <a:xfrm>
            <a:off x="2032069" y="2342822"/>
            <a:ext cx="2346325" cy="571500"/>
            <a:chOff x="2032069" y="2342822"/>
            <a:chExt cx="2346325" cy="571500"/>
          </a:xfrm>
        </p:grpSpPr>
        <p:sp>
          <p:nvSpPr>
            <p:cNvPr id="171" name="Line 100">
              <a:extLst>
                <a:ext uri="{FF2B5EF4-FFF2-40B4-BE49-F238E27FC236}">
                  <a16:creationId xmlns:a16="http://schemas.microsoft.com/office/drawing/2014/main" id="{9BCB851E-085B-9D4B-8A34-064757F2C9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2069" y="2342822"/>
              <a:ext cx="2346325" cy="5715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5" name="Rectangle 112">
              <a:extLst>
                <a:ext uri="{FF2B5EF4-FFF2-40B4-BE49-F238E27FC236}">
                  <a16:creationId xmlns:a16="http://schemas.microsoft.com/office/drawing/2014/main" id="{B9ED3E7B-3C38-A24B-9528-FA547DDE0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5331" y="2423785"/>
              <a:ext cx="869950" cy="4016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6" name="Text Box 113">
              <a:extLst>
                <a:ext uri="{FF2B5EF4-FFF2-40B4-BE49-F238E27FC236}">
                  <a16:creationId xmlns:a16="http://schemas.microsoft.com/office/drawing/2014/main" id="{08010453-6652-E348-AC57-7E9E8D3569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76531" y="2476172"/>
              <a:ext cx="20859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Seq=92, 8 bytes of data</a:t>
              </a:r>
            </a:p>
          </p:txBody>
        </p:sp>
      </p:grpSp>
      <p:sp>
        <p:nvSpPr>
          <p:cNvPr id="179" name="Line 118">
            <a:extLst>
              <a:ext uri="{FF2B5EF4-FFF2-40B4-BE49-F238E27FC236}">
                <a16:creationId xmlns:a16="http://schemas.microsoft.com/office/drawing/2014/main" id="{5429E427-16E3-344A-A034-DAE0253AB97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1431" y="2101522"/>
            <a:ext cx="0" cy="3525838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80" name="Line 119">
            <a:extLst>
              <a:ext uri="{FF2B5EF4-FFF2-40B4-BE49-F238E27FC236}">
                <a16:creationId xmlns:a16="http://schemas.microsoft.com/office/drawing/2014/main" id="{B685EEAE-4766-CE43-A2A6-32288A3FE5E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38719" y="2096760"/>
            <a:ext cx="0" cy="3538537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169BDB-26D4-794C-AF29-1EBFE13D6C8F}"/>
              </a:ext>
            </a:extLst>
          </p:cNvPr>
          <p:cNvGrpSpPr/>
          <p:nvPr/>
        </p:nvGrpSpPr>
        <p:grpSpPr>
          <a:xfrm>
            <a:off x="2019369" y="4104947"/>
            <a:ext cx="2351087" cy="512763"/>
            <a:chOff x="2019369" y="4104947"/>
            <a:chExt cx="2351087" cy="512763"/>
          </a:xfrm>
        </p:grpSpPr>
        <p:sp>
          <p:nvSpPr>
            <p:cNvPr id="170" name="Line 99">
              <a:extLst>
                <a:ext uri="{FF2B5EF4-FFF2-40B4-BE49-F238E27FC236}">
                  <a16:creationId xmlns:a16="http://schemas.microsoft.com/office/drawing/2014/main" id="{79B38498-1004-6944-956A-ECE43F5BF0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9369" y="4111297"/>
              <a:ext cx="2351087" cy="506413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1" name="Rectangle 122">
              <a:extLst>
                <a:ext uri="{FF2B5EF4-FFF2-40B4-BE49-F238E27FC236}">
                  <a16:creationId xmlns:a16="http://schemas.microsoft.com/office/drawing/2014/main" id="{60DDB655-86B1-2D4B-9108-1CEBCFF76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69" y="4104947"/>
              <a:ext cx="989012" cy="4302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2" name="Text Box 123">
              <a:extLst>
                <a:ext uri="{FF2B5EF4-FFF2-40B4-BE49-F238E27FC236}">
                  <a16:creationId xmlns:a16="http://schemas.microsoft.com/office/drawing/2014/main" id="{FB31845A-BC05-2942-A23F-7101518E3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5419" y="4185910"/>
              <a:ext cx="20859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Seq=92, 8 bytes of data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DFBEB0F-AD33-9841-96A8-08332FBAA960}"/>
              </a:ext>
            </a:extLst>
          </p:cNvPr>
          <p:cNvGrpSpPr/>
          <p:nvPr/>
        </p:nvGrpSpPr>
        <p:grpSpPr>
          <a:xfrm>
            <a:off x="2857569" y="3004810"/>
            <a:ext cx="1484312" cy="628650"/>
            <a:chOff x="2857569" y="3004810"/>
            <a:chExt cx="1484312" cy="628650"/>
          </a:xfrm>
        </p:grpSpPr>
        <p:sp>
          <p:nvSpPr>
            <p:cNvPr id="172" name="Line 104">
              <a:extLst>
                <a:ext uri="{FF2B5EF4-FFF2-40B4-BE49-F238E27FC236}">
                  <a16:creationId xmlns:a16="http://schemas.microsoft.com/office/drawing/2014/main" id="{CDD77362-C693-4645-AF99-2BBCF441D3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68706" y="3004810"/>
              <a:ext cx="1273175" cy="42703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7" name="Rectangle 114">
              <a:extLst>
                <a:ext uri="{FF2B5EF4-FFF2-40B4-BE49-F238E27FC236}">
                  <a16:creationId xmlns:a16="http://schemas.microsoft.com/office/drawing/2014/main" id="{8B525616-75BA-9C49-973A-BD0F57E70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656" y="3090535"/>
              <a:ext cx="747713" cy="2460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8" name="Text Box 115">
              <a:extLst>
                <a:ext uri="{FF2B5EF4-FFF2-40B4-BE49-F238E27FC236}">
                  <a16:creationId xmlns:a16="http://schemas.microsoft.com/office/drawing/2014/main" id="{F3EC555B-6627-3C46-9C43-7AB97835B7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281" y="3046085"/>
              <a:ext cx="9493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ACK=100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sp>
          <p:nvSpPr>
            <p:cNvPr id="183" name="Text Box 124">
              <a:extLst>
                <a:ext uri="{FF2B5EF4-FFF2-40B4-BE49-F238E27FC236}">
                  <a16:creationId xmlns:a16="http://schemas.microsoft.com/office/drawing/2014/main" id="{41BA4870-FF33-4142-991E-EDDE2B5293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7569" y="3236585"/>
              <a:ext cx="3587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A465D82-8FEB-3440-B371-2468D04E80CF}"/>
              </a:ext>
            </a:extLst>
          </p:cNvPr>
          <p:cNvGrpSpPr/>
          <p:nvPr/>
        </p:nvGrpSpPr>
        <p:grpSpPr>
          <a:xfrm>
            <a:off x="2008256" y="4703435"/>
            <a:ext cx="2338388" cy="782637"/>
            <a:chOff x="2008256" y="4703435"/>
            <a:chExt cx="2338388" cy="782637"/>
          </a:xfrm>
        </p:grpSpPr>
        <p:sp>
          <p:nvSpPr>
            <p:cNvPr id="185" name="Line 127">
              <a:extLst>
                <a:ext uri="{FF2B5EF4-FFF2-40B4-BE49-F238E27FC236}">
                  <a16:creationId xmlns:a16="http://schemas.microsoft.com/office/drawing/2014/main" id="{6B2D3167-D859-5D44-BBF6-C9AD75BFE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08256" y="4703435"/>
              <a:ext cx="2338388" cy="78263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6" name="Rectangle 128">
              <a:extLst>
                <a:ext uri="{FF2B5EF4-FFF2-40B4-BE49-F238E27FC236}">
                  <a16:creationId xmlns:a16="http://schemas.microsoft.com/office/drawing/2014/main" id="{37A3DBF6-24FE-EF4F-8D6C-4ABC38541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694" y="4960610"/>
              <a:ext cx="747712" cy="2460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7" name="Text Box 129">
              <a:extLst>
                <a:ext uri="{FF2B5EF4-FFF2-40B4-BE49-F238E27FC236}">
                  <a16:creationId xmlns:a16="http://schemas.microsoft.com/office/drawing/2014/main" id="{06DE42B2-117E-D241-8A87-B070A56CDF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2319" y="4916160"/>
              <a:ext cx="9493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ACK=100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218D318-345A-1343-9E16-E2157D9EC9CA}"/>
              </a:ext>
            </a:extLst>
          </p:cNvPr>
          <p:cNvGrpSpPr/>
          <p:nvPr/>
        </p:nvGrpSpPr>
        <p:grpSpPr>
          <a:xfrm>
            <a:off x="1638369" y="2347585"/>
            <a:ext cx="396875" cy="1751012"/>
            <a:chOff x="1638369" y="2347585"/>
            <a:chExt cx="396875" cy="1751012"/>
          </a:xfrm>
        </p:grpSpPr>
        <p:sp>
          <p:nvSpPr>
            <p:cNvPr id="184" name="Text Box 126">
              <a:extLst>
                <a:ext uri="{FF2B5EF4-FFF2-40B4-BE49-F238E27FC236}">
                  <a16:creationId xmlns:a16="http://schemas.microsoft.com/office/drawing/2014/main" id="{708F4626-9140-0E43-9D62-AA0567E12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>
              <a:off x="1638369" y="2890510"/>
              <a:ext cx="396875" cy="688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</p:txBody>
        </p:sp>
        <p:grpSp>
          <p:nvGrpSpPr>
            <p:cNvPr id="188" name="Group 134">
              <a:extLst>
                <a:ext uri="{FF2B5EF4-FFF2-40B4-BE49-F238E27FC236}">
                  <a16:creationId xmlns:a16="http://schemas.microsoft.com/office/drawing/2014/main" id="{A9BA4A8C-06E2-9D49-BA1F-308DB5A517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9656" y="2347585"/>
              <a:ext cx="104775" cy="508000"/>
              <a:chOff x="3099" y="1749"/>
              <a:chExt cx="66" cy="320"/>
            </a:xfrm>
          </p:grpSpPr>
          <p:sp>
            <p:nvSpPr>
              <p:cNvPr id="189" name="Line 132">
                <a:extLst>
                  <a:ext uri="{FF2B5EF4-FFF2-40B4-BE49-F238E27FC236}">
                    <a16:creationId xmlns:a16="http://schemas.microsoft.com/office/drawing/2014/main" id="{9EFE05E8-2CD9-1641-9F8B-2FBC570F23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0" name="Line 133">
                <a:extLst>
                  <a:ext uri="{FF2B5EF4-FFF2-40B4-BE49-F238E27FC236}">
                    <a16:creationId xmlns:a16="http://schemas.microsoft.com/office/drawing/2014/main" id="{65E827A8-0207-644E-85CB-90C7657D1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191" name="Group 135">
              <a:extLst>
                <a:ext uri="{FF2B5EF4-FFF2-40B4-BE49-F238E27FC236}">
                  <a16:creationId xmlns:a16="http://schemas.microsoft.com/office/drawing/2014/main" id="{0EF52FA7-3D6C-FA40-A158-75B80E576A89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1774894" y="3590597"/>
              <a:ext cx="104775" cy="508000"/>
              <a:chOff x="3099" y="1749"/>
              <a:chExt cx="66" cy="320"/>
            </a:xfrm>
          </p:grpSpPr>
          <p:sp>
            <p:nvSpPr>
              <p:cNvPr id="192" name="Line 136">
                <a:extLst>
                  <a:ext uri="{FF2B5EF4-FFF2-40B4-BE49-F238E27FC236}">
                    <a16:creationId xmlns:a16="http://schemas.microsoft.com/office/drawing/2014/main" id="{5229B570-0DC5-A34A-9912-9DC1EC3AF6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6" y="1756"/>
                <a:ext cx="0" cy="3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3" name="Line 137">
                <a:extLst>
                  <a:ext uri="{FF2B5EF4-FFF2-40B4-BE49-F238E27FC236}">
                    <a16:creationId xmlns:a16="http://schemas.microsoft.com/office/drawing/2014/main" id="{F842F667-D30F-4D4B-9510-3CA1904299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6" y="1759"/>
                <a:ext cx="6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sp>
        <p:nvSpPr>
          <p:cNvPr id="194" name="Text Box 172">
            <a:extLst>
              <a:ext uri="{FF2B5EF4-FFF2-40B4-BE49-F238E27FC236}">
                <a16:creationId xmlns:a16="http://schemas.microsoft.com/office/drawing/2014/main" id="{5B3CEA4D-B0D0-D04E-ADE8-909B1EDA7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9116" y="5873422"/>
            <a:ext cx="2073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premature timeout</a:t>
            </a:r>
            <a:endParaRPr kumimoji="0" lang="en-US" sz="1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98" name="Text Box 177">
            <a:extLst>
              <a:ext uri="{FF2B5EF4-FFF2-40B4-BE49-F238E27FC236}">
                <a16:creationId xmlns:a16="http://schemas.microsoft.com/office/drawing/2014/main" id="{970D57D0-6509-F14E-A7FF-FFA09672D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67278" y="1183947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Host B</a:t>
            </a:r>
          </a:p>
        </p:txBody>
      </p:sp>
      <p:sp>
        <p:nvSpPr>
          <p:cNvPr id="199" name="Text Box 181">
            <a:extLst>
              <a:ext uri="{FF2B5EF4-FFF2-40B4-BE49-F238E27FC236}">
                <a16:creationId xmlns:a16="http://schemas.microsoft.com/office/drawing/2014/main" id="{5C9181D9-76B4-1547-B4C6-C03AC2F11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3653" y="1201410"/>
            <a:ext cx="776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Host A</a:t>
            </a:r>
          </a:p>
        </p:txBody>
      </p:sp>
      <p:sp>
        <p:nvSpPr>
          <p:cNvPr id="205" name="Line 186">
            <a:extLst>
              <a:ext uri="{FF2B5EF4-FFF2-40B4-BE49-F238E27FC236}">
                <a16:creationId xmlns:a16="http://schemas.microsoft.com/office/drawing/2014/main" id="{DCFF6781-2E36-E241-A5F5-C0B04BC7CAB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8303" y="2101522"/>
            <a:ext cx="0" cy="3525838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6" name="Line 187">
            <a:extLst>
              <a:ext uri="{FF2B5EF4-FFF2-40B4-BE49-F238E27FC236}">
                <a16:creationId xmlns:a16="http://schemas.microsoft.com/office/drawing/2014/main" id="{9C6DC5B3-2960-3047-BC8D-684B3D849A1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3366" y="2096760"/>
            <a:ext cx="0" cy="3538537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07" name="Rectangle 188">
            <a:extLst>
              <a:ext uri="{FF2B5EF4-FFF2-40B4-BE49-F238E27FC236}">
                <a16:creationId xmlns:a16="http://schemas.microsoft.com/office/drawing/2014/main" id="{C15D63E4-15E1-BA4A-9606-42B07BDE7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1128" y="4228772"/>
            <a:ext cx="1057275" cy="5080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16CABB-9429-2844-BE7D-347FDDC00473}"/>
              </a:ext>
            </a:extLst>
          </p:cNvPr>
          <p:cNvGrpSpPr/>
          <p:nvPr/>
        </p:nvGrpSpPr>
        <p:grpSpPr>
          <a:xfrm>
            <a:off x="7595603" y="4111297"/>
            <a:ext cx="2441575" cy="668338"/>
            <a:chOff x="7595603" y="4111297"/>
            <a:chExt cx="2441575" cy="668338"/>
          </a:xfrm>
        </p:grpSpPr>
        <p:sp>
          <p:nvSpPr>
            <p:cNvPr id="195" name="Line 173">
              <a:extLst>
                <a:ext uri="{FF2B5EF4-FFF2-40B4-BE49-F238E27FC236}">
                  <a16:creationId xmlns:a16="http://schemas.microsoft.com/office/drawing/2014/main" id="{3966F5D7-3131-A64E-88FC-C5DD67C33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5603" y="4111297"/>
              <a:ext cx="2441575" cy="665163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8" name="Text Box 189">
              <a:extLst>
                <a:ext uri="{FF2B5EF4-FFF2-40B4-BE49-F238E27FC236}">
                  <a16:creationId xmlns:a16="http://schemas.microsoft.com/office/drawing/2014/main" id="{3EE494A8-6A2C-9F45-AA30-D5C659A71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1753" y="4262110"/>
              <a:ext cx="1212850" cy="5175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Seq=92,  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bytes of data</a:t>
              </a:r>
            </a:p>
          </p:txBody>
        </p:sp>
      </p:grpSp>
      <p:sp>
        <p:nvSpPr>
          <p:cNvPr id="211" name="Rectangle 193">
            <a:extLst>
              <a:ext uri="{FF2B5EF4-FFF2-40B4-BE49-F238E27FC236}">
                <a16:creationId xmlns:a16="http://schemas.microsoft.com/office/drawing/2014/main" id="{1BAF70E7-D466-2441-88C5-22FFEB1CA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0791" y="5071735"/>
            <a:ext cx="747712" cy="2460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6A0178-9B0F-8A48-942B-60D872AAAD83}"/>
              </a:ext>
            </a:extLst>
          </p:cNvPr>
          <p:cNvGrpSpPr/>
          <p:nvPr/>
        </p:nvGrpSpPr>
        <p:grpSpPr>
          <a:xfrm>
            <a:off x="7627353" y="4814560"/>
            <a:ext cx="2338388" cy="782637"/>
            <a:chOff x="7627353" y="4814560"/>
            <a:chExt cx="2338388" cy="782637"/>
          </a:xfrm>
        </p:grpSpPr>
        <p:sp>
          <p:nvSpPr>
            <p:cNvPr id="210" name="Line 192">
              <a:extLst>
                <a:ext uri="{FF2B5EF4-FFF2-40B4-BE49-F238E27FC236}">
                  <a16:creationId xmlns:a16="http://schemas.microsoft.com/office/drawing/2014/main" id="{3827C940-37F6-2042-821B-DC7FC5969C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27353" y="4814560"/>
              <a:ext cx="2338388" cy="78263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2" name="Text Box 194">
              <a:extLst>
                <a:ext uri="{FF2B5EF4-FFF2-40B4-BE49-F238E27FC236}">
                  <a16:creationId xmlns:a16="http://schemas.microsoft.com/office/drawing/2014/main" id="{7D3D6198-BDB0-DC4C-B2A5-2DBD9359B8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1416" y="5027285"/>
              <a:ext cx="94932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ACK=120</a:t>
              </a:r>
              <a:endPara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1CBCB81-D9E2-8D44-8B58-3A8203D0290F}"/>
              </a:ext>
            </a:extLst>
          </p:cNvPr>
          <p:cNvGrpSpPr/>
          <p:nvPr/>
        </p:nvGrpSpPr>
        <p:grpSpPr>
          <a:xfrm>
            <a:off x="7235241" y="2347585"/>
            <a:ext cx="396875" cy="1751012"/>
            <a:chOff x="7235241" y="2347585"/>
            <a:chExt cx="396875" cy="1751012"/>
          </a:xfrm>
        </p:grpSpPr>
        <p:sp>
          <p:nvSpPr>
            <p:cNvPr id="209" name="Text Box 191">
              <a:extLst>
                <a:ext uri="{FF2B5EF4-FFF2-40B4-BE49-F238E27FC236}">
                  <a16:creationId xmlns:a16="http://schemas.microsoft.com/office/drawing/2014/main" id="{D65DE059-0ADE-BA43-86FA-261D968382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0800000">
              <a:off x="7235241" y="2890510"/>
              <a:ext cx="396875" cy="688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eaVert"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timeout</a:t>
              </a:r>
            </a:p>
          </p:txBody>
        </p:sp>
        <p:grpSp>
          <p:nvGrpSpPr>
            <p:cNvPr id="213" name="Group 195">
              <a:extLst>
                <a:ext uri="{FF2B5EF4-FFF2-40B4-BE49-F238E27FC236}">
                  <a16:creationId xmlns:a16="http://schemas.microsoft.com/office/drawing/2014/main" id="{FD63DE3D-F3EB-7747-87C5-F31E049B82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76528" y="2347585"/>
              <a:ext cx="104775" cy="508000"/>
              <a:chOff x="3099" y="1749"/>
              <a:chExt cx="66" cy="320"/>
            </a:xfrm>
          </p:grpSpPr>
          <p:sp>
            <p:nvSpPr>
              <p:cNvPr id="214" name="Line 196">
                <a:extLst>
                  <a:ext uri="{FF2B5EF4-FFF2-40B4-BE49-F238E27FC236}">
                    <a16:creationId xmlns:a16="http://schemas.microsoft.com/office/drawing/2014/main" id="{F7116EE1-F7FA-8E4C-BC16-6BA1240EF8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29" y="1749"/>
                <a:ext cx="0" cy="3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5" name="Line 197">
                <a:extLst>
                  <a:ext uri="{FF2B5EF4-FFF2-40B4-BE49-F238E27FC236}">
                    <a16:creationId xmlns:a16="http://schemas.microsoft.com/office/drawing/2014/main" id="{057CB57E-4B2F-8C47-97F5-D0924F70DC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99" y="1752"/>
                <a:ext cx="6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grpSp>
          <p:nvGrpSpPr>
            <p:cNvPr id="216" name="Group 198">
              <a:extLst>
                <a:ext uri="{FF2B5EF4-FFF2-40B4-BE49-F238E27FC236}">
                  <a16:creationId xmlns:a16="http://schemas.microsoft.com/office/drawing/2014/main" id="{2E37771D-0A96-C34C-9C6B-504E80416ADC}"/>
                </a:ext>
              </a:extLst>
            </p:cNvPr>
            <p:cNvGrpSpPr>
              <a:grpSpLocks/>
            </p:cNvGrpSpPr>
            <p:nvPr/>
          </p:nvGrpSpPr>
          <p:grpSpPr bwMode="auto">
            <a:xfrm rot="10800000">
              <a:off x="7371766" y="3590597"/>
              <a:ext cx="104775" cy="508000"/>
              <a:chOff x="3099" y="1749"/>
              <a:chExt cx="66" cy="320"/>
            </a:xfrm>
          </p:grpSpPr>
          <p:sp>
            <p:nvSpPr>
              <p:cNvPr id="217" name="Line 199">
                <a:extLst>
                  <a:ext uri="{FF2B5EF4-FFF2-40B4-BE49-F238E27FC236}">
                    <a16:creationId xmlns:a16="http://schemas.microsoft.com/office/drawing/2014/main" id="{8E20D991-E195-FF4D-88F7-684DF42E9E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7" y="1756"/>
                <a:ext cx="0" cy="3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18" name="Line 200">
                <a:extLst>
                  <a:ext uri="{FF2B5EF4-FFF2-40B4-BE49-F238E27FC236}">
                    <a16:creationId xmlns:a16="http://schemas.microsoft.com/office/drawing/2014/main" id="{22C60B84-78BE-7345-BBC2-2490BC4DEF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7" y="1759"/>
                <a:ext cx="6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259714-F109-3243-BC51-888D64DBCE91}"/>
              </a:ext>
            </a:extLst>
          </p:cNvPr>
          <p:cNvGrpSpPr/>
          <p:nvPr/>
        </p:nvGrpSpPr>
        <p:grpSpPr>
          <a:xfrm>
            <a:off x="7603541" y="3004810"/>
            <a:ext cx="2339975" cy="1944687"/>
            <a:chOff x="7603541" y="3004810"/>
            <a:chExt cx="2339975" cy="1944687"/>
          </a:xfrm>
        </p:grpSpPr>
        <p:sp>
          <p:nvSpPr>
            <p:cNvPr id="197" name="Line 175">
              <a:extLst>
                <a:ext uri="{FF2B5EF4-FFF2-40B4-BE49-F238E27FC236}">
                  <a16:creationId xmlns:a16="http://schemas.microsoft.com/office/drawing/2014/main" id="{C6151221-64CD-0A4D-8DCC-7243A00146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03541" y="3004810"/>
              <a:ext cx="2335212" cy="158908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2" name="Group 202">
              <a:extLst>
                <a:ext uri="{FF2B5EF4-FFF2-40B4-BE49-F238E27FC236}">
                  <a16:creationId xmlns:a16="http://schemas.microsoft.com/office/drawing/2014/main" id="{D30CD59C-C944-CF4F-B17A-64886A573C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05241" y="3496935"/>
              <a:ext cx="949325" cy="304800"/>
              <a:chOff x="4215" y="2253"/>
              <a:chExt cx="598" cy="192"/>
            </a:xfrm>
          </p:grpSpPr>
          <p:sp>
            <p:nvSpPr>
              <p:cNvPr id="203" name="Rectangle 184">
                <a:extLst>
                  <a:ext uri="{FF2B5EF4-FFF2-40B4-BE49-F238E27FC236}">
                    <a16:creationId xmlns:a16="http://schemas.microsoft.com/office/drawing/2014/main" id="{38FC2E88-8043-CE4C-A502-AFA317824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5" y="2274"/>
                <a:ext cx="471" cy="1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04" name="Text Box 185">
                <a:extLst>
                  <a:ext uri="{FF2B5EF4-FFF2-40B4-BE49-F238E27FC236}">
                    <a16:creationId xmlns:a16="http://schemas.microsoft.com/office/drawing/2014/main" id="{7BF7DF1E-2F02-9D41-B7BC-991A51E982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5" y="2253"/>
                <a:ext cx="59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ACK=100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3" name="Line 207">
              <a:extLst>
                <a:ext uri="{FF2B5EF4-FFF2-40B4-BE49-F238E27FC236}">
                  <a16:creationId xmlns:a16="http://schemas.microsoft.com/office/drawing/2014/main" id="{00ED8980-6CB4-9148-B161-8172F2430A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608303" y="3360410"/>
              <a:ext cx="2335213" cy="158908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4" name="Group 208">
              <a:extLst>
                <a:ext uri="{FF2B5EF4-FFF2-40B4-BE49-F238E27FC236}">
                  <a16:creationId xmlns:a16="http://schemas.microsoft.com/office/drawing/2014/main" id="{6EE49A40-BE68-654E-AAC3-24E6E2BB62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744953" y="3773160"/>
              <a:ext cx="949325" cy="304800"/>
              <a:chOff x="4215" y="2253"/>
              <a:chExt cx="598" cy="192"/>
            </a:xfrm>
          </p:grpSpPr>
          <p:sp>
            <p:nvSpPr>
              <p:cNvPr id="225" name="Rectangle 209">
                <a:extLst>
                  <a:ext uri="{FF2B5EF4-FFF2-40B4-BE49-F238E27FC236}">
                    <a16:creationId xmlns:a16="http://schemas.microsoft.com/office/drawing/2014/main" id="{25CA1210-B468-0040-9898-13C2587BD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5" y="2274"/>
                <a:ext cx="471" cy="1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6" name="Text Box 210">
                <a:extLst>
                  <a:ext uri="{FF2B5EF4-FFF2-40B4-BE49-F238E27FC236}">
                    <a16:creationId xmlns:a16="http://schemas.microsoft.com/office/drawing/2014/main" id="{8918B79C-3FE7-FC4C-B606-5C7CA33715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5" y="2253"/>
                <a:ext cx="59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ACK=120</a:t>
                </a: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D914285-EBDF-1947-9C97-6E8CD760020F}"/>
              </a:ext>
            </a:extLst>
          </p:cNvPr>
          <p:cNvGrpSpPr/>
          <p:nvPr/>
        </p:nvGrpSpPr>
        <p:grpSpPr>
          <a:xfrm>
            <a:off x="6241466" y="4416097"/>
            <a:ext cx="1382712" cy="646113"/>
            <a:chOff x="6241466" y="4416097"/>
            <a:chExt cx="1382712" cy="646113"/>
          </a:xfrm>
        </p:grpSpPr>
        <p:sp>
          <p:nvSpPr>
            <p:cNvPr id="227" name="Text Box 211">
              <a:extLst>
                <a:ext uri="{FF2B5EF4-FFF2-40B4-BE49-F238E27FC236}">
                  <a16:creationId xmlns:a16="http://schemas.microsoft.com/office/drawing/2014/main" id="{1E82E105-7918-0E47-A934-825752F52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1466" y="4416097"/>
              <a:ext cx="136366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SendBase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=100</a:t>
              </a:r>
            </a:p>
          </p:txBody>
        </p:sp>
        <p:sp>
          <p:nvSpPr>
            <p:cNvPr id="228" name="Text Box 212">
              <a:extLst>
                <a:ext uri="{FF2B5EF4-FFF2-40B4-BE49-F238E27FC236}">
                  <a16:creationId xmlns:a16="http://schemas.microsoft.com/office/drawing/2014/main" id="{387E9E87-069A-FA4A-9F20-9DB5B471A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0516" y="4757410"/>
              <a:ext cx="136366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SendBase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=120</a:t>
              </a:r>
            </a:p>
          </p:txBody>
        </p:sp>
      </p:grpSp>
      <p:sp>
        <p:nvSpPr>
          <p:cNvPr id="229" name="Text Box 213">
            <a:extLst>
              <a:ext uri="{FF2B5EF4-FFF2-40B4-BE49-F238E27FC236}">
                <a16:creationId xmlns:a16="http://schemas.microsoft.com/office/drawing/2014/main" id="{31AD8D03-5F21-0F49-8D71-B6031900C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9566" y="5432097"/>
            <a:ext cx="1363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SendBase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=120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474E6BB-CCA6-CC47-8617-346673F363BD}"/>
              </a:ext>
            </a:extLst>
          </p:cNvPr>
          <p:cNvGrpSpPr/>
          <p:nvPr/>
        </p:nvGrpSpPr>
        <p:grpSpPr>
          <a:xfrm>
            <a:off x="6306553" y="2187247"/>
            <a:ext cx="3668713" cy="1112838"/>
            <a:chOff x="6306553" y="2187247"/>
            <a:chExt cx="3668713" cy="1112838"/>
          </a:xfrm>
        </p:grpSpPr>
        <p:sp>
          <p:nvSpPr>
            <p:cNvPr id="196" name="Line 174">
              <a:extLst>
                <a:ext uri="{FF2B5EF4-FFF2-40B4-BE49-F238E27FC236}">
                  <a16:creationId xmlns:a16="http://schemas.microsoft.com/office/drawing/2014/main" id="{FF81BD19-4683-8144-8837-5193B3691D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28941" y="2342822"/>
              <a:ext cx="2346325" cy="57150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0" name="Rectangle 182">
              <a:extLst>
                <a:ext uri="{FF2B5EF4-FFF2-40B4-BE49-F238E27FC236}">
                  <a16:creationId xmlns:a16="http://schemas.microsoft.com/office/drawing/2014/main" id="{C74BFDE4-D3AE-5C4E-B670-449D49B67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2203" y="2423785"/>
              <a:ext cx="869950" cy="40163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1" name="Text Box 183">
              <a:extLst>
                <a:ext uri="{FF2B5EF4-FFF2-40B4-BE49-F238E27FC236}">
                  <a16:creationId xmlns:a16="http://schemas.microsoft.com/office/drawing/2014/main" id="{B8140015-E345-EE4A-90B6-3552DAC43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73403" y="2476172"/>
              <a:ext cx="20859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Seq=92, 8 bytes of data</a:t>
              </a:r>
            </a:p>
          </p:txBody>
        </p:sp>
        <p:grpSp>
          <p:nvGrpSpPr>
            <p:cNvPr id="219" name="Group 206">
              <a:extLst>
                <a:ext uri="{FF2B5EF4-FFF2-40B4-BE49-F238E27FC236}">
                  <a16:creationId xmlns:a16="http://schemas.microsoft.com/office/drawing/2014/main" id="{C3DB656C-371F-854E-81A2-904083BC4A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14653" y="2728585"/>
              <a:ext cx="2346325" cy="571500"/>
              <a:chOff x="3759" y="1622"/>
              <a:chExt cx="1478" cy="360"/>
            </a:xfrm>
          </p:grpSpPr>
          <p:sp>
            <p:nvSpPr>
              <p:cNvPr id="220" name="Line 203">
                <a:extLst>
                  <a:ext uri="{FF2B5EF4-FFF2-40B4-BE49-F238E27FC236}">
                    <a16:creationId xmlns:a16="http://schemas.microsoft.com/office/drawing/2014/main" id="{90E12E5A-5437-8944-A28F-2F13C852A4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9" y="1622"/>
                <a:ext cx="1478" cy="360"/>
              </a:xfrm>
              <a:prstGeom prst="line">
                <a:avLst/>
              </a:prstGeom>
              <a:noFill/>
              <a:ln w="28575">
                <a:solidFill>
                  <a:srgbClr val="3333C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1" name="Rectangle 204">
                <a:extLst>
                  <a:ext uri="{FF2B5EF4-FFF2-40B4-BE49-F238E27FC236}">
                    <a16:creationId xmlns:a16="http://schemas.microsoft.com/office/drawing/2014/main" id="{7550E74D-2DAE-BC48-88DC-FF5E0936D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2" y="1673"/>
                <a:ext cx="548" cy="25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2" name="Text Box 205">
                <a:extLst>
                  <a:ext uri="{FF2B5EF4-FFF2-40B4-BE49-F238E27FC236}">
                    <a16:creationId xmlns:a16="http://schemas.microsoft.com/office/drawing/2014/main" id="{1863CB88-8ADD-294C-BE46-8D80EEB9E9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0" y="1706"/>
                <a:ext cx="1437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Seq=100, 20 bytes of data</a:t>
                </a:r>
              </a:p>
            </p:txBody>
          </p:sp>
        </p:grpSp>
        <p:sp>
          <p:nvSpPr>
            <p:cNvPr id="230" name="Text Box 214">
              <a:extLst>
                <a:ext uri="{FF2B5EF4-FFF2-40B4-BE49-F238E27FC236}">
                  <a16:creationId xmlns:a16="http://schemas.microsoft.com/office/drawing/2014/main" id="{8333BF3A-4F52-4F44-921F-4BAD57A41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6553" y="2187247"/>
              <a:ext cx="1266825" cy="304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SendBase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=92</a:t>
              </a:r>
            </a:p>
          </p:txBody>
        </p:sp>
      </p:grpSp>
      <p:grpSp>
        <p:nvGrpSpPr>
          <p:cNvPr id="231" name="Group 219">
            <a:extLst>
              <a:ext uri="{FF2B5EF4-FFF2-40B4-BE49-F238E27FC236}">
                <a16:creationId xmlns:a16="http://schemas.microsoft.com/office/drawing/2014/main" id="{2259D372-4B08-6D4E-A450-9719B81C5E51}"/>
              </a:ext>
            </a:extLst>
          </p:cNvPr>
          <p:cNvGrpSpPr>
            <a:grpSpLocks/>
          </p:cNvGrpSpPr>
          <p:nvPr/>
        </p:nvGrpSpPr>
        <p:grpSpPr bwMode="auto">
          <a:xfrm>
            <a:off x="7186028" y="1463347"/>
            <a:ext cx="630238" cy="533400"/>
            <a:chOff x="-44" y="1473"/>
            <a:chExt cx="981" cy="1105"/>
          </a:xfrm>
        </p:grpSpPr>
        <p:pic>
          <p:nvPicPr>
            <p:cNvPr id="232" name="Picture 220" descr="desktop_computer_stylized_medium">
              <a:extLst>
                <a:ext uri="{FF2B5EF4-FFF2-40B4-BE49-F238E27FC236}">
                  <a16:creationId xmlns:a16="http://schemas.microsoft.com/office/drawing/2014/main" id="{2D27C27D-9556-884F-AE7C-167179E6E0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3" name="Freeform 221">
              <a:extLst>
                <a:ext uri="{FF2B5EF4-FFF2-40B4-BE49-F238E27FC236}">
                  <a16:creationId xmlns:a16="http://schemas.microsoft.com/office/drawing/2014/main" id="{7E825289-4A0B-4346-8F90-2D5646E5B4C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4" name="Group 225">
            <a:extLst>
              <a:ext uri="{FF2B5EF4-FFF2-40B4-BE49-F238E27FC236}">
                <a16:creationId xmlns:a16="http://schemas.microsoft.com/office/drawing/2014/main" id="{E20B8076-92C2-A04F-B618-A3527994FF6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753016" y="1469697"/>
            <a:ext cx="631825" cy="622300"/>
            <a:chOff x="-44" y="1473"/>
            <a:chExt cx="981" cy="1105"/>
          </a:xfrm>
        </p:grpSpPr>
        <p:pic>
          <p:nvPicPr>
            <p:cNvPr id="235" name="Picture 226" descr="desktop_computer_stylized_medium">
              <a:extLst>
                <a:ext uri="{FF2B5EF4-FFF2-40B4-BE49-F238E27FC236}">
                  <a16:creationId xmlns:a16="http://schemas.microsoft.com/office/drawing/2014/main" id="{892509C8-70E3-9344-BECE-67F22233D0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6" name="Freeform 227">
              <a:extLst>
                <a:ext uri="{FF2B5EF4-FFF2-40B4-BE49-F238E27FC236}">
                  <a16:creationId xmlns:a16="http://schemas.microsoft.com/office/drawing/2014/main" id="{36FE986B-8994-0941-B989-B811ADDEEE3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7" name="Group 228">
            <a:extLst>
              <a:ext uri="{FF2B5EF4-FFF2-40B4-BE49-F238E27FC236}">
                <a16:creationId xmlns:a16="http://schemas.microsoft.com/office/drawing/2014/main" id="{F8939732-2442-144E-A5BB-23D63EE09D71}"/>
              </a:ext>
            </a:extLst>
          </p:cNvPr>
          <p:cNvGrpSpPr>
            <a:grpSpLocks/>
          </p:cNvGrpSpPr>
          <p:nvPr/>
        </p:nvGrpSpPr>
        <p:grpSpPr bwMode="auto">
          <a:xfrm>
            <a:off x="1601856" y="1474460"/>
            <a:ext cx="630238" cy="533400"/>
            <a:chOff x="-44" y="1473"/>
            <a:chExt cx="981" cy="1105"/>
          </a:xfrm>
        </p:grpSpPr>
        <p:pic>
          <p:nvPicPr>
            <p:cNvPr id="238" name="Picture 229" descr="desktop_computer_stylized_medium">
              <a:extLst>
                <a:ext uri="{FF2B5EF4-FFF2-40B4-BE49-F238E27FC236}">
                  <a16:creationId xmlns:a16="http://schemas.microsoft.com/office/drawing/2014/main" id="{D7F5765B-05B0-5245-99DA-1820CD6FB8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9" name="Freeform 230">
              <a:extLst>
                <a:ext uri="{FF2B5EF4-FFF2-40B4-BE49-F238E27FC236}">
                  <a16:creationId xmlns:a16="http://schemas.microsoft.com/office/drawing/2014/main" id="{D897DE15-A97F-F848-8C0A-B28F47B3323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40" name="Group 231">
            <a:extLst>
              <a:ext uri="{FF2B5EF4-FFF2-40B4-BE49-F238E27FC236}">
                <a16:creationId xmlns:a16="http://schemas.microsoft.com/office/drawing/2014/main" id="{E145A84A-1570-9C46-A817-B68A25E966D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79956" y="1458585"/>
            <a:ext cx="709613" cy="600075"/>
            <a:chOff x="-44" y="1473"/>
            <a:chExt cx="981" cy="1105"/>
          </a:xfrm>
        </p:grpSpPr>
        <p:pic>
          <p:nvPicPr>
            <p:cNvPr id="241" name="Picture 232" descr="desktop_computer_stylized_medium">
              <a:extLst>
                <a:ext uri="{FF2B5EF4-FFF2-40B4-BE49-F238E27FC236}">
                  <a16:creationId xmlns:a16="http://schemas.microsoft.com/office/drawing/2014/main" id="{332C004D-ED3A-7348-8EC0-DF65AFEC65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2" name="Freeform 233">
              <a:extLst>
                <a:ext uri="{FF2B5EF4-FFF2-40B4-BE49-F238E27FC236}">
                  <a16:creationId xmlns:a16="http://schemas.microsoft.com/office/drawing/2014/main" id="{A74C9FB1-2D29-F14B-8569-8E203840CFB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C70D25B-261A-724E-991C-E91D345300FB}"/>
              </a:ext>
            </a:extLst>
          </p:cNvPr>
          <p:cNvSpPr txBox="1"/>
          <p:nvPr/>
        </p:nvSpPr>
        <p:spPr>
          <a:xfrm>
            <a:off x="9973410" y="4508500"/>
            <a:ext cx="1591398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send cumulative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ACK for 120</a:t>
            </a:r>
          </a:p>
        </p:txBody>
      </p:sp>
      <p:sp>
        <p:nvSpPr>
          <p:cNvPr id="89" name="Slide Number Placeholder 2">
            <a:extLst>
              <a:ext uri="{FF2B5EF4-FFF2-40B4-BE49-F238E27FC236}">
                <a16:creationId xmlns:a16="http://schemas.microsoft.com/office/drawing/2014/main" id="{9219ABA9-4F40-D04C-A34A-87A2AE31AF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49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TCP: retransmission scenarios</a:t>
            </a:r>
            <a:endParaRPr lang="en-US" sz="4400" b="0" dirty="0"/>
          </a:p>
        </p:txBody>
      </p:sp>
      <p:sp>
        <p:nvSpPr>
          <p:cNvPr id="119" name="Text Box 34">
            <a:extLst>
              <a:ext uri="{FF2B5EF4-FFF2-40B4-BE49-F238E27FC236}">
                <a16:creationId xmlns:a16="http://schemas.microsoft.com/office/drawing/2014/main" id="{ADFB94EB-2205-5C4D-A60C-0BE52074D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2139" y="5486400"/>
            <a:ext cx="254286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cumulative ACK covers for earlier lost ACK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1" name="Line 36">
            <a:extLst>
              <a:ext uri="{FF2B5EF4-FFF2-40B4-BE49-F238E27FC236}">
                <a16:creationId xmlns:a16="http://schemas.microsoft.com/office/drawing/2014/main" id="{CCBE06AD-8A86-F04F-8691-D7894B9152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039800" y="2349049"/>
            <a:ext cx="2346325" cy="5715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3" name="Text Box 39">
            <a:extLst>
              <a:ext uri="{FF2B5EF4-FFF2-40B4-BE49-F238E27FC236}">
                <a16:creationId xmlns:a16="http://schemas.microsoft.com/office/drawing/2014/main" id="{97669ECF-79A1-4D41-8748-0027E9432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5437" y="1177474"/>
            <a:ext cx="7731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Host B</a:t>
            </a:r>
          </a:p>
        </p:txBody>
      </p:sp>
      <p:sp>
        <p:nvSpPr>
          <p:cNvPr id="124" name="Text Box 43">
            <a:extLst>
              <a:ext uri="{FF2B5EF4-FFF2-40B4-BE49-F238E27FC236}">
                <a16:creationId xmlns:a16="http://schemas.microsoft.com/office/drawing/2014/main" id="{0992C83B-4206-984D-AB17-6BDBF1D64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4512" y="1207637"/>
            <a:ext cx="776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Host A</a:t>
            </a:r>
          </a:p>
        </p:txBody>
      </p:sp>
      <p:sp>
        <p:nvSpPr>
          <p:cNvPr id="125" name="Rectangle 44">
            <a:extLst>
              <a:ext uri="{FF2B5EF4-FFF2-40B4-BE49-F238E27FC236}">
                <a16:creationId xmlns:a16="http://schemas.microsoft.com/office/drawing/2014/main" id="{831F8853-027A-294B-AA6D-ACCABA945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062" y="2430012"/>
            <a:ext cx="869950" cy="4016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26" name="Text Box 45">
            <a:extLst>
              <a:ext uri="{FF2B5EF4-FFF2-40B4-BE49-F238E27FC236}">
                <a16:creationId xmlns:a16="http://schemas.microsoft.com/office/drawing/2014/main" id="{8D027E41-059B-A348-B661-6F2DD0666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4262" y="2482399"/>
            <a:ext cx="2085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Seq=92, 8 bytes of data</a:t>
            </a:r>
          </a:p>
        </p:txBody>
      </p:sp>
      <p:sp>
        <p:nvSpPr>
          <p:cNvPr id="130" name="Line 49">
            <a:extLst>
              <a:ext uri="{FF2B5EF4-FFF2-40B4-BE49-F238E27FC236}">
                <a16:creationId xmlns:a16="http://schemas.microsoft.com/office/drawing/2014/main" id="{7554A1BA-7B17-9947-9957-0D23896F86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9162" y="2107749"/>
            <a:ext cx="0" cy="3525838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31" name="Line 50">
            <a:extLst>
              <a:ext uri="{FF2B5EF4-FFF2-40B4-BE49-F238E27FC236}">
                <a16:creationId xmlns:a16="http://schemas.microsoft.com/office/drawing/2014/main" id="{CBDA8AA8-732F-A344-BAE1-68752D7E6D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4225" y="2102987"/>
            <a:ext cx="0" cy="3538537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CBAF7E-F641-074E-A960-6453A9AD2BBF}"/>
              </a:ext>
            </a:extLst>
          </p:cNvPr>
          <p:cNvGrpSpPr/>
          <p:nvPr/>
        </p:nvGrpSpPr>
        <p:grpSpPr>
          <a:xfrm>
            <a:off x="2009637" y="4431849"/>
            <a:ext cx="2652713" cy="879475"/>
            <a:chOff x="2035037" y="4444549"/>
            <a:chExt cx="2652713" cy="879475"/>
          </a:xfrm>
        </p:grpSpPr>
        <p:sp>
          <p:nvSpPr>
            <p:cNvPr id="120" name="Line 35">
              <a:extLst>
                <a:ext uri="{FF2B5EF4-FFF2-40B4-BE49-F238E27FC236}">
                  <a16:creationId xmlns:a16="http://schemas.microsoft.com/office/drawing/2014/main" id="{2F729834-AA00-3F49-9DAA-5799D25FBE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3612" y="4444549"/>
              <a:ext cx="2441575" cy="665163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2" name="Rectangle 51">
              <a:extLst>
                <a:ext uri="{FF2B5EF4-FFF2-40B4-BE49-F238E27FC236}">
                  <a16:creationId xmlns:a16="http://schemas.microsoft.com/office/drawing/2014/main" id="{5452ECDA-B3E0-374F-AC96-350658E75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0525" y="4517574"/>
              <a:ext cx="933450" cy="50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3" name="Text Box 52">
              <a:extLst>
                <a:ext uri="{FF2B5EF4-FFF2-40B4-BE49-F238E27FC236}">
                  <a16:creationId xmlns:a16="http://schemas.microsoft.com/office/drawing/2014/main" id="{CE55EEB5-1B37-394C-A536-E0960B386C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5037" y="4604887"/>
              <a:ext cx="2652713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Seq=120,  15 bytes of data</a:t>
              </a:r>
            </a:p>
          </p:txBody>
        </p:sp>
        <p:sp>
          <p:nvSpPr>
            <p:cNvPr id="134" name="Rectangle 55">
              <a:extLst>
                <a:ext uri="{FF2B5EF4-FFF2-40B4-BE49-F238E27FC236}">
                  <a16:creationId xmlns:a16="http://schemas.microsoft.com/office/drawing/2014/main" id="{448E8CE2-468E-C147-BBB6-851B8973F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1650" y="5077962"/>
              <a:ext cx="747712" cy="2460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43" name="Group 63">
            <a:extLst>
              <a:ext uri="{FF2B5EF4-FFF2-40B4-BE49-F238E27FC236}">
                <a16:creationId xmlns:a16="http://schemas.microsoft.com/office/drawing/2014/main" id="{C3C010AE-BE43-6F47-963B-D6CB3155D42B}"/>
              </a:ext>
            </a:extLst>
          </p:cNvPr>
          <p:cNvGrpSpPr>
            <a:grpSpLocks/>
          </p:cNvGrpSpPr>
          <p:nvPr/>
        </p:nvGrpSpPr>
        <p:grpSpPr bwMode="auto">
          <a:xfrm>
            <a:off x="2025512" y="2734812"/>
            <a:ext cx="2346325" cy="571500"/>
            <a:chOff x="3759" y="1622"/>
            <a:chExt cx="1478" cy="360"/>
          </a:xfrm>
        </p:grpSpPr>
        <p:sp>
          <p:nvSpPr>
            <p:cNvPr id="144" name="Line 64">
              <a:extLst>
                <a:ext uri="{FF2B5EF4-FFF2-40B4-BE49-F238E27FC236}">
                  <a16:creationId xmlns:a16="http://schemas.microsoft.com/office/drawing/2014/main" id="{1530CC4E-B289-DB44-8685-B440E2B60D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9" y="1622"/>
              <a:ext cx="1478" cy="36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5" name="Rectangle 65">
              <a:extLst>
                <a:ext uri="{FF2B5EF4-FFF2-40B4-BE49-F238E27FC236}">
                  <a16:creationId xmlns:a16="http://schemas.microsoft.com/office/drawing/2014/main" id="{FE817F64-FB48-EB47-B984-31AC87976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1673"/>
              <a:ext cx="548" cy="25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6" name="Text Box 66">
              <a:extLst>
                <a:ext uri="{FF2B5EF4-FFF2-40B4-BE49-F238E27FC236}">
                  <a16:creationId xmlns:a16="http://schemas.microsoft.com/office/drawing/2014/main" id="{F1525CD3-6EAD-8B46-AE7B-D63A2D9573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0" y="1706"/>
              <a:ext cx="1437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Seq=100, 20 bytes of data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EA8CEC7-4316-034E-9A10-D1758AB5C1E8}"/>
              </a:ext>
            </a:extLst>
          </p:cNvPr>
          <p:cNvGrpSpPr/>
          <p:nvPr/>
        </p:nvGrpSpPr>
        <p:grpSpPr>
          <a:xfrm>
            <a:off x="2030275" y="3011037"/>
            <a:ext cx="2324100" cy="1381125"/>
            <a:chOff x="2030275" y="3011037"/>
            <a:chExt cx="2324100" cy="1381125"/>
          </a:xfrm>
        </p:grpSpPr>
        <p:sp>
          <p:nvSpPr>
            <p:cNvPr id="118" name="Text Box 22">
              <a:extLst>
                <a:ext uri="{FF2B5EF4-FFF2-40B4-BE49-F238E27FC236}">
                  <a16:creationId xmlns:a16="http://schemas.microsoft.com/office/drawing/2014/main" id="{26DC4EAE-1D60-F74E-A59A-4591BEF7DB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4162" y="3372987"/>
              <a:ext cx="3587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X</a:t>
              </a:r>
            </a:p>
          </p:txBody>
        </p:sp>
        <p:sp>
          <p:nvSpPr>
            <p:cNvPr id="122" name="Line 37">
              <a:extLst>
                <a:ext uri="{FF2B5EF4-FFF2-40B4-BE49-F238E27FC236}">
                  <a16:creationId xmlns:a16="http://schemas.microsoft.com/office/drawing/2014/main" id="{F82F123D-402E-6549-ACF5-E00DB45523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17687" y="3011037"/>
              <a:ext cx="1431925" cy="573087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27" name="Group 46">
              <a:extLst>
                <a:ext uri="{FF2B5EF4-FFF2-40B4-BE49-F238E27FC236}">
                  <a16:creationId xmlns:a16="http://schemas.microsoft.com/office/drawing/2014/main" id="{324855DF-61E7-B748-8BCC-0D83D44C7E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9912" y="3211062"/>
              <a:ext cx="949325" cy="304800"/>
              <a:chOff x="4215" y="2253"/>
              <a:chExt cx="598" cy="192"/>
            </a:xfrm>
          </p:grpSpPr>
          <p:sp>
            <p:nvSpPr>
              <p:cNvPr id="128" name="Rectangle 47">
                <a:extLst>
                  <a:ext uri="{FF2B5EF4-FFF2-40B4-BE49-F238E27FC236}">
                    <a16:creationId xmlns:a16="http://schemas.microsoft.com/office/drawing/2014/main" id="{9FB09B08-6C10-9344-B5F2-19059A82D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5" y="2274"/>
                <a:ext cx="471" cy="1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29" name="Text Box 48">
                <a:extLst>
                  <a:ext uri="{FF2B5EF4-FFF2-40B4-BE49-F238E27FC236}">
                    <a16:creationId xmlns:a16="http://schemas.microsoft.com/office/drawing/2014/main" id="{53E02B34-B365-F741-81B4-3CC6B76EE9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5" y="2253"/>
                <a:ext cx="59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ACK=100</a:t>
                </a:r>
                <a:endPara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47" name="Line 67">
              <a:extLst>
                <a:ext uri="{FF2B5EF4-FFF2-40B4-BE49-F238E27FC236}">
                  <a16:creationId xmlns:a16="http://schemas.microsoft.com/office/drawing/2014/main" id="{3A9C7800-3C25-D246-B475-A10782D1A4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0275" y="3366637"/>
              <a:ext cx="2324100" cy="1025525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48" name="Group 68">
              <a:extLst>
                <a:ext uri="{FF2B5EF4-FFF2-40B4-BE49-F238E27FC236}">
                  <a16:creationId xmlns:a16="http://schemas.microsoft.com/office/drawing/2014/main" id="{17041CF4-B3BE-AC4C-8F4D-F6EFAD312E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73212" y="3768274"/>
              <a:ext cx="949325" cy="304800"/>
              <a:chOff x="4215" y="2253"/>
              <a:chExt cx="598" cy="192"/>
            </a:xfrm>
          </p:grpSpPr>
          <p:sp>
            <p:nvSpPr>
              <p:cNvPr id="149" name="Rectangle 69">
                <a:extLst>
                  <a:ext uri="{FF2B5EF4-FFF2-40B4-BE49-F238E27FC236}">
                    <a16:creationId xmlns:a16="http://schemas.microsoft.com/office/drawing/2014/main" id="{3AAC76A6-2B0F-6244-8FEC-36E70DA156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5" y="2274"/>
                <a:ext cx="471" cy="15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50" name="Text Box 70">
                <a:extLst>
                  <a:ext uri="{FF2B5EF4-FFF2-40B4-BE49-F238E27FC236}">
                    <a16:creationId xmlns:a16="http://schemas.microsoft.com/office/drawing/2014/main" id="{821F7D19-F8C8-AE45-80AF-5153ED6D83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5" y="2253"/>
                <a:ext cx="59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ACK=120</a:t>
                </a:r>
                <a:endParaRPr kumimoji="0" lang="en-US" sz="1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endParaRPr>
              </a:p>
            </p:txBody>
          </p:sp>
        </p:grpSp>
      </p:grpSp>
      <p:grpSp>
        <p:nvGrpSpPr>
          <p:cNvPr id="151" name="Group 84">
            <a:extLst>
              <a:ext uri="{FF2B5EF4-FFF2-40B4-BE49-F238E27FC236}">
                <a16:creationId xmlns:a16="http://schemas.microsoft.com/office/drawing/2014/main" id="{A513F213-614E-9644-8CDB-349CE9C0E465}"/>
              </a:ext>
            </a:extLst>
          </p:cNvPr>
          <p:cNvGrpSpPr>
            <a:grpSpLocks/>
          </p:cNvGrpSpPr>
          <p:nvPr/>
        </p:nvGrpSpPr>
        <p:grpSpPr bwMode="auto">
          <a:xfrm>
            <a:off x="1598475" y="1469574"/>
            <a:ext cx="630237" cy="533400"/>
            <a:chOff x="-44" y="1473"/>
            <a:chExt cx="981" cy="1105"/>
          </a:xfrm>
        </p:grpSpPr>
        <p:pic>
          <p:nvPicPr>
            <p:cNvPr id="152" name="Picture 85" descr="desktop_computer_stylized_medium">
              <a:extLst>
                <a:ext uri="{FF2B5EF4-FFF2-40B4-BE49-F238E27FC236}">
                  <a16:creationId xmlns:a16="http://schemas.microsoft.com/office/drawing/2014/main" id="{9BBAD69B-B04A-1542-BCB4-1BBB280A55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3" name="Freeform 86">
              <a:extLst>
                <a:ext uri="{FF2B5EF4-FFF2-40B4-BE49-F238E27FC236}">
                  <a16:creationId xmlns:a16="http://schemas.microsoft.com/office/drawing/2014/main" id="{B7171269-7915-9C4F-B3F9-C51F59FC719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54" name="Group 87">
            <a:extLst>
              <a:ext uri="{FF2B5EF4-FFF2-40B4-BE49-F238E27FC236}">
                <a16:creationId xmlns:a16="http://schemas.microsoft.com/office/drawing/2014/main" id="{C16FC996-18F5-D44A-B06A-968A8827AE3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176575" y="1464812"/>
            <a:ext cx="674687" cy="590550"/>
            <a:chOff x="-44" y="1473"/>
            <a:chExt cx="981" cy="1105"/>
          </a:xfrm>
        </p:grpSpPr>
        <p:pic>
          <p:nvPicPr>
            <p:cNvPr id="155" name="Picture 88" descr="desktop_computer_stylized_medium">
              <a:extLst>
                <a:ext uri="{FF2B5EF4-FFF2-40B4-BE49-F238E27FC236}">
                  <a16:creationId xmlns:a16="http://schemas.microsoft.com/office/drawing/2014/main" id="{DD8C1025-5742-124A-A45D-17C092AE9E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6" name="Freeform 89">
              <a:extLst>
                <a:ext uri="{FF2B5EF4-FFF2-40B4-BE49-F238E27FC236}">
                  <a16:creationId xmlns:a16="http://schemas.microsoft.com/office/drawing/2014/main" id="{29DD3896-6A51-A043-8276-55B2A1834AB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6" name="Slide Number Placeholder 2">
            <a:extLst>
              <a:ext uri="{FF2B5EF4-FFF2-40B4-BE49-F238E27FC236}">
                <a16:creationId xmlns:a16="http://schemas.microsoft.com/office/drawing/2014/main" id="{F42F4D6B-59A3-9047-BAC8-F69D80AB687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4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5" grpId="0" animBg="1"/>
      <p:bldP spid="1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flow control</a:t>
            </a:r>
            <a:endParaRPr lang="en-US" sz="4400" b="0" dirty="0"/>
          </a:p>
        </p:txBody>
      </p:sp>
      <p:sp>
        <p:nvSpPr>
          <p:cNvPr id="137" name="Rectangle 72">
            <a:extLst>
              <a:ext uri="{FF2B5EF4-FFF2-40B4-BE49-F238E27FC236}">
                <a16:creationId xmlns:a16="http://schemas.microsoft.com/office/drawing/2014/main" id="{C267ED98-FBDB-D24C-A351-3097B056B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422" y="1084921"/>
            <a:ext cx="2524125" cy="3854450"/>
          </a:xfrm>
          <a:prstGeom prst="rect">
            <a:avLst/>
          </a:prstGeom>
          <a:solidFill>
            <a:srgbClr val="0000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38" name="Freeform 32">
            <a:extLst>
              <a:ext uri="{FF2B5EF4-FFF2-40B4-BE49-F238E27FC236}">
                <a16:creationId xmlns:a16="http://schemas.microsoft.com/office/drawing/2014/main" id="{58EA8CF4-DBF4-E34D-8254-A77227811341}"/>
              </a:ext>
            </a:extLst>
          </p:cNvPr>
          <p:cNvSpPr>
            <a:spLocks/>
          </p:cNvSpPr>
          <p:nvPr/>
        </p:nvSpPr>
        <p:spPr bwMode="auto">
          <a:xfrm>
            <a:off x="10289997" y="1078571"/>
            <a:ext cx="581025" cy="42068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9" name="Rectangle 40">
            <a:extLst>
              <a:ext uri="{FF2B5EF4-FFF2-40B4-BE49-F238E27FC236}">
                <a16:creationId xmlns:a16="http://schemas.microsoft.com/office/drawing/2014/main" id="{8F576ED5-5855-F048-B4BB-75BF51C27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697" y="1186521"/>
            <a:ext cx="2533650" cy="381476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0" name="Oval 31">
            <a:extLst>
              <a:ext uri="{FF2B5EF4-FFF2-40B4-BE49-F238E27FC236}">
                <a16:creationId xmlns:a16="http://schemas.microsoft.com/office/drawing/2014/main" id="{E56CABC0-9BC4-164D-8001-714872CF7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447" y="1243671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process</a:t>
            </a:r>
          </a:p>
        </p:txBody>
      </p:sp>
      <p:grpSp>
        <p:nvGrpSpPr>
          <p:cNvPr id="141" name="Group 47">
            <a:extLst>
              <a:ext uri="{FF2B5EF4-FFF2-40B4-BE49-F238E27FC236}">
                <a16:creationId xmlns:a16="http://schemas.microsoft.com/office/drawing/2014/main" id="{02602D35-C64D-9445-8BEF-315190C777FA}"/>
              </a:ext>
            </a:extLst>
          </p:cNvPr>
          <p:cNvGrpSpPr>
            <a:grpSpLocks/>
          </p:cNvGrpSpPr>
          <p:nvPr/>
        </p:nvGrpSpPr>
        <p:grpSpPr bwMode="auto">
          <a:xfrm>
            <a:off x="8070672" y="2312058"/>
            <a:ext cx="1795463" cy="688975"/>
            <a:chOff x="1173" y="2345"/>
            <a:chExt cx="1131" cy="434"/>
          </a:xfrm>
        </p:grpSpPr>
        <p:sp>
          <p:nvSpPr>
            <p:cNvPr id="142" name="Rectangle 44">
              <a:extLst>
                <a:ext uri="{FF2B5EF4-FFF2-40B4-BE49-F238E27FC236}">
                  <a16:creationId xmlns:a16="http://schemas.microsoft.com/office/drawing/2014/main" id="{92C6A498-BA40-944E-B932-C93263DCC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0000A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Text Box 46">
              <a:extLst>
                <a:ext uri="{FF2B5EF4-FFF2-40B4-BE49-F238E27FC236}">
                  <a16:creationId xmlns:a16="http://schemas.microsoft.com/office/drawing/2014/main" id="{ED90C8EB-7D14-B54F-AC97-04DAEC25D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5" y="2368"/>
              <a:ext cx="99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TCP socket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receiver buffers</a:t>
              </a:r>
            </a:p>
          </p:txBody>
        </p:sp>
      </p:grpSp>
      <p:sp>
        <p:nvSpPr>
          <p:cNvPr id="144" name="Oval 48">
            <a:extLst>
              <a:ext uri="{FF2B5EF4-FFF2-40B4-BE49-F238E27FC236}">
                <a16:creationId xmlns:a16="http://schemas.microsoft.com/office/drawing/2014/main" id="{0742E955-8C93-5F47-BE4B-8E6ACFB2E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8947" y="3335996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5" name="Text Box 64">
            <a:extLst>
              <a:ext uri="{FF2B5EF4-FFF2-40B4-BE49-F238E27FC236}">
                <a16:creationId xmlns:a16="http://schemas.microsoft.com/office/drawing/2014/main" id="{FCF30813-93D4-B644-BB9A-DEC80D916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5360" y="3364839"/>
            <a:ext cx="5597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TCP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code</a:t>
            </a:r>
          </a:p>
        </p:txBody>
      </p:sp>
      <p:sp>
        <p:nvSpPr>
          <p:cNvPr id="146" name="Oval 65">
            <a:extLst>
              <a:ext uri="{FF2B5EF4-FFF2-40B4-BE49-F238E27FC236}">
                <a16:creationId xmlns:a16="http://schemas.microsoft.com/office/drawing/2014/main" id="{6BD69667-2B04-344B-AF15-D9A7175F3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6885" y="4321833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7" name="Text Box 66">
            <a:extLst>
              <a:ext uri="{FF2B5EF4-FFF2-40B4-BE49-F238E27FC236}">
                <a16:creationId xmlns:a16="http://schemas.microsoft.com/office/drawing/2014/main" id="{19C3DDC5-2A06-B840-8A80-61FECF597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699" y="4354979"/>
            <a:ext cx="5597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IP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code</a:t>
            </a:r>
          </a:p>
        </p:txBody>
      </p:sp>
      <p:sp>
        <p:nvSpPr>
          <p:cNvPr id="149" name="Line 68">
            <a:extLst>
              <a:ext uri="{FF2B5EF4-FFF2-40B4-BE49-F238E27FC236}">
                <a16:creationId xmlns:a16="http://schemas.microsoft.com/office/drawing/2014/main" id="{68A5AD3F-8561-BA43-8CCB-23369CB3F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6347" y="4071008"/>
            <a:ext cx="25463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0" name="Line 69">
            <a:extLst>
              <a:ext uri="{FF2B5EF4-FFF2-40B4-BE49-F238E27FC236}">
                <a16:creationId xmlns:a16="http://schemas.microsoft.com/office/drawing/2014/main" id="{069D68E8-3A07-7842-BBE3-A83C41548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9047" y="2219983"/>
            <a:ext cx="25463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51" name="Group 56">
            <a:extLst>
              <a:ext uri="{FF2B5EF4-FFF2-40B4-BE49-F238E27FC236}">
                <a16:creationId xmlns:a16="http://schemas.microsoft.com/office/drawing/2014/main" id="{9D087FDD-1E50-B54A-BAF1-08F2E9EB032C}"/>
              </a:ext>
            </a:extLst>
          </p:cNvPr>
          <p:cNvGrpSpPr>
            <a:grpSpLocks/>
          </p:cNvGrpSpPr>
          <p:nvPr/>
        </p:nvGrpSpPr>
        <p:grpSpPr bwMode="auto">
          <a:xfrm>
            <a:off x="8745360" y="2104096"/>
            <a:ext cx="533400" cy="206375"/>
            <a:chOff x="2003" y="1816"/>
            <a:chExt cx="336" cy="130"/>
          </a:xfrm>
        </p:grpSpPr>
        <p:sp>
          <p:nvSpPr>
            <p:cNvPr id="152" name="Rectangle 16">
              <a:extLst>
                <a:ext uri="{FF2B5EF4-FFF2-40B4-BE49-F238E27FC236}">
                  <a16:creationId xmlns:a16="http://schemas.microsoft.com/office/drawing/2014/main" id="{4802C0EA-E5A8-E447-A8F6-A96701A0B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181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Rectangle 17">
              <a:extLst>
                <a:ext uri="{FF2B5EF4-FFF2-40B4-BE49-F238E27FC236}">
                  <a16:creationId xmlns:a16="http://schemas.microsoft.com/office/drawing/2014/main" id="{620EA98C-EF38-184B-A03B-82616FCB9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5" y="1833"/>
              <a:ext cx="110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Rectangle 18">
              <a:extLst>
                <a:ext uri="{FF2B5EF4-FFF2-40B4-BE49-F238E27FC236}">
                  <a16:creationId xmlns:a16="http://schemas.microsoft.com/office/drawing/2014/main" id="{1C3BBD2A-6ACC-C349-BDA8-0843C2DEA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189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Rectangle 19">
              <a:extLst>
                <a:ext uri="{FF2B5EF4-FFF2-40B4-BE49-F238E27FC236}">
                  <a16:creationId xmlns:a16="http://schemas.microsoft.com/office/drawing/2014/main" id="{96FBD4A2-E799-8F4F-9D14-53FD99E5B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189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65" name="Text Box 103">
            <a:extLst>
              <a:ext uri="{FF2B5EF4-FFF2-40B4-BE49-F238E27FC236}">
                <a16:creationId xmlns:a16="http://schemas.microsoft.com/office/drawing/2014/main" id="{4ECF9189-0AD6-144B-8167-6762F7B3E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9972" y="5823520"/>
            <a:ext cx="2714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 protocol stack</a:t>
            </a:r>
          </a:p>
        </p:txBody>
      </p:sp>
      <p:sp>
        <p:nvSpPr>
          <p:cNvPr id="169" name="Line 115">
            <a:extLst>
              <a:ext uri="{FF2B5EF4-FFF2-40B4-BE49-F238E27FC236}">
                <a16:creationId xmlns:a16="http://schemas.microsoft.com/office/drawing/2014/main" id="{ABF785A9-86A1-6E46-9624-CABBC5E29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90777" y="5419835"/>
            <a:ext cx="0" cy="34925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71" name="Line 118">
            <a:extLst>
              <a:ext uri="{FF2B5EF4-FFF2-40B4-BE49-F238E27FC236}">
                <a16:creationId xmlns:a16="http://schemas.microsoft.com/office/drawing/2014/main" id="{5E5B6E3E-966C-D44A-B01C-0473357F14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5235" y="4996521"/>
            <a:ext cx="0" cy="46355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72" name="Group 124">
            <a:extLst>
              <a:ext uri="{FF2B5EF4-FFF2-40B4-BE49-F238E27FC236}">
                <a16:creationId xmlns:a16="http://schemas.microsoft.com/office/drawing/2014/main" id="{4194DDD2-AC6E-4846-988C-D47AF88815B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23360" y="4590121"/>
            <a:ext cx="869950" cy="906462"/>
            <a:chOff x="-44" y="1473"/>
            <a:chExt cx="981" cy="1105"/>
          </a:xfrm>
        </p:grpSpPr>
        <p:pic>
          <p:nvPicPr>
            <p:cNvPr id="173" name="Picture 125" descr="desktop_computer_stylized_medium">
              <a:extLst>
                <a:ext uri="{FF2B5EF4-FFF2-40B4-BE49-F238E27FC236}">
                  <a16:creationId xmlns:a16="http://schemas.microsoft.com/office/drawing/2014/main" id="{C6DE1974-7837-334B-B35F-1B82108E30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" name="Freeform 126">
              <a:extLst>
                <a:ext uri="{FF2B5EF4-FFF2-40B4-BE49-F238E27FC236}">
                  <a16:creationId xmlns:a16="http://schemas.microsoft.com/office/drawing/2014/main" id="{C8663771-41F7-FF4F-89C7-CFC093B9A1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F08E5E-7834-074F-B7D9-7DBE006EE269}"/>
              </a:ext>
            </a:extLst>
          </p:cNvPr>
          <p:cNvSpPr txBox="1"/>
          <p:nvPr/>
        </p:nvSpPr>
        <p:spPr>
          <a:xfrm>
            <a:off x="712555" y="1437021"/>
            <a:ext cx="3850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happens if network layer delivers data faster than application layer removes data from socket buffers?</a:t>
            </a:r>
          </a:p>
        </p:txBody>
      </p:sp>
      <p:sp>
        <p:nvSpPr>
          <p:cNvPr id="182" name="Line 117">
            <a:extLst>
              <a:ext uri="{FF2B5EF4-FFF2-40B4-BE49-F238E27FC236}">
                <a16:creationId xmlns:a16="http://schemas.microsoft.com/office/drawing/2014/main" id="{1B7AFE0B-8185-3E43-BF7C-730BEFE1D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4475" y="5006696"/>
            <a:ext cx="0" cy="4635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20FA96-992D-4547-BB82-D80AD6340B76}"/>
              </a:ext>
            </a:extLst>
          </p:cNvPr>
          <p:cNvGrpSpPr/>
          <p:nvPr/>
        </p:nvGrpSpPr>
        <p:grpSpPr>
          <a:xfrm>
            <a:off x="5189688" y="2806352"/>
            <a:ext cx="4533734" cy="2971623"/>
            <a:chOff x="5189688" y="2806352"/>
            <a:chExt cx="4533734" cy="297162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136498-1DCA-8245-9AEB-79D923D0965C}"/>
                </a:ext>
              </a:extLst>
            </p:cNvPr>
            <p:cNvGrpSpPr/>
            <p:nvPr/>
          </p:nvGrpSpPr>
          <p:grpSpPr>
            <a:xfrm>
              <a:off x="5189688" y="3080408"/>
              <a:ext cx="3750934" cy="2697567"/>
              <a:chOff x="4633274" y="3577949"/>
              <a:chExt cx="3750934" cy="2697567"/>
            </a:xfrm>
          </p:grpSpPr>
          <p:sp>
            <p:nvSpPr>
              <p:cNvPr id="163" name="Rectangle 91">
                <a:extLst>
                  <a:ext uri="{FF2B5EF4-FFF2-40B4-BE49-F238E27FC236}">
                    <a16:creationId xmlns:a16="http://schemas.microsoft.com/office/drawing/2014/main" id="{262B8492-92D0-1D4D-A388-8EDCD2891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5546" y="4619349"/>
                <a:ext cx="720725" cy="20955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F31E27D-6EC1-5943-92A1-E4210B15E8BC}"/>
                  </a:ext>
                </a:extLst>
              </p:cNvPr>
              <p:cNvGrpSpPr/>
              <p:nvPr/>
            </p:nvGrpSpPr>
            <p:grpSpPr>
              <a:xfrm>
                <a:off x="7344839" y="5551212"/>
                <a:ext cx="1039369" cy="214398"/>
                <a:chOff x="7344839" y="5551212"/>
                <a:chExt cx="1039369" cy="214398"/>
              </a:xfrm>
            </p:grpSpPr>
            <p:sp>
              <p:nvSpPr>
                <p:cNvPr id="158" name="Rectangle 74">
                  <a:extLst>
                    <a:ext uri="{FF2B5EF4-FFF2-40B4-BE49-F238E27FC236}">
                      <a16:creationId xmlns:a16="http://schemas.microsoft.com/office/drawing/2014/main" id="{8A48CC54-2E19-7E49-AB6A-C589B7121B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44839" y="5556060"/>
                  <a:ext cx="1006475" cy="209550"/>
                </a:xfrm>
                <a:prstGeom prst="rect">
                  <a:avLst/>
                </a:prstGeom>
                <a:solidFill>
                  <a:srgbClr val="00CC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64" name="Rectangle 92">
                  <a:extLst>
                    <a:ext uri="{FF2B5EF4-FFF2-40B4-BE49-F238E27FC236}">
                      <a16:creationId xmlns:a16="http://schemas.microsoft.com/office/drawing/2014/main" id="{F086B485-A7FA-024F-AE08-D3278D535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50783" y="5551212"/>
                  <a:ext cx="733425" cy="212725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59" name="Line 75">
                  <a:extLst>
                    <a:ext uri="{FF2B5EF4-FFF2-40B4-BE49-F238E27FC236}">
                      <a16:creationId xmlns:a16="http://schemas.microsoft.com/office/drawing/2014/main" id="{3072215E-AACF-9541-93AB-D98D0EECBB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88859" y="5555058"/>
                  <a:ext cx="0" cy="206375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60" name="Line 76">
                  <a:extLst>
                    <a:ext uri="{FF2B5EF4-FFF2-40B4-BE49-F238E27FC236}">
                      <a16:creationId xmlns:a16="http://schemas.microsoft.com/office/drawing/2014/main" id="{A70802F4-DC4B-B74E-9BF2-97E565E57F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41259" y="5555058"/>
                  <a:ext cx="0" cy="206375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62" name="Rectangle 86">
                <a:extLst>
                  <a:ext uri="{FF2B5EF4-FFF2-40B4-BE49-F238E27FC236}">
                    <a16:creationId xmlns:a16="http://schemas.microsoft.com/office/drawing/2014/main" id="{4115F8B6-91A1-7C41-83BF-8BE89BBEB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47608" y="3577949"/>
                <a:ext cx="720725" cy="20955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7" name="Text Box 106">
                <a:extLst>
                  <a:ext uri="{FF2B5EF4-FFF2-40B4-BE49-F238E27FC236}">
                    <a16:creationId xmlns:a16="http://schemas.microsoft.com/office/drawing/2014/main" id="{60423099-6913-6449-94EA-C3C8BD4E23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3274" y="4192806"/>
                <a:ext cx="2332549" cy="10895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Network layer delivering IP datagram payload into TCP socket buffers</a:t>
                </a:r>
              </a:p>
            </p:txBody>
          </p:sp>
          <p:sp>
            <p:nvSpPr>
              <p:cNvPr id="168" name="Line 108">
                <a:extLst>
                  <a:ext uri="{FF2B5EF4-FFF2-40B4-BE49-F238E27FC236}">
                    <a16:creationId xmlns:a16="http://schemas.microsoft.com/office/drawing/2014/main" id="{526C2D0A-E0A9-564E-8CDF-3A8B49E5D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06339" y="4724124"/>
                <a:ext cx="522908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0" name="Text Box 116">
                <a:extLst>
                  <a:ext uri="{FF2B5EF4-FFF2-40B4-BE49-F238E27FC236}">
                    <a16:creationId xmlns:a16="http://schemas.microsoft.com/office/drawing/2014/main" id="{698424D2-456E-974F-973C-408C9336D9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4521" y="5970716"/>
                <a:ext cx="113347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from sender</a:t>
                </a:r>
              </a:p>
            </p:txBody>
          </p:sp>
        </p:grpSp>
        <p:sp>
          <p:nvSpPr>
            <p:cNvPr id="6" name="Curved Down Arrow 5">
              <a:extLst>
                <a:ext uri="{FF2B5EF4-FFF2-40B4-BE49-F238E27FC236}">
                  <a16:creationId xmlns:a16="http://schemas.microsoft.com/office/drawing/2014/main" id="{1FE7EE57-FED3-864B-8F06-9CC2C77BF0DE}"/>
                </a:ext>
              </a:extLst>
            </p:cNvPr>
            <p:cNvSpPr/>
            <p:nvPr/>
          </p:nvSpPr>
          <p:spPr>
            <a:xfrm>
              <a:off x="8312727" y="2806352"/>
              <a:ext cx="1410695" cy="2718148"/>
            </a:xfrm>
            <a:prstGeom prst="curvedDownArrow">
              <a:avLst>
                <a:gd name="adj1" fmla="val 13767"/>
                <a:gd name="adj2" fmla="val 28170"/>
                <a:gd name="adj3" fmla="val 25000"/>
              </a:avLst>
            </a:prstGeom>
            <a:solidFill>
              <a:srgbClr val="C00000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1072C8-D06D-0540-97C3-C1DE8C5A0444}"/>
              </a:ext>
            </a:extLst>
          </p:cNvPr>
          <p:cNvGrpSpPr/>
          <p:nvPr/>
        </p:nvGrpSpPr>
        <p:grpSpPr>
          <a:xfrm>
            <a:off x="4989152" y="1607125"/>
            <a:ext cx="4984933" cy="885919"/>
            <a:chOff x="4989152" y="1607125"/>
            <a:chExt cx="4984933" cy="88591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4A53074-9492-2643-8C14-D55F3A8DF9EC}"/>
                </a:ext>
              </a:extLst>
            </p:cNvPr>
            <p:cNvGrpSpPr/>
            <p:nvPr/>
          </p:nvGrpSpPr>
          <p:grpSpPr>
            <a:xfrm>
              <a:off x="4989152" y="1652814"/>
              <a:ext cx="4984933" cy="840230"/>
              <a:chOff x="4432738" y="2150355"/>
              <a:chExt cx="4984933" cy="840230"/>
            </a:xfrm>
          </p:grpSpPr>
          <p:sp>
            <p:nvSpPr>
              <p:cNvPr id="166" name="Line 105">
                <a:extLst>
                  <a:ext uri="{FF2B5EF4-FFF2-40B4-BE49-F238E27FC236}">
                    <a16:creationId xmlns:a16="http://schemas.microsoft.com/office/drawing/2014/main" id="{E962447C-3133-664A-8728-73048FD03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76294" y="2457174"/>
                <a:ext cx="1102102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5" name="Text Box 104">
                <a:extLst>
                  <a:ext uri="{FF2B5EF4-FFF2-40B4-BE49-F238E27FC236}">
                    <a16:creationId xmlns:a16="http://schemas.microsoft.com/office/drawing/2014/main" id="{F110BC32-2D3E-6B43-8E30-DD363F7CFF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2738" y="2150355"/>
                <a:ext cx="2533651" cy="840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 removing data from TCP socket buffers</a:t>
                </a:r>
              </a:p>
            </p:txBody>
          </p:sp>
          <p:sp>
            <p:nvSpPr>
              <p:cNvPr id="176" name="Rectangle 86">
                <a:extLst>
                  <a:ext uri="{FF2B5EF4-FFF2-40B4-BE49-F238E27FC236}">
                    <a16:creationId xmlns:a16="http://schemas.microsoft.com/office/drawing/2014/main" id="{4FC9FA64-3313-7441-820B-DA439AD3A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6946" y="2344462"/>
                <a:ext cx="720725" cy="20955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6" name="Curved Down Arrow 55">
              <a:extLst>
                <a:ext uri="{FF2B5EF4-FFF2-40B4-BE49-F238E27FC236}">
                  <a16:creationId xmlns:a16="http://schemas.microsoft.com/office/drawing/2014/main" id="{1957E969-1EF1-4941-A40B-CB97CA05EBA4}"/>
                </a:ext>
              </a:extLst>
            </p:cNvPr>
            <p:cNvSpPr/>
            <p:nvPr/>
          </p:nvSpPr>
          <p:spPr>
            <a:xfrm rot="10800000" flipH="1">
              <a:off x="8517082" y="1607125"/>
              <a:ext cx="1000991" cy="872838"/>
            </a:xfrm>
            <a:prstGeom prst="curvedDownArrow">
              <a:avLst>
                <a:gd name="adj1" fmla="val 13767"/>
                <a:gd name="adj2" fmla="val 28170"/>
                <a:gd name="adj3" fmla="val 25000"/>
              </a:avLst>
            </a:prstGeom>
            <a:solidFill>
              <a:srgbClr val="C00000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8" name="Slide Number Placeholder 2">
            <a:extLst>
              <a:ext uri="{FF2B5EF4-FFF2-40B4-BE49-F238E27FC236}">
                <a16:creationId xmlns:a16="http://schemas.microsoft.com/office/drawing/2014/main" id="{70507C61-599D-8346-AECE-C0A356026E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9541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sz="3200" dirty="0">
                <a:latin typeface="Arial" charset="0"/>
                <a:cs typeface="Arial" charset="0"/>
              </a:rPr>
              <a:t>CC ZG503: Network Fundamentals for Cloud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sz="3200" dirty="0">
                <a:latin typeface="Arial" charset="0"/>
                <a:cs typeface="Arial" charset="0"/>
              </a:rPr>
              <a:t>Lecture No. 6: Transport Layer Fundamentals + SDN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flow control</a:t>
            </a:r>
            <a:endParaRPr lang="en-US" sz="4400" b="0" dirty="0"/>
          </a:p>
        </p:txBody>
      </p:sp>
      <p:sp>
        <p:nvSpPr>
          <p:cNvPr id="137" name="Rectangle 72">
            <a:extLst>
              <a:ext uri="{FF2B5EF4-FFF2-40B4-BE49-F238E27FC236}">
                <a16:creationId xmlns:a16="http://schemas.microsoft.com/office/drawing/2014/main" id="{C267ED98-FBDB-D24C-A351-3097B056B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422" y="1084921"/>
            <a:ext cx="2524125" cy="3854450"/>
          </a:xfrm>
          <a:prstGeom prst="rect">
            <a:avLst/>
          </a:prstGeom>
          <a:solidFill>
            <a:srgbClr val="0000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38" name="Freeform 32">
            <a:extLst>
              <a:ext uri="{FF2B5EF4-FFF2-40B4-BE49-F238E27FC236}">
                <a16:creationId xmlns:a16="http://schemas.microsoft.com/office/drawing/2014/main" id="{58EA8CF4-DBF4-E34D-8254-A77227811341}"/>
              </a:ext>
            </a:extLst>
          </p:cNvPr>
          <p:cNvSpPr>
            <a:spLocks/>
          </p:cNvSpPr>
          <p:nvPr/>
        </p:nvSpPr>
        <p:spPr bwMode="auto">
          <a:xfrm>
            <a:off x="10289997" y="1078571"/>
            <a:ext cx="581025" cy="42068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9" name="Rectangle 40">
            <a:extLst>
              <a:ext uri="{FF2B5EF4-FFF2-40B4-BE49-F238E27FC236}">
                <a16:creationId xmlns:a16="http://schemas.microsoft.com/office/drawing/2014/main" id="{8F576ED5-5855-F048-B4BB-75BF51C27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697" y="1186521"/>
            <a:ext cx="2533650" cy="381476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0" name="Oval 31">
            <a:extLst>
              <a:ext uri="{FF2B5EF4-FFF2-40B4-BE49-F238E27FC236}">
                <a16:creationId xmlns:a16="http://schemas.microsoft.com/office/drawing/2014/main" id="{E56CABC0-9BC4-164D-8001-714872CF7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447" y="1243671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process</a:t>
            </a:r>
          </a:p>
        </p:txBody>
      </p:sp>
      <p:grpSp>
        <p:nvGrpSpPr>
          <p:cNvPr id="141" name="Group 47">
            <a:extLst>
              <a:ext uri="{FF2B5EF4-FFF2-40B4-BE49-F238E27FC236}">
                <a16:creationId xmlns:a16="http://schemas.microsoft.com/office/drawing/2014/main" id="{02602D35-C64D-9445-8BEF-315190C777FA}"/>
              </a:ext>
            </a:extLst>
          </p:cNvPr>
          <p:cNvGrpSpPr>
            <a:grpSpLocks/>
          </p:cNvGrpSpPr>
          <p:nvPr/>
        </p:nvGrpSpPr>
        <p:grpSpPr bwMode="auto">
          <a:xfrm>
            <a:off x="8070672" y="2312058"/>
            <a:ext cx="1795463" cy="688975"/>
            <a:chOff x="1173" y="2345"/>
            <a:chExt cx="1131" cy="434"/>
          </a:xfrm>
        </p:grpSpPr>
        <p:sp>
          <p:nvSpPr>
            <p:cNvPr id="142" name="Rectangle 44">
              <a:extLst>
                <a:ext uri="{FF2B5EF4-FFF2-40B4-BE49-F238E27FC236}">
                  <a16:creationId xmlns:a16="http://schemas.microsoft.com/office/drawing/2014/main" id="{92C6A498-BA40-944E-B932-C93263DCC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0000A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Text Box 46">
              <a:extLst>
                <a:ext uri="{FF2B5EF4-FFF2-40B4-BE49-F238E27FC236}">
                  <a16:creationId xmlns:a16="http://schemas.microsoft.com/office/drawing/2014/main" id="{ED90C8EB-7D14-B54F-AC97-04DAEC25D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5" y="2368"/>
              <a:ext cx="99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TCP socket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receiver buffers</a:t>
              </a:r>
            </a:p>
          </p:txBody>
        </p:sp>
      </p:grpSp>
      <p:sp>
        <p:nvSpPr>
          <p:cNvPr id="144" name="Oval 48">
            <a:extLst>
              <a:ext uri="{FF2B5EF4-FFF2-40B4-BE49-F238E27FC236}">
                <a16:creationId xmlns:a16="http://schemas.microsoft.com/office/drawing/2014/main" id="{0742E955-8C93-5F47-BE4B-8E6ACFB2E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8947" y="3335996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5" name="Text Box 64">
            <a:extLst>
              <a:ext uri="{FF2B5EF4-FFF2-40B4-BE49-F238E27FC236}">
                <a16:creationId xmlns:a16="http://schemas.microsoft.com/office/drawing/2014/main" id="{FCF30813-93D4-B644-BB9A-DEC80D916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5360" y="3364839"/>
            <a:ext cx="5597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TCP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code</a:t>
            </a:r>
          </a:p>
        </p:txBody>
      </p:sp>
      <p:sp>
        <p:nvSpPr>
          <p:cNvPr id="146" name="Oval 65">
            <a:extLst>
              <a:ext uri="{FF2B5EF4-FFF2-40B4-BE49-F238E27FC236}">
                <a16:creationId xmlns:a16="http://schemas.microsoft.com/office/drawing/2014/main" id="{6BD69667-2B04-344B-AF15-D9A7175F3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6885" y="4321833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7" name="Text Box 66">
            <a:extLst>
              <a:ext uri="{FF2B5EF4-FFF2-40B4-BE49-F238E27FC236}">
                <a16:creationId xmlns:a16="http://schemas.microsoft.com/office/drawing/2014/main" id="{19C3DDC5-2A06-B840-8A80-61FECF597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699" y="4354979"/>
            <a:ext cx="5597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IP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code</a:t>
            </a:r>
          </a:p>
        </p:txBody>
      </p:sp>
      <p:sp>
        <p:nvSpPr>
          <p:cNvPr id="149" name="Line 68">
            <a:extLst>
              <a:ext uri="{FF2B5EF4-FFF2-40B4-BE49-F238E27FC236}">
                <a16:creationId xmlns:a16="http://schemas.microsoft.com/office/drawing/2014/main" id="{68A5AD3F-8561-BA43-8CCB-23369CB3F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6347" y="4071008"/>
            <a:ext cx="25463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0" name="Line 69">
            <a:extLst>
              <a:ext uri="{FF2B5EF4-FFF2-40B4-BE49-F238E27FC236}">
                <a16:creationId xmlns:a16="http://schemas.microsoft.com/office/drawing/2014/main" id="{069D68E8-3A07-7842-BBE3-A83C41548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9047" y="2219983"/>
            <a:ext cx="25463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51" name="Group 56">
            <a:extLst>
              <a:ext uri="{FF2B5EF4-FFF2-40B4-BE49-F238E27FC236}">
                <a16:creationId xmlns:a16="http://schemas.microsoft.com/office/drawing/2014/main" id="{9D087FDD-1E50-B54A-BAF1-08F2E9EB032C}"/>
              </a:ext>
            </a:extLst>
          </p:cNvPr>
          <p:cNvGrpSpPr>
            <a:grpSpLocks/>
          </p:cNvGrpSpPr>
          <p:nvPr/>
        </p:nvGrpSpPr>
        <p:grpSpPr bwMode="auto">
          <a:xfrm>
            <a:off x="8745360" y="2104096"/>
            <a:ext cx="533400" cy="206375"/>
            <a:chOff x="2003" y="1816"/>
            <a:chExt cx="336" cy="130"/>
          </a:xfrm>
        </p:grpSpPr>
        <p:sp>
          <p:nvSpPr>
            <p:cNvPr id="152" name="Rectangle 16">
              <a:extLst>
                <a:ext uri="{FF2B5EF4-FFF2-40B4-BE49-F238E27FC236}">
                  <a16:creationId xmlns:a16="http://schemas.microsoft.com/office/drawing/2014/main" id="{4802C0EA-E5A8-E447-A8F6-A96701A0B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181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Rectangle 17">
              <a:extLst>
                <a:ext uri="{FF2B5EF4-FFF2-40B4-BE49-F238E27FC236}">
                  <a16:creationId xmlns:a16="http://schemas.microsoft.com/office/drawing/2014/main" id="{620EA98C-EF38-184B-A03B-82616FCB9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5" y="1833"/>
              <a:ext cx="110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Rectangle 18">
              <a:extLst>
                <a:ext uri="{FF2B5EF4-FFF2-40B4-BE49-F238E27FC236}">
                  <a16:creationId xmlns:a16="http://schemas.microsoft.com/office/drawing/2014/main" id="{1C3BBD2A-6ACC-C349-BDA8-0843C2DEA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189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Rectangle 19">
              <a:extLst>
                <a:ext uri="{FF2B5EF4-FFF2-40B4-BE49-F238E27FC236}">
                  <a16:creationId xmlns:a16="http://schemas.microsoft.com/office/drawing/2014/main" id="{96FBD4A2-E799-8F4F-9D14-53FD99E5B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189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65" name="Text Box 103">
            <a:extLst>
              <a:ext uri="{FF2B5EF4-FFF2-40B4-BE49-F238E27FC236}">
                <a16:creationId xmlns:a16="http://schemas.microsoft.com/office/drawing/2014/main" id="{4ECF9189-0AD6-144B-8167-6762F7B3E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9972" y="5823520"/>
            <a:ext cx="2714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 protocol stack</a:t>
            </a:r>
          </a:p>
        </p:txBody>
      </p:sp>
      <p:sp>
        <p:nvSpPr>
          <p:cNvPr id="169" name="Line 115">
            <a:extLst>
              <a:ext uri="{FF2B5EF4-FFF2-40B4-BE49-F238E27FC236}">
                <a16:creationId xmlns:a16="http://schemas.microsoft.com/office/drawing/2014/main" id="{ABF785A9-86A1-6E46-9624-CABBC5E29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90777" y="5419835"/>
            <a:ext cx="0" cy="34925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71" name="Line 118">
            <a:extLst>
              <a:ext uri="{FF2B5EF4-FFF2-40B4-BE49-F238E27FC236}">
                <a16:creationId xmlns:a16="http://schemas.microsoft.com/office/drawing/2014/main" id="{5E5B6E3E-966C-D44A-B01C-0473357F14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5235" y="4996521"/>
            <a:ext cx="0" cy="46355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72" name="Group 124">
            <a:extLst>
              <a:ext uri="{FF2B5EF4-FFF2-40B4-BE49-F238E27FC236}">
                <a16:creationId xmlns:a16="http://schemas.microsoft.com/office/drawing/2014/main" id="{4194DDD2-AC6E-4846-988C-D47AF88815B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23360" y="4590121"/>
            <a:ext cx="869950" cy="906462"/>
            <a:chOff x="-44" y="1473"/>
            <a:chExt cx="981" cy="1105"/>
          </a:xfrm>
        </p:grpSpPr>
        <p:pic>
          <p:nvPicPr>
            <p:cNvPr id="173" name="Picture 125" descr="desktop_computer_stylized_medium">
              <a:extLst>
                <a:ext uri="{FF2B5EF4-FFF2-40B4-BE49-F238E27FC236}">
                  <a16:creationId xmlns:a16="http://schemas.microsoft.com/office/drawing/2014/main" id="{C6DE1974-7837-334B-B35F-1B82108E30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" name="Freeform 126">
              <a:extLst>
                <a:ext uri="{FF2B5EF4-FFF2-40B4-BE49-F238E27FC236}">
                  <a16:creationId xmlns:a16="http://schemas.microsoft.com/office/drawing/2014/main" id="{C8663771-41F7-FF4F-89C7-CFC093B9A1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F08E5E-7834-074F-B7D9-7DBE006EE269}"/>
              </a:ext>
            </a:extLst>
          </p:cNvPr>
          <p:cNvSpPr txBox="1"/>
          <p:nvPr/>
        </p:nvSpPr>
        <p:spPr>
          <a:xfrm>
            <a:off x="712555" y="1437021"/>
            <a:ext cx="3850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happens if network layer delivers data faster than application layer removes data from socket buffers?</a:t>
            </a:r>
          </a:p>
        </p:txBody>
      </p:sp>
      <p:sp>
        <p:nvSpPr>
          <p:cNvPr id="182" name="Line 117">
            <a:extLst>
              <a:ext uri="{FF2B5EF4-FFF2-40B4-BE49-F238E27FC236}">
                <a16:creationId xmlns:a16="http://schemas.microsoft.com/office/drawing/2014/main" id="{1B7AFE0B-8185-3E43-BF7C-730BEFE1D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4475" y="5006696"/>
            <a:ext cx="0" cy="4635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20FA96-992D-4547-BB82-D80AD6340B76}"/>
              </a:ext>
            </a:extLst>
          </p:cNvPr>
          <p:cNvGrpSpPr/>
          <p:nvPr/>
        </p:nvGrpSpPr>
        <p:grpSpPr>
          <a:xfrm>
            <a:off x="5189688" y="2806352"/>
            <a:ext cx="4533734" cy="2971623"/>
            <a:chOff x="5189688" y="2806352"/>
            <a:chExt cx="4533734" cy="297162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136498-1DCA-8245-9AEB-79D923D0965C}"/>
                </a:ext>
              </a:extLst>
            </p:cNvPr>
            <p:cNvGrpSpPr/>
            <p:nvPr/>
          </p:nvGrpSpPr>
          <p:grpSpPr>
            <a:xfrm>
              <a:off x="5189688" y="3080408"/>
              <a:ext cx="3750934" cy="2697567"/>
              <a:chOff x="4633274" y="3577949"/>
              <a:chExt cx="3750934" cy="2697567"/>
            </a:xfrm>
          </p:grpSpPr>
          <p:sp>
            <p:nvSpPr>
              <p:cNvPr id="163" name="Rectangle 91">
                <a:extLst>
                  <a:ext uri="{FF2B5EF4-FFF2-40B4-BE49-F238E27FC236}">
                    <a16:creationId xmlns:a16="http://schemas.microsoft.com/office/drawing/2014/main" id="{262B8492-92D0-1D4D-A388-8EDCD2891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5546" y="4619349"/>
                <a:ext cx="720725" cy="20955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F31E27D-6EC1-5943-92A1-E4210B15E8BC}"/>
                  </a:ext>
                </a:extLst>
              </p:cNvPr>
              <p:cNvGrpSpPr/>
              <p:nvPr/>
            </p:nvGrpSpPr>
            <p:grpSpPr>
              <a:xfrm>
                <a:off x="7344839" y="5551212"/>
                <a:ext cx="1039369" cy="214398"/>
                <a:chOff x="7344839" y="5551212"/>
                <a:chExt cx="1039369" cy="214398"/>
              </a:xfrm>
            </p:grpSpPr>
            <p:sp>
              <p:nvSpPr>
                <p:cNvPr id="158" name="Rectangle 74">
                  <a:extLst>
                    <a:ext uri="{FF2B5EF4-FFF2-40B4-BE49-F238E27FC236}">
                      <a16:creationId xmlns:a16="http://schemas.microsoft.com/office/drawing/2014/main" id="{8A48CC54-2E19-7E49-AB6A-C589B7121B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44839" y="5556060"/>
                  <a:ext cx="1006475" cy="209550"/>
                </a:xfrm>
                <a:prstGeom prst="rect">
                  <a:avLst/>
                </a:prstGeom>
                <a:solidFill>
                  <a:srgbClr val="00CC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64" name="Rectangle 92">
                  <a:extLst>
                    <a:ext uri="{FF2B5EF4-FFF2-40B4-BE49-F238E27FC236}">
                      <a16:creationId xmlns:a16="http://schemas.microsoft.com/office/drawing/2014/main" id="{F086B485-A7FA-024F-AE08-D3278D535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50783" y="5551212"/>
                  <a:ext cx="733425" cy="212725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59" name="Line 75">
                  <a:extLst>
                    <a:ext uri="{FF2B5EF4-FFF2-40B4-BE49-F238E27FC236}">
                      <a16:creationId xmlns:a16="http://schemas.microsoft.com/office/drawing/2014/main" id="{3072215E-AACF-9541-93AB-D98D0EECBB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88859" y="5555058"/>
                  <a:ext cx="0" cy="206375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60" name="Line 76">
                  <a:extLst>
                    <a:ext uri="{FF2B5EF4-FFF2-40B4-BE49-F238E27FC236}">
                      <a16:creationId xmlns:a16="http://schemas.microsoft.com/office/drawing/2014/main" id="{A70802F4-DC4B-B74E-9BF2-97E565E57F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41259" y="5555058"/>
                  <a:ext cx="0" cy="206375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62" name="Rectangle 86">
                <a:extLst>
                  <a:ext uri="{FF2B5EF4-FFF2-40B4-BE49-F238E27FC236}">
                    <a16:creationId xmlns:a16="http://schemas.microsoft.com/office/drawing/2014/main" id="{4115F8B6-91A1-7C41-83BF-8BE89BBEB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47608" y="3577949"/>
                <a:ext cx="720725" cy="20955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67" name="Text Box 106">
                <a:extLst>
                  <a:ext uri="{FF2B5EF4-FFF2-40B4-BE49-F238E27FC236}">
                    <a16:creationId xmlns:a16="http://schemas.microsoft.com/office/drawing/2014/main" id="{60423099-6913-6449-94EA-C3C8BD4E23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33274" y="4192806"/>
                <a:ext cx="2332549" cy="10895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Network layer delivering IP datagram payload into TCP socket buffers</a:t>
                </a:r>
              </a:p>
            </p:txBody>
          </p:sp>
          <p:sp>
            <p:nvSpPr>
              <p:cNvPr id="168" name="Line 108">
                <a:extLst>
                  <a:ext uri="{FF2B5EF4-FFF2-40B4-BE49-F238E27FC236}">
                    <a16:creationId xmlns:a16="http://schemas.microsoft.com/office/drawing/2014/main" id="{526C2D0A-E0A9-564E-8CDF-3A8B49E5D8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06339" y="4724124"/>
                <a:ext cx="522908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0" name="Text Box 116">
                <a:extLst>
                  <a:ext uri="{FF2B5EF4-FFF2-40B4-BE49-F238E27FC236}">
                    <a16:creationId xmlns:a16="http://schemas.microsoft.com/office/drawing/2014/main" id="{698424D2-456E-974F-973C-408C9336D9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4521" y="5970716"/>
                <a:ext cx="113347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from sender</a:t>
                </a:r>
              </a:p>
            </p:txBody>
          </p:sp>
        </p:grpSp>
        <p:sp>
          <p:nvSpPr>
            <p:cNvPr id="6" name="Curved Down Arrow 5">
              <a:extLst>
                <a:ext uri="{FF2B5EF4-FFF2-40B4-BE49-F238E27FC236}">
                  <a16:creationId xmlns:a16="http://schemas.microsoft.com/office/drawing/2014/main" id="{1FE7EE57-FED3-864B-8F06-9CC2C77BF0DE}"/>
                </a:ext>
              </a:extLst>
            </p:cNvPr>
            <p:cNvSpPr/>
            <p:nvPr/>
          </p:nvSpPr>
          <p:spPr>
            <a:xfrm>
              <a:off x="8312727" y="2806352"/>
              <a:ext cx="1410695" cy="2718148"/>
            </a:xfrm>
            <a:prstGeom prst="curvedDownArrow">
              <a:avLst>
                <a:gd name="adj1" fmla="val 13767"/>
                <a:gd name="adj2" fmla="val 28170"/>
                <a:gd name="adj3" fmla="val 25000"/>
              </a:avLst>
            </a:prstGeom>
            <a:solidFill>
              <a:srgbClr val="C00000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1072C8-D06D-0540-97C3-C1DE8C5A0444}"/>
              </a:ext>
            </a:extLst>
          </p:cNvPr>
          <p:cNvGrpSpPr/>
          <p:nvPr/>
        </p:nvGrpSpPr>
        <p:grpSpPr>
          <a:xfrm>
            <a:off x="4989152" y="1607125"/>
            <a:ext cx="4984933" cy="885919"/>
            <a:chOff x="4989152" y="1607125"/>
            <a:chExt cx="4984933" cy="88591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4A53074-9492-2643-8C14-D55F3A8DF9EC}"/>
                </a:ext>
              </a:extLst>
            </p:cNvPr>
            <p:cNvGrpSpPr/>
            <p:nvPr/>
          </p:nvGrpSpPr>
          <p:grpSpPr>
            <a:xfrm>
              <a:off x="4989152" y="1652814"/>
              <a:ext cx="4984933" cy="840230"/>
              <a:chOff x="4432738" y="2150355"/>
              <a:chExt cx="4984933" cy="840230"/>
            </a:xfrm>
          </p:grpSpPr>
          <p:sp>
            <p:nvSpPr>
              <p:cNvPr id="166" name="Line 105">
                <a:extLst>
                  <a:ext uri="{FF2B5EF4-FFF2-40B4-BE49-F238E27FC236}">
                    <a16:creationId xmlns:a16="http://schemas.microsoft.com/office/drawing/2014/main" id="{E962447C-3133-664A-8728-73048FD03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76294" y="2457174"/>
                <a:ext cx="1102102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5" name="Text Box 104">
                <a:extLst>
                  <a:ext uri="{FF2B5EF4-FFF2-40B4-BE49-F238E27FC236}">
                    <a16:creationId xmlns:a16="http://schemas.microsoft.com/office/drawing/2014/main" id="{F110BC32-2D3E-6B43-8E30-DD363F7CFF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2738" y="2150355"/>
                <a:ext cx="2533651" cy="840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 removing data from TCP socket buffers</a:t>
                </a:r>
              </a:p>
            </p:txBody>
          </p:sp>
          <p:sp>
            <p:nvSpPr>
              <p:cNvPr id="176" name="Rectangle 86">
                <a:extLst>
                  <a:ext uri="{FF2B5EF4-FFF2-40B4-BE49-F238E27FC236}">
                    <a16:creationId xmlns:a16="http://schemas.microsoft.com/office/drawing/2014/main" id="{4FC9FA64-3313-7441-820B-DA439AD3A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6946" y="2344462"/>
                <a:ext cx="720725" cy="20955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6" name="Curved Down Arrow 55">
              <a:extLst>
                <a:ext uri="{FF2B5EF4-FFF2-40B4-BE49-F238E27FC236}">
                  <a16:creationId xmlns:a16="http://schemas.microsoft.com/office/drawing/2014/main" id="{1957E969-1EF1-4941-A40B-CB97CA05EBA4}"/>
                </a:ext>
              </a:extLst>
            </p:cNvPr>
            <p:cNvSpPr/>
            <p:nvPr/>
          </p:nvSpPr>
          <p:spPr>
            <a:xfrm rot="10800000" flipH="1">
              <a:off x="8517082" y="1607125"/>
              <a:ext cx="1000991" cy="872838"/>
            </a:xfrm>
            <a:prstGeom prst="curvedDownArrow">
              <a:avLst>
                <a:gd name="adj1" fmla="val 13767"/>
                <a:gd name="adj2" fmla="val 28170"/>
                <a:gd name="adj3" fmla="val 25000"/>
              </a:avLst>
            </a:prstGeom>
            <a:solidFill>
              <a:srgbClr val="C00000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26" name="Picture 2" descr="Drinking from the Firehose: How VividCortex Compresses its Metrics">
            <a:extLst>
              <a:ext uri="{FF2B5EF4-FFF2-40B4-BE49-F238E27FC236}">
                <a16:creationId xmlns:a16="http://schemas.microsoft.com/office/drawing/2014/main" id="{4F457921-03BB-884A-B43A-C231DAB76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54" y="4484079"/>
            <a:ext cx="3018692" cy="1811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rinking From the Information Firehose">
            <a:extLst>
              <a:ext uri="{FF2B5EF4-FFF2-40B4-BE49-F238E27FC236}">
                <a16:creationId xmlns:a16="http://schemas.microsoft.com/office/drawing/2014/main" id="{CC4ECDA6-EF5F-7940-8430-C0BB87930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23" y="3300222"/>
            <a:ext cx="2699594" cy="178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Slide Number Placeholder 2">
            <a:extLst>
              <a:ext uri="{FF2B5EF4-FFF2-40B4-BE49-F238E27FC236}">
                <a16:creationId xmlns:a16="http://schemas.microsoft.com/office/drawing/2014/main" id="{48F7A259-99DD-7041-B802-66CCB4B0EB0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47776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flow control</a:t>
            </a:r>
            <a:endParaRPr lang="en-US" sz="4400" b="0" dirty="0"/>
          </a:p>
        </p:txBody>
      </p:sp>
      <p:sp>
        <p:nvSpPr>
          <p:cNvPr id="137" name="Rectangle 72">
            <a:extLst>
              <a:ext uri="{FF2B5EF4-FFF2-40B4-BE49-F238E27FC236}">
                <a16:creationId xmlns:a16="http://schemas.microsoft.com/office/drawing/2014/main" id="{C267ED98-FBDB-D24C-A351-3097B056B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422" y="1084921"/>
            <a:ext cx="2524125" cy="3854450"/>
          </a:xfrm>
          <a:prstGeom prst="rect">
            <a:avLst/>
          </a:prstGeom>
          <a:solidFill>
            <a:srgbClr val="0000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38" name="Freeform 32">
            <a:extLst>
              <a:ext uri="{FF2B5EF4-FFF2-40B4-BE49-F238E27FC236}">
                <a16:creationId xmlns:a16="http://schemas.microsoft.com/office/drawing/2014/main" id="{58EA8CF4-DBF4-E34D-8254-A77227811341}"/>
              </a:ext>
            </a:extLst>
          </p:cNvPr>
          <p:cNvSpPr>
            <a:spLocks/>
          </p:cNvSpPr>
          <p:nvPr/>
        </p:nvSpPr>
        <p:spPr bwMode="auto">
          <a:xfrm>
            <a:off x="10289997" y="1078571"/>
            <a:ext cx="581025" cy="42068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9" name="Rectangle 40">
            <a:extLst>
              <a:ext uri="{FF2B5EF4-FFF2-40B4-BE49-F238E27FC236}">
                <a16:creationId xmlns:a16="http://schemas.microsoft.com/office/drawing/2014/main" id="{8F576ED5-5855-F048-B4BB-75BF51C27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697" y="1186521"/>
            <a:ext cx="2533650" cy="381476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0" name="Oval 31">
            <a:extLst>
              <a:ext uri="{FF2B5EF4-FFF2-40B4-BE49-F238E27FC236}">
                <a16:creationId xmlns:a16="http://schemas.microsoft.com/office/drawing/2014/main" id="{E56CABC0-9BC4-164D-8001-714872CF7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447" y="1243671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process</a:t>
            </a:r>
          </a:p>
        </p:txBody>
      </p:sp>
      <p:grpSp>
        <p:nvGrpSpPr>
          <p:cNvPr id="141" name="Group 47">
            <a:extLst>
              <a:ext uri="{FF2B5EF4-FFF2-40B4-BE49-F238E27FC236}">
                <a16:creationId xmlns:a16="http://schemas.microsoft.com/office/drawing/2014/main" id="{02602D35-C64D-9445-8BEF-315190C777FA}"/>
              </a:ext>
            </a:extLst>
          </p:cNvPr>
          <p:cNvGrpSpPr>
            <a:grpSpLocks/>
          </p:cNvGrpSpPr>
          <p:nvPr/>
        </p:nvGrpSpPr>
        <p:grpSpPr bwMode="auto">
          <a:xfrm>
            <a:off x="8070672" y="2312058"/>
            <a:ext cx="1795463" cy="688975"/>
            <a:chOff x="1173" y="2345"/>
            <a:chExt cx="1131" cy="434"/>
          </a:xfrm>
        </p:grpSpPr>
        <p:sp>
          <p:nvSpPr>
            <p:cNvPr id="142" name="Rectangle 44">
              <a:extLst>
                <a:ext uri="{FF2B5EF4-FFF2-40B4-BE49-F238E27FC236}">
                  <a16:creationId xmlns:a16="http://schemas.microsoft.com/office/drawing/2014/main" id="{92C6A498-BA40-944E-B932-C93263DCC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0000A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Text Box 46">
              <a:extLst>
                <a:ext uri="{FF2B5EF4-FFF2-40B4-BE49-F238E27FC236}">
                  <a16:creationId xmlns:a16="http://schemas.microsoft.com/office/drawing/2014/main" id="{ED90C8EB-7D14-B54F-AC97-04DAEC25D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5" y="2368"/>
              <a:ext cx="99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TCP socket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receiver buffers</a:t>
              </a:r>
            </a:p>
          </p:txBody>
        </p:sp>
      </p:grpSp>
      <p:sp>
        <p:nvSpPr>
          <p:cNvPr id="144" name="Oval 48">
            <a:extLst>
              <a:ext uri="{FF2B5EF4-FFF2-40B4-BE49-F238E27FC236}">
                <a16:creationId xmlns:a16="http://schemas.microsoft.com/office/drawing/2014/main" id="{0742E955-8C93-5F47-BE4B-8E6ACFB2E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8947" y="3335996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5" name="Text Box 64">
            <a:extLst>
              <a:ext uri="{FF2B5EF4-FFF2-40B4-BE49-F238E27FC236}">
                <a16:creationId xmlns:a16="http://schemas.microsoft.com/office/drawing/2014/main" id="{FCF30813-93D4-B644-BB9A-DEC80D916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5360" y="3364839"/>
            <a:ext cx="5597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TCP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code</a:t>
            </a:r>
          </a:p>
        </p:txBody>
      </p:sp>
      <p:sp>
        <p:nvSpPr>
          <p:cNvPr id="146" name="Oval 65">
            <a:extLst>
              <a:ext uri="{FF2B5EF4-FFF2-40B4-BE49-F238E27FC236}">
                <a16:creationId xmlns:a16="http://schemas.microsoft.com/office/drawing/2014/main" id="{6BD69667-2B04-344B-AF15-D9A7175F3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6885" y="4321833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7" name="Text Box 66">
            <a:extLst>
              <a:ext uri="{FF2B5EF4-FFF2-40B4-BE49-F238E27FC236}">
                <a16:creationId xmlns:a16="http://schemas.microsoft.com/office/drawing/2014/main" id="{19C3DDC5-2A06-B840-8A80-61FECF597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699" y="4354979"/>
            <a:ext cx="5597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IP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code</a:t>
            </a:r>
          </a:p>
        </p:txBody>
      </p:sp>
      <p:sp>
        <p:nvSpPr>
          <p:cNvPr id="149" name="Line 68">
            <a:extLst>
              <a:ext uri="{FF2B5EF4-FFF2-40B4-BE49-F238E27FC236}">
                <a16:creationId xmlns:a16="http://schemas.microsoft.com/office/drawing/2014/main" id="{68A5AD3F-8561-BA43-8CCB-23369CB3F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6347" y="4071008"/>
            <a:ext cx="25463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0" name="Line 69">
            <a:extLst>
              <a:ext uri="{FF2B5EF4-FFF2-40B4-BE49-F238E27FC236}">
                <a16:creationId xmlns:a16="http://schemas.microsoft.com/office/drawing/2014/main" id="{069D68E8-3A07-7842-BBE3-A83C41548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9047" y="2219983"/>
            <a:ext cx="25463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51" name="Group 56">
            <a:extLst>
              <a:ext uri="{FF2B5EF4-FFF2-40B4-BE49-F238E27FC236}">
                <a16:creationId xmlns:a16="http://schemas.microsoft.com/office/drawing/2014/main" id="{9D087FDD-1E50-B54A-BAF1-08F2E9EB032C}"/>
              </a:ext>
            </a:extLst>
          </p:cNvPr>
          <p:cNvGrpSpPr>
            <a:grpSpLocks/>
          </p:cNvGrpSpPr>
          <p:nvPr/>
        </p:nvGrpSpPr>
        <p:grpSpPr bwMode="auto">
          <a:xfrm>
            <a:off x="8745360" y="2104096"/>
            <a:ext cx="533400" cy="206375"/>
            <a:chOff x="2003" y="1816"/>
            <a:chExt cx="336" cy="130"/>
          </a:xfrm>
        </p:grpSpPr>
        <p:sp>
          <p:nvSpPr>
            <p:cNvPr id="152" name="Rectangle 16">
              <a:extLst>
                <a:ext uri="{FF2B5EF4-FFF2-40B4-BE49-F238E27FC236}">
                  <a16:creationId xmlns:a16="http://schemas.microsoft.com/office/drawing/2014/main" id="{4802C0EA-E5A8-E447-A8F6-A96701A0B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181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Rectangle 17">
              <a:extLst>
                <a:ext uri="{FF2B5EF4-FFF2-40B4-BE49-F238E27FC236}">
                  <a16:creationId xmlns:a16="http://schemas.microsoft.com/office/drawing/2014/main" id="{620EA98C-EF38-184B-A03B-82616FCB9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5" y="1833"/>
              <a:ext cx="110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Rectangle 18">
              <a:extLst>
                <a:ext uri="{FF2B5EF4-FFF2-40B4-BE49-F238E27FC236}">
                  <a16:creationId xmlns:a16="http://schemas.microsoft.com/office/drawing/2014/main" id="{1C3BBD2A-6ACC-C349-BDA8-0843C2DEA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189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Rectangle 19">
              <a:extLst>
                <a:ext uri="{FF2B5EF4-FFF2-40B4-BE49-F238E27FC236}">
                  <a16:creationId xmlns:a16="http://schemas.microsoft.com/office/drawing/2014/main" id="{96FBD4A2-E799-8F4F-9D14-53FD99E5B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189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65" name="Text Box 103">
            <a:extLst>
              <a:ext uri="{FF2B5EF4-FFF2-40B4-BE49-F238E27FC236}">
                <a16:creationId xmlns:a16="http://schemas.microsoft.com/office/drawing/2014/main" id="{4ECF9189-0AD6-144B-8167-6762F7B3E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9972" y="5823520"/>
            <a:ext cx="2714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 protocol stack</a:t>
            </a:r>
          </a:p>
        </p:txBody>
      </p:sp>
      <p:sp>
        <p:nvSpPr>
          <p:cNvPr id="169" name="Line 115">
            <a:extLst>
              <a:ext uri="{FF2B5EF4-FFF2-40B4-BE49-F238E27FC236}">
                <a16:creationId xmlns:a16="http://schemas.microsoft.com/office/drawing/2014/main" id="{ABF785A9-86A1-6E46-9624-CABBC5E29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90777" y="5419835"/>
            <a:ext cx="0" cy="34925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71" name="Line 118">
            <a:extLst>
              <a:ext uri="{FF2B5EF4-FFF2-40B4-BE49-F238E27FC236}">
                <a16:creationId xmlns:a16="http://schemas.microsoft.com/office/drawing/2014/main" id="{5E5B6E3E-966C-D44A-B01C-0473357F14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5235" y="4996521"/>
            <a:ext cx="0" cy="46355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72" name="Group 124">
            <a:extLst>
              <a:ext uri="{FF2B5EF4-FFF2-40B4-BE49-F238E27FC236}">
                <a16:creationId xmlns:a16="http://schemas.microsoft.com/office/drawing/2014/main" id="{4194DDD2-AC6E-4846-988C-D47AF88815B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23360" y="4590121"/>
            <a:ext cx="869950" cy="906462"/>
            <a:chOff x="-44" y="1473"/>
            <a:chExt cx="981" cy="1105"/>
          </a:xfrm>
        </p:grpSpPr>
        <p:pic>
          <p:nvPicPr>
            <p:cNvPr id="173" name="Picture 125" descr="desktop_computer_stylized_medium">
              <a:extLst>
                <a:ext uri="{FF2B5EF4-FFF2-40B4-BE49-F238E27FC236}">
                  <a16:creationId xmlns:a16="http://schemas.microsoft.com/office/drawing/2014/main" id="{C6DE1974-7837-334B-B35F-1B82108E30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" name="Freeform 126">
              <a:extLst>
                <a:ext uri="{FF2B5EF4-FFF2-40B4-BE49-F238E27FC236}">
                  <a16:creationId xmlns:a16="http://schemas.microsoft.com/office/drawing/2014/main" id="{C8663771-41F7-FF4F-89C7-CFC093B9A1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F08E5E-7834-074F-B7D9-7DBE006EE269}"/>
              </a:ext>
            </a:extLst>
          </p:cNvPr>
          <p:cNvSpPr txBox="1"/>
          <p:nvPr/>
        </p:nvSpPr>
        <p:spPr>
          <a:xfrm>
            <a:off x="712555" y="1437021"/>
            <a:ext cx="3850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happens if network layer delivers data faster than application layer removes data from socket buffers?</a:t>
            </a:r>
          </a:p>
        </p:txBody>
      </p:sp>
      <p:sp>
        <p:nvSpPr>
          <p:cNvPr id="182" name="Line 117">
            <a:extLst>
              <a:ext uri="{FF2B5EF4-FFF2-40B4-BE49-F238E27FC236}">
                <a16:creationId xmlns:a16="http://schemas.microsoft.com/office/drawing/2014/main" id="{1B7AFE0B-8185-3E43-BF7C-730BEFE1D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4475" y="5006696"/>
            <a:ext cx="0" cy="4635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63" name="Rectangle 91">
            <a:extLst>
              <a:ext uri="{FF2B5EF4-FFF2-40B4-BE49-F238E27FC236}">
                <a16:creationId xmlns:a16="http://schemas.microsoft.com/office/drawing/2014/main" id="{262B8492-92D0-1D4D-A388-8EDCD2891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1960" y="4121808"/>
            <a:ext cx="720725" cy="209550"/>
          </a:xfrm>
          <a:prstGeom prst="rect">
            <a:avLst/>
          </a:prstGeom>
          <a:solidFill>
            <a:srgbClr val="0000A8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31E27D-6EC1-5943-92A1-E4210B15E8BC}"/>
              </a:ext>
            </a:extLst>
          </p:cNvPr>
          <p:cNvGrpSpPr/>
          <p:nvPr/>
        </p:nvGrpSpPr>
        <p:grpSpPr>
          <a:xfrm>
            <a:off x="7901253" y="5053671"/>
            <a:ext cx="1039369" cy="214398"/>
            <a:chOff x="7344839" y="5551212"/>
            <a:chExt cx="1039369" cy="214398"/>
          </a:xfrm>
        </p:grpSpPr>
        <p:sp>
          <p:nvSpPr>
            <p:cNvPr id="158" name="Rectangle 74">
              <a:extLst>
                <a:ext uri="{FF2B5EF4-FFF2-40B4-BE49-F238E27FC236}">
                  <a16:creationId xmlns:a16="http://schemas.microsoft.com/office/drawing/2014/main" id="{8A48CC54-2E19-7E49-AB6A-C589B7121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4839" y="5556060"/>
              <a:ext cx="1006475" cy="209550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4" name="Rectangle 92">
              <a:extLst>
                <a:ext uri="{FF2B5EF4-FFF2-40B4-BE49-F238E27FC236}">
                  <a16:creationId xmlns:a16="http://schemas.microsoft.com/office/drawing/2014/main" id="{F086B485-A7FA-024F-AE08-D3278D535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0783" y="5551212"/>
              <a:ext cx="733425" cy="212725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9" name="Line 75">
              <a:extLst>
                <a:ext uri="{FF2B5EF4-FFF2-40B4-BE49-F238E27FC236}">
                  <a16:creationId xmlns:a16="http://schemas.microsoft.com/office/drawing/2014/main" id="{3072215E-AACF-9541-93AB-D98D0EECBB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88859" y="5555058"/>
              <a:ext cx="0" cy="20637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0" name="Line 76">
              <a:extLst>
                <a:ext uri="{FF2B5EF4-FFF2-40B4-BE49-F238E27FC236}">
                  <a16:creationId xmlns:a16="http://schemas.microsoft.com/office/drawing/2014/main" id="{A70802F4-DC4B-B74E-9BF2-97E565E57F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1259" y="5555058"/>
              <a:ext cx="0" cy="206375"/>
            </a:xfrm>
            <a:prstGeom prst="line">
              <a:avLst/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62" name="Rectangle 86">
            <a:extLst>
              <a:ext uri="{FF2B5EF4-FFF2-40B4-BE49-F238E27FC236}">
                <a16:creationId xmlns:a16="http://schemas.microsoft.com/office/drawing/2014/main" id="{4115F8B6-91A1-7C41-83BF-8BE89BBEB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4022" y="3080408"/>
            <a:ext cx="720725" cy="209550"/>
          </a:xfrm>
          <a:prstGeom prst="rect">
            <a:avLst/>
          </a:prstGeom>
          <a:solidFill>
            <a:srgbClr val="0000A8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70" name="Text Box 116">
            <a:extLst>
              <a:ext uri="{FF2B5EF4-FFF2-40B4-BE49-F238E27FC236}">
                <a16:creationId xmlns:a16="http://schemas.microsoft.com/office/drawing/2014/main" id="{698424D2-456E-974F-973C-408C9336D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0935" y="5473175"/>
            <a:ext cx="11334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from sender</a:t>
            </a:r>
          </a:p>
        </p:txBody>
      </p:sp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1FE7EE57-FED3-864B-8F06-9CC2C77BF0DE}"/>
              </a:ext>
            </a:extLst>
          </p:cNvPr>
          <p:cNvSpPr/>
          <p:nvPr/>
        </p:nvSpPr>
        <p:spPr>
          <a:xfrm>
            <a:off x="8312727" y="2806352"/>
            <a:ext cx="1410695" cy="2718148"/>
          </a:xfrm>
          <a:prstGeom prst="curvedDownArrow">
            <a:avLst>
              <a:gd name="adj1" fmla="val 13767"/>
              <a:gd name="adj2" fmla="val 28170"/>
              <a:gd name="adj3" fmla="val 25000"/>
            </a:avLst>
          </a:prstGeom>
          <a:solidFill>
            <a:srgbClr val="C00000">
              <a:alpha val="5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1072C8-D06D-0540-97C3-C1DE8C5A0444}"/>
              </a:ext>
            </a:extLst>
          </p:cNvPr>
          <p:cNvGrpSpPr/>
          <p:nvPr/>
        </p:nvGrpSpPr>
        <p:grpSpPr>
          <a:xfrm>
            <a:off x="4989152" y="1607125"/>
            <a:ext cx="4984933" cy="885919"/>
            <a:chOff x="4989152" y="1607125"/>
            <a:chExt cx="4984933" cy="88591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4A53074-9492-2643-8C14-D55F3A8DF9EC}"/>
                </a:ext>
              </a:extLst>
            </p:cNvPr>
            <p:cNvGrpSpPr/>
            <p:nvPr/>
          </p:nvGrpSpPr>
          <p:grpSpPr>
            <a:xfrm>
              <a:off x="4989152" y="1652814"/>
              <a:ext cx="4984933" cy="840230"/>
              <a:chOff x="4432738" y="2150355"/>
              <a:chExt cx="4984933" cy="840230"/>
            </a:xfrm>
          </p:grpSpPr>
          <p:sp>
            <p:nvSpPr>
              <p:cNvPr id="166" name="Line 105">
                <a:extLst>
                  <a:ext uri="{FF2B5EF4-FFF2-40B4-BE49-F238E27FC236}">
                    <a16:creationId xmlns:a16="http://schemas.microsoft.com/office/drawing/2014/main" id="{E962447C-3133-664A-8728-73048FD03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76294" y="2457174"/>
                <a:ext cx="1102102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5" name="Text Box 104">
                <a:extLst>
                  <a:ext uri="{FF2B5EF4-FFF2-40B4-BE49-F238E27FC236}">
                    <a16:creationId xmlns:a16="http://schemas.microsoft.com/office/drawing/2014/main" id="{F110BC32-2D3E-6B43-8E30-DD363F7CFF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2738" y="2150355"/>
                <a:ext cx="2533651" cy="840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 removing data from TCP socket buffers</a:t>
                </a:r>
              </a:p>
            </p:txBody>
          </p:sp>
          <p:sp>
            <p:nvSpPr>
              <p:cNvPr id="176" name="Rectangle 86">
                <a:extLst>
                  <a:ext uri="{FF2B5EF4-FFF2-40B4-BE49-F238E27FC236}">
                    <a16:creationId xmlns:a16="http://schemas.microsoft.com/office/drawing/2014/main" id="{4FC9FA64-3313-7441-820B-DA439AD3A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6946" y="2344462"/>
                <a:ext cx="720725" cy="20955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6" name="Curved Down Arrow 55">
              <a:extLst>
                <a:ext uri="{FF2B5EF4-FFF2-40B4-BE49-F238E27FC236}">
                  <a16:creationId xmlns:a16="http://schemas.microsoft.com/office/drawing/2014/main" id="{1957E969-1EF1-4941-A40B-CB97CA05EBA4}"/>
                </a:ext>
              </a:extLst>
            </p:cNvPr>
            <p:cNvSpPr/>
            <p:nvPr/>
          </p:nvSpPr>
          <p:spPr>
            <a:xfrm rot="10800000" flipH="1">
              <a:off x="8517082" y="1607125"/>
              <a:ext cx="1000991" cy="872838"/>
            </a:xfrm>
            <a:prstGeom prst="curvedDownArrow">
              <a:avLst>
                <a:gd name="adj1" fmla="val 13767"/>
                <a:gd name="adj2" fmla="val 28170"/>
                <a:gd name="adj3" fmla="val 25000"/>
              </a:avLst>
            </a:prstGeom>
            <a:solidFill>
              <a:srgbClr val="C00000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B367096-84FB-0C47-BA14-5CD76A63BC39}"/>
              </a:ext>
            </a:extLst>
          </p:cNvPr>
          <p:cNvGrpSpPr/>
          <p:nvPr/>
        </p:nvGrpSpPr>
        <p:grpSpPr>
          <a:xfrm>
            <a:off x="1111171" y="3426107"/>
            <a:ext cx="5034986" cy="2800562"/>
            <a:chOff x="4343173" y="1560062"/>
            <a:chExt cx="9034622" cy="4921250"/>
          </a:xfrm>
        </p:grpSpPr>
        <p:sp>
          <p:nvSpPr>
            <p:cNvPr id="55" name="Rectangle 4">
              <a:extLst>
                <a:ext uri="{FF2B5EF4-FFF2-40B4-BE49-F238E27FC236}">
                  <a16:creationId xmlns:a16="http://schemas.microsoft.com/office/drawing/2014/main" id="{887BE98B-9B7E-9D41-AEF0-CA93BB1C93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2073" y="1560062"/>
              <a:ext cx="3951287" cy="4824412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7" name="Rectangle 5">
              <a:extLst>
                <a:ext uri="{FF2B5EF4-FFF2-40B4-BE49-F238E27FC236}">
                  <a16:creationId xmlns:a16="http://schemas.microsoft.com/office/drawing/2014/main" id="{6DD2E62C-E2CB-C147-9685-E568D54252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6348" y="1675949"/>
              <a:ext cx="3951287" cy="480536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endParaRPr>
            </a:p>
          </p:txBody>
        </p:sp>
        <p:sp>
          <p:nvSpPr>
            <p:cNvPr id="58" name="Line 8">
              <a:extLst>
                <a:ext uri="{FF2B5EF4-FFF2-40B4-BE49-F238E27FC236}">
                  <a16:creationId xmlns:a16="http://schemas.microsoft.com/office/drawing/2014/main" id="{6E5293FD-6A44-CD45-9C2D-E6EC13F48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9523" y="2050599"/>
              <a:ext cx="3946525" cy="4763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9" name="Line 9">
              <a:extLst>
                <a:ext uri="{FF2B5EF4-FFF2-40B4-BE49-F238E27FC236}">
                  <a16:creationId xmlns:a16="http://schemas.microsoft.com/office/drawing/2014/main" id="{D5FD85FC-35E3-CC42-86B2-4CBE4FF7A2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173" y="2430012"/>
              <a:ext cx="3951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id="{1F09DA56-95A7-9740-9266-702F4D6678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2698" y="2811012"/>
              <a:ext cx="3951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1" name="Line 18">
              <a:extLst>
                <a:ext uri="{FF2B5EF4-FFF2-40B4-BE49-F238E27FC236}">
                  <a16:creationId xmlns:a16="http://schemas.microsoft.com/office/drawing/2014/main" id="{3173FF56-BD9B-654B-92B6-4B36C86F42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7935" y="3206299"/>
              <a:ext cx="3951288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2" name="Line 19">
              <a:extLst>
                <a:ext uri="{FF2B5EF4-FFF2-40B4-BE49-F238E27FC236}">
                  <a16:creationId xmlns:a16="http://schemas.microsoft.com/office/drawing/2014/main" id="{84202EA3-2833-F04E-AA3C-8BB8999BFB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173" y="3596824"/>
              <a:ext cx="3951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3" name="Line 20">
              <a:extLst>
                <a:ext uri="{FF2B5EF4-FFF2-40B4-BE49-F238E27FC236}">
                  <a16:creationId xmlns:a16="http://schemas.microsoft.com/office/drawing/2014/main" id="{B5EE22BF-1DD2-B74E-9710-050E4C365A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43173" y="4158799"/>
              <a:ext cx="3951287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64" name="Line 21">
              <a:extLst>
                <a:ext uri="{FF2B5EF4-FFF2-40B4-BE49-F238E27FC236}">
                  <a16:creationId xmlns:a16="http://schemas.microsoft.com/office/drawing/2014/main" id="{E3D5975A-D204-D047-91DC-FE8A65BBCC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303735" y="2814187"/>
              <a:ext cx="4763" cy="7778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67C1EE2-2B96-F74C-A327-2DFC2DFC62BA}"/>
                </a:ext>
              </a:extLst>
            </p:cNvPr>
            <p:cNvGrpSpPr/>
            <p:nvPr/>
          </p:nvGrpSpPr>
          <p:grpSpPr>
            <a:xfrm>
              <a:off x="6113100" y="2788385"/>
              <a:ext cx="7264695" cy="1048460"/>
              <a:chOff x="6113100" y="2788385"/>
              <a:chExt cx="7264695" cy="1048460"/>
            </a:xfrm>
          </p:grpSpPr>
          <p:sp>
            <p:nvSpPr>
              <p:cNvPr id="67" name="Text Box 22">
                <a:extLst>
                  <a:ext uri="{FF2B5EF4-FFF2-40B4-BE49-F238E27FC236}">
                    <a16:creationId xmlns:a16="http://schemas.microsoft.com/office/drawing/2014/main" id="{2E8A978C-B58F-724E-97B2-2FB3E91F63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3100" y="2788385"/>
                <a:ext cx="2293763" cy="524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  <a:cs typeface="+mn-cs"/>
                  </a:rPr>
                  <a:t>receive window</a:t>
                </a:r>
              </a:p>
            </p:txBody>
          </p:sp>
          <p:sp>
            <p:nvSpPr>
              <p:cNvPr id="68" name="Text Box 49">
                <a:extLst>
                  <a:ext uri="{FF2B5EF4-FFF2-40B4-BE49-F238E27FC236}">
                    <a16:creationId xmlns:a16="http://schemas.microsoft.com/office/drawing/2014/main" id="{4311B6E6-847F-7C42-98B1-9875A91D17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24899" y="2847114"/>
                <a:ext cx="4652896" cy="9897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flow control: 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# bytes receiver willing to accept</a:t>
                </a: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9" name="Line 53">
                <a:extLst>
                  <a:ext uri="{FF2B5EF4-FFF2-40B4-BE49-F238E27FC236}">
                    <a16:creationId xmlns:a16="http://schemas.microsoft.com/office/drawing/2014/main" id="{1B19FC7E-F3A0-3F49-A0E5-0BD2B4FBCB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142852" y="3044701"/>
                <a:ext cx="582048" cy="0"/>
              </a:xfrm>
              <a:prstGeom prst="line">
                <a:avLst/>
              </a:prstGeom>
              <a:noFill/>
              <a:ln w="19050">
                <a:solidFill>
                  <a:srgbClr val="C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66" name="Line 10">
              <a:extLst>
                <a:ext uri="{FF2B5EF4-FFF2-40B4-BE49-F238E27FC236}">
                  <a16:creationId xmlns:a16="http://schemas.microsoft.com/office/drawing/2014/main" id="{C66942C1-B5F2-CD48-AEFD-79309840A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89447" y="1679374"/>
              <a:ext cx="1761" cy="36518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0" name="Slide Number Placeholder 2">
            <a:extLst>
              <a:ext uri="{FF2B5EF4-FFF2-40B4-BE49-F238E27FC236}">
                <a16:creationId xmlns:a16="http://schemas.microsoft.com/office/drawing/2014/main" id="{3A4399FC-22AC-CD4F-9984-791C62C984F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776526"/>
      </p:ext>
    </p:extLst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flow control</a:t>
            </a:r>
            <a:endParaRPr lang="en-US" sz="4400" b="0" dirty="0"/>
          </a:p>
        </p:txBody>
      </p:sp>
      <p:sp>
        <p:nvSpPr>
          <p:cNvPr id="137" name="Rectangle 72">
            <a:extLst>
              <a:ext uri="{FF2B5EF4-FFF2-40B4-BE49-F238E27FC236}">
                <a16:creationId xmlns:a16="http://schemas.microsoft.com/office/drawing/2014/main" id="{C267ED98-FBDB-D24C-A351-3097B056B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422" y="1084921"/>
            <a:ext cx="2524125" cy="3854450"/>
          </a:xfrm>
          <a:prstGeom prst="rect">
            <a:avLst/>
          </a:prstGeom>
          <a:solidFill>
            <a:srgbClr val="0000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38" name="Freeform 32">
            <a:extLst>
              <a:ext uri="{FF2B5EF4-FFF2-40B4-BE49-F238E27FC236}">
                <a16:creationId xmlns:a16="http://schemas.microsoft.com/office/drawing/2014/main" id="{58EA8CF4-DBF4-E34D-8254-A77227811341}"/>
              </a:ext>
            </a:extLst>
          </p:cNvPr>
          <p:cNvSpPr>
            <a:spLocks/>
          </p:cNvSpPr>
          <p:nvPr/>
        </p:nvSpPr>
        <p:spPr bwMode="auto">
          <a:xfrm>
            <a:off x="10289997" y="1078571"/>
            <a:ext cx="581025" cy="4206875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9" name="Rectangle 40">
            <a:extLst>
              <a:ext uri="{FF2B5EF4-FFF2-40B4-BE49-F238E27FC236}">
                <a16:creationId xmlns:a16="http://schemas.microsoft.com/office/drawing/2014/main" id="{8F576ED5-5855-F048-B4BB-75BF51C27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2697" y="1186521"/>
            <a:ext cx="2533650" cy="3814762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0" name="Oval 31">
            <a:extLst>
              <a:ext uri="{FF2B5EF4-FFF2-40B4-BE49-F238E27FC236}">
                <a16:creationId xmlns:a16="http://schemas.microsoft.com/office/drawing/2014/main" id="{E56CABC0-9BC4-164D-8001-714872CF7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2447" y="1243671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application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+mn-cs"/>
              </a:rPr>
              <a:t>process</a:t>
            </a:r>
          </a:p>
        </p:txBody>
      </p:sp>
      <p:grpSp>
        <p:nvGrpSpPr>
          <p:cNvPr id="141" name="Group 47">
            <a:extLst>
              <a:ext uri="{FF2B5EF4-FFF2-40B4-BE49-F238E27FC236}">
                <a16:creationId xmlns:a16="http://schemas.microsoft.com/office/drawing/2014/main" id="{02602D35-C64D-9445-8BEF-315190C777FA}"/>
              </a:ext>
            </a:extLst>
          </p:cNvPr>
          <p:cNvGrpSpPr>
            <a:grpSpLocks/>
          </p:cNvGrpSpPr>
          <p:nvPr/>
        </p:nvGrpSpPr>
        <p:grpSpPr bwMode="auto">
          <a:xfrm>
            <a:off x="8070672" y="2312058"/>
            <a:ext cx="1795463" cy="688975"/>
            <a:chOff x="1173" y="2345"/>
            <a:chExt cx="1131" cy="434"/>
          </a:xfrm>
        </p:grpSpPr>
        <p:sp>
          <p:nvSpPr>
            <p:cNvPr id="142" name="Rectangle 44">
              <a:extLst>
                <a:ext uri="{FF2B5EF4-FFF2-40B4-BE49-F238E27FC236}">
                  <a16:creationId xmlns:a16="http://schemas.microsoft.com/office/drawing/2014/main" id="{92C6A498-BA40-944E-B932-C93263DCC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0000A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43" name="Text Box 46">
              <a:extLst>
                <a:ext uri="{FF2B5EF4-FFF2-40B4-BE49-F238E27FC236}">
                  <a16:creationId xmlns:a16="http://schemas.microsoft.com/office/drawing/2014/main" id="{ED90C8EB-7D14-B54F-AC97-04DAEC25D0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5" y="2368"/>
              <a:ext cx="99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TCP socket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receiver buffers</a:t>
              </a:r>
            </a:p>
          </p:txBody>
        </p:sp>
      </p:grpSp>
      <p:sp>
        <p:nvSpPr>
          <p:cNvPr id="144" name="Oval 48">
            <a:extLst>
              <a:ext uri="{FF2B5EF4-FFF2-40B4-BE49-F238E27FC236}">
                <a16:creationId xmlns:a16="http://schemas.microsoft.com/office/drawing/2014/main" id="{0742E955-8C93-5F47-BE4B-8E6ACFB2E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8947" y="3335996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5" name="Text Box 64">
            <a:extLst>
              <a:ext uri="{FF2B5EF4-FFF2-40B4-BE49-F238E27FC236}">
                <a16:creationId xmlns:a16="http://schemas.microsoft.com/office/drawing/2014/main" id="{FCF30813-93D4-B644-BB9A-DEC80D916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5360" y="3364839"/>
            <a:ext cx="5597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TCP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code</a:t>
            </a:r>
          </a:p>
        </p:txBody>
      </p:sp>
      <p:sp>
        <p:nvSpPr>
          <p:cNvPr id="146" name="Oval 65">
            <a:extLst>
              <a:ext uri="{FF2B5EF4-FFF2-40B4-BE49-F238E27FC236}">
                <a16:creationId xmlns:a16="http://schemas.microsoft.com/office/drawing/2014/main" id="{6BD69667-2B04-344B-AF15-D9A7175F3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6885" y="4321833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  <a:cs typeface="+mn-cs"/>
            </a:endParaRPr>
          </a:p>
        </p:txBody>
      </p:sp>
      <p:sp>
        <p:nvSpPr>
          <p:cNvPr id="147" name="Text Box 66">
            <a:extLst>
              <a:ext uri="{FF2B5EF4-FFF2-40B4-BE49-F238E27FC236}">
                <a16:creationId xmlns:a16="http://schemas.microsoft.com/office/drawing/2014/main" id="{19C3DDC5-2A06-B840-8A80-61FECF597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699" y="4354979"/>
            <a:ext cx="5597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IP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code</a:t>
            </a:r>
          </a:p>
        </p:txBody>
      </p:sp>
      <p:sp>
        <p:nvSpPr>
          <p:cNvPr id="149" name="Line 68">
            <a:extLst>
              <a:ext uri="{FF2B5EF4-FFF2-40B4-BE49-F238E27FC236}">
                <a16:creationId xmlns:a16="http://schemas.microsoft.com/office/drawing/2014/main" id="{68A5AD3F-8561-BA43-8CCB-23369CB3F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756347" y="4071008"/>
            <a:ext cx="25463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0" name="Line 69">
            <a:extLst>
              <a:ext uri="{FF2B5EF4-FFF2-40B4-BE49-F238E27FC236}">
                <a16:creationId xmlns:a16="http://schemas.microsoft.com/office/drawing/2014/main" id="{069D68E8-3A07-7842-BBE3-A83C41548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9047" y="2219983"/>
            <a:ext cx="25463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51" name="Group 56">
            <a:extLst>
              <a:ext uri="{FF2B5EF4-FFF2-40B4-BE49-F238E27FC236}">
                <a16:creationId xmlns:a16="http://schemas.microsoft.com/office/drawing/2014/main" id="{9D087FDD-1E50-B54A-BAF1-08F2E9EB032C}"/>
              </a:ext>
            </a:extLst>
          </p:cNvPr>
          <p:cNvGrpSpPr>
            <a:grpSpLocks/>
          </p:cNvGrpSpPr>
          <p:nvPr/>
        </p:nvGrpSpPr>
        <p:grpSpPr bwMode="auto">
          <a:xfrm>
            <a:off x="8745360" y="2104096"/>
            <a:ext cx="533400" cy="206375"/>
            <a:chOff x="2003" y="1816"/>
            <a:chExt cx="336" cy="130"/>
          </a:xfrm>
        </p:grpSpPr>
        <p:sp>
          <p:nvSpPr>
            <p:cNvPr id="152" name="Rectangle 16">
              <a:extLst>
                <a:ext uri="{FF2B5EF4-FFF2-40B4-BE49-F238E27FC236}">
                  <a16:creationId xmlns:a16="http://schemas.microsoft.com/office/drawing/2014/main" id="{4802C0EA-E5A8-E447-A8F6-A96701A0B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3" y="181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Rectangle 17">
              <a:extLst>
                <a:ext uri="{FF2B5EF4-FFF2-40B4-BE49-F238E27FC236}">
                  <a16:creationId xmlns:a16="http://schemas.microsoft.com/office/drawing/2014/main" id="{620EA98C-EF38-184B-A03B-82616FCB9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5" y="1833"/>
              <a:ext cx="110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4" name="Rectangle 18">
              <a:extLst>
                <a:ext uri="{FF2B5EF4-FFF2-40B4-BE49-F238E27FC236}">
                  <a16:creationId xmlns:a16="http://schemas.microsoft.com/office/drawing/2014/main" id="{1C3BBD2A-6ACC-C349-BDA8-0843C2DEA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9" y="189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5" name="Rectangle 19">
              <a:extLst>
                <a:ext uri="{FF2B5EF4-FFF2-40B4-BE49-F238E27FC236}">
                  <a16:creationId xmlns:a16="http://schemas.microsoft.com/office/drawing/2014/main" id="{96FBD4A2-E799-8F4F-9D14-53FD99E5B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8" y="189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65" name="Text Box 103">
            <a:extLst>
              <a:ext uri="{FF2B5EF4-FFF2-40B4-BE49-F238E27FC236}">
                <a16:creationId xmlns:a16="http://schemas.microsoft.com/office/drawing/2014/main" id="{4ECF9189-0AD6-144B-8167-6762F7B3E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9972" y="5823520"/>
            <a:ext cx="2714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receiver protocol stack</a:t>
            </a:r>
          </a:p>
        </p:txBody>
      </p:sp>
      <p:sp>
        <p:nvSpPr>
          <p:cNvPr id="169" name="Line 115">
            <a:extLst>
              <a:ext uri="{FF2B5EF4-FFF2-40B4-BE49-F238E27FC236}">
                <a16:creationId xmlns:a16="http://schemas.microsoft.com/office/drawing/2014/main" id="{ABF785A9-86A1-6E46-9624-CABBC5E29FA3}"/>
              </a:ext>
            </a:extLst>
          </p:cNvPr>
          <p:cNvSpPr>
            <a:spLocks noChangeShapeType="1"/>
          </p:cNvSpPr>
          <p:nvPr/>
        </p:nvSpPr>
        <p:spPr bwMode="auto">
          <a:xfrm>
            <a:off x="8790777" y="5419835"/>
            <a:ext cx="0" cy="349250"/>
          </a:xfrm>
          <a:prstGeom prst="line">
            <a:avLst/>
          </a:prstGeom>
          <a:noFill/>
          <a:ln w="28575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71" name="Line 118">
            <a:extLst>
              <a:ext uri="{FF2B5EF4-FFF2-40B4-BE49-F238E27FC236}">
                <a16:creationId xmlns:a16="http://schemas.microsoft.com/office/drawing/2014/main" id="{5E5B6E3E-966C-D44A-B01C-0473357F14E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285235" y="4996521"/>
            <a:ext cx="0" cy="46355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72" name="Group 124">
            <a:extLst>
              <a:ext uri="{FF2B5EF4-FFF2-40B4-BE49-F238E27FC236}">
                <a16:creationId xmlns:a16="http://schemas.microsoft.com/office/drawing/2014/main" id="{4194DDD2-AC6E-4846-988C-D47AF88815B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23360" y="4590121"/>
            <a:ext cx="869950" cy="906462"/>
            <a:chOff x="-44" y="1473"/>
            <a:chExt cx="981" cy="1105"/>
          </a:xfrm>
        </p:grpSpPr>
        <p:pic>
          <p:nvPicPr>
            <p:cNvPr id="173" name="Picture 125" descr="desktop_computer_stylized_medium">
              <a:extLst>
                <a:ext uri="{FF2B5EF4-FFF2-40B4-BE49-F238E27FC236}">
                  <a16:creationId xmlns:a16="http://schemas.microsoft.com/office/drawing/2014/main" id="{C6DE1974-7837-334B-B35F-1B82108E30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" name="Freeform 126">
              <a:extLst>
                <a:ext uri="{FF2B5EF4-FFF2-40B4-BE49-F238E27FC236}">
                  <a16:creationId xmlns:a16="http://schemas.microsoft.com/office/drawing/2014/main" id="{C8663771-41F7-FF4F-89C7-CFC093B9A1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FF08E5E-7834-074F-B7D9-7DBE006EE269}"/>
              </a:ext>
            </a:extLst>
          </p:cNvPr>
          <p:cNvSpPr txBox="1"/>
          <p:nvPr/>
        </p:nvSpPr>
        <p:spPr>
          <a:xfrm>
            <a:off x="712555" y="1437021"/>
            <a:ext cx="3850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happens if network layer delivers data faster than application layer removes data from socket buffers?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4B0832-7295-6748-A6EB-5D9B0607F222}"/>
              </a:ext>
            </a:extLst>
          </p:cNvPr>
          <p:cNvGrpSpPr/>
          <p:nvPr/>
        </p:nvGrpSpPr>
        <p:grpSpPr>
          <a:xfrm>
            <a:off x="756989" y="3535828"/>
            <a:ext cx="4164772" cy="1950572"/>
            <a:chOff x="363537" y="4127499"/>
            <a:chExt cx="4164772" cy="1950572"/>
          </a:xfrm>
        </p:grpSpPr>
        <p:sp>
          <p:nvSpPr>
            <p:cNvPr id="179" name="Rectangle 110">
              <a:extLst>
                <a:ext uri="{FF2B5EF4-FFF2-40B4-BE49-F238E27FC236}">
                  <a16:creationId xmlns:a16="http://schemas.microsoft.com/office/drawing/2014/main" id="{71EEDA6C-9700-F540-8450-88D0CF387D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7" y="4397375"/>
              <a:ext cx="4134671" cy="1680696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80" name="Text Box 111">
              <a:extLst>
                <a:ext uri="{FF2B5EF4-FFF2-40B4-BE49-F238E27FC236}">
                  <a16:creationId xmlns:a16="http://schemas.microsoft.com/office/drawing/2014/main" id="{8C96D4BC-6609-824B-A9B9-24E2A66F6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613" y="4549775"/>
              <a:ext cx="4072696" cy="14219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receiver controls sender, so sender won’</a:t>
              </a:r>
              <a:r>
                <a:rPr kumimoji="0" lang="en-US" altLang="ja-JP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t overflow receiver’s buffer by transmitting too much, too fast</a:t>
              </a:r>
              <a:endParaRPr kumimoji="0" lang="en-US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81" name="Group 112">
              <a:extLst>
                <a:ext uri="{FF2B5EF4-FFF2-40B4-BE49-F238E27FC236}">
                  <a16:creationId xmlns:a16="http://schemas.microsoft.com/office/drawing/2014/main" id="{6B4EAE2E-56DA-864E-99A1-E535BFD3AF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438" y="4127499"/>
              <a:ext cx="2003542" cy="523875"/>
              <a:chOff x="3327" y="230"/>
              <a:chExt cx="1176" cy="330"/>
            </a:xfrm>
          </p:grpSpPr>
          <p:sp>
            <p:nvSpPr>
              <p:cNvPr id="183" name="Rectangle 113">
                <a:extLst>
                  <a:ext uri="{FF2B5EF4-FFF2-40B4-BE49-F238E27FC236}">
                    <a16:creationId xmlns:a16="http://schemas.microsoft.com/office/drawing/2014/main" id="{364B36BC-850A-C443-AFE1-8C4A92F8C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9" y="323"/>
                <a:ext cx="1134" cy="2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84" name="Text Box 114">
                <a:extLst>
                  <a:ext uri="{FF2B5EF4-FFF2-40B4-BE49-F238E27FC236}">
                    <a16:creationId xmlns:a16="http://schemas.microsoft.com/office/drawing/2014/main" id="{4A67984A-D193-3248-9AD8-3DC1586083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27" y="230"/>
                <a:ext cx="1136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charset="0"/>
                    <a:cs typeface="+mn-cs"/>
                  </a:rPr>
                  <a:t>flow control</a:t>
                </a:r>
              </a:p>
            </p:txBody>
          </p:sp>
        </p:grpSp>
      </p:grpSp>
      <p:sp>
        <p:nvSpPr>
          <p:cNvPr id="182" name="Line 117">
            <a:extLst>
              <a:ext uri="{FF2B5EF4-FFF2-40B4-BE49-F238E27FC236}">
                <a16:creationId xmlns:a16="http://schemas.microsoft.com/office/drawing/2014/main" id="{1B7AFE0B-8185-3E43-BF7C-730BEFE1D78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4475" y="5006696"/>
            <a:ext cx="0" cy="46355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820FA96-992D-4547-BB82-D80AD6340B76}"/>
              </a:ext>
            </a:extLst>
          </p:cNvPr>
          <p:cNvGrpSpPr/>
          <p:nvPr/>
        </p:nvGrpSpPr>
        <p:grpSpPr>
          <a:xfrm>
            <a:off x="7630935" y="2806352"/>
            <a:ext cx="2092487" cy="2971623"/>
            <a:chOff x="7630935" y="2806352"/>
            <a:chExt cx="2092487" cy="297162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0136498-1DCA-8245-9AEB-79D923D0965C}"/>
                </a:ext>
              </a:extLst>
            </p:cNvPr>
            <p:cNvGrpSpPr/>
            <p:nvPr/>
          </p:nvGrpSpPr>
          <p:grpSpPr>
            <a:xfrm>
              <a:off x="7630935" y="3080408"/>
              <a:ext cx="1309687" cy="2697567"/>
              <a:chOff x="7074521" y="3577949"/>
              <a:chExt cx="1309687" cy="2697567"/>
            </a:xfrm>
          </p:grpSpPr>
          <p:sp>
            <p:nvSpPr>
              <p:cNvPr id="163" name="Rectangle 91">
                <a:extLst>
                  <a:ext uri="{FF2B5EF4-FFF2-40B4-BE49-F238E27FC236}">
                    <a16:creationId xmlns:a16="http://schemas.microsoft.com/office/drawing/2014/main" id="{262B8492-92D0-1D4D-A388-8EDCD28915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55546" y="4619349"/>
                <a:ext cx="720725" cy="20955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F31E27D-6EC1-5943-92A1-E4210B15E8BC}"/>
                  </a:ext>
                </a:extLst>
              </p:cNvPr>
              <p:cNvGrpSpPr/>
              <p:nvPr/>
            </p:nvGrpSpPr>
            <p:grpSpPr>
              <a:xfrm>
                <a:off x="7344839" y="5551212"/>
                <a:ext cx="1039369" cy="214398"/>
                <a:chOff x="7344839" y="5551212"/>
                <a:chExt cx="1039369" cy="214398"/>
              </a:xfrm>
            </p:grpSpPr>
            <p:sp>
              <p:nvSpPr>
                <p:cNvPr id="158" name="Rectangle 74">
                  <a:extLst>
                    <a:ext uri="{FF2B5EF4-FFF2-40B4-BE49-F238E27FC236}">
                      <a16:creationId xmlns:a16="http://schemas.microsoft.com/office/drawing/2014/main" id="{8A48CC54-2E19-7E49-AB6A-C589B7121B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344839" y="5556060"/>
                  <a:ext cx="1006475" cy="209550"/>
                </a:xfrm>
                <a:prstGeom prst="rect">
                  <a:avLst/>
                </a:prstGeom>
                <a:solidFill>
                  <a:srgbClr val="00CC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64" name="Rectangle 92">
                  <a:extLst>
                    <a:ext uri="{FF2B5EF4-FFF2-40B4-BE49-F238E27FC236}">
                      <a16:creationId xmlns:a16="http://schemas.microsoft.com/office/drawing/2014/main" id="{F086B485-A7FA-024F-AE08-D3278D535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50783" y="5551212"/>
                  <a:ext cx="733425" cy="212725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59" name="Line 75">
                  <a:extLst>
                    <a:ext uri="{FF2B5EF4-FFF2-40B4-BE49-F238E27FC236}">
                      <a16:creationId xmlns:a16="http://schemas.microsoft.com/office/drawing/2014/main" id="{3072215E-AACF-9541-93AB-D98D0EECBB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488859" y="5555058"/>
                  <a:ext cx="0" cy="206375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  <p:sp>
              <p:nvSpPr>
                <p:cNvPr id="160" name="Line 76">
                  <a:extLst>
                    <a:ext uri="{FF2B5EF4-FFF2-40B4-BE49-F238E27FC236}">
                      <a16:creationId xmlns:a16="http://schemas.microsoft.com/office/drawing/2014/main" id="{A70802F4-DC4B-B74E-9BF2-97E565E57F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641259" y="5555058"/>
                  <a:ext cx="0" cy="206375"/>
                </a:xfrm>
                <a:prstGeom prst="line">
                  <a:avLst/>
                </a:prstGeom>
                <a:noFill/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endParaRPr>
                </a:p>
              </p:txBody>
            </p:sp>
          </p:grpSp>
          <p:sp>
            <p:nvSpPr>
              <p:cNvPr id="162" name="Rectangle 86">
                <a:extLst>
                  <a:ext uri="{FF2B5EF4-FFF2-40B4-BE49-F238E27FC236}">
                    <a16:creationId xmlns:a16="http://schemas.microsoft.com/office/drawing/2014/main" id="{4115F8B6-91A1-7C41-83BF-8BE89BBEB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47608" y="3577949"/>
                <a:ext cx="720725" cy="20955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0" name="Text Box 116">
                <a:extLst>
                  <a:ext uri="{FF2B5EF4-FFF2-40B4-BE49-F238E27FC236}">
                    <a16:creationId xmlns:a16="http://schemas.microsoft.com/office/drawing/2014/main" id="{698424D2-456E-974F-973C-408C9336D9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74521" y="5970716"/>
                <a:ext cx="1133475" cy="3048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 charset="0"/>
                    <a:ea typeface="ＭＳ Ｐゴシック" charset="0"/>
                    <a:cs typeface="+mn-cs"/>
                  </a:rPr>
                  <a:t>from sender</a:t>
                </a:r>
              </a:p>
            </p:txBody>
          </p:sp>
        </p:grpSp>
        <p:sp>
          <p:nvSpPr>
            <p:cNvPr id="6" name="Curved Down Arrow 5">
              <a:extLst>
                <a:ext uri="{FF2B5EF4-FFF2-40B4-BE49-F238E27FC236}">
                  <a16:creationId xmlns:a16="http://schemas.microsoft.com/office/drawing/2014/main" id="{1FE7EE57-FED3-864B-8F06-9CC2C77BF0DE}"/>
                </a:ext>
              </a:extLst>
            </p:cNvPr>
            <p:cNvSpPr/>
            <p:nvPr/>
          </p:nvSpPr>
          <p:spPr>
            <a:xfrm>
              <a:off x="8312727" y="2806352"/>
              <a:ext cx="1410695" cy="2718148"/>
            </a:xfrm>
            <a:prstGeom prst="curvedDownArrow">
              <a:avLst>
                <a:gd name="adj1" fmla="val 13767"/>
                <a:gd name="adj2" fmla="val 28170"/>
                <a:gd name="adj3" fmla="val 25000"/>
              </a:avLst>
            </a:prstGeom>
            <a:solidFill>
              <a:srgbClr val="C00000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61072C8-D06D-0540-97C3-C1DE8C5A0444}"/>
              </a:ext>
            </a:extLst>
          </p:cNvPr>
          <p:cNvGrpSpPr/>
          <p:nvPr/>
        </p:nvGrpSpPr>
        <p:grpSpPr>
          <a:xfrm>
            <a:off x="4989152" y="1607125"/>
            <a:ext cx="4984933" cy="885919"/>
            <a:chOff x="4989152" y="1607125"/>
            <a:chExt cx="4984933" cy="88591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4A53074-9492-2643-8C14-D55F3A8DF9EC}"/>
                </a:ext>
              </a:extLst>
            </p:cNvPr>
            <p:cNvGrpSpPr/>
            <p:nvPr/>
          </p:nvGrpSpPr>
          <p:grpSpPr>
            <a:xfrm>
              <a:off x="4989152" y="1652814"/>
              <a:ext cx="4984933" cy="840230"/>
              <a:chOff x="4432738" y="2150355"/>
              <a:chExt cx="4984933" cy="840230"/>
            </a:xfrm>
          </p:grpSpPr>
          <p:sp>
            <p:nvSpPr>
              <p:cNvPr id="166" name="Line 105">
                <a:extLst>
                  <a:ext uri="{FF2B5EF4-FFF2-40B4-BE49-F238E27FC236}">
                    <a16:creationId xmlns:a16="http://schemas.microsoft.com/office/drawing/2014/main" id="{E962447C-3133-664A-8728-73048FD03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76294" y="2457174"/>
                <a:ext cx="1102102" cy="0"/>
              </a:xfrm>
              <a:prstGeom prst="line">
                <a:avLst/>
              </a:prstGeom>
              <a:noFill/>
              <a:ln w="19050">
                <a:solidFill>
                  <a:srgbClr val="CC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75" name="Text Box 104">
                <a:extLst>
                  <a:ext uri="{FF2B5EF4-FFF2-40B4-BE49-F238E27FC236}">
                    <a16:creationId xmlns:a16="http://schemas.microsoft.com/office/drawing/2014/main" id="{F110BC32-2D3E-6B43-8E30-DD363F7CFF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32738" y="2150355"/>
                <a:ext cx="2533651" cy="840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r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Application removing data from TCP socket buffers</a:t>
                </a:r>
              </a:p>
            </p:txBody>
          </p:sp>
          <p:sp>
            <p:nvSpPr>
              <p:cNvPr id="176" name="Rectangle 86">
                <a:extLst>
                  <a:ext uri="{FF2B5EF4-FFF2-40B4-BE49-F238E27FC236}">
                    <a16:creationId xmlns:a16="http://schemas.microsoft.com/office/drawing/2014/main" id="{4FC9FA64-3313-7441-820B-DA439AD3A8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96946" y="2344462"/>
                <a:ext cx="720725" cy="209550"/>
              </a:xfrm>
              <a:prstGeom prst="rect">
                <a:avLst/>
              </a:prstGeom>
              <a:solidFill>
                <a:srgbClr val="0000A8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56" name="Curved Down Arrow 55">
              <a:extLst>
                <a:ext uri="{FF2B5EF4-FFF2-40B4-BE49-F238E27FC236}">
                  <a16:creationId xmlns:a16="http://schemas.microsoft.com/office/drawing/2014/main" id="{1957E969-1EF1-4941-A40B-CB97CA05EBA4}"/>
                </a:ext>
              </a:extLst>
            </p:cNvPr>
            <p:cNvSpPr/>
            <p:nvPr/>
          </p:nvSpPr>
          <p:spPr>
            <a:xfrm rot="10800000" flipH="1">
              <a:off x="8517082" y="1607125"/>
              <a:ext cx="1000991" cy="872838"/>
            </a:xfrm>
            <a:prstGeom prst="curvedDownArrow">
              <a:avLst>
                <a:gd name="adj1" fmla="val 13767"/>
                <a:gd name="adj2" fmla="val 28170"/>
                <a:gd name="adj3" fmla="val 25000"/>
              </a:avLst>
            </a:prstGeom>
            <a:solidFill>
              <a:srgbClr val="C00000">
                <a:alpha val="54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6AC88DD4-8D5E-1A4B-AF04-AF0A9B96E26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786559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flow control</a:t>
            </a:r>
            <a:endParaRPr lang="en-US" sz="4400" b="0" dirty="0"/>
          </a:p>
        </p:txBody>
      </p:sp>
      <p:sp>
        <p:nvSpPr>
          <p:cNvPr id="54" name="Rectangle 75">
            <a:extLst>
              <a:ext uri="{FF2B5EF4-FFF2-40B4-BE49-F238E27FC236}">
                <a16:creationId xmlns:a16="http://schemas.microsoft.com/office/drawing/2014/main" id="{78F7B284-6B74-F548-982C-C01C5F7D3D99}"/>
              </a:ext>
            </a:extLst>
          </p:cNvPr>
          <p:cNvSpPr txBox="1">
            <a:spLocks noChangeArrowheads="1"/>
          </p:cNvSpPr>
          <p:nvPr/>
        </p:nvSpPr>
        <p:spPr>
          <a:xfrm>
            <a:off x="668940" y="1485900"/>
            <a:ext cx="5826405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receiver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advertises” free buffer space in 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rwnd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field in TCP header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RcvBuffer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size set via socket options (typical default is 4096 bytes)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many operating systems </a:t>
            </a: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autoadjust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RcvBuffer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sender limits amount of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unACKed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(“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in-flight”) data to received </a:t>
            </a:r>
            <a:r>
              <a:rPr kumimoji="0" lang="en-US" altLang="ja-JP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rwnd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guarantees receive buffer will not overflow</a:t>
            </a:r>
          </a:p>
        </p:txBody>
      </p:sp>
      <p:grpSp>
        <p:nvGrpSpPr>
          <p:cNvPr id="81" name="Group 72">
            <a:extLst>
              <a:ext uri="{FF2B5EF4-FFF2-40B4-BE49-F238E27FC236}">
                <a16:creationId xmlns:a16="http://schemas.microsoft.com/office/drawing/2014/main" id="{BCF10484-C4F0-2146-A1F6-01CD23E18EAF}"/>
              </a:ext>
            </a:extLst>
          </p:cNvPr>
          <p:cNvGrpSpPr>
            <a:grpSpLocks/>
          </p:cNvGrpSpPr>
          <p:nvPr/>
        </p:nvGrpSpPr>
        <p:grpSpPr bwMode="auto">
          <a:xfrm>
            <a:off x="8147517" y="2351087"/>
            <a:ext cx="2578100" cy="2155825"/>
            <a:chOff x="512" y="1294"/>
            <a:chExt cx="1888" cy="1358"/>
          </a:xfrm>
        </p:grpSpPr>
        <p:grpSp>
          <p:nvGrpSpPr>
            <p:cNvPr id="82" name="Group 17">
              <a:extLst>
                <a:ext uri="{FF2B5EF4-FFF2-40B4-BE49-F238E27FC236}">
                  <a16:creationId xmlns:a16="http://schemas.microsoft.com/office/drawing/2014/main" id="{1B215862-92BC-FD44-8231-FAC4460EC9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2" y="1410"/>
              <a:ext cx="336" cy="130"/>
              <a:chOff x="2003" y="1816"/>
              <a:chExt cx="336" cy="130"/>
            </a:xfrm>
          </p:grpSpPr>
          <p:sp>
            <p:nvSpPr>
              <p:cNvPr id="91" name="Rectangle 18">
                <a:extLst>
                  <a:ext uri="{FF2B5EF4-FFF2-40B4-BE49-F238E27FC236}">
                    <a16:creationId xmlns:a16="http://schemas.microsoft.com/office/drawing/2014/main" id="{9F916805-82BB-7244-99A5-5F0A5D165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3" y="1816"/>
                <a:ext cx="336" cy="130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2" name="Rectangle 19">
                <a:extLst>
                  <a:ext uri="{FF2B5EF4-FFF2-40B4-BE49-F238E27FC236}">
                    <a16:creationId xmlns:a16="http://schemas.microsoft.com/office/drawing/2014/main" id="{4DA550D0-215D-334C-AB2B-CF8748123D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5" y="1833"/>
                <a:ext cx="108" cy="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3" name="Rectangle 20">
                <a:extLst>
                  <a:ext uri="{FF2B5EF4-FFF2-40B4-BE49-F238E27FC236}">
                    <a16:creationId xmlns:a16="http://schemas.microsoft.com/office/drawing/2014/main" id="{B48A6578-4F82-8A4E-B684-CD32D31F82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8" y="1891"/>
                <a:ext cx="28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94" name="Rectangle 21">
                <a:extLst>
                  <a:ext uri="{FF2B5EF4-FFF2-40B4-BE49-F238E27FC236}">
                    <a16:creationId xmlns:a16="http://schemas.microsoft.com/office/drawing/2014/main" id="{FE3C8549-958F-8C49-9BB2-21BE77A5A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6" y="1892"/>
                <a:ext cx="29" cy="35"/>
              </a:xfrm>
              <a:prstGeom prst="rect">
                <a:avLst/>
              </a:prstGeom>
              <a:solidFill>
                <a:srgbClr val="CC9900"/>
              </a:solidFill>
              <a:ln w="9525">
                <a:solidFill>
                  <a:srgbClr val="CC99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83" name="Rectangle 52">
              <a:extLst>
                <a:ext uri="{FF2B5EF4-FFF2-40B4-BE49-F238E27FC236}">
                  <a16:creationId xmlns:a16="http://schemas.microsoft.com/office/drawing/2014/main" id="{4EAEE0E4-1542-A044-B98C-0D8E85284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1522"/>
              <a:ext cx="1871" cy="896"/>
            </a:xfrm>
            <a:prstGeom prst="rect">
              <a:avLst/>
            </a:prstGeom>
            <a:solidFill>
              <a:srgbClr val="0000A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4" name="Line 53">
              <a:extLst>
                <a:ext uri="{FF2B5EF4-FFF2-40B4-BE49-F238E27FC236}">
                  <a16:creationId xmlns:a16="http://schemas.microsoft.com/office/drawing/2014/main" id="{1BF4AFA5-7079-8E48-98E5-F01131B6DC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" y="1863"/>
              <a:ext cx="18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5" name="AutoShape 54">
              <a:extLst>
                <a:ext uri="{FF2B5EF4-FFF2-40B4-BE49-F238E27FC236}">
                  <a16:creationId xmlns:a16="http://schemas.microsoft.com/office/drawing/2014/main" id="{01CE49A7-7FEA-2F41-B96C-9C13B3748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0" y="129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6" name="Rectangle 55" descr="Dark upward diagonal">
              <a:extLst>
                <a:ext uri="{FF2B5EF4-FFF2-40B4-BE49-F238E27FC236}">
                  <a16:creationId xmlns:a16="http://schemas.microsoft.com/office/drawing/2014/main" id="{E7DBF90D-63AF-CA4B-B765-CCAF65A7F8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" y="1856"/>
              <a:ext cx="1848" cy="55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7" name="AutoShape 56">
              <a:extLst>
                <a:ext uri="{FF2B5EF4-FFF2-40B4-BE49-F238E27FC236}">
                  <a16:creationId xmlns:a16="http://schemas.microsoft.com/office/drawing/2014/main" id="{E85EDD4B-2EB2-CF4B-A7E7-5DB87DD8E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2" y="2364"/>
              <a:ext cx="157" cy="288"/>
            </a:xfrm>
            <a:prstGeom prst="upArrow">
              <a:avLst>
                <a:gd name="adj1" fmla="val 50000"/>
                <a:gd name="adj2" fmla="val 45860"/>
              </a:avLst>
            </a:prstGeom>
            <a:solidFill>
              <a:srgbClr val="CC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8" name="Text Box 57">
              <a:extLst>
                <a:ext uri="{FF2B5EF4-FFF2-40B4-BE49-F238E27FC236}">
                  <a16:creationId xmlns:a16="http://schemas.microsoft.com/office/drawing/2014/main" id="{18AF2730-2703-2A49-8B1B-CCB541608D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4" y="1568"/>
              <a:ext cx="12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buffered data</a:t>
              </a:r>
            </a:p>
          </p:txBody>
        </p:sp>
        <p:sp>
          <p:nvSpPr>
            <p:cNvPr id="89" name="Line 58">
              <a:extLst>
                <a:ext uri="{FF2B5EF4-FFF2-40B4-BE49-F238E27FC236}">
                  <a16:creationId xmlns:a16="http://schemas.microsoft.com/office/drawing/2014/main" id="{3E425F76-602D-884F-B462-CE3703890F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" y="1857"/>
              <a:ext cx="1878" cy="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90" name="Text Box 59">
              <a:extLst>
                <a:ext uri="{FF2B5EF4-FFF2-40B4-BE49-F238E27FC236}">
                  <a16:creationId xmlns:a16="http://schemas.microsoft.com/office/drawing/2014/main" id="{FAA57939-600A-5644-BD7E-58580D1D7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3" y="2020"/>
              <a:ext cx="15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free buffer space</a:t>
              </a:r>
            </a:p>
          </p:txBody>
        </p:sp>
      </p:grpSp>
      <p:sp>
        <p:nvSpPr>
          <p:cNvPr id="95" name="Text Box 62">
            <a:extLst>
              <a:ext uri="{FF2B5EF4-FFF2-40B4-BE49-F238E27FC236}">
                <a16:creationId xmlns:a16="http://schemas.microsoft.com/office/drawing/2014/main" id="{AEFCE47F-E93D-AF44-B3F4-73BB671A7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0104" y="3495674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rwnd</a:t>
            </a:r>
          </a:p>
        </p:txBody>
      </p:sp>
      <p:sp>
        <p:nvSpPr>
          <p:cNvPr id="96" name="Line 64">
            <a:extLst>
              <a:ext uri="{FF2B5EF4-FFF2-40B4-BE49-F238E27FC236}">
                <a16:creationId xmlns:a16="http://schemas.microsoft.com/office/drawing/2014/main" id="{16902A7E-A0A9-CA44-AA34-DA532E0008E8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1279" y="3228974"/>
            <a:ext cx="0" cy="322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97" name="Line 65">
            <a:extLst>
              <a:ext uri="{FF2B5EF4-FFF2-40B4-BE49-F238E27FC236}">
                <a16:creationId xmlns:a16="http://schemas.microsoft.com/office/drawing/2014/main" id="{D648F6B1-0A50-8C4D-A7D2-3CF747C8BA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1279" y="3754437"/>
            <a:ext cx="0" cy="3222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98" name="Line 66">
            <a:extLst>
              <a:ext uri="{FF2B5EF4-FFF2-40B4-BE49-F238E27FC236}">
                <a16:creationId xmlns:a16="http://schemas.microsoft.com/office/drawing/2014/main" id="{6D1EA1AA-F1A0-E74F-8EB6-323F135BBE4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17292" y="4086224"/>
            <a:ext cx="476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99" name="Line 67">
            <a:extLst>
              <a:ext uri="{FF2B5EF4-FFF2-40B4-BE49-F238E27FC236}">
                <a16:creationId xmlns:a16="http://schemas.microsoft.com/office/drawing/2014/main" id="{1C85352E-17C9-D549-A2BD-57A09913F0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66504" y="3217862"/>
            <a:ext cx="1968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00" name="Line 68">
            <a:extLst>
              <a:ext uri="{FF2B5EF4-FFF2-40B4-BE49-F238E27FC236}">
                <a16:creationId xmlns:a16="http://schemas.microsoft.com/office/drawing/2014/main" id="{EBC9AE0D-2B04-2645-9476-0B3051DF9276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9517" y="2692399"/>
            <a:ext cx="4762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01" name="Line 69">
            <a:extLst>
              <a:ext uri="{FF2B5EF4-FFF2-40B4-BE49-F238E27FC236}">
                <a16:creationId xmlns:a16="http://schemas.microsoft.com/office/drawing/2014/main" id="{C0332117-A4C3-844D-8A08-8B0B485AD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8454" y="2697162"/>
            <a:ext cx="0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02" name="Line 70">
            <a:extLst>
              <a:ext uri="{FF2B5EF4-FFF2-40B4-BE49-F238E27FC236}">
                <a16:creationId xmlns:a16="http://schemas.microsoft.com/office/drawing/2014/main" id="{838B5881-D7D0-554D-93A9-E8D16418B8D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26867" y="3121024"/>
            <a:ext cx="0" cy="9540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03" name="Text Box 71">
            <a:extLst>
              <a:ext uri="{FF2B5EF4-FFF2-40B4-BE49-F238E27FC236}">
                <a16:creationId xmlns:a16="http://schemas.microsoft.com/office/drawing/2014/main" id="{76399630-36A1-DE42-B526-233291123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4342" y="2857499"/>
            <a:ext cx="1284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RcvBuffer</a:t>
            </a:r>
          </a:p>
        </p:txBody>
      </p:sp>
      <p:sp>
        <p:nvSpPr>
          <p:cNvPr id="104" name="Text Box 73">
            <a:extLst>
              <a:ext uri="{FF2B5EF4-FFF2-40B4-BE49-F238E27FC236}">
                <a16:creationId xmlns:a16="http://schemas.microsoft.com/office/drawing/2014/main" id="{B6E3B689-E8B2-BF4B-86DF-927AF5D4F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2610" y="4486274"/>
            <a:ext cx="25250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TCP segment payloads</a:t>
            </a:r>
          </a:p>
        </p:txBody>
      </p:sp>
      <p:sp>
        <p:nvSpPr>
          <p:cNvPr id="105" name="Text Box 74">
            <a:extLst>
              <a:ext uri="{FF2B5EF4-FFF2-40B4-BE49-F238E27FC236}">
                <a16:creationId xmlns:a16="http://schemas.microsoft.com/office/drawing/2014/main" id="{91F2C3EF-EE52-4542-BF6E-028621EA76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3635" y="1985962"/>
            <a:ext cx="24785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to application process</a:t>
            </a:r>
          </a:p>
        </p:txBody>
      </p:sp>
      <p:sp>
        <p:nvSpPr>
          <p:cNvPr id="106" name="Text Box 76">
            <a:extLst>
              <a:ext uri="{FF2B5EF4-FFF2-40B4-BE49-F238E27FC236}">
                <a16:creationId xmlns:a16="http://schemas.microsoft.com/office/drawing/2014/main" id="{0CF681A2-AC47-5344-AE94-24FC5FD82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4658" y="5138737"/>
            <a:ext cx="35637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TCP receiver-side buffering</a:t>
            </a:r>
          </a:p>
        </p:txBody>
      </p:sp>
      <p:sp>
        <p:nvSpPr>
          <p:cNvPr id="30" name="Slide Number Placeholder 2">
            <a:extLst>
              <a:ext uri="{FF2B5EF4-FFF2-40B4-BE49-F238E27FC236}">
                <a16:creationId xmlns:a16="http://schemas.microsoft.com/office/drawing/2014/main" id="{FD800B74-F67D-AF4D-AABB-EE14B6FEBDC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4078884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connection management</a:t>
            </a:r>
            <a:endParaRPr lang="en-US" sz="4400" b="0" dirty="0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9C578410-CCAC-A940-BEC5-74269A538606}"/>
              </a:ext>
            </a:extLst>
          </p:cNvPr>
          <p:cNvSpPr txBox="1">
            <a:spLocks noChangeArrowheads="1"/>
          </p:cNvSpPr>
          <p:nvPr/>
        </p:nvSpPr>
        <p:spPr>
          <a:xfrm>
            <a:off x="785243" y="1329399"/>
            <a:ext cx="11329310" cy="2187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before exchanging data, sender/receiver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handshake”: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agree to establish connection (each knowing the other willing to establish connection)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agree on connection parameters (e.g., starting seq #s)</a:t>
            </a:r>
          </a:p>
        </p:txBody>
      </p:sp>
      <p:sp>
        <p:nvSpPr>
          <p:cNvPr id="129" name="Rectangle 62">
            <a:extLst>
              <a:ext uri="{FF2B5EF4-FFF2-40B4-BE49-F238E27FC236}">
                <a16:creationId xmlns:a16="http://schemas.microsoft.com/office/drawing/2014/main" id="{C5E2ED2D-96E6-7640-B8B9-2E97B8768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8677" y="2935290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30" name="Rectangle 45">
            <a:extLst>
              <a:ext uri="{FF2B5EF4-FFF2-40B4-BE49-F238E27FC236}">
                <a16:creationId xmlns:a16="http://schemas.microsoft.com/office/drawing/2014/main" id="{E1C433CA-144F-FE40-9939-574216DE0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989" y="2989265"/>
            <a:ext cx="2270125" cy="2471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31" name="Line 55">
            <a:extLst>
              <a:ext uri="{FF2B5EF4-FFF2-40B4-BE49-F238E27FC236}">
                <a16:creationId xmlns:a16="http://schemas.microsoft.com/office/drawing/2014/main" id="{B5AF7973-E361-6A42-9B3B-A8AD0E9C7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8989" y="3430590"/>
            <a:ext cx="2270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32" name="Text Box 6">
            <a:extLst>
              <a:ext uri="{FF2B5EF4-FFF2-40B4-BE49-F238E27FC236}">
                <a16:creationId xmlns:a16="http://schemas.microsoft.com/office/drawing/2014/main" id="{F4060720-F3C5-A543-A168-90183A3F7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3277" y="3543303"/>
            <a:ext cx="2335212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30188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connection state: ESTAB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connection variables: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seq # client-to-server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server-to-client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rcvBuffer</a:t>
            </a: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size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at server,client 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</a:t>
            </a:r>
          </a:p>
        </p:txBody>
      </p:sp>
      <p:grpSp>
        <p:nvGrpSpPr>
          <p:cNvPr id="133" name="Group 46">
            <a:extLst>
              <a:ext uri="{FF2B5EF4-FFF2-40B4-BE49-F238E27FC236}">
                <a16:creationId xmlns:a16="http://schemas.microsoft.com/office/drawing/2014/main" id="{B33AB7A5-CCC5-254C-8A3A-759B759D5041}"/>
              </a:ext>
            </a:extLst>
          </p:cNvPr>
          <p:cNvGrpSpPr>
            <a:grpSpLocks/>
          </p:cNvGrpSpPr>
          <p:nvPr/>
        </p:nvGrpSpPr>
        <p:grpSpPr bwMode="auto">
          <a:xfrm>
            <a:off x="3979492" y="3344865"/>
            <a:ext cx="438150" cy="206375"/>
            <a:chOff x="344" y="1846"/>
            <a:chExt cx="336" cy="130"/>
          </a:xfrm>
        </p:grpSpPr>
        <p:sp>
          <p:nvSpPr>
            <p:cNvPr id="134" name="Rectangle 47">
              <a:extLst>
                <a:ext uri="{FF2B5EF4-FFF2-40B4-BE49-F238E27FC236}">
                  <a16:creationId xmlns:a16="http://schemas.microsoft.com/office/drawing/2014/main" id="{6C823A22-D6EB-C649-B7E4-0B164EE81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5" name="Rectangle 48">
              <a:extLst>
                <a:ext uri="{FF2B5EF4-FFF2-40B4-BE49-F238E27FC236}">
                  <a16:creationId xmlns:a16="http://schemas.microsoft.com/office/drawing/2014/main" id="{A8BB07C4-6AD0-A344-8975-A5BF33372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49">
              <a:extLst>
                <a:ext uri="{FF2B5EF4-FFF2-40B4-BE49-F238E27FC236}">
                  <a16:creationId xmlns:a16="http://schemas.microsoft.com/office/drawing/2014/main" id="{2CA09AF3-81EA-B643-82AA-454FD210E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37" name="Rectangle 50">
              <a:extLst>
                <a:ext uri="{FF2B5EF4-FFF2-40B4-BE49-F238E27FC236}">
                  <a16:creationId xmlns:a16="http://schemas.microsoft.com/office/drawing/2014/main" id="{467634F2-41DA-0748-9C1A-D08864A76A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38" name="Text Box 54">
            <a:extLst>
              <a:ext uri="{FF2B5EF4-FFF2-40B4-BE49-F238E27FC236}">
                <a16:creationId xmlns:a16="http://schemas.microsoft.com/office/drawing/2014/main" id="{A9AEB3C4-6978-5E48-B717-A659B5C3B9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081" y="3006443"/>
            <a:ext cx="1146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application</a:t>
            </a:r>
          </a:p>
        </p:txBody>
      </p:sp>
      <p:sp>
        <p:nvSpPr>
          <p:cNvPr id="139" name="Line 56">
            <a:extLst>
              <a:ext uri="{FF2B5EF4-FFF2-40B4-BE49-F238E27FC236}">
                <a16:creationId xmlns:a16="http://schemas.microsoft.com/office/drawing/2014/main" id="{D326D2D6-0DA1-914C-9073-3ECFE526F8C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5339" y="4926015"/>
            <a:ext cx="2268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0" name="Text Box 57">
            <a:extLst>
              <a:ext uri="{FF2B5EF4-FFF2-40B4-BE49-F238E27FC236}">
                <a16:creationId xmlns:a16="http://schemas.microsoft.com/office/drawing/2014/main" id="{E4C0EAD6-0908-3C42-9A10-A6AAF9451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3658" y="5021176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network</a:t>
            </a:r>
          </a:p>
        </p:txBody>
      </p:sp>
      <p:sp>
        <p:nvSpPr>
          <p:cNvPr id="141" name="Rectangle 58">
            <a:extLst>
              <a:ext uri="{FF2B5EF4-FFF2-40B4-BE49-F238E27FC236}">
                <a16:creationId xmlns:a16="http://schemas.microsoft.com/office/drawing/2014/main" id="{1CB6C439-3E38-7043-B2E4-E0EA4F390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414" y="5348290"/>
            <a:ext cx="2335213" cy="180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2" name="Line 59">
            <a:extLst>
              <a:ext uri="{FF2B5EF4-FFF2-40B4-BE49-F238E27FC236}">
                <a16:creationId xmlns:a16="http://schemas.microsoft.com/office/drawing/2014/main" id="{D8BBE84F-BCD3-BB4A-9FD3-757AFB3C13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8989" y="5337178"/>
            <a:ext cx="0" cy="2365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3" name="Line 60">
            <a:extLst>
              <a:ext uri="{FF2B5EF4-FFF2-40B4-BE49-F238E27FC236}">
                <a16:creationId xmlns:a16="http://schemas.microsoft.com/office/drawing/2014/main" id="{F862C10B-983A-F94D-A269-24CE747FC5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764" y="5308603"/>
            <a:ext cx="0" cy="2365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4" name="Freeform 8">
            <a:extLst>
              <a:ext uri="{FF2B5EF4-FFF2-40B4-BE49-F238E27FC236}">
                <a16:creationId xmlns:a16="http://schemas.microsoft.com/office/drawing/2014/main" id="{DF364C08-2C0C-EE4E-8664-EDA4833FE296}"/>
              </a:ext>
            </a:extLst>
          </p:cNvPr>
          <p:cNvSpPr>
            <a:spLocks/>
          </p:cNvSpPr>
          <p:nvPr/>
        </p:nvSpPr>
        <p:spPr bwMode="auto">
          <a:xfrm flipH="1">
            <a:off x="2625914" y="2992440"/>
            <a:ext cx="468313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5" name="Rectangle 63">
            <a:extLst>
              <a:ext uri="{FF2B5EF4-FFF2-40B4-BE49-F238E27FC236}">
                <a16:creationId xmlns:a16="http://schemas.microsoft.com/office/drawing/2014/main" id="{0F4E1AF7-DE3A-2541-818F-C54CEC430A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0802" y="2941640"/>
            <a:ext cx="2279650" cy="2414588"/>
          </a:xfrm>
          <a:prstGeom prst="rect">
            <a:avLst/>
          </a:prstGeom>
          <a:solidFill>
            <a:srgbClr val="0000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6" name="Rectangle 64">
            <a:extLst>
              <a:ext uri="{FF2B5EF4-FFF2-40B4-BE49-F238E27FC236}">
                <a16:creationId xmlns:a16="http://schemas.microsoft.com/office/drawing/2014/main" id="{5B961E58-331E-B748-A80F-3B7778F1C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1114" y="2995615"/>
            <a:ext cx="2270125" cy="24717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7" name="Line 65">
            <a:extLst>
              <a:ext uri="{FF2B5EF4-FFF2-40B4-BE49-F238E27FC236}">
                <a16:creationId xmlns:a16="http://schemas.microsoft.com/office/drawing/2014/main" id="{83696C28-A57C-AC46-B97E-048E3D61566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1114" y="3436940"/>
            <a:ext cx="22701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48" name="Text Box 66">
            <a:extLst>
              <a:ext uri="{FF2B5EF4-FFF2-40B4-BE49-F238E27FC236}">
                <a16:creationId xmlns:a16="http://schemas.microsoft.com/office/drawing/2014/main" id="{3C17C23B-2BF5-5B4E-BB33-288C19224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5402" y="3549653"/>
            <a:ext cx="2335212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230188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connection state: ESTAB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connection Variables: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seq # client-to-server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server-to-client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rcvBuffer</a:t>
            </a: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size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at server,client </a:t>
            </a:r>
          </a:p>
          <a:p>
            <a:pPr marL="230188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           </a:t>
            </a:r>
          </a:p>
        </p:txBody>
      </p:sp>
      <p:grpSp>
        <p:nvGrpSpPr>
          <p:cNvPr id="149" name="Group 67">
            <a:extLst>
              <a:ext uri="{FF2B5EF4-FFF2-40B4-BE49-F238E27FC236}">
                <a16:creationId xmlns:a16="http://schemas.microsoft.com/office/drawing/2014/main" id="{A3675259-9C7A-1740-AEED-A90AD2D0AE87}"/>
              </a:ext>
            </a:extLst>
          </p:cNvPr>
          <p:cNvGrpSpPr>
            <a:grpSpLocks/>
          </p:cNvGrpSpPr>
          <p:nvPr/>
        </p:nvGrpSpPr>
        <p:grpSpPr bwMode="auto">
          <a:xfrm>
            <a:off x="8308511" y="3351215"/>
            <a:ext cx="438150" cy="206375"/>
            <a:chOff x="344" y="1846"/>
            <a:chExt cx="336" cy="130"/>
          </a:xfrm>
        </p:grpSpPr>
        <p:sp>
          <p:nvSpPr>
            <p:cNvPr id="150" name="Rectangle 68">
              <a:extLst>
                <a:ext uri="{FF2B5EF4-FFF2-40B4-BE49-F238E27FC236}">
                  <a16:creationId xmlns:a16="http://schemas.microsoft.com/office/drawing/2014/main" id="{4B4BD261-01C7-494F-8D01-68B19AA4B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" y="1846"/>
              <a:ext cx="336" cy="13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1" name="Rectangle 69">
              <a:extLst>
                <a:ext uri="{FF2B5EF4-FFF2-40B4-BE49-F238E27FC236}">
                  <a16:creationId xmlns:a16="http://schemas.microsoft.com/office/drawing/2014/main" id="{4E7628F3-86B5-E44C-8195-D9FF1BBA5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863"/>
              <a:ext cx="112" cy="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2" name="Rectangle 70">
              <a:extLst>
                <a:ext uri="{FF2B5EF4-FFF2-40B4-BE49-F238E27FC236}">
                  <a16:creationId xmlns:a16="http://schemas.microsoft.com/office/drawing/2014/main" id="{BE5565DB-C659-5048-B6BD-16420D5CE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" y="1921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53" name="Rectangle 71">
              <a:extLst>
                <a:ext uri="{FF2B5EF4-FFF2-40B4-BE49-F238E27FC236}">
                  <a16:creationId xmlns:a16="http://schemas.microsoft.com/office/drawing/2014/main" id="{720A74F5-E1C3-FF45-B800-884CFBB24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1922"/>
              <a:ext cx="29" cy="35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54" name="Text Box 72">
            <a:extLst>
              <a:ext uri="{FF2B5EF4-FFF2-40B4-BE49-F238E27FC236}">
                <a16:creationId xmlns:a16="http://schemas.microsoft.com/office/drawing/2014/main" id="{48C5FBCA-1883-5B46-BC6B-BD218B24C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3246" y="3024051"/>
            <a:ext cx="1146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application</a:t>
            </a:r>
          </a:p>
        </p:txBody>
      </p:sp>
      <p:sp>
        <p:nvSpPr>
          <p:cNvPr id="155" name="Line 73">
            <a:extLst>
              <a:ext uri="{FF2B5EF4-FFF2-40B4-BE49-F238E27FC236}">
                <a16:creationId xmlns:a16="http://schemas.microsoft.com/office/drawing/2014/main" id="{C7D010E1-FDC8-B843-B502-33120A86EB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7464" y="4932365"/>
            <a:ext cx="2268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6" name="Text Box 74">
            <a:extLst>
              <a:ext uri="{FF2B5EF4-FFF2-40B4-BE49-F238E27FC236}">
                <a16:creationId xmlns:a16="http://schemas.microsoft.com/office/drawing/2014/main" id="{46053DCC-44E5-2C43-B37B-8DA921C73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0953" y="5013813"/>
            <a:ext cx="908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network</a:t>
            </a:r>
          </a:p>
        </p:txBody>
      </p:sp>
      <p:sp>
        <p:nvSpPr>
          <p:cNvPr id="157" name="Rectangle 75">
            <a:extLst>
              <a:ext uri="{FF2B5EF4-FFF2-40B4-BE49-F238E27FC236}">
                <a16:creationId xmlns:a16="http://schemas.microsoft.com/office/drawing/2014/main" id="{2794759F-1BDF-124F-8990-F97B9E3FF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539" y="5354640"/>
            <a:ext cx="2335213" cy="1809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8" name="Line 76">
            <a:extLst>
              <a:ext uri="{FF2B5EF4-FFF2-40B4-BE49-F238E27FC236}">
                <a16:creationId xmlns:a16="http://schemas.microsoft.com/office/drawing/2014/main" id="{AA62258B-6959-8646-9E2E-9B0097512BD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1114" y="5343528"/>
            <a:ext cx="0" cy="2365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59" name="Line 77">
            <a:extLst>
              <a:ext uri="{FF2B5EF4-FFF2-40B4-BE49-F238E27FC236}">
                <a16:creationId xmlns:a16="http://schemas.microsoft.com/office/drawing/2014/main" id="{B39909BE-5B6C-6F46-8749-CE29AEAB2CB2}"/>
              </a:ext>
            </a:extLst>
          </p:cNvPr>
          <p:cNvSpPr>
            <a:spLocks noChangeShapeType="1"/>
          </p:cNvSpPr>
          <p:nvPr/>
        </p:nvSpPr>
        <p:spPr bwMode="auto">
          <a:xfrm>
            <a:off x="9664889" y="5314953"/>
            <a:ext cx="0" cy="23653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160" name="Freeform 78">
            <a:extLst>
              <a:ext uri="{FF2B5EF4-FFF2-40B4-BE49-F238E27FC236}">
                <a16:creationId xmlns:a16="http://schemas.microsoft.com/office/drawing/2014/main" id="{830D21F8-79F0-0E4D-A9EF-3C8300C80D17}"/>
              </a:ext>
            </a:extLst>
          </p:cNvPr>
          <p:cNvSpPr>
            <a:spLocks/>
          </p:cNvSpPr>
          <p:nvPr/>
        </p:nvSpPr>
        <p:spPr bwMode="auto">
          <a:xfrm>
            <a:off x="9682352" y="2932115"/>
            <a:ext cx="468312" cy="249078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1" name="Text Box 83">
            <a:extLst>
              <a:ext uri="{FF2B5EF4-FFF2-40B4-BE49-F238E27FC236}">
                <a16:creationId xmlns:a16="http://schemas.microsoft.com/office/drawing/2014/main" id="{E97571FE-EF31-0544-985B-906D8CF8F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046" y="5759648"/>
            <a:ext cx="563335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Socket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clientSocket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=   </a:t>
            </a:r>
          </a:p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newSocket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("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hostname","port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number");</a:t>
            </a:r>
          </a:p>
        </p:txBody>
      </p:sp>
      <p:sp>
        <p:nvSpPr>
          <p:cNvPr id="162" name="Text Box 85">
            <a:extLst>
              <a:ext uri="{FF2B5EF4-FFF2-40B4-BE49-F238E27FC236}">
                <a16:creationId xmlns:a16="http://schemas.microsoft.com/office/drawing/2014/main" id="{C80EBC7F-DBC0-BD40-9507-82100813B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1795" y="5773144"/>
            <a:ext cx="415959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31775" indent="-231775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231775" marR="0" lvl="0" indent="-231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Socket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connectionSocket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 =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welcomeSocket.accept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charset="0"/>
                <a:ea typeface="ＭＳ Ｐゴシック" charset="0"/>
                <a:cs typeface="+mn-cs"/>
              </a:rPr>
              <a:t>();</a:t>
            </a:r>
          </a:p>
        </p:txBody>
      </p:sp>
      <p:grpSp>
        <p:nvGrpSpPr>
          <p:cNvPr id="163" name="Group 89">
            <a:extLst>
              <a:ext uri="{FF2B5EF4-FFF2-40B4-BE49-F238E27FC236}">
                <a16:creationId xmlns:a16="http://schemas.microsoft.com/office/drawing/2014/main" id="{DB71F8E2-0EB4-2A4E-B4C5-3DC2955DEDE8}"/>
              </a:ext>
            </a:extLst>
          </p:cNvPr>
          <p:cNvGrpSpPr>
            <a:grpSpLocks/>
          </p:cNvGrpSpPr>
          <p:nvPr/>
        </p:nvGrpSpPr>
        <p:grpSpPr bwMode="auto">
          <a:xfrm>
            <a:off x="2149664" y="5024440"/>
            <a:ext cx="698500" cy="612775"/>
            <a:chOff x="-44" y="1473"/>
            <a:chExt cx="981" cy="1105"/>
          </a:xfrm>
        </p:grpSpPr>
        <p:pic>
          <p:nvPicPr>
            <p:cNvPr id="164" name="Picture 90" descr="desktop_computer_stylized_medium">
              <a:extLst>
                <a:ext uri="{FF2B5EF4-FFF2-40B4-BE49-F238E27FC236}">
                  <a16:creationId xmlns:a16="http://schemas.microsoft.com/office/drawing/2014/main" id="{C631DB34-DA41-694E-BA26-57FDF68E68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5" name="Freeform 91">
              <a:extLst>
                <a:ext uri="{FF2B5EF4-FFF2-40B4-BE49-F238E27FC236}">
                  <a16:creationId xmlns:a16="http://schemas.microsoft.com/office/drawing/2014/main" id="{BEF55614-0BD4-8249-9822-CEE59DA9A93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66" name="Group 92">
            <a:extLst>
              <a:ext uri="{FF2B5EF4-FFF2-40B4-BE49-F238E27FC236}">
                <a16:creationId xmlns:a16="http://schemas.microsoft.com/office/drawing/2014/main" id="{F06A1B16-A85F-394E-802F-0E5CD7D943D6}"/>
              </a:ext>
            </a:extLst>
          </p:cNvPr>
          <p:cNvGrpSpPr>
            <a:grpSpLocks/>
          </p:cNvGrpSpPr>
          <p:nvPr/>
        </p:nvGrpSpPr>
        <p:grpSpPr bwMode="auto">
          <a:xfrm>
            <a:off x="9964927" y="4922840"/>
            <a:ext cx="415925" cy="627063"/>
            <a:chOff x="4140" y="429"/>
            <a:chExt cx="1425" cy="2396"/>
          </a:xfrm>
        </p:grpSpPr>
        <p:sp>
          <p:nvSpPr>
            <p:cNvPr id="167" name="Freeform 93">
              <a:extLst>
                <a:ext uri="{FF2B5EF4-FFF2-40B4-BE49-F238E27FC236}">
                  <a16:creationId xmlns:a16="http://schemas.microsoft.com/office/drawing/2014/main" id="{0B18D7B8-4C19-6A48-9356-0BDC63F4B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8" name="Rectangle 94">
              <a:extLst>
                <a:ext uri="{FF2B5EF4-FFF2-40B4-BE49-F238E27FC236}">
                  <a16:creationId xmlns:a16="http://schemas.microsoft.com/office/drawing/2014/main" id="{83F51854-758D-F348-B0AE-4C8BBF01B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429"/>
              <a:ext cx="1050" cy="2287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69" name="Freeform 95">
              <a:extLst>
                <a:ext uri="{FF2B5EF4-FFF2-40B4-BE49-F238E27FC236}">
                  <a16:creationId xmlns:a16="http://schemas.microsoft.com/office/drawing/2014/main" id="{BCB6E605-7A9B-CA4D-855C-288812DAA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Freeform 96">
              <a:extLst>
                <a:ext uri="{FF2B5EF4-FFF2-40B4-BE49-F238E27FC236}">
                  <a16:creationId xmlns:a16="http://schemas.microsoft.com/office/drawing/2014/main" id="{010D7A25-5C86-B443-B0F4-6A6735092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Rectangle 97">
              <a:extLst>
                <a:ext uri="{FF2B5EF4-FFF2-40B4-BE49-F238E27FC236}">
                  <a16:creationId xmlns:a16="http://schemas.microsoft.com/office/drawing/2014/main" id="{6B6FDD4A-AD55-9345-AF53-BC625746D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6"/>
              <a:ext cx="598" cy="4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72" name="Group 98">
              <a:extLst>
                <a:ext uri="{FF2B5EF4-FFF2-40B4-BE49-F238E27FC236}">
                  <a16:creationId xmlns:a16="http://schemas.microsoft.com/office/drawing/2014/main" id="{A97FBBEC-0302-FA4C-A3B9-B0FD424712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7" name="AutoShape 99">
                <a:extLst>
                  <a:ext uri="{FF2B5EF4-FFF2-40B4-BE49-F238E27FC236}">
                    <a16:creationId xmlns:a16="http://schemas.microsoft.com/office/drawing/2014/main" id="{C21CB491-D46B-EE41-AA0F-DE79A218D5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6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8" name="AutoShape 100">
                <a:extLst>
                  <a:ext uri="{FF2B5EF4-FFF2-40B4-BE49-F238E27FC236}">
                    <a16:creationId xmlns:a16="http://schemas.microsoft.com/office/drawing/2014/main" id="{1FC5D9EE-EAE0-7E4E-B85F-6FC8DE4DEE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3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73" name="Rectangle 101">
              <a:extLst>
                <a:ext uri="{FF2B5EF4-FFF2-40B4-BE49-F238E27FC236}">
                  <a16:creationId xmlns:a16="http://schemas.microsoft.com/office/drawing/2014/main" id="{8F3C4297-FFD3-D843-98B6-43C61A7317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8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74" name="Group 102">
              <a:extLst>
                <a:ext uri="{FF2B5EF4-FFF2-40B4-BE49-F238E27FC236}">
                  <a16:creationId xmlns:a16="http://schemas.microsoft.com/office/drawing/2014/main" id="{21DC2796-CCBB-6A4F-838F-49A2C67C0E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95" name="AutoShape 103">
                <a:extLst>
                  <a:ext uri="{FF2B5EF4-FFF2-40B4-BE49-F238E27FC236}">
                    <a16:creationId xmlns:a16="http://schemas.microsoft.com/office/drawing/2014/main" id="{969D7B41-0DC1-4440-AFDE-248D9CDB66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6" name="AutoShape 104">
                <a:extLst>
                  <a:ext uri="{FF2B5EF4-FFF2-40B4-BE49-F238E27FC236}">
                    <a16:creationId xmlns:a16="http://schemas.microsoft.com/office/drawing/2014/main" id="{B3EC6575-CF4C-6246-8181-ED39D289D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7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75" name="Rectangle 105">
              <a:extLst>
                <a:ext uri="{FF2B5EF4-FFF2-40B4-BE49-F238E27FC236}">
                  <a16:creationId xmlns:a16="http://schemas.microsoft.com/office/drawing/2014/main" id="{E4C8EF29-9693-8843-BE99-DFF7EF55F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8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76" name="Rectangle 106">
              <a:extLst>
                <a:ext uri="{FF2B5EF4-FFF2-40B4-BE49-F238E27FC236}">
                  <a16:creationId xmlns:a16="http://schemas.microsoft.com/office/drawing/2014/main" id="{444A4DA4-95C5-7247-8CDB-5D7AF6D3A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4"/>
              <a:ext cx="598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77" name="Group 107">
              <a:extLst>
                <a:ext uri="{FF2B5EF4-FFF2-40B4-BE49-F238E27FC236}">
                  <a16:creationId xmlns:a16="http://schemas.microsoft.com/office/drawing/2014/main" id="{E95F09FB-35B3-984D-8B07-8ED352E498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93" name="AutoShape 108">
                <a:extLst>
                  <a:ext uri="{FF2B5EF4-FFF2-40B4-BE49-F238E27FC236}">
                    <a16:creationId xmlns:a16="http://schemas.microsoft.com/office/drawing/2014/main" id="{0D8F2BD6-B00B-A145-9FAD-DEBB9A14C7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25" cy="123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4" name="AutoShape 109">
                <a:extLst>
                  <a:ext uri="{FF2B5EF4-FFF2-40B4-BE49-F238E27FC236}">
                    <a16:creationId xmlns:a16="http://schemas.microsoft.com/office/drawing/2014/main" id="{FBEB72B8-9464-2649-9EA1-03257A809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8"/>
                <a:ext cx="691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78" name="Freeform 110">
              <a:extLst>
                <a:ext uri="{FF2B5EF4-FFF2-40B4-BE49-F238E27FC236}">
                  <a16:creationId xmlns:a16="http://schemas.microsoft.com/office/drawing/2014/main" id="{69825DF1-2B01-DB4D-AD1A-63C84CD16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79" name="Group 111">
              <a:extLst>
                <a:ext uri="{FF2B5EF4-FFF2-40B4-BE49-F238E27FC236}">
                  <a16:creationId xmlns:a16="http://schemas.microsoft.com/office/drawing/2014/main" id="{77E8896E-C175-9440-8F1C-C0DAB898AF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91" name="AutoShape 112">
                <a:extLst>
                  <a:ext uri="{FF2B5EF4-FFF2-40B4-BE49-F238E27FC236}">
                    <a16:creationId xmlns:a16="http://schemas.microsoft.com/office/drawing/2014/main" id="{207BBBCB-E17B-0743-A1A2-C4D7DD812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192" name="AutoShape 113">
                <a:extLst>
                  <a:ext uri="{FF2B5EF4-FFF2-40B4-BE49-F238E27FC236}">
                    <a16:creationId xmlns:a16="http://schemas.microsoft.com/office/drawing/2014/main" id="{28DD6B35-219B-6B45-BF21-71B299ABB4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1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180" name="Rectangle 114">
              <a:extLst>
                <a:ext uri="{FF2B5EF4-FFF2-40B4-BE49-F238E27FC236}">
                  <a16:creationId xmlns:a16="http://schemas.microsoft.com/office/drawing/2014/main" id="{CD269004-8DB5-4549-A4AF-499B61683F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1" name="Freeform 115">
              <a:extLst>
                <a:ext uri="{FF2B5EF4-FFF2-40B4-BE49-F238E27FC236}">
                  <a16:creationId xmlns:a16="http://schemas.microsoft.com/office/drawing/2014/main" id="{8AAFEB73-B442-224B-96A6-63129BA97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2" name="Freeform 116">
              <a:extLst>
                <a:ext uri="{FF2B5EF4-FFF2-40B4-BE49-F238E27FC236}">
                  <a16:creationId xmlns:a16="http://schemas.microsoft.com/office/drawing/2014/main" id="{E0880A41-79A8-9248-8678-A4C1ACE4B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3" name="Oval 117">
              <a:extLst>
                <a:ext uri="{FF2B5EF4-FFF2-40B4-BE49-F238E27FC236}">
                  <a16:creationId xmlns:a16="http://schemas.microsoft.com/office/drawing/2014/main" id="{11D25FBB-2A67-A949-8638-6A82B88E1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3"/>
              <a:ext cx="49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4" name="Freeform 118">
              <a:extLst>
                <a:ext uri="{FF2B5EF4-FFF2-40B4-BE49-F238E27FC236}">
                  <a16:creationId xmlns:a16="http://schemas.microsoft.com/office/drawing/2014/main" id="{9FEB11C7-9DF6-A746-9A7F-CE68217C1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5" name="AutoShape 119">
              <a:extLst>
                <a:ext uri="{FF2B5EF4-FFF2-40B4-BE49-F238E27FC236}">
                  <a16:creationId xmlns:a16="http://schemas.microsoft.com/office/drawing/2014/main" id="{D279A648-2B84-1346-BF0F-DB65CFB07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7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6" name="AutoShape 120">
              <a:extLst>
                <a:ext uri="{FF2B5EF4-FFF2-40B4-BE49-F238E27FC236}">
                  <a16:creationId xmlns:a16="http://schemas.microsoft.com/office/drawing/2014/main" id="{0EDBF10F-D10C-CA46-A0A9-1ACE621AD0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5" y="2710"/>
              <a:ext cx="1071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7" name="Oval 121">
              <a:extLst>
                <a:ext uri="{FF2B5EF4-FFF2-40B4-BE49-F238E27FC236}">
                  <a16:creationId xmlns:a16="http://schemas.microsoft.com/office/drawing/2014/main" id="{E4E41E31-C9C4-AF4E-A419-E8421CCEF4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88" name="Oval 122">
              <a:extLst>
                <a:ext uri="{FF2B5EF4-FFF2-40B4-BE49-F238E27FC236}">
                  <a16:creationId xmlns:a16="http://schemas.microsoft.com/office/drawing/2014/main" id="{2C59CE5F-437A-C441-8354-653004105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189" name="Oval 123">
              <a:extLst>
                <a:ext uri="{FF2B5EF4-FFF2-40B4-BE49-F238E27FC236}">
                  <a16:creationId xmlns:a16="http://schemas.microsoft.com/office/drawing/2014/main" id="{E077C775-39FA-824B-8701-FA02EBEDC5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0" name="Rectangle 124">
              <a:extLst>
                <a:ext uri="{FF2B5EF4-FFF2-40B4-BE49-F238E27FC236}">
                  <a16:creationId xmlns:a16="http://schemas.microsoft.com/office/drawing/2014/main" id="{858DFD8B-E1AF-0646-911F-639730691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5" y="1836"/>
              <a:ext cx="82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4" name="Slide Number Placeholder 2">
            <a:extLst>
              <a:ext uri="{FF2B5EF4-FFF2-40B4-BE49-F238E27FC236}">
                <a16:creationId xmlns:a16="http://schemas.microsoft.com/office/drawing/2014/main" id="{2804BB5E-F6B2-BA48-BFC5-59C8B165BD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93685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3-way handshake</a:t>
            </a:r>
            <a:endParaRPr lang="en-US" sz="4400" b="0" dirty="0"/>
          </a:p>
        </p:txBody>
      </p:sp>
      <p:sp>
        <p:nvSpPr>
          <p:cNvPr id="215" name="Line 5">
            <a:extLst>
              <a:ext uri="{FF2B5EF4-FFF2-40B4-BE49-F238E27FC236}">
                <a16:creationId xmlns:a16="http://schemas.microsoft.com/office/drawing/2014/main" id="{977A2B4A-655D-5443-8A4F-9288451178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96631" y="3078661"/>
            <a:ext cx="1588" cy="2470150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216" name="Group 102">
            <a:extLst>
              <a:ext uri="{FF2B5EF4-FFF2-40B4-BE49-F238E27FC236}">
                <a16:creationId xmlns:a16="http://schemas.microsoft.com/office/drawing/2014/main" id="{1F3D6A6C-5FEE-8646-8A80-04AC9F3BFF74}"/>
              </a:ext>
            </a:extLst>
          </p:cNvPr>
          <p:cNvGrpSpPr>
            <a:grpSpLocks/>
          </p:cNvGrpSpPr>
          <p:nvPr/>
        </p:nvGrpSpPr>
        <p:grpSpPr bwMode="auto">
          <a:xfrm>
            <a:off x="2810669" y="3005636"/>
            <a:ext cx="4494212" cy="955675"/>
            <a:chOff x="810" y="1363"/>
            <a:chExt cx="2831" cy="602"/>
          </a:xfrm>
        </p:grpSpPr>
        <p:sp>
          <p:nvSpPr>
            <p:cNvPr id="217" name="Line 10">
              <a:extLst>
                <a:ext uri="{FF2B5EF4-FFF2-40B4-BE49-F238E27FC236}">
                  <a16:creationId xmlns:a16="http://schemas.microsoft.com/office/drawing/2014/main" id="{EE87312F-9111-3748-8D8C-BFB220C5EE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2" y="1502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8" name="Rectangle 12">
              <a:extLst>
                <a:ext uri="{FF2B5EF4-FFF2-40B4-BE49-F238E27FC236}">
                  <a16:creationId xmlns:a16="http://schemas.microsoft.com/office/drawing/2014/main" id="{F50F8FCD-3A00-574F-A159-92B207C593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8" y="1565"/>
              <a:ext cx="590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9" name="Text Box 13">
              <a:extLst>
                <a:ext uri="{FF2B5EF4-FFF2-40B4-BE49-F238E27FC236}">
                  <a16:creationId xmlns:a16="http://schemas.microsoft.com/office/drawing/2014/main" id="{24E8EE1C-DBA9-8F4D-82EE-29CEECDFAA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0" y="1624"/>
              <a:ext cx="10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SYNbit=1, Seq=x</a:t>
              </a:r>
            </a:p>
          </p:txBody>
        </p:sp>
        <p:sp>
          <p:nvSpPr>
            <p:cNvPr id="220" name="Text Box 21">
              <a:extLst>
                <a:ext uri="{FF2B5EF4-FFF2-40B4-BE49-F238E27FC236}">
                  <a16:creationId xmlns:a16="http://schemas.microsoft.com/office/drawing/2014/main" id="{8343DEBF-07A5-D746-BE48-88F38BD40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" y="1363"/>
              <a:ext cx="1230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choose init seq num, x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 TCP SYN msg</a:t>
              </a:r>
            </a:p>
          </p:txBody>
        </p:sp>
      </p:grpSp>
      <p:sp>
        <p:nvSpPr>
          <p:cNvPr id="221" name="Line 22">
            <a:extLst>
              <a:ext uri="{FF2B5EF4-FFF2-40B4-BE49-F238E27FC236}">
                <a16:creationId xmlns:a16="http://schemas.microsoft.com/office/drawing/2014/main" id="{2FC7049F-93A3-A84A-9D90-B3F4B6E3F6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5844" y="3148511"/>
            <a:ext cx="1587" cy="3417888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22" name="Text Box 92">
            <a:extLst>
              <a:ext uri="{FF2B5EF4-FFF2-40B4-BE49-F238E27FC236}">
                <a16:creationId xmlns:a16="http://schemas.microsoft.com/office/drawing/2014/main" id="{8192AE36-3CEB-7940-A712-3437D9AE1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1831" y="5986961"/>
            <a:ext cx="771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ESTAB</a:t>
            </a:r>
          </a:p>
        </p:txBody>
      </p:sp>
      <p:grpSp>
        <p:nvGrpSpPr>
          <p:cNvPr id="223" name="Group 109">
            <a:extLst>
              <a:ext uri="{FF2B5EF4-FFF2-40B4-BE49-F238E27FC236}">
                <a16:creationId xmlns:a16="http://schemas.microsoft.com/office/drawing/2014/main" id="{9180F1A8-9EF0-3C49-80B2-6C9528088F36}"/>
              </a:ext>
            </a:extLst>
          </p:cNvPr>
          <p:cNvGrpSpPr>
            <a:grpSpLocks/>
          </p:cNvGrpSpPr>
          <p:nvPr/>
        </p:nvGrpSpPr>
        <p:grpSpPr bwMode="auto">
          <a:xfrm>
            <a:off x="4795044" y="3675561"/>
            <a:ext cx="4519612" cy="1425575"/>
            <a:chOff x="2060" y="1785"/>
            <a:chExt cx="2847" cy="898"/>
          </a:xfrm>
        </p:grpSpPr>
        <p:sp>
          <p:nvSpPr>
            <p:cNvPr id="224" name="Line 11">
              <a:extLst>
                <a:ext uri="{FF2B5EF4-FFF2-40B4-BE49-F238E27FC236}">
                  <a16:creationId xmlns:a16="http://schemas.microsoft.com/office/drawing/2014/main" id="{660BD729-B466-584F-9DAC-1C1358024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0" y="2031"/>
              <a:ext cx="1580" cy="652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Rectangle 14">
              <a:extLst>
                <a:ext uri="{FF2B5EF4-FFF2-40B4-BE49-F238E27FC236}">
                  <a16:creationId xmlns:a16="http://schemas.microsoft.com/office/drawing/2014/main" id="{36832487-CAD9-A047-9D5F-96D1B02D3E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206"/>
              <a:ext cx="896" cy="3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6" name="Text Box 83">
              <a:extLst>
                <a:ext uri="{FF2B5EF4-FFF2-40B4-BE49-F238E27FC236}">
                  <a16:creationId xmlns:a16="http://schemas.microsoft.com/office/drawing/2014/main" id="{393E04DD-B089-D14F-BFBB-76E878EC5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9" y="2169"/>
              <a:ext cx="153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SYNbit=1, Seq=y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ACKbit=1; ACKnum=x+1</a:t>
              </a:r>
            </a:p>
          </p:txBody>
        </p:sp>
        <p:sp>
          <p:nvSpPr>
            <p:cNvPr id="227" name="Text Box 93">
              <a:extLst>
                <a:ext uri="{FF2B5EF4-FFF2-40B4-BE49-F238E27FC236}">
                  <a16:creationId xmlns:a16="http://schemas.microsoft.com/office/drawing/2014/main" id="{D2107B90-790F-D84D-8A95-4CD5BE8D7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6" y="1785"/>
              <a:ext cx="1231" cy="4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choose init seq num, y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 TCP SYNACK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msg, acking SYN</a:t>
              </a:r>
            </a:p>
          </p:txBody>
        </p:sp>
      </p:grpSp>
      <p:grpSp>
        <p:nvGrpSpPr>
          <p:cNvPr id="228" name="Group 110">
            <a:extLst>
              <a:ext uri="{FF2B5EF4-FFF2-40B4-BE49-F238E27FC236}">
                <a16:creationId xmlns:a16="http://schemas.microsoft.com/office/drawing/2014/main" id="{92A8D17F-88B5-E34B-ADF1-D1D5F4C6CACA}"/>
              </a:ext>
            </a:extLst>
          </p:cNvPr>
          <p:cNvGrpSpPr>
            <a:grpSpLocks/>
          </p:cNvGrpSpPr>
          <p:nvPr/>
        </p:nvGrpSpPr>
        <p:grpSpPr bwMode="auto">
          <a:xfrm>
            <a:off x="2512219" y="4774111"/>
            <a:ext cx="6630987" cy="1373188"/>
            <a:chOff x="622" y="2477"/>
            <a:chExt cx="4177" cy="865"/>
          </a:xfrm>
        </p:grpSpPr>
        <p:sp>
          <p:nvSpPr>
            <p:cNvPr id="229" name="Line 84">
              <a:extLst>
                <a:ext uri="{FF2B5EF4-FFF2-40B4-BE49-F238E27FC236}">
                  <a16:creationId xmlns:a16="http://schemas.microsoft.com/office/drawing/2014/main" id="{31D580AA-9CAF-1544-A3DB-06757FBBB3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73" y="2728"/>
              <a:ext cx="1579" cy="463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0" name="Rectangle 89">
              <a:extLst>
                <a:ext uri="{FF2B5EF4-FFF2-40B4-BE49-F238E27FC236}">
                  <a16:creationId xmlns:a16="http://schemas.microsoft.com/office/drawing/2014/main" id="{60D16AD1-FAFA-6248-BB4D-76643C40A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6" y="2806"/>
              <a:ext cx="775" cy="2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1" name="Text Box 90">
              <a:extLst>
                <a:ext uri="{FF2B5EF4-FFF2-40B4-BE49-F238E27FC236}">
                  <a16:creationId xmlns:a16="http://schemas.microsoft.com/office/drawing/2014/main" id="{D8F9F960-0A9B-F045-8B04-6F4D63130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2" y="2852"/>
              <a:ext cx="152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ACKbit=1, ACKnum=y+1</a:t>
              </a:r>
            </a:p>
          </p:txBody>
        </p:sp>
        <p:sp>
          <p:nvSpPr>
            <p:cNvPr id="232" name="Text Box 94">
              <a:extLst>
                <a:ext uri="{FF2B5EF4-FFF2-40B4-BE49-F238E27FC236}">
                  <a16:creationId xmlns:a16="http://schemas.microsoft.com/office/drawing/2014/main" id="{B9046815-BDD2-9143-979C-D64169C26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2" y="2477"/>
              <a:ext cx="1422" cy="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received SYNACK(x) 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indicates server is live;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send ACK for SYNACK;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this segment may contain </a:t>
              </a:r>
            </a:p>
            <a:p>
              <a:pPr marL="0" marR="0" lvl="0" indent="0" algn="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client-to-server data</a:t>
              </a:r>
            </a:p>
          </p:txBody>
        </p:sp>
        <p:sp>
          <p:nvSpPr>
            <p:cNvPr id="233" name="Text Box 95">
              <a:extLst>
                <a:ext uri="{FF2B5EF4-FFF2-40B4-BE49-F238E27FC236}">
                  <a16:creationId xmlns:a16="http://schemas.microsoft.com/office/drawing/2014/main" id="{ADF0930B-F723-4446-8C5B-8996D59396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0" y="3042"/>
              <a:ext cx="1159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received ACK(y) 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indicates client is live</a:t>
              </a:r>
            </a:p>
          </p:txBody>
        </p:sp>
      </p:grpSp>
      <p:grpSp>
        <p:nvGrpSpPr>
          <p:cNvPr id="234" name="Group 105">
            <a:extLst>
              <a:ext uri="{FF2B5EF4-FFF2-40B4-BE49-F238E27FC236}">
                <a16:creationId xmlns:a16="http://schemas.microsoft.com/office/drawing/2014/main" id="{45AA77DF-71CD-2E48-9AEE-EC1E8FB1B1C5}"/>
              </a:ext>
            </a:extLst>
          </p:cNvPr>
          <p:cNvGrpSpPr>
            <a:grpSpLocks/>
          </p:cNvGrpSpPr>
          <p:nvPr/>
        </p:nvGrpSpPr>
        <p:grpSpPr bwMode="auto">
          <a:xfrm>
            <a:off x="1813719" y="3043736"/>
            <a:ext cx="1030287" cy="700088"/>
            <a:chOff x="182" y="1387"/>
            <a:chExt cx="649" cy="441"/>
          </a:xfrm>
        </p:grpSpPr>
        <p:sp>
          <p:nvSpPr>
            <p:cNvPr id="235" name="Text Box 91">
              <a:extLst>
                <a:ext uri="{FF2B5EF4-FFF2-40B4-BE49-F238E27FC236}">
                  <a16:creationId xmlns:a16="http://schemas.microsoft.com/office/drawing/2014/main" id="{B93FA479-02A5-4C43-B059-3F1D0BB052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" y="1616"/>
              <a:ext cx="64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SYNSENT</a:t>
              </a:r>
            </a:p>
          </p:txBody>
        </p:sp>
        <p:sp>
          <p:nvSpPr>
            <p:cNvPr id="236" name="Line 103">
              <a:extLst>
                <a:ext uri="{FF2B5EF4-FFF2-40B4-BE49-F238E27FC236}">
                  <a16:creationId xmlns:a16="http://schemas.microsoft.com/office/drawing/2014/main" id="{C569F88B-55D7-1F45-9FD5-8D995E4C9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" y="1387"/>
              <a:ext cx="0" cy="27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37" name="Group 111">
            <a:extLst>
              <a:ext uri="{FF2B5EF4-FFF2-40B4-BE49-F238E27FC236}">
                <a16:creationId xmlns:a16="http://schemas.microsoft.com/office/drawing/2014/main" id="{FBD3641B-4567-B84B-B0A9-51F31757E64D}"/>
              </a:ext>
            </a:extLst>
          </p:cNvPr>
          <p:cNvGrpSpPr>
            <a:grpSpLocks/>
          </p:cNvGrpSpPr>
          <p:nvPr/>
        </p:nvGrpSpPr>
        <p:grpSpPr bwMode="auto">
          <a:xfrm>
            <a:off x="1815306" y="3704136"/>
            <a:ext cx="771525" cy="1622425"/>
            <a:chOff x="183" y="1803"/>
            <a:chExt cx="486" cy="1022"/>
          </a:xfrm>
        </p:grpSpPr>
        <p:sp>
          <p:nvSpPr>
            <p:cNvPr id="238" name="Text Box 16">
              <a:extLst>
                <a:ext uri="{FF2B5EF4-FFF2-40B4-BE49-F238E27FC236}">
                  <a16:creationId xmlns:a16="http://schemas.microsoft.com/office/drawing/2014/main" id="{46A42911-E4FA-6E45-98D3-9BA61AF39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" y="2613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ESTAB</a:t>
              </a:r>
            </a:p>
          </p:txBody>
        </p:sp>
        <p:sp>
          <p:nvSpPr>
            <p:cNvPr id="239" name="Line 104">
              <a:extLst>
                <a:ext uri="{FF2B5EF4-FFF2-40B4-BE49-F238E27FC236}">
                  <a16:creationId xmlns:a16="http://schemas.microsoft.com/office/drawing/2014/main" id="{B764515C-528C-5B41-979E-CEB5F77FD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" y="1803"/>
              <a:ext cx="0" cy="7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240" name="Group 108">
            <a:extLst>
              <a:ext uri="{FF2B5EF4-FFF2-40B4-BE49-F238E27FC236}">
                <a16:creationId xmlns:a16="http://schemas.microsoft.com/office/drawing/2014/main" id="{E9975853-CA29-F64E-9978-90818E85074F}"/>
              </a:ext>
            </a:extLst>
          </p:cNvPr>
          <p:cNvGrpSpPr>
            <a:grpSpLocks/>
          </p:cNvGrpSpPr>
          <p:nvPr/>
        </p:nvGrpSpPr>
        <p:grpSpPr bwMode="auto">
          <a:xfrm>
            <a:off x="9268619" y="3099299"/>
            <a:ext cx="1119187" cy="1192212"/>
            <a:chOff x="4878" y="1422"/>
            <a:chExt cx="705" cy="751"/>
          </a:xfrm>
        </p:grpSpPr>
        <p:sp>
          <p:nvSpPr>
            <p:cNvPr id="241" name="Text Box 99">
              <a:extLst>
                <a:ext uri="{FF2B5EF4-FFF2-40B4-BE49-F238E27FC236}">
                  <a16:creationId xmlns:a16="http://schemas.microsoft.com/office/drawing/2014/main" id="{8F08BD14-4FFB-B243-AC1A-68FE85BE4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8" y="1961"/>
              <a:ext cx="70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SYN RCVD</a:t>
              </a:r>
            </a:p>
          </p:txBody>
        </p:sp>
        <p:sp>
          <p:nvSpPr>
            <p:cNvPr id="242" name="Line 106">
              <a:extLst>
                <a:ext uri="{FF2B5EF4-FFF2-40B4-BE49-F238E27FC236}">
                  <a16:creationId xmlns:a16="http://schemas.microsoft.com/office/drawing/2014/main" id="{0D6BD76C-B84A-F940-AC88-70ACC69EC6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9" y="1422"/>
              <a:ext cx="0" cy="56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43" name="Line 107">
            <a:extLst>
              <a:ext uri="{FF2B5EF4-FFF2-40B4-BE49-F238E27FC236}">
                <a16:creationId xmlns:a16="http://schemas.microsoft.com/office/drawing/2014/main" id="{28C3410E-FF26-2849-8647-5DA1E34B6C9E}"/>
              </a:ext>
            </a:extLst>
          </p:cNvPr>
          <p:cNvSpPr>
            <a:spLocks noChangeShapeType="1"/>
          </p:cNvSpPr>
          <p:nvPr/>
        </p:nvSpPr>
        <p:spPr bwMode="auto">
          <a:xfrm>
            <a:off x="9982994" y="4301036"/>
            <a:ext cx="0" cy="1704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45" name="Text Box 114">
            <a:extLst>
              <a:ext uri="{FF2B5EF4-FFF2-40B4-BE49-F238E27FC236}">
                <a16:creationId xmlns:a16="http://schemas.microsoft.com/office/drawing/2014/main" id="{A27DEC11-2958-674C-B587-49A38C649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197" y="1675748"/>
            <a:ext cx="183903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C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lient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 state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46" name="Text Box 115">
            <a:extLst>
              <a:ext uri="{FF2B5EF4-FFF2-40B4-BE49-F238E27FC236}">
                <a16:creationId xmlns:a16="http://schemas.microsoft.com/office/drawing/2014/main" id="{052EAC19-09BF-FD44-ADF4-7A708D2CC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7368" y="2389622"/>
            <a:ext cx="842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LISTEN</a:t>
            </a:r>
          </a:p>
        </p:txBody>
      </p:sp>
      <p:sp>
        <p:nvSpPr>
          <p:cNvPr id="247" name="Text Box 116">
            <a:extLst>
              <a:ext uri="{FF2B5EF4-FFF2-40B4-BE49-F238E27FC236}">
                <a16:creationId xmlns:a16="http://schemas.microsoft.com/office/drawing/2014/main" id="{27C21C28-5638-8F4A-8A80-DBD146AD3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05645" y="1081958"/>
            <a:ext cx="1930400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S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erver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rPr>
              <a:t> state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1" u="none" strike="noStrike" kern="0" cap="none" spc="0" normalizeH="0" baseline="0" noProof="0" dirty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248" name="Text Box 117">
            <a:extLst>
              <a:ext uri="{FF2B5EF4-FFF2-40B4-BE49-F238E27FC236}">
                <a16:creationId xmlns:a16="http://schemas.microsoft.com/office/drawing/2014/main" id="{2B920772-7698-6844-B114-A453A028C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504" y="2632510"/>
            <a:ext cx="8429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rPr>
              <a:t>LISTEN</a:t>
            </a:r>
          </a:p>
        </p:txBody>
      </p:sp>
      <p:grpSp>
        <p:nvGrpSpPr>
          <p:cNvPr id="249" name="Group 118">
            <a:extLst>
              <a:ext uri="{FF2B5EF4-FFF2-40B4-BE49-F238E27FC236}">
                <a16:creationId xmlns:a16="http://schemas.microsoft.com/office/drawing/2014/main" id="{EE14688C-F1C2-7F41-8726-D165159240FD}"/>
              </a:ext>
            </a:extLst>
          </p:cNvPr>
          <p:cNvGrpSpPr>
            <a:grpSpLocks/>
          </p:cNvGrpSpPr>
          <p:nvPr/>
        </p:nvGrpSpPr>
        <p:grpSpPr bwMode="auto">
          <a:xfrm>
            <a:off x="4464473" y="2492809"/>
            <a:ext cx="642937" cy="600075"/>
            <a:chOff x="-44" y="1473"/>
            <a:chExt cx="981" cy="1105"/>
          </a:xfrm>
        </p:grpSpPr>
        <p:pic>
          <p:nvPicPr>
            <p:cNvPr id="424" name="Picture 119" descr="desktop_computer_stylized_medium">
              <a:extLst>
                <a:ext uri="{FF2B5EF4-FFF2-40B4-BE49-F238E27FC236}">
                  <a16:creationId xmlns:a16="http://schemas.microsoft.com/office/drawing/2014/main" id="{1C11CA15-FEC8-A341-80F1-CFA1FA9F14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5" name="Freeform 120">
              <a:extLst>
                <a:ext uri="{FF2B5EF4-FFF2-40B4-BE49-F238E27FC236}">
                  <a16:creationId xmlns:a16="http://schemas.microsoft.com/office/drawing/2014/main" id="{8CCBA09D-3C96-6544-9960-AA2F6CD2F41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50" name="Group 121">
            <a:extLst>
              <a:ext uri="{FF2B5EF4-FFF2-40B4-BE49-F238E27FC236}">
                <a16:creationId xmlns:a16="http://schemas.microsoft.com/office/drawing/2014/main" id="{DC61BD1A-A71F-CF4B-B53E-5ECC0609FEB5}"/>
              </a:ext>
            </a:extLst>
          </p:cNvPr>
          <p:cNvGrpSpPr>
            <a:grpSpLocks/>
          </p:cNvGrpSpPr>
          <p:nvPr/>
        </p:nvGrpSpPr>
        <p:grpSpPr bwMode="auto">
          <a:xfrm>
            <a:off x="7221809" y="2580121"/>
            <a:ext cx="336550" cy="512763"/>
            <a:chOff x="4140" y="429"/>
            <a:chExt cx="1425" cy="2396"/>
          </a:xfrm>
        </p:grpSpPr>
        <p:sp>
          <p:nvSpPr>
            <p:cNvPr id="251" name="Freeform 122">
              <a:extLst>
                <a:ext uri="{FF2B5EF4-FFF2-40B4-BE49-F238E27FC236}">
                  <a16:creationId xmlns:a16="http://schemas.microsoft.com/office/drawing/2014/main" id="{0CD95998-3FB2-FF44-94A2-CC491B713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2" name="Rectangle 123">
              <a:extLst>
                <a:ext uri="{FF2B5EF4-FFF2-40B4-BE49-F238E27FC236}">
                  <a16:creationId xmlns:a16="http://schemas.microsoft.com/office/drawing/2014/main" id="{BF76EB82-B4E1-B149-BE06-EFCD582E8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3" name="Freeform 124">
              <a:extLst>
                <a:ext uri="{FF2B5EF4-FFF2-40B4-BE49-F238E27FC236}">
                  <a16:creationId xmlns:a16="http://schemas.microsoft.com/office/drawing/2014/main" id="{338FE797-056A-6E48-9B03-4B0253D63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Freeform 125">
              <a:extLst>
                <a:ext uri="{FF2B5EF4-FFF2-40B4-BE49-F238E27FC236}">
                  <a16:creationId xmlns:a16="http://schemas.microsoft.com/office/drawing/2014/main" id="{8D12AA45-CFED-084A-B74C-A299F8140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Rectangle 126">
              <a:extLst>
                <a:ext uri="{FF2B5EF4-FFF2-40B4-BE49-F238E27FC236}">
                  <a16:creationId xmlns:a16="http://schemas.microsoft.com/office/drawing/2014/main" id="{56E176FE-7110-C043-AC64-4C5F3D2E4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56" name="Group 127">
              <a:extLst>
                <a:ext uri="{FF2B5EF4-FFF2-40B4-BE49-F238E27FC236}">
                  <a16:creationId xmlns:a16="http://schemas.microsoft.com/office/drawing/2014/main" id="{A3707B54-2470-3A4A-B09A-A776F4E853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22" name="AutoShape 128">
                <a:extLst>
                  <a:ext uri="{FF2B5EF4-FFF2-40B4-BE49-F238E27FC236}">
                    <a16:creationId xmlns:a16="http://schemas.microsoft.com/office/drawing/2014/main" id="{C32686E6-B534-4B48-85B4-322123C24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3" name="AutoShape 129">
                <a:extLst>
                  <a:ext uri="{FF2B5EF4-FFF2-40B4-BE49-F238E27FC236}">
                    <a16:creationId xmlns:a16="http://schemas.microsoft.com/office/drawing/2014/main" id="{5846C4C5-19DD-E040-A465-B55F5E21A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7" name="Rectangle 130">
              <a:extLst>
                <a:ext uri="{FF2B5EF4-FFF2-40B4-BE49-F238E27FC236}">
                  <a16:creationId xmlns:a16="http://schemas.microsoft.com/office/drawing/2014/main" id="{E24E2E97-8AA8-D94D-B792-C58D1DB2D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58" name="Group 131">
              <a:extLst>
                <a:ext uri="{FF2B5EF4-FFF2-40B4-BE49-F238E27FC236}">
                  <a16:creationId xmlns:a16="http://schemas.microsoft.com/office/drawing/2014/main" id="{01958DE7-9158-5C4A-975E-7090A73BD8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20" name="AutoShape 132">
                <a:extLst>
                  <a:ext uri="{FF2B5EF4-FFF2-40B4-BE49-F238E27FC236}">
                    <a16:creationId xmlns:a16="http://schemas.microsoft.com/office/drawing/2014/main" id="{0097250A-579E-714A-BB43-1775F7C45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21" name="AutoShape 133">
                <a:extLst>
                  <a:ext uri="{FF2B5EF4-FFF2-40B4-BE49-F238E27FC236}">
                    <a16:creationId xmlns:a16="http://schemas.microsoft.com/office/drawing/2014/main" id="{011ECBC9-4E9D-9949-BBD3-4E72A731A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59" name="Rectangle 134">
              <a:extLst>
                <a:ext uri="{FF2B5EF4-FFF2-40B4-BE49-F238E27FC236}">
                  <a16:creationId xmlns:a16="http://schemas.microsoft.com/office/drawing/2014/main" id="{52385C15-71CF-0646-85DA-481C87C225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0" name="Rectangle 135">
              <a:extLst>
                <a:ext uri="{FF2B5EF4-FFF2-40B4-BE49-F238E27FC236}">
                  <a16:creationId xmlns:a16="http://schemas.microsoft.com/office/drawing/2014/main" id="{E9AFAD7D-A0FD-3344-8D9C-D21DB7BED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61" name="Group 136">
              <a:extLst>
                <a:ext uri="{FF2B5EF4-FFF2-40B4-BE49-F238E27FC236}">
                  <a16:creationId xmlns:a16="http://schemas.microsoft.com/office/drawing/2014/main" id="{36701E94-39B0-BB4E-B8F9-B11ED62531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77" name="AutoShape 137">
                <a:extLst>
                  <a:ext uri="{FF2B5EF4-FFF2-40B4-BE49-F238E27FC236}">
                    <a16:creationId xmlns:a16="http://schemas.microsoft.com/office/drawing/2014/main" id="{2535A487-3992-6B4F-9D85-E297BC39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419" name="AutoShape 138">
                <a:extLst>
                  <a:ext uri="{FF2B5EF4-FFF2-40B4-BE49-F238E27FC236}">
                    <a16:creationId xmlns:a16="http://schemas.microsoft.com/office/drawing/2014/main" id="{C55E1D44-7480-0442-A9DA-330FF72505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2" name="Freeform 139">
              <a:extLst>
                <a:ext uri="{FF2B5EF4-FFF2-40B4-BE49-F238E27FC236}">
                  <a16:creationId xmlns:a16="http://schemas.microsoft.com/office/drawing/2014/main" id="{56DA20E3-D49F-444E-8D21-F715762F02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3" name="Group 140">
              <a:extLst>
                <a:ext uri="{FF2B5EF4-FFF2-40B4-BE49-F238E27FC236}">
                  <a16:creationId xmlns:a16="http://schemas.microsoft.com/office/drawing/2014/main" id="{350DC23D-91BA-0F49-A121-0BB6DA6FFB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75" name="AutoShape 141">
                <a:extLst>
                  <a:ext uri="{FF2B5EF4-FFF2-40B4-BE49-F238E27FC236}">
                    <a16:creationId xmlns:a16="http://schemas.microsoft.com/office/drawing/2014/main" id="{B6F4CD24-7945-E141-8AE5-B72F07D79D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76" name="AutoShape 142">
                <a:extLst>
                  <a:ext uri="{FF2B5EF4-FFF2-40B4-BE49-F238E27FC236}">
                    <a16:creationId xmlns:a16="http://schemas.microsoft.com/office/drawing/2014/main" id="{A13F2C2E-8E50-C242-BBFA-276B45039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64" name="Rectangle 143">
              <a:extLst>
                <a:ext uri="{FF2B5EF4-FFF2-40B4-BE49-F238E27FC236}">
                  <a16:creationId xmlns:a16="http://schemas.microsoft.com/office/drawing/2014/main" id="{C95C6BF7-C7DF-FB4E-BCA1-1C5F3CF474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5" name="Freeform 144">
              <a:extLst>
                <a:ext uri="{FF2B5EF4-FFF2-40B4-BE49-F238E27FC236}">
                  <a16:creationId xmlns:a16="http://schemas.microsoft.com/office/drawing/2014/main" id="{E716E123-C485-CC44-A743-C9D7E94AF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6" name="Freeform 145">
              <a:extLst>
                <a:ext uri="{FF2B5EF4-FFF2-40B4-BE49-F238E27FC236}">
                  <a16:creationId xmlns:a16="http://schemas.microsoft.com/office/drawing/2014/main" id="{8B36D081-D3B9-D34B-91B2-079B05D09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7" name="Oval 146">
              <a:extLst>
                <a:ext uri="{FF2B5EF4-FFF2-40B4-BE49-F238E27FC236}">
                  <a16:creationId xmlns:a16="http://schemas.microsoft.com/office/drawing/2014/main" id="{B32C0505-6B5E-5B45-9C22-ABAD0452C4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68" name="Freeform 147">
              <a:extLst>
                <a:ext uri="{FF2B5EF4-FFF2-40B4-BE49-F238E27FC236}">
                  <a16:creationId xmlns:a16="http://schemas.microsoft.com/office/drawing/2014/main" id="{30177E53-587A-9B45-9ECD-611B7CEB1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AutoShape 148">
              <a:extLst>
                <a:ext uri="{FF2B5EF4-FFF2-40B4-BE49-F238E27FC236}">
                  <a16:creationId xmlns:a16="http://schemas.microsoft.com/office/drawing/2014/main" id="{0DA2D2A9-124E-EB41-86B5-909A794DF7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0" name="AutoShape 149">
              <a:extLst>
                <a:ext uri="{FF2B5EF4-FFF2-40B4-BE49-F238E27FC236}">
                  <a16:creationId xmlns:a16="http://schemas.microsoft.com/office/drawing/2014/main" id="{CA5FFC73-D7D9-D240-94B8-900F51AC0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1" name="Oval 150">
              <a:extLst>
                <a:ext uri="{FF2B5EF4-FFF2-40B4-BE49-F238E27FC236}">
                  <a16:creationId xmlns:a16="http://schemas.microsoft.com/office/drawing/2014/main" id="{EFC35150-3347-7042-80EB-A8781A361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2" name="Oval 151">
              <a:extLst>
                <a:ext uri="{FF2B5EF4-FFF2-40B4-BE49-F238E27FC236}">
                  <a16:creationId xmlns:a16="http://schemas.microsoft.com/office/drawing/2014/main" id="{EA2EA724-2820-AE47-8D84-09E997A6D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73" name="Oval 152">
              <a:extLst>
                <a:ext uri="{FF2B5EF4-FFF2-40B4-BE49-F238E27FC236}">
                  <a16:creationId xmlns:a16="http://schemas.microsoft.com/office/drawing/2014/main" id="{27B270D9-EE2B-924F-8F2A-27B9EB6AB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74" name="Rectangle 153">
              <a:extLst>
                <a:ext uri="{FF2B5EF4-FFF2-40B4-BE49-F238E27FC236}">
                  <a16:creationId xmlns:a16="http://schemas.microsoft.com/office/drawing/2014/main" id="{689F1C5E-1D85-0243-9E5E-0ABE340F9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74" name="Text Box 13">
            <a:extLst>
              <a:ext uri="{FF2B5EF4-FFF2-40B4-BE49-F238E27FC236}">
                <a16:creationId xmlns:a16="http://schemas.microsoft.com/office/drawing/2014/main" id="{5C657586-8C26-7645-A308-A162DA1C7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62" y="2181018"/>
            <a:ext cx="4209864" cy="261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clientSocket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 = socket(AF_INET, SOCK_STREAM)</a:t>
            </a:r>
          </a:p>
        </p:txBody>
      </p:sp>
      <p:sp>
        <p:nvSpPr>
          <p:cNvPr id="75" name="Text Box 5">
            <a:extLst>
              <a:ext uri="{FF2B5EF4-FFF2-40B4-BE49-F238E27FC236}">
                <a16:creationId xmlns:a16="http://schemas.microsoft.com/office/drawing/2014/main" id="{1D57F3DF-BFA3-284D-8B9A-ADD3873D3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1898" y="1651172"/>
            <a:ext cx="4461478" cy="1046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serverSocket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 = socket(AF_INET,SOCK_STREAM)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serverSocket.bind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((‘’,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serverPort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serverSocket.listen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(1)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connectionSocket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,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addr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 = 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serverSocket.accept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7" name="Text Box 13">
            <a:extLst>
              <a:ext uri="{FF2B5EF4-FFF2-40B4-BE49-F238E27FC236}">
                <a16:creationId xmlns:a16="http://schemas.microsoft.com/office/drawing/2014/main" id="{85BB3488-0F19-2446-9F3D-0FF3F2E5F4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543" y="2694832"/>
            <a:ext cx="4433244" cy="2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clientSocket.connect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((</a:t>
            </a:r>
            <a:r>
              <a:rPr kumimoji="0" lang="en-US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serverName,serverPort</a:t>
            </a: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Std" panose="02070409020205020404" pitchFamily="49" charset="77"/>
                <a:ea typeface="ＭＳ Ｐゴシック" panose="020B0600070205080204" pitchFamily="34" charset="-128"/>
                <a:cs typeface="+mn-cs"/>
              </a:rPr>
              <a:t>))</a:t>
            </a:r>
          </a:p>
        </p:txBody>
      </p:sp>
      <p:sp>
        <p:nvSpPr>
          <p:cNvPr id="76" name="Slide Number Placeholder 2">
            <a:extLst>
              <a:ext uri="{FF2B5EF4-FFF2-40B4-BE49-F238E27FC236}">
                <a16:creationId xmlns:a16="http://schemas.microsoft.com/office/drawing/2014/main" id="{86E89225-4B9A-C747-8672-752709ED81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7745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/>
      <p:bldP spid="7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A human 3-way handshake protocol</a:t>
            </a:r>
            <a:endParaRPr lang="en-US" sz="4400" b="0" dirty="0"/>
          </a:p>
        </p:txBody>
      </p:sp>
      <p:pic>
        <p:nvPicPr>
          <p:cNvPr id="4" name="Picture 3" descr="A pile of snow&#10;&#10;Description automatically generated">
            <a:extLst>
              <a:ext uri="{FF2B5EF4-FFF2-40B4-BE49-F238E27FC236}">
                <a16:creationId xmlns:a16="http://schemas.microsoft.com/office/drawing/2014/main" id="{E63D2048-06F6-874E-A18A-05CFDA61C6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251" y="1530219"/>
            <a:ext cx="8358252" cy="547252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F1282CE-CF66-EE4E-B4A8-587BD1E81F39}"/>
              </a:ext>
            </a:extLst>
          </p:cNvPr>
          <p:cNvGrpSpPr/>
          <p:nvPr/>
        </p:nvGrpSpPr>
        <p:grpSpPr>
          <a:xfrm>
            <a:off x="6538586" y="2065751"/>
            <a:ext cx="1730667" cy="612648"/>
            <a:chOff x="6538586" y="2065751"/>
            <a:chExt cx="1730667" cy="612648"/>
          </a:xfrm>
        </p:grpSpPr>
        <p:sp>
          <p:nvSpPr>
            <p:cNvPr id="5" name="Rounded Rectangular Callout 4">
              <a:extLst>
                <a:ext uri="{FF2B5EF4-FFF2-40B4-BE49-F238E27FC236}">
                  <a16:creationId xmlns:a16="http://schemas.microsoft.com/office/drawing/2014/main" id="{3CAF74F1-7DAE-DA49-A56B-F6F58EAC0B3D}"/>
                </a:ext>
              </a:extLst>
            </p:cNvPr>
            <p:cNvSpPr/>
            <p:nvPr/>
          </p:nvSpPr>
          <p:spPr>
            <a:xfrm>
              <a:off x="6551111" y="2065751"/>
              <a:ext cx="1672748" cy="612648"/>
            </a:xfrm>
            <a:prstGeom prst="wedgeRoundRectCallout">
              <a:avLst>
                <a:gd name="adj1" fmla="val 54830"/>
                <a:gd name="adj2" fmla="val 429311"/>
                <a:gd name="adj3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BBA823-6C58-6A44-A2FF-F652E9B2671F}"/>
                </a:ext>
              </a:extLst>
            </p:cNvPr>
            <p:cNvSpPr txBox="1"/>
            <p:nvPr/>
          </p:nvSpPr>
          <p:spPr>
            <a:xfrm>
              <a:off x="6538586" y="2153433"/>
              <a:ext cx="17306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1. On belay?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B827F8F-A1CF-B74C-ACC4-ECEAAE61D0B0}"/>
              </a:ext>
            </a:extLst>
          </p:cNvPr>
          <p:cNvSpPr/>
          <p:nvPr/>
        </p:nvSpPr>
        <p:spPr>
          <a:xfrm>
            <a:off x="1640908" y="5812076"/>
            <a:ext cx="10459233" cy="12776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5210F9-A841-2C44-B9F0-E355CF305198}"/>
              </a:ext>
            </a:extLst>
          </p:cNvPr>
          <p:cNvGrpSpPr/>
          <p:nvPr/>
        </p:nvGrpSpPr>
        <p:grpSpPr>
          <a:xfrm>
            <a:off x="5814165" y="3280776"/>
            <a:ext cx="1672748" cy="612648"/>
            <a:chOff x="5814165" y="3280776"/>
            <a:chExt cx="1672748" cy="612648"/>
          </a:xfrm>
        </p:grpSpPr>
        <p:sp>
          <p:nvSpPr>
            <p:cNvPr id="78" name="Rounded Rectangular Callout 77">
              <a:extLst>
                <a:ext uri="{FF2B5EF4-FFF2-40B4-BE49-F238E27FC236}">
                  <a16:creationId xmlns:a16="http://schemas.microsoft.com/office/drawing/2014/main" id="{C4B444F3-2C14-474E-8B61-1E282DE03385}"/>
                </a:ext>
              </a:extLst>
            </p:cNvPr>
            <p:cNvSpPr/>
            <p:nvPr/>
          </p:nvSpPr>
          <p:spPr>
            <a:xfrm>
              <a:off x="5814165" y="3280776"/>
              <a:ext cx="1672748" cy="612648"/>
            </a:xfrm>
            <a:prstGeom prst="wedgeRoundRectCallout">
              <a:avLst>
                <a:gd name="adj1" fmla="val -120395"/>
                <a:gd name="adj2" fmla="val -120679"/>
                <a:gd name="adj3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B59616D-98BC-2340-969B-E8EFA3D4DA5A}"/>
                </a:ext>
              </a:extLst>
            </p:cNvPr>
            <p:cNvSpPr txBox="1"/>
            <p:nvPr/>
          </p:nvSpPr>
          <p:spPr>
            <a:xfrm>
              <a:off x="5826690" y="3332968"/>
              <a:ext cx="16280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2. Belay on.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943AF12-B0EB-4F44-91E7-681492934EEA}"/>
              </a:ext>
            </a:extLst>
          </p:cNvPr>
          <p:cNvGrpSpPr/>
          <p:nvPr/>
        </p:nvGrpSpPr>
        <p:grpSpPr>
          <a:xfrm>
            <a:off x="8321457" y="3646119"/>
            <a:ext cx="1695712" cy="612648"/>
            <a:chOff x="8321457" y="3646119"/>
            <a:chExt cx="1695712" cy="612648"/>
          </a:xfrm>
        </p:grpSpPr>
        <p:sp>
          <p:nvSpPr>
            <p:cNvPr id="80" name="Rounded Rectangular Callout 79">
              <a:extLst>
                <a:ext uri="{FF2B5EF4-FFF2-40B4-BE49-F238E27FC236}">
                  <a16:creationId xmlns:a16="http://schemas.microsoft.com/office/drawing/2014/main" id="{8B23EB90-C1E0-D44A-8B27-62175510872C}"/>
                </a:ext>
              </a:extLst>
            </p:cNvPr>
            <p:cNvSpPr/>
            <p:nvPr/>
          </p:nvSpPr>
          <p:spPr>
            <a:xfrm>
              <a:off x="8344421" y="3646119"/>
              <a:ext cx="1672748" cy="612648"/>
            </a:xfrm>
            <a:prstGeom prst="wedgeRoundRectCallout">
              <a:avLst>
                <a:gd name="adj1" fmla="val -44764"/>
                <a:gd name="adj2" fmla="val 169650"/>
                <a:gd name="adj3" fmla="val 1666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5F183B7-733D-694A-B964-309D0B0097B1}"/>
                </a:ext>
              </a:extLst>
            </p:cNvPr>
            <p:cNvSpPr txBox="1"/>
            <p:nvPr/>
          </p:nvSpPr>
          <p:spPr>
            <a:xfrm>
              <a:off x="8321457" y="3710836"/>
              <a:ext cx="16514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3. Climbing.</a:t>
              </a:r>
            </a:p>
          </p:txBody>
        </p:sp>
      </p:grp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41298F7A-0643-9F47-8207-6B139EFB88B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5368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61C397FE-1DDC-5444-B79A-714CFC84F37C}"/>
              </a:ext>
            </a:extLst>
          </p:cNvPr>
          <p:cNvSpPr txBox="1">
            <a:spLocks noChangeArrowheads="1"/>
          </p:cNvSpPr>
          <p:nvPr/>
        </p:nvSpPr>
        <p:spPr>
          <a:xfrm>
            <a:off x="721660" y="1411941"/>
            <a:ext cx="10977282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Congestion: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informally: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too many sources sending too much data too fast for </a:t>
            </a:r>
            <a:r>
              <a:rPr kumimoji="0" lang="en-US" altLang="ja-JP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to handle”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manifestations: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long delays (queueing in router buffers)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p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acket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loss (buffer overflow at routers)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CFC6554-1CEB-8346-AF21-152FD0AE2BDD}"/>
              </a:ext>
            </a:extLst>
          </p:cNvPr>
          <p:cNvSpPr txBox="1">
            <a:spLocks noChangeArrowheads="1"/>
          </p:cNvSpPr>
          <p:nvPr/>
        </p:nvSpPr>
        <p:spPr>
          <a:xfrm>
            <a:off x="722672" y="3776599"/>
            <a:ext cx="10977282" cy="1016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different from flow control!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290" y="289325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Principles of congestion control</a:t>
            </a:r>
            <a:endParaRPr lang="en-US" sz="4400" b="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01E622-8D2F-5C40-BD60-438B29523DDB}"/>
              </a:ext>
            </a:extLst>
          </p:cNvPr>
          <p:cNvGrpSpPr/>
          <p:nvPr/>
        </p:nvGrpSpPr>
        <p:grpSpPr>
          <a:xfrm>
            <a:off x="8686805" y="2737463"/>
            <a:ext cx="2772697" cy="2732213"/>
            <a:chOff x="8878529" y="2737463"/>
            <a:chExt cx="2772697" cy="2732213"/>
          </a:xfrm>
        </p:grpSpPr>
        <p:pic>
          <p:nvPicPr>
            <p:cNvPr id="1028" name="Picture 4" descr="Why traffic apps make congestion worse | Berkeley News">
              <a:extLst>
                <a:ext uri="{FF2B5EF4-FFF2-40B4-BE49-F238E27FC236}">
                  <a16:creationId xmlns:a16="http://schemas.microsoft.com/office/drawing/2014/main" id="{5A685C73-1A7D-7448-83D5-182E1DF289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8529" y="2737463"/>
              <a:ext cx="2595716" cy="1730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CEBCDC3-59AA-0043-9771-3FAB71AFCDB3}"/>
                </a:ext>
              </a:extLst>
            </p:cNvPr>
            <p:cNvSpPr txBox="1"/>
            <p:nvPr/>
          </p:nvSpPr>
          <p:spPr>
            <a:xfrm>
              <a:off x="9085007" y="4454013"/>
              <a:ext cx="256621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congestion control: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too many senders, sending too fast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40B5036-A83C-3D40-89CC-21D122E3DAA4}"/>
              </a:ext>
            </a:extLst>
          </p:cNvPr>
          <p:cNvGrpSpPr/>
          <p:nvPr/>
        </p:nvGrpSpPr>
        <p:grpSpPr>
          <a:xfrm>
            <a:off x="5737126" y="4424520"/>
            <a:ext cx="5860024" cy="1952948"/>
            <a:chOff x="5869858" y="4586748"/>
            <a:chExt cx="5860024" cy="195294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60EE1F0-777A-5549-B373-8500229D882B}"/>
                </a:ext>
              </a:extLst>
            </p:cNvPr>
            <p:cNvGrpSpPr/>
            <p:nvPr/>
          </p:nvGrpSpPr>
          <p:grpSpPr>
            <a:xfrm>
              <a:off x="5869858" y="4586748"/>
              <a:ext cx="2882176" cy="1915023"/>
              <a:chOff x="6998772" y="3064248"/>
              <a:chExt cx="4393223" cy="2995072"/>
            </a:xfrm>
          </p:grpSpPr>
          <p:pic>
            <p:nvPicPr>
              <p:cNvPr id="7" name="Picture 2" descr="Drinking from the Firehose: How VividCortex Compresses its Metrics">
                <a:extLst>
                  <a:ext uri="{FF2B5EF4-FFF2-40B4-BE49-F238E27FC236}">
                    <a16:creationId xmlns:a16="http://schemas.microsoft.com/office/drawing/2014/main" id="{93C006A2-5EEC-1743-AF87-E45D3E90A0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73303" y="4248105"/>
                <a:ext cx="3018692" cy="18112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Drinking From the Information Firehose">
                <a:extLst>
                  <a:ext uri="{FF2B5EF4-FFF2-40B4-BE49-F238E27FC236}">
                    <a16:creationId xmlns:a16="http://schemas.microsoft.com/office/drawing/2014/main" id="{540A1142-4C15-BA4C-BA82-A4861EB7D46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98772" y="3064248"/>
                <a:ext cx="2699594" cy="17817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B5BA06D-3B74-5348-8D35-1DEBB37E8FA0}"/>
                </a:ext>
              </a:extLst>
            </p:cNvPr>
            <p:cNvSpPr txBox="1"/>
            <p:nvPr/>
          </p:nvSpPr>
          <p:spPr>
            <a:xfrm>
              <a:off x="8794953" y="5801032"/>
              <a:ext cx="2934929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flow control: 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one sender too fast for one receiver</a:t>
              </a:r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EAFB275C-622F-0342-A28A-15D9EA67D3AB}"/>
              </a:ext>
            </a:extLst>
          </p:cNvPr>
          <p:cNvSpPr txBox="1">
            <a:spLocks noChangeArrowheads="1"/>
          </p:cNvSpPr>
          <p:nvPr/>
        </p:nvSpPr>
        <p:spPr>
          <a:xfrm>
            <a:off x="727588" y="4852219"/>
            <a:ext cx="4758812" cy="580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+mn-cs"/>
              </a:rPr>
              <a:t>a top-10 problem!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4" name="Slide Number Placeholder 2">
            <a:extLst>
              <a:ext uri="{FF2B5EF4-FFF2-40B4-BE49-F238E27FC236}">
                <a16:creationId xmlns:a16="http://schemas.microsoft.com/office/drawing/2014/main" id="{C3383268-A75C-1640-B637-852081D5385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962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6DD7C50-58C4-B34F-A819-0EADD89C2A37}"/>
              </a:ext>
            </a:extLst>
          </p:cNvPr>
          <p:cNvGrpSpPr/>
          <p:nvPr/>
        </p:nvGrpSpPr>
        <p:grpSpPr>
          <a:xfrm>
            <a:off x="10476914" y="2368655"/>
            <a:ext cx="717868" cy="1154474"/>
            <a:chOff x="7664720" y="2795550"/>
            <a:chExt cx="717868" cy="1154474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F52B9B30-D973-4342-9353-3C55976BEB6A}"/>
                </a:ext>
              </a:extLst>
            </p:cNvPr>
            <p:cNvSpPr/>
            <p:nvPr/>
          </p:nvSpPr>
          <p:spPr>
            <a:xfrm>
              <a:off x="7671781" y="2795550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24EADA8-9231-C54D-B660-93136571FE39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B564AD7-6052-D74E-AFB8-443721B0BA8F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C030439-89A7-D141-93A0-55E98A03659C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29CBFF5-3970-894F-B8C7-846B6CF65EF2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2" name="Freeform 270">
            <a:extLst>
              <a:ext uri="{FF2B5EF4-FFF2-40B4-BE49-F238E27FC236}">
                <a16:creationId xmlns:a16="http://schemas.microsoft.com/office/drawing/2014/main" id="{CE7C7371-97B5-C346-A95F-94B2CF95CEF8}"/>
              </a:ext>
            </a:extLst>
          </p:cNvPr>
          <p:cNvSpPr>
            <a:spLocks/>
          </p:cNvSpPr>
          <p:nvPr/>
        </p:nvSpPr>
        <p:spPr bwMode="auto">
          <a:xfrm flipH="1">
            <a:off x="6810066" y="2305050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34" name="Group 354">
            <a:extLst>
              <a:ext uri="{FF2B5EF4-FFF2-40B4-BE49-F238E27FC236}">
                <a16:creationId xmlns:a16="http://schemas.microsoft.com/office/drawing/2014/main" id="{1BCC2894-BF9B-8F46-AA42-B55DC303E1A8}"/>
              </a:ext>
            </a:extLst>
          </p:cNvPr>
          <p:cNvGrpSpPr>
            <a:grpSpLocks/>
          </p:cNvGrpSpPr>
          <p:nvPr/>
        </p:nvGrpSpPr>
        <p:grpSpPr bwMode="auto">
          <a:xfrm>
            <a:off x="6405254" y="3243263"/>
            <a:ext cx="525462" cy="434975"/>
            <a:chOff x="-44" y="1473"/>
            <a:chExt cx="981" cy="1105"/>
          </a:xfrm>
        </p:grpSpPr>
        <p:pic>
          <p:nvPicPr>
            <p:cNvPr id="135" name="Picture 355" descr="desktop_computer_stylized_medium">
              <a:extLst>
                <a:ext uri="{FF2B5EF4-FFF2-40B4-BE49-F238E27FC236}">
                  <a16:creationId xmlns:a16="http://schemas.microsoft.com/office/drawing/2014/main" id="{3E99589F-1E40-7C43-B8AA-5029A4A2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6" name="Freeform 356">
              <a:extLst>
                <a:ext uri="{FF2B5EF4-FFF2-40B4-BE49-F238E27FC236}">
                  <a16:creationId xmlns:a16="http://schemas.microsoft.com/office/drawing/2014/main" id="{B3DD6BB4-576F-9148-8D11-578565B5887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147F56F3-1CFD-5745-9F94-FFAF782BC64A}"/>
              </a:ext>
            </a:extLst>
          </p:cNvPr>
          <p:cNvGrpSpPr/>
          <p:nvPr/>
        </p:nvGrpSpPr>
        <p:grpSpPr>
          <a:xfrm>
            <a:off x="7045286" y="2362077"/>
            <a:ext cx="717868" cy="1154474"/>
            <a:chOff x="7664720" y="2799688"/>
            <a:chExt cx="717868" cy="1154474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2A18A2C-071A-724E-ABAB-EE121ADBCB05}"/>
                </a:ext>
              </a:extLst>
            </p:cNvPr>
            <p:cNvSpPr/>
            <p:nvPr/>
          </p:nvSpPr>
          <p:spPr>
            <a:xfrm>
              <a:off x="7671781" y="2799688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A246001-6FA7-F047-AECA-800C5A5F30CD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F407FE2E-B4F8-E142-9856-65C553F4A8EF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F241007-617C-9B47-BDCF-F85615C450A7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2AB2A72B-F1C5-4049-8439-AABBF750CD86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289" name="Rectangle 3">
            <a:extLst>
              <a:ext uri="{FF2B5EF4-FFF2-40B4-BE49-F238E27FC236}">
                <a16:creationId xmlns:a16="http://schemas.microsoft.com/office/drawing/2014/main" id="{D469BBE5-2D5E-1245-BE57-AED04CA89E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4903" y="1939313"/>
            <a:ext cx="5562600" cy="2536434"/>
          </a:xfrm>
        </p:spPr>
        <p:txBody>
          <a:bodyPr>
            <a:normAutofit lnSpcReduction="10000"/>
          </a:bodyPr>
          <a:lstStyle/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00000"/>
                </a:solidFill>
              </a:rPr>
              <a:t>E</a:t>
            </a:r>
            <a:r>
              <a:rPr lang="en-US" sz="3200" dirty="0">
                <a:solidFill>
                  <a:srgbClr val="C00000"/>
                </a:solidFill>
                <a:cs typeface="+mn-cs"/>
              </a:rPr>
              <a:t>nd-end congestion control:</a:t>
            </a:r>
          </a:p>
          <a:p>
            <a:pPr marL="466725" indent="-336550">
              <a:defRPr/>
            </a:pPr>
            <a:r>
              <a:rPr lang="en-US" sz="3200" dirty="0"/>
              <a:t>no explicit feedback from network</a:t>
            </a:r>
          </a:p>
          <a:p>
            <a:pPr marL="466725" indent="-336550">
              <a:defRPr/>
            </a:pPr>
            <a:r>
              <a:rPr lang="en-US" sz="3200" dirty="0"/>
              <a:t>congestion </a:t>
            </a:r>
            <a:r>
              <a:rPr lang="en-US" sz="3200" i="1" dirty="0">
                <a:solidFill>
                  <a:srgbClr val="C00000"/>
                </a:solidFill>
              </a:rPr>
              <a:t>inferred</a:t>
            </a:r>
            <a:r>
              <a:rPr lang="en-US" sz="3200" dirty="0"/>
              <a:t> from observed loss, delay</a:t>
            </a:r>
          </a:p>
        </p:txBody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15E2A5A3-138A-0644-B40C-0B75A1130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dirty="0"/>
              <a:t>Approaches towards congestion control</a:t>
            </a:r>
            <a:endParaRPr lang="en-US" sz="5400" dirty="0">
              <a:cs typeface="+mj-cs"/>
            </a:endParaRPr>
          </a:p>
        </p:txBody>
      </p:sp>
      <p:sp>
        <p:nvSpPr>
          <p:cNvPr id="15" name="Freeform 2">
            <a:extLst>
              <a:ext uri="{FF2B5EF4-FFF2-40B4-BE49-F238E27FC236}">
                <a16:creationId xmlns:a16="http://schemas.microsoft.com/office/drawing/2014/main" id="{152A9AF6-236E-E947-A90D-95476DF178A8}"/>
              </a:ext>
            </a:extLst>
          </p:cNvPr>
          <p:cNvSpPr>
            <a:spLocks/>
          </p:cNvSpPr>
          <p:nvPr/>
        </p:nvSpPr>
        <p:spPr bwMode="auto">
          <a:xfrm>
            <a:off x="7675918" y="3459066"/>
            <a:ext cx="2848871" cy="1480906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57E9EEA9-F362-5541-9FCC-5483A233137E}"/>
              </a:ext>
            </a:extLst>
          </p:cNvPr>
          <p:cNvSpPr>
            <a:spLocks/>
          </p:cNvSpPr>
          <p:nvPr/>
        </p:nvSpPr>
        <p:spPr bwMode="auto">
          <a:xfrm>
            <a:off x="8314293" y="3762231"/>
            <a:ext cx="543096" cy="295229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7" name="Freeform 91">
            <a:extLst>
              <a:ext uri="{FF2B5EF4-FFF2-40B4-BE49-F238E27FC236}">
                <a16:creationId xmlns:a16="http://schemas.microsoft.com/office/drawing/2014/main" id="{E427D45F-306D-1B44-BF5E-891FCB01E246}"/>
              </a:ext>
            </a:extLst>
          </p:cNvPr>
          <p:cNvSpPr>
            <a:spLocks/>
          </p:cNvSpPr>
          <p:nvPr/>
        </p:nvSpPr>
        <p:spPr bwMode="auto">
          <a:xfrm>
            <a:off x="9356021" y="3755882"/>
            <a:ext cx="504984" cy="307927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8" name="Freeform 92">
            <a:extLst>
              <a:ext uri="{FF2B5EF4-FFF2-40B4-BE49-F238E27FC236}">
                <a16:creationId xmlns:a16="http://schemas.microsoft.com/office/drawing/2014/main" id="{F209776F-AA9D-E941-ADBB-CB44422BD081}"/>
              </a:ext>
            </a:extLst>
          </p:cNvPr>
          <p:cNvSpPr>
            <a:spLocks/>
          </p:cNvSpPr>
          <p:nvPr/>
        </p:nvSpPr>
        <p:spPr bwMode="auto">
          <a:xfrm>
            <a:off x="8290473" y="4147933"/>
            <a:ext cx="481164" cy="238088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9" name="Freeform 93">
            <a:extLst>
              <a:ext uri="{FF2B5EF4-FFF2-40B4-BE49-F238E27FC236}">
                <a16:creationId xmlns:a16="http://schemas.microsoft.com/office/drawing/2014/main" id="{8B9D5253-F5A6-2746-81DB-996216E1FB97}"/>
              </a:ext>
            </a:extLst>
          </p:cNvPr>
          <p:cNvSpPr>
            <a:spLocks/>
          </p:cNvSpPr>
          <p:nvPr/>
        </p:nvSpPr>
        <p:spPr bwMode="auto">
          <a:xfrm>
            <a:off x="9238509" y="4124124"/>
            <a:ext cx="628848" cy="247611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0" name="Freeform 94">
            <a:extLst>
              <a:ext uri="{FF2B5EF4-FFF2-40B4-BE49-F238E27FC236}">
                <a16:creationId xmlns:a16="http://schemas.microsoft.com/office/drawing/2014/main" id="{61F0A20F-097C-EA42-809A-3298AB6693B1}"/>
              </a:ext>
            </a:extLst>
          </p:cNvPr>
          <p:cNvSpPr>
            <a:spLocks/>
          </p:cNvSpPr>
          <p:nvPr/>
        </p:nvSpPr>
        <p:spPr bwMode="auto">
          <a:xfrm>
            <a:off x="9905469" y="4178091"/>
            <a:ext cx="206440" cy="50792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1" name="Freeform 95">
            <a:extLst>
              <a:ext uri="{FF2B5EF4-FFF2-40B4-BE49-F238E27FC236}">
                <a16:creationId xmlns:a16="http://schemas.microsoft.com/office/drawing/2014/main" id="{424EA790-DC83-AE41-B59F-CDBDBE0981CB}"/>
              </a:ext>
            </a:extLst>
          </p:cNvPr>
          <p:cNvSpPr>
            <a:spLocks/>
          </p:cNvSpPr>
          <p:nvPr/>
        </p:nvSpPr>
        <p:spPr bwMode="auto">
          <a:xfrm>
            <a:off x="8670005" y="4711407"/>
            <a:ext cx="736832" cy="74601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22" name="Freeform 96">
            <a:extLst>
              <a:ext uri="{FF2B5EF4-FFF2-40B4-BE49-F238E27FC236}">
                <a16:creationId xmlns:a16="http://schemas.microsoft.com/office/drawing/2014/main" id="{72EB3BD6-9F21-2342-8AED-3E9F67894AD9}"/>
              </a:ext>
            </a:extLst>
          </p:cNvPr>
          <p:cNvSpPr>
            <a:spLocks/>
          </p:cNvSpPr>
          <p:nvPr/>
        </p:nvSpPr>
        <p:spPr bwMode="auto">
          <a:xfrm>
            <a:off x="8133261" y="4171742"/>
            <a:ext cx="193736" cy="425383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75DCF5F-4092-2C43-896B-19822B08E6B5}"/>
              </a:ext>
            </a:extLst>
          </p:cNvPr>
          <p:cNvGrpSpPr/>
          <p:nvPr/>
        </p:nvGrpSpPr>
        <p:grpSpPr>
          <a:xfrm>
            <a:off x="9719734" y="3946352"/>
            <a:ext cx="578032" cy="285706"/>
            <a:chOff x="7493876" y="2774731"/>
            <a:chExt cx="1481958" cy="894622"/>
          </a:xfrm>
        </p:grpSpPr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318160F9-6FEC-9A43-8802-7C6CC98A3EE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5375EF01-0290-9B47-8E36-E43DE1108F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B178D65-D230-EE4E-A397-C7BE84BE7B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75" name="Freeform 74">
                <a:extLst>
                  <a:ext uri="{FF2B5EF4-FFF2-40B4-BE49-F238E27FC236}">
                    <a16:creationId xmlns:a16="http://schemas.microsoft.com/office/drawing/2014/main" id="{F6706B47-A3DA-2948-AE76-ECB82CD2119E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" name="Freeform 75">
                <a:extLst>
                  <a:ext uri="{FF2B5EF4-FFF2-40B4-BE49-F238E27FC236}">
                    <a16:creationId xmlns:a16="http://schemas.microsoft.com/office/drawing/2014/main" id="{6997E8A2-E352-944A-9B99-BDEBAA2024A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" name="Freeform 76">
                <a:extLst>
                  <a:ext uri="{FF2B5EF4-FFF2-40B4-BE49-F238E27FC236}">
                    <a16:creationId xmlns:a16="http://schemas.microsoft.com/office/drawing/2014/main" id="{C5522D15-A640-D544-8C5A-740AB151741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8" name="Freeform 77">
                <a:extLst>
                  <a:ext uri="{FF2B5EF4-FFF2-40B4-BE49-F238E27FC236}">
                    <a16:creationId xmlns:a16="http://schemas.microsoft.com/office/drawing/2014/main" id="{0A657C9E-78AA-054A-8253-7E707F297A7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703BE46-EF6B-8F4F-8103-DB506FA237F8}"/>
              </a:ext>
            </a:extLst>
          </p:cNvPr>
          <p:cNvGrpSpPr/>
          <p:nvPr/>
        </p:nvGrpSpPr>
        <p:grpSpPr>
          <a:xfrm>
            <a:off x="9351606" y="4600112"/>
            <a:ext cx="578032" cy="285706"/>
            <a:chOff x="7493876" y="2774731"/>
            <a:chExt cx="1481958" cy="894622"/>
          </a:xfrm>
        </p:grpSpPr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C93DB37A-DC30-7049-A906-DE4299FCFE9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4D540D06-51B9-D24C-A5F5-D49982A0863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0B97449-7EBF-F346-9FFA-F3CB1C97A6B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83" name="Freeform 82">
                <a:extLst>
                  <a:ext uri="{FF2B5EF4-FFF2-40B4-BE49-F238E27FC236}">
                    <a16:creationId xmlns:a16="http://schemas.microsoft.com/office/drawing/2014/main" id="{1A098066-DD0C-0547-8ABC-8D18EA23F16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4" name="Freeform 83">
                <a:extLst>
                  <a:ext uri="{FF2B5EF4-FFF2-40B4-BE49-F238E27FC236}">
                    <a16:creationId xmlns:a16="http://schemas.microsoft.com/office/drawing/2014/main" id="{54B9AE5D-1C6E-8747-BA6A-CE53FF8E918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" name="Freeform 84">
                <a:extLst>
                  <a:ext uri="{FF2B5EF4-FFF2-40B4-BE49-F238E27FC236}">
                    <a16:creationId xmlns:a16="http://schemas.microsoft.com/office/drawing/2014/main" id="{D4A0CA9E-BE5A-D743-94BD-A9A3807788BA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" name="Freeform 85">
                <a:extLst>
                  <a:ext uri="{FF2B5EF4-FFF2-40B4-BE49-F238E27FC236}">
                    <a16:creationId xmlns:a16="http://schemas.microsoft.com/office/drawing/2014/main" id="{208F4AD6-8E7A-EC46-8054-65F26912355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174B89A-A569-2044-B74A-55933EDB42EC}"/>
              </a:ext>
            </a:extLst>
          </p:cNvPr>
          <p:cNvGrpSpPr/>
          <p:nvPr/>
        </p:nvGrpSpPr>
        <p:grpSpPr>
          <a:xfrm>
            <a:off x="8195132" y="4551443"/>
            <a:ext cx="578032" cy="285706"/>
            <a:chOff x="7493876" y="2774731"/>
            <a:chExt cx="1481958" cy="894622"/>
          </a:xfrm>
        </p:grpSpPr>
        <p:sp>
          <p:nvSpPr>
            <p:cNvPr id="88" name="Freeform 87">
              <a:extLst>
                <a:ext uri="{FF2B5EF4-FFF2-40B4-BE49-F238E27FC236}">
                  <a16:creationId xmlns:a16="http://schemas.microsoft.com/office/drawing/2014/main" id="{5E0F2D6A-4975-2240-9DBA-9752CDABCD3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7671BCEE-CA54-2A42-97FC-01FA73F51C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B74E383-7E77-2E4D-BBB3-C0CB1C080B5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1" name="Freeform 90">
                <a:extLst>
                  <a:ext uri="{FF2B5EF4-FFF2-40B4-BE49-F238E27FC236}">
                    <a16:creationId xmlns:a16="http://schemas.microsoft.com/office/drawing/2014/main" id="{23C2C74B-BD87-0F41-9E97-2D6D70231DE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2" name="Freeform 91">
                <a:extLst>
                  <a:ext uri="{FF2B5EF4-FFF2-40B4-BE49-F238E27FC236}">
                    <a16:creationId xmlns:a16="http://schemas.microsoft.com/office/drawing/2014/main" id="{F9A726BB-74B1-444A-9200-225EE583E8C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" name="Freeform 92">
                <a:extLst>
                  <a:ext uri="{FF2B5EF4-FFF2-40B4-BE49-F238E27FC236}">
                    <a16:creationId xmlns:a16="http://schemas.microsoft.com/office/drawing/2014/main" id="{480EBF5E-6B8D-F547-BD3C-56A7E685D38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" name="Freeform 93">
                <a:extLst>
                  <a:ext uri="{FF2B5EF4-FFF2-40B4-BE49-F238E27FC236}">
                    <a16:creationId xmlns:a16="http://schemas.microsoft.com/office/drawing/2014/main" id="{BD8743C8-69EE-7C4B-AAD2-C758A3F1F90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E3371FA-1B37-E043-BBA9-FBAEC0EF06BB}"/>
              </a:ext>
            </a:extLst>
          </p:cNvPr>
          <p:cNvGrpSpPr/>
          <p:nvPr/>
        </p:nvGrpSpPr>
        <p:grpSpPr>
          <a:xfrm>
            <a:off x="8800632" y="3636044"/>
            <a:ext cx="578032" cy="285706"/>
            <a:chOff x="7493876" y="2774731"/>
            <a:chExt cx="1481958" cy="894622"/>
          </a:xfrm>
        </p:grpSpPr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D3C4E5C9-0C6C-FE44-8E48-3AEAB312320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0F2B9E3-1FE0-3341-9F1D-E60AC91CF4F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9A4FE6E-757F-104A-A301-53D57A115B9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9" name="Freeform 98">
                <a:extLst>
                  <a:ext uri="{FF2B5EF4-FFF2-40B4-BE49-F238E27FC236}">
                    <a16:creationId xmlns:a16="http://schemas.microsoft.com/office/drawing/2014/main" id="{D1C4D832-AA7B-2F44-88F3-867F1C5C739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0" name="Freeform 99">
                <a:extLst>
                  <a:ext uri="{FF2B5EF4-FFF2-40B4-BE49-F238E27FC236}">
                    <a16:creationId xmlns:a16="http://schemas.microsoft.com/office/drawing/2014/main" id="{17B4F7C5-8F07-6444-9C56-5CCC6DAD801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Freeform 100">
                <a:extLst>
                  <a:ext uri="{FF2B5EF4-FFF2-40B4-BE49-F238E27FC236}">
                    <a16:creationId xmlns:a16="http://schemas.microsoft.com/office/drawing/2014/main" id="{A4D1016A-A633-4F47-AD16-9F5C4A1B4BBD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4E90D1C0-25CA-D549-8BEC-F6FC08E9AF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E0A555A-7D83-9C41-BC45-9CE34B97A2A0}"/>
              </a:ext>
            </a:extLst>
          </p:cNvPr>
          <p:cNvGrpSpPr/>
          <p:nvPr/>
        </p:nvGrpSpPr>
        <p:grpSpPr>
          <a:xfrm>
            <a:off x="8711293" y="4233883"/>
            <a:ext cx="578032" cy="285706"/>
            <a:chOff x="7493876" y="2774731"/>
            <a:chExt cx="1481958" cy="894622"/>
          </a:xfrm>
        </p:grpSpPr>
        <p:sp>
          <p:nvSpPr>
            <p:cNvPr id="104" name="Freeform 103">
              <a:extLst>
                <a:ext uri="{FF2B5EF4-FFF2-40B4-BE49-F238E27FC236}">
                  <a16:creationId xmlns:a16="http://schemas.microsoft.com/office/drawing/2014/main" id="{0CEF8A07-20B9-AE45-8F1F-7A43CAB1D71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A79D59C-1529-9C45-BD77-6FFDD5DEAA4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E973AF34-BA3E-0A49-9E54-BD6B223BA52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7" name="Freeform 106">
                <a:extLst>
                  <a:ext uri="{FF2B5EF4-FFF2-40B4-BE49-F238E27FC236}">
                    <a16:creationId xmlns:a16="http://schemas.microsoft.com/office/drawing/2014/main" id="{C47C43C3-8FCB-5847-9007-9FF04DAF74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" name="Freeform 107">
                <a:extLst>
                  <a:ext uri="{FF2B5EF4-FFF2-40B4-BE49-F238E27FC236}">
                    <a16:creationId xmlns:a16="http://schemas.microsoft.com/office/drawing/2014/main" id="{09F2051C-9B20-EE45-9CE2-4D3C79652D1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79216339-F1AE-4C4A-9C17-5BCC324EB3E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161D2AE2-963A-F744-92D8-01315F74683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FB94137-26B4-A84C-B882-BC754696ADF8}"/>
              </a:ext>
            </a:extLst>
          </p:cNvPr>
          <p:cNvGrpSpPr/>
          <p:nvPr/>
        </p:nvGrpSpPr>
        <p:grpSpPr>
          <a:xfrm>
            <a:off x="7764614" y="3944180"/>
            <a:ext cx="578032" cy="285706"/>
            <a:chOff x="7493876" y="2774731"/>
            <a:chExt cx="1481958" cy="894622"/>
          </a:xfrm>
        </p:grpSpPr>
        <p:sp>
          <p:nvSpPr>
            <p:cNvPr id="112" name="Freeform 111">
              <a:extLst>
                <a:ext uri="{FF2B5EF4-FFF2-40B4-BE49-F238E27FC236}">
                  <a16:creationId xmlns:a16="http://schemas.microsoft.com/office/drawing/2014/main" id="{56959650-8F47-BD44-967D-3B54247086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4F846E9-5E5D-9246-A16E-A37E1F2DB7E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C080F1D-CE13-8A4D-AE86-A9987401AEF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5" name="Freeform 114">
                <a:extLst>
                  <a:ext uri="{FF2B5EF4-FFF2-40B4-BE49-F238E27FC236}">
                    <a16:creationId xmlns:a16="http://schemas.microsoft.com/office/drawing/2014/main" id="{C92B06F2-78EF-804D-8E0C-DCE71C44A56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6" name="Freeform 115">
                <a:extLst>
                  <a:ext uri="{FF2B5EF4-FFF2-40B4-BE49-F238E27FC236}">
                    <a16:creationId xmlns:a16="http://schemas.microsoft.com/office/drawing/2014/main" id="{C074DBD1-927C-2B4D-B10B-DD852445FB2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BC9D84BC-889B-C849-9229-D2795054B39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9073BE05-706B-1446-BB36-AB53194859C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584E5A3-CC37-804B-8E37-84F25E87BC63}"/>
              </a:ext>
            </a:extLst>
          </p:cNvPr>
          <p:cNvGrpSpPr/>
          <p:nvPr/>
        </p:nvGrpSpPr>
        <p:grpSpPr>
          <a:xfrm>
            <a:off x="8867832" y="4245561"/>
            <a:ext cx="456701" cy="226548"/>
            <a:chOff x="6859123" y="5156933"/>
            <a:chExt cx="456701" cy="22654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93256C-E351-F04F-8F57-8CBAADAD32D9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C154E25-F682-744F-8785-AB5EDB9A5A5F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E29C5F0A-310C-1443-A4BF-D9B6A1F9EDB9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B65FCB07-1990-1F40-B6A0-2DC9A68091B3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E0B89AD6-5E3A-1642-BCCA-337C835BC035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35A1AE44-6AB7-1949-9184-889F736756EC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C564862D-347A-7E41-8F9D-0ADF80768A2B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AC855F5F-C9C2-4744-9B1E-696B4F0DB89C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3DD9EA-3345-8345-9221-C06D0834BC89}"/>
              </a:ext>
            </a:extLst>
          </p:cNvPr>
          <p:cNvGrpSpPr/>
          <p:nvPr/>
        </p:nvGrpSpPr>
        <p:grpSpPr>
          <a:xfrm>
            <a:off x="7428575" y="2677315"/>
            <a:ext cx="3355719" cy="1705017"/>
            <a:chOff x="7428575" y="2677315"/>
            <a:chExt cx="3355719" cy="1705017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7906425-B196-CC44-BB40-5ACEF23B0A29}"/>
                </a:ext>
              </a:extLst>
            </p:cNvPr>
            <p:cNvSpPr/>
            <p:nvPr/>
          </p:nvSpPr>
          <p:spPr>
            <a:xfrm>
              <a:off x="9335149" y="2701273"/>
              <a:ext cx="1406838" cy="168105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303" h="1681059">
                  <a:moveTo>
                    <a:pt x="0" y="1681059"/>
                  </a:moveTo>
                  <a:lnTo>
                    <a:pt x="539056" y="1465436"/>
                  </a:lnTo>
                  <a:lnTo>
                    <a:pt x="1541303" y="1445471"/>
                  </a:lnTo>
                  <a:lnTo>
                    <a:pt x="1525331" y="0"/>
                  </a:lnTo>
                </a:path>
              </a:pathLst>
            </a:custGeom>
            <a:noFill/>
            <a:ln w="444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4689" name="Freeform 114688">
              <a:extLst>
                <a:ext uri="{FF2B5EF4-FFF2-40B4-BE49-F238E27FC236}">
                  <a16:creationId xmlns:a16="http://schemas.microsoft.com/office/drawing/2014/main" id="{F4B58868-99E6-0645-9773-CB66EC208FBD}"/>
                </a:ext>
              </a:extLst>
            </p:cNvPr>
            <p:cNvSpPr/>
            <p:nvPr/>
          </p:nvSpPr>
          <p:spPr>
            <a:xfrm>
              <a:off x="7473006" y="2677315"/>
              <a:ext cx="1446868" cy="1701024"/>
            </a:xfrm>
            <a:custGeom>
              <a:avLst/>
              <a:gdLst>
                <a:gd name="connsiteX0" fmla="*/ 0 w 1549289"/>
                <a:gd name="connsiteY0" fmla="*/ 0 h 1701024"/>
                <a:gd name="connsiteX1" fmla="*/ 0 w 1549289"/>
                <a:gd name="connsiteY1" fmla="*/ 1485401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85401 h 1701024"/>
                <a:gd name="connsiteX3" fmla="*/ 1549289 w 1549289"/>
                <a:gd name="connsiteY3" fmla="*/ 1701024 h 170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289" h="1701024">
                  <a:moveTo>
                    <a:pt x="0" y="0"/>
                  </a:moveTo>
                  <a:lnTo>
                    <a:pt x="7986" y="1481408"/>
                  </a:lnTo>
                  <a:lnTo>
                    <a:pt x="1030198" y="1485401"/>
                  </a:lnTo>
                  <a:lnTo>
                    <a:pt x="1549289" y="1701024"/>
                  </a:lnTo>
                </a:path>
              </a:pathLst>
            </a:custGeom>
            <a:noFill/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1762DD-608F-AC4F-8D36-9BC825C14FB4}"/>
                </a:ext>
              </a:extLst>
            </p:cNvPr>
            <p:cNvSpPr txBox="1"/>
            <p:nvPr/>
          </p:nvSpPr>
          <p:spPr>
            <a:xfrm>
              <a:off x="10184578" y="355661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8081CC2-E66E-0845-8CCA-2D10C6BE30EA}"/>
                </a:ext>
              </a:extLst>
            </p:cNvPr>
            <p:cNvSpPr txBox="1"/>
            <p:nvPr/>
          </p:nvSpPr>
          <p:spPr>
            <a:xfrm>
              <a:off x="7428575" y="351769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CD35EA-0731-A641-906C-8974E60D529B}"/>
              </a:ext>
            </a:extLst>
          </p:cNvPr>
          <p:cNvGrpSpPr/>
          <p:nvPr/>
        </p:nvGrpSpPr>
        <p:grpSpPr>
          <a:xfrm>
            <a:off x="6799618" y="2691243"/>
            <a:ext cx="4657206" cy="1827509"/>
            <a:chOff x="6799618" y="2691243"/>
            <a:chExt cx="4657206" cy="1827509"/>
          </a:xfrm>
        </p:grpSpPr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809FCE5A-94F2-AB43-A427-15DC48978945}"/>
                </a:ext>
              </a:extLst>
            </p:cNvPr>
            <p:cNvSpPr/>
            <p:nvPr/>
          </p:nvSpPr>
          <p:spPr>
            <a:xfrm>
              <a:off x="7353946" y="2691243"/>
              <a:ext cx="3498244" cy="182750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920408 w 1541303"/>
                <a:gd name="connsiteY2" fmla="*/ 1455758 h 1681059"/>
                <a:gd name="connsiteX3" fmla="*/ 1541303 w 1541303"/>
                <a:gd name="connsiteY3" fmla="*/ 1445471 h 1681059"/>
                <a:gd name="connsiteX4" fmla="*/ 1525331 w 1541303"/>
                <a:gd name="connsiteY4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539056 w 1541303"/>
                <a:gd name="connsiteY2" fmla="*/ 1465436 h 1681059"/>
                <a:gd name="connsiteX3" fmla="*/ 920408 w 1541303"/>
                <a:gd name="connsiteY3" fmla="*/ 1455758 h 1681059"/>
                <a:gd name="connsiteX4" fmla="*/ 1541303 w 1541303"/>
                <a:gd name="connsiteY4" fmla="*/ 1445471 h 1681059"/>
                <a:gd name="connsiteX5" fmla="*/ 1525331 w 1541303"/>
                <a:gd name="connsiteY5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232427 w 1541303"/>
                <a:gd name="connsiteY2" fmla="*/ 1591633 h 1681059"/>
                <a:gd name="connsiteX3" fmla="*/ 539056 w 1541303"/>
                <a:gd name="connsiteY3" fmla="*/ 1465436 h 1681059"/>
                <a:gd name="connsiteX4" fmla="*/ 920408 w 1541303"/>
                <a:gd name="connsiteY4" fmla="*/ 1455758 h 1681059"/>
                <a:gd name="connsiteX5" fmla="*/ 1541303 w 1541303"/>
                <a:gd name="connsiteY5" fmla="*/ 1445471 h 1681059"/>
                <a:gd name="connsiteX6" fmla="*/ 1525331 w 1541303"/>
                <a:gd name="connsiteY6" fmla="*/ 0 h 1681059"/>
                <a:gd name="connsiteX0" fmla="*/ 0 w 3882856"/>
                <a:gd name="connsiteY0" fmla="*/ 142370 h 1591633"/>
                <a:gd name="connsiteX1" fmla="*/ 2714795 w 3882856"/>
                <a:gd name="connsiteY1" fmla="*/ 1536549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0 w 3882856"/>
                <a:gd name="connsiteY0" fmla="*/ 142370 h 1591633"/>
                <a:gd name="connsiteX1" fmla="*/ 2163604 w 3882856"/>
                <a:gd name="connsiteY1" fmla="*/ 1510843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33110 w 3915966"/>
                <a:gd name="connsiteY0" fmla="*/ 142370 h 1591633"/>
                <a:gd name="connsiteX1" fmla="*/ 0 w 3915966"/>
                <a:gd name="connsiteY1" fmla="*/ 1510843 h 1591633"/>
                <a:gd name="connsiteX2" fmla="*/ 2607090 w 3915966"/>
                <a:gd name="connsiteY2" fmla="*/ 1591633 h 1591633"/>
                <a:gd name="connsiteX3" fmla="*/ 2913719 w 3915966"/>
                <a:gd name="connsiteY3" fmla="*/ 1465436 h 1591633"/>
                <a:gd name="connsiteX4" fmla="*/ 3295071 w 3915966"/>
                <a:gd name="connsiteY4" fmla="*/ 1455758 h 1591633"/>
                <a:gd name="connsiteX5" fmla="*/ 3915966 w 3915966"/>
                <a:gd name="connsiteY5" fmla="*/ 1445471 h 1591633"/>
                <a:gd name="connsiteX6" fmla="*/ 3899994 w 3915966"/>
                <a:gd name="connsiteY6" fmla="*/ 0 h 159163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913719 w 3915966"/>
                <a:gd name="connsiteY3" fmla="*/ 1465436 h 1510843"/>
                <a:gd name="connsiteX4" fmla="*/ 3295071 w 3915966"/>
                <a:gd name="connsiteY4" fmla="*/ 1455758 h 1510843"/>
                <a:gd name="connsiteX5" fmla="*/ 3915966 w 3915966"/>
                <a:gd name="connsiteY5" fmla="*/ 1445471 h 1510843"/>
                <a:gd name="connsiteX6" fmla="*/ 3899994 w 3915966"/>
                <a:gd name="connsiteY6" fmla="*/ 0 h 151084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373740 w 3915966"/>
                <a:gd name="connsiteY3" fmla="*/ 1470447 h 1510843"/>
                <a:gd name="connsiteX4" fmla="*/ 2913719 w 3915966"/>
                <a:gd name="connsiteY4" fmla="*/ 1465436 h 1510843"/>
                <a:gd name="connsiteX5" fmla="*/ 3295071 w 3915966"/>
                <a:gd name="connsiteY5" fmla="*/ 1455758 h 1510843"/>
                <a:gd name="connsiteX6" fmla="*/ 3915966 w 3915966"/>
                <a:gd name="connsiteY6" fmla="*/ 1445471 h 1510843"/>
                <a:gd name="connsiteX7" fmla="*/ 3899994 w 3915966"/>
                <a:gd name="connsiteY7" fmla="*/ 0 h 1510843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2192692 w 3915966"/>
                <a:gd name="connsiteY3" fmla="*/ 1676095 h 1676095"/>
                <a:gd name="connsiteX4" fmla="*/ 2913719 w 3915966"/>
                <a:gd name="connsiteY4" fmla="*/ 1465436 h 1676095"/>
                <a:gd name="connsiteX5" fmla="*/ 3295071 w 3915966"/>
                <a:gd name="connsiteY5" fmla="*/ 1455758 h 1676095"/>
                <a:gd name="connsiteX6" fmla="*/ 3915966 w 3915966"/>
                <a:gd name="connsiteY6" fmla="*/ 1445471 h 1676095"/>
                <a:gd name="connsiteX7" fmla="*/ 3899994 w 3915966"/>
                <a:gd name="connsiteY7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609316 w 3915966"/>
                <a:gd name="connsiteY3" fmla="*/ 1551238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589200 w 3915966"/>
                <a:gd name="connsiteY3" fmla="*/ 1661407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17017 w 3915966"/>
                <a:gd name="connsiteY0" fmla="*/ 0 h 1838525"/>
                <a:gd name="connsiteX1" fmla="*/ 0 w 3915966"/>
                <a:gd name="connsiteY1" fmla="*/ 1673273 h 1838525"/>
                <a:gd name="connsiteX2" fmla="*/ 1263312 w 3915966"/>
                <a:gd name="connsiteY2" fmla="*/ 1640222 h 1838525"/>
                <a:gd name="connsiteX3" fmla="*/ 1589200 w 3915966"/>
                <a:gd name="connsiteY3" fmla="*/ 1823837 h 1838525"/>
                <a:gd name="connsiteX4" fmla="*/ 2192692 w 3915966"/>
                <a:gd name="connsiteY4" fmla="*/ 1838525 h 1838525"/>
                <a:gd name="connsiteX5" fmla="*/ 2913719 w 3915966"/>
                <a:gd name="connsiteY5" fmla="*/ 1627866 h 1838525"/>
                <a:gd name="connsiteX6" fmla="*/ 3295071 w 3915966"/>
                <a:gd name="connsiteY6" fmla="*/ 1618188 h 1838525"/>
                <a:gd name="connsiteX7" fmla="*/ 3915966 w 3915966"/>
                <a:gd name="connsiteY7" fmla="*/ 1607901 h 1838525"/>
                <a:gd name="connsiteX8" fmla="*/ 3899994 w 3915966"/>
                <a:gd name="connsiteY8" fmla="*/ 162430 h 1838525"/>
                <a:gd name="connsiteX0" fmla="*/ 0 w 3898949"/>
                <a:gd name="connsiteY0" fmla="*/ 0 h 1838525"/>
                <a:gd name="connsiteX1" fmla="*/ 19193 w 3898949"/>
                <a:gd name="connsiteY1" fmla="*/ 1581465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5137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9969 w 3898949"/>
                <a:gd name="connsiteY2" fmla="*/ 1566776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81465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9248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896702 w 3898949"/>
                <a:gd name="connsiteY5" fmla="*/ 1627866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69708 w 3898949"/>
                <a:gd name="connsiteY8" fmla="*/ 113985 h 1827509"/>
                <a:gd name="connsiteX0" fmla="*/ 0 w 3869708"/>
                <a:gd name="connsiteY0" fmla="*/ 0 h 1827509"/>
                <a:gd name="connsiteX1" fmla="*/ 15169 w 3869708"/>
                <a:gd name="connsiteY1" fmla="*/ 1588809 h 1827509"/>
                <a:gd name="connsiteX2" fmla="*/ 1185946 w 3869708"/>
                <a:gd name="connsiteY2" fmla="*/ 1592482 h 1827509"/>
                <a:gd name="connsiteX3" fmla="*/ 1572183 w 3869708"/>
                <a:gd name="connsiteY3" fmla="*/ 1823837 h 1827509"/>
                <a:gd name="connsiteX4" fmla="*/ 2147513 w 3869708"/>
                <a:gd name="connsiteY4" fmla="*/ 1827509 h 1827509"/>
                <a:gd name="connsiteX5" fmla="*/ 2727724 w 3869708"/>
                <a:gd name="connsiteY5" fmla="*/ 1591143 h 1827509"/>
                <a:gd name="connsiteX6" fmla="*/ 3278054 w 3869708"/>
                <a:gd name="connsiteY6" fmla="*/ 1618188 h 1827509"/>
                <a:gd name="connsiteX7" fmla="*/ 3839239 w 3869708"/>
                <a:gd name="connsiteY7" fmla="*/ 1565511 h 1827509"/>
                <a:gd name="connsiteX8" fmla="*/ 3869708 w 3869708"/>
                <a:gd name="connsiteY8" fmla="*/ 113985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278054 w 3839239"/>
                <a:gd name="connsiteY6" fmla="*/ 1618188 h 1827509"/>
                <a:gd name="connsiteX7" fmla="*/ 3839239 w 3839239"/>
                <a:gd name="connsiteY7" fmla="*/ 1565511 h 1827509"/>
                <a:gd name="connsiteX8" fmla="*/ 3829902 w 3839239"/>
                <a:gd name="connsiteY8" fmla="*/ 126097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839239 w 3839239"/>
                <a:gd name="connsiteY6" fmla="*/ 1565511 h 1827509"/>
                <a:gd name="connsiteX7" fmla="*/ 3829902 w 3839239"/>
                <a:gd name="connsiteY7" fmla="*/ 126097 h 1827509"/>
                <a:gd name="connsiteX0" fmla="*/ 0 w 3832605"/>
                <a:gd name="connsiteY0" fmla="*/ 0 h 1827509"/>
                <a:gd name="connsiteX1" fmla="*/ 15169 w 3832605"/>
                <a:gd name="connsiteY1" fmla="*/ 1588809 h 1827509"/>
                <a:gd name="connsiteX2" fmla="*/ 1185946 w 3832605"/>
                <a:gd name="connsiteY2" fmla="*/ 1592482 h 1827509"/>
                <a:gd name="connsiteX3" fmla="*/ 1572183 w 3832605"/>
                <a:gd name="connsiteY3" fmla="*/ 1823837 h 1827509"/>
                <a:gd name="connsiteX4" fmla="*/ 2147513 w 3832605"/>
                <a:gd name="connsiteY4" fmla="*/ 1827509 h 1827509"/>
                <a:gd name="connsiteX5" fmla="*/ 2727724 w 3832605"/>
                <a:gd name="connsiteY5" fmla="*/ 1591143 h 1827509"/>
                <a:gd name="connsiteX6" fmla="*/ 3832605 w 3832605"/>
                <a:gd name="connsiteY6" fmla="*/ 1589734 h 1827509"/>
                <a:gd name="connsiteX7" fmla="*/ 3829902 w 3832605"/>
                <a:gd name="connsiteY7" fmla="*/ 126097 h 182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2605" h="1827509">
                  <a:moveTo>
                    <a:pt x="0" y="0"/>
                  </a:moveTo>
                  <a:lnTo>
                    <a:pt x="15169" y="1588809"/>
                  </a:lnTo>
                  <a:lnTo>
                    <a:pt x="1185946" y="1592482"/>
                  </a:lnTo>
                  <a:lnTo>
                    <a:pt x="1572183" y="1823837"/>
                  </a:lnTo>
                  <a:lnTo>
                    <a:pt x="2147513" y="1827509"/>
                  </a:lnTo>
                  <a:lnTo>
                    <a:pt x="2727724" y="1591143"/>
                  </a:lnTo>
                  <a:lnTo>
                    <a:pt x="3832605" y="1589734"/>
                  </a:lnTo>
                  <a:cubicBezTo>
                    <a:pt x="3829493" y="1109929"/>
                    <a:pt x="3833014" y="605902"/>
                    <a:pt x="3829902" y="126097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AC21E889-4F82-8649-829E-554EB51D7E5D}"/>
                </a:ext>
              </a:extLst>
            </p:cNvPr>
            <p:cNvSpPr txBox="1"/>
            <p:nvPr/>
          </p:nvSpPr>
          <p:spPr>
            <a:xfrm>
              <a:off x="6799618" y="3650736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4D544F8A-E5C9-4C42-B077-C996AF3E7BF7}"/>
                </a:ext>
              </a:extLst>
            </p:cNvPr>
            <p:cNvSpPr txBox="1"/>
            <p:nvPr/>
          </p:nvSpPr>
          <p:spPr>
            <a:xfrm>
              <a:off x="10809403" y="3772400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</p:grpSp>
      <p:sp>
        <p:nvSpPr>
          <p:cNvPr id="176" name="Freeform 254">
            <a:extLst>
              <a:ext uri="{FF2B5EF4-FFF2-40B4-BE49-F238E27FC236}">
                <a16:creationId xmlns:a16="http://schemas.microsoft.com/office/drawing/2014/main" id="{098028B6-BF7C-6A40-A6E7-BD363548A403}"/>
              </a:ext>
            </a:extLst>
          </p:cNvPr>
          <p:cNvSpPr>
            <a:spLocks/>
          </p:cNvSpPr>
          <p:nvPr/>
        </p:nvSpPr>
        <p:spPr bwMode="auto">
          <a:xfrm>
            <a:off x="11178866" y="2363683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4" name="Group 289">
            <a:extLst>
              <a:ext uri="{FF2B5EF4-FFF2-40B4-BE49-F238E27FC236}">
                <a16:creationId xmlns:a16="http://schemas.microsoft.com/office/drawing/2014/main" id="{36A89038-0233-574C-A16F-E12F82E32856}"/>
              </a:ext>
            </a:extLst>
          </p:cNvPr>
          <p:cNvGrpSpPr>
            <a:grpSpLocks/>
          </p:cNvGrpSpPr>
          <p:nvPr/>
        </p:nvGrpSpPr>
        <p:grpSpPr bwMode="auto">
          <a:xfrm>
            <a:off x="11355079" y="3260620"/>
            <a:ext cx="231775" cy="441325"/>
            <a:chOff x="4140" y="429"/>
            <a:chExt cx="1425" cy="2396"/>
          </a:xfrm>
        </p:grpSpPr>
        <p:sp>
          <p:nvSpPr>
            <p:cNvPr id="188" name="Freeform 290">
              <a:extLst>
                <a:ext uri="{FF2B5EF4-FFF2-40B4-BE49-F238E27FC236}">
                  <a16:creationId xmlns:a16="http://schemas.microsoft.com/office/drawing/2014/main" id="{9264264F-C8FF-E941-B8DB-F2A13E30F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Rectangle 291">
              <a:extLst>
                <a:ext uri="{FF2B5EF4-FFF2-40B4-BE49-F238E27FC236}">
                  <a16:creationId xmlns:a16="http://schemas.microsoft.com/office/drawing/2014/main" id="{5580AF65-ED2C-7F4A-90B9-25AFA8C92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0" name="Freeform 292">
              <a:extLst>
                <a:ext uri="{FF2B5EF4-FFF2-40B4-BE49-F238E27FC236}">
                  <a16:creationId xmlns:a16="http://schemas.microsoft.com/office/drawing/2014/main" id="{BC0C9A2A-A362-5D48-A13D-A730292A1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1" name="Freeform 293">
              <a:extLst>
                <a:ext uri="{FF2B5EF4-FFF2-40B4-BE49-F238E27FC236}">
                  <a16:creationId xmlns:a16="http://schemas.microsoft.com/office/drawing/2014/main" id="{741E5815-F201-3946-BA11-196162458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5" name="Rectangle 294">
              <a:extLst>
                <a:ext uri="{FF2B5EF4-FFF2-40B4-BE49-F238E27FC236}">
                  <a16:creationId xmlns:a16="http://schemas.microsoft.com/office/drawing/2014/main" id="{16834F46-BEA1-E54A-99D2-06A1D9E4EF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2" name="Group 295">
              <a:extLst>
                <a:ext uri="{FF2B5EF4-FFF2-40B4-BE49-F238E27FC236}">
                  <a16:creationId xmlns:a16="http://schemas.microsoft.com/office/drawing/2014/main" id="{EFE1DB65-55C6-A040-8489-E8E7A50726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3" name="AutoShape 296">
                <a:extLst>
                  <a:ext uri="{FF2B5EF4-FFF2-40B4-BE49-F238E27FC236}">
                    <a16:creationId xmlns:a16="http://schemas.microsoft.com/office/drawing/2014/main" id="{60C873E6-EA5F-E546-9871-6CD69A030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4" name="AutoShape 297">
                <a:extLst>
                  <a:ext uri="{FF2B5EF4-FFF2-40B4-BE49-F238E27FC236}">
                    <a16:creationId xmlns:a16="http://schemas.microsoft.com/office/drawing/2014/main" id="{AE94AAEC-480B-8047-91E5-519724D06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3" name="Rectangle 298">
              <a:extLst>
                <a:ext uri="{FF2B5EF4-FFF2-40B4-BE49-F238E27FC236}">
                  <a16:creationId xmlns:a16="http://schemas.microsoft.com/office/drawing/2014/main" id="{66AA352A-88C1-474E-8553-BFDBC71D6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4" name="Group 299">
              <a:extLst>
                <a:ext uri="{FF2B5EF4-FFF2-40B4-BE49-F238E27FC236}">
                  <a16:creationId xmlns:a16="http://schemas.microsoft.com/office/drawing/2014/main" id="{063BD826-F329-CE4F-8A05-BAE407197A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1" name="AutoShape 300">
                <a:extLst>
                  <a:ext uri="{FF2B5EF4-FFF2-40B4-BE49-F238E27FC236}">
                    <a16:creationId xmlns:a16="http://schemas.microsoft.com/office/drawing/2014/main" id="{502F9F8E-D733-304B-8917-5387C9446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2" name="AutoShape 301">
                <a:extLst>
                  <a:ext uri="{FF2B5EF4-FFF2-40B4-BE49-F238E27FC236}">
                    <a16:creationId xmlns:a16="http://schemas.microsoft.com/office/drawing/2014/main" id="{8FA48F3E-A09B-9947-AC4E-53AB08CAC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5" name="Rectangle 302">
              <a:extLst>
                <a:ext uri="{FF2B5EF4-FFF2-40B4-BE49-F238E27FC236}">
                  <a16:creationId xmlns:a16="http://schemas.microsoft.com/office/drawing/2014/main" id="{7E665F5D-879D-9E40-84B5-66D85E68A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6" name="Rectangle 303">
              <a:extLst>
                <a:ext uri="{FF2B5EF4-FFF2-40B4-BE49-F238E27FC236}">
                  <a16:creationId xmlns:a16="http://schemas.microsoft.com/office/drawing/2014/main" id="{7647528B-9EF0-E54D-974E-7DFC94037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07" name="Group 304">
              <a:extLst>
                <a:ext uri="{FF2B5EF4-FFF2-40B4-BE49-F238E27FC236}">
                  <a16:creationId xmlns:a16="http://schemas.microsoft.com/office/drawing/2014/main" id="{467A70C4-7121-374D-AFDB-661BA82AC2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29" name="AutoShape 305">
                <a:extLst>
                  <a:ext uri="{FF2B5EF4-FFF2-40B4-BE49-F238E27FC236}">
                    <a16:creationId xmlns:a16="http://schemas.microsoft.com/office/drawing/2014/main" id="{C5AF588B-0651-0545-9142-FD07BC8763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30" name="AutoShape 306">
                <a:extLst>
                  <a:ext uri="{FF2B5EF4-FFF2-40B4-BE49-F238E27FC236}">
                    <a16:creationId xmlns:a16="http://schemas.microsoft.com/office/drawing/2014/main" id="{9BEB1652-4112-004D-B7AC-1F3734A3C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08" name="Freeform 307">
              <a:extLst>
                <a:ext uri="{FF2B5EF4-FFF2-40B4-BE49-F238E27FC236}">
                  <a16:creationId xmlns:a16="http://schemas.microsoft.com/office/drawing/2014/main" id="{D7A79ECE-B70D-2548-A773-6DCE4F281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09" name="Group 308">
              <a:extLst>
                <a:ext uri="{FF2B5EF4-FFF2-40B4-BE49-F238E27FC236}">
                  <a16:creationId xmlns:a16="http://schemas.microsoft.com/office/drawing/2014/main" id="{1ECF4553-693A-DD4D-A0E2-8AA0E2504F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27" name="AutoShape 309">
                <a:extLst>
                  <a:ext uri="{FF2B5EF4-FFF2-40B4-BE49-F238E27FC236}">
                    <a16:creationId xmlns:a16="http://schemas.microsoft.com/office/drawing/2014/main" id="{9C16F586-202A-6C49-BECE-8D7B0011E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28" name="AutoShape 310">
                <a:extLst>
                  <a:ext uri="{FF2B5EF4-FFF2-40B4-BE49-F238E27FC236}">
                    <a16:creationId xmlns:a16="http://schemas.microsoft.com/office/drawing/2014/main" id="{C758F7C7-9330-BE46-A86A-D42B5637C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10" name="Rectangle 311">
              <a:extLst>
                <a:ext uri="{FF2B5EF4-FFF2-40B4-BE49-F238E27FC236}">
                  <a16:creationId xmlns:a16="http://schemas.microsoft.com/office/drawing/2014/main" id="{533FE805-6D97-3D40-A722-65F7EC32A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11" name="Freeform 312">
              <a:extLst>
                <a:ext uri="{FF2B5EF4-FFF2-40B4-BE49-F238E27FC236}">
                  <a16:creationId xmlns:a16="http://schemas.microsoft.com/office/drawing/2014/main" id="{620834FD-6B76-EA4B-A18C-65A47D40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2" name="Freeform 313">
              <a:extLst>
                <a:ext uri="{FF2B5EF4-FFF2-40B4-BE49-F238E27FC236}">
                  <a16:creationId xmlns:a16="http://schemas.microsoft.com/office/drawing/2014/main" id="{C5A12F9D-49AB-5145-AA15-D382AA5D3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3" name="Oval 314">
              <a:extLst>
                <a:ext uri="{FF2B5EF4-FFF2-40B4-BE49-F238E27FC236}">
                  <a16:creationId xmlns:a16="http://schemas.microsoft.com/office/drawing/2014/main" id="{80DD1625-6CB9-AC4C-88B8-9DC831FCE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0" name="Freeform 315">
              <a:extLst>
                <a:ext uri="{FF2B5EF4-FFF2-40B4-BE49-F238E27FC236}">
                  <a16:creationId xmlns:a16="http://schemas.microsoft.com/office/drawing/2014/main" id="{A65F0511-3C28-C743-A21D-6264A2118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1" name="AutoShape 316">
              <a:extLst>
                <a:ext uri="{FF2B5EF4-FFF2-40B4-BE49-F238E27FC236}">
                  <a16:creationId xmlns:a16="http://schemas.microsoft.com/office/drawing/2014/main" id="{FADC981B-C983-6D40-AEA7-04B355ECAD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2" name="AutoShape 317">
              <a:extLst>
                <a:ext uri="{FF2B5EF4-FFF2-40B4-BE49-F238E27FC236}">
                  <a16:creationId xmlns:a16="http://schemas.microsoft.com/office/drawing/2014/main" id="{708D79ED-DBE2-644C-B85E-DB3961F56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3" name="Oval 318">
              <a:extLst>
                <a:ext uri="{FF2B5EF4-FFF2-40B4-BE49-F238E27FC236}">
                  <a16:creationId xmlns:a16="http://schemas.microsoft.com/office/drawing/2014/main" id="{87AF5859-5E53-EE4C-954A-8D2D2B2007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4" name="Oval 319">
              <a:extLst>
                <a:ext uri="{FF2B5EF4-FFF2-40B4-BE49-F238E27FC236}">
                  <a16:creationId xmlns:a16="http://schemas.microsoft.com/office/drawing/2014/main" id="{43616DFE-DE4C-D94C-B77F-413A270CA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25" name="Oval 320">
              <a:extLst>
                <a:ext uri="{FF2B5EF4-FFF2-40B4-BE49-F238E27FC236}">
                  <a16:creationId xmlns:a16="http://schemas.microsoft.com/office/drawing/2014/main" id="{63CB7C6A-7959-294B-919F-406DF4382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6" name="Rectangle 321">
              <a:extLst>
                <a:ext uri="{FF2B5EF4-FFF2-40B4-BE49-F238E27FC236}">
                  <a16:creationId xmlns:a16="http://schemas.microsoft.com/office/drawing/2014/main" id="{3ED5D38A-C2F0-8444-B700-8ED29C8B7F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28" name="Rectangle 3">
            <a:extLst>
              <a:ext uri="{FF2B5EF4-FFF2-40B4-BE49-F238E27FC236}">
                <a16:creationId xmlns:a16="http://schemas.microsoft.com/office/drawing/2014/main" id="{4AEA1865-8C28-134C-8B6C-07E3981D0325}"/>
              </a:ext>
            </a:extLst>
          </p:cNvPr>
          <p:cNvSpPr txBox="1">
            <a:spLocks noChangeArrowheads="1"/>
          </p:cNvSpPr>
          <p:nvPr/>
        </p:nvSpPr>
        <p:spPr>
          <a:xfrm>
            <a:off x="921800" y="4257398"/>
            <a:ext cx="5562600" cy="632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6725" marR="0" lvl="0" indent="-3365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approach taken by TCP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3" name="Slide Number Placeholder 2">
            <a:extLst>
              <a:ext uri="{FF2B5EF4-FFF2-40B4-BE49-F238E27FC236}">
                <a16:creationId xmlns:a16="http://schemas.microsoft.com/office/drawing/2014/main" id="{80FEFCD4-E64A-AA4F-ACAB-74CB4ECDD2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0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9" name="Rectangle 3">
            <a:extLst>
              <a:ext uri="{FF2B5EF4-FFF2-40B4-BE49-F238E27FC236}">
                <a16:creationId xmlns:a16="http://schemas.microsoft.com/office/drawing/2014/main" id="{D469BBE5-2D5E-1245-BE57-AED04CA89E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18945" y="5640403"/>
            <a:ext cx="5781368" cy="736333"/>
          </a:xfrm>
        </p:spPr>
        <p:txBody>
          <a:bodyPr>
            <a:normAutofit/>
          </a:bodyPr>
          <a:lstStyle/>
          <a:p>
            <a:pPr marL="407988" indent="-277813">
              <a:defRPr/>
            </a:pPr>
            <a:r>
              <a:rPr lang="en-US" sz="3000" dirty="0"/>
              <a:t>TCP ECN, ATM, </a:t>
            </a:r>
            <a:r>
              <a:rPr lang="en-US" sz="3000" dirty="0" err="1"/>
              <a:t>DECbit</a:t>
            </a:r>
            <a:r>
              <a:rPr lang="en-US" sz="3000" dirty="0"/>
              <a:t> protocols</a:t>
            </a:r>
            <a:endParaRPr lang="en-US" sz="3500" dirty="0">
              <a:cs typeface="+mn-cs"/>
            </a:endParaRPr>
          </a:p>
        </p:txBody>
      </p:sp>
      <p:sp>
        <p:nvSpPr>
          <p:cNvPr id="97284" name="Rectangle 2">
            <a:extLst>
              <a:ext uri="{FF2B5EF4-FFF2-40B4-BE49-F238E27FC236}">
                <a16:creationId xmlns:a16="http://schemas.microsoft.com/office/drawing/2014/main" id="{15E2A5A3-138A-0644-B40C-0B75A1130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sz="4800" dirty="0"/>
              <a:t>Approaches towards congestion control</a:t>
            </a:r>
            <a:endParaRPr lang="en-US" sz="5400" dirty="0">
              <a:cs typeface="+mj-cs"/>
            </a:endParaRPr>
          </a:p>
        </p:txBody>
      </p:sp>
      <p:sp>
        <p:nvSpPr>
          <p:cNvPr id="128" name="Freeform 2">
            <a:extLst>
              <a:ext uri="{FF2B5EF4-FFF2-40B4-BE49-F238E27FC236}">
                <a16:creationId xmlns:a16="http://schemas.microsoft.com/office/drawing/2014/main" id="{366E9ABE-54D6-794A-BFDC-C271FA98FBA8}"/>
              </a:ext>
            </a:extLst>
          </p:cNvPr>
          <p:cNvSpPr>
            <a:spLocks/>
          </p:cNvSpPr>
          <p:nvPr/>
        </p:nvSpPr>
        <p:spPr bwMode="auto">
          <a:xfrm>
            <a:off x="7675918" y="3459066"/>
            <a:ext cx="2848871" cy="1480906"/>
          </a:xfrm>
          <a:custGeom>
            <a:avLst/>
            <a:gdLst>
              <a:gd name="T0" fmla="*/ 2147483647 w 1794"/>
              <a:gd name="T1" fmla="*/ 2147483647 h 933"/>
              <a:gd name="T2" fmla="*/ 2147483647 w 1794"/>
              <a:gd name="T3" fmla="*/ 2147483647 h 933"/>
              <a:gd name="T4" fmla="*/ 2147483647 w 1794"/>
              <a:gd name="T5" fmla="*/ 2147483647 h 933"/>
              <a:gd name="T6" fmla="*/ 2147483647 w 1794"/>
              <a:gd name="T7" fmla="*/ 2147483647 h 933"/>
              <a:gd name="T8" fmla="*/ 2147483647 w 1794"/>
              <a:gd name="T9" fmla="*/ 2147483647 h 933"/>
              <a:gd name="T10" fmla="*/ 2147483647 w 1794"/>
              <a:gd name="T11" fmla="*/ 2147483647 h 933"/>
              <a:gd name="T12" fmla="*/ 2147483647 w 1794"/>
              <a:gd name="T13" fmla="*/ 2147483647 h 933"/>
              <a:gd name="T14" fmla="*/ 2147483647 w 1794"/>
              <a:gd name="T15" fmla="*/ 2147483647 h 933"/>
              <a:gd name="T16" fmla="*/ 2147483647 w 1794"/>
              <a:gd name="T17" fmla="*/ 2147483647 h 933"/>
              <a:gd name="T18" fmla="*/ 2147483647 w 1794"/>
              <a:gd name="T19" fmla="*/ 2147483647 h 933"/>
              <a:gd name="T20" fmla="*/ 2147483647 w 1794"/>
              <a:gd name="T21" fmla="*/ 2147483647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2" name="Freeform 6">
            <a:extLst>
              <a:ext uri="{FF2B5EF4-FFF2-40B4-BE49-F238E27FC236}">
                <a16:creationId xmlns:a16="http://schemas.microsoft.com/office/drawing/2014/main" id="{FFF13A6F-0F53-424B-A39A-76E877F099A6}"/>
              </a:ext>
            </a:extLst>
          </p:cNvPr>
          <p:cNvSpPr>
            <a:spLocks/>
          </p:cNvSpPr>
          <p:nvPr/>
        </p:nvSpPr>
        <p:spPr bwMode="auto">
          <a:xfrm>
            <a:off x="8314293" y="3762231"/>
            <a:ext cx="543096" cy="295229"/>
          </a:xfrm>
          <a:custGeom>
            <a:avLst/>
            <a:gdLst>
              <a:gd name="T0" fmla="*/ 0 w 342"/>
              <a:gd name="T1" fmla="*/ 2147483647 h 186"/>
              <a:gd name="T2" fmla="*/ 2147483647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4" name="Freeform 91">
            <a:extLst>
              <a:ext uri="{FF2B5EF4-FFF2-40B4-BE49-F238E27FC236}">
                <a16:creationId xmlns:a16="http://schemas.microsoft.com/office/drawing/2014/main" id="{0468E56B-A027-0D44-AEB8-704F79D68813}"/>
              </a:ext>
            </a:extLst>
          </p:cNvPr>
          <p:cNvSpPr>
            <a:spLocks/>
          </p:cNvSpPr>
          <p:nvPr/>
        </p:nvSpPr>
        <p:spPr bwMode="auto">
          <a:xfrm>
            <a:off x="9356021" y="3755882"/>
            <a:ext cx="504984" cy="307927"/>
          </a:xfrm>
          <a:custGeom>
            <a:avLst/>
            <a:gdLst>
              <a:gd name="T0" fmla="*/ 0 w 318"/>
              <a:gd name="T1" fmla="*/ 0 h 194"/>
              <a:gd name="T2" fmla="*/ 2147483647 w 318"/>
              <a:gd name="T3" fmla="*/ 2147483647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5" name="Freeform 92">
            <a:extLst>
              <a:ext uri="{FF2B5EF4-FFF2-40B4-BE49-F238E27FC236}">
                <a16:creationId xmlns:a16="http://schemas.microsoft.com/office/drawing/2014/main" id="{054FFAAB-E9BC-3E4C-8FB9-3EA2FFF0707B}"/>
              </a:ext>
            </a:extLst>
          </p:cNvPr>
          <p:cNvSpPr>
            <a:spLocks/>
          </p:cNvSpPr>
          <p:nvPr/>
        </p:nvSpPr>
        <p:spPr bwMode="auto">
          <a:xfrm>
            <a:off x="8290473" y="4147933"/>
            <a:ext cx="481164" cy="238088"/>
          </a:xfrm>
          <a:custGeom>
            <a:avLst/>
            <a:gdLst>
              <a:gd name="T0" fmla="*/ 0 w 294"/>
              <a:gd name="T1" fmla="*/ 0 h 174"/>
              <a:gd name="T2" fmla="*/ 2147483647 w 294"/>
              <a:gd name="T3" fmla="*/ 2147483647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6" name="Freeform 93">
            <a:extLst>
              <a:ext uri="{FF2B5EF4-FFF2-40B4-BE49-F238E27FC236}">
                <a16:creationId xmlns:a16="http://schemas.microsoft.com/office/drawing/2014/main" id="{1504AC5D-D6C1-D049-A591-6F0963B988CC}"/>
              </a:ext>
            </a:extLst>
          </p:cNvPr>
          <p:cNvSpPr>
            <a:spLocks/>
          </p:cNvSpPr>
          <p:nvPr/>
        </p:nvSpPr>
        <p:spPr bwMode="auto">
          <a:xfrm>
            <a:off x="9238509" y="4124124"/>
            <a:ext cx="628848" cy="247611"/>
          </a:xfrm>
          <a:custGeom>
            <a:avLst/>
            <a:gdLst>
              <a:gd name="T0" fmla="*/ 0 w 378"/>
              <a:gd name="T1" fmla="*/ 2147483647 h 174"/>
              <a:gd name="T2" fmla="*/ 2147483647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7" name="Freeform 94">
            <a:extLst>
              <a:ext uri="{FF2B5EF4-FFF2-40B4-BE49-F238E27FC236}">
                <a16:creationId xmlns:a16="http://schemas.microsoft.com/office/drawing/2014/main" id="{49EE5ACA-6705-2D4D-9A89-77A1C64919B5}"/>
              </a:ext>
            </a:extLst>
          </p:cNvPr>
          <p:cNvSpPr>
            <a:spLocks/>
          </p:cNvSpPr>
          <p:nvPr/>
        </p:nvSpPr>
        <p:spPr bwMode="auto">
          <a:xfrm>
            <a:off x="9905469" y="4178091"/>
            <a:ext cx="206440" cy="507920"/>
          </a:xfrm>
          <a:custGeom>
            <a:avLst/>
            <a:gdLst>
              <a:gd name="T0" fmla="*/ 0 w 118"/>
              <a:gd name="T1" fmla="*/ 2147483647 h 500"/>
              <a:gd name="T2" fmla="*/ 2147483647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8" name="Freeform 95">
            <a:extLst>
              <a:ext uri="{FF2B5EF4-FFF2-40B4-BE49-F238E27FC236}">
                <a16:creationId xmlns:a16="http://schemas.microsoft.com/office/drawing/2014/main" id="{C75D3801-AA9A-394F-B133-0C907B494EA8}"/>
              </a:ext>
            </a:extLst>
          </p:cNvPr>
          <p:cNvSpPr>
            <a:spLocks/>
          </p:cNvSpPr>
          <p:nvPr/>
        </p:nvSpPr>
        <p:spPr bwMode="auto">
          <a:xfrm>
            <a:off x="8670005" y="4711407"/>
            <a:ext cx="736832" cy="74601"/>
          </a:xfrm>
          <a:custGeom>
            <a:avLst/>
            <a:gdLst>
              <a:gd name="T0" fmla="*/ 2147483647 w 370"/>
              <a:gd name="T1" fmla="*/ 2147483647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39" name="Freeform 96">
            <a:extLst>
              <a:ext uri="{FF2B5EF4-FFF2-40B4-BE49-F238E27FC236}">
                <a16:creationId xmlns:a16="http://schemas.microsoft.com/office/drawing/2014/main" id="{22DFD150-DCC3-9C4E-B2A1-9978ADFC2D32}"/>
              </a:ext>
            </a:extLst>
          </p:cNvPr>
          <p:cNvSpPr>
            <a:spLocks/>
          </p:cNvSpPr>
          <p:nvPr/>
        </p:nvSpPr>
        <p:spPr bwMode="auto">
          <a:xfrm>
            <a:off x="8133261" y="4171742"/>
            <a:ext cx="193736" cy="425383"/>
          </a:xfrm>
          <a:custGeom>
            <a:avLst/>
            <a:gdLst>
              <a:gd name="T0" fmla="*/ 2147483647 w 176"/>
              <a:gd name="T1" fmla="*/ 2147483647 h 412"/>
              <a:gd name="T2" fmla="*/ 2147483647 w 176"/>
              <a:gd name="T3" fmla="*/ 2147483647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FE2A56FD-5BF2-8A47-B917-EC5BDAE7B6D9}"/>
              </a:ext>
            </a:extLst>
          </p:cNvPr>
          <p:cNvGrpSpPr/>
          <p:nvPr/>
        </p:nvGrpSpPr>
        <p:grpSpPr>
          <a:xfrm>
            <a:off x="9719734" y="3946352"/>
            <a:ext cx="578032" cy="285706"/>
            <a:chOff x="7493876" y="2774731"/>
            <a:chExt cx="1481958" cy="894622"/>
          </a:xfrm>
        </p:grpSpPr>
        <p:sp>
          <p:nvSpPr>
            <p:cNvPr id="295" name="Freeform 294">
              <a:extLst>
                <a:ext uri="{FF2B5EF4-FFF2-40B4-BE49-F238E27FC236}">
                  <a16:creationId xmlns:a16="http://schemas.microsoft.com/office/drawing/2014/main" id="{A22F5E6C-8071-584B-A45A-61580F1DF3A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19D9D590-1C6D-B940-8236-FB7A7C7C3E1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55AD85DE-1093-294C-A79D-C39AACCD04D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8" name="Freeform 297">
                <a:extLst>
                  <a:ext uri="{FF2B5EF4-FFF2-40B4-BE49-F238E27FC236}">
                    <a16:creationId xmlns:a16="http://schemas.microsoft.com/office/drawing/2014/main" id="{74555870-3136-5F47-A50A-B9C84ADD9B5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9" name="Freeform 298">
                <a:extLst>
                  <a:ext uri="{FF2B5EF4-FFF2-40B4-BE49-F238E27FC236}">
                    <a16:creationId xmlns:a16="http://schemas.microsoft.com/office/drawing/2014/main" id="{4C89C07A-54CC-1F4B-8662-219BDC60226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0" name="Freeform 299">
                <a:extLst>
                  <a:ext uri="{FF2B5EF4-FFF2-40B4-BE49-F238E27FC236}">
                    <a16:creationId xmlns:a16="http://schemas.microsoft.com/office/drawing/2014/main" id="{AD074A1D-33A9-FD4E-9502-6E1A7B8749F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01" name="Freeform 300">
                <a:extLst>
                  <a:ext uri="{FF2B5EF4-FFF2-40B4-BE49-F238E27FC236}">
                    <a16:creationId xmlns:a16="http://schemas.microsoft.com/office/drawing/2014/main" id="{CCD24AC6-75BD-7240-ACA1-858F993F76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7D364BE-067C-ED48-9F93-CCBD43D1F1FD}"/>
              </a:ext>
            </a:extLst>
          </p:cNvPr>
          <p:cNvGrpSpPr/>
          <p:nvPr/>
        </p:nvGrpSpPr>
        <p:grpSpPr>
          <a:xfrm>
            <a:off x="9351606" y="4600112"/>
            <a:ext cx="578032" cy="285706"/>
            <a:chOff x="7493876" y="2774731"/>
            <a:chExt cx="1481958" cy="894622"/>
          </a:xfrm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56103B33-85E9-6646-AD36-73F16468B3C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A249CC8A-2DD9-A540-96D6-72B9DFE29F20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BB9841D9-85A4-6641-AFC4-673E96A51A9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91" name="Freeform 290">
                <a:extLst>
                  <a:ext uri="{FF2B5EF4-FFF2-40B4-BE49-F238E27FC236}">
                    <a16:creationId xmlns:a16="http://schemas.microsoft.com/office/drawing/2014/main" id="{1F8ACD1E-2A08-8148-97FE-2327BF094A0F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2" name="Freeform 291">
                <a:extLst>
                  <a:ext uri="{FF2B5EF4-FFF2-40B4-BE49-F238E27FC236}">
                    <a16:creationId xmlns:a16="http://schemas.microsoft.com/office/drawing/2014/main" id="{4E9748D8-5A01-D746-848B-32926B95C5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3" name="Freeform 292">
                <a:extLst>
                  <a:ext uri="{FF2B5EF4-FFF2-40B4-BE49-F238E27FC236}">
                    <a16:creationId xmlns:a16="http://schemas.microsoft.com/office/drawing/2014/main" id="{FD69F9EC-EC8E-3148-A0CF-68ADE091607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4" name="Freeform 293">
                <a:extLst>
                  <a:ext uri="{FF2B5EF4-FFF2-40B4-BE49-F238E27FC236}">
                    <a16:creationId xmlns:a16="http://schemas.microsoft.com/office/drawing/2014/main" id="{0C246818-5046-3547-9748-C8A5F8D31AA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4D4971E8-AD3B-214C-97F6-17EC02BCA29D}"/>
              </a:ext>
            </a:extLst>
          </p:cNvPr>
          <p:cNvGrpSpPr/>
          <p:nvPr/>
        </p:nvGrpSpPr>
        <p:grpSpPr>
          <a:xfrm>
            <a:off x="8195132" y="4551443"/>
            <a:ext cx="578032" cy="285706"/>
            <a:chOff x="7493876" y="2774731"/>
            <a:chExt cx="1481958" cy="894622"/>
          </a:xfrm>
        </p:grpSpPr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9739AEF0-B1B8-F540-9C41-AE1C85694CA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9A8C264F-EE1E-AE42-AD54-26038D64E2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C4315C5D-BBB1-1548-A740-5E5B96BEB87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84" name="Freeform 283">
                <a:extLst>
                  <a:ext uri="{FF2B5EF4-FFF2-40B4-BE49-F238E27FC236}">
                    <a16:creationId xmlns:a16="http://schemas.microsoft.com/office/drawing/2014/main" id="{895B76F4-731F-1A42-B1DA-2147C72110E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5" name="Freeform 284">
                <a:extLst>
                  <a:ext uri="{FF2B5EF4-FFF2-40B4-BE49-F238E27FC236}">
                    <a16:creationId xmlns:a16="http://schemas.microsoft.com/office/drawing/2014/main" id="{0DD88259-DBF1-C849-9347-E21FCDE91C2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6" name="Freeform 285">
                <a:extLst>
                  <a:ext uri="{FF2B5EF4-FFF2-40B4-BE49-F238E27FC236}">
                    <a16:creationId xmlns:a16="http://schemas.microsoft.com/office/drawing/2014/main" id="{7F83BAF8-E480-3243-8D32-1B36CF28B4D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7" name="Freeform 286">
                <a:extLst>
                  <a:ext uri="{FF2B5EF4-FFF2-40B4-BE49-F238E27FC236}">
                    <a16:creationId xmlns:a16="http://schemas.microsoft.com/office/drawing/2014/main" id="{05F54ED9-26EA-304E-B1C7-6F58A4EB53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3201F79-4BE9-2E4A-9B0C-FB48F9222B08}"/>
              </a:ext>
            </a:extLst>
          </p:cNvPr>
          <p:cNvGrpSpPr/>
          <p:nvPr/>
        </p:nvGrpSpPr>
        <p:grpSpPr>
          <a:xfrm>
            <a:off x="8800632" y="3636044"/>
            <a:ext cx="578032" cy="285706"/>
            <a:chOff x="7493876" y="2774731"/>
            <a:chExt cx="1481958" cy="894622"/>
          </a:xfrm>
        </p:grpSpPr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B69ED55D-3ADE-7541-A833-BAED4178F4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475EA0AA-3E1E-A848-A884-768A31DBCF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33E36C01-9187-3C43-B7AF-0C810E75817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7" name="Freeform 276">
                <a:extLst>
                  <a:ext uri="{FF2B5EF4-FFF2-40B4-BE49-F238E27FC236}">
                    <a16:creationId xmlns:a16="http://schemas.microsoft.com/office/drawing/2014/main" id="{7E1D2CF9-8553-254D-99D3-498E60EF92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8" name="Freeform 277">
                <a:extLst>
                  <a:ext uri="{FF2B5EF4-FFF2-40B4-BE49-F238E27FC236}">
                    <a16:creationId xmlns:a16="http://schemas.microsoft.com/office/drawing/2014/main" id="{10BB4142-3B92-B24F-AF76-70C8728A34A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9" name="Freeform 278">
                <a:extLst>
                  <a:ext uri="{FF2B5EF4-FFF2-40B4-BE49-F238E27FC236}">
                    <a16:creationId xmlns:a16="http://schemas.microsoft.com/office/drawing/2014/main" id="{A8740BCE-7F97-7642-B163-168373E22B1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80" name="Freeform 279">
                <a:extLst>
                  <a:ext uri="{FF2B5EF4-FFF2-40B4-BE49-F238E27FC236}">
                    <a16:creationId xmlns:a16="http://schemas.microsoft.com/office/drawing/2014/main" id="{9B5C1122-8A18-FC4A-A85F-6F1A1A2BF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2CAF0E6F-60BF-1240-A259-C66B643E89AC}"/>
              </a:ext>
            </a:extLst>
          </p:cNvPr>
          <p:cNvGrpSpPr/>
          <p:nvPr/>
        </p:nvGrpSpPr>
        <p:grpSpPr>
          <a:xfrm>
            <a:off x="8711293" y="4233883"/>
            <a:ext cx="578032" cy="285706"/>
            <a:chOff x="7493876" y="2774731"/>
            <a:chExt cx="1481958" cy="894622"/>
          </a:xfrm>
        </p:grpSpPr>
        <p:sp>
          <p:nvSpPr>
            <p:cNvPr id="267" name="Freeform 266">
              <a:extLst>
                <a:ext uri="{FF2B5EF4-FFF2-40B4-BE49-F238E27FC236}">
                  <a16:creationId xmlns:a16="http://schemas.microsoft.com/office/drawing/2014/main" id="{4E5B85EA-9E84-A242-B1CC-71F987F7E59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C034AB19-CDAE-D044-BA78-A52EC726959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9E108296-06B4-4949-A9AD-3C1FA5DCEA0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70" name="Freeform 269">
                <a:extLst>
                  <a:ext uri="{FF2B5EF4-FFF2-40B4-BE49-F238E27FC236}">
                    <a16:creationId xmlns:a16="http://schemas.microsoft.com/office/drawing/2014/main" id="{8530AB93-30E4-7A4B-88C4-61542A5A0AC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1" name="Freeform 270">
                <a:extLst>
                  <a:ext uri="{FF2B5EF4-FFF2-40B4-BE49-F238E27FC236}">
                    <a16:creationId xmlns:a16="http://schemas.microsoft.com/office/drawing/2014/main" id="{D239BC1C-F100-2448-A44B-0B1C3E017E2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2" name="Freeform 271">
                <a:extLst>
                  <a:ext uri="{FF2B5EF4-FFF2-40B4-BE49-F238E27FC236}">
                    <a16:creationId xmlns:a16="http://schemas.microsoft.com/office/drawing/2014/main" id="{7FCAA9D2-9640-064E-9D9B-F975C49ECB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73" name="Freeform 272">
                <a:extLst>
                  <a:ext uri="{FF2B5EF4-FFF2-40B4-BE49-F238E27FC236}">
                    <a16:creationId xmlns:a16="http://schemas.microsoft.com/office/drawing/2014/main" id="{645CEC1F-F8DD-F048-9976-7ECD558712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B80B3CBF-96BC-A640-867D-5DE8C38FCAA4}"/>
              </a:ext>
            </a:extLst>
          </p:cNvPr>
          <p:cNvGrpSpPr/>
          <p:nvPr/>
        </p:nvGrpSpPr>
        <p:grpSpPr>
          <a:xfrm>
            <a:off x="7764614" y="3944180"/>
            <a:ext cx="578032" cy="285706"/>
            <a:chOff x="7493876" y="2774731"/>
            <a:chExt cx="1481958" cy="894622"/>
          </a:xfrm>
        </p:grpSpPr>
        <p:sp>
          <p:nvSpPr>
            <p:cNvPr id="260" name="Freeform 259">
              <a:extLst>
                <a:ext uri="{FF2B5EF4-FFF2-40B4-BE49-F238E27FC236}">
                  <a16:creationId xmlns:a16="http://schemas.microsoft.com/office/drawing/2014/main" id="{E2DEA29E-E539-DD4A-8E78-F10B0CB91D3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B75DAF39-296E-174B-9017-65859A66C61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F88F2AE9-EF9D-9349-9FB8-E52CAD986B9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63" name="Freeform 262">
                <a:extLst>
                  <a:ext uri="{FF2B5EF4-FFF2-40B4-BE49-F238E27FC236}">
                    <a16:creationId xmlns:a16="http://schemas.microsoft.com/office/drawing/2014/main" id="{FB60E484-FF23-D44E-87D8-BB30525A1A1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4" name="Freeform 263">
                <a:extLst>
                  <a:ext uri="{FF2B5EF4-FFF2-40B4-BE49-F238E27FC236}">
                    <a16:creationId xmlns:a16="http://schemas.microsoft.com/office/drawing/2014/main" id="{B0FF7CDC-AB3A-6C44-8273-6FEA8A00EF4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5" name="Freeform 264">
                <a:extLst>
                  <a:ext uri="{FF2B5EF4-FFF2-40B4-BE49-F238E27FC236}">
                    <a16:creationId xmlns:a16="http://schemas.microsoft.com/office/drawing/2014/main" id="{D102FF9A-7D62-CC4B-8939-37FC1A1E61D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6" name="Freeform 265">
                <a:extLst>
                  <a:ext uri="{FF2B5EF4-FFF2-40B4-BE49-F238E27FC236}">
                    <a16:creationId xmlns:a16="http://schemas.microsoft.com/office/drawing/2014/main" id="{928B49DE-7679-8C46-A671-A7856D8F840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79" name="Freeform 254">
            <a:extLst>
              <a:ext uri="{FF2B5EF4-FFF2-40B4-BE49-F238E27FC236}">
                <a16:creationId xmlns:a16="http://schemas.microsoft.com/office/drawing/2014/main" id="{4BD65FCE-B086-1C41-89A5-8DAF6BA0013D}"/>
              </a:ext>
            </a:extLst>
          </p:cNvPr>
          <p:cNvSpPr>
            <a:spLocks/>
          </p:cNvSpPr>
          <p:nvPr/>
        </p:nvSpPr>
        <p:spPr bwMode="auto">
          <a:xfrm>
            <a:off x="11178866" y="2363683"/>
            <a:ext cx="250825" cy="1212850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0" name="Group 289">
            <a:extLst>
              <a:ext uri="{FF2B5EF4-FFF2-40B4-BE49-F238E27FC236}">
                <a16:creationId xmlns:a16="http://schemas.microsoft.com/office/drawing/2014/main" id="{282CC52C-6D00-A04B-884E-AF704D4FD9CC}"/>
              </a:ext>
            </a:extLst>
          </p:cNvPr>
          <p:cNvGrpSpPr>
            <a:grpSpLocks/>
          </p:cNvGrpSpPr>
          <p:nvPr/>
        </p:nvGrpSpPr>
        <p:grpSpPr bwMode="auto">
          <a:xfrm>
            <a:off x="11355079" y="3260620"/>
            <a:ext cx="231775" cy="441325"/>
            <a:chOff x="4140" y="429"/>
            <a:chExt cx="1425" cy="2396"/>
          </a:xfrm>
        </p:grpSpPr>
        <p:sp>
          <p:nvSpPr>
            <p:cNvPr id="228" name="Freeform 290">
              <a:extLst>
                <a:ext uri="{FF2B5EF4-FFF2-40B4-BE49-F238E27FC236}">
                  <a16:creationId xmlns:a16="http://schemas.microsoft.com/office/drawing/2014/main" id="{DD58842D-C583-744E-BFD5-323B2ED54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9" name="Rectangle 291">
              <a:extLst>
                <a:ext uri="{FF2B5EF4-FFF2-40B4-BE49-F238E27FC236}">
                  <a16:creationId xmlns:a16="http://schemas.microsoft.com/office/drawing/2014/main" id="{7A587CA9-D508-B244-898D-908A8BD8F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4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0" name="Freeform 292">
              <a:extLst>
                <a:ext uri="{FF2B5EF4-FFF2-40B4-BE49-F238E27FC236}">
                  <a16:creationId xmlns:a16="http://schemas.microsoft.com/office/drawing/2014/main" id="{15485B65-6A91-A741-B71C-C9054384F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1" name="Freeform 293">
              <a:extLst>
                <a:ext uri="{FF2B5EF4-FFF2-40B4-BE49-F238E27FC236}">
                  <a16:creationId xmlns:a16="http://schemas.microsoft.com/office/drawing/2014/main" id="{9FD462AB-E254-4B44-ACEE-57DF3FEA3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2" name="Rectangle 294">
              <a:extLst>
                <a:ext uri="{FF2B5EF4-FFF2-40B4-BE49-F238E27FC236}">
                  <a16:creationId xmlns:a16="http://schemas.microsoft.com/office/drawing/2014/main" id="{8B02D026-F14D-2740-A4A5-53851F0B2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696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95">
              <a:extLst>
                <a:ext uri="{FF2B5EF4-FFF2-40B4-BE49-F238E27FC236}">
                  <a16:creationId xmlns:a16="http://schemas.microsoft.com/office/drawing/2014/main" id="{B0C25286-A814-9143-B593-142AD05ACA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8" name="AutoShape 296">
                <a:extLst>
                  <a:ext uri="{FF2B5EF4-FFF2-40B4-BE49-F238E27FC236}">
                    <a16:creationId xmlns:a16="http://schemas.microsoft.com/office/drawing/2014/main" id="{2F585279-173F-3044-B252-4EED42C34D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70"/>
                <a:ext cx="73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9" name="AutoShape 297">
                <a:extLst>
                  <a:ext uri="{FF2B5EF4-FFF2-40B4-BE49-F238E27FC236}">
                    <a16:creationId xmlns:a16="http://schemas.microsoft.com/office/drawing/2014/main" id="{C0B63C95-0F44-8E4E-AEF1-8EEACAC76C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1" y="2587"/>
                <a:ext cx="70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Rectangle 298">
              <a:extLst>
                <a:ext uri="{FF2B5EF4-FFF2-40B4-BE49-F238E27FC236}">
                  <a16:creationId xmlns:a16="http://schemas.microsoft.com/office/drawing/2014/main" id="{640C9C7A-DAFB-DB46-B834-AEAC566FA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015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5" name="Group 299">
              <a:extLst>
                <a:ext uri="{FF2B5EF4-FFF2-40B4-BE49-F238E27FC236}">
                  <a16:creationId xmlns:a16="http://schemas.microsoft.com/office/drawing/2014/main" id="{23F48019-DD1C-564E-B574-A8D1DB03F6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6" name="AutoShape 300">
                <a:extLst>
                  <a:ext uri="{FF2B5EF4-FFF2-40B4-BE49-F238E27FC236}">
                    <a16:creationId xmlns:a16="http://schemas.microsoft.com/office/drawing/2014/main" id="{E4024405-5028-0C46-8622-FC0B3C820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2"/>
                <a:ext cx="731" cy="134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7" name="AutoShape 301">
                <a:extLst>
                  <a:ext uri="{FF2B5EF4-FFF2-40B4-BE49-F238E27FC236}">
                    <a16:creationId xmlns:a16="http://schemas.microsoft.com/office/drawing/2014/main" id="{A5F943AE-9009-0944-89F8-AA4504540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90"/>
                <a:ext cx="706" cy="9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302">
              <a:extLst>
                <a:ext uri="{FF2B5EF4-FFF2-40B4-BE49-F238E27FC236}">
                  <a16:creationId xmlns:a16="http://schemas.microsoft.com/office/drawing/2014/main" id="{1D7CBC12-6E8F-5743-B297-791903B3F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5" cy="43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Rectangle 303">
              <a:extLst>
                <a:ext uri="{FF2B5EF4-FFF2-40B4-BE49-F238E27FC236}">
                  <a16:creationId xmlns:a16="http://schemas.microsoft.com/office/drawing/2014/main" id="{C3850711-AC6C-D149-8913-D8083044D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3"/>
              <a:ext cx="595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8" name="Group 304">
              <a:extLst>
                <a:ext uri="{FF2B5EF4-FFF2-40B4-BE49-F238E27FC236}">
                  <a16:creationId xmlns:a16="http://schemas.microsoft.com/office/drawing/2014/main" id="{9D49FEB6-488F-2048-A11B-E06E76DBE7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54" name="AutoShape 305">
                <a:extLst>
                  <a:ext uri="{FF2B5EF4-FFF2-40B4-BE49-F238E27FC236}">
                    <a16:creationId xmlns:a16="http://schemas.microsoft.com/office/drawing/2014/main" id="{0B25DD4D-3C90-584F-8831-6C80F4C7A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8"/>
                <a:ext cx="730" cy="19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5" name="AutoShape 306">
                <a:extLst>
                  <a:ext uri="{FF2B5EF4-FFF2-40B4-BE49-F238E27FC236}">
                    <a16:creationId xmlns:a16="http://schemas.microsoft.com/office/drawing/2014/main" id="{B7F3D7FB-8973-D44C-AD5E-E00A8713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70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9" name="Freeform 307">
              <a:extLst>
                <a:ext uri="{FF2B5EF4-FFF2-40B4-BE49-F238E27FC236}">
                  <a16:creationId xmlns:a16="http://schemas.microsoft.com/office/drawing/2014/main" id="{43DC40CF-325A-0047-882C-F0B88908F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0" name="Group 308">
              <a:extLst>
                <a:ext uri="{FF2B5EF4-FFF2-40B4-BE49-F238E27FC236}">
                  <a16:creationId xmlns:a16="http://schemas.microsoft.com/office/drawing/2014/main" id="{F5FBB7ED-0006-594A-8F05-82D90CE672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2" name="AutoShape 309">
                <a:extLst>
                  <a:ext uri="{FF2B5EF4-FFF2-40B4-BE49-F238E27FC236}">
                    <a16:creationId xmlns:a16="http://schemas.microsoft.com/office/drawing/2014/main" id="{1A4A3E68-C445-A84F-A76F-8ADDE253BD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" y="2566"/>
                <a:ext cx="730" cy="138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3" name="AutoShape 310">
                <a:extLst>
                  <a:ext uri="{FF2B5EF4-FFF2-40B4-BE49-F238E27FC236}">
                    <a16:creationId xmlns:a16="http://schemas.microsoft.com/office/drawing/2014/main" id="{A0077764-7657-B447-9665-316638C75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2" y="2584"/>
                <a:ext cx="705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41" name="Rectangle 311">
              <a:extLst>
                <a:ext uri="{FF2B5EF4-FFF2-40B4-BE49-F238E27FC236}">
                  <a16:creationId xmlns:a16="http://schemas.microsoft.com/office/drawing/2014/main" id="{8B482C5C-EFF7-D349-8CCD-0F43172E8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3" y="429"/>
              <a:ext cx="68" cy="2293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Freeform 312">
              <a:extLst>
                <a:ext uri="{FF2B5EF4-FFF2-40B4-BE49-F238E27FC236}">
                  <a16:creationId xmlns:a16="http://schemas.microsoft.com/office/drawing/2014/main" id="{4021586C-DA67-AA41-BA88-7AEAD6F26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3" name="Freeform 313">
              <a:extLst>
                <a:ext uri="{FF2B5EF4-FFF2-40B4-BE49-F238E27FC236}">
                  <a16:creationId xmlns:a16="http://schemas.microsoft.com/office/drawing/2014/main" id="{3D9F60F4-9173-9246-8E1F-2C2859D17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Oval 314">
              <a:extLst>
                <a:ext uri="{FF2B5EF4-FFF2-40B4-BE49-F238E27FC236}">
                  <a16:creationId xmlns:a16="http://schemas.microsoft.com/office/drawing/2014/main" id="{8765AD34-763D-1F46-AA79-FB63EC399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0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5" name="Freeform 315">
              <a:extLst>
                <a:ext uri="{FF2B5EF4-FFF2-40B4-BE49-F238E27FC236}">
                  <a16:creationId xmlns:a16="http://schemas.microsoft.com/office/drawing/2014/main" id="{E10BDF5D-EA0F-F042-BD9B-6E36BFF56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6" name="AutoShape 316">
              <a:extLst>
                <a:ext uri="{FF2B5EF4-FFF2-40B4-BE49-F238E27FC236}">
                  <a16:creationId xmlns:a16="http://schemas.microsoft.com/office/drawing/2014/main" id="{6C729113-6D55-C84E-BE58-123F8F053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7" name="AutoShape 317">
              <a:extLst>
                <a:ext uri="{FF2B5EF4-FFF2-40B4-BE49-F238E27FC236}">
                  <a16:creationId xmlns:a16="http://schemas.microsoft.com/office/drawing/2014/main" id="{81EA52A6-99B7-3846-9B34-7CB52FA09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3"/>
              <a:ext cx="1064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8" name="Oval 318">
              <a:extLst>
                <a:ext uri="{FF2B5EF4-FFF2-40B4-BE49-F238E27FC236}">
                  <a16:creationId xmlns:a16="http://schemas.microsoft.com/office/drawing/2014/main" id="{D941D592-57DE-E849-8C9C-58F0B96152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6" y="2385"/>
              <a:ext cx="156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9" name="Oval 319">
              <a:extLst>
                <a:ext uri="{FF2B5EF4-FFF2-40B4-BE49-F238E27FC236}">
                  <a16:creationId xmlns:a16="http://schemas.microsoft.com/office/drawing/2014/main" id="{BE056CB0-2EDD-6D4A-957A-3CCB3F3B3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2" y="2385"/>
              <a:ext cx="166" cy="13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50" name="Oval 320">
              <a:extLst>
                <a:ext uri="{FF2B5EF4-FFF2-40B4-BE49-F238E27FC236}">
                  <a16:creationId xmlns:a16="http://schemas.microsoft.com/office/drawing/2014/main" id="{0996AC45-D45C-6E49-8EA2-6B239FB493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7" y="2377"/>
              <a:ext cx="166" cy="147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51" name="Rectangle 321">
              <a:extLst>
                <a:ext uri="{FF2B5EF4-FFF2-40B4-BE49-F238E27FC236}">
                  <a16:creationId xmlns:a16="http://schemas.microsoft.com/office/drawing/2014/main" id="{4AD2A6FD-B1C1-2846-85C2-F6D452B32A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7" y="1834"/>
              <a:ext cx="88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181" name="Freeform 270">
            <a:extLst>
              <a:ext uri="{FF2B5EF4-FFF2-40B4-BE49-F238E27FC236}">
                <a16:creationId xmlns:a16="http://schemas.microsoft.com/office/drawing/2014/main" id="{327C52FA-DE4A-E94F-8911-ABEE881AA22F}"/>
              </a:ext>
            </a:extLst>
          </p:cNvPr>
          <p:cNvSpPr>
            <a:spLocks/>
          </p:cNvSpPr>
          <p:nvPr/>
        </p:nvSpPr>
        <p:spPr bwMode="auto">
          <a:xfrm flipH="1">
            <a:off x="6810066" y="2305050"/>
            <a:ext cx="250825" cy="120173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82" name="Group 354">
            <a:extLst>
              <a:ext uri="{FF2B5EF4-FFF2-40B4-BE49-F238E27FC236}">
                <a16:creationId xmlns:a16="http://schemas.microsoft.com/office/drawing/2014/main" id="{249020EA-8359-DA4E-A6BD-01714A19478B}"/>
              </a:ext>
            </a:extLst>
          </p:cNvPr>
          <p:cNvGrpSpPr>
            <a:grpSpLocks/>
          </p:cNvGrpSpPr>
          <p:nvPr/>
        </p:nvGrpSpPr>
        <p:grpSpPr bwMode="auto">
          <a:xfrm>
            <a:off x="6405254" y="3243263"/>
            <a:ext cx="525462" cy="434975"/>
            <a:chOff x="-44" y="1473"/>
            <a:chExt cx="981" cy="1105"/>
          </a:xfrm>
        </p:grpSpPr>
        <p:pic>
          <p:nvPicPr>
            <p:cNvPr id="226" name="Picture 355" descr="desktop_computer_stylized_medium">
              <a:extLst>
                <a:ext uri="{FF2B5EF4-FFF2-40B4-BE49-F238E27FC236}">
                  <a16:creationId xmlns:a16="http://schemas.microsoft.com/office/drawing/2014/main" id="{F5E082B2-BADD-164A-983C-4F21EE8545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Freeform 356">
              <a:extLst>
                <a:ext uri="{FF2B5EF4-FFF2-40B4-BE49-F238E27FC236}">
                  <a16:creationId xmlns:a16="http://schemas.microsoft.com/office/drawing/2014/main" id="{079D48B4-8397-C148-BF34-3B142B76223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24BA112-55AD-AC41-BD94-9D9DBD9F7E9A}"/>
              </a:ext>
            </a:extLst>
          </p:cNvPr>
          <p:cNvGrpSpPr/>
          <p:nvPr/>
        </p:nvGrpSpPr>
        <p:grpSpPr>
          <a:xfrm>
            <a:off x="7045286" y="2362077"/>
            <a:ext cx="717868" cy="1154474"/>
            <a:chOff x="7664720" y="2799688"/>
            <a:chExt cx="717868" cy="1154474"/>
          </a:xfrm>
        </p:grpSpPr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1D5C8C48-4AA2-D144-9071-4FC46876C0CD}"/>
                </a:ext>
              </a:extLst>
            </p:cNvPr>
            <p:cNvSpPr/>
            <p:nvPr/>
          </p:nvSpPr>
          <p:spPr>
            <a:xfrm>
              <a:off x="7671781" y="2799688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C9115613-D043-F746-9E95-BE91F6C8BCC9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74476B4D-7B72-FD42-B168-C58F9397FB9F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893A87B8-2634-E14A-80D8-9E6D65DFA444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84DDD5A1-E55B-8D44-8F53-EA448F2F5AB7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946DB51-76AF-794B-896C-CE798C356CDC}"/>
              </a:ext>
            </a:extLst>
          </p:cNvPr>
          <p:cNvGrpSpPr/>
          <p:nvPr/>
        </p:nvGrpSpPr>
        <p:grpSpPr>
          <a:xfrm>
            <a:off x="10476914" y="2368655"/>
            <a:ext cx="717868" cy="1154474"/>
            <a:chOff x="7664720" y="2795550"/>
            <a:chExt cx="717868" cy="1154474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2945C805-FB4D-1F41-B9DC-8E71DE43D0DF}"/>
                </a:ext>
              </a:extLst>
            </p:cNvPr>
            <p:cNvSpPr/>
            <p:nvPr/>
          </p:nvSpPr>
          <p:spPr>
            <a:xfrm>
              <a:off x="7671781" y="2795550"/>
              <a:ext cx="702570" cy="115447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A3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5C0CB443-CBC2-9E45-9CB6-C744CDA9BFD1}"/>
                </a:ext>
              </a:extLst>
            </p:cNvPr>
            <p:cNvCxnSpPr/>
            <p:nvPr/>
          </p:nvCxnSpPr>
          <p:spPr>
            <a:xfrm>
              <a:off x="7664720" y="3029172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804DF73C-F88C-FA4D-8328-09984DEA993E}"/>
                </a:ext>
              </a:extLst>
            </p:cNvPr>
            <p:cNvCxnSpPr/>
            <p:nvPr/>
          </p:nvCxnSpPr>
          <p:spPr>
            <a:xfrm>
              <a:off x="7668839" y="3266304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F977C676-85FB-0F40-8B20-289C82EC6C10}"/>
                </a:ext>
              </a:extLst>
            </p:cNvPr>
            <p:cNvCxnSpPr/>
            <p:nvPr/>
          </p:nvCxnSpPr>
          <p:spPr>
            <a:xfrm>
              <a:off x="7680018" y="3499906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D0AB40D6-D3E3-F644-A0B4-C65086440100}"/>
                </a:ext>
              </a:extLst>
            </p:cNvPr>
            <p:cNvCxnSpPr/>
            <p:nvPr/>
          </p:nvCxnSpPr>
          <p:spPr>
            <a:xfrm>
              <a:off x="7670015" y="3726448"/>
              <a:ext cx="70257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CD01A017-DD54-D843-8EFE-4E068B32A548}"/>
              </a:ext>
            </a:extLst>
          </p:cNvPr>
          <p:cNvGrpSpPr/>
          <p:nvPr/>
        </p:nvGrpSpPr>
        <p:grpSpPr>
          <a:xfrm>
            <a:off x="8867832" y="4245561"/>
            <a:ext cx="456701" cy="226548"/>
            <a:chOff x="6859123" y="5156933"/>
            <a:chExt cx="456701" cy="226548"/>
          </a:xfrm>
        </p:grpSpPr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9C46B58-EB58-CD4B-901C-36557A6BBB8A}"/>
                </a:ext>
              </a:extLst>
            </p:cNvPr>
            <p:cNvSpPr/>
            <p:nvPr/>
          </p:nvSpPr>
          <p:spPr>
            <a:xfrm>
              <a:off x="6859123" y="5156933"/>
              <a:ext cx="456701" cy="226548"/>
            </a:xfrm>
            <a:prstGeom prst="rect">
              <a:avLst/>
            </a:prstGeom>
            <a:solidFill>
              <a:srgbClr val="F989B2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F310AA80-E5E5-9D45-B059-DBF356B23652}"/>
                </a:ext>
              </a:extLst>
            </p:cNvPr>
            <p:cNvCxnSpPr/>
            <p:nvPr/>
          </p:nvCxnSpPr>
          <p:spPr>
            <a:xfrm flipV="1">
              <a:off x="724911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2B504DA0-0830-A247-BFB2-5B08B92F485C}"/>
                </a:ext>
              </a:extLst>
            </p:cNvPr>
            <p:cNvCxnSpPr/>
            <p:nvPr/>
          </p:nvCxnSpPr>
          <p:spPr>
            <a:xfrm flipV="1">
              <a:off x="7197800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9AA1B6E-8009-4F41-B5BE-F62AE9B4630F}"/>
                </a:ext>
              </a:extLst>
            </p:cNvPr>
            <p:cNvCxnSpPr/>
            <p:nvPr/>
          </p:nvCxnSpPr>
          <p:spPr>
            <a:xfrm flipV="1">
              <a:off x="7146485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69984DBE-4678-3045-8619-E36B03BB624E}"/>
                </a:ext>
              </a:extLst>
            </p:cNvPr>
            <p:cNvCxnSpPr/>
            <p:nvPr/>
          </p:nvCxnSpPr>
          <p:spPr>
            <a:xfrm flipV="1">
              <a:off x="709517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334E391C-886C-FD40-90C5-307C327A8D88}"/>
                </a:ext>
              </a:extLst>
            </p:cNvPr>
            <p:cNvCxnSpPr/>
            <p:nvPr/>
          </p:nvCxnSpPr>
          <p:spPr>
            <a:xfrm flipV="1">
              <a:off x="7043856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8740E756-940A-C245-BFC2-46F263F13E78}"/>
                </a:ext>
              </a:extLst>
            </p:cNvPr>
            <p:cNvCxnSpPr/>
            <p:nvPr/>
          </p:nvCxnSpPr>
          <p:spPr>
            <a:xfrm flipV="1">
              <a:off x="6992541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3646C395-21B6-0B4A-B835-DCBA9C58427F}"/>
                </a:ext>
              </a:extLst>
            </p:cNvPr>
            <p:cNvCxnSpPr/>
            <p:nvPr/>
          </p:nvCxnSpPr>
          <p:spPr>
            <a:xfrm flipV="1">
              <a:off x="6941227" y="5189971"/>
              <a:ext cx="0" cy="155752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7911E2-4676-1041-AC82-896E82DBBF94}"/>
              </a:ext>
            </a:extLst>
          </p:cNvPr>
          <p:cNvGrpSpPr/>
          <p:nvPr/>
        </p:nvGrpSpPr>
        <p:grpSpPr>
          <a:xfrm>
            <a:off x="7552398" y="2762175"/>
            <a:ext cx="3061681" cy="1433307"/>
            <a:chOff x="7552398" y="2762175"/>
            <a:chExt cx="3061681" cy="1433307"/>
          </a:xfrm>
        </p:grpSpPr>
        <p:sp>
          <p:nvSpPr>
            <p:cNvPr id="306" name="Freeform 305">
              <a:extLst>
                <a:ext uri="{FF2B5EF4-FFF2-40B4-BE49-F238E27FC236}">
                  <a16:creationId xmlns:a16="http://schemas.microsoft.com/office/drawing/2014/main" id="{A047DABE-6D91-2B46-B457-9C4D910EAC34}"/>
                </a:ext>
              </a:extLst>
            </p:cNvPr>
            <p:cNvSpPr/>
            <p:nvPr/>
          </p:nvSpPr>
          <p:spPr>
            <a:xfrm flipH="1">
              <a:off x="9104671" y="2771139"/>
              <a:ext cx="1509408" cy="1424343"/>
            </a:xfrm>
            <a:custGeom>
              <a:avLst/>
              <a:gdLst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9408" h="1378340">
                  <a:moveTo>
                    <a:pt x="1509408" y="1378340"/>
                  </a:moveTo>
                  <a:cubicBezTo>
                    <a:pt x="1268229" y="509348"/>
                    <a:pt x="882368" y="54174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7" name="Freeform 306">
              <a:extLst>
                <a:ext uri="{FF2B5EF4-FFF2-40B4-BE49-F238E27FC236}">
                  <a16:creationId xmlns:a16="http://schemas.microsoft.com/office/drawing/2014/main" id="{268EAC65-5523-F449-A3E7-F1059BFF90A8}"/>
                </a:ext>
              </a:extLst>
            </p:cNvPr>
            <p:cNvSpPr/>
            <p:nvPr/>
          </p:nvSpPr>
          <p:spPr>
            <a:xfrm>
              <a:off x="7552398" y="2762175"/>
              <a:ext cx="1509408" cy="1424343"/>
            </a:xfrm>
            <a:custGeom>
              <a:avLst/>
              <a:gdLst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327355 w 1327355"/>
                <a:gd name="connsiteY0" fmla="*/ 1386348 h 1386348"/>
                <a:gd name="connsiteX1" fmla="*/ 0 w 1327355"/>
                <a:gd name="connsiteY1" fmla="*/ 0 h 1386348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  <a:gd name="connsiteX0" fmla="*/ 1509408 w 1509408"/>
                <a:gd name="connsiteY0" fmla="*/ 1378340 h 1378340"/>
                <a:gd name="connsiteX1" fmla="*/ 0 w 1509408"/>
                <a:gd name="connsiteY1" fmla="*/ 0 h 1378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09408" h="1378340">
                  <a:moveTo>
                    <a:pt x="1509408" y="1378340"/>
                  </a:moveTo>
                  <a:cubicBezTo>
                    <a:pt x="1268229" y="509348"/>
                    <a:pt x="882368" y="54174"/>
                    <a:pt x="0" y="0"/>
                  </a:cubicBezTo>
                </a:path>
              </a:pathLst>
            </a:custGeom>
            <a:noFill/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CDE6A3E2-3661-2F4D-A6C8-724B4A3D05ED}"/>
              </a:ext>
            </a:extLst>
          </p:cNvPr>
          <p:cNvGrpSpPr/>
          <p:nvPr/>
        </p:nvGrpSpPr>
        <p:grpSpPr>
          <a:xfrm>
            <a:off x="7428575" y="2677315"/>
            <a:ext cx="3355719" cy="1705017"/>
            <a:chOff x="7428575" y="2677315"/>
            <a:chExt cx="3355719" cy="1705017"/>
          </a:xfrm>
        </p:grpSpPr>
        <p:sp>
          <p:nvSpPr>
            <p:cNvPr id="309" name="Freeform 308">
              <a:extLst>
                <a:ext uri="{FF2B5EF4-FFF2-40B4-BE49-F238E27FC236}">
                  <a16:creationId xmlns:a16="http://schemas.microsoft.com/office/drawing/2014/main" id="{B47BEEA4-E4B8-A64E-885F-14003C8F5A1B}"/>
                </a:ext>
              </a:extLst>
            </p:cNvPr>
            <p:cNvSpPr/>
            <p:nvPr/>
          </p:nvSpPr>
          <p:spPr>
            <a:xfrm>
              <a:off x="9335149" y="2701273"/>
              <a:ext cx="1406838" cy="168105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1303" h="1681059">
                  <a:moveTo>
                    <a:pt x="0" y="1681059"/>
                  </a:moveTo>
                  <a:lnTo>
                    <a:pt x="539056" y="1465436"/>
                  </a:lnTo>
                  <a:lnTo>
                    <a:pt x="1541303" y="1445471"/>
                  </a:lnTo>
                  <a:lnTo>
                    <a:pt x="1525331" y="0"/>
                  </a:lnTo>
                </a:path>
              </a:pathLst>
            </a:custGeom>
            <a:noFill/>
            <a:ln w="4445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304AE042-2E8A-D141-BC94-ED99460E627E}"/>
                </a:ext>
              </a:extLst>
            </p:cNvPr>
            <p:cNvSpPr/>
            <p:nvPr/>
          </p:nvSpPr>
          <p:spPr>
            <a:xfrm>
              <a:off x="7473006" y="2677315"/>
              <a:ext cx="1446868" cy="1701024"/>
            </a:xfrm>
            <a:custGeom>
              <a:avLst/>
              <a:gdLst>
                <a:gd name="connsiteX0" fmla="*/ 0 w 1549289"/>
                <a:gd name="connsiteY0" fmla="*/ 0 h 1701024"/>
                <a:gd name="connsiteX1" fmla="*/ 0 w 1549289"/>
                <a:gd name="connsiteY1" fmla="*/ 1485401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53457 h 1701024"/>
                <a:gd name="connsiteX3" fmla="*/ 1549289 w 1549289"/>
                <a:gd name="connsiteY3" fmla="*/ 1701024 h 1701024"/>
                <a:gd name="connsiteX0" fmla="*/ 0 w 1549289"/>
                <a:gd name="connsiteY0" fmla="*/ 0 h 1701024"/>
                <a:gd name="connsiteX1" fmla="*/ 7986 w 1549289"/>
                <a:gd name="connsiteY1" fmla="*/ 1481408 h 1701024"/>
                <a:gd name="connsiteX2" fmla="*/ 1030198 w 1549289"/>
                <a:gd name="connsiteY2" fmla="*/ 1485401 h 1701024"/>
                <a:gd name="connsiteX3" fmla="*/ 1549289 w 1549289"/>
                <a:gd name="connsiteY3" fmla="*/ 1701024 h 170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49289" h="1701024">
                  <a:moveTo>
                    <a:pt x="0" y="0"/>
                  </a:moveTo>
                  <a:lnTo>
                    <a:pt x="7986" y="1481408"/>
                  </a:lnTo>
                  <a:lnTo>
                    <a:pt x="1030198" y="1485401"/>
                  </a:lnTo>
                  <a:lnTo>
                    <a:pt x="1549289" y="1701024"/>
                  </a:lnTo>
                </a:path>
              </a:pathLst>
            </a:custGeom>
            <a:noFill/>
            <a:ln w="38100"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272D3047-A7CC-1745-B040-00D1E25997AF}"/>
                </a:ext>
              </a:extLst>
            </p:cNvPr>
            <p:cNvSpPr txBox="1"/>
            <p:nvPr/>
          </p:nvSpPr>
          <p:spPr>
            <a:xfrm>
              <a:off x="10184578" y="355661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BBCAFBB0-6D98-9742-AB87-26B3EE90BCAB}"/>
                </a:ext>
              </a:extLst>
            </p:cNvPr>
            <p:cNvSpPr txBox="1"/>
            <p:nvPr/>
          </p:nvSpPr>
          <p:spPr>
            <a:xfrm>
              <a:off x="7428575" y="351769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data</a:t>
              </a:r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5DFB8599-7DDC-8447-ADE3-2DAD2C0402AB}"/>
              </a:ext>
            </a:extLst>
          </p:cNvPr>
          <p:cNvGrpSpPr/>
          <p:nvPr/>
        </p:nvGrpSpPr>
        <p:grpSpPr>
          <a:xfrm>
            <a:off x="6799618" y="2691243"/>
            <a:ext cx="4657206" cy="1827509"/>
            <a:chOff x="6799618" y="2691243"/>
            <a:chExt cx="4657206" cy="1827509"/>
          </a:xfrm>
        </p:grpSpPr>
        <p:sp>
          <p:nvSpPr>
            <p:cNvPr id="314" name="Freeform 313">
              <a:extLst>
                <a:ext uri="{FF2B5EF4-FFF2-40B4-BE49-F238E27FC236}">
                  <a16:creationId xmlns:a16="http://schemas.microsoft.com/office/drawing/2014/main" id="{67AC42C5-3F9E-0D4E-B80B-DB0208D256F0}"/>
                </a:ext>
              </a:extLst>
            </p:cNvPr>
            <p:cNvSpPr/>
            <p:nvPr/>
          </p:nvSpPr>
          <p:spPr>
            <a:xfrm>
              <a:off x="7353946" y="2691243"/>
              <a:ext cx="3498244" cy="1827509"/>
            </a:xfrm>
            <a:custGeom>
              <a:avLst/>
              <a:gdLst>
                <a:gd name="connsiteX0" fmla="*/ 0 w 1541303"/>
                <a:gd name="connsiteY0" fmla="*/ 1605191 h 1605191"/>
                <a:gd name="connsiteX1" fmla="*/ 539056 w 1541303"/>
                <a:gd name="connsiteY1" fmla="*/ 1389568 h 1605191"/>
                <a:gd name="connsiteX2" fmla="*/ 1541303 w 1541303"/>
                <a:gd name="connsiteY2" fmla="*/ 1369603 h 1605191"/>
                <a:gd name="connsiteX3" fmla="*/ 1533317 w 1541303"/>
                <a:gd name="connsiteY3" fmla="*/ 0 h 1605191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1541303 w 1541303"/>
                <a:gd name="connsiteY2" fmla="*/ 1445471 h 1681059"/>
                <a:gd name="connsiteX3" fmla="*/ 1525331 w 1541303"/>
                <a:gd name="connsiteY3" fmla="*/ 0 h 1681059"/>
                <a:gd name="connsiteX0" fmla="*/ 0 w 1541303"/>
                <a:gd name="connsiteY0" fmla="*/ 1681059 h 1681059"/>
                <a:gd name="connsiteX1" fmla="*/ 539056 w 1541303"/>
                <a:gd name="connsiteY1" fmla="*/ 1465436 h 1681059"/>
                <a:gd name="connsiteX2" fmla="*/ 920408 w 1541303"/>
                <a:gd name="connsiteY2" fmla="*/ 1455758 h 1681059"/>
                <a:gd name="connsiteX3" fmla="*/ 1541303 w 1541303"/>
                <a:gd name="connsiteY3" fmla="*/ 1445471 h 1681059"/>
                <a:gd name="connsiteX4" fmla="*/ 1525331 w 1541303"/>
                <a:gd name="connsiteY4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539056 w 1541303"/>
                <a:gd name="connsiteY2" fmla="*/ 1465436 h 1681059"/>
                <a:gd name="connsiteX3" fmla="*/ 920408 w 1541303"/>
                <a:gd name="connsiteY3" fmla="*/ 1455758 h 1681059"/>
                <a:gd name="connsiteX4" fmla="*/ 1541303 w 1541303"/>
                <a:gd name="connsiteY4" fmla="*/ 1445471 h 1681059"/>
                <a:gd name="connsiteX5" fmla="*/ 1525331 w 1541303"/>
                <a:gd name="connsiteY5" fmla="*/ 0 h 1681059"/>
                <a:gd name="connsiteX0" fmla="*/ 0 w 1541303"/>
                <a:gd name="connsiteY0" fmla="*/ 1681059 h 1681059"/>
                <a:gd name="connsiteX1" fmla="*/ 373242 w 1541303"/>
                <a:gd name="connsiteY1" fmla="*/ 1536549 h 1681059"/>
                <a:gd name="connsiteX2" fmla="*/ 232427 w 1541303"/>
                <a:gd name="connsiteY2" fmla="*/ 1591633 h 1681059"/>
                <a:gd name="connsiteX3" fmla="*/ 539056 w 1541303"/>
                <a:gd name="connsiteY3" fmla="*/ 1465436 h 1681059"/>
                <a:gd name="connsiteX4" fmla="*/ 920408 w 1541303"/>
                <a:gd name="connsiteY4" fmla="*/ 1455758 h 1681059"/>
                <a:gd name="connsiteX5" fmla="*/ 1541303 w 1541303"/>
                <a:gd name="connsiteY5" fmla="*/ 1445471 h 1681059"/>
                <a:gd name="connsiteX6" fmla="*/ 1525331 w 1541303"/>
                <a:gd name="connsiteY6" fmla="*/ 0 h 1681059"/>
                <a:gd name="connsiteX0" fmla="*/ 0 w 3882856"/>
                <a:gd name="connsiteY0" fmla="*/ 142370 h 1591633"/>
                <a:gd name="connsiteX1" fmla="*/ 2714795 w 3882856"/>
                <a:gd name="connsiteY1" fmla="*/ 1536549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0 w 3882856"/>
                <a:gd name="connsiteY0" fmla="*/ 142370 h 1591633"/>
                <a:gd name="connsiteX1" fmla="*/ 2163604 w 3882856"/>
                <a:gd name="connsiteY1" fmla="*/ 1510843 h 1591633"/>
                <a:gd name="connsiteX2" fmla="*/ 2573980 w 3882856"/>
                <a:gd name="connsiteY2" fmla="*/ 1591633 h 1591633"/>
                <a:gd name="connsiteX3" fmla="*/ 2880609 w 3882856"/>
                <a:gd name="connsiteY3" fmla="*/ 1465436 h 1591633"/>
                <a:gd name="connsiteX4" fmla="*/ 3261961 w 3882856"/>
                <a:gd name="connsiteY4" fmla="*/ 1455758 h 1591633"/>
                <a:gd name="connsiteX5" fmla="*/ 3882856 w 3882856"/>
                <a:gd name="connsiteY5" fmla="*/ 1445471 h 1591633"/>
                <a:gd name="connsiteX6" fmla="*/ 3866884 w 3882856"/>
                <a:gd name="connsiteY6" fmla="*/ 0 h 1591633"/>
                <a:gd name="connsiteX0" fmla="*/ 33110 w 3915966"/>
                <a:gd name="connsiteY0" fmla="*/ 142370 h 1591633"/>
                <a:gd name="connsiteX1" fmla="*/ 0 w 3915966"/>
                <a:gd name="connsiteY1" fmla="*/ 1510843 h 1591633"/>
                <a:gd name="connsiteX2" fmla="*/ 2607090 w 3915966"/>
                <a:gd name="connsiteY2" fmla="*/ 1591633 h 1591633"/>
                <a:gd name="connsiteX3" fmla="*/ 2913719 w 3915966"/>
                <a:gd name="connsiteY3" fmla="*/ 1465436 h 1591633"/>
                <a:gd name="connsiteX4" fmla="*/ 3295071 w 3915966"/>
                <a:gd name="connsiteY4" fmla="*/ 1455758 h 1591633"/>
                <a:gd name="connsiteX5" fmla="*/ 3915966 w 3915966"/>
                <a:gd name="connsiteY5" fmla="*/ 1445471 h 1591633"/>
                <a:gd name="connsiteX6" fmla="*/ 3899994 w 3915966"/>
                <a:gd name="connsiteY6" fmla="*/ 0 h 159163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913719 w 3915966"/>
                <a:gd name="connsiteY3" fmla="*/ 1465436 h 1510843"/>
                <a:gd name="connsiteX4" fmla="*/ 3295071 w 3915966"/>
                <a:gd name="connsiteY4" fmla="*/ 1455758 h 1510843"/>
                <a:gd name="connsiteX5" fmla="*/ 3915966 w 3915966"/>
                <a:gd name="connsiteY5" fmla="*/ 1445471 h 1510843"/>
                <a:gd name="connsiteX6" fmla="*/ 3899994 w 3915966"/>
                <a:gd name="connsiteY6" fmla="*/ 0 h 1510843"/>
                <a:gd name="connsiteX0" fmla="*/ 33110 w 3915966"/>
                <a:gd name="connsiteY0" fmla="*/ 142370 h 1510843"/>
                <a:gd name="connsiteX1" fmla="*/ 0 w 3915966"/>
                <a:gd name="connsiteY1" fmla="*/ 1510843 h 1510843"/>
                <a:gd name="connsiteX2" fmla="*/ 1263312 w 3915966"/>
                <a:gd name="connsiteY2" fmla="*/ 1477792 h 1510843"/>
                <a:gd name="connsiteX3" fmla="*/ 2373740 w 3915966"/>
                <a:gd name="connsiteY3" fmla="*/ 1470447 h 1510843"/>
                <a:gd name="connsiteX4" fmla="*/ 2913719 w 3915966"/>
                <a:gd name="connsiteY4" fmla="*/ 1465436 h 1510843"/>
                <a:gd name="connsiteX5" fmla="*/ 3295071 w 3915966"/>
                <a:gd name="connsiteY5" fmla="*/ 1455758 h 1510843"/>
                <a:gd name="connsiteX6" fmla="*/ 3915966 w 3915966"/>
                <a:gd name="connsiteY6" fmla="*/ 1445471 h 1510843"/>
                <a:gd name="connsiteX7" fmla="*/ 3899994 w 3915966"/>
                <a:gd name="connsiteY7" fmla="*/ 0 h 1510843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2192692 w 3915966"/>
                <a:gd name="connsiteY3" fmla="*/ 1676095 h 1676095"/>
                <a:gd name="connsiteX4" fmla="*/ 2913719 w 3915966"/>
                <a:gd name="connsiteY4" fmla="*/ 1465436 h 1676095"/>
                <a:gd name="connsiteX5" fmla="*/ 3295071 w 3915966"/>
                <a:gd name="connsiteY5" fmla="*/ 1455758 h 1676095"/>
                <a:gd name="connsiteX6" fmla="*/ 3915966 w 3915966"/>
                <a:gd name="connsiteY6" fmla="*/ 1445471 h 1676095"/>
                <a:gd name="connsiteX7" fmla="*/ 3899994 w 3915966"/>
                <a:gd name="connsiteY7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609316 w 3915966"/>
                <a:gd name="connsiteY3" fmla="*/ 1551238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33110 w 3915966"/>
                <a:gd name="connsiteY0" fmla="*/ 142370 h 1676095"/>
                <a:gd name="connsiteX1" fmla="*/ 0 w 3915966"/>
                <a:gd name="connsiteY1" fmla="*/ 1510843 h 1676095"/>
                <a:gd name="connsiteX2" fmla="*/ 1263312 w 3915966"/>
                <a:gd name="connsiteY2" fmla="*/ 1477792 h 1676095"/>
                <a:gd name="connsiteX3" fmla="*/ 1589200 w 3915966"/>
                <a:gd name="connsiteY3" fmla="*/ 1661407 h 1676095"/>
                <a:gd name="connsiteX4" fmla="*/ 2192692 w 3915966"/>
                <a:gd name="connsiteY4" fmla="*/ 1676095 h 1676095"/>
                <a:gd name="connsiteX5" fmla="*/ 2913719 w 3915966"/>
                <a:gd name="connsiteY5" fmla="*/ 1465436 h 1676095"/>
                <a:gd name="connsiteX6" fmla="*/ 3295071 w 3915966"/>
                <a:gd name="connsiteY6" fmla="*/ 1455758 h 1676095"/>
                <a:gd name="connsiteX7" fmla="*/ 3915966 w 3915966"/>
                <a:gd name="connsiteY7" fmla="*/ 1445471 h 1676095"/>
                <a:gd name="connsiteX8" fmla="*/ 3899994 w 3915966"/>
                <a:gd name="connsiteY8" fmla="*/ 0 h 1676095"/>
                <a:gd name="connsiteX0" fmla="*/ 17017 w 3915966"/>
                <a:gd name="connsiteY0" fmla="*/ 0 h 1838525"/>
                <a:gd name="connsiteX1" fmla="*/ 0 w 3915966"/>
                <a:gd name="connsiteY1" fmla="*/ 1673273 h 1838525"/>
                <a:gd name="connsiteX2" fmla="*/ 1263312 w 3915966"/>
                <a:gd name="connsiteY2" fmla="*/ 1640222 h 1838525"/>
                <a:gd name="connsiteX3" fmla="*/ 1589200 w 3915966"/>
                <a:gd name="connsiteY3" fmla="*/ 1823837 h 1838525"/>
                <a:gd name="connsiteX4" fmla="*/ 2192692 w 3915966"/>
                <a:gd name="connsiteY4" fmla="*/ 1838525 h 1838525"/>
                <a:gd name="connsiteX5" fmla="*/ 2913719 w 3915966"/>
                <a:gd name="connsiteY5" fmla="*/ 1627866 h 1838525"/>
                <a:gd name="connsiteX6" fmla="*/ 3295071 w 3915966"/>
                <a:gd name="connsiteY6" fmla="*/ 1618188 h 1838525"/>
                <a:gd name="connsiteX7" fmla="*/ 3915966 w 3915966"/>
                <a:gd name="connsiteY7" fmla="*/ 1607901 h 1838525"/>
                <a:gd name="connsiteX8" fmla="*/ 3899994 w 3915966"/>
                <a:gd name="connsiteY8" fmla="*/ 162430 h 1838525"/>
                <a:gd name="connsiteX0" fmla="*/ 0 w 3898949"/>
                <a:gd name="connsiteY0" fmla="*/ 0 h 1838525"/>
                <a:gd name="connsiteX1" fmla="*/ 19193 w 3898949"/>
                <a:gd name="connsiteY1" fmla="*/ 1581465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5137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246295 w 3898949"/>
                <a:gd name="connsiteY2" fmla="*/ 164022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9969 w 3898949"/>
                <a:gd name="connsiteY2" fmla="*/ 1566776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81465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38525"/>
                <a:gd name="connsiteX1" fmla="*/ 15169 w 3898949"/>
                <a:gd name="connsiteY1" fmla="*/ 1588809 h 1838525"/>
                <a:gd name="connsiteX2" fmla="*/ 1185946 w 3898949"/>
                <a:gd name="connsiteY2" fmla="*/ 1592482 h 1838525"/>
                <a:gd name="connsiteX3" fmla="*/ 1572183 w 3898949"/>
                <a:gd name="connsiteY3" fmla="*/ 1823837 h 1838525"/>
                <a:gd name="connsiteX4" fmla="*/ 2175675 w 3898949"/>
                <a:gd name="connsiteY4" fmla="*/ 1838525 h 1838525"/>
                <a:gd name="connsiteX5" fmla="*/ 2896702 w 3898949"/>
                <a:gd name="connsiteY5" fmla="*/ 1627866 h 1838525"/>
                <a:gd name="connsiteX6" fmla="*/ 3278054 w 3898949"/>
                <a:gd name="connsiteY6" fmla="*/ 1618188 h 1838525"/>
                <a:gd name="connsiteX7" fmla="*/ 3898949 w 3898949"/>
                <a:gd name="connsiteY7" fmla="*/ 1607901 h 1838525"/>
                <a:gd name="connsiteX8" fmla="*/ 3882977 w 3898949"/>
                <a:gd name="connsiteY8" fmla="*/ 162430 h 1838525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896702 w 3898949"/>
                <a:gd name="connsiteY5" fmla="*/ 1627866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82977 w 3898949"/>
                <a:gd name="connsiteY8" fmla="*/ 162430 h 1827509"/>
                <a:gd name="connsiteX0" fmla="*/ 0 w 3898949"/>
                <a:gd name="connsiteY0" fmla="*/ 0 h 1827509"/>
                <a:gd name="connsiteX1" fmla="*/ 15169 w 3898949"/>
                <a:gd name="connsiteY1" fmla="*/ 1588809 h 1827509"/>
                <a:gd name="connsiteX2" fmla="*/ 1185946 w 3898949"/>
                <a:gd name="connsiteY2" fmla="*/ 1592482 h 1827509"/>
                <a:gd name="connsiteX3" fmla="*/ 1572183 w 3898949"/>
                <a:gd name="connsiteY3" fmla="*/ 1823837 h 1827509"/>
                <a:gd name="connsiteX4" fmla="*/ 2147513 w 3898949"/>
                <a:gd name="connsiteY4" fmla="*/ 1827509 h 1827509"/>
                <a:gd name="connsiteX5" fmla="*/ 2727724 w 3898949"/>
                <a:gd name="connsiteY5" fmla="*/ 1591143 h 1827509"/>
                <a:gd name="connsiteX6" fmla="*/ 3278054 w 3898949"/>
                <a:gd name="connsiteY6" fmla="*/ 1618188 h 1827509"/>
                <a:gd name="connsiteX7" fmla="*/ 3898949 w 3898949"/>
                <a:gd name="connsiteY7" fmla="*/ 1607901 h 1827509"/>
                <a:gd name="connsiteX8" fmla="*/ 3869708 w 3898949"/>
                <a:gd name="connsiteY8" fmla="*/ 113985 h 1827509"/>
                <a:gd name="connsiteX0" fmla="*/ 0 w 3869708"/>
                <a:gd name="connsiteY0" fmla="*/ 0 h 1827509"/>
                <a:gd name="connsiteX1" fmla="*/ 15169 w 3869708"/>
                <a:gd name="connsiteY1" fmla="*/ 1588809 h 1827509"/>
                <a:gd name="connsiteX2" fmla="*/ 1185946 w 3869708"/>
                <a:gd name="connsiteY2" fmla="*/ 1592482 h 1827509"/>
                <a:gd name="connsiteX3" fmla="*/ 1572183 w 3869708"/>
                <a:gd name="connsiteY3" fmla="*/ 1823837 h 1827509"/>
                <a:gd name="connsiteX4" fmla="*/ 2147513 w 3869708"/>
                <a:gd name="connsiteY4" fmla="*/ 1827509 h 1827509"/>
                <a:gd name="connsiteX5" fmla="*/ 2727724 w 3869708"/>
                <a:gd name="connsiteY5" fmla="*/ 1591143 h 1827509"/>
                <a:gd name="connsiteX6" fmla="*/ 3278054 w 3869708"/>
                <a:gd name="connsiteY6" fmla="*/ 1618188 h 1827509"/>
                <a:gd name="connsiteX7" fmla="*/ 3839239 w 3869708"/>
                <a:gd name="connsiteY7" fmla="*/ 1565511 h 1827509"/>
                <a:gd name="connsiteX8" fmla="*/ 3869708 w 3869708"/>
                <a:gd name="connsiteY8" fmla="*/ 113985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278054 w 3839239"/>
                <a:gd name="connsiteY6" fmla="*/ 1618188 h 1827509"/>
                <a:gd name="connsiteX7" fmla="*/ 3839239 w 3839239"/>
                <a:gd name="connsiteY7" fmla="*/ 1565511 h 1827509"/>
                <a:gd name="connsiteX8" fmla="*/ 3829902 w 3839239"/>
                <a:gd name="connsiteY8" fmla="*/ 126097 h 1827509"/>
                <a:gd name="connsiteX0" fmla="*/ 0 w 3839239"/>
                <a:gd name="connsiteY0" fmla="*/ 0 h 1827509"/>
                <a:gd name="connsiteX1" fmla="*/ 15169 w 3839239"/>
                <a:gd name="connsiteY1" fmla="*/ 1588809 h 1827509"/>
                <a:gd name="connsiteX2" fmla="*/ 1185946 w 3839239"/>
                <a:gd name="connsiteY2" fmla="*/ 1592482 h 1827509"/>
                <a:gd name="connsiteX3" fmla="*/ 1572183 w 3839239"/>
                <a:gd name="connsiteY3" fmla="*/ 1823837 h 1827509"/>
                <a:gd name="connsiteX4" fmla="*/ 2147513 w 3839239"/>
                <a:gd name="connsiteY4" fmla="*/ 1827509 h 1827509"/>
                <a:gd name="connsiteX5" fmla="*/ 2727724 w 3839239"/>
                <a:gd name="connsiteY5" fmla="*/ 1591143 h 1827509"/>
                <a:gd name="connsiteX6" fmla="*/ 3839239 w 3839239"/>
                <a:gd name="connsiteY6" fmla="*/ 1565511 h 1827509"/>
                <a:gd name="connsiteX7" fmla="*/ 3829902 w 3839239"/>
                <a:gd name="connsiteY7" fmla="*/ 126097 h 1827509"/>
                <a:gd name="connsiteX0" fmla="*/ 0 w 3832605"/>
                <a:gd name="connsiteY0" fmla="*/ 0 h 1827509"/>
                <a:gd name="connsiteX1" fmla="*/ 15169 w 3832605"/>
                <a:gd name="connsiteY1" fmla="*/ 1588809 h 1827509"/>
                <a:gd name="connsiteX2" fmla="*/ 1185946 w 3832605"/>
                <a:gd name="connsiteY2" fmla="*/ 1592482 h 1827509"/>
                <a:gd name="connsiteX3" fmla="*/ 1572183 w 3832605"/>
                <a:gd name="connsiteY3" fmla="*/ 1823837 h 1827509"/>
                <a:gd name="connsiteX4" fmla="*/ 2147513 w 3832605"/>
                <a:gd name="connsiteY4" fmla="*/ 1827509 h 1827509"/>
                <a:gd name="connsiteX5" fmla="*/ 2727724 w 3832605"/>
                <a:gd name="connsiteY5" fmla="*/ 1591143 h 1827509"/>
                <a:gd name="connsiteX6" fmla="*/ 3832605 w 3832605"/>
                <a:gd name="connsiteY6" fmla="*/ 1589734 h 1827509"/>
                <a:gd name="connsiteX7" fmla="*/ 3829902 w 3832605"/>
                <a:gd name="connsiteY7" fmla="*/ 126097 h 182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2605" h="1827509">
                  <a:moveTo>
                    <a:pt x="0" y="0"/>
                  </a:moveTo>
                  <a:lnTo>
                    <a:pt x="15169" y="1588809"/>
                  </a:lnTo>
                  <a:lnTo>
                    <a:pt x="1185946" y="1592482"/>
                  </a:lnTo>
                  <a:lnTo>
                    <a:pt x="1572183" y="1823837"/>
                  </a:lnTo>
                  <a:lnTo>
                    <a:pt x="2147513" y="1827509"/>
                  </a:lnTo>
                  <a:lnTo>
                    <a:pt x="2727724" y="1591143"/>
                  </a:lnTo>
                  <a:lnTo>
                    <a:pt x="3832605" y="1589734"/>
                  </a:lnTo>
                  <a:cubicBezTo>
                    <a:pt x="3829493" y="1109929"/>
                    <a:pt x="3833014" y="605902"/>
                    <a:pt x="3829902" y="126097"/>
                  </a:cubicBezTo>
                </a:path>
              </a:pathLst>
            </a:custGeom>
            <a:noFill/>
            <a:ln w="25400">
              <a:solidFill>
                <a:srgbClr val="00B050"/>
              </a:solidFill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5" name="TextBox 314">
              <a:extLst>
                <a:ext uri="{FF2B5EF4-FFF2-40B4-BE49-F238E27FC236}">
                  <a16:creationId xmlns:a16="http://schemas.microsoft.com/office/drawing/2014/main" id="{4B1BE921-31E4-C342-B3CD-DD49B4829966}"/>
                </a:ext>
              </a:extLst>
            </p:cNvPr>
            <p:cNvSpPr txBox="1"/>
            <p:nvPr/>
          </p:nvSpPr>
          <p:spPr>
            <a:xfrm>
              <a:off x="6799618" y="3650736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E8B4DCFA-3A87-864C-A054-ED417A34E19F}"/>
                </a:ext>
              </a:extLst>
            </p:cNvPr>
            <p:cNvSpPr txBox="1"/>
            <p:nvPr/>
          </p:nvSpPr>
          <p:spPr>
            <a:xfrm>
              <a:off x="10809403" y="3772400"/>
              <a:ext cx="6474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ACKs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FA18EA5-E5A9-6043-B7D4-AA1698F72E02}"/>
              </a:ext>
            </a:extLst>
          </p:cNvPr>
          <p:cNvSpPr txBox="1"/>
          <p:nvPr/>
        </p:nvSpPr>
        <p:spPr>
          <a:xfrm>
            <a:off x="8061221" y="2622756"/>
            <a:ext cx="2095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explicit congestion info</a:t>
            </a:r>
          </a:p>
        </p:txBody>
      </p:sp>
      <p:sp>
        <p:nvSpPr>
          <p:cNvPr id="133" name="Rectangle 3">
            <a:extLst>
              <a:ext uri="{FF2B5EF4-FFF2-40B4-BE49-F238E27FC236}">
                <a16:creationId xmlns:a16="http://schemas.microsoft.com/office/drawing/2014/main" id="{5D568CC7-EA67-7743-9944-2BC5136F529F}"/>
              </a:ext>
            </a:extLst>
          </p:cNvPr>
          <p:cNvSpPr txBox="1">
            <a:spLocks noChangeArrowheads="1"/>
          </p:cNvSpPr>
          <p:nvPr/>
        </p:nvSpPr>
        <p:spPr>
          <a:xfrm>
            <a:off x="698090" y="1818967"/>
            <a:ext cx="5781368" cy="3821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None/>
              <a:tabLst/>
              <a:defRPr/>
            </a:pPr>
            <a:r>
              <a:rPr kumimoji="0" lang="en-US" sz="35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Network-assisted congestion control:</a:t>
            </a:r>
          </a:p>
          <a:p>
            <a:pPr marL="407988" marR="0" lvl="0" indent="-2778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routers provide </a:t>
            </a:r>
            <a:r>
              <a:rPr kumimoji="0" lang="en-US" sz="30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feedback to sending/receiving hosts with flows passing through congested router</a:t>
            </a:r>
          </a:p>
          <a:p>
            <a:pPr marL="407988" marR="0" lvl="0" indent="-277813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may indicate congestion level or explicitly set sending rate</a:t>
            </a:r>
          </a:p>
        </p:txBody>
      </p:sp>
      <p:sp>
        <p:nvSpPr>
          <p:cNvPr id="142" name="Slide Number Placeholder 2">
            <a:extLst>
              <a:ext uri="{FF2B5EF4-FFF2-40B4-BE49-F238E27FC236}">
                <a16:creationId xmlns:a16="http://schemas.microsoft.com/office/drawing/2014/main" id="{2CD52159-2B0E-9F4A-977B-27EEC203D7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90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7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9" grpId="0" build="p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685800" y="4419600"/>
            <a:ext cx="9601200" cy="1600200"/>
          </a:xfrm>
        </p:spPr>
        <p:txBody>
          <a:bodyPr/>
          <a:lstStyle/>
          <a:p>
            <a:pPr>
              <a:defRPr/>
            </a:pPr>
            <a:r>
              <a:rPr lang="en-US" dirty="0"/>
              <a:t>Fundamentals of Networking:</a:t>
            </a:r>
          </a:p>
          <a:p>
            <a:pPr>
              <a:defRPr/>
            </a:pPr>
            <a:r>
              <a:rPr lang="en-US" dirty="0"/>
              <a:t>Transport Layer Concepts</a:t>
            </a:r>
          </a:p>
        </p:txBody>
      </p:sp>
      <p:sp>
        <p:nvSpPr>
          <p:cNvPr id="16387" name="TextBox 2"/>
          <p:cNvSpPr txBox="1">
            <a:spLocks noChangeArrowheads="1"/>
          </p:cNvSpPr>
          <p:nvPr/>
        </p:nvSpPr>
        <p:spPr bwMode="auto">
          <a:xfrm>
            <a:off x="1524000" y="5638800"/>
            <a:ext cx="914400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Slides Source:</a:t>
            </a:r>
            <a:r>
              <a:rPr lang="en-US" altLang="en-US" sz="1400"/>
              <a:t> Computer Networking: A Top-Down Approach, 8</a:t>
            </a:r>
            <a:r>
              <a:rPr lang="en-US" altLang="en-US" sz="1400" baseline="30000"/>
              <a:t>th</a:t>
            </a:r>
            <a:r>
              <a:rPr lang="en-US" altLang="en-US" sz="1400"/>
              <a:t> edition, Jim Kurose, Keith Ross, Pearson, 2020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All material copyright 1996-2020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altLang="en-US" sz="1400"/>
              <a:t>J.F Kurose and K.W. Ross, All Rights Reserved</a:t>
            </a:r>
            <a:endParaRPr lang="en-US" altLang="en-US" sz="12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496937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0" y="258153"/>
            <a:ext cx="11393310" cy="894622"/>
          </a:xfrm>
        </p:spPr>
        <p:txBody>
          <a:bodyPr>
            <a:normAutofit/>
          </a:bodyPr>
          <a:lstStyle/>
          <a:p>
            <a:r>
              <a:rPr lang="en-US" sz="4800" dirty="0"/>
              <a:t>TCP congestion control: AIMD</a:t>
            </a:r>
            <a:endParaRPr lang="en-US" sz="4400" b="0" dirty="0"/>
          </a:p>
        </p:txBody>
      </p:sp>
      <p:sp>
        <p:nvSpPr>
          <p:cNvPr id="135" name="Rectangle 8">
            <a:extLst>
              <a:ext uri="{FF2B5EF4-FFF2-40B4-BE49-F238E27FC236}">
                <a16:creationId xmlns:a16="http://schemas.microsoft.com/office/drawing/2014/main" id="{C755821F-F513-514B-9B5B-FF9A16FD8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1168400"/>
            <a:ext cx="102743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approach: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senders can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increase sending rate until packet loss (congestion) occurs, then decrease sending rate on loss event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charset="0"/>
              <a:ea typeface="ＭＳ Ｐゴシック" charset="0"/>
              <a:cs typeface="+mn-cs"/>
            </a:endParaRPr>
          </a:p>
        </p:txBody>
      </p:sp>
      <p:sp>
        <p:nvSpPr>
          <p:cNvPr id="141" name="Text Box 13">
            <a:extLst>
              <a:ext uri="{FF2B5EF4-FFF2-40B4-BE49-F238E27FC236}">
                <a16:creationId xmlns:a16="http://schemas.microsoft.com/office/drawing/2014/main" id="{2FD36304-869C-CE42-8550-F12B5FFE2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8708" y="4380805"/>
            <a:ext cx="2769156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AIMD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 sawtooth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behavior: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probing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for bandwidth</a:t>
            </a:r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F39215FA-39B5-484D-8395-F0F1A1C5D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7339" y="3774454"/>
            <a:ext cx="685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6" name="Line 19">
            <a:extLst>
              <a:ext uri="{FF2B5EF4-FFF2-40B4-BE49-F238E27FC236}">
                <a16:creationId xmlns:a16="http://schemas.microsoft.com/office/drawing/2014/main" id="{D3F6ABF2-92A9-2C40-8D08-91E5460626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8189" y="5196854"/>
            <a:ext cx="169863" cy="16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7" name="Line 20">
            <a:extLst>
              <a:ext uri="{FF2B5EF4-FFF2-40B4-BE49-F238E27FC236}">
                <a16:creationId xmlns:a16="http://schemas.microsoft.com/office/drawing/2014/main" id="{38434DE2-13CB-044F-991F-ED186F2004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9164" y="5185741"/>
            <a:ext cx="0" cy="6429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8" name="Line 21">
            <a:extLst>
              <a:ext uri="{FF2B5EF4-FFF2-40B4-BE49-F238E27FC236}">
                <a16:creationId xmlns:a16="http://schemas.microsoft.com/office/drawing/2014/main" id="{1937BB13-75B0-4947-8F7E-C695263524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68052" y="4869829"/>
            <a:ext cx="982662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39" name="Line 22">
            <a:extLst>
              <a:ext uri="{FF2B5EF4-FFF2-40B4-BE49-F238E27FC236}">
                <a16:creationId xmlns:a16="http://schemas.microsoft.com/office/drawing/2014/main" id="{D3110501-FE57-9545-B9AC-7B103AF98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39602" y="4871416"/>
            <a:ext cx="0" cy="801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AAAA55BA-D404-204C-AECA-45F566AECF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1664" y="5168279"/>
            <a:ext cx="525463" cy="523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3" name="Line 24">
            <a:extLst>
              <a:ext uri="{FF2B5EF4-FFF2-40B4-BE49-F238E27FC236}">
                <a16:creationId xmlns:a16="http://schemas.microsoft.com/office/drawing/2014/main" id="{43AEBE7F-F2BB-5943-A7EA-ACC4591C9E5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57127" y="5163516"/>
            <a:ext cx="0" cy="688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4" name="Line 25">
            <a:extLst>
              <a:ext uri="{FF2B5EF4-FFF2-40B4-BE49-F238E27FC236}">
                <a16:creationId xmlns:a16="http://schemas.microsoft.com/office/drawing/2014/main" id="{6F7F0A4B-818C-8448-8543-A37DAD19EAB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8240" y="4849191"/>
            <a:ext cx="969963" cy="9810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5" name="Line 26">
            <a:extLst>
              <a:ext uri="{FF2B5EF4-FFF2-40B4-BE49-F238E27FC236}">
                <a16:creationId xmlns:a16="http://schemas.microsoft.com/office/drawing/2014/main" id="{19538173-60A5-BC46-A9E4-74977602110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3440" y="4849191"/>
            <a:ext cx="11113" cy="835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6" name="Line 29">
            <a:extLst>
              <a:ext uri="{FF2B5EF4-FFF2-40B4-BE49-F238E27FC236}">
                <a16:creationId xmlns:a16="http://schemas.microsoft.com/office/drawing/2014/main" id="{30FAE305-421D-C042-8E51-7C7D81EEF5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38202" y="5012704"/>
            <a:ext cx="666750" cy="666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7" name="Line 30">
            <a:extLst>
              <a:ext uri="{FF2B5EF4-FFF2-40B4-BE49-F238E27FC236}">
                <a16:creationId xmlns:a16="http://schemas.microsoft.com/office/drawing/2014/main" id="{031213C2-BAEE-5346-905B-3F89E171601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4952" y="4998416"/>
            <a:ext cx="0" cy="7477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sp>
        <p:nvSpPr>
          <p:cNvPr id="48" name="Line 31">
            <a:extLst>
              <a:ext uri="{FF2B5EF4-FFF2-40B4-BE49-F238E27FC236}">
                <a16:creationId xmlns:a16="http://schemas.microsoft.com/office/drawing/2014/main" id="{AEA390E0-709D-FA45-91DE-52C0460D60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95427" y="4746004"/>
            <a:ext cx="876300" cy="10144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charset="0"/>
              <a:ea typeface="ＭＳ Ｐゴシック" charset="0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2C492E2-E058-BD40-8FFC-FCED8F0093C0}"/>
              </a:ext>
            </a:extLst>
          </p:cNvPr>
          <p:cNvGrpSpPr/>
          <p:nvPr/>
        </p:nvGrpSpPr>
        <p:grpSpPr>
          <a:xfrm>
            <a:off x="3439503" y="4254500"/>
            <a:ext cx="4602061" cy="2566366"/>
            <a:chOff x="4099903" y="3937000"/>
            <a:chExt cx="4602061" cy="2566366"/>
          </a:xfrm>
        </p:grpSpPr>
        <p:sp>
          <p:nvSpPr>
            <p:cNvPr id="54" name="Text Box 12">
              <a:extLst>
                <a:ext uri="{FF2B5EF4-FFF2-40B4-BE49-F238E27FC236}">
                  <a16:creationId xmlns:a16="http://schemas.microsoft.com/office/drawing/2014/main" id="{18CC901F-184A-1147-B991-15E650618D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3117142" y="4919761"/>
              <a:ext cx="2273300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+mn-cs"/>
                </a:rPr>
                <a:t>TCP sender  Sending rate</a:t>
              </a:r>
            </a:p>
          </p:txBody>
        </p:sp>
        <p:sp>
          <p:nvSpPr>
            <p:cNvPr id="55" name="Line 17">
              <a:extLst>
                <a:ext uri="{FF2B5EF4-FFF2-40B4-BE49-F238E27FC236}">
                  <a16:creationId xmlns:a16="http://schemas.microsoft.com/office/drawing/2014/main" id="{EF2F6AD0-B3EF-0B4C-88EA-BCCC113FD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58589" y="6176341"/>
              <a:ext cx="41433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6" name="Line 18">
              <a:extLst>
                <a:ext uri="{FF2B5EF4-FFF2-40B4-BE49-F238E27FC236}">
                  <a16:creationId xmlns:a16="http://schemas.microsoft.com/office/drawing/2014/main" id="{11B2DFEF-102F-D74F-9B47-304A5DF4E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6600" y="4203700"/>
              <a:ext cx="877" cy="197422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58" name="Text Box 40">
              <a:extLst>
                <a:ext uri="{FF2B5EF4-FFF2-40B4-BE49-F238E27FC236}">
                  <a16:creationId xmlns:a16="http://schemas.microsoft.com/office/drawing/2014/main" id="{27E5BB5F-DA02-D949-9477-C50B724C71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5452" y="6166816"/>
              <a:ext cx="5762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rPr>
                <a:t>time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E38AC8E-A4ED-7042-8221-EEFB417FF7BA}"/>
              </a:ext>
            </a:extLst>
          </p:cNvPr>
          <p:cNvGrpSpPr/>
          <p:nvPr/>
        </p:nvGrpSpPr>
        <p:grpSpPr>
          <a:xfrm>
            <a:off x="965200" y="2146300"/>
            <a:ext cx="5054600" cy="1905000"/>
            <a:chOff x="0" y="4533900"/>
            <a:chExt cx="4762500" cy="1905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9A0FF2-0607-BD44-8404-E086F64972BE}"/>
                </a:ext>
              </a:extLst>
            </p:cNvPr>
            <p:cNvSpPr/>
            <p:nvPr/>
          </p:nvSpPr>
          <p:spPr>
            <a:xfrm>
              <a:off x="406846" y="4737100"/>
              <a:ext cx="4334880" cy="14351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Rectangle 8">
              <a:extLst>
                <a:ext uri="{FF2B5EF4-FFF2-40B4-BE49-F238E27FC236}">
                  <a16:creationId xmlns:a16="http://schemas.microsoft.com/office/drawing/2014/main" id="{83C5ED77-5FA7-AC4C-AB2A-245D62DB4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991100"/>
              <a:ext cx="4762500" cy="1447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57200" marR="0" lvl="1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ＭＳ Ｐゴシック" charset="0"/>
                  <a:cs typeface="+mn-cs"/>
                </a:rPr>
                <a:t>increase sending rate </a:t>
              </a: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 MT" charset="0"/>
                  <a:ea typeface="ＭＳ Ｐゴシック" charset="0"/>
                  <a:cs typeface="+mn-cs"/>
                </a:rPr>
                <a:t>by </a:t>
              </a: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1 maximum segment size every RTT until loss detected</a:t>
              </a:r>
              <a:endPara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36" name="Rectangle 8">
              <a:extLst>
                <a:ext uri="{FF2B5EF4-FFF2-40B4-BE49-F238E27FC236}">
                  <a16:creationId xmlns:a16="http://schemas.microsoft.com/office/drawing/2014/main" id="{91ECB6E6-4418-7243-B13D-E7E4DAE72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" y="4533900"/>
              <a:ext cx="2667000" cy="44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A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dditive </a:t>
              </a: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I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ncrease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9F4C833-80E3-E14A-98F5-D02EBF4C0AC6}"/>
              </a:ext>
            </a:extLst>
          </p:cNvPr>
          <p:cNvGrpSpPr/>
          <p:nvPr/>
        </p:nvGrpSpPr>
        <p:grpSpPr>
          <a:xfrm>
            <a:off x="6007100" y="2197100"/>
            <a:ext cx="4749800" cy="1422400"/>
            <a:chOff x="38100" y="4533900"/>
            <a:chExt cx="4749800" cy="142240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D9889A-D576-6948-99EB-B6AAAAF94FF1}"/>
                </a:ext>
              </a:extLst>
            </p:cNvPr>
            <p:cNvSpPr/>
            <p:nvPr/>
          </p:nvSpPr>
          <p:spPr>
            <a:xfrm>
              <a:off x="342900" y="4686300"/>
              <a:ext cx="4267200" cy="12700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Rectangle 8">
              <a:extLst>
                <a:ext uri="{FF2B5EF4-FFF2-40B4-BE49-F238E27FC236}">
                  <a16:creationId xmlns:a16="http://schemas.microsoft.com/office/drawing/2014/main" id="{12492D08-6387-3C44-BE8F-DFB7A535E2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" y="4991100"/>
              <a:ext cx="4749800" cy="825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457200" marR="0" lvl="1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cut sending rate in half at each loss event</a:t>
              </a:r>
              <a:endParaRPr kumimoji="0" lang="en-US" sz="2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charset="0"/>
                <a:cs typeface="+mn-cs"/>
              </a:endParaRPr>
            </a:p>
            <a:p>
              <a:pPr marL="342900" marR="0" lvl="0" indent="-34290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Pct val="65000"/>
                <a:buFont typeface="Wingdings" charset="0"/>
                <a:buChar char="v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endParaRPr>
            </a:p>
          </p:txBody>
        </p:sp>
        <p:sp>
          <p:nvSpPr>
            <p:cNvPr id="66" name="Rectangle 8">
              <a:extLst>
                <a:ext uri="{FF2B5EF4-FFF2-40B4-BE49-F238E27FC236}">
                  <a16:creationId xmlns:a16="http://schemas.microsoft.com/office/drawing/2014/main" id="{4FA342B4-82DA-FE44-A283-F18BBA2F6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000" y="4533900"/>
              <a:ext cx="3746500" cy="444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99"/>
                </a:buClr>
                <a:buSzTx/>
                <a:buFontTx/>
                <a:buNone/>
                <a:tabLst/>
                <a:defRPr/>
              </a:pP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M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ultiplicative </a:t>
              </a:r>
              <a:r>
                <a:rPr kumimoji="0" lang="en-US" sz="2800" b="0" i="1" u="sng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D</a:t>
              </a:r>
              <a:r>
                <a: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ecrease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B9E571-5EFE-DF45-ABEE-F217088B731C}"/>
              </a:ext>
            </a:extLst>
          </p:cNvPr>
          <p:cNvGrpSpPr/>
          <p:nvPr/>
        </p:nvGrpSpPr>
        <p:grpSpPr>
          <a:xfrm>
            <a:off x="3952943" y="3784600"/>
            <a:ext cx="3599234" cy="1591283"/>
            <a:chOff x="3965643" y="3797300"/>
            <a:chExt cx="3599234" cy="159128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98081F5-35B5-A849-A6DC-D92ECEF0752A}"/>
                </a:ext>
              </a:extLst>
            </p:cNvPr>
            <p:cNvGrpSpPr/>
            <p:nvPr/>
          </p:nvGrpSpPr>
          <p:grpSpPr>
            <a:xfrm>
              <a:off x="3965643" y="4159386"/>
              <a:ext cx="3599234" cy="1229197"/>
              <a:chOff x="3965643" y="4159386"/>
              <a:chExt cx="3599234" cy="1229197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01079667-0DAA-D94E-A312-DB3C9977FD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72128" y="4163438"/>
                <a:ext cx="0" cy="1056262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E4E7717F-1A0D-FF4E-812D-3FD618E538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80128" y="4163438"/>
                <a:ext cx="0" cy="1221362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4D125F63-AD27-6B45-AE19-4ABD9BFAAB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5630" y="4163438"/>
                <a:ext cx="0" cy="1225145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72EFC86-C803-E843-B374-808FCECBC3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4941" y="4171542"/>
                <a:ext cx="0" cy="1204339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519D5D13-5D07-4C47-B49B-8AC41BCDCF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4500" y="4165056"/>
                <a:ext cx="0" cy="119380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449C30FB-E09A-8645-AF59-0F93ED23D5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9743" y="4159386"/>
                <a:ext cx="0" cy="1106520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CE80244-8AE8-9244-8BD7-F7A494EF70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65643" y="4162357"/>
                <a:ext cx="3599234" cy="0"/>
              </a:xfrm>
              <a:prstGeom prst="line">
                <a:avLst/>
              </a:prstGeom>
              <a:ln w="127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A3311EB-6DA1-BE40-8300-E0A7E76CCC9C}"/>
                </a:ext>
              </a:extLst>
            </p:cNvPr>
            <p:cNvCxnSpPr/>
            <p:nvPr/>
          </p:nvCxnSpPr>
          <p:spPr>
            <a:xfrm>
              <a:off x="5651500" y="3797300"/>
              <a:ext cx="0" cy="38100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46745885-D0C9-5C4A-8189-6C1C08532D61}"/>
              </a:ext>
            </a:extLst>
          </p:cNvPr>
          <p:cNvGrpSpPr/>
          <p:nvPr/>
        </p:nvGrpSpPr>
        <p:grpSpPr>
          <a:xfrm>
            <a:off x="4108450" y="3622675"/>
            <a:ext cx="3819526" cy="1695450"/>
            <a:chOff x="4108450" y="3622675"/>
            <a:chExt cx="3819526" cy="169545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E8174FE-3375-6647-833E-1BBA1779B8E0}"/>
                </a:ext>
              </a:extLst>
            </p:cNvPr>
            <p:cNvGrpSpPr/>
            <p:nvPr/>
          </p:nvGrpSpPr>
          <p:grpSpPr>
            <a:xfrm>
              <a:off x="4108450" y="3975100"/>
              <a:ext cx="3819526" cy="1343025"/>
              <a:chOff x="4108450" y="3975100"/>
              <a:chExt cx="3819526" cy="1343025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D9182BCB-9C63-4F4E-9BFE-C6ED53E720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45350" y="3981450"/>
                <a:ext cx="679450" cy="1254125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3A530988-F896-F240-A4FD-4D4D80C11F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08450" y="3975100"/>
                <a:ext cx="3816350" cy="133985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6D2A9933-F916-0E46-A509-25FD8F0018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70475" y="3978275"/>
                <a:ext cx="2854325" cy="1298575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BDE4AE1E-DD47-A648-8E75-B628D3E56B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07050" y="3984625"/>
                <a:ext cx="2320926" cy="133350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2C801921-8F99-4345-AADF-C79B5379AB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65900" y="3984625"/>
                <a:ext cx="1358900" cy="119380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7A7E738-8F7C-B641-98A4-26125EAB1AA9}"/>
                </a:ext>
              </a:extLst>
            </p:cNvPr>
            <p:cNvCxnSpPr/>
            <p:nvPr/>
          </p:nvCxnSpPr>
          <p:spPr>
            <a:xfrm flipV="1">
              <a:off x="7921625" y="3622675"/>
              <a:ext cx="0" cy="3587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Slide Number Placeholder 2">
            <a:extLst>
              <a:ext uri="{FF2B5EF4-FFF2-40B4-BE49-F238E27FC236}">
                <a16:creationId xmlns:a16="http://schemas.microsoft.com/office/drawing/2014/main" id="{F67FBF66-1006-C849-9ABA-320AB4C17D7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53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/>
      <p:bldP spid="36" grpId="0" animBg="1"/>
      <p:bldP spid="37" grpId="0" animBg="1"/>
      <p:bldP spid="38" grpId="0" animBg="1"/>
      <p:bldP spid="39" grpId="0" animBg="1"/>
      <p:bldP spid="41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Transport services and protocols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81DCC24-3FE7-E745-BC17-3886FB241095}"/>
              </a:ext>
            </a:extLst>
          </p:cNvPr>
          <p:cNvSpPr txBox="1">
            <a:spLocks noChangeArrowheads="1"/>
          </p:cNvSpPr>
          <p:nvPr/>
        </p:nvSpPr>
        <p:spPr>
          <a:xfrm>
            <a:off x="681218" y="1443831"/>
            <a:ext cx="5815703" cy="16219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 communication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between application processes running on different hosts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C4FF92-130F-BB41-8C2E-AD6E35A5EFB3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417">
            <a:extLst>
              <a:ext uri="{FF2B5EF4-FFF2-40B4-BE49-F238E27FC236}">
                <a16:creationId xmlns:a16="http://schemas.microsoft.com/office/drawing/2014/main" id="{86D46BE4-B0DC-6447-9B19-4A15963D6107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418">
            <a:extLst>
              <a:ext uri="{FF2B5EF4-FFF2-40B4-BE49-F238E27FC236}">
                <a16:creationId xmlns:a16="http://schemas.microsoft.com/office/drawing/2014/main" id="{B6EA0447-3C72-2546-A182-B18B3204742F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3" name="Rectangle 419">
              <a:extLst>
                <a:ext uri="{FF2B5EF4-FFF2-40B4-BE49-F238E27FC236}">
                  <a16:creationId xmlns:a16="http://schemas.microsoft.com/office/drawing/2014/main" id="{BE021C30-4F59-6844-AF0D-B5AB853A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AutoShape 420">
              <a:extLst>
                <a:ext uri="{FF2B5EF4-FFF2-40B4-BE49-F238E27FC236}">
                  <a16:creationId xmlns:a16="http://schemas.microsoft.com/office/drawing/2014/main" id="{27AA7BFA-EEE4-4140-B9E6-23FEE52A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Freeform 427">
            <a:extLst>
              <a:ext uri="{FF2B5EF4-FFF2-40B4-BE49-F238E27FC236}">
                <a16:creationId xmlns:a16="http://schemas.microsoft.com/office/drawing/2014/main" id="{50383F63-A1BE-EE40-9A4A-9521B5B39A87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580">
            <a:extLst>
              <a:ext uri="{FF2B5EF4-FFF2-40B4-BE49-F238E27FC236}">
                <a16:creationId xmlns:a16="http://schemas.microsoft.com/office/drawing/2014/main" id="{68F39DC6-82AA-494B-BF8C-3328A350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7" name="Text Box 580">
            <a:extLst>
              <a:ext uri="{FF2B5EF4-FFF2-40B4-BE49-F238E27FC236}">
                <a16:creationId xmlns:a16="http://schemas.microsoft.com/office/drawing/2014/main" id="{4FAF1075-A726-A74C-A102-E55EF30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19" name="Text Box 580">
            <a:extLst>
              <a:ext uri="{FF2B5EF4-FFF2-40B4-BE49-F238E27FC236}">
                <a16:creationId xmlns:a16="http://schemas.microsoft.com/office/drawing/2014/main" id="{18D63BA9-A80C-3C4E-951E-EC3E6277A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1C1BA4F-9694-604C-B41C-E527BFD0B4FC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D929D7-3426-7545-8640-DC8E2ED95FB9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949C6B-70A2-0C41-96B1-4A94F8B7F80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A42A8C1-0A52-8944-BCD0-7C3E1000F6A9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01E422-A8CB-5D4B-8A53-10BB1CC241B4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0776E-060B-774C-AF87-577276BCDEDB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F15741-4E5D-2C40-AA55-B8A92FB5641B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116124-6B0D-0A48-9748-70E0EE10E0B8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A80C21-FB20-4F42-A016-94A2E068D917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6746B7-2DA8-C14F-A27C-643C5FAB1AF2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066780-DE5E-6740-8BBA-01C995D1619B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49A9BF7-5D60-2C4D-AF1F-F5F5F46EB76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8935E55-D83F-F74C-A0C3-358E8FF3E7CE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FB49DC-1122-2D42-9C83-51C0E0469DF6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4DFA1B-BDC0-0547-BA3C-F5988DF0957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4898AC-622F-264A-9A7D-E5817715A6A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01C8AF5-125A-4746-96BD-BF09BC7DDE9B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662089-AD1C-A64B-9B48-0369C502239D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D9A8F3-9F56-D642-96B2-51A352E9864D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717B1C14-4D36-EF4F-A926-BBBD98456BEE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3F2107-1C9A-0C41-B24A-0671CC60D47A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6D405D-F88D-A643-A8DA-87BCB5348C5C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05228A-100C-D643-BB8E-545E51741FBA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5F625F-E4CA-A14C-BDB7-680FDFE6EE1F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188F4C-A928-8F4F-9205-FD6C4D77CC8D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9284F2-2C3E-6B49-83BE-150EADA93824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AEFAB6-4248-8846-A79A-BF9D6164DE76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0D3269-0EC2-2640-AC07-B881868275F8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3C34A0-4725-C44D-9514-4F74B2157D8C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0311E5-76D3-2C44-A6A8-22CB01ADCF02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39BF82-EFED-E140-BFC2-23D3688C2CB7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E47AF2-94A8-0243-8795-936020048815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648A8C-238E-7045-A29E-EDD4DA54C3A4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8AD327-3BC9-7D46-A7E7-D0F90B60A252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7C26C3-84F1-C149-AC22-6F1EB6629DA9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F05EFE-FD3D-3C4D-8F4F-0AC6B112D1A2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C39A38-643E-1841-84E4-48B68DB2ED03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79EF77B-B7F5-D441-A37D-7AC14D43B519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62" name="Line 428">
                <a:extLst>
                  <a:ext uri="{FF2B5EF4-FFF2-40B4-BE49-F238E27FC236}">
                    <a16:creationId xmlns:a16="http://schemas.microsoft.com/office/drawing/2014/main" id="{16F1973E-A8F0-6E4E-9510-49D75998F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0">
                <a:extLst>
                  <a:ext uri="{FF2B5EF4-FFF2-40B4-BE49-F238E27FC236}">
                    <a16:creationId xmlns:a16="http://schemas.microsoft.com/office/drawing/2014/main" id="{CAB72423-2D43-1046-869C-9EDAEA5E4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31">
                <a:extLst>
                  <a:ext uri="{FF2B5EF4-FFF2-40B4-BE49-F238E27FC236}">
                    <a16:creationId xmlns:a16="http://schemas.microsoft.com/office/drawing/2014/main" id="{99BD1088-D56F-3A42-8E44-483A32BED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32">
                <a:extLst>
                  <a:ext uri="{FF2B5EF4-FFF2-40B4-BE49-F238E27FC236}">
                    <a16:creationId xmlns:a16="http://schemas.microsoft.com/office/drawing/2014/main" id="{8A75CF99-7455-B74F-8BAD-3AD43E03F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33">
                <a:extLst>
                  <a:ext uri="{FF2B5EF4-FFF2-40B4-BE49-F238E27FC236}">
                    <a16:creationId xmlns:a16="http://schemas.microsoft.com/office/drawing/2014/main" id="{FC542B29-675E-3D46-80C8-75565CBAE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35">
                <a:extLst>
                  <a:ext uri="{FF2B5EF4-FFF2-40B4-BE49-F238E27FC236}">
                    <a16:creationId xmlns:a16="http://schemas.microsoft.com/office/drawing/2014/main" id="{2B974C3D-5280-D849-8D04-7FDDEF66C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36">
                <a:extLst>
                  <a:ext uri="{FF2B5EF4-FFF2-40B4-BE49-F238E27FC236}">
                    <a16:creationId xmlns:a16="http://schemas.microsoft.com/office/drawing/2014/main" id="{05391238-AE6D-D14C-8C1F-CD07E4032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39">
                <a:extLst>
                  <a:ext uri="{FF2B5EF4-FFF2-40B4-BE49-F238E27FC236}">
                    <a16:creationId xmlns:a16="http://schemas.microsoft.com/office/drawing/2014/main" id="{F0B33890-F38E-9948-851E-64C7E965F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Line 440">
                <a:extLst>
                  <a:ext uri="{FF2B5EF4-FFF2-40B4-BE49-F238E27FC236}">
                    <a16:creationId xmlns:a16="http://schemas.microsoft.com/office/drawing/2014/main" id="{A6F6A7F9-E45C-124D-AC6C-F4101DAE4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Line 441">
                <a:extLst>
                  <a:ext uri="{FF2B5EF4-FFF2-40B4-BE49-F238E27FC236}">
                    <a16:creationId xmlns:a16="http://schemas.microsoft.com/office/drawing/2014/main" id="{AD8346D7-6C40-1348-A196-CC99EDB76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Line 443">
                <a:extLst>
                  <a:ext uri="{FF2B5EF4-FFF2-40B4-BE49-F238E27FC236}">
                    <a16:creationId xmlns:a16="http://schemas.microsoft.com/office/drawing/2014/main" id="{E2DA8AD7-F617-354E-B5AE-47F97541A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Line 449">
                <a:extLst>
                  <a:ext uri="{FF2B5EF4-FFF2-40B4-BE49-F238E27FC236}">
                    <a16:creationId xmlns:a16="http://schemas.microsoft.com/office/drawing/2014/main" id="{E873DD89-2DB7-304C-ADED-170F1F4E1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Line 428">
                <a:extLst>
                  <a:ext uri="{FF2B5EF4-FFF2-40B4-BE49-F238E27FC236}">
                    <a16:creationId xmlns:a16="http://schemas.microsoft.com/office/drawing/2014/main" id="{56AC483A-3972-5540-9E9F-AE1FE2566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Line 440">
                <a:extLst>
                  <a:ext uri="{FF2B5EF4-FFF2-40B4-BE49-F238E27FC236}">
                    <a16:creationId xmlns:a16="http://schemas.microsoft.com/office/drawing/2014/main" id="{B0224379-0B0C-1343-B0E2-E62DFA482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DFBDA95-16CE-D146-A4C5-C45EDEC8D34E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282E722-916E-234E-AC0B-E2B36A0049E1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691F242-AF67-1B42-8D8E-F09C1EB27D39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FE49F46-6C78-A640-A53B-1F2DCAE49B5E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1454C82-BE7E-874F-AA28-09F795395B3E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2F00AE0-2163-514F-B52E-CFE0592CCF07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E38317B-7455-F04C-9FB3-A47169171585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8CD097C-75DA-B84B-B03E-371F3044C3BB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Line 541">
                <a:extLst>
                  <a:ext uri="{FF2B5EF4-FFF2-40B4-BE49-F238E27FC236}">
                    <a16:creationId xmlns:a16="http://schemas.microsoft.com/office/drawing/2014/main" id="{3EE4D6D5-1F58-604E-926E-B12AF198F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Line 424">
                <a:extLst>
                  <a:ext uri="{FF2B5EF4-FFF2-40B4-BE49-F238E27FC236}">
                    <a16:creationId xmlns:a16="http://schemas.microsoft.com/office/drawing/2014/main" id="{69D11C97-9A2A-6F4A-BEC2-192440539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8" name="Picture 778" descr="antenna_radiation_stylized">
              <a:extLst>
                <a:ext uri="{FF2B5EF4-FFF2-40B4-BE49-F238E27FC236}">
                  <a16:creationId xmlns:a16="http://schemas.microsoft.com/office/drawing/2014/main" id="{AE641E33-5C90-9C48-B6C0-B2DA38E6B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781" descr="antenna_radiation_stylized">
              <a:extLst>
                <a:ext uri="{FF2B5EF4-FFF2-40B4-BE49-F238E27FC236}">
                  <a16:creationId xmlns:a16="http://schemas.microsoft.com/office/drawing/2014/main" id="{58D0D77F-41BF-B141-99CC-744477020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799" descr="cell_tower_radiation copy">
              <a:extLst>
                <a:ext uri="{FF2B5EF4-FFF2-40B4-BE49-F238E27FC236}">
                  <a16:creationId xmlns:a16="http://schemas.microsoft.com/office/drawing/2014/main" id="{B93FCB1A-5588-5743-82CC-8E52ADEAD1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Oval 800">
              <a:extLst>
                <a:ext uri="{FF2B5EF4-FFF2-40B4-BE49-F238E27FC236}">
                  <a16:creationId xmlns:a16="http://schemas.microsoft.com/office/drawing/2014/main" id="{029C7FDD-ABE9-EB40-A1C5-64FF9B2F9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6" name="Line 426">
            <a:extLst>
              <a:ext uri="{FF2B5EF4-FFF2-40B4-BE49-F238E27FC236}">
                <a16:creationId xmlns:a16="http://schemas.microsoft.com/office/drawing/2014/main" id="{390C81B6-E64F-6D4C-8D06-8F1804B7F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783">
            <a:extLst>
              <a:ext uri="{FF2B5EF4-FFF2-40B4-BE49-F238E27FC236}">
                <a16:creationId xmlns:a16="http://schemas.microsoft.com/office/drawing/2014/main" id="{D14ED3CD-0929-5445-B9CD-FC1AEB08F0F0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88" name="Line 270">
              <a:extLst>
                <a:ext uri="{FF2B5EF4-FFF2-40B4-BE49-F238E27FC236}">
                  <a16:creationId xmlns:a16="http://schemas.microsoft.com/office/drawing/2014/main" id="{7ABD4004-114C-724F-BAC3-6F9DA6DE1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1">
              <a:extLst>
                <a:ext uri="{FF2B5EF4-FFF2-40B4-BE49-F238E27FC236}">
                  <a16:creationId xmlns:a16="http://schemas.microsoft.com/office/drawing/2014/main" id="{1A244344-E514-B64F-9963-6369BD9B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2">
              <a:extLst>
                <a:ext uri="{FF2B5EF4-FFF2-40B4-BE49-F238E27FC236}">
                  <a16:creationId xmlns:a16="http://schemas.microsoft.com/office/drawing/2014/main" id="{EB3A4111-A6F1-154E-9274-6BFFCDBAB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3">
              <a:extLst>
                <a:ext uri="{FF2B5EF4-FFF2-40B4-BE49-F238E27FC236}">
                  <a16:creationId xmlns:a16="http://schemas.microsoft.com/office/drawing/2014/main" id="{714583CC-4366-B448-8BCD-BEB3688E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74">
              <a:extLst>
                <a:ext uri="{FF2B5EF4-FFF2-40B4-BE49-F238E27FC236}">
                  <a16:creationId xmlns:a16="http://schemas.microsoft.com/office/drawing/2014/main" id="{06696B02-1354-964A-892D-7D1A072DD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75">
              <a:extLst>
                <a:ext uri="{FF2B5EF4-FFF2-40B4-BE49-F238E27FC236}">
                  <a16:creationId xmlns:a16="http://schemas.microsoft.com/office/drawing/2014/main" id="{C744D6E3-66B2-4349-A4C7-A96CCC727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76">
              <a:extLst>
                <a:ext uri="{FF2B5EF4-FFF2-40B4-BE49-F238E27FC236}">
                  <a16:creationId xmlns:a16="http://schemas.microsoft.com/office/drawing/2014/main" id="{9AD49573-21B8-594C-A124-75FF6787F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77">
              <a:extLst>
                <a:ext uri="{FF2B5EF4-FFF2-40B4-BE49-F238E27FC236}">
                  <a16:creationId xmlns:a16="http://schemas.microsoft.com/office/drawing/2014/main" id="{F5B9977B-7FCA-934E-8672-B6E02820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78">
              <a:extLst>
                <a:ext uri="{FF2B5EF4-FFF2-40B4-BE49-F238E27FC236}">
                  <a16:creationId xmlns:a16="http://schemas.microsoft.com/office/drawing/2014/main" id="{90BBE456-8113-E140-9697-13DE1099C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279">
              <a:extLst>
                <a:ext uri="{FF2B5EF4-FFF2-40B4-BE49-F238E27FC236}">
                  <a16:creationId xmlns:a16="http://schemas.microsoft.com/office/drawing/2014/main" id="{8B179862-B59B-0340-81D5-D6460EDA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280">
              <a:extLst>
                <a:ext uri="{FF2B5EF4-FFF2-40B4-BE49-F238E27FC236}">
                  <a16:creationId xmlns:a16="http://schemas.microsoft.com/office/drawing/2014/main" id="{5E3E4AF0-3A1E-634F-B106-0E1BAE932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Line 281">
              <a:extLst>
                <a:ext uri="{FF2B5EF4-FFF2-40B4-BE49-F238E27FC236}">
                  <a16:creationId xmlns:a16="http://schemas.microsoft.com/office/drawing/2014/main" id="{51EBD3A2-D943-F443-A868-FD6059B0D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Line 282">
              <a:extLst>
                <a:ext uri="{FF2B5EF4-FFF2-40B4-BE49-F238E27FC236}">
                  <a16:creationId xmlns:a16="http://schemas.microsoft.com/office/drawing/2014/main" id="{CE35DACD-3834-3A4F-BF5D-05FD16494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Line 283">
              <a:extLst>
                <a:ext uri="{FF2B5EF4-FFF2-40B4-BE49-F238E27FC236}">
                  <a16:creationId xmlns:a16="http://schemas.microsoft.com/office/drawing/2014/main" id="{F225C514-F00F-374D-A3A6-0E00BBF2A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Line 284">
              <a:extLst>
                <a:ext uri="{FF2B5EF4-FFF2-40B4-BE49-F238E27FC236}">
                  <a16:creationId xmlns:a16="http://schemas.microsoft.com/office/drawing/2014/main" id="{5AB5EE34-E853-4349-982D-7BA8A0223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3" name="Picture 777" descr="access_point_stylized_small">
            <a:extLst>
              <a:ext uri="{FF2B5EF4-FFF2-40B4-BE49-F238E27FC236}">
                <a16:creationId xmlns:a16="http://schemas.microsoft.com/office/drawing/2014/main" id="{B5B19229-5990-4C46-B116-F6E2FC93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780" descr="access_point_stylized_small">
            <a:extLst>
              <a:ext uri="{FF2B5EF4-FFF2-40B4-BE49-F238E27FC236}">
                <a16:creationId xmlns:a16="http://schemas.microsoft.com/office/drawing/2014/main" id="{615B9139-7B73-FE46-A7A9-D06CDC31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EFE641A-589B-7942-BC31-34CA4265ECA8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36DE3EE-811C-674F-9142-302E5E9C559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00B155-CF25-D24C-9B92-B08AAAB8313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0AEF1A2-025A-BC41-A84F-2DC3E058332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8D3F6F1A-FE14-8948-A78A-73AA88A44A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90EE21A-C2A8-0D42-B6A5-6C7D12BEBF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8A5097ED-FFBF-4544-860B-3817BA811B2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6DF62723-77FE-9247-98F5-987E793C56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27C4B55-0BAE-0949-8777-F3099C171813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EC32CAA-AFF2-A34D-8E74-D6E2F0308798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A1675819-8BAA-AB4F-BBAA-A405C6E76216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3F9E373-4875-744C-970D-E5EB77A5E34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FFDA189D-222C-1443-856D-7A608CA88C95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642BB264-137D-E643-AE9B-8AA6D9E21B0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786FF02A-1562-3745-ABB9-0D40C7DEF61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DEC12CCB-8331-9F49-BF6A-94DF11B7CB1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932E1A1-9866-4149-B71C-D56584CCE488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A60DF978-36B3-2D47-A16A-0D97C01CAFE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656B286-5B4C-0D4F-9AF0-6A6CFC0099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E4349E7-CC12-8D4C-8CFA-829CDA0820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AD86C2F1-D4F0-7948-9E05-62E1C42CC8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224715B-0FC5-9E49-B361-2A29A286F3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CA2DA9C-2B13-214E-ACD2-0EA76BA8301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8C4A6B5C-46E6-5E4D-96C8-1C3F87F038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E1D7EA0-6DA2-8D43-8279-78C750CFC172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32348E-CBF0-8F4E-B1C0-FA5E7B140362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6F91D8-1A83-2A42-AC0B-AD8F10B7EF3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41E3EF0-51B2-C349-B41E-2A6C5F46D90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C7403B7C-7FA1-3F40-B91E-B9311B3831C3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2456F695-074E-CC4D-8221-531E7EA3A74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24A04C3-C296-1C4B-BBD4-CDE7083CB1D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5BBAC641-21BF-8B45-BB54-F143F77A155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3BC347E-C394-3042-B2F7-B3F23FAEAB95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E2A87F28-E662-7843-88D6-0813EE7C9C7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F5A88D5-7F33-C641-91D0-89A14D032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27C385B-C23A-9D47-A881-792955281F4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AAAA0E5-7CFA-D644-ADAB-E7BF68F3D3B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751DAA20-67FB-F046-A058-83AEFE0E26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C03FD79-9BD7-DD42-AC59-6C4F96612AC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A4610651-9548-304A-8A63-B930DF62228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ECEC947-F5C8-414B-A56E-EBE5DFFEDB1C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86294923-1C02-5240-95DE-EA2186392E2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AB3674D-1CCE-274D-BF8E-CEFECF766B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6166535-C584-C14C-9137-7498CC96E8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17514CA1-86B8-BA44-B4A0-0CEB1F62C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D28E726-BB5D-5644-9E9D-DEEB2E0B1FF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BDE8E149-5BA9-CB4C-9AC6-1EED7308D8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BAF1B228-D777-8846-8B1B-6476F6C2AA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19BFD2C-DE5F-0C45-B636-6597FE43775F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8D0A013-957C-4B4E-8B83-D6592094AC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7DC0323-148A-714F-A6FC-9ADB6FB128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B6897F2-F6E6-A049-A1D9-17378B713B3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0F6ACC7A-4B31-AF42-A472-F972FEE813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0CE6B10E-CA3E-D444-AB50-17DAB7CAD2C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E3B2228D-5BAA-EC47-BEFB-CB31458923D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B7729E0C-173F-C14A-AEF0-A4EC382A52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F65CB9E-D1E1-5348-9E59-69DA1CEF2123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21DBEC0A-03A5-5849-AD80-43903CE8F98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93155A2-B6DA-E04B-931F-EAE90D03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931AF15-7062-194D-9D41-4344D0DE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FDC26AF1-24F2-5D45-AB87-61683E4E252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4EC90C20-8D53-0646-9F93-F00306B71CA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49493643-4525-FD45-A56C-AE765396C5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0824CC9D-76C8-2749-A791-F65C4F3ACA4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FBE87F9-CE91-5943-9D77-D8B9227384AC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4F167397-FDB8-4A4D-A599-63F4111F18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8DCFDBA-4FB5-AE49-968D-A9F0C84D1CA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85146B5-C4CC-CF42-8938-46F3C689B49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7227274-32EF-074A-9791-2B53B212E4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201B35B0-4270-0A43-B1CB-1EA6DEBA0A3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7956E94-C156-C749-894C-3962EFA64DC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0545111-AB10-544C-A7FB-8905D7E84A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D2B1BF7-15E3-B642-B1ED-14A585EC5A4E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FC3BC896-EAF3-B44C-A223-0B61ADD448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FDE8F7-458E-F043-99FF-74BB3A94040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F87486C-C62D-A04E-BD6D-5E7B286D09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DEDB6C40-CF6A-E547-8BC1-635D2DC438F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B7776C1D-06CD-5245-AF82-92665409A00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D893366-435F-C043-8ADD-35A96EC80B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246B375-EFFF-874C-BA50-6516A502F0C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0711763-C567-4040-ABFB-F5C34597A154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7F38627D-7A2B-A841-8C69-850F7253A2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FB71122-C2F0-3B40-A94F-7E95B02A39D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5D9C3E-2D7E-A54F-9A93-7708DD147DB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2B3C3A91-863F-E54F-BCBF-83530898F0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E03CE2E4-33A0-7443-968B-028BF2FEAFC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92376DD9-E3A6-0B4A-97CB-7FDA6023E4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18E42DD9-0888-4A41-A186-22087D773F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38FF4C3-D0A2-D548-89C0-C35D3E53032F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27716F5-6A2D-404B-ADB2-50CDACB020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3297389-072E-FE41-B64F-4D54440AB36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6323224-311B-EE47-BE36-F2BE4EA6BC7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BD802D6F-DAFD-DC41-83D1-DF0F4A2A79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2CE211BA-1FF8-2548-A6C8-5CD1E12C3E1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D363DDD6-C621-F146-B8DA-4A9DDE186B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BB3402A2-EE9C-A240-899D-8BDF14CF43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6C05161-17CC-4047-8DD1-B9901ECF6386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947827F3-EDEA-7A42-9B1D-083327F8DEC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4CC4598-569C-8B40-92BA-1D2FBE3E50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C8B6594-03D2-024C-9EA4-C0C60D628F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1FDE0324-11E3-5145-88E9-DE61B49F2A3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C131568C-F5A3-DB44-94E2-7B887CDB264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A7EDAE1E-6998-2048-ADF9-12AD17B25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8FC26428-BCB7-1047-B128-BD12A87F81F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98EE3F8-E7C6-7742-BDAE-10EEB3BA9601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7A2B8EB1-241A-C04E-9EA1-495DCDBCB1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0B3245D7-5441-9648-A36A-661C2ACB57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6F28103-141B-154E-A362-409B3111D18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2F7A2BEC-77A9-6D41-8098-B64A792EA0B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7DED57CD-47F8-9D45-9600-A0BEEC97682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10D30D1-E5F0-E44B-A795-D0F4E795F9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AC7488D5-7B56-8944-802F-C2691C362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123C752-3FFB-E84D-9E48-DBC9A9F48F37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524F684-301C-7542-A0A4-3757318273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BF20040-D9C8-B74E-BC0D-F15797752E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9553B03-2EF0-1445-BD4E-875D98E5849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DAB927EA-DECF-FE4A-BE5D-802F016FB19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F1EA0F6-ACA7-C443-A514-F770A38368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2414339B-8AC7-2444-AC70-285A203D116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AEF6DCDC-2F65-B349-B551-DC3FACF6D5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F5D0807-95F5-B242-9940-2134E3CE864D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65E7C622-0E2D-F247-B71E-DB43805F13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1DDDBA8-9328-FF4B-A036-4A8C314BC34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E4053D3-C37C-B247-AABC-ACB5431A33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9B8C5BFF-F366-864D-9DDD-AD0F594855F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E52E2636-7B29-8B4F-A9E7-0A019FB1233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81B96CBC-D09D-8A44-A7F4-460A6FE268A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AB72586A-2BC3-AD40-8068-98E191DFFE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8973B1E-A991-8E45-9FF7-7AF7F179E328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5A098E30-A66F-FA4D-9EE8-C0C83DE6D50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51367D4-C1D9-AF45-9A24-031126A6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C4167F2-26A6-0A41-9F23-581BB1D6E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8AABD328-91C1-C94D-8CB5-66F9CC0DC00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23CBCA43-9398-E043-A20B-00567B73DB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6C3D6EF-A0CB-F34C-9C57-9FA04035028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66D08B47-1DCF-994C-84EE-6C7E588A1D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3665DDF-4A56-E24C-9D9B-557EA2031298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1441261-7107-C940-87CC-EC4FA053449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F5B546A-49AB-9042-B43E-5F11C688F25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8DF2468-3557-AD4F-8E6A-2FD993E8CF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9E3ADAA4-12C2-404E-917C-5A2F54CCD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A728ED3-C05E-B44A-9C86-A753D22F76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3D4F443-59AA-0D4F-BA7D-32F6068E799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205AEAD2-2A18-2D4A-91B3-368B52FA7C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31C36A9-E761-0148-9032-D81ACCB48A29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250" name="Picture 1017" descr="antenna_stylized">
              <a:extLst>
                <a:ext uri="{FF2B5EF4-FFF2-40B4-BE49-F238E27FC236}">
                  <a16:creationId xmlns:a16="http://schemas.microsoft.com/office/drawing/2014/main" id="{A1B3AFF0-514E-1142-A2F6-8BE3FF217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018" descr="laptop_keyboard">
              <a:extLst>
                <a:ext uri="{FF2B5EF4-FFF2-40B4-BE49-F238E27FC236}">
                  <a16:creationId xmlns:a16="http://schemas.microsoft.com/office/drawing/2014/main" id="{F72A8B16-D68A-BE43-A9DC-2099F1288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Freeform 1019">
              <a:extLst>
                <a:ext uri="{FF2B5EF4-FFF2-40B4-BE49-F238E27FC236}">
                  <a16:creationId xmlns:a16="http://schemas.microsoft.com/office/drawing/2014/main" id="{8BD550C1-DB66-1D43-B0FF-2194D6CE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3" name="Picture 1020" descr="screen">
              <a:extLst>
                <a:ext uri="{FF2B5EF4-FFF2-40B4-BE49-F238E27FC236}">
                  <a16:creationId xmlns:a16="http://schemas.microsoft.com/office/drawing/2014/main" id="{5B7A4293-9090-2C47-A5F9-1484B3E8E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021">
              <a:extLst>
                <a:ext uri="{FF2B5EF4-FFF2-40B4-BE49-F238E27FC236}">
                  <a16:creationId xmlns:a16="http://schemas.microsoft.com/office/drawing/2014/main" id="{66A9E8A3-089D-144F-8C74-780D0252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1022">
              <a:extLst>
                <a:ext uri="{FF2B5EF4-FFF2-40B4-BE49-F238E27FC236}">
                  <a16:creationId xmlns:a16="http://schemas.microsoft.com/office/drawing/2014/main" id="{2DEB5F56-4F04-4A4C-B2A9-7F75D761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1023">
              <a:extLst>
                <a:ext uri="{FF2B5EF4-FFF2-40B4-BE49-F238E27FC236}">
                  <a16:creationId xmlns:a16="http://schemas.microsoft.com/office/drawing/2014/main" id="{264AB736-6181-DD49-9CF8-34CDC3C9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1024">
              <a:extLst>
                <a:ext uri="{FF2B5EF4-FFF2-40B4-BE49-F238E27FC236}">
                  <a16:creationId xmlns:a16="http://schemas.microsoft.com/office/drawing/2014/main" id="{B30F467B-7CAE-E14D-A3A5-8BE8EC571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1025">
              <a:extLst>
                <a:ext uri="{FF2B5EF4-FFF2-40B4-BE49-F238E27FC236}">
                  <a16:creationId xmlns:a16="http://schemas.microsoft.com/office/drawing/2014/main" id="{714DEECF-C2B9-3646-8D8C-520B14AF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1026">
              <a:extLst>
                <a:ext uri="{FF2B5EF4-FFF2-40B4-BE49-F238E27FC236}">
                  <a16:creationId xmlns:a16="http://schemas.microsoft.com/office/drawing/2014/main" id="{434760BE-7A82-7348-8C26-8BB88B73F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0" name="Group 1027">
              <a:extLst>
                <a:ext uri="{FF2B5EF4-FFF2-40B4-BE49-F238E27FC236}">
                  <a16:creationId xmlns:a16="http://schemas.microsoft.com/office/drawing/2014/main" id="{A3D737A2-33B2-B843-993D-3954163D2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7" name="Freeform 1028">
                <a:extLst>
                  <a:ext uri="{FF2B5EF4-FFF2-40B4-BE49-F238E27FC236}">
                    <a16:creationId xmlns:a16="http://schemas.microsoft.com/office/drawing/2014/main" id="{2B8D95DD-AA07-CA46-8938-5982463E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1029">
                <a:extLst>
                  <a:ext uri="{FF2B5EF4-FFF2-40B4-BE49-F238E27FC236}">
                    <a16:creationId xmlns:a16="http://schemas.microsoft.com/office/drawing/2014/main" id="{F36872DC-490B-E041-B789-63AE7E7AC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1030">
                <a:extLst>
                  <a:ext uri="{FF2B5EF4-FFF2-40B4-BE49-F238E27FC236}">
                    <a16:creationId xmlns:a16="http://schemas.microsoft.com/office/drawing/2014/main" id="{97C01B49-8BEB-1A42-A62D-556A20AE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1031">
                <a:extLst>
                  <a:ext uri="{FF2B5EF4-FFF2-40B4-BE49-F238E27FC236}">
                    <a16:creationId xmlns:a16="http://schemas.microsoft.com/office/drawing/2014/main" id="{FDC4BA15-39D3-CD4E-97DA-6107F8C4D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1032">
                <a:extLst>
                  <a:ext uri="{FF2B5EF4-FFF2-40B4-BE49-F238E27FC236}">
                    <a16:creationId xmlns:a16="http://schemas.microsoft.com/office/drawing/2014/main" id="{B4ED9D93-7953-574C-B8DB-E31647E53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1033">
                <a:extLst>
                  <a:ext uri="{FF2B5EF4-FFF2-40B4-BE49-F238E27FC236}">
                    <a16:creationId xmlns:a16="http://schemas.microsoft.com/office/drawing/2014/main" id="{9040F4DE-59D9-0446-9953-D7CF4E605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Freeform 1034">
              <a:extLst>
                <a:ext uri="{FF2B5EF4-FFF2-40B4-BE49-F238E27FC236}">
                  <a16:creationId xmlns:a16="http://schemas.microsoft.com/office/drawing/2014/main" id="{2C7F706E-3A83-E04B-96B6-0DFA0DD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1035">
              <a:extLst>
                <a:ext uri="{FF2B5EF4-FFF2-40B4-BE49-F238E27FC236}">
                  <a16:creationId xmlns:a16="http://schemas.microsoft.com/office/drawing/2014/main" id="{60E14294-2508-FB4A-AE0F-000AF5BCF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 1036">
              <a:extLst>
                <a:ext uri="{FF2B5EF4-FFF2-40B4-BE49-F238E27FC236}">
                  <a16:creationId xmlns:a16="http://schemas.microsoft.com/office/drawing/2014/main" id="{6816A6AE-0883-4D48-8DF3-05A4914E7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1037">
              <a:extLst>
                <a:ext uri="{FF2B5EF4-FFF2-40B4-BE49-F238E27FC236}">
                  <a16:creationId xmlns:a16="http://schemas.microsoft.com/office/drawing/2014/main" id="{0C4F2B5B-D9EF-F242-A282-CB6CB4D9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1038">
              <a:extLst>
                <a:ext uri="{FF2B5EF4-FFF2-40B4-BE49-F238E27FC236}">
                  <a16:creationId xmlns:a16="http://schemas.microsoft.com/office/drawing/2014/main" id="{CA94116C-A643-F041-BE08-F16F1FF3E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 1039">
              <a:extLst>
                <a:ext uri="{FF2B5EF4-FFF2-40B4-BE49-F238E27FC236}">
                  <a16:creationId xmlns:a16="http://schemas.microsoft.com/office/drawing/2014/main" id="{EBBEB869-CEFF-3B4D-8790-DF10B6E9EDC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BE84195-0460-B24A-9BFA-64009B70F0D4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274" name="Picture 568" descr="light2.png">
              <a:extLst>
                <a:ext uri="{FF2B5EF4-FFF2-40B4-BE49-F238E27FC236}">
                  <a16:creationId xmlns:a16="http://schemas.microsoft.com/office/drawing/2014/main" id="{9C2ABCA4-2AB6-604A-BAF1-3DCCB40F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17" descr="antenna_stylized">
              <a:extLst>
                <a:ext uri="{FF2B5EF4-FFF2-40B4-BE49-F238E27FC236}">
                  <a16:creationId xmlns:a16="http://schemas.microsoft.com/office/drawing/2014/main" id="{650AA1D1-0ECD-3E4A-81DB-CC97A96B5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FF79B51-BA03-584F-A0CE-2E5C3CDBD9C8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277" name="Picture 603" descr="car_icon_small">
              <a:extLst>
                <a:ext uri="{FF2B5EF4-FFF2-40B4-BE49-F238E27FC236}">
                  <a16:creationId xmlns:a16="http://schemas.microsoft.com/office/drawing/2014/main" id="{A16178BF-CE10-DF42-8C1F-E2AAFB94B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>
              <a:extLst>
                <a:ext uri="{FF2B5EF4-FFF2-40B4-BE49-F238E27FC236}">
                  <a16:creationId xmlns:a16="http://schemas.microsoft.com/office/drawing/2014/main" id="{BF73CD36-5E1A-D143-A3EA-872198241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53CF7AA-EEE7-E849-8975-45A554C35F5B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90508AE9-865D-844C-B2E1-CAED9E70CF88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87" name="Picture 1115" descr="antenna_stylized">
                <a:extLst>
                  <a:ext uri="{FF2B5EF4-FFF2-40B4-BE49-F238E27FC236}">
                    <a16:creationId xmlns:a16="http://schemas.microsoft.com/office/drawing/2014/main" id="{AD910864-C9F4-C94B-9B97-60E50CF30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1116" descr="laptop_keyboard">
                <a:extLst>
                  <a:ext uri="{FF2B5EF4-FFF2-40B4-BE49-F238E27FC236}">
                    <a16:creationId xmlns:a16="http://schemas.microsoft.com/office/drawing/2014/main" id="{89C482D5-7199-3040-A39E-C983C7E76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Freeform 1117">
                <a:extLst>
                  <a:ext uri="{FF2B5EF4-FFF2-40B4-BE49-F238E27FC236}">
                    <a16:creationId xmlns:a16="http://schemas.microsoft.com/office/drawing/2014/main" id="{0D17FA05-6DB9-CE4E-8353-3DB3EF64C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90" name="Picture 1118" descr="screen">
                <a:extLst>
                  <a:ext uri="{FF2B5EF4-FFF2-40B4-BE49-F238E27FC236}">
                    <a16:creationId xmlns:a16="http://schemas.microsoft.com/office/drawing/2014/main" id="{4A4B2A13-447B-ED4B-A13F-5489BEAC9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1119">
                <a:extLst>
                  <a:ext uri="{FF2B5EF4-FFF2-40B4-BE49-F238E27FC236}">
                    <a16:creationId xmlns:a16="http://schemas.microsoft.com/office/drawing/2014/main" id="{02BC84AC-7149-BD45-BC93-E0DD4ADF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1120">
                <a:extLst>
                  <a:ext uri="{FF2B5EF4-FFF2-40B4-BE49-F238E27FC236}">
                    <a16:creationId xmlns:a16="http://schemas.microsoft.com/office/drawing/2014/main" id="{43377E2E-A43C-E048-A432-F337E7B5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1121">
                <a:extLst>
                  <a:ext uri="{FF2B5EF4-FFF2-40B4-BE49-F238E27FC236}">
                    <a16:creationId xmlns:a16="http://schemas.microsoft.com/office/drawing/2014/main" id="{268349DA-55F4-ED45-92D9-0389907B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1122">
                <a:extLst>
                  <a:ext uri="{FF2B5EF4-FFF2-40B4-BE49-F238E27FC236}">
                    <a16:creationId xmlns:a16="http://schemas.microsoft.com/office/drawing/2014/main" id="{EB4B31C8-34A6-6D47-B6E1-260958CFB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1123">
                <a:extLst>
                  <a:ext uri="{FF2B5EF4-FFF2-40B4-BE49-F238E27FC236}">
                    <a16:creationId xmlns:a16="http://schemas.microsoft.com/office/drawing/2014/main" id="{91DE791A-C87B-7849-8B6A-CB3B398F1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1124">
                <a:extLst>
                  <a:ext uri="{FF2B5EF4-FFF2-40B4-BE49-F238E27FC236}">
                    <a16:creationId xmlns:a16="http://schemas.microsoft.com/office/drawing/2014/main" id="{A02AA6E2-5FD6-D14F-9923-83771333B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7" name="Group 1125">
                <a:extLst>
                  <a:ext uri="{FF2B5EF4-FFF2-40B4-BE49-F238E27FC236}">
                    <a16:creationId xmlns:a16="http://schemas.microsoft.com/office/drawing/2014/main" id="{7117A071-F66A-A547-B2A3-FDEC23474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04" name="Freeform 1126">
                  <a:extLst>
                    <a:ext uri="{FF2B5EF4-FFF2-40B4-BE49-F238E27FC236}">
                      <a16:creationId xmlns:a16="http://schemas.microsoft.com/office/drawing/2014/main" id="{C6A05ABF-09D5-204F-A863-798CDA488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127">
                  <a:extLst>
                    <a:ext uri="{FF2B5EF4-FFF2-40B4-BE49-F238E27FC236}">
                      <a16:creationId xmlns:a16="http://schemas.microsoft.com/office/drawing/2014/main" id="{5CAC6B94-A95D-C842-8436-C6DF87219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1128">
                  <a:extLst>
                    <a:ext uri="{FF2B5EF4-FFF2-40B4-BE49-F238E27FC236}">
                      <a16:creationId xmlns:a16="http://schemas.microsoft.com/office/drawing/2014/main" id="{A944E62C-7CE5-5840-927D-ABB2F8B5C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1129">
                  <a:extLst>
                    <a:ext uri="{FF2B5EF4-FFF2-40B4-BE49-F238E27FC236}">
                      <a16:creationId xmlns:a16="http://schemas.microsoft.com/office/drawing/2014/main" id="{5E333F33-6B42-F449-BD09-5F8DBBA55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1130">
                  <a:extLst>
                    <a:ext uri="{FF2B5EF4-FFF2-40B4-BE49-F238E27FC236}">
                      <a16:creationId xmlns:a16="http://schemas.microsoft.com/office/drawing/2014/main" id="{A3DB0786-C2BD-4E43-9012-01938AED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 1131">
                  <a:extLst>
                    <a:ext uri="{FF2B5EF4-FFF2-40B4-BE49-F238E27FC236}">
                      <a16:creationId xmlns:a16="http://schemas.microsoft.com/office/drawing/2014/main" id="{36DD7204-13F9-8C4B-ADCB-9CEF387EE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8" name="Freeform 1132">
                <a:extLst>
                  <a:ext uri="{FF2B5EF4-FFF2-40B4-BE49-F238E27FC236}">
                    <a16:creationId xmlns:a16="http://schemas.microsoft.com/office/drawing/2014/main" id="{8DD637FC-2617-F14C-8226-2FC83A2DC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133">
                <a:extLst>
                  <a:ext uri="{FF2B5EF4-FFF2-40B4-BE49-F238E27FC236}">
                    <a16:creationId xmlns:a16="http://schemas.microsoft.com/office/drawing/2014/main" id="{DD3D6FA8-3859-DC44-8888-8CB70CFB1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134">
                <a:extLst>
                  <a:ext uri="{FF2B5EF4-FFF2-40B4-BE49-F238E27FC236}">
                    <a16:creationId xmlns:a16="http://schemas.microsoft.com/office/drawing/2014/main" id="{C236FB39-37F7-B848-9AD5-F22CFFE0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135">
                <a:extLst>
                  <a:ext uri="{FF2B5EF4-FFF2-40B4-BE49-F238E27FC236}">
                    <a16:creationId xmlns:a16="http://schemas.microsoft.com/office/drawing/2014/main" id="{0FC27225-99A5-B741-A309-ECBEFBCA7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136">
                <a:extLst>
                  <a:ext uri="{FF2B5EF4-FFF2-40B4-BE49-F238E27FC236}">
                    <a16:creationId xmlns:a16="http://schemas.microsoft.com/office/drawing/2014/main" id="{E2FC0D41-6288-E741-A785-A83E6CED2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137">
                <a:extLst>
                  <a:ext uri="{FF2B5EF4-FFF2-40B4-BE49-F238E27FC236}">
                    <a16:creationId xmlns:a16="http://schemas.microsoft.com/office/drawing/2014/main" id="{CA6DB5BC-B521-B849-B156-91FAF531CEC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1" name="Group 1139">
              <a:extLst>
                <a:ext uri="{FF2B5EF4-FFF2-40B4-BE49-F238E27FC236}">
                  <a16:creationId xmlns:a16="http://schemas.microsoft.com/office/drawing/2014/main" id="{88F41A8A-CF3F-494E-9A2F-B26D7CA164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85" name="Picture 1140" descr="desktop_computer_stylized_medium">
                <a:extLst>
                  <a:ext uri="{FF2B5EF4-FFF2-40B4-BE49-F238E27FC236}">
                    <a16:creationId xmlns:a16="http://schemas.microsoft.com/office/drawing/2014/main" id="{DF6CF23B-627F-354F-9A8F-4AC37674F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" name="Freeform 1141">
                <a:extLst>
                  <a:ext uri="{FF2B5EF4-FFF2-40B4-BE49-F238E27FC236}">
                    <a16:creationId xmlns:a16="http://schemas.microsoft.com/office/drawing/2014/main" id="{5B53917A-96FB-2B49-82B9-6BB3BB16C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685FF657-B3CE-E945-BB86-D18EC9B7226A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83" name="Picture 571" descr="fridge2.png">
                <a:extLst>
                  <a:ext uri="{FF2B5EF4-FFF2-40B4-BE49-F238E27FC236}">
                    <a16:creationId xmlns:a16="http://schemas.microsoft.com/office/drawing/2014/main" id="{52D49911-07F8-3343-8A41-1B2AC79D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115" descr="antenna_stylized">
                <a:extLst>
                  <a:ext uri="{FF2B5EF4-FFF2-40B4-BE49-F238E27FC236}">
                    <a16:creationId xmlns:a16="http://schemas.microsoft.com/office/drawing/2014/main" id="{E5CB4C1D-6CCE-AD42-A805-75067034C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9017FE0-34A3-FC43-92EF-C44FBDE65EF6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1D2297AB-8C1D-774F-89FF-8EBF734EB162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983DA81-C479-F849-AB06-EDCD924EF8B3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B934C059-B2C0-5D4F-95BD-4B77D403B522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20" name="Picture 319" descr="server_rack.png">
                  <a:extLst>
                    <a:ext uri="{FF2B5EF4-FFF2-40B4-BE49-F238E27FC236}">
                      <a16:creationId xmlns:a16="http://schemas.microsoft.com/office/drawing/2014/main" id="{764A46D5-D344-3246-B4CA-E1BF2CFDE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server_rack.png">
                  <a:extLst>
                    <a:ext uri="{FF2B5EF4-FFF2-40B4-BE49-F238E27FC236}">
                      <a16:creationId xmlns:a16="http://schemas.microsoft.com/office/drawing/2014/main" id="{90C1BE08-C428-E74E-B929-C6D1271B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2" name="Picture 321" descr="server_rack.png">
                  <a:extLst>
                    <a:ext uri="{FF2B5EF4-FFF2-40B4-BE49-F238E27FC236}">
                      <a16:creationId xmlns:a16="http://schemas.microsoft.com/office/drawing/2014/main" id="{35FFED4D-9863-0F4E-8222-435564693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7017C35-5A73-C341-95B3-2D62C8998FD7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B18831A-9F50-FF4A-B278-F70615A9BC2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DFC7A0EC-A9C9-974E-928E-28DD6455D09A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5" name="Picture 314" descr="server_rack.png">
                  <a:extLst>
                    <a:ext uri="{FF2B5EF4-FFF2-40B4-BE49-F238E27FC236}">
                      <a16:creationId xmlns:a16="http://schemas.microsoft.com/office/drawing/2014/main" id="{E480D9A5-8FB7-3647-AB54-42D9700E6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6" name="Picture 315" descr="server_rack.png">
                  <a:extLst>
                    <a:ext uri="{FF2B5EF4-FFF2-40B4-BE49-F238E27FC236}">
                      <a16:creationId xmlns:a16="http://schemas.microsoft.com/office/drawing/2014/main" id="{C17EE074-02D0-4143-8ED9-E4D220568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>
                  <a:extLst>
                    <a:ext uri="{FF2B5EF4-FFF2-40B4-BE49-F238E27FC236}">
                      <a16:creationId xmlns:a16="http://schemas.microsoft.com/office/drawing/2014/main" id="{589F8E4F-69B9-FA46-8D10-90FC7573C7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56" name="Group 590">
            <a:extLst>
              <a:ext uri="{FF2B5EF4-FFF2-40B4-BE49-F238E27FC236}">
                <a16:creationId xmlns:a16="http://schemas.microsoft.com/office/drawing/2014/main" id="{002C44D5-1F60-7447-A1D2-6EE5F802021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57" name="Picture 591" descr="desktop_computer_stylized_medium">
              <a:extLst>
                <a:ext uri="{FF2B5EF4-FFF2-40B4-BE49-F238E27FC236}">
                  <a16:creationId xmlns:a16="http://schemas.microsoft.com/office/drawing/2014/main" id="{7F433925-7699-B34E-88C0-C818C4963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Freeform 592">
              <a:extLst>
                <a:ext uri="{FF2B5EF4-FFF2-40B4-BE49-F238E27FC236}">
                  <a16:creationId xmlns:a16="http://schemas.microsoft.com/office/drawing/2014/main" id="{0D0F51BD-6356-DE48-89F6-A645151C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9" name="Group 1064">
            <a:extLst>
              <a:ext uri="{FF2B5EF4-FFF2-40B4-BE49-F238E27FC236}">
                <a16:creationId xmlns:a16="http://schemas.microsoft.com/office/drawing/2014/main" id="{CF2DB679-9CD3-5148-94F7-225CE8489122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360" name="Picture 1065" descr="antenna_stylized">
              <a:extLst>
                <a:ext uri="{FF2B5EF4-FFF2-40B4-BE49-F238E27FC236}">
                  <a16:creationId xmlns:a16="http://schemas.microsoft.com/office/drawing/2014/main" id="{9C0613C0-FBB7-284C-AA40-5548C7D21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1066" descr="laptop_keyboard">
              <a:extLst>
                <a:ext uri="{FF2B5EF4-FFF2-40B4-BE49-F238E27FC236}">
                  <a16:creationId xmlns:a16="http://schemas.microsoft.com/office/drawing/2014/main" id="{4AC7E45E-9572-044A-9C56-FC7ECFA55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7">
              <a:extLst>
                <a:ext uri="{FF2B5EF4-FFF2-40B4-BE49-F238E27FC236}">
                  <a16:creationId xmlns:a16="http://schemas.microsoft.com/office/drawing/2014/main" id="{F03C1D3B-84C4-D14D-85A1-78A65057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3" name="Picture 1068" descr="screen">
              <a:extLst>
                <a:ext uri="{FF2B5EF4-FFF2-40B4-BE49-F238E27FC236}">
                  <a16:creationId xmlns:a16="http://schemas.microsoft.com/office/drawing/2014/main" id="{F1045CBD-A537-1447-9CC0-AA3BBA3EF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9">
              <a:extLst>
                <a:ext uri="{FF2B5EF4-FFF2-40B4-BE49-F238E27FC236}">
                  <a16:creationId xmlns:a16="http://schemas.microsoft.com/office/drawing/2014/main" id="{76BB7C6D-EEEF-2649-B828-0A9E5351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 1070">
              <a:extLst>
                <a:ext uri="{FF2B5EF4-FFF2-40B4-BE49-F238E27FC236}">
                  <a16:creationId xmlns:a16="http://schemas.microsoft.com/office/drawing/2014/main" id="{3EACCABC-F6A7-9342-BDAE-E9A2DF204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 1071">
              <a:extLst>
                <a:ext uri="{FF2B5EF4-FFF2-40B4-BE49-F238E27FC236}">
                  <a16:creationId xmlns:a16="http://schemas.microsoft.com/office/drawing/2014/main" id="{D720BF6A-08AA-AD41-9F98-FEEAF38FA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 1072">
              <a:extLst>
                <a:ext uri="{FF2B5EF4-FFF2-40B4-BE49-F238E27FC236}">
                  <a16:creationId xmlns:a16="http://schemas.microsoft.com/office/drawing/2014/main" id="{EBF545D7-85F7-654E-89B4-82A30829C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1073">
              <a:extLst>
                <a:ext uri="{FF2B5EF4-FFF2-40B4-BE49-F238E27FC236}">
                  <a16:creationId xmlns:a16="http://schemas.microsoft.com/office/drawing/2014/main" id="{6EF35D5A-3DBA-4D49-BA09-E93CEA361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 1074">
              <a:extLst>
                <a:ext uri="{FF2B5EF4-FFF2-40B4-BE49-F238E27FC236}">
                  <a16:creationId xmlns:a16="http://schemas.microsoft.com/office/drawing/2014/main" id="{B6F9A7A1-3455-6E4B-9C84-C9854E64B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0" name="Group 1075">
              <a:extLst>
                <a:ext uri="{FF2B5EF4-FFF2-40B4-BE49-F238E27FC236}">
                  <a16:creationId xmlns:a16="http://schemas.microsoft.com/office/drawing/2014/main" id="{EE846B91-FBCE-4D4F-98BC-92FA6506F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7" name="Freeform 1076">
                <a:extLst>
                  <a:ext uri="{FF2B5EF4-FFF2-40B4-BE49-F238E27FC236}">
                    <a16:creationId xmlns:a16="http://schemas.microsoft.com/office/drawing/2014/main" id="{446AF9FA-9A2B-6646-8305-E78C2A20B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1077">
                <a:extLst>
                  <a:ext uri="{FF2B5EF4-FFF2-40B4-BE49-F238E27FC236}">
                    <a16:creationId xmlns:a16="http://schemas.microsoft.com/office/drawing/2014/main" id="{032C23DF-A006-EC41-8986-D3A29EAAE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1078">
                <a:extLst>
                  <a:ext uri="{FF2B5EF4-FFF2-40B4-BE49-F238E27FC236}">
                    <a16:creationId xmlns:a16="http://schemas.microsoft.com/office/drawing/2014/main" id="{12058F0B-8516-DB42-97C6-166A9AB8D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1079">
                <a:extLst>
                  <a:ext uri="{FF2B5EF4-FFF2-40B4-BE49-F238E27FC236}">
                    <a16:creationId xmlns:a16="http://schemas.microsoft.com/office/drawing/2014/main" id="{E56484E4-7DE8-5D40-A604-ADBF9CAC6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 1080">
                <a:extLst>
                  <a:ext uri="{FF2B5EF4-FFF2-40B4-BE49-F238E27FC236}">
                    <a16:creationId xmlns:a16="http://schemas.microsoft.com/office/drawing/2014/main" id="{F26D0989-3D25-C44A-99EB-C0C43C9CA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 1081">
                <a:extLst>
                  <a:ext uri="{FF2B5EF4-FFF2-40B4-BE49-F238E27FC236}">
                    <a16:creationId xmlns:a16="http://schemas.microsoft.com/office/drawing/2014/main" id="{F72E0F31-1D88-144B-BBDB-07D0278D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1" name="Freeform 1082">
              <a:extLst>
                <a:ext uri="{FF2B5EF4-FFF2-40B4-BE49-F238E27FC236}">
                  <a16:creationId xmlns:a16="http://schemas.microsoft.com/office/drawing/2014/main" id="{ACBC1450-C521-8449-9515-C8DD92D5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1083">
              <a:extLst>
                <a:ext uri="{FF2B5EF4-FFF2-40B4-BE49-F238E27FC236}">
                  <a16:creationId xmlns:a16="http://schemas.microsoft.com/office/drawing/2014/main" id="{FF494D13-5944-0E4F-BD7D-0B76A1DA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 1084">
              <a:extLst>
                <a:ext uri="{FF2B5EF4-FFF2-40B4-BE49-F238E27FC236}">
                  <a16:creationId xmlns:a16="http://schemas.microsoft.com/office/drawing/2014/main" id="{9558A80C-37DE-F248-8BD6-AB3D92B29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 1085">
              <a:extLst>
                <a:ext uri="{FF2B5EF4-FFF2-40B4-BE49-F238E27FC236}">
                  <a16:creationId xmlns:a16="http://schemas.microsoft.com/office/drawing/2014/main" id="{B4C7A048-5EFA-F841-8C13-E26E13A6A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1086">
              <a:extLst>
                <a:ext uri="{FF2B5EF4-FFF2-40B4-BE49-F238E27FC236}">
                  <a16:creationId xmlns:a16="http://schemas.microsoft.com/office/drawing/2014/main" id="{AEB574AA-8683-A443-B9F7-0D254045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 1087">
              <a:extLst>
                <a:ext uri="{FF2B5EF4-FFF2-40B4-BE49-F238E27FC236}">
                  <a16:creationId xmlns:a16="http://schemas.microsoft.com/office/drawing/2014/main" id="{F9C1D164-EACB-FA4C-A7B6-9E26AB4B776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3" name="Group 590">
            <a:extLst>
              <a:ext uri="{FF2B5EF4-FFF2-40B4-BE49-F238E27FC236}">
                <a16:creationId xmlns:a16="http://schemas.microsoft.com/office/drawing/2014/main" id="{0E70B6A3-FE5E-A44E-9290-B5AD07E8CD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384" name="Picture 591" descr="desktop_computer_stylized_medium">
              <a:extLst>
                <a:ext uri="{FF2B5EF4-FFF2-40B4-BE49-F238E27FC236}">
                  <a16:creationId xmlns:a16="http://schemas.microsoft.com/office/drawing/2014/main" id="{F2BC7D5E-BF7D-1249-AFC8-B8B0E8165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592">
              <a:extLst>
                <a:ext uri="{FF2B5EF4-FFF2-40B4-BE49-F238E27FC236}">
                  <a16:creationId xmlns:a16="http://schemas.microsoft.com/office/drawing/2014/main" id="{5BDC8880-AD2D-4C4E-B14E-AAED9CDF1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6" name="Group 590">
            <a:extLst>
              <a:ext uri="{FF2B5EF4-FFF2-40B4-BE49-F238E27FC236}">
                <a16:creationId xmlns:a16="http://schemas.microsoft.com/office/drawing/2014/main" id="{F4D03415-B38F-5B44-9B13-ABF6FE4BB1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387" name="Picture 591" descr="desktop_computer_stylized_medium">
              <a:extLst>
                <a:ext uri="{FF2B5EF4-FFF2-40B4-BE49-F238E27FC236}">
                  <a16:creationId xmlns:a16="http://schemas.microsoft.com/office/drawing/2014/main" id="{32EA6117-AAC5-C94D-B49B-C43DF16E6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" name="Freeform 592">
              <a:extLst>
                <a:ext uri="{FF2B5EF4-FFF2-40B4-BE49-F238E27FC236}">
                  <a16:creationId xmlns:a16="http://schemas.microsoft.com/office/drawing/2014/main" id="{3508017E-8AA9-D647-891A-276887DA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9" name="Group 1064">
            <a:extLst>
              <a:ext uri="{FF2B5EF4-FFF2-40B4-BE49-F238E27FC236}">
                <a16:creationId xmlns:a16="http://schemas.microsoft.com/office/drawing/2014/main" id="{8D491387-EBC3-2D40-9285-1F06C1D72E08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390" name="Picture 1065" descr="antenna_stylized">
              <a:extLst>
                <a:ext uri="{FF2B5EF4-FFF2-40B4-BE49-F238E27FC236}">
                  <a16:creationId xmlns:a16="http://schemas.microsoft.com/office/drawing/2014/main" id="{E1605A46-E7E7-DA4D-A7B1-3F2BF5D0E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1066" descr="laptop_keyboard">
              <a:extLst>
                <a:ext uri="{FF2B5EF4-FFF2-40B4-BE49-F238E27FC236}">
                  <a16:creationId xmlns:a16="http://schemas.microsoft.com/office/drawing/2014/main" id="{E538A48B-7DCF-524B-8A59-631429692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067">
              <a:extLst>
                <a:ext uri="{FF2B5EF4-FFF2-40B4-BE49-F238E27FC236}">
                  <a16:creationId xmlns:a16="http://schemas.microsoft.com/office/drawing/2014/main" id="{0DF72841-010E-EF4C-BF8A-912117577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3" name="Picture 1068" descr="screen">
              <a:extLst>
                <a:ext uri="{FF2B5EF4-FFF2-40B4-BE49-F238E27FC236}">
                  <a16:creationId xmlns:a16="http://schemas.microsoft.com/office/drawing/2014/main" id="{05FB75E6-02C0-C749-B8C1-6EE94751E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069">
              <a:extLst>
                <a:ext uri="{FF2B5EF4-FFF2-40B4-BE49-F238E27FC236}">
                  <a16:creationId xmlns:a16="http://schemas.microsoft.com/office/drawing/2014/main" id="{2C42E210-EA7A-7243-97B1-C77EE2476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Freeform 1070">
              <a:extLst>
                <a:ext uri="{FF2B5EF4-FFF2-40B4-BE49-F238E27FC236}">
                  <a16:creationId xmlns:a16="http://schemas.microsoft.com/office/drawing/2014/main" id="{020C16FB-B47C-5A40-8613-E3DA0F013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Freeform 1071">
              <a:extLst>
                <a:ext uri="{FF2B5EF4-FFF2-40B4-BE49-F238E27FC236}">
                  <a16:creationId xmlns:a16="http://schemas.microsoft.com/office/drawing/2014/main" id="{B6AF1532-CB13-784D-8AF3-B5F86595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Freeform 1072">
              <a:extLst>
                <a:ext uri="{FF2B5EF4-FFF2-40B4-BE49-F238E27FC236}">
                  <a16:creationId xmlns:a16="http://schemas.microsoft.com/office/drawing/2014/main" id="{A71AE470-9F14-D044-93DB-3DCB5DBE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 1073">
              <a:extLst>
                <a:ext uri="{FF2B5EF4-FFF2-40B4-BE49-F238E27FC236}">
                  <a16:creationId xmlns:a16="http://schemas.microsoft.com/office/drawing/2014/main" id="{7753045D-9842-CC41-9B0D-EB58149EA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 1074">
              <a:extLst>
                <a:ext uri="{FF2B5EF4-FFF2-40B4-BE49-F238E27FC236}">
                  <a16:creationId xmlns:a16="http://schemas.microsoft.com/office/drawing/2014/main" id="{FB62560B-8A1D-1D4A-9C7F-3D1ED4E8C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0" name="Group 1075">
              <a:extLst>
                <a:ext uri="{FF2B5EF4-FFF2-40B4-BE49-F238E27FC236}">
                  <a16:creationId xmlns:a16="http://schemas.microsoft.com/office/drawing/2014/main" id="{954A64CB-1C45-324C-8CBE-16624C1A0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07" name="Freeform 1076">
                <a:extLst>
                  <a:ext uri="{FF2B5EF4-FFF2-40B4-BE49-F238E27FC236}">
                    <a16:creationId xmlns:a16="http://schemas.microsoft.com/office/drawing/2014/main" id="{69DEB18E-BA65-9043-A426-C13F76715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Freeform 1077">
                <a:extLst>
                  <a:ext uri="{FF2B5EF4-FFF2-40B4-BE49-F238E27FC236}">
                    <a16:creationId xmlns:a16="http://schemas.microsoft.com/office/drawing/2014/main" id="{4DE24D51-7581-B14D-B3B6-84A68708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1078">
                <a:extLst>
                  <a:ext uri="{FF2B5EF4-FFF2-40B4-BE49-F238E27FC236}">
                    <a16:creationId xmlns:a16="http://schemas.microsoft.com/office/drawing/2014/main" id="{EFD736A0-861B-7C41-B7C6-101FA0376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1079">
                <a:extLst>
                  <a:ext uri="{FF2B5EF4-FFF2-40B4-BE49-F238E27FC236}">
                    <a16:creationId xmlns:a16="http://schemas.microsoft.com/office/drawing/2014/main" id="{8BD7163E-D90B-7647-AEF5-5CECAFA59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1080">
                <a:extLst>
                  <a:ext uri="{FF2B5EF4-FFF2-40B4-BE49-F238E27FC236}">
                    <a16:creationId xmlns:a16="http://schemas.microsoft.com/office/drawing/2014/main" id="{FC877D4D-D065-104D-8CA3-E0607A9B3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1081">
                <a:extLst>
                  <a:ext uri="{FF2B5EF4-FFF2-40B4-BE49-F238E27FC236}">
                    <a16:creationId xmlns:a16="http://schemas.microsoft.com/office/drawing/2014/main" id="{BA9728F5-6BD1-104C-9953-C37CCA79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1" name="Freeform 1082">
              <a:extLst>
                <a:ext uri="{FF2B5EF4-FFF2-40B4-BE49-F238E27FC236}">
                  <a16:creationId xmlns:a16="http://schemas.microsoft.com/office/drawing/2014/main" id="{D3A627E4-20E1-094F-91E7-9E62C1D7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 1083">
              <a:extLst>
                <a:ext uri="{FF2B5EF4-FFF2-40B4-BE49-F238E27FC236}">
                  <a16:creationId xmlns:a16="http://schemas.microsoft.com/office/drawing/2014/main" id="{DE5062C9-C70B-B74E-90B7-8B999FB4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 1084">
              <a:extLst>
                <a:ext uri="{FF2B5EF4-FFF2-40B4-BE49-F238E27FC236}">
                  <a16:creationId xmlns:a16="http://schemas.microsoft.com/office/drawing/2014/main" id="{60A19E6B-9711-D44A-9A86-78531884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 1085">
              <a:extLst>
                <a:ext uri="{FF2B5EF4-FFF2-40B4-BE49-F238E27FC236}">
                  <a16:creationId xmlns:a16="http://schemas.microsoft.com/office/drawing/2014/main" id="{DABF2084-7101-4A42-808E-031698218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Freeform 1086">
              <a:extLst>
                <a:ext uri="{FF2B5EF4-FFF2-40B4-BE49-F238E27FC236}">
                  <a16:creationId xmlns:a16="http://schemas.microsoft.com/office/drawing/2014/main" id="{3BECAB59-402D-C44C-8F0A-AC630F6F2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 1087">
              <a:extLst>
                <a:ext uri="{FF2B5EF4-FFF2-40B4-BE49-F238E27FC236}">
                  <a16:creationId xmlns:a16="http://schemas.microsoft.com/office/drawing/2014/main" id="{C431D1EA-39CA-5549-B407-D7CBF12DC3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3" name="Freeform 984">
            <a:extLst>
              <a:ext uri="{FF2B5EF4-FFF2-40B4-BE49-F238E27FC236}">
                <a16:creationId xmlns:a16="http://schemas.microsoft.com/office/drawing/2014/main" id="{EF28E360-D52F-294F-97A4-5B43A7D60CE3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Freeform 986">
            <a:extLst>
              <a:ext uri="{FF2B5EF4-FFF2-40B4-BE49-F238E27FC236}">
                <a16:creationId xmlns:a16="http://schemas.microsoft.com/office/drawing/2014/main" id="{9D5E80B1-F637-9E4D-BFD5-5F5ADB827A42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Freeform 987">
            <a:extLst>
              <a:ext uri="{FF2B5EF4-FFF2-40B4-BE49-F238E27FC236}">
                <a16:creationId xmlns:a16="http://schemas.microsoft.com/office/drawing/2014/main" id="{F21D56DB-F5E9-8D44-92D9-C4770361B950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Rectangle 988">
            <a:extLst>
              <a:ext uri="{FF2B5EF4-FFF2-40B4-BE49-F238E27FC236}">
                <a16:creationId xmlns:a16="http://schemas.microsoft.com/office/drawing/2014/main" id="{0447DE90-707A-1F42-8981-9A87D22C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17" name="Group 989">
            <a:extLst>
              <a:ext uri="{FF2B5EF4-FFF2-40B4-BE49-F238E27FC236}">
                <a16:creationId xmlns:a16="http://schemas.microsoft.com/office/drawing/2014/main" id="{A6C8AE16-7445-9845-8F83-A3F851D4F042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418" name="AutoShape 990">
              <a:extLst>
                <a:ext uri="{FF2B5EF4-FFF2-40B4-BE49-F238E27FC236}">
                  <a16:creationId xmlns:a16="http://schemas.microsoft.com/office/drawing/2014/main" id="{5E1B1032-2F46-EF4A-B472-E7BC9E83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9" name="AutoShape 991">
              <a:extLst>
                <a:ext uri="{FF2B5EF4-FFF2-40B4-BE49-F238E27FC236}">
                  <a16:creationId xmlns:a16="http://schemas.microsoft.com/office/drawing/2014/main" id="{F24B042A-2483-8545-A723-0074F55A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0" name="Rectangle 992">
            <a:extLst>
              <a:ext uri="{FF2B5EF4-FFF2-40B4-BE49-F238E27FC236}">
                <a16:creationId xmlns:a16="http://schemas.microsoft.com/office/drawing/2014/main" id="{E881C066-69A3-D649-893B-A3C4CB9F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1" name="Group 993">
            <a:extLst>
              <a:ext uri="{FF2B5EF4-FFF2-40B4-BE49-F238E27FC236}">
                <a16:creationId xmlns:a16="http://schemas.microsoft.com/office/drawing/2014/main" id="{2B8081F4-DBFC-C442-BDEE-DF67BF3817BC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422" name="AutoShape 994">
              <a:extLst>
                <a:ext uri="{FF2B5EF4-FFF2-40B4-BE49-F238E27FC236}">
                  <a16:creationId xmlns:a16="http://schemas.microsoft.com/office/drawing/2014/main" id="{B9A9624E-B9DF-9A46-B31E-DD7EFD0F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3" name="AutoShape 995">
              <a:extLst>
                <a:ext uri="{FF2B5EF4-FFF2-40B4-BE49-F238E27FC236}">
                  <a16:creationId xmlns:a16="http://schemas.microsoft.com/office/drawing/2014/main" id="{642F554B-5A88-A44B-AAB6-61F7D5A1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4" name="Rectangle 996">
            <a:extLst>
              <a:ext uri="{FF2B5EF4-FFF2-40B4-BE49-F238E27FC236}">
                <a16:creationId xmlns:a16="http://schemas.microsoft.com/office/drawing/2014/main" id="{2F7E8752-11E5-3642-90E6-5285D40E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25" name="Rectangle 997">
            <a:extLst>
              <a:ext uri="{FF2B5EF4-FFF2-40B4-BE49-F238E27FC236}">
                <a16:creationId xmlns:a16="http://schemas.microsoft.com/office/drawing/2014/main" id="{C884D5C3-FF18-F04A-B4E2-7E02117C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6" name="Group 998">
            <a:extLst>
              <a:ext uri="{FF2B5EF4-FFF2-40B4-BE49-F238E27FC236}">
                <a16:creationId xmlns:a16="http://schemas.microsoft.com/office/drawing/2014/main" id="{D321F228-396F-C44B-AA64-15D0F1B6CEFB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427" name="AutoShape 999">
              <a:extLst>
                <a:ext uri="{FF2B5EF4-FFF2-40B4-BE49-F238E27FC236}">
                  <a16:creationId xmlns:a16="http://schemas.microsoft.com/office/drawing/2014/main" id="{849EBD72-C779-B442-B144-4C92B9E7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8" name="AutoShape 1000">
              <a:extLst>
                <a:ext uri="{FF2B5EF4-FFF2-40B4-BE49-F238E27FC236}">
                  <a16:creationId xmlns:a16="http://schemas.microsoft.com/office/drawing/2014/main" id="{D93FB61F-FF29-F24D-8788-4165F508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9" name="Freeform 1001">
            <a:extLst>
              <a:ext uri="{FF2B5EF4-FFF2-40B4-BE49-F238E27FC236}">
                <a16:creationId xmlns:a16="http://schemas.microsoft.com/office/drawing/2014/main" id="{A40EEA2E-A801-414B-8FBC-BBC009ECE19B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0" name="Group 1002">
            <a:extLst>
              <a:ext uri="{FF2B5EF4-FFF2-40B4-BE49-F238E27FC236}">
                <a16:creationId xmlns:a16="http://schemas.microsoft.com/office/drawing/2014/main" id="{F068EC4B-78B0-B24C-99A7-F96D6C86A2B9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431" name="AutoShape 1003">
              <a:extLst>
                <a:ext uri="{FF2B5EF4-FFF2-40B4-BE49-F238E27FC236}">
                  <a16:creationId xmlns:a16="http://schemas.microsoft.com/office/drawing/2014/main" id="{76307DFD-7DBD-DD4D-8615-A8A8D15D8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2" name="AutoShape 1004">
              <a:extLst>
                <a:ext uri="{FF2B5EF4-FFF2-40B4-BE49-F238E27FC236}">
                  <a16:creationId xmlns:a16="http://schemas.microsoft.com/office/drawing/2014/main" id="{B5EA7410-FCB5-3C42-A74F-F566ABFA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33" name="Rectangle 1005">
            <a:extLst>
              <a:ext uri="{FF2B5EF4-FFF2-40B4-BE49-F238E27FC236}">
                <a16:creationId xmlns:a16="http://schemas.microsoft.com/office/drawing/2014/main" id="{10238275-C02A-F74A-A765-B593C055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4" name="Freeform 1006">
            <a:extLst>
              <a:ext uri="{FF2B5EF4-FFF2-40B4-BE49-F238E27FC236}">
                <a16:creationId xmlns:a16="http://schemas.microsoft.com/office/drawing/2014/main" id="{81D6D301-6C77-C64B-B2D0-382D840AA7FC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Freeform 1007">
            <a:extLst>
              <a:ext uri="{FF2B5EF4-FFF2-40B4-BE49-F238E27FC236}">
                <a16:creationId xmlns:a16="http://schemas.microsoft.com/office/drawing/2014/main" id="{6966CA35-6F7B-6C4F-AEE3-078FED56DF20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1008">
            <a:extLst>
              <a:ext uri="{FF2B5EF4-FFF2-40B4-BE49-F238E27FC236}">
                <a16:creationId xmlns:a16="http://schemas.microsoft.com/office/drawing/2014/main" id="{2CFA9381-C4F6-8A4A-BCBB-31238865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7" name="Freeform 1009">
            <a:extLst>
              <a:ext uri="{FF2B5EF4-FFF2-40B4-BE49-F238E27FC236}">
                <a16:creationId xmlns:a16="http://schemas.microsoft.com/office/drawing/2014/main" id="{B30AEBEB-78E1-754E-BA64-FEE706BFF392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AutoShape 1010">
            <a:extLst>
              <a:ext uri="{FF2B5EF4-FFF2-40B4-BE49-F238E27FC236}">
                <a16:creationId xmlns:a16="http://schemas.microsoft.com/office/drawing/2014/main" id="{F2779901-7D8F-784A-8E8D-39703670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9" name="AutoShape 1011">
            <a:extLst>
              <a:ext uri="{FF2B5EF4-FFF2-40B4-BE49-F238E27FC236}">
                <a16:creationId xmlns:a16="http://schemas.microsoft.com/office/drawing/2014/main" id="{87A8BD55-4166-4643-A7DA-52B9D36F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0" name="Oval 1012">
            <a:extLst>
              <a:ext uri="{FF2B5EF4-FFF2-40B4-BE49-F238E27FC236}">
                <a16:creationId xmlns:a16="http://schemas.microsoft.com/office/drawing/2014/main" id="{0F991E83-25F4-2549-B34F-7A984720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1" name="Oval 1013">
            <a:extLst>
              <a:ext uri="{FF2B5EF4-FFF2-40B4-BE49-F238E27FC236}">
                <a16:creationId xmlns:a16="http://schemas.microsoft.com/office/drawing/2014/main" id="{01F6513A-F015-D94A-929C-75D48673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2" name="Oval 1014">
            <a:extLst>
              <a:ext uri="{FF2B5EF4-FFF2-40B4-BE49-F238E27FC236}">
                <a16:creationId xmlns:a16="http://schemas.microsoft.com/office/drawing/2014/main" id="{DF2F1710-E7DF-7E48-A534-44E42CD0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3" name="Rectangle 1015">
            <a:extLst>
              <a:ext uri="{FF2B5EF4-FFF2-40B4-BE49-F238E27FC236}">
                <a16:creationId xmlns:a16="http://schemas.microsoft.com/office/drawing/2014/main" id="{328DCBC9-32E9-FD44-B2CF-3BC801D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47" name="Group 590">
            <a:extLst>
              <a:ext uri="{FF2B5EF4-FFF2-40B4-BE49-F238E27FC236}">
                <a16:creationId xmlns:a16="http://schemas.microsoft.com/office/drawing/2014/main" id="{CCAB7625-FEE3-BB4A-97C1-EF1CC26799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51" name="Picture 591" descr="desktop_computer_stylized_medium">
              <a:extLst>
                <a:ext uri="{FF2B5EF4-FFF2-40B4-BE49-F238E27FC236}">
                  <a16:creationId xmlns:a16="http://schemas.microsoft.com/office/drawing/2014/main" id="{FC71EB74-5BE7-7A48-B637-5058D8494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592">
              <a:extLst>
                <a:ext uri="{FF2B5EF4-FFF2-40B4-BE49-F238E27FC236}">
                  <a16:creationId xmlns:a16="http://schemas.microsoft.com/office/drawing/2014/main" id="{B9007CC0-7362-AE4E-9B5B-742E3046F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4" name="Rectangle 443">
            <a:extLst>
              <a:ext uri="{FF2B5EF4-FFF2-40B4-BE49-F238E27FC236}">
                <a16:creationId xmlns:a16="http://schemas.microsoft.com/office/drawing/2014/main" id="{C47118FD-7A98-6943-B3A3-B578E5FB9F06}"/>
              </a:ext>
            </a:extLst>
          </p:cNvPr>
          <p:cNvSpPr/>
          <p:nvPr/>
        </p:nvSpPr>
        <p:spPr>
          <a:xfrm>
            <a:off x="6406266" y="1372497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6" name="Group 652">
            <a:extLst>
              <a:ext uri="{FF2B5EF4-FFF2-40B4-BE49-F238E27FC236}">
                <a16:creationId xmlns:a16="http://schemas.microsoft.com/office/drawing/2014/main" id="{84B474B2-2AC4-EC40-9EA0-B5E48CE68CBD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453" name="Picture 653" descr="iphone_stylized_small">
              <a:extLst>
                <a:ext uri="{FF2B5EF4-FFF2-40B4-BE49-F238E27FC236}">
                  <a16:creationId xmlns:a16="http://schemas.microsoft.com/office/drawing/2014/main" id="{34A94CEC-DE5F-E64D-A5B4-F04DB323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4" name="Picture 654" descr="antenna_radiation_stylized">
              <a:extLst>
                <a:ext uri="{FF2B5EF4-FFF2-40B4-BE49-F238E27FC236}">
                  <a16:creationId xmlns:a16="http://schemas.microsoft.com/office/drawing/2014/main" id="{67C4AABE-F80E-F846-A0E8-D555DE64E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84" name="Group 950">
            <a:extLst>
              <a:ext uri="{FF2B5EF4-FFF2-40B4-BE49-F238E27FC236}">
                <a16:creationId xmlns:a16="http://schemas.microsoft.com/office/drawing/2014/main" id="{7CEBBAF6-579E-3943-B1EB-BB883618D6D9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85" name="Freeform 951">
              <a:extLst>
                <a:ext uri="{FF2B5EF4-FFF2-40B4-BE49-F238E27FC236}">
                  <a16:creationId xmlns:a16="http://schemas.microsoft.com/office/drawing/2014/main" id="{984581C6-7CED-A042-809F-11066F04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952">
              <a:extLst>
                <a:ext uri="{FF2B5EF4-FFF2-40B4-BE49-F238E27FC236}">
                  <a16:creationId xmlns:a16="http://schemas.microsoft.com/office/drawing/2014/main" id="{0E0A78D4-7C3B-2143-AE69-FA504AD7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7" name="Freeform 953">
              <a:extLst>
                <a:ext uri="{FF2B5EF4-FFF2-40B4-BE49-F238E27FC236}">
                  <a16:creationId xmlns:a16="http://schemas.microsoft.com/office/drawing/2014/main" id="{B0C7F238-A8B7-7443-8BA5-8939FF6B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954">
              <a:extLst>
                <a:ext uri="{FF2B5EF4-FFF2-40B4-BE49-F238E27FC236}">
                  <a16:creationId xmlns:a16="http://schemas.microsoft.com/office/drawing/2014/main" id="{6F90FD17-11E4-EE4F-AF2F-7122C053E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Rectangle 955">
              <a:extLst>
                <a:ext uri="{FF2B5EF4-FFF2-40B4-BE49-F238E27FC236}">
                  <a16:creationId xmlns:a16="http://schemas.microsoft.com/office/drawing/2014/main" id="{53A75298-B138-094F-9787-1B231F48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0" name="Group 956">
              <a:extLst>
                <a:ext uri="{FF2B5EF4-FFF2-40B4-BE49-F238E27FC236}">
                  <a16:creationId xmlns:a16="http://schemas.microsoft.com/office/drawing/2014/main" id="{AD456B50-CD82-6F4C-9CF1-09ABBC571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5" name="AutoShape 957">
                <a:extLst>
                  <a:ext uri="{FF2B5EF4-FFF2-40B4-BE49-F238E27FC236}">
                    <a16:creationId xmlns:a16="http://schemas.microsoft.com/office/drawing/2014/main" id="{4C074F81-A723-5F4E-9479-CE1CDCFBC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6" name="AutoShape 958">
                <a:extLst>
                  <a:ext uri="{FF2B5EF4-FFF2-40B4-BE49-F238E27FC236}">
                    <a16:creationId xmlns:a16="http://schemas.microsoft.com/office/drawing/2014/main" id="{4DE71513-1E1D-B644-992C-AE6AB0DB1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1" name="Rectangle 959">
              <a:extLst>
                <a:ext uri="{FF2B5EF4-FFF2-40B4-BE49-F238E27FC236}">
                  <a16:creationId xmlns:a16="http://schemas.microsoft.com/office/drawing/2014/main" id="{05D448DB-B3CB-C64D-8C4B-72D790DF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2" name="Group 960">
              <a:extLst>
                <a:ext uri="{FF2B5EF4-FFF2-40B4-BE49-F238E27FC236}">
                  <a16:creationId xmlns:a16="http://schemas.microsoft.com/office/drawing/2014/main" id="{9CDEBDA5-A066-D749-B9E9-47DB05253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3" name="AutoShape 961">
                <a:extLst>
                  <a:ext uri="{FF2B5EF4-FFF2-40B4-BE49-F238E27FC236}">
                    <a16:creationId xmlns:a16="http://schemas.microsoft.com/office/drawing/2014/main" id="{8E73CA32-EF58-EA45-A4FE-37E560EBE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4" name="AutoShape 962">
                <a:extLst>
                  <a:ext uri="{FF2B5EF4-FFF2-40B4-BE49-F238E27FC236}">
                    <a16:creationId xmlns:a16="http://schemas.microsoft.com/office/drawing/2014/main" id="{2E2C05F9-1F42-CF46-83F8-339E874C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3" name="Rectangle 963">
              <a:extLst>
                <a:ext uri="{FF2B5EF4-FFF2-40B4-BE49-F238E27FC236}">
                  <a16:creationId xmlns:a16="http://schemas.microsoft.com/office/drawing/2014/main" id="{D2B5715C-9E55-D04D-BD32-A700B9DCC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4" name="Rectangle 964">
              <a:extLst>
                <a:ext uri="{FF2B5EF4-FFF2-40B4-BE49-F238E27FC236}">
                  <a16:creationId xmlns:a16="http://schemas.microsoft.com/office/drawing/2014/main" id="{3A8FF8A7-C248-1B42-80FA-051974D9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5" name="Group 965">
              <a:extLst>
                <a:ext uri="{FF2B5EF4-FFF2-40B4-BE49-F238E27FC236}">
                  <a16:creationId xmlns:a16="http://schemas.microsoft.com/office/drawing/2014/main" id="{8E71E5B0-A3F5-D344-B255-99112EB19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1" name="AutoShape 966">
                <a:extLst>
                  <a:ext uri="{FF2B5EF4-FFF2-40B4-BE49-F238E27FC236}">
                    <a16:creationId xmlns:a16="http://schemas.microsoft.com/office/drawing/2014/main" id="{A2F22898-EA39-FB4D-B255-ABCB1B7C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2" name="AutoShape 967">
                <a:extLst>
                  <a:ext uri="{FF2B5EF4-FFF2-40B4-BE49-F238E27FC236}">
                    <a16:creationId xmlns:a16="http://schemas.microsoft.com/office/drawing/2014/main" id="{FBF034BA-270B-6F40-B57B-8A19ABF2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6" name="Freeform 968">
              <a:extLst>
                <a:ext uri="{FF2B5EF4-FFF2-40B4-BE49-F238E27FC236}">
                  <a16:creationId xmlns:a16="http://schemas.microsoft.com/office/drawing/2014/main" id="{C6616798-D999-124B-8365-0FF6B1AC6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7" name="Group 969">
              <a:extLst>
                <a:ext uri="{FF2B5EF4-FFF2-40B4-BE49-F238E27FC236}">
                  <a16:creationId xmlns:a16="http://schemas.microsoft.com/office/drawing/2014/main" id="{0D2B7299-399C-9748-80B1-8B82EA570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9" name="AutoShape 970">
                <a:extLst>
                  <a:ext uri="{FF2B5EF4-FFF2-40B4-BE49-F238E27FC236}">
                    <a16:creationId xmlns:a16="http://schemas.microsoft.com/office/drawing/2014/main" id="{791F8FFE-36CE-5D47-899C-7B6F5471D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0" name="AutoShape 971">
                <a:extLst>
                  <a:ext uri="{FF2B5EF4-FFF2-40B4-BE49-F238E27FC236}">
                    <a16:creationId xmlns:a16="http://schemas.microsoft.com/office/drawing/2014/main" id="{96614370-C84C-644E-AF93-94853FD47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8" name="Rectangle 972">
              <a:extLst>
                <a:ext uri="{FF2B5EF4-FFF2-40B4-BE49-F238E27FC236}">
                  <a16:creationId xmlns:a16="http://schemas.microsoft.com/office/drawing/2014/main" id="{3024E21F-4580-974D-A923-DBF7106EF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9" name="Freeform 973">
              <a:extLst>
                <a:ext uri="{FF2B5EF4-FFF2-40B4-BE49-F238E27FC236}">
                  <a16:creationId xmlns:a16="http://schemas.microsoft.com/office/drawing/2014/main" id="{355CC750-A436-114A-B13D-15B18BE0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Freeform 974">
              <a:extLst>
                <a:ext uri="{FF2B5EF4-FFF2-40B4-BE49-F238E27FC236}">
                  <a16:creationId xmlns:a16="http://schemas.microsoft.com/office/drawing/2014/main" id="{D88AEB08-419C-994D-B9AF-2D260494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Oval 975">
              <a:extLst>
                <a:ext uri="{FF2B5EF4-FFF2-40B4-BE49-F238E27FC236}">
                  <a16:creationId xmlns:a16="http://schemas.microsoft.com/office/drawing/2014/main" id="{A70DC3D0-7F41-FB4E-BF25-4A8051E0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2" name="Freeform 976">
              <a:extLst>
                <a:ext uri="{FF2B5EF4-FFF2-40B4-BE49-F238E27FC236}">
                  <a16:creationId xmlns:a16="http://schemas.microsoft.com/office/drawing/2014/main" id="{00011472-61BE-7D4E-BF36-C4C4F0A5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AutoShape 977">
              <a:extLst>
                <a:ext uri="{FF2B5EF4-FFF2-40B4-BE49-F238E27FC236}">
                  <a16:creationId xmlns:a16="http://schemas.microsoft.com/office/drawing/2014/main" id="{369D2889-1BFC-A340-B67F-54F258D6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4" name="AutoShape 978">
              <a:extLst>
                <a:ext uri="{FF2B5EF4-FFF2-40B4-BE49-F238E27FC236}">
                  <a16:creationId xmlns:a16="http://schemas.microsoft.com/office/drawing/2014/main" id="{CEFA09E5-3186-4445-AD94-60C0E151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5" name="Oval 979">
              <a:extLst>
                <a:ext uri="{FF2B5EF4-FFF2-40B4-BE49-F238E27FC236}">
                  <a16:creationId xmlns:a16="http://schemas.microsoft.com/office/drawing/2014/main" id="{9AFADA62-C3CB-594F-8048-88710642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6" name="Oval 980">
              <a:extLst>
                <a:ext uri="{FF2B5EF4-FFF2-40B4-BE49-F238E27FC236}">
                  <a16:creationId xmlns:a16="http://schemas.microsoft.com/office/drawing/2014/main" id="{C82FFABC-4C4C-6243-9D2D-3C99FBC5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7" name="Oval 981">
              <a:extLst>
                <a:ext uri="{FF2B5EF4-FFF2-40B4-BE49-F238E27FC236}">
                  <a16:creationId xmlns:a16="http://schemas.microsoft.com/office/drawing/2014/main" id="{C0EFDD4D-FB5A-6D4E-97DD-CFA89D4A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8" name="Rectangle 982">
              <a:extLst>
                <a:ext uri="{FF2B5EF4-FFF2-40B4-BE49-F238E27FC236}">
                  <a16:creationId xmlns:a16="http://schemas.microsoft.com/office/drawing/2014/main" id="{99A1B872-581F-BE49-AADF-3A6775C1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CB1C97D-3768-4242-9FE4-DEE44A32C22B}"/>
              </a:ext>
            </a:extLst>
          </p:cNvPr>
          <p:cNvGrpSpPr/>
          <p:nvPr/>
        </p:nvGrpSpPr>
        <p:grpSpPr>
          <a:xfrm>
            <a:off x="7680324" y="1137866"/>
            <a:ext cx="3489213" cy="4926975"/>
            <a:chOff x="7680324" y="1137866"/>
            <a:chExt cx="3489213" cy="4926975"/>
          </a:xfrm>
        </p:grpSpPr>
        <p:sp>
          <p:nvSpPr>
            <p:cNvPr id="463" name="Freeform 917">
              <a:extLst>
                <a:ext uri="{FF2B5EF4-FFF2-40B4-BE49-F238E27FC236}">
                  <a16:creationId xmlns:a16="http://schemas.microsoft.com/office/drawing/2014/main" id="{ADACC4C8-123A-0642-ADC2-DC6E1D927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5845" y="1190714"/>
              <a:ext cx="304800" cy="942975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2" name="Freeform 917">
              <a:extLst>
                <a:ext uri="{FF2B5EF4-FFF2-40B4-BE49-F238E27FC236}">
                  <a16:creationId xmlns:a16="http://schemas.microsoft.com/office/drawing/2014/main" id="{831FA212-BCFB-1F40-96A0-1C871E9EF3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4523" y="4775289"/>
              <a:ext cx="304800" cy="942975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AD244DE-F453-1349-B665-A1EA38EE658E}"/>
                </a:ext>
              </a:extLst>
            </p:cNvPr>
            <p:cNvGrpSpPr/>
            <p:nvPr/>
          </p:nvGrpSpPr>
          <p:grpSpPr>
            <a:xfrm>
              <a:off x="7680324" y="1137866"/>
              <a:ext cx="3489213" cy="4926975"/>
              <a:chOff x="7680324" y="1137866"/>
              <a:chExt cx="3489213" cy="4926975"/>
            </a:xfrm>
          </p:grpSpPr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D57ABF6C-635D-8547-9D46-7AFB160876AA}"/>
                  </a:ext>
                </a:extLst>
              </p:cNvPr>
              <p:cNvSpPr/>
              <p:nvPr/>
            </p:nvSpPr>
            <p:spPr>
              <a:xfrm>
                <a:off x="7680324" y="1814171"/>
                <a:ext cx="612303" cy="510069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0" name="Oval 449">
                <a:extLst>
                  <a:ext uri="{FF2B5EF4-FFF2-40B4-BE49-F238E27FC236}">
                    <a16:creationId xmlns:a16="http://schemas.microsoft.com/office/drawing/2014/main" id="{2895CDC0-6EA0-564A-AFB6-E1E735A44F41}"/>
                  </a:ext>
                </a:extLst>
              </p:cNvPr>
              <p:cNvSpPr/>
              <p:nvPr/>
            </p:nvSpPr>
            <p:spPr>
              <a:xfrm>
                <a:off x="9823450" y="5554772"/>
                <a:ext cx="612303" cy="510069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CFEE881-E73C-8C4D-A5ED-9848E08F428B}"/>
                  </a:ext>
                </a:extLst>
              </p:cNvPr>
              <p:cNvGrpSpPr/>
              <p:nvPr/>
            </p:nvGrpSpPr>
            <p:grpSpPr>
              <a:xfrm>
                <a:off x="10288915" y="4742972"/>
                <a:ext cx="880622" cy="861812"/>
                <a:chOff x="10288915" y="4742972"/>
                <a:chExt cx="880622" cy="861812"/>
              </a:xfrm>
            </p:grpSpPr>
            <p:grpSp>
              <p:nvGrpSpPr>
                <p:cNvPr id="323" name="Group 950">
                  <a:extLst>
                    <a:ext uri="{FF2B5EF4-FFF2-40B4-BE49-F238E27FC236}">
                      <a16:creationId xmlns:a16="http://schemas.microsoft.com/office/drawing/2014/main" id="{BF16D25A-05F2-BD48-8851-FCCC3771B7E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288915" y="5273951"/>
                  <a:ext cx="177192" cy="330833"/>
                  <a:chOff x="4140" y="429"/>
                  <a:chExt cx="1425" cy="2396"/>
                </a:xfrm>
              </p:grpSpPr>
              <p:sp>
                <p:nvSpPr>
                  <p:cNvPr id="324" name="Freeform 951">
                    <a:extLst>
                      <a:ext uri="{FF2B5EF4-FFF2-40B4-BE49-F238E27FC236}">
                        <a16:creationId xmlns:a16="http://schemas.microsoft.com/office/drawing/2014/main" id="{72C50429-8235-E440-B0F8-ADCFAC7485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8" y="433"/>
                    <a:ext cx="283" cy="2286"/>
                  </a:xfrm>
                  <a:custGeom>
                    <a:avLst/>
                    <a:gdLst>
                      <a:gd name="T0" fmla="*/ 3 w 354"/>
                      <a:gd name="T1" fmla="*/ 0 h 2742"/>
                      <a:gd name="T2" fmla="*/ 15 w 354"/>
                      <a:gd name="T3" fmla="*/ 27 h 2742"/>
                      <a:gd name="T4" fmla="*/ 15 w 354"/>
                      <a:gd name="T5" fmla="*/ 205 h 2742"/>
                      <a:gd name="T6" fmla="*/ 0 w 354"/>
                      <a:gd name="T7" fmla="*/ 215 h 2742"/>
                      <a:gd name="T8" fmla="*/ 3 w 354"/>
                      <a:gd name="T9" fmla="*/ 0 h 274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54"/>
                      <a:gd name="T16" fmla="*/ 0 h 2742"/>
                      <a:gd name="T17" fmla="*/ 354 w 354"/>
                      <a:gd name="T18" fmla="*/ 2742 h 274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54" h="2742">
                        <a:moveTo>
                          <a:pt x="63" y="0"/>
                        </a:moveTo>
                        <a:lnTo>
                          <a:pt x="354" y="339"/>
                        </a:lnTo>
                        <a:lnTo>
                          <a:pt x="346" y="2624"/>
                        </a:lnTo>
                        <a:lnTo>
                          <a:pt x="0" y="2742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5" name="Rectangle 952">
                    <a:extLst>
                      <a:ext uri="{FF2B5EF4-FFF2-40B4-BE49-F238E27FC236}">
                        <a16:creationId xmlns:a16="http://schemas.microsoft.com/office/drawing/2014/main" id="{C8289D20-20EF-CE4A-B82D-CC6F98B220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429"/>
                    <a:ext cx="1046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6" name="Freeform 953">
                    <a:extLst>
                      <a:ext uri="{FF2B5EF4-FFF2-40B4-BE49-F238E27FC236}">
                        <a16:creationId xmlns:a16="http://schemas.microsoft.com/office/drawing/2014/main" id="{512EE24C-2BC1-5A45-B541-28FAD55222B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1" y="570"/>
                    <a:ext cx="169" cy="2115"/>
                  </a:xfrm>
                  <a:custGeom>
                    <a:avLst/>
                    <a:gdLst>
                      <a:gd name="T0" fmla="*/ 2 w 211"/>
                      <a:gd name="T1" fmla="*/ 0 h 2537"/>
                      <a:gd name="T2" fmla="*/ 9 w 211"/>
                      <a:gd name="T3" fmla="*/ 18 h 2537"/>
                      <a:gd name="T4" fmla="*/ 2 w 211"/>
                      <a:gd name="T5" fmla="*/ 196 h 2537"/>
                      <a:gd name="T6" fmla="*/ 2 w 211"/>
                      <a:gd name="T7" fmla="*/ 0 h 2537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11"/>
                      <a:gd name="T13" fmla="*/ 0 h 2537"/>
                      <a:gd name="T14" fmla="*/ 211 w 211"/>
                      <a:gd name="T15" fmla="*/ 2537 h 2537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11" h="2537">
                        <a:moveTo>
                          <a:pt x="7" y="0"/>
                        </a:moveTo>
                        <a:cubicBezTo>
                          <a:pt x="7" y="0"/>
                          <a:pt x="57" y="28"/>
                          <a:pt x="211" y="218"/>
                        </a:cubicBezTo>
                        <a:cubicBezTo>
                          <a:pt x="0" y="1229"/>
                          <a:pt x="41" y="2537"/>
                          <a:pt x="7" y="2501"/>
                        </a:cubicBezTo>
                        <a:lnTo>
                          <a:pt x="7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808080"/>
                      </a:gs>
                      <a:gs pos="100000">
                        <a:srgbClr val="F8F8F8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7" name="Freeform 954">
                    <a:extLst>
                      <a:ext uri="{FF2B5EF4-FFF2-40B4-BE49-F238E27FC236}">
                        <a16:creationId xmlns:a16="http://schemas.microsoft.com/office/drawing/2014/main" id="{CC26DF50-FD02-994D-80F7-4CD21CC31F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4" y="1640"/>
                    <a:ext cx="263" cy="189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1 h 226"/>
                      <a:gd name="T4" fmla="*/ 14 w 328"/>
                      <a:gd name="T5" fmla="*/ 19 h 226"/>
                      <a:gd name="T6" fmla="*/ 0 w 328"/>
                      <a:gd name="T7" fmla="*/ 8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8" name="Rectangle 955">
                    <a:extLst>
                      <a:ext uri="{FF2B5EF4-FFF2-40B4-BE49-F238E27FC236}">
                        <a16:creationId xmlns:a16="http://schemas.microsoft.com/office/drawing/2014/main" id="{12D5F885-EEB6-EA49-8F16-8E65F7B568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690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29" name="Group 956">
                    <a:extLst>
                      <a:ext uri="{FF2B5EF4-FFF2-40B4-BE49-F238E27FC236}">
                        <a16:creationId xmlns:a16="http://schemas.microsoft.com/office/drawing/2014/main" id="{4819CF1A-CAA2-2445-BACA-6333C67700F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9" y="668"/>
                    <a:ext cx="581" cy="145"/>
                    <a:chOff x="614" y="2568"/>
                    <a:chExt cx="725" cy="139"/>
                  </a:xfrm>
                </p:grpSpPr>
                <p:sp>
                  <p:nvSpPr>
                    <p:cNvPr id="354" name="AutoShape 957">
                      <a:extLst>
                        <a:ext uri="{FF2B5EF4-FFF2-40B4-BE49-F238E27FC236}">
                          <a16:creationId xmlns:a16="http://schemas.microsoft.com/office/drawing/2014/main" id="{F403CAA7-7575-5B45-9B26-74060E67EDD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66"/>
                      <a:ext cx="721" cy="14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5" name="AutoShape 958">
                      <a:extLst>
                        <a:ext uri="{FF2B5EF4-FFF2-40B4-BE49-F238E27FC236}">
                          <a16:creationId xmlns:a16="http://schemas.microsoft.com/office/drawing/2014/main" id="{E7C03107-B3D4-E74B-8026-51FC5FB4C97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1"/>
                      <a:ext cx="696" cy="114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0" name="Rectangle 959">
                    <a:extLst>
                      <a:ext uri="{FF2B5EF4-FFF2-40B4-BE49-F238E27FC236}">
                        <a16:creationId xmlns:a16="http://schemas.microsoft.com/office/drawing/2014/main" id="{8C82FD14-8B3E-4C45-BA2F-1D536922BBF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022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31" name="Group 960">
                    <a:extLst>
                      <a:ext uri="{FF2B5EF4-FFF2-40B4-BE49-F238E27FC236}">
                        <a16:creationId xmlns:a16="http://schemas.microsoft.com/office/drawing/2014/main" id="{848EC42A-6B0F-D74E-99AF-9287D4319DF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47" y="994"/>
                    <a:ext cx="581" cy="134"/>
                    <a:chOff x="614" y="2568"/>
                    <a:chExt cx="725" cy="139"/>
                  </a:xfrm>
                </p:grpSpPr>
                <p:sp>
                  <p:nvSpPr>
                    <p:cNvPr id="352" name="AutoShape 961">
                      <a:extLst>
                        <a:ext uri="{FF2B5EF4-FFF2-40B4-BE49-F238E27FC236}">
                          <a16:creationId xmlns:a16="http://schemas.microsoft.com/office/drawing/2014/main" id="{5837F05C-C8FD-5D48-B46A-FAF46F8F6D0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" y="2564"/>
                      <a:ext cx="721" cy="139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3" name="AutoShape 962">
                      <a:extLst>
                        <a:ext uri="{FF2B5EF4-FFF2-40B4-BE49-F238E27FC236}">
                          <a16:creationId xmlns:a16="http://schemas.microsoft.com/office/drawing/2014/main" id="{85884ACD-1556-C049-9208-BBD38D4BCBC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8" y="2581"/>
                      <a:ext cx="696" cy="107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2" name="Rectangle 963">
                    <a:extLst>
                      <a:ext uri="{FF2B5EF4-FFF2-40B4-BE49-F238E27FC236}">
                        <a16:creationId xmlns:a16="http://schemas.microsoft.com/office/drawing/2014/main" id="{BB3BDCEC-6ABC-7E44-B9C4-70680B6560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0" y="1354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3" name="Rectangle 964">
                    <a:extLst>
                      <a:ext uri="{FF2B5EF4-FFF2-40B4-BE49-F238E27FC236}">
                        <a16:creationId xmlns:a16="http://schemas.microsoft.com/office/drawing/2014/main" id="{BF659529-BF75-D64D-A398-3F5F02E8D6F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30" y="1655"/>
                    <a:ext cx="598" cy="47"/>
                  </a:xfrm>
                  <a:prstGeom prst="rect">
                    <a:avLst/>
                  </a:prstGeom>
                  <a:solidFill>
                    <a:schemeClr val="tx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34" name="Group 965">
                    <a:extLst>
                      <a:ext uri="{FF2B5EF4-FFF2-40B4-BE49-F238E27FC236}">
                        <a16:creationId xmlns:a16="http://schemas.microsoft.com/office/drawing/2014/main" id="{08EED94E-296E-6944-AB01-4E0F74CF600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5" y="1627"/>
                    <a:ext cx="582" cy="151"/>
                    <a:chOff x="614" y="2568"/>
                    <a:chExt cx="725" cy="139"/>
                  </a:xfrm>
                </p:grpSpPr>
                <p:sp>
                  <p:nvSpPr>
                    <p:cNvPr id="350" name="AutoShape 966">
                      <a:extLst>
                        <a:ext uri="{FF2B5EF4-FFF2-40B4-BE49-F238E27FC236}">
                          <a16:creationId xmlns:a16="http://schemas.microsoft.com/office/drawing/2014/main" id="{E45BC691-EDAB-5043-B974-6931BF4A1A7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8" y="2586"/>
                      <a:ext cx="720" cy="12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51" name="AutoShape 967">
                      <a:extLst>
                        <a:ext uri="{FF2B5EF4-FFF2-40B4-BE49-F238E27FC236}">
                          <a16:creationId xmlns:a16="http://schemas.microsoft.com/office/drawing/2014/main" id="{BC4BCC73-0226-7344-A90F-A319311EB05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30" y="2586"/>
                      <a:ext cx="695" cy="109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5" name="Freeform 968">
                    <a:extLst>
                      <a:ext uri="{FF2B5EF4-FFF2-40B4-BE49-F238E27FC236}">
                        <a16:creationId xmlns:a16="http://schemas.microsoft.com/office/drawing/2014/main" id="{4D3CB3E6-04E9-DD42-A1E2-B9CFDE5F40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88" y="1354"/>
                    <a:ext cx="263" cy="188"/>
                  </a:xfrm>
                  <a:custGeom>
                    <a:avLst/>
                    <a:gdLst>
                      <a:gd name="T0" fmla="*/ 2 w 328"/>
                      <a:gd name="T1" fmla="*/ 0 h 226"/>
                      <a:gd name="T2" fmla="*/ 14 w 328"/>
                      <a:gd name="T3" fmla="*/ 10 h 226"/>
                      <a:gd name="T4" fmla="*/ 14 w 328"/>
                      <a:gd name="T5" fmla="*/ 17 h 226"/>
                      <a:gd name="T6" fmla="*/ 0 w 328"/>
                      <a:gd name="T7" fmla="*/ 7 h 226"/>
                      <a:gd name="T8" fmla="*/ 2 w 328"/>
                      <a:gd name="T9" fmla="*/ 0 h 22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28"/>
                      <a:gd name="T16" fmla="*/ 0 h 226"/>
                      <a:gd name="T17" fmla="*/ 328 w 328"/>
                      <a:gd name="T18" fmla="*/ 226 h 22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28" h="226">
                        <a:moveTo>
                          <a:pt x="4" y="0"/>
                        </a:moveTo>
                        <a:cubicBezTo>
                          <a:pt x="60" y="10"/>
                          <a:pt x="182" y="74"/>
                          <a:pt x="328" y="128"/>
                        </a:cubicBezTo>
                        <a:cubicBezTo>
                          <a:pt x="326" y="162"/>
                          <a:pt x="326" y="158"/>
                          <a:pt x="326" y="226"/>
                        </a:cubicBezTo>
                        <a:cubicBezTo>
                          <a:pt x="326" y="226"/>
                          <a:pt x="169" y="155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grpSp>
                <p:nvGrpSpPr>
                  <p:cNvPr id="336" name="Group 969">
                    <a:extLst>
                      <a:ext uri="{FF2B5EF4-FFF2-40B4-BE49-F238E27FC236}">
                        <a16:creationId xmlns:a16="http://schemas.microsoft.com/office/drawing/2014/main" id="{D3A85C8F-5C9D-004C-BED1-826FD6B7538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39" y="1327"/>
                    <a:ext cx="582" cy="139"/>
                    <a:chOff x="614" y="2568"/>
                    <a:chExt cx="725" cy="139"/>
                  </a:xfrm>
                </p:grpSpPr>
                <p:sp>
                  <p:nvSpPr>
                    <p:cNvPr id="348" name="AutoShape 970">
                      <a:extLst>
                        <a:ext uri="{FF2B5EF4-FFF2-40B4-BE49-F238E27FC236}">
                          <a16:creationId xmlns:a16="http://schemas.microsoft.com/office/drawing/2014/main" id="{61DC189F-D857-CE49-9706-A99AFD07413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3" y="2571"/>
                      <a:ext cx="732" cy="134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tx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49" name="AutoShape 971">
                      <a:extLst>
                        <a:ext uri="{FF2B5EF4-FFF2-40B4-BE49-F238E27FC236}">
                          <a16:creationId xmlns:a16="http://schemas.microsoft.com/office/drawing/2014/main" id="{8FED6611-7057-CD45-9474-CA215533CFC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25" y="2587"/>
                      <a:ext cx="720" cy="103"/>
                    </a:xfrm>
                    <a:prstGeom prst="roundRect">
                      <a:avLst>
                        <a:gd name="adj" fmla="val 50000"/>
                      </a:avLst>
                    </a:prstGeom>
                    <a:gradFill rotWithShape="1">
                      <a:gsLst>
                        <a:gs pos="0">
                          <a:srgbClr val="0000FF"/>
                        </a:gs>
                        <a:gs pos="50000">
                          <a:srgbClr val="99CCFF"/>
                        </a:gs>
                        <a:gs pos="100000">
                          <a:srgbClr val="0000FF"/>
                        </a:gs>
                      </a:gsLst>
                      <a:lin ang="0" scaled="1"/>
                    </a:gra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85000"/>
                        </a:lnSpc>
                        <a:spcBef>
                          <a:spcPts val="1675"/>
                        </a:spcBef>
                        <a:buClr>
                          <a:srgbClr val="000090"/>
                        </a:buClr>
                        <a:buSzPct val="100000"/>
                        <a:buFont typeface="Wingdings" panose="05000000000000000000" pitchFamily="2" charset="2"/>
                        <a:buChar char="§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MS PGothic" panose="020B0600070205080204" pitchFamily="34" charset="-128"/>
                          <a:cs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85000"/>
                        </a:lnSpc>
                        <a:spcBef>
                          <a:spcPts val="1438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4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90"/>
                        </a:buClr>
                        <a:buFont typeface="Wingdings" panose="05000000000000000000" pitchFamily="2" charset="2"/>
                        <a:buChar char="§"/>
                        <a:defRPr sz="16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Comic Sans MS" panose="030F0702030302020204" pitchFamily="66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337" name="Rectangle 972">
                    <a:extLst>
                      <a:ext uri="{FF2B5EF4-FFF2-40B4-BE49-F238E27FC236}">
                        <a16:creationId xmlns:a16="http://schemas.microsoft.com/office/drawing/2014/main" id="{043E3E2C-723D-CA49-8604-B8FA4FD292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46" y="429"/>
                    <a:ext cx="70" cy="2285"/>
                  </a:xfrm>
                  <a:prstGeom prst="rect">
                    <a:avLst/>
                  </a:prstGeom>
                  <a:gradFill rotWithShape="1">
                    <a:gsLst>
                      <a:gs pos="0">
                        <a:srgbClr val="333333"/>
                      </a:gs>
                      <a:gs pos="50000">
                        <a:srgbClr val="DDDDDD"/>
                      </a:gs>
                      <a:gs pos="100000">
                        <a:srgbClr val="333333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8" name="Freeform 973">
                    <a:extLst>
                      <a:ext uri="{FF2B5EF4-FFF2-40B4-BE49-F238E27FC236}">
                        <a16:creationId xmlns:a16="http://schemas.microsoft.com/office/drawing/2014/main" id="{A7D59DBF-B240-2743-8F05-CD66521792A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2" y="1007"/>
                    <a:ext cx="237" cy="213"/>
                  </a:xfrm>
                  <a:custGeom>
                    <a:avLst/>
                    <a:gdLst>
                      <a:gd name="T0" fmla="*/ 2 w 296"/>
                      <a:gd name="T1" fmla="*/ 0 h 256"/>
                      <a:gd name="T2" fmla="*/ 14 w 296"/>
                      <a:gd name="T3" fmla="*/ 10 h 256"/>
                      <a:gd name="T4" fmla="*/ 14 w 296"/>
                      <a:gd name="T5" fmla="*/ 19 h 256"/>
                      <a:gd name="T6" fmla="*/ 0 w 296"/>
                      <a:gd name="T7" fmla="*/ 7 h 256"/>
                      <a:gd name="T8" fmla="*/ 2 w 296"/>
                      <a:gd name="T9" fmla="*/ 0 h 2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96"/>
                      <a:gd name="T16" fmla="*/ 0 h 256"/>
                      <a:gd name="T17" fmla="*/ 296 w 296"/>
                      <a:gd name="T18" fmla="*/ 256 h 2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96" h="256">
                        <a:moveTo>
                          <a:pt x="4" y="0"/>
                        </a:moveTo>
                        <a:cubicBezTo>
                          <a:pt x="55" y="10"/>
                          <a:pt x="144" y="68"/>
                          <a:pt x="292" y="144"/>
                        </a:cubicBezTo>
                        <a:cubicBezTo>
                          <a:pt x="290" y="178"/>
                          <a:pt x="296" y="188"/>
                          <a:pt x="296" y="256"/>
                        </a:cubicBezTo>
                        <a:cubicBezTo>
                          <a:pt x="296" y="256"/>
                          <a:pt x="160" y="176"/>
                          <a:pt x="0" y="100"/>
                        </a:cubicBezTo>
                        <a:cubicBezTo>
                          <a:pt x="0" y="48"/>
                          <a:pt x="4" y="17"/>
                          <a:pt x="4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9" name="Freeform 974">
                    <a:extLst>
                      <a:ext uri="{FF2B5EF4-FFF2-40B4-BE49-F238E27FC236}">
                        <a16:creationId xmlns:a16="http://schemas.microsoft.com/office/drawing/2014/main" id="{782758E0-5FA1-2541-8957-4820DA2644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15" y="680"/>
                    <a:ext cx="244" cy="240"/>
                  </a:xfrm>
                  <a:custGeom>
                    <a:avLst/>
                    <a:gdLst>
                      <a:gd name="T0" fmla="*/ 0 w 304"/>
                      <a:gd name="T1" fmla="*/ 0 h 288"/>
                      <a:gd name="T2" fmla="*/ 14 w 304"/>
                      <a:gd name="T3" fmla="*/ 13 h 288"/>
                      <a:gd name="T4" fmla="*/ 13 w 304"/>
                      <a:gd name="T5" fmla="*/ 23 h 288"/>
                      <a:gd name="T6" fmla="*/ 2 w 304"/>
                      <a:gd name="T7" fmla="*/ 10 h 288"/>
                      <a:gd name="T8" fmla="*/ 0 w 304"/>
                      <a:gd name="T9" fmla="*/ 0 h 28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4"/>
                      <a:gd name="T16" fmla="*/ 0 h 288"/>
                      <a:gd name="T17" fmla="*/ 304 w 304"/>
                      <a:gd name="T18" fmla="*/ 288 h 28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4" h="288">
                        <a:moveTo>
                          <a:pt x="0" y="0"/>
                        </a:moveTo>
                        <a:cubicBezTo>
                          <a:pt x="51" y="10"/>
                          <a:pt x="148" y="76"/>
                          <a:pt x="304" y="164"/>
                        </a:cubicBezTo>
                        <a:cubicBezTo>
                          <a:pt x="302" y="198"/>
                          <a:pt x="284" y="220"/>
                          <a:pt x="284" y="288"/>
                        </a:cubicBezTo>
                        <a:cubicBezTo>
                          <a:pt x="284" y="288"/>
                          <a:pt x="163" y="179"/>
                          <a:pt x="8" y="124"/>
                        </a:cubicBezTo>
                        <a:cubicBezTo>
                          <a:pt x="8" y="72"/>
                          <a:pt x="0" y="17"/>
                          <a:pt x="0" y="0"/>
                        </a:cubicBez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292929"/>
                      </a:gs>
                      <a:gs pos="100000">
                        <a:srgbClr val="808080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0" name="Oval 975">
                    <a:extLst>
                      <a:ext uri="{FF2B5EF4-FFF2-40B4-BE49-F238E27FC236}">
                        <a16:creationId xmlns:a16="http://schemas.microsoft.com/office/drawing/2014/main" id="{E43434A9-1771-1841-B10D-00C68B13FB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515" y="2611"/>
                    <a:ext cx="50" cy="95"/>
                  </a:xfrm>
                  <a:prstGeom prst="ellipse">
                    <a:avLst/>
                  </a:pr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1" name="Freeform 976">
                    <a:extLst>
                      <a:ext uri="{FF2B5EF4-FFF2-40B4-BE49-F238E27FC236}">
                        <a16:creationId xmlns:a16="http://schemas.microsoft.com/office/drawing/2014/main" id="{7F3BC29B-77D4-0345-BC99-5EBDE51786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02" y="2614"/>
                    <a:ext cx="245" cy="200"/>
                  </a:xfrm>
                  <a:custGeom>
                    <a:avLst/>
                    <a:gdLst>
                      <a:gd name="T0" fmla="*/ 0 w 306"/>
                      <a:gd name="T1" fmla="*/ 9 h 240"/>
                      <a:gd name="T2" fmla="*/ 2 w 306"/>
                      <a:gd name="T3" fmla="*/ 19 h 240"/>
                      <a:gd name="T4" fmla="*/ 14 w 306"/>
                      <a:gd name="T5" fmla="*/ 9 h 240"/>
                      <a:gd name="T6" fmla="*/ 14 w 306"/>
                      <a:gd name="T7" fmla="*/ 0 h 240"/>
                      <a:gd name="T8" fmla="*/ 0 w 306"/>
                      <a:gd name="T9" fmla="*/ 9 h 24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06"/>
                      <a:gd name="T16" fmla="*/ 0 h 240"/>
                      <a:gd name="T17" fmla="*/ 306 w 306"/>
                      <a:gd name="T18" fmla="*/ 240 h 24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06" h="240">
                        <a:moveTo>
                          <a:pt x="0" y="106"/>
                        </a:moveTo>
                        <a:lnTo>
                          <a:pt x="2" y="240"/>
                        </a:lnTo>
                        <a:lnTo>
                          <a:pt x="306" y="110"/>
                        </a:lnTo>
                        <a:lnTo>
                          <a:pt x="300" y="0"/>
                        </a:lnTo>
                        <a:lnTo>
                          <a:pt x="0" y="106"/>
                        </a:lnTo>
                        <a:close/>
                      </a:path>
                    </a:pathLst>
                  </a:custGeom>
                  <a:solidFill>
                    <a:srgbClr val="3333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2" name="AutoShape 977">
                    <a:extLst>
                      <a:ext uri="{FF2B5EF4-FFF2-40B4-BE49-F238E27FC236}">
                        <a16:creationId xmlns:a16="http://schemas.microsoft.com/office/drawing/2014/main" id="{AB8C4D5D-D558-0E48-B735-10A1700F94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40" y="2675"/>
                    <a:ext cx="1196" cy="150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DDDDDD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3" name="AutoShape 978">
                    <a:extLst>
                      <a:ext uri="{FF2B5EF4-FFF2-40B4-BE49-F238E27FC236}">
                        <a16:creationId xmlns:a16="http://schemas.microsoft.com/office/drawing/2014/main" id="{A52E34C3-2A4E-6E43-AEAD-80E9029E9F4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10" y="2714"/>
                    <a:ext cx="1066" cy="7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chemeClr val="tx2"/>
                      </a:gs>
                      <a:gs pos="100000">
                        <a:schemeClr val="bg2"/>
                      </a:gs>
                    </a:gsLst>
                    <a:lin ang="0" scaled="1"/>
                  </a:gra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4" name="Oval 979">
                    <a:extLst>
                      <a:ext uri="{FF2B5EF4-FFF2-40B4-BE49-F238E27FC236}">
                        <a16:creationId xmlns:a16="http://schemas.microsoft.com/office/drawing/2014/main" id="{CF996EB8-B8AF-1645-81FB-5C4480FC10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09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5" name="Oval 980">
                    <a:extLst>
                      <a:ext uri="{FF2B5EF4-FFF2-40B4-BE49-F238E27FC236}">
                        <a16:creationId xmlns:a16="http://schemas.microsoft.com/office/drawing/2014/main" id="{6ABBF416-3D25-A54A-B9CB-9BC7B8D8BD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89" y="2382"/>
                    <a:ext cx="159" cy="1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6" name="Oval 981">
                    <a:extLst>
                      <a:ext uri="{FF2B5EF4-FFF2-40B4-BE49-F238E27FC236}">
                        <a16:creationId xmlns:a16="http://schemas.microsoft.com/office/drawing/2014/main" id="{BEBFB614-43B9-5A4B-8E5D-794244BE12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658" y="2382"/>
                    <a:ext cx="159" cy="142"/>
                  </a:xfrm>
                  <a:prstGeom prst="ellipse">
                    <a:avLst/>
                  </a:prstGeom>
                  <a:solidFill>
                    <a:srgbClr val="33CC33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47" name="Rectangle 982">
                    <a:extLst>
                      <a:ext uri="{FF2B5EF4-FFF2-40B4-BE49-F238E27FC236}">
                        <a16:creationId xmlns:a16="http://schemas.microsoft.com/office/drawing/2014/main" id="{C5CE1C8E-4047-8540-B7FB-EBAB3DBC64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067" y="1837"/>
                    <a:ext cx="80" cy="759"/>
                  </a:xfrm>
                  <a:prstGeom prst="rect">
                    <a:avLst/>
                  </a:prstGeom>
                  <a:solidFill>
                    <a:srgbClr val="292929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ts val="1675"/>
                      </a:spcBef>
                      <a:buClr>
                        <a:srgbClr val="000090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Arial" panose="020B0604020202020204" pitchFamily="34" charset="0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ts val="1438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000090"/>
                      </a:buClr>
                      <a:buFont typeface="Wingdings" panose="05000000000000000000" pitchFamily="2" charset="2"/>
                      <a:buChar char="§"/>
                      <a:defRPr sz="1600">
                        <a:solidFill>
                          <a:schemeClr val="tx1"/>
                        </a:solidFill>
                        <a:latin typeface="Comic Sans MS" panose="030F0702030302020204" pitchFamily="66" charset="0"/>
                        <a:ea typeface="Comic Sans MS" panose="030F0702030302020204" pitchFamily="66" charset="0"/>
                        <a:cs typeface="Arial" panose="020B0604020202020204" pitchFamily="34" charset="0"/>
                      </a:defRPr>
                    </a:lvl9pPr>
                  </a:lstStyle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465" name="Rectangle 227">
                  <a:extLst>
                    <a:ext uri="{FF2B5EF4-FFF2-40B4-BE49-F238E27FC236}">
                      <a16:creationId xmlns:a16="http://schemas.microsoft.com/office/drawing/2014/main" id="{DDE0D48B-5AA6-5340-937B-33FE1BA44B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52186" y="4753064"/>
                  <a:ext cx="676276" cy="776288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6" name="Rectangle 228">
                  <a:extLst>
                    <a:ext uri="{FF2B5EF4-FFF2-40B4-BE49-F238E27FC236}">
                      <a16:creationId xmlns:a16="http://schemas.microsoft.com/office/drawing/2014/main" id="{AEBD2839-8A70-0849-9413-EA386C5B0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18848" y="4776877"/>
                  <a:ext cx="690563" cy="8001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7" name="Rectangle 229">
                  <a:extLst>
                    <a:ext uri="{FF2B5EF4-FFF2-40B4-BE49-F238E27FC236}">
                      <a16:creationId xmlns:a16="http://schemas.microsoft.com/office/drawing/2014/main" id="{66D99AF7-74D7-B440-A1E0-2DC5D0A5EF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25991" y="4930726"/>
                  <a:ext cx="676276" cy="186668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8" name="Text Box 230">
                  <a:extLst>
                    <a:ext uri="{FF2B5EF4-FFF2-40B4-BE49-F238E27FC236}">
                      <a16:creationId xmlns:a16="http://schemas.microsoft.com/office/drawing/2014/main" id="{0C785C80-53AC-EA4E-992A-05BE1EFF5EB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0355149" y="4742972"/>
                  <a:ext cx="814388" cy="8540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application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transport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data 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69" name="Line 231">
                  <a:extLst>
                    <a:ext uri="{FF2B5EF4-FFF2-40B4-BE49-F238E27FC236}">
                      <a16:creationId xmlns:a16="http://schemas.microsoft.com/office/drawing/2014/main" id="{444422FC-4C08-2E49-AD0C-394B62D1B3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418848" y="5119777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0" name="Line 232">
                  <a:extLst>
                    <a:ext uri="{FF2B5EF4-FFF2-40B4-BE49-F238E27FC236}">
                      <a16:creationId xmlns:a16="http://schemas.microsoft.com/office/drawing/2014/main" id="{D3DF9882-BA24-4148-9227-6803DB03F9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428373" y="5257889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1" name="Line 233">
                  <a:extLst>
                    <a:ext uri="{FF2B5EF4-FFF2-40B4-BE49-F238E27FC236}">
                      <a16:creationId xmlns:a16="http://schemas.microsoft.com/office/drawing/2014/main" id="{238E9799-3D8B-F54E-BFBB-FE1237FADF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428373" y="5396002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77610FF-4F61-2C4A-A861-FC0ED9C69928}"/>
                  </a:ext>
                </a:extLst>
              </p:cNvPr>
              <p:cNvGrpSpPr/>
              <p:nvPr/>
            </p:nvGrpSpPr>
            <p:grpSpPr>
              <a:xfrm>
                <a:off x="8252702" y="1137866"/>
                <a:ext cx="814388" cy="854075"/>
                <a:chOff x="9791027" y="656358"/>
                <a:chExt cx="814388" cy="854075"/>
              </a:xfrm>
            </p:grpSpPr>
            <p:sp>
              <p:nvSpPr>
                <p:cNvPr id="519" name="Rectangle 227">
                  <a:extLst>
                    <a:ext uri="{FF2B5EF4-FFF2-40B4-BE49-F238E27FC236}">
                      <a16:creationId xmlns:a16="http://schemas.microsoft.com/office/drawing/2014/main" id="{B61510CE-247E-1E43-BA4A-EC188AFE0C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88064" y="666450"/>
                  <a:ext cx="676276" cy="776288"/>
                </a:xfrm>
                <a:prstGeom prst="rect">
                  <a:avLst/>
                </a:prstGeom>
                <a:solidFill>
                  <a:srgbClr val="0000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0" name="Rectangle 228">
                  <a:extLst>
                    <a:ext uri="{FF2B5EF4-FFF2-40B4-BE49-F238E27FC236}">
                      <a16:creationId xmlns:a16="http://schemas.microsoft.com/office/drawing/2014/main" id="{4174338D-3A0E-9747-819D-0C19F4DF4A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54726" y="690263"/>
                  <a:ext cx="690563" cy="80010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1" name="Rectangle 229">
                  <a:extLst>
                    <a:ext uri="{FF2B5EF4-FFF2-40B4-BE49-F238E27FC236}">
                      <a16:creationId xmlns:a16="http://schemas.microsoft.com/office/drawing/2014/main" id="{621AE13C-4ABC-334F-8206-4D5E08465C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861869" y="844112"/>
                  <a:ext cx="676276" cy="186668"/>
                </a:xfrm>
                <a:prstGeom prst="rect">
                  <a:avLst/>
                </a:prstGeom>
                <a:solidFill>
                  <a:srgbClr val="CC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2" name="Text Box 230">
                  <a:extLst>
                    <a:ext uri="{FF2B5EF4-FFF2-40B4-BE49-F238E27FC236}">
                      <a16:creationId xmlns:a16="http://schemas.microsoft.com/office/drawing/2014/main" id="{CA38D367-F86F-AB43-B21E-1EEE691D3D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791027" y="656358"/>
                  <a:ext cx="814388" cy="8540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pitchFamily="82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application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transport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network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data link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physical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3" name="Line 231">
                  <a:extLst>
                    <a:ext uri="{FF2B5EF4-FFF2-40B4-BE49-F238E27FC236}">
                      <a16:creationId xmlns:a16="http://schemas.microsoft.com/office/drawing/2014/main" id="{A3474A7D-75ED-1D4F-BB1C-5BA4ECFE69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54726" y="1033163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4" name="Line 232">
                  <a:extLst>
                    <a:ext uri="{FF2B5EF4-FFF2-40B4-BE49-F238E27FC236}">
                      <a16:creationId xmlns:a16="http://schemas.microsoft.com/office/drawing/2014/main" id="{79D6BFCD-0081-1543-8A02-CDC78B9447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64251" y="1171275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25" name="Line 233">
                  <a:extLst>
                    <a:ext uri="{FF2B5EF4-FFF2-40B4-BE49-F238E27FC236}">
                      <a16:creationId xmlns:a16="http://schemas.microsoft.com/office/drawing/2014/main" id="{539E5FFB-197B-6F44-A1D2-C9A93359AB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864251" y="1309388"/>
                  <a:ext cx="690563" cy="47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58" name="Up-Down Arrow 557">
                <a:extLst>
                  <a:ext uri="{FF2B5EF4-FFF2-40B4-BE49-F238E27FC236}">
                    <a16:creationId xmlns:a16="http://schemas.microsoft.com/office/drawing/2014/main" id="{1F1264FF-C88C-CF4E-85AF-1CB82BE0554E}"/>
                  </a:ext>
                </a:extLst>
              </p:cNvPr>
              <p:cNvSpPr/>
              <p:nvPr/>
            </p:nvSpPr>
            <p:spPr>
              <a:xfrm rot="19889198">
                <a:off x="9544123" y="1270072"/>
                <a:ext cx="626354" cy="3838406"/>
              </a:xfrm>
              <a:prstGeom prst="upDownArrow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9" name="TextBox 558">
                <a:extLst>
                  <a:ext uri="{FF2B5EF4-FFF2-40B4-BE49-F238E27FC236}">
                    <a16:creationId xmlns:a16="http://schemas.microsoft.com/office/drawing/2014/main" id="{BDB4ECF5-2BA8-034C-9E12-98E6A9A3E77D}"/>
                  </a:ext>
                </a:extLst>
              </p:cNvPr>
              <p:cNvSpPr txBox="1"/>
              <p:nvPr/>
            </p:nvSpPr>
            <p:spPr>
              <a:xfrm rot="3706861">
                <a:off x="8640694" y="3103268"/>
                <a:ext cx="25504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logical end-end transport</a:t>
                </a:r>
              </a:p>
            </p:txBody>
          </p:sp>
        </p:grpSp>
      </p:grpSp>
      <p:sp>
        <p:nvSpPr>
          <p:cNvPr id="517" name="Rectangle 3">
            <a:extLst>
              <a:ext uri="{FF2B5EF4-FFF2-40B4-BE49-F238E27FC236}">
                <a16:creationId xmlns:a16="http://schemas.microsoft.com/office/drawing/2014/main" id="{5DD1F129-FF75-B647-8A9A-42B6C0C7E416}"/>
              </a:ext>
            </a:extLst>
          </p:cNvPr>
          <p:cNvSpPr txBox="1">
            <a:spLocks noChangeArrowheads="1"/>
          </p:cNvSpPr>
          <p:nvPr/>
        </p:nvSpPr>
        <p:spPr>
          <a:xfrm>
            <a:off x="684691" y="2787535"/>
            <a:ext cx="5815703" cy="2327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transport protocols actions in end systems: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sender: breaks application messages into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segments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passes to  network layer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receiver: reassembles segments into messages, passes to application layer</a:t>
            </a:r>
          </a:p>
        </p:txBody>
      </p:sp>
      <p:sp>
        <p:nvSpPr>
          <p:cNvPr id="518" name="Rectangle 3">
            <a:extLst>
              <a:ext uri="{FF2B5EF4-FFF2-40B4-BE49-F238E27FC236}">
                <a16:creationId xmlns:a16="http://schemas.microsoft.com/office/drawing/2014/main" id="{C3EBA7FC-18E1-7D43-9310-976F49009C6C}"/>
              </a:ext>
            </a:extLst>
          </p:cNvPr>
          <p:cNvSpPr txBox="1">
            <a:spLocks noChangeArrowheads="1"/>
          </p:cNvSpPr>
          <p:nvPr/>
        </p:nvSpPr>
        <p:spPr>
          <a:xfrm>
            <a:off x="681217" y="5165099"/>
            <a:ext cx="5815703" cy="144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transport protocols available to Internet applications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TCP, UDP</a:t>
            </a:r>
          </a:p>
        </p:txBody>
      </p:sp>
      <p:sp>
        <p:nvSpPr>
          <p:cNvPr id="526" name="Slide Number Placeholder 2">
            <a:extLst>
              <a:ext uri="{FF2B5EF4-FFF2-40B4-BE49-F238E27FC236}">
                <a16:creationId xmlns:a16="http://schemas.microsoft.com/office/drawing/2014/main" id="{58250C2D-03C7-2C42-9317-E77099EDA1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936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" grpId="0" animBg="1"/>
      <p:bldP spid="517" grpId="0"/>
      <p:bldP spid="5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11" y="259345"/>
            <a:ext cx="10515600" cy="894622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cs typeface="Calibri" panose="020F0502020204030204" pitchFamily="34" charset="0"/>
              </a:rPr>
              <a:t>Two principal Internet transport protocols</a:t>
            </a:r>
            <a:endParaRPr lang="en-US" sz="480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7FC4FF92-130F-BB41-8C2E-AD6E35A5EFB3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 417">
            <a:extLst>
              <a:ext uri="{FF2B5EF4-FFF2-40B4-BE49-F238E27FC236}">
                <a16:creationId xmlns:a16="http://schemas.microsoft.com/office/drawing/2014/main" id="{86D46BE4-B0DC-6447-9B19-4A15963D6107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418">
            <a:extLst>
              <a:ext uri="{FF2B5EF4-FFF2-40B4-BE49-F238E27FC236}">
                <a16:creationId xmlns:a16="http://schemas.microsoft.com/office/drawing/2014/main" id="{B6EA0447-3C72-2546-A182-B18B3204742F}"/>
              </a:ext>
            </a:extLst>
          </p:cNvPr>
          <p:cNvGrpSpPr>
            <a:grpSpLocks/>
          </p:cNvGrpSpPr>
          <p:nvPr/>
        </p:nvGrpSpPr>
        <p:grpSpPr bwMode="auto">
          <a:xfrm>
            <a:off x="7205350" y="3289251"/>
            <a:ext cx="1458912" cy="933450"/>
            <a:chOff x="2889" y="1631"/>
            <a:chExt cx="980" cy="743"/>
          </a:xfrm>
        </p:grpSpPr>
        <p:sp>
          <p:nvSpPr>
            <p:cNvPr id="13" name="Rectangle 419">
              <a:extLst>
                <a:ext uri="{FF2B5EF4-FFF2-40B4-BE49-F238E27FC236}">
                  <a16:creationId xmlns:a16="http://schemas.microsoft.com/office/drawing/2014/main" id="{BE021C30-4F59-6844-AF0D-B5AB853A3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AutoShape 420">
              <a:extLst>
                <a:ext uri="{FF2B5EF4-FFF2-40B4-BE49-F238E27FC236}">
                  <a16:creationId xmlns:a16="http://schemas.microsoft.com/office/drawing/2014/main" id="{27AA7BFA-EEE4-4140-B9E6-23FEE52ACC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9CDF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Freeform 427">
            <a:extLst>
              <a:ext uri="{FF2B5EF4-FFF2-40B4-BE49-F238E27FC236}">
                <a16:creationId xmlns:a16="http://schemas.microsoft.com/office/drawing/2014/main" id="{50383F63-A1BE-EE40-9A4A-9521B5B39A87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Box 580">
            <a:extLst>
              <a:ext uri="{FF2B5EF4-FFF2-40B4-BE49-F238E27FC236}">
                <a16:creationId xmlns:a16="http://schemas.microsoft.com/office/drawing/2014/main" id="{68F39DC6-82AA-494B-BF8C-3328A3504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mobile network</a:t>
            </a:r>
          </a:p>
        </p:txBody>
      </p:sp>
      <p:sp>
        <p:nvSpPr>
          <p:cNvPr id="17" name="Text Box 580">
            <a:extLst>
              <a:ext uri="{FF2B5EF4-FFF2-40B4-BE49-F238E27FC236}">
                <a16:creationId xmlns:a16="http://schemas.microsoft.com/office/drawing/2014/main" id="{4FAF1075-A726-A74C-A102-E55EF3041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home network</a:t>
            </a:r>
          </a:p>
        </p:txBody>
      </p:sp>
      <p:sp>
        <p:nvSpPr>
          <p:cNvPr id="19" name="Text Box 580">
            <a:extLst>
              <a:ext uri="{FF2B5EF4-FFF2-40B4-BE49-F238E27FC236}">
                <a16:creationId xmlns:a16="http://schemas.microsoft.com/office/drawing/2014/main" id="{18D63BA9-A80C-3C4E-951E-EC3E6277A6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enterprise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t>          network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21C1BA4F-9694-604C-B41C-E527BFD0B4FC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D929D7-3426-7545-8640-DC8E2ED95FB9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949C6B-70A2-0C41-96B1-4A94F8B7F80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A42A8C1-0A52-8944-BCD0-7C3E1000F6A9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01E422-A8CB-5D4B-8A53-10BB1CC241B4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70776E-060B-774C-AF87-577276BCDEDB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F15741-4E5D-2C40-AA55-B8A92FB5641B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C116124-6B0D-0A48-9748-70E0EE10E0B8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1A80C21-FB20-4F42-A016-94A2E068D917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6746B7-2DA8-C14F-A27C-643C5FAB1AF2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2066780-DE5E-6740-8BBA-01C995D1619B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F49A9BF7-5D60-2C4D-AF1F-F5F5F46EB76B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8935E55-D83F-F74C-A0C3-358E8FF3E7CE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FFB49DC-1122-2D42-9C83-51C0E0469DF6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B4DFA1B-BDC0-0547-BA3C-F5988DF09577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34898AC-622F-264A-9A7D-E5817715A6A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01C8AF5-125A-4746-96BD-BF09BC7DDE9B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3662089-AD1C-A64B-9B48-0369C502239D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0D9A8F3-9F56-D642-96B2-51A352E9864D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Freeform 38">
            <a:extLst>
              <a:ext uri="{FF2B5EF4-FFF2-40B4-BE49-F238E27FC236}">
                <a16:creationId xmlns:a16="http://schemas.microsoft.com/office/drawing/2014/main" id="{717B1C14-4D36-EF4F-A926-BBBD98456BEE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3F2107-1C9A-0C41-B24A-0671CC60D47A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national or global ISP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E6D405D-F88D-A643-A8DA-87BCB5348C5C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D05228A-100C-D643-BB8E-545E51741FBA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local or regional ISP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5F625F-E4CA-A14C-BDB7-680FDFE6EE1F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datacenter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5188F4C-A928-8F4F-9205-FD6C4D77CC8D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content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provider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9284F2-2C3E-6B49-83BE-150EADA93824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1AEFAB6-4248-8846-A79A-BF9D6164DE76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D0D3269-0EC2-2640-AC07-B881868275F8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63C34A0-4725-C44D-9514-4F74B2157D8C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D0311E5-76D3-2C44-A6A8-22CB01ADCF02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939BF82-EFED-E140-BFC2-23D3688C2CB7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E47AF2-94A8-0243-8795-936020048815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D648A8C-238E-7045-A29E-EDD4DA54C3A4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8AD327-3BC9-7D46-A7E7-D0F90B60A252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17C26C3-84F1-C149-AC22-6F1EB6629DA9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0F05EFE-FD3D-3C4D-8F4F-0AC6B112D1A2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C39A38-643E-1841-84E4-48B68DB2ED03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479EF77B-B7F5-D441-A37D-7AC14D43B519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62" name="Line 428">
                <a:extLst>
                  <a:ext uri="{FF2B5EF4-FFF2-40B4-BE49-F238E27FC236}">
                    <a16:creationId xmlns:a16="http://schemas.microsoft.com/office/drawing/2014/main" id="{16F1973E-A8F0-6E4E-9510-49D75998F4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Line 430">
                <a:extLst>
                  <a:ext uri="{FF2B5EF4-FFF2-40B4-BE49-F238E27FC236}">
                    <a16:creationId xmlns:a16="http://schemas.microsoft.com/office/drawing/2014/main" id="{CAB72423-2D43-1046-869C-9EDAEA5E4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Line 431">
                <a:extLst>
                  <a:ext uri="{FF2B5EF4-FFF2-40B4-BE49-F238E27FC236}">
                    <a16:creationId xmlns:a16="http://schemas.microsoft.com/office/drawing/2014/main" id="{99BD1088-D56F-3A42-8E44-483A32BEDA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Line 432">
                <a:extLst>
                  <a:ext uri="{FF2B5EF4-FFF2-40B4-BE49-F238E27FC236}">
                    <a16:creationId xmlns:a16="http://schemas.microsoft.com/office/drawing/2014/main" id="{8A75CF99-7455-B74F-8BAD-3AD43E03F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Line 433">
                <a:extLst>
                  <a:ext uri="{FF2B5EF4-FFF2-40B4-BE49-F238E27FC236}">
                    <a16:creationId xmlns:a16="http://schemas.microsoft.com/office/drawing/2014/main" id="{FC542B29-675E-3D46-80C8-75565CBAE2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Line 435">
                <a:extLst>
                  <a:ext uri="{FF2B5EF4-FFF2-40B4-BE49-F238E27FC236}">
                    <a16:creationId xmlns:a16="http://schemas.microsoft.com/office/drawing/2014/main" id="{2B974C3D-5280-D849-8D04-7FDDEF66CF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Line 436">
                <a:extLst>
                  <a:ext uri="{FF2B5EF4-FFF2-40B4-BE49-F238E27FC236}">
                    <a16:creationId xmlns:a16="http://schemas.microsoft.com/office/drawing/2014/main" id="{05391238-AE6D-D14C-8C1F-CD07E40328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Line 439">
                <a:extLst>
                  <a:ext uri="{FF2B5EF4-FFF2-40B4-BE49-F238E27FC236}">
                    <a16:creationId xmlns:a16="http://schemas.microsoft.com/office/drawing/2014/main" id="{F0B33890-F38E-9948-851E-64C7E965F0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Line 440">
                <a:extLst>
                  <a:ext uri="{FF2B5EF4-FFF2-40B4-BE49-F238E27FC236}">
                    <a16:creationId xmlns:a16="http://schemas.microsoft.com/office/drawing/2014/main" id="{A6F6A7F9-E45C-124D-AC6C-F4101DAE4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Line 441">
                <a:extLst>
                  <a:ext uri="{FF2B5EF4-FFF2-40B4-BE49-F238E27FC236}">
                    <a16:creationId xmlns:a16="http://schemas.microsoft.com/office/drawing/2014/main" id="{AD8346D7-6C40-1348-A196-CC99EDB76C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Line 443">
                <a:extLst>
                  <a:ext uri="{FF2B5EF4-FFF2-40B4-BE49-F238E27FC236}">
                    <a16:creationId xmlns:a16="http://schemas.microsoft.com/office/drawing/2014/main" id="{E2DA8AD7-F617-354E-B5AE-47F97541A8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Line 449">
                <a:extLst>
                  <a:ext uri="{FF2B5EF4-FFF2-40B4-BE49-F238E27FC236}">
                    <a16:creationId xmlns:a16="http://schemas.microsoft.com/office/drawing/2014/main" id="{E873DD89-2DB7-304C-ADED-170F1F4E1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4" name="Line 428">
                <a:extLst>
                  <a:ext uri="{FF2B5EF4-FFF2-40B4-BE49-F238E27FC236}">
                    <a16:creationId xmlns:a16="http://schemas.microsoft.com/office/drawing/2014/main" id="{56AC483A-3972-5540-9E9F-AE1FE25660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5" name="Line 440">
                <a:extLst>
                  <a:ext uri="{FF2B5EF4-FFF2-40B4-BE49-F238E27FC236}">
                    <a16:creationId xmlns:a16="http://schemas.microsoft.com/office/drawing/2014/main" id="{B0224379-0B0C-1343-B0E2-E62DFA482C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DFBDA95-16CE-D146-A4C5-C45EDEC8D34E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A282E722-916E-234E-AC0B-E2B36A0049E1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F691F242-AF67-1B42-8D8E-F09C1EB27D39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EFE49F46-6C78-A640-A53B-1F2DCAE49B5E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1454C82-BE7E-874F-AA28-09F795395B3E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42F00AE0-2163-514F-B52E-CFE0592CCF07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9E38317B-7455-F04C-9FB3-A47169171585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8CD097C-75DA-B84B-B03E-371F3044C3BB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Line 541">
                <a:extLst>
                  <a:ext uri="{FF2B5EF4-FFF2-40B4-BE49-F238E27FC236}">
                    <a16:creationId xmlns:a16="http://schemas.microsoft.com/office/drawing/2014/main" id="{3EE4D6D5-1F58-604E-926E-B12AF198F9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Line 424">
                <a:extLst>
                  <a:ext uri="{FF2B5EF4-FFF2-40B4-BE49-F238E27FC236}">
                    <a16:creationId xmlns:a16="http://schemas.microsoft.com/office/drawing/2014/main" id="{69D11C97-9A2A-6F4A-BEC2-192440539B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pic>
          <p:nvPicPr>
            <p:cNvPr id="58" name="Picture 778" descr="antenna_radiation_stylized">
              <a:extLst>
                <a:ext uri="{FF2B5EF4-FFF2-40B4-BE49-F238E27FC236}">
                  <a16:creationId xmlns:a16="http://schemas.microsoft.com/office/drawing/2014/main" id="{AE641E33-5C90-9C48-B6C0-B2DA38E6B4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" name="Picture 781" descr="antenna_radiation_stylized">
              <a:extLst>
                <a:ext uri="{FF2B5EF4-FFF2-40B4-BE49-F238E27FC236}">
                  <a16:creationId xmlns:a16="http://schemas.microsoft.com/office/drawing/2014/main" id="{58D0D77F-41BF-B141-99CC-744477020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" name="Picture 799" descr="cell_tower_radiation copy">
              <a:extLst>
                <a:ext uri="{FF2B5EF4-FFF2-40B4-BE49-F238E27FC236}">
                  <a16:creationId xmlns:a16="http://schemas.microsoft.com/office/drawing/2014/main" id="{B93FCB1A-5588-5743-82CC-8E52ADEAD1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" name="Oval 800">
              <a:extLst>
                <a:ext uri="{FF2B5EF4-FFF2-40B4-BE49-F238E27FC236}">
                  <a16:creationId xmlns:a16="http://schemas.microsoft.com/office/drawing/2014/main" id="{029C7FDD-ABE9-EB40-A1C5-64FF9B2F9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86" name="Line 426">
            <a:extLst>
              <a:ext uri="{FF2B5EF4-FFF2-40B4-BE49-F238E27FC236}">
                <a16:creationId xmlns:a16="http://schemas.microsoft.com/office/drawing/2014/main" id="{390C81B6-E64F-6D4C-8D06-8F1804B7F59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7" name="Group 783">
            <a:extLst>
              <a:ext uri="{FF2B5EF4-FFF2-40B4-BE49-F238E27FC236}">
                <a16:creationId xmlns:a16="http://schemas.microsoft.com/office/drawing/2014/main" id="{D14ED3CD-0929-5445-B9CD-FC1AEB08F0F0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88" name="Line 270">
              <a:extLst>
                <a:ext uri="{FF2B5EF4-FFF2-40B4-BE49-F238E27FC236}">
                  <a16:creationId xmlns:a16="http://schemas.microsoft.com/office/drawing/2014/main" id="{7ABD4004-114C-724F-BAC3-6F9DA6DE1F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Line 271">
              <a:extLst>
                <a:ext uri="{FF2B5EF4-FFF2-40B4-BE49-F238E27FC236}">
                  <a16:creationId xmlns:a16="http://schemas.microsoft.com/office/drawing/2014/main" id="{1A244344-E514-B64F-9963-6369BD9B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Line 272">
              <a:extLst>
                <a:ext uri="{FF2B5EF4-FFF2-40B4-BE49-F238E27FC236}">
                  <a16:creationId xmlns:a16="http://schemas.microsoft.com/office/drawing/2014/main" id="{EB3A4111-A6F1-154E-9274-6BFFCDBAB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Line 273">
              <a:extLst>
                <a:ext uri="{FF2B5EF4-FFF2-40B4-BE49-F238E27FC236}">
                  <a16:creationId xmlns:a16="http://schemas.microsoft.com/office/drawing/2014/main" id="{714583CC-4366-B448-8BCD-BEB3688ECA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Line 274">
              <a:extLst>
                <a:ext uri="{FF2B5EF4-FFF2-40B4-BE49-F238E27FC236}">
                  <a16:creationId xmlns:a16="http://schemas.microsoft.com/office/drawing/2014/main" id="{06696B02-1354-964A-892D-7D1A072DD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Line 275">
              <a:extLst>
                <a:ext uri="{FF2B5EF4-FFF2-40B4-BE49-F238E27FC236}">
                  <a16:creationId xmlns:a16="http://schemas.microsoft.com/office/drawing/2014/main" id="{C744D6E3-66B2-4349-A4C7-A96CCC7272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Line 276">
              <a:extLst>
                <a:ext uri="{FF2B5EF4-FFF2-40B4-BE49-F238E27FC236}">
                  <a16:creationId xmlns:a16="http://schemas.microsoft.com/office/drawing/2014/main" id="{9AD49573-21B8-594C-A124-75FF6787F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Line 277">
              <a:extLst>
                <a:ext uri="{FF2B5EF4-FFF2-40B4-BE49-F238E27FC236}">
                  <a16:creationId xmlns:a16="http://schemas.microsoft.com/office/drawing/2014/main" id="{F5B9977B-7FCA-934E-8672-B6E02820BA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Line 278">
              <a:extLst>
                <a:ext uri="{FF2B5EF4-FFF2-40B4-BE49-F238E27FC236}">
                  <a16:creationId xmlns:a16="http://schemas.microsoft.com/office/drawing/2014/main" id="{90BBE456-8113-E140-9697-13DE1099C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279">
              <a:extLst>
                <a:ext uri="{FF2B5EF4-FFF2-40B4-BE49-F238E27FC236}">
                  <a16:creationId xmlns:a16="http://schemas.microsoft.com/office/drawing/2014/main" id="{8B179862-B59B-0340-81D5-D6460EDA6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Line 280">
              <a:extLst>
                <a:ext uri="{FF2B5EF4-FFF2-40B4-BE49-F238E27FC236}">
                  <a16:creationId xmlns:a16="http://schemas.microsoft.com/office/drawing/2014/main" id="{5E3E4AF0-3A1E-634F-B106-0E1BAE932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Line 281">
              <a:extLst>
                <a:ext uri="{FF2B5EF4-FFF2-40B4-BE49-F238E27FC236}">
                  <a16:creationId xmlns:a16="http://schemas.microsoft.com/office/drawing/2014/main" id="{51EBD3A2-D943-F443-A868-FD6059B0D7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Line 282">
              <a:extLst>
                <a:ext uri="{FF2B5EF4-FFF2-40B4-BE49-F238E27FC236}">
                  <a16:creationId xmlns:a16="http://schemas.microsoft.com/office/drawing/2014/main" id="{CE35DACD-3834-3A4F-BF5D-05FD16494C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1" name="Line 283">
              <a:extLst>
                <a:ext uri="{FF2B5EF4-FFF2-40B4-BE49-F238E27FC236}">
                  <a16:creationId xmlns:a16="http://schemas.microsoft.com/office/drawing/2014/main" id="{F225C514-F00F-374D-A3A6-0E00BBF2A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2" name="Line 284">
              <a:extLst>
                <a:ext uri="{FF2B5EF4-FFF2-40B4-BE49-F238E27FC236}">
                  <a16:creationId xmlns:a16="http://schemas.microsoft.com/office/drawing/2014/main" id="{5AB5EE34-E853-4349-982D-7BA8A0223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3" name="Picture 777" descr="access_point_stylized_small">
            <a:extLst>
              <a:ext uri="{FF2B5EF4-FFF2-40B4-BE49-F238E27FC236}">
                <a16:creationId xmlns:a16="http://schemas.microsoft.com/office/drawing/2014/main" id="{B5B19229-5990-4C46-B116-F6E2FC93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" name="Picture 780" descr="access_point_stylized_small">
            <a:extLst>
              <a:ext uri="{FF2B5EF4-FFF2-40B4-BE49-F238E27FC236}">
                <a16:creationId xmlns:a16="http://schemas.microsoft.com/office/drawing/2014/main" id="{615B9139-7B73-FE46-A7A9-D06CDC313A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EFE641A-589B-7942-BC31-34CA4265ECA8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106" name="Freeform 105">
              <a:extLst>
                <a:ext uri="{FF2B5EF4-FFF2-40B4-BE49-F238E27FC236}">
                  <a16:creationId xmlns:a16="http://schemas.microsoft.com/office/drawing/2014/main" id="{236DE3EE-811C-674F-9142-302E5E9C559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800B155-CF25-D24C-9B92-B08AAAB8313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B0AEF1A2-025A-BC41-A84F-2DC3E058332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09" name="Freeform 108">
                <a:extLst>
                  <a:ext uri="{FF2B5EF4-FFF2-40B4-BE49-F238E27FC236}">
                    <a16:creationId xmlns:a16="http://schemas.microsoft.com/office/drawing/2014/main" id="{8D3F6F1A-FE14-8948-A78A-73AA88A44A7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B90EE21A-C2A8-0D42-B6A5-6C7D12BEBF0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8A5097ED-FFBF-4544-860B-3817BA811B2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6DF62723-77FE-9247-98F5-987E793C56FB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27C4B55-0BAE-0949-8777-F3099C171813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CEC32CAA-AFF2-A34D-8E74-D6E2F0308798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5" name="Freeform 114">
              <a:extLst>
                <a:ext uri="{FF2B5EF4-FFF2-40B4-BE49-F238E27FC236}">
                  <a16:creationId xmlns:a16="http://schemas.microsoft.com/office/drawing/2014/main" id="{A1675819-8BAA-AB4F-BBAA-A405C6E76216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73F9E373-4875-744C-970D-E5EB77A5E340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17" name="Freeform 116">
                <a:extLst>
                  <a:ext uri="{FF2B5EF4-FFF2-40B4-BE49-F238E27FC236}">
                    <a16:creationId xmlns:a16="http://schemas.microsoft.com/office/drawing/2014/main" id="{FFDA189D-222C-1443-856D-7A608CA88C95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Freeform 117">
                <a:extLst>
                  <a:ext uri="{FF2B5EF4-FFF2-40B4-BE49-F238E27FC236}">
                    <a16:creationId xmlns:a16="http://schemas.microsoft.com/office/drawing/2014/main" id="{642BB264-137D-E643-AE9B-8AA6D9E21B0C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Freeform 118">
                <a:extLst>
                  <a:ext uri="{FF2B5EF4-FFF2-40B4-BE49-F238E27FC236}">
                    <a16:creationId xmlns:a16="http://schemas.microsoft.com/office/drawing/2014/main" id="{786FF02A-1562-3745-ABB9-0D40C7DEF61E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Freeform 119">
                <a:extLst>
                  <a:ext uri="{FF2B5EF4-FFF2-40B4-BE49-F238E27FC236}">
                    <a16:creationId xmlns:a16="http://schemas.microsoft.com/office/drawing/2014/main" id="{DEC12CCB-8331-9F49-BF6A-94DF11B7CB19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932E1A1-9866-4149-B71C-D56584CCE488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122" name="Freeform 121">
              <a:extLst>
                <a:ext uri="{FF2B5EF4-FFF2-40B4-BE49-F238E27FC236}">
                  <a16:creationId xmlns:a16="http://schemas.microsoft.com/office/drawing/2014/main" id="{A60DF978-36B3-2D47-A16A-0D97C01CAFE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656B286-5B4C-0D4F-9AF0-6A6CFC0099D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E4349E7-CC12-8D4C-8CFA-829CDA08203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AD86C2F1-D4F0-7948-9E05-62E1C42CC8F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6" name="Freeform 125">
                <a:extLst>
                  <a:ext uri="{FF2B5EF4-FFF2-40B4-BE49-F238E27FC236}">
                    <a16:creationId xmlns:a16="http://schemas.microsoft.com/office/drawing/2014/main" id="{6224715B-0FC5-9E49-B361-2A29A286F3CE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7" name="Freeform 126">
                <a:extLst>
                  <a:ext uri="{FF2B5EF4-FFF2-40B4-BE49-F238E27FC236}">
                    <a16:creationId xmlns:a16="http://schemas.microsoft.com/office/drawing/2014/main" id="{7CA2DA9C-2B13-214E-ACD2-0EA76BA8301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Freeform 127">
                <a:extLst>
                  <a:ext uri="{FF2B5EF4-FFF2-40B4-BE49-F238E27FC236}">
                    <a16:creationId xmlns:a16="http://schemas.microsoft.com/office/drawing/2014/main" id="{8C4A6B5C-46E6-5E4D-96C8-1C3F87F0387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0E1D7EA0-6DA2-8D43-8279-78C750CFC172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632348E-CBF0-8F4E-B1C0-FA5E7B140362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1" name="Freeform 130">
              <a:extLst>
                <a:ext uri="{FF2B5EF4-FFF2-40B4-BE49-F238E27FC236}">
                  <a16:creationId xmlns:a16="http://schemas.microsoft.com/office/drawing/2014/main" id="{9E6F91D8-1A83-2A42-AC0B-AD8F10B7EF35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941E3EF0-51B2-C349-B41E-2A6C5F46D905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133" name="Freeform 132">
                <a:extLst>
                  <a:ext uri="{FF2B5EF4-FFF2-40B4-BE49-F238E27FC236}">
                    <a16:creationId xmlns:a16="http://schemas.microsoft.com/office/drawing/2014/main" id="{C7403B7C-7FA1-3F40-B91E-B9311B3831C3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Freeform 133">
                <a:extLst>
                  <a:ext uri="{FF2B5EF4-FFF2-40B4-BE49-F238E27FC236}">
                    <a16:creationId xmlns:a16="http://schemas.microsoft.com/office/drawing/2014/main" id="{2456F695-074E-CC4D-8221-531E7EA3A74D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Freeform 134">
                <a:extLst>
                  <a:ext uri="{FF2B5EF4-FFF2-40B4-BE49-F238E27FC236}">
                    <a16:creationId xmlns:a16="http://schemas.microsoft.com/office/drawing/2014/main" id="{224A04C3-C296-1C4B-BBD4-CDE7083CB1D5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Freeform 135">
                <a:extLst>
                  <a:ext uri="{FF2B5EF4-FFF2-40B4-BE49-F238E27FC236}">
                    <a16:creationId xmlns:a16="http://schemas.microsoft.com/office/drawing/2014/main" id="{5BBAC641-21BF-8B45-BB54-F143F77A1556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93BC347E-C394-3042-B2F7-B3F23FAEAB95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E2A87F28-E662-7843-88D6-0813EE7C9C7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F5A88D5-7F33-C641-91D0-89A14D0320A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F27C385B-C23A-9D47-A881-792955281F4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1AAAA0E5-7CFA-D644-ADAB-E7BF68F3D3B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2" name="Freeform 141">
                <a:extLst>
                  <a:ext uri="{FF2B5EF4-FFF2-40B4-BE49-F238E27FC236}">
                    <a16:creationId xmlns:a16="http://schemas.microsoft.com/office/drawing/2014/main" id="{751DAA20-67FB-F046-A058-83AEFE0E26C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3" name="Freeform 142">
                <a:extLst>
                  <a:ext uri="{FF2B5EF4-FFF2-40B4-BE49-F238E27FC236}">
                    <a16:creationId xmlns:a16="http://schemas.microsoft.com/office/drawing/2014/main" id="{0C03FD79-9BD7-DD42-AC59-6C4F96612AC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A4610651-9548-304A-8A63-B930DF62228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ECEC947-F5C8-414B-A56E-EBE5DFFEDB1C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146" name="Freeform 145">
              <a:extLst>
                <a:ext uri="{FF2B5EF4-FFF2-40B4-BE49-F238E27FC236}">
                  <a16:creationId xmlns:a16="http://schemas.microsoft.com/office/drawing/2014/main" id="{86294923-1C02-5240-95DE-EA2186392E2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AB3674D-1CCE-274D-BF8E-CEFECF766B3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86166535-C584-C14C-9137-7498CC96E8F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49" name="Freeform 148">
                <a:extLst>
                  <a:ext uri="{FF2B5EF4-FFF2-40B4-BE49-F238E27FC236}">
                    <a16:creationId xmlns:a16="http://schemas.microsoft.com/office/drawing/2014/main" id="{17514CA1-86B8-BA44-B4A0-0CEB1F62C26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0" name="Freeform 149">
                <a:extLst>
                  <a:ext uri="{FF2B5EF4-FFF2-40B4-BE49-F238E27FC236}">
                    <a16:creationId xmlns:a16="http://schemas.microsoft.com/office/drawing/2014/main" id="{8D28E726-BB5D-5644-9E9D-DEEB2E0B1FF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Freeform 150">
                <a:extLst>
                  <a:ext uri="{FF2B5EF4-FFF2-40B4-BE49-F238E27FC236}">
                    <a16:creationId xmlns:a16="http://schemas.microsoft.com/office/drawing/2014/main" id="{BDE8E149-5BA9-CB4C-9AC6-1EED7308D8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Freeform 151">
                <a:extLst>
                  <a:ext uri="{FF2B5EF4-FFF2-40B4-BE49-F238E27FC236}">
                    <a16:creationId xmlns:a16="http://schemas.microsoft.com/office/drawing/2014/main" id="{BAF1B228-D777-8846-8B1B-6476F6C2AA6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419BFD2C-DE5F-0C45-B636-6597FE43775F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58D0A013-957C-4B4E-8B83-D6592094AC10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7DC0323-148A-714F-A6FC-9ADB6FB128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2B6897F2-F6E6-A049-A1D9-17378B713B3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0F6ACC7A-4B31-AF42-A472-F972FEE813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0CE6B10E-CA3E-D444-AB50-17DAB7CAD2C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9" name="Freeform 158">
                <a:extLst>
                  <a:ext uri="{FF2B5EF4-FFF2-40B4-BE49-F238E27FC236}">
                    <a16:creationId xmlns:a16="http://schemas.microsoft.com/office/drawing/2014/main" id="{E3B2228D-5BAA-EC47-BEFB-CB31458923D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B7729E0C-173F-C14A-AEF0-A4EC382A521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0F65CB9E-D1E1-5348-9E59-69DA1CEF2123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21DBEC0A-03A5-5849-AD80-43903CE8F98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093155A2-B6DA-E04B-931F-EAE90D03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931AF15-7062-194D-9D41-4344D0DE6CA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FDC26AF1-24F2-5D45-AB87-61683E4E252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Freeform 165">
                <a:extLst>
                  <a:ext uri="{FF2B5EF4-FFF2-40B4-BE49-F238E27FC236}">
                    <a16:creationId xmlns:a16="http://schemas.microsoft.com/office/drawing/2014/main" id="{4EC90C20-8D53-0646-9F93-F00306B71CA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Freeform 166">
                <a:extLst>
                  <a:ext uri="{FF2B5EF4-FFF2-40B4-BE49-F238E27FC236}">
                    <a16:creationId xmlns:a16="http://schemas.microsoft.com/office/drawing/2014/main" id="{49493643-4525-FD45-A56C-AE765396C56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0824CC9D-76C8-2749-A791-F65C4F3ACA4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FBE87F9-CE91-5943-9D77-D8B9227384AC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170" name="Freeform 169">
              <a:extLst>
                <a:ext uri="{FF2B5EF4-FFF2-40B4-BE49-F238E27FC236}">
                  <a16:creationId xmlns:a16="http://schemas.microsoft.com/office/drawing/2014/main" id="{4F167397-FDB8-4A4D-A599-63F4111F181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08DCFDBA-4FB5-AE49-968D-A9F0C84D1CA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85146B5-C4CC-CF42-8938-46F3C689B49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3" name="Freeform 172">
                <a:extLst>
                  <a:ext uri="{FF2B5EF4-FFF2-40B4-BE49-F238E27FC236}">
                    <a16:creationId xmlns:a16="http://schemas.microsoft.com/office/drawing/2014/main" id="{A7227274-32EF-074A-9791-2B53B212E4B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Freeform 173">
                <a:extLst>
                  <a:ext uri="{FF2B5EF4-FFF2-40B4-BE49-F238E27FC236}">
                    <a16:creationId xmlns:a16="http://schemas.microsoft.com/office/drawing/2014/main" id="{201B35B0-4270-0A43-B1CB-1EA6DEBA0A3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Freeform 174">
                <a:extLst>
                  <a:ext uri="{FF2B5EF4-FFF2-40B4-BE49-F238E27FC236}">
                    <a16:creationId xmlns:a16="http://schemas.microsoft.com/office/drawing/2014/main" id="{F7956E94-C156-C749-894C-3962EFA64DC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30545111-AB10-544C-A7FB-8905D7E84A0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6D2B1BF7-15E3-B642-B1ED-14A585EC5A4E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178" name="Freeform 177">
              <a:extLst>
                <a:ext uri="{FF2B5EF4-FFF2-40B4-BE49-F238E27FC236}">
                  <a16:creationId xmlns:a16="http://schemas.microsoft.com/office/drawing/2014/main" id="{FC3BC896-EAF3-B44C-A223-0B61ADD448A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1FDE8F7-458E-F043-99FF-74BB3A94040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F87486C-C62D-A04E-BD6D-5E7B286D09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DEDB6C40-CF6A-E547-8BC1-635D2DC438F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Freeform 181">
                <a:extLst>
                  <a:ext uri="{FF2B5EF4-FFF2-40B4-BE49-F238E27FC236}">
                    <a16:creationId xmlns:a16="http://schemas.microsoft.com/office/drawing/2014/main" id="{B7776C1D-06CD-5245-AF82-92665409A00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Freeform 182">
                <a:extLst>
                  <a:ext uri="{FF2B5EF4-FFF2-40B4-BE49-F238E27FC236}">
                    <a16:creationId xmlns:a16="http://schemas.microsoft.com/office/drawing/2014/main" id="{2D893366-435F-C043-8ADD-35A96EC80B1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Freeform 183">
                <a:extLst>
                  <a:ext uri="{FF2B5EF4-FFF2-40B4-BE49-F238E27FC236}">
                    <a16:creationId xmlns:a16="http://schemas.microsoft.com/office/drawing/2014/main" id="{5246B375-EFFF-874C-BA50-6516A502F0C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0711763-C567-4040-ABFB-F5C34597A154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186" name="Freeform 185">
              <a:extLst>
                <a:ext uri="{FF2B5EF4-FFF2-40B4-BE49-F238E27FC236}">
                  <a16:creationId xmlns:a16="http://schemas.microsoft.com/office/drawing/2014/main" id="{7F38627D-7A2B-A841-8C69-850F7253A2D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8FB71122-C2F0-3B40-A94F-7E95B02A39D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3A5D9C3E-2D7E-A54F-9A93-7708DD147DB1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9" name="Freeform 188">
                <a:extLst>
                  <a:ext uri="{FF2B5EF4-FFF2-40B4-BE49-F238E27FC236}">
                    <a16:creationId xmlns:a16="http://schemas.microsoft.com/office/drawing/2014/main" id="{2B3C3A91-863F-E54F-BCBF-83530898F04D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Freeform 189">
                <a:extLst>
                  <a:ext uri="{FF2B5EF4-FFF2-40B4-BE49-F238E27FC236}">
                    <a16:creationId xmlns:a16="http://schemas.microsoft.com/office/drawing/2014/main" id="{E03CE2E4-33A0-7443-968B-028BF2FEAFC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Freeform 190">
                <a:extLst>
                  <a:ext uri="{FF2B5EF4-FFF2-40B4-BE49-F238E27FC236}">
                    <a16:creationId xmlns:a16="http://schemas.microsoft.com/office/drawing/2014/main" id="{92376DD9-E3A6-0B4A-97CB-7FDA6023E44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Freeform 191">
                <a:extLst>
                  <a:ext uri="{FF2B5EF4-FFF2-40B4-BE49-F238E27FC236}">
                    <a16:creationId xmlns:a16="http://schemas.microsoft.com/office/drawing/2014/main" id="{18E42DD9-0888-4A41-A186-22087D773FC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38FF4C3-D0A2-D548-89C0-C35D3E53032F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194" name="Freeform 193">
              <a:extLst>
                <a:ext uri="{FF2B5EF4-FFF2-40B4-BE49-F238E27FC236}">
                  <a16:creationId xmlns:a16="http://schemas.microsoft.com/office/drawing/2014/main" id="{027716F5-6A2D-404B-ADB2-50CDACB02062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3297389-072E-FE41-B64F-4D54440AB368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36323224-311B-EE47-BE36-F2BE4EA6BC7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97" name="Freeform 196">
                <a:extLst>
                  <a:ext uri="{FF2B5EF4-FFF2-40B4-BE49-F238E27FC236}">
                    <a16:creationId xmlns:a16="http://schemas.microsoft.com/office/drawing/2014/main" id="{BD802D6F-DAFD-DC41-83D1-DF0F4A2A794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Freeform 197">
                <a:extLst>
                  <a:ext uri="{FF2B5EF4-FFF2-40B4-BE49-F238E27FC236}">
                    <a16:creationId xmlns:a16="http://schemas.microsoft.com/office/drawing/2014/main" id="{2CE211BA-1FF8-2548-A6C8-5CD1E12C3E1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Freeform 198">
                <a:extLst>
                  <a:ext uri="{FF2B5EF4-FFF2-40B4-BE49-F238E27FC236}">
                    <a16:creationId xmlns:a16="http://schemas.microsoft.com/office/drawing/2014/main" id="{D363DDD6-C621-F146-B8DA-4A9DDE186BE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Freeform 199">
                <a:extLst>
                  <a:ext uri="{FF2B5EF4-FFF2-40B4-BE49-F238E27FC236}">
                    <a16:creationId xmlns:a16="http://schemas.microsoft.com/office/drawing/2014/main" id="{BB3402A2-EE9C-A240-899D-8BDF14CF432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F6C05161-17CC-4047-8DD1-B9901ECF6386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202" name="Freeform 201">
              <a:extLst>
                <a:ext uri="{FF2B5EF4-FFF2-40B4-BE49-F238E27FC236}">
                  <a16:creationId xmlns:a16="http://schemas.microsoft.com/office/drawing/2014/main" id="{947827F3-EDEA-7A42-9B1D-083327F8DEC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4CC4598-569C-8B40-92BA-1D2FBE3E50F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FC8B6594-03D2-024C-9EA4-C0C60D628F1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05" name="Freeform 204">
                <a:extLst>
                  <a:ext uri="{FF2B5EF4-FFF2-40B4-BE49-F238E27FC236}">
                    <a16:creationId xmlns:a16="http://schemas.microsoft.com/office/drawing/2014/main" id="{1FDE0324-11E3-5145-88E9-DE61B49F2A38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Freeform 205">
                <a:extLst>
                  <a:ext uri="{FF2B5EF4-FFF2-40B4-BE49-F238E27FC236}">
                    <a16:creationId xmlns:a16="http://schemas.microsoft.com/office/drawing/2014/main" id="{C131568C-F5A3-DB44-94E2-7B887CDB264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Freeform 206">
                <a:extLst>
                  <a:ext uri="{FF2B5EF4-FFF2-40B4-BE49-F238E27FC236}">
                    <a16:creationId xmlns:a16="http://schemas.microsoft.com/office/drawing/2014/main" id="{A7EDAE1E-6998-2048-ADF9-12AD17B25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Freeform 207">
                <a:extLst>
                  <a:ext uri="{FF2B5EF4-FFF2-40B4-BE49-F238E27FC236}">
                    <a16:creationId xmlns:a16="http://schemas.microsoft.com/office/drawing/2014/main" id="{8FC26428-BCB7-1047-B128-BD12A87F81FA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98EE3F8-E7C6-7742-BDAE-10EEB3BA9601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210" name="Freeform 209">
              <a:extLst>
                <a:ext uri="{FF2B5EF4-FFF2-40B4-BE49-F238E27FC236}">
                  <a16:creationId xmlns:a16="http://schemas.microsoft.com/office/drawing/2014/main" id="{7A2B8EB1-241A-C04E-9EA1-495DCDBCB17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0B3245D7-5441-9648-A36A-661C2ACB5721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86F28103-141B-154E-A362-409B3111D18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13" name="Freeform 212">
                <a:extLst>
                  <a:ext uri="{FF2B5EF4-FFF2-40B4-BE49-F238E27FC236}">
                    <a16:creationId xmlns:a16="http://schemas.microsoft.com/office/drawing/2014/main" id="{2F7A2BEC-77A9-6D41-8098-B64A792EA0B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Freeform 213">
                <a:extLst>
                  <a:ext uri="{FF2B5EF4-FFF2-40B4-BE49-F238E27FC236}">
                    <a16:creationId xmlns:a16="http://schemas.microsoft.com/office/drawing/2014/main" id="{7DED57CD-47F8-9D45-9600-A0BEEC97682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Freeform 214">
                <a:extLst>
                  <a:ext uri="{FF2B5EF4-FFF2-40B4-BE49-F238E27FC236}">
                    <a16:creationId xmlns:a16="http://schemas.microsoft.com/office/drawing/2014/main" id="{210D30D1-E5F0-E44B-A795-D0F4E795F9A3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Freeform 215">
                <a:extLst>
                  <a:ext uri="{FF2B5EF4-FFF2-40B4-BE49-F238E27FC236}">
                    <a16:creationId xmlns:a16="http://schemas.microsoft.com/office/drawing/2014/main" id="{AC7488D5-7B56-8944-802F-C2691C362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5123C752-3FFB-E84D-9E48-DBC9A9F48F37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218" name="Freeform 217">
              <a:extLst>
                <a:ext uri="{FF2B5EF4-FFF2-40B4-BE49-F238E27FC236}">
                  <a16:creationId xmlns:a16="http://schemas.microsoft.com/office/drawing/2014/main" id="{D524F684-301C-7542-A0A4-37573182739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9BF20040-D9C8-B74E-BC0D-F15797752E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0" name="Group 219">
              <a:extLst>
                <a:ext uri="{FF2B5EF4-FFF2-40B4-BE49-F238E27FC236}">
                  <a16:creationId xmlns:a16="http://schemas.microsoft.com/office/drawing/2014/main" id="{79553B03-2EF0-1445-BD4E-875D98E5849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1" name="Freeform 220">
                <a:extLst>
                  <a:ext uri="{FF2B5EF4-FFF2-40B4-BE49-F238E27FC236}">
                    <a16:creationId xmlns:a16="http://schemas.microsoft.com/office/drawing/2014/main" id="{DAB927EA-DECF-FE4A-BE5D-802F016FB19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Freeform 221">
                <a:extLst>
                  <a:ext uri="{FF2B5EF4-FFF2-40B4-BE49-F238E27FC236}">
                    <a16:creationId xmlns:a16="http://schemas.microsoft.com/office/drawing/2014/main" id="{8F1EA0F6-ACA7-C443-A514-F770A38368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Freeform 222">
                <a:extLst>
                  <a:ext uri="{FF2B5EF4-FFF2-40B4-BE49-F238E27FC236}">
                    <a16:creationId xmlns:a16="http://schemas.microsoft.com/office/drawing/2014/main" id="{2414339B-8AC7-2444-AC70-285A203D116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Freeform 223">
                <a:extLst>
                  <a:ext uri="{FF2B5EF4-FFF2-40B4-BE49-F238E27FC236}">
                    <a16:creationId xmlns:a16="http://schemas.microsoft.com/office/drawing/2014/main" id="{AEF6DCDC-2F65-B349-B551-DC3FACF6D57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9F5D0807-95F5-B242-9940-2134E3CE864D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226" name="Freeform 225">
              <a:extLst>
                <a:ext uri="{FF2B5EF4-FFF2-40B4-BE49-F238E27FC236}">
                  <a16:creationId xmlns:a16="http://schemas.microsoft.com/office/drawing/2014/main" id="{65E7C622-0E2D-F247-B71E-DB43805F13C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27" name="Oval 226">
              <a:extLst>
                <a:ext uri="{FF2B5EF4-FFF2-40B4-BE49-F238E27FC236}">
                  <a16:creationId xmlns:a16="http://schemas.microsoft.com/office/drawing/2014/main" id="{E1DDDBA8-9328-FF4B-A036-4A8C314BC34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FE4053D3-C37C-B247-AABC-ACB5431A3328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9" name="Freeform 228">
                <a:extLst>
                  <a:ext uri="{FF2B5EF4-FFF2-40B4-BE49-F238E27FC236}">
                    <a16:creationId xmlns:a16="http://schemas.microsoft.com/office/drawing/2014/main" id="{9B8C5BFF-F366-864D-9DDD-AD0F594855F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Freeform 229">
                <a:extLst>
                  <a:ext uri="{FF2B5EF4-FFF2-40B4-BE49-F238E27FC236}">
                    <a16:creationId xmlns:a16="http://schemas.microsoft.com/office/drawing/2014/main" id="{E52E2636-7B29-8B4F-A9E7-0A019FB1233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Freeform 230">
                <a:extLst>
                  <a:ext uri="{FF2B5EF4-FFF2-40B4-BE49-F238E27FC236}">
                    <a16:creationId xmlns:a16="http://schemas.microsoft.com/office/drawing/2014/main" id="{81B96CBC-D09D-8A44-A7F4-460A6FE268A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Freeform 231">
                <a:extLst>
                  <a:ext uri="{FF2B5EF4-FFF2-40B4-BE49-F238E27FC236}">
                    <a16:creationId xmlns:a16="http://schemas.microsoft.com/office/drawing/2014/main" id="{AB72586A-2BC3-AD40-8068-98E191DFFEF1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A8973B1E-A991-8E45-9FF7-7AF7F179E328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234" name="Freeform 233">
              <a:extLst>
                <a:ext uri="{FF2B5EF4-FFF2-40B4-BE49-F238E27FC236}">
                  <a16:creationId xmlns:a16="http://schemas.microsoft.com/office/drawing/2014/main" id="{5A098E30-A66F-FA4D-9EE8-C0C83DE6D50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051367D4-C1D9-AF45-9A24-031126A6294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C4167F2-26A6-0A41-9F23-581BB1D6E53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8AABD328-91C1-C94D-8CB5-66F9CC0DC00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Freeform 237">
                <a:extLst>
                  <a:ext uri="{FF2B5EF4-FFF2-40B4-BE49-F238E27FC236}">
                    <a16:creationId xmlns:a16="http://schemas.microsoft.com/office/drawing/2014/main" id="{23CBCA43-9398-E043-A20B-00567B73DB8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Freeform 238">
                <a:extLst>
                  <a:ext uri="{FF2B5EF4-FFF2-40B4-BE49-F238E27FC236}">
                    <a16:creationId xmlns:a16="http://schemas.microsoft.com/office/drawing/2014/main" id="{06C3D6EF-A0CB-F34C-9C57-9FA04035028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66D08B47-1DCF-994C-84EE-6C7E588A1D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23665DDF-4A56-E24C-9D9B-557EA2031298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31441261-7107-C940-87CC-EC4FA053449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5F5B546A-49AB-9042-B43E-5F11C688F25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E8DF2468-3557-AD4F-8E6A-2FD993E8CF5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45" name="Freeform 244">
                <a:extLst>
                  <a:ext uri="{FF2B5EF4-FFF2-40B4-BE49-F238E27FC236}">
                    <a16:creationId xmlns:a16="http://schemas.microsoft.com/office/drawing/2014/main" id="{9E3ADAA4-12C2-404E-917C-5A2F54CCD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Freeform 245">
                <a:extLst>
                  <a:ext uri="{FF2B5EF4-FFF2-40B4-BE49-F238E27FC236}">
                    <a16:creationId xmlns:a16="http://schemas.microsoft.com/office/drawing/2014/main" id="{7A728ED3-C05E-B44A-9C86-A753D22F76A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Freeform 246">
                <a:extLst>
                  <a:ext uri="{FF2B5EF4-FFF2-40B4-BE49-F238E27FC236}">
                    <a16:creationId xmlns:a16="http://schemas.microsoft.com/office/drawing/2014/main" id="{63D4F443-59AA-0D4F-BA7D-32F6068E799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205AEAD2-2A18-2D4A-91B3-368B52FA7C5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931C36A9-E761-0148-9032-D81ACCB48A29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250" name="Picture 1017" descr="antenna_stylized">
              <a:extLst>
                <a:ext uri="{FF2B5EF4-FFF2-40B4-BE49-F238E27FC236}">
                  <a16:creationId xmlns:a16="http://schemas.microsoft.com/office/drawing/2014/main" id="{A1B3AFF0-514E-1142-A2F6-8BE3FF217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1" name="Picture 1018" descr="laptop_keyboard">
              <a:extLst>
                <a:ext uri="{FF2B5EF4-FFF2-40B4-BE49-F238E27FC236}">
                  <a16:creationId xmlns:a16="http://schemas.microsoft.com/office/drawing/2014/main" id="{F72A8B16-D68A-BE43-A9DC-2099F1288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2" name="Freeform 1019">
              <a:extLst>
                <a:ext uri="{FF2B5EF4-FFF2-40B4-BE49-F238E27FC236}">
                  <a16:creationId xmlns:a16="http://schemas.microsoft.com/office/drawing/2014/main" id="{8BD550C1-DB66-1D43-B0FF-2194D6CE5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53" name="Picture 1020" descr="screen">
              <a:extLst>
                <a:ext uri="{FF2B5EF4-FFF2-40B4-BE49-F238E27FC236}">
                  <a16:creationId xmlns:a16="http://schemas.microsoft.com/office/drawing/2014/main" id="{5B7A4293-9090-2C47-A5F9-1484B3E8E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4" name="Freeform 1021">
              <a:extLst>
                <a:ext uri="{FF2B5EF4-FFF2-40B4-BE49-F238E27FC236}">
                  <a16:creationId xmlns:a16="http://schemas.microsoft.com/office/drawing/2014/main" id="{66A9E8A3-089D-144F-8C74-780D02523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5" name="Freeform 1022">
              <a:extLst>
                <a:ext uri="{FF2B5EF4-FFF2-40B4-BE49-F238E27FC236}">
                  <a16:creationId xmlns:a16="http://schemas.microsoft.com/office/drawing/2014/main" id="{2DEB5F56-4F04-4A4C-B2A9-7F75D7610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" name="Freeform 1023">
              <a:extLst>
                <a:ext uri="{FF2B5EF4-FFF2-40B4-BE49-F238E27FC236}">
                  <a16:creationId xmlns:a16="http://schemas.microsoft.com/office/drawing/2014/main" id="{264AB736-6181-DD49-9CF8-34CDC3C98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7" name="Freeform 1024">
              <a:extLst>
                <a:ext uri="{FF2B5EF4-FFF2-40B4-BE49-F238E27FC236}">
                  <a16:creationId xmlns:a16="http://schemas.microsoft.com/office/drawing/2014/main" id="{B30F467B-7CAE-E14D-A3A5-8BE8EC571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8" name="Freeform 1025">
              <a:extLst>
                <a:ext uri="{FF2B5EF4-FFF2-40B4-BE49-F238E27FC236}">
                  <a16:creationId xmlns:a16="http://schemas.microsoft.com/office/drawing/2014/main" id="{714DEECF-C2B9-3646-8D8C-520B14AF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9" name="Freeform 1026">
              <a:extLst>
                <a:ext uri="{FF2B5EF4-FFF2-40B4-BE49-F238E27FC236}">
                  <a16:creationId xmlns:a16="http://schemas.microsoft.com/office/drawing/2014/main" id="{434760BE-7A82-7348-8C26-8BB88B73F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60" name="Group 1027">
              <a:extLst>
                <a:ext uri="{FF2B5EF4-FFF2-40B4-BE49-F238E27FC236}">
                  <a16:creationId xmlns:a16="http://schemas.microsoft.com/office/drawing/2014/main" id="{A3D737A2-33B2-B843-993D-3954163D2F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267" name="Freeform 1028">
                <a:extLst>
                  <a:ext uri="{FF2B5EF4-FFF2-40B4-BE49-F238E27FC236}">
                    <a16:creationId xmlns:a16="http://schemas.microsoft.com/office/drawing/2014/main" id="{2B8D95DD-AA07-CA46-8938-5982463E0F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Freeform 1029">
                <a:extLst>
                  <a:ext uri="{FF2B5EF4-FFF2-40B4-BE49-F238E27FC236}">
                    <a16:creationId xmlns:a16="http://schemas.microsoft.com/office/drawing/2014/main" id="{F36872DC-490B-E041-B789-63AE7E7AC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9" name="Freeform 1030">
                <a:extLst>
                  <a:ext uri="{FF2B5EF4-FFF2-40B4-BE49-F238E27FC236}">
                    <a16:creationId xmlns:a16="http://schemas.microsoft.com/office/drawing/2014/main" id="{97C01B49-8BEB-1A42-A62D-556A20AEDC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Freeform 1031">
                <a:extLst>
                  <a:ext uri="{FF2B5EF4-FFF2-40B4-BE49-F238E27FC236}">
                    <a16:creationId xmlns:a16="http://schemas.microsoft.com/office/drawing/2014/main" id="{FDC4BA15-39D3-CD4E-97DA-6107F8C4D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1" name="Freeform 1032">
                <a:extLst>
                  <a:ext uri="{FF2B5EF4-FFF2-40B4-BE49-F238E27FC236}">
                    <a16:creationId xmlns:a16="http://schemas.microsoft.com/office/drawing/2014/main" id="{B4ED9D93-7953-574C-B8DB-E31647E538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2" name="Freeform 1033">
                <a:extLst>
                  <a:ext uri="{FF2B5EF4-FFF2-40B4-BE49-F238E27FC236}">
                    <a16:creationId xmlns:a16="http://schemas.microsoft.com/office/drawing/2014/main" id="{9040F4DE-59D9-0446-9953-D7CF4E605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61" name="Freeform 1034">
              <a:extLst>
                <a:ext uri="{FF2B5EF4-FFF2-40B4-BE49-F238E27FC236}">
                  <a16:creationId xmlns:a16="http://schemas.microsoft.com/office/drawing/2014/main" id="{2C7F706E-3A83-E04B-96B6-0DFA0DD1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2" name="Freeform 1035">
              <a:extLst>
                <a:ext uri="{FF2B5EF4-FFF2-40B4-BE49-F238E27FC236}">
                  <a16:creationId xmlns:a16="http://schemas.microsoft.com/office/drawing/2014/main" id="{60E14294-2508-FB4A-AE0F-000AF5BCF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3" name="Freeform 1036">
              <a:extLst>
                <a:ext uri="{FF2B5EF4-FFF2-40B4-BE49-F238E27FC236}">
                  <a16:creationId xmlns:a16="http://schemas.microsoft.com/office/drawing/2014/main" id="{6816A6AE-0883-4D48-8DF3-05A4914E7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4" name="Freeform 1037">
              <a:extLst>
                <a:ext uri="{FF2B5EF4-FFF2-40B4-BE49-F238E27FC236}">
                  <a16:creationId xmlns:a16="http://schemas.microsoft.com/office/drawing/2014/main" id="{0C4F2B5B-D9EF-F242-A282-CB6CB4D90E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5" name="Freeform 1038">
              <a:extLst>
                <a:ext uri="{FF2B5EF4-FFF2-40B4-BE49-F238E27FC236}">
                  <a16:creationId xmlns:a16="http://schemas.microsoft.com/office/drawing/2014/main" id="{CA94116C-A643-F041-BE08-F16F1FF3E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6" name="Freeform 1039">
              <a:extLst>
                <a:ext uri="{FF2B5EF4-FFF2-40B4-BE49-F238E27FC236}">
                  <a16:creationId xmlns:a16="http://schemas.microsoft.com/office/drawing/2014/main" id="{EBBEB869-CEFF-3B4D-8790-DF10B6E9EDC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7BE84195-0460-B24A-9BFA-64009B70F0D4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274" name="Picture 568" descr="light2.png">
              <a:extLst>
                <a:ext uri="{FF2B5EF4-FFF2-40B4-BE49-F238E27FC236}">
                  <a16:creationId xmlns:a16="http://schemas.microsoft.com/office/drawing/2014/main" id="{9C2ABCA4-2AB6-604A-BAF1-3DCCB40F3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5" name="Picture 1017" descr="antenna_stylized">
              <a:extLst>
                <a:ext uri="{FF2B5EF4-FFF2-40B4-BE49-F238E27FC236}">
                  <a16:creationId xmlns:a16="http://schemas.microsoft.com/office/drawing/2014/main" id="{650AA1D1-0ECD-3E4A-81DB-CC97A96B57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EFF79B51-BA03-584F-A0CE-2E5C3CDBD9C8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277" name="Picture 603" descr="car_icon_small">
              <a:extLst>
                <a:ext uri="{FF2B5EF4-FFF2-40B4-BE49-F238E27FC236}">
                  <a16:creationId xmlns:a16="http://schemas.microsoft.com/office/drawing/2014/main" id="{A16178BF-CE10-DF42-8C1F-E2AAFB94BB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8" name="Picture 1017" descr="antenna_stylized">
              <a:extLst>
                <a:ext uri="{FF2B5EF4-FFF2-40B4-BE49-F238E27FC236}">
                  <a16:creationId xmlns:a16="http://schemas.microsoft.com/office/drawing/2014/main" id="{BF73CD36-5E1A-D143-A3EA-8721982417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053CF7AA-EEE7-E849-8975-45A554C35F5B}"/>
              </a:ext>
            </a:extLst>
          </p:cNvPr>
          <p:cNvGrpSpPr/>
          <p:nvPr/>
        </p:nvGrpSpPr>
        <p:grpSpPr>
          <a:xfrm>
            <a:off x="7493518" y="3325424"/>
            <a:ext cx="857739" cy="583764"/>
            <a:chOff x="7487144" y="3296104"/>
            <a:chExt cx="857739" cy="583764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90508AE9-865D-844C-B2E1-CAED9E70CF88}"/>
                </a:ext>
              </a:extLst>
            </p:cNvPr>
            <p:cNvGrpSpPr/>
            <p:nvPr/>
          </p:nvGrpSpPr>
          <p:grpSpPr>
            <a:xfrm>
              <a:off x="7487144" y="3389820"/>
              <a:ext cx="350807" cy="305517"/>
              <a:chOff x="7487144" y="3389820"/>
              <a:chExt cx="350807" cy="305517"/>
            </a:xfrm>
          </p:grpSpPr>
          <p:pic>
            <p:nvPicPr>
              <p:cNvPr id="287" name="Picture 1115" descr="antenna_stylized">
                <a:extLst>
                  <a:ext uri="{FF2B5EF4-FFF2-40B4-BE49-F238E27FC236}">
                    <a16:creationId xmlns:a16="http://schemas.microsoft.com/office/drawing/2014/main" id="{AD910864-C9F4-C94B-9B97-60E50CF30A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7144" y="3389820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8" name="Picture 1116" descr="laptop_keyboard">
                <a:extLst>
                  <a:ext uri="{FF2B5EF4-FFF2-40B4-BE49-F238E27FC236}">
                    <a16:creationId xmlns:a16="http://schemas.microsoft.com/office/drawing/2014/main" id="{89C482D5-7199-3040-A39E-C983C7E76C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7504001" y="3575889"/>
                <a:ext cx="286699" cy="119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9" name="Freeform 1117">
                <a:extLst>
                  <a:ext uri="{FF2B5EF4-FFF2-40B4-BE49-F238E27FC236}">
                    <a16:creationId xmlns:a16="http://schemas.microsoft.com/office/drawing/2014/main" id="{0D17FA05-6DB9-CE4E-8353-3DB3EF64C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9014" y="3459979"/>
                <a:ext cx="230764" cy="155883"/>
              </a:xfrm>
              <a:custGeom>
                <a:avLst/>
                <a:gdLst>
                  <a:gd name="T0" fmla="*/ 143665061 w 2982"/>
                  <a:gd name="T1" fmla="*/ 0 h 2442"/>
                  <a:gd name="T2" fmla="*/ 0 w 2982"/>
                  <a:gd name="T3" fmla="*/ 66329557 h 2442"/>
                  <a:gd name="T4" fmla="*/ 573719931 w 2982"/>
                  <a:gd name="T5" fmla="*/ 82975142 h 2442"/>
                  <a:gd name="T6" fmla="*/ 717384993 w 2982"/>
                  <a:gd name="T7" fmla="*/ 16645585 h 2442"/>
                  <a:gd name="T8" fmla="*/ 14366506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290" name="Picture 1118" descr="screen">
                <a:extLst>
                  <a:ext uri="{FF2B5EF4-FFF2-40B4-BE49-F238E27FC236}">
                    <a16:creationId xmlns:a16="http://schemas.microsoft.com/office/drawing/2014/main" id="{4A4B2A13-447B-ED4B-A13F-5489BEAC9B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0380" y="3463988"/>
                <a:ext cx="209692" cy="1418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91" name="Freeform 1119">
                <a:extLst>
                  <a:ext uri="{FF2B5EF4-FFF2-40B4-BE49-F238E27FC236}">
                    <a16:creationId xmlns:a16="http://schemas.microsoft.com/office/drawing/2014/main" id="{02BC84AC-7149-BD45-BC93-E0DD4ADF91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41029" y="3455381"/>
                <a:ext cx="195517" cy="29007"/>
              </a:xfrm>
              <a:custGeom>
                <a:avLst/>
                <a:gdLst>
                  <a:gd name="T0" fmla="*/ 35620212 w 2528"/>
                  <a:gd name="T1" fmla="*/ 0 h 455"/>
                  <a:gd name="T2" fmla="*/ 608343257 w 2528"/>
                  <a:gd name="T3" fmla="*/ 16582250 h 455"/>
                  <a:gd name="T4" fmla="*/ 572256449 w 2528"/>
                  <a:gd name="T5" fmla="*/ 16582250 h 455"/>
                  <a:gd name="T6" fmla="*/ 0 w 2528"/>
                  <a:gd name="T7" fmla="*/ 16582250 h 455"/>
                  <a:gd name="T8" fmla="*/ 35620212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2" name="Freeform 1120">
                <a:extLst>
                  <a:ext uri="{FF2B5EF4-FFF2-40B4-BE49-F238E27FC236}">
                    <a16:creationId xmlns:a16="http://schemas.microsoft.com/office/drawing/2014/main" id="{43377E2E-A43C-E048-A432-F337E7B5E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971" y="3455145"/>
                <a:ext cx="54275" cy="120745"/>
              </a:xfrm>
              <a:custGeom>
                <a:avLst/>
                <a:gdLst>
                  <a:gd name="T0" fmla="*/ 142804406 w 702"/>
                  <a:gd name="T1" fmla="*/ 0 h 1893"/>
                  <a:gd name="T2" fmla="*/ 0 w 702"/>
                  <a:gd name="T3" fmla="*/ 66174575 h 1893"/>
                  <a:gd name="T4" fmla="*/ 35584530 w 702"/>
                  <a:gd name="T5" fmla="*/ 66174575 h 1893"/>
                  <a:gd name="T6" fmla="*/ 178855222 w 702"/>
                  <a:gd name="T7" fmla="*/ 16607700 h 1893"/>
                  <a:gd name="T8" fmla="*/ 142804406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Freeform 1121">
                <a:extLst>
                  <a:ext uri="{FF2B5EF4-FFF2-40B4-BE49-F238E27FC236}">
                    <a16:creationId xmlns:a16="http://schemas.microsoft.com/office/drawing/2014/main" id="{268349DA-55F4-ED45-92D9-0389907B3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76652" y="3476723"/>
                <a:ext cx="58489" cy="139375"/>
              </a:xfrm>
              <a:custGeom>
                <a:avLst/>
                <a:gdLst>
                  <a:gd name="T0" fmla="*/ 179213623 w 756"/>
                  <a:gd name="T1" fmla="*/ 0 h 2184"/>
                  <a:gd name="T2" fmla="*/ 35656008 w 756"/>
                  <a:gd name="T3" fmla="*/ 82904513 h 2184"/>
                  <a:gd name="T4" fmla="*/ 0 w 756"/>
                  <a:gd name="T5" fmla="*/ 82904513 h 2184"/>
                  <a:gd name="T6" fmla="*/ 143090785 w 756"/>
                  <a:gd name="T7" fmla="*/ 16632211 h 2184"/>
                  <a:gd name="T8" fmla="*/ 179213623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4" name="Freeform 1122">
                <a:extLst>
                  <a:ext uri="{FF2B5EF4-FFF2-40B4-BE49-F238E27FC236}">
                    <a16:creationId xmlns:a16="http://schemas.microsoft.com/office/drawing/2014/main" id="{EB4B31C8-34A6-6D47-B6E1-260958CFBD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332" y="3569758"/>
                <a:ext cx="214545" cy="47048"/>
              </a:xfrm>
              <a:custGeom>
                <a:avLst/>
                <a:gdLst>
                  <a:gd name="T0" fmla="*/ 35658648 w 2773"/>
                  <a:gd name="T1" fmla="*/ 0 h 738"/>
                  <a:gd name="T2" fmla="*/ 0 w 2773"/>
                  <a:gd name="T3" fmla="*/ 16581742 h 738"/>
                  <a:gd name="T4" fmla="*/ 573357470 w 2773"/>
                  <a:gd name="T5" fmla="*/ 33163485 h 738"/>
                  <a:gd name="T6" fmla="*/ 573357470 w 2773"/>
                  <a:gd name="T7" fmla="*/ 16581742 h 738"/>
                  <a:gd name="T8" fmla="*/ 35658648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Freeform 1123">
                <a:extLst>
                  <a:ext uri="{FF2B5EF4-FFF2-40B4-BE49-F238E27FC236}">
                    <a16:creationId xmlns:a16="http://schemas.microsoft.com/office/drawing/2014/main" id="{91DE791A-C87B-7849-8B6A-CB3B398F1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83165" y="3477902"/>
                <a:ext cx="54786" cy="139965"/>
              </a:xfrm>
              <a:custGeom>
                <a:avLst/>
                <a:gdLst>
                  <a:gd name="T0" fmla="*/ 656550006 w 637"/>
                  <a:gd name="T1" fmla="*/ 0 h 1659"/>
                  <a:gd name="T2" fmla="*/ 656550006 w 637"/>
                  <a:gd name="T3" fmla="*/ 0 h 1659"/>
                  <a:gd name="T4" fmla="*/ 54716163 w 637"/>
                  <a:gd name="T5" fmla="*/ 2147483646 h 1659"/>
                  <a:gd name="T6" fmla="*/ 0 w 637"/>
                  <a:gd name="T7" fmla="*/ 2147483646 h 1659"/>
                  <a:gd name="T8" fmla="*/ 656550006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6" name="Freeform 1124">
                <a:extLst>
                  <a:ext uri="{FF2B5EF4-FFF2-40B4-BE49-F238E27FC236}">
                    <a16:creationId xmlns:a16="http://schemas.microsoft.com/office/drawing/2014/main" id="{A02AA6E2-5FD6-D14F-9923-83771333B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96588" y="3576007"/>
                <a:ext cx="190792" cy="46458"/>
              </a:xfrm>
              <a:custGeom>
                <a:avLst/>
                <a:gdLst>
                  <a:gd name="T0" fmla="*/ 0 w 2216"/>
                  <a:gd name="T1" fmla="*/ 0 h 550"/>
                  <a:gd name="T2" fmla="*/ 54884212 w 2216"/>
                  <a:gd name="T3" fmla="*/ 101852492 h 550"/>
                  <a:gd name="T4" fmla="*/ 2147483646 w 2216"/>
                  <a:gd name="T5" fmla="*/ 1017940055 h 550"/>
                  <a:gd name="T6" fmla="*/ 2147483646 w 2216"/>
                  <a:gd name="T7" fmla="*/ 865464562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97" name="Group 1125">
                <a:extLst>
                  <a:ext uri="{FF2B5EF4-FFF2-40B4-BE49-F238E27FC236}">
                    <a16:creationId xmlns:a16="http://schemas.microsoft.com/office/drawing/2014/main" id="{7117A071-F66A-A547-B2A3-FDEC234746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93395" y="3625649"/>
                <a:ext cx="64747" cy="27592"/>
                <a:chOff x="1740" y="2642"/>
                <a:chExt cx="752" cy="327"/>
              </a:xfrm>
            </p:grpSpPr>
            <p:sp>
              <p:nvSpPr>
                <p:cNvPr id="304" name="Freeform 1126">
                  <a:extLst>
                    <a:ext uri="{FF2B5EF4-FFF2-40B4-BE49-F238E27FC236}">
                      <a16:creationId xmlns:a16="http://schemas.microsoft.com/office/drawing/2014/main" id="{C6A05ABF-09D5-204F-A863-798CDA488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Freeform 1127">
                  <a:extLst>
                    <a:ext uri="{FF2B5EF4-FFF2-40B4-BE49-F238E27FC236}">
                      <a16:creationId xmlns:a16="http://schemas.microsoft.com/office/drawing/2014/main" id="{5CAC6B94-A95D-C842-8436-C6DF872191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Freeform 1128">
                  <a:extLst>
                    <a:ext uri="{FF2B5EF4-FFF2-40B4-BE49-F238E27FC236}">
                      <a16:creationId xmlns:a16="http://schemas.microsoft.com/office/drawing/2014/main" id="{A944E62C-7CE5-5840-927D-ABB2F8B5C2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7" name="Freeform 1129">
                  <a:extLst>
                    <a:ext uri="{FF2B5EF4-FFF2-40B4-BE49-F238E27FC236}">
                      <a16:creationId xmlns:a16="http://schemas.microsoft.com/office/drawing/2014/main" id="{5E333F33-6B42-F449-BD09-5F8DBBA551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1130">
                  <a:extLst>
                    <a:ext uri="{FF2B5EF4-FFF2-40B4-BE49-F238E27FC236}">
                      <a16:creationId xmlns:a16="http://schemas.microsoft.com/office/drawing/2014/main" id="{A3DB0786-C2BD-4E43-9012-01938AED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09" name="Freeform 1131">
                  <a:extLst>
                    <a:ext uri="{FF2B5EF4-FFF2-40B4-BE49-F238E27FC236}">
                      <a16:creationId xmlns:a16="http://schemas.microsoft.com/office/drawing/2014/main" id="{36DD7204-13F9-8C4B-ADCB-9CEF387EE7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98" name="Freeform 1132">
                <a:extLst>
                  <a:ext uri="{FF2B5EF4-FFF2-40B4-BE49-F238E27FC236}">
                    <a16:creationId xmlns:a16="http://schemas.microsoft.com/office/drawing/2014/main" id="{8DD637FC-2617-F14C-8226-2FC83A2DC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04243" y="3629776"/>
                <a:ext cx="78411" cy="60608"/>
              </a:xfrm>
              <a:custGeom>
                <a:avLst/>
                <a:gdLst>
                  <a:gd name="T0" fmla="*/ 39250883 w 990"/>
                  <a:gd name="T1" fmla="*/ 342828616 h 792"/>
                  <a:gd name="T2" fmla="*/ 354255671 w 990"/>
                  <a:gd name="T3" fmla="*/ 0 h 792"/>
                  <a:gd name="T4" fmla="*/ 354255671 w 990"/>
                  <a:gd name="T5" fmla="*/ 34504242 h 792"/>
                  <a:gd name="T6" fmla="*/ 0 w 990"/>
                  <a:gd name="T7" fmla="*/ 342828616 h 792"/>
                  <a:gd name="T8" fmla="*/ 39250883 w 990"/>
                  <a:gd name="T9" fmla="*/ 342828616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9" name="Freeform 1133">
                <a:extLst>
                  <a:ext uri="{FF2B5EF4-FFF2-40B4-BE49-F238E27FC236}">
                    <a16:creationId xmlns:a16="http://schemas.microsoft.com/office/drawing/2014/main" id="{DD3D6FA8-3859-DC44-8888-8CB70CFB17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129" y="3634611"/>
                <a:ext cx="200625" cy="55302"/>
              </a:xfrm>
              <a:custGeom>
                <a:avLst/>
                <a:gdLst>
                  <a:gd name="T0" fmla="*/ 39302216 w 2532"/>
                  <a:gd name="T1" fmla="*/ 0 h 723"/>
                  <a:gd name="T2" fmla="*/ 39302216 w 2532"/>
                  <a:gd name="T3" fmla="*/ 0 h 723"/>
                  <a:gd name="T4" fmla="*/ 867084690 w 2532"/>
                  <a:gd name="T5" fmla="*/ 307891170 h 723"/>
                  <a:gd name="T6" fmla="*/ 867084690 w 2532"/>
                  <a:gd name="T7" fmla="*/ 342351506 h 723"/>
                  <a:gd name="T8" fmla="*/ 0 w 2532"/>
                  <a:gd name="T9" fmla="*/ 34009889 h 723"/>
                  <a:gd name="T10" fmla="*/ 39302216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Freeform 1134">
                <a:extLst>
                  <a:ext uri="{FF2B5EF4-FFF2-40B4-BE49-F238E27FC236}">
                    <a16:creationId xmlns:a16="http://schemas.microsoft.com/office/drawing/2014/main" id="{C236FB39-37F7-B848-9AD5-F22CFFE06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257" y="3624470"/>
                <a:ext cx="2171" cy="11202"/>
              </a:xfrm>
              <a:custGeom>
                <a:avLst/>
                <a:gdLst>
                  <a:gd name="T0" fmla="*/ 48903362 w 26"/>
                  <a:gd name="T1" fmla="*/ 33634500 h 147"/>
                  <a:gd name="T2" fmla="*/ 48903362 w 26"/>
                  <a:gd name="T3" fmla="*/ 67263209 h 147"/>
                  <a:gd name="T4" fmla="*/ 0 w 26"/>
                  <a:gd name="T5" fmla="*/ 67263209 h 147"/>
                  <a:gd name="T6" fmla="*/ 48903362 w 26"/>
                  <a:gd name="T7" fmla="*/ 0 h 147"/>
                  <a:gd name="T8" fmla="*/ 48903362 w 26"/>
                  <a:gd name="T9" fmla="*/ 3363450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1" name="Freeform 1135">
                <a:extLst>
                  <a:ext uri="{FF2B5EF4-FFF2-40B4-BE49-F238E27FC236}">
                    <a16:creationId xmlns:a16="http://schemas.microsoft.com/office/drawing/2014/main" id="{0FC27225-99A5-B741-A309-ECBEFBCA7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04384" y="3578837"/>
                <a:ext cx="93225" cy="46340"/>
              </a:xfrm>
              <a:custGeom>
                <a:avLst/>
                <a:gdLst>
                  <a:gd name="T0" fmla="*/ 395043791 w 1176"/>
                  <a:gd name="T1" fmla="*/ 0 h 606"/>
                  <a:gd name="T2" fmla="*/ 0 w 1176"/>
                  <a:gd name="T3" fmla="*/ 273654982 h 606"/>
                  <a:gd name="T4" fmla="*/ 39357994 w 1176"/>
                  <a:gd name="T5" fmla="*/ 273654982 h 606"/>
                  <a:gd name="T6" fmla="*/ 395043791 w 1176"/>
                  <a:gd name="T7" fmla="*/ 33985420 h 606"/>
                  <a:gd name="T8" fmla="*/ 39504379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Freeform 1136">
                <a:extLst>
                  <a:ext uri="{FF2B5EF4-FFF2-40B4-BE49-F238E27FC236}">
                    <a16:creationId xmlns:a16="http://schemas.microsoft.com/office/drawing/2014/main" id="{E2FC0D41-6288-E741-A785-A83E6CED2A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10642" y="3626829"/>
                <a:ext cx="190281" cy="53180"/>
              </a:xfrm>
              <a:custGeom>
                <a:avLst/>
                <a:gdLst>
                  <a:gd name="T0" fmla="*/ 31829833 w 2532"/>
                  <a:gd name="T1" fmla="*/ 0 h 723"/>
                  <a:gd name="T2" fmla="*/ 31829833 w 2532"/>
                  <a:gd name="T3" fmla="*/ 0 h 723"/>
                  <a:gd name="T4" fmla="*/ 382827787 w 2532"/>
                  <a:gd name="T5" fmla="*/ 175498781 h 723"/>
                  <a:gd name="T6" fmla="*/ 382827787 w 2532"/>
                  <a:gd name="T7" fmla="*/ 175498781 h 723"/>
                  <a:gd name="T8" fmla="*/ 0 w 2532"/>
                  <a:gd name="T9" fmla="*/ 29448186 h 723"/>
                  <a:gd name="T10" fmla="*/ 31829833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3" name="Freeform 1137">
                <a:extLst>
                  <a:ext uri="{FF2B5EF4-FFF2-40B4-BE49-F238E27FC236}">
                    <a16:creationId xmlns:a16="http://schemas.microsoft.com/office/drawing/2014/main" id="{CA6DB5BC-B521-B849-B156-91FAF531CEC8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700668" y="3623055"/>
                <a:ext cx="77645" cy="5506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302641137 h 723"/>
                  <a:gd name="T6" fmla="*/ 0 w 2532"/>
                  <a:gd name="T7" fmla="*/ 302641137 h 723"/>
                  <a:gd name="T8" fmla="*/ 0 w 2532"/>
                  <a:gd name="T9" fmla="*/ 33575256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1" name="Group 1139">
              <a:extLst>
                <a:ext uri="{FF2B5EF4-FFF2-40B4-BE49-F238E27FC236}">
                  <a16:creationId xmlns:a16="http://schemas.microsoft.com/office/drawing/2014/main" id="{88F41A8A-CF3F-494E-9A2F-B26D7CA1643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5622" y="3537823"/>
              <a:ext cx="359261" cy="342045"/>
              <a:chOff x="2839" y="3501"/>
              <a:chExt cx="755" cy="803"/>
            </a:xfrm>
          </p:grpSpPr>
          <p:pic>
            <p:nvPicPr>
              <p:cNvPr id="285" name="Picture 1140" descr="desktop_computer_stylized_medium">
                <a:extLst>
                  <a:ext uri="{FF2B5EF4-FFF2-40B4-BE49-F238E27FC236}">
                    <a16:creationId xmlns:a16="http://schemas.microsoft.com/office/drawing/2014/main" id="{DF6CF23B-627F-354F-9A8F-4AC37674F0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6" name="Freeform 1141">
                <a:extLst>
                  <a:ext uri="{FF2B5EF4-FFF2-40B4-BE49-F238E27FC236}">
                    <a16:creationId xmlns:a16="http://schemas.microsoft.com/office/drawing/2014/main" id="{5B53917A-96FB-2B49-82B9-6BB3BB16C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685FF657-B3CE-E945-BB86-D18EC9B7226A}"/>
                </a:ext>
              </a:extLst>
            </p:cNvPr>
            <p:cNvGrpSpPr/>
            <p:nvPr/>
          </p:nvGrpSpPr>
          <p:grpSpPr>
            <a:xfrm>
              <a:off x="7797061" y="3296104"/>
              <a:ext cx="347997" cy="396620"/>
              <a:chOff x="7797061" y="3296104"/>
              <a:chExt cx="347997" cy="396620"/>
            </a:xfrm>
          </p:grpSpPr>
          <p:pic>
            <p:nvPicPr>
              <p:cNvPr id="283" name="Picture 571" descr="fridge2.png">
                <a:extLst>
                  <a:ext uri="{FF2B5EF4-FFF2-40B4-BE49-F238E27FC236}">
                    <a16:creationId xmlns:a16="http://schemas.microsoft.com/office/drawing/2014/main" id="{52D49911-07F8-3343-8A41-1B2AC79DBF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896825" y="3355697"/>
                <a:ext cx="189578" cy="3370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84" name="Picture 1115" descr="antenna_stylized">
                <a:extLst>
                  <a:ext uri="{FF2B5EF4-FFF2-40B4-BE49-F238E27FC236}">
                    <a16:creationId xmlns:a16="http://schemas.microsoft.com/office/drawing/2014/main" id="{E5CB4C1D-6CCE-AD42-A805-75067034C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97061" y="3296104"/>
                <a:ext cx="347997" cy="1675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09017FE0-34A3-FC43-92EF-C44FBDE65EF6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1D2297AB-8C1D-774F-89FF-8EBF734EB162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18" name="Straight Connector 317">
                <a:extLst>
                  <a:ext uri="{FF2B5EF4-FFF2-40B4-BE49-F238E27FC236}">
                    <a16:creationId xmlns:a16="http://schemas.microsoft.com/office/drawing/2014/main" id="{8983DA81-C479-F849-AB06-EDCD924EF8B3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B934C059-B2C0-5D4F-95BD-4B77D403B522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20" name="Picture 319" descr="server_rack.png">
                  <a:extLst>
                    <a:ext uri="{FF2B5EF4-FFF2-40B4-BE49-F238E27FC236}">
                      <a16:creationId xmlns:a16="http://schemas.microsoft.com/office/drawing/2014/main" id="{764A46D5-D344-3246-B4CA-E1BF2CFDEE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1" name="Picture 320" descr="server_rack.png">
                  <a:extLst>
                    <a:ext uri="{FF2B5EF4-FFF2-40B4-BE49-F238E27FC236}">
                      <a16:creationId xmlns:a16="http://schemas.microsoft.com/office/drawing/2014/main" id="{90C1BE08-C428-E74E-B929-C6D1271B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22" name="Picture 321" descr="server_rack.png">
                  <a:extLst>
                    <a:ext uri="{FF2B5EF4-FFF2-40B4-BE49-F238E27FC236}">
                      <a16:creationId xmlns:a16="http://schemas.microsoft.com/office/drawing/2014/main" id="{35FFED4D-9863-0F4E-8222-43556469342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12" name="Group 311">
              <a:extLst>
                <a:ext uri="{FF2B5EF4-FFF2-40B4-BE49-F238E27FC236}">
                  <a16:creationId xmlns:a16="http://schemas.microsoft.com/office/drawing/2014/main" id="{57017C35-5A73-C341-95B3-2D62C8998FD7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13" name="Straight Connector 312">
                <a:extLst>
                  <a:ext uri="{FF2B5EF4-FFF2-40B4-BE49-F238E27FC236}">
                    <a16:creationId xmlns:a16="http://schemas.microsoft.com/office/drawing/2014/main" id="{0B18831A-9F50-FF4A-B278-F70615A9BC25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DFC7A0EC-A9C9-974E-928E-28DD6455D09A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15" name="Picture 314" descr="server_rack.png">
                  <a:extLst>
                    <a:ext uri="{FF2B5EF4-FFF2-40B4-BE49-F238E27FC236}">
                      <a16:creationId xmlns:a16="http://schemas.microsoft.com/office/drawing/2014/main" id="{E480D9A5-8FB7-3647-AB54-42D9700E64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6" name="Picture 315" descr="server_rack.png">
                  <a:extLst>
                    <a:ext uri="{FF2B5EF4-FFF2-40B4-BE49-F238E27FC236}">
                      <a16:creationId xmlns:a16="http://schemas.microsoft.com/office/drawing/2014/main" id="{C17EE074-02D0-4143-8ED9-E4D2205689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17" name="Picture 316" descr="server_rack.png">
                  <a:extLst>
                    <a:ext uri="{FF2B5EF4-FFF2-40B4-BE49-F238E27FC236}">
                      <a16:creationId xmlns:a16="http://schemas.microsoft.com/office/drawing/2014/main" id="{589F8E4F-69B9-FA46-8D10-90FC7573C7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356" name="Group 590">
            <a:extLst>
              <a:ext uri="{FF2B5EF4-FFF2-40B4-BE49-F238E27FC236}">
                <a16:creationId xmlns:a16="http://schemas.microsoft.com/office/drawing/2014/main" id="{002C44D5-1F60-7447-A1D2-6EE5F802021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57" name="Picture 591" descr="desktop_computer_stylized_medium">
              <a:extLst>
                <a:ext uri="{FF2B5EF4-FFF2-40B4-BE49-F238E27FC236}">
                  <a16:creationId xmlns:a16="http://schemas.microsoft.com/office/drawing/2014/main" id="{7F433925-7699-B34E-88C0-C818C4963B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" name="Freeform 592">
              <a:extLst>
                <a:ext uri="{FF2B5EF4-FFF2-40B4-BE49-F238E27FC236}">
                  <a16:creationId xmlns:a16="http://schemas.microsoft.com/office/drawing/2014/main" id="{0D0F51BD-6356-DE48-89F6-A645151C0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59" name="Group 1064">
            <a:extLst>
              <a:ext uri="{FF2B5EF4-FFF2-40B4-BE49-F238E27FC236}">
                <a16:creationId xmlns:a16="http://schemas.microsoft.com/office/drawing/2014/main" id="{CF2DB679-9CD3-5148-94F7-225CE8489122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360" name="Picture 1065" descr="antenna_stylized">
              <a:extLst>
                <a:ext uri="{FF2B5EF4-FFF2-40B4-BE49-F238E27FC236}">
                  <a16:creationId xmlns:a16="http://schemas.microsoft.com/office/drawing/2014/main" id="{9C0613C0-FBB7-284C-AA40-5548C7D21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1" name="Picture 1066" descr="laptop_keyboard">
              <a:extLst>
                <a:ext uri="{FF2B5EF4-FFF2-40B4-BE49-F238E27FC236}">
                  <a16:creationId xmlns:a16="http://schemas.microsoft.com/office/drawing/2014/main" id="{4AC7E45E-9572-044A-9C56-FC7ECFA55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2" name="Freeform 1067">
              <a:extLst>
                <a:ext uri="{FF2B5EF4-FFF2-40B4-BE49-F238E27FC236}">
                  <a16:creationId xmlns:a16="http://schemas.microsoft.com/office/drawing/2014/main" id="{F03C1D3B-84C4-D14D-85A1-78A65057D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63" name="Picture 1068" descr="screen">
              <a:extLst>
                <a:ext uri="{FF2B5EF4-FFF2-40B4-BE49-F238E27FC236}">
                  <a16:creationId xmlns:a16="http://schemas.microsoft.com/office/drawing/2014/main" id="{F1045CBD-A537-1447-9CC0-AA3BBA3EF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4" name="Freeform 1069">
              <a:extLst>
                <a:ext uri="{FF2B5EF4-FFF2-40B4-BE49-F238E27FC236}">
                  <a16:creationId xmlns:a16="http://schemas.microsoft.com/office/drawing/2014/main" id="{76BB7C6D-EEEF-2649-B828-0A9E5351A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5" name="Freeform 1070">
              <a:extLst>
                <a:ext uri="{FF2B5EF4-FFF2-40B4-BE49-F238E27FC236}">
                  <a16:creationId xmlns:a16="http://schemas.microsoft.com/office/drawing/2014/main" id="{3EACCABC-F6A7-9342-BDAE-E9A2DF204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6" name="Freeform 1071">
              <a:extLst>
                <a:ext uri="{FF2B5EF4-FFF2-40B4-BE49-F238E27FC236}">
                  <a16:creationId xmlns:a16="http://schemas.microsoft.com/office/drawing/2014/main" id="{D720BF6A-08AA-AD41-9F98-FEEAF38FA2C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7" name="Freeform 1072">
              <a:extLst>
                <a:ext uri="{FF2B5EF4-FFF2-40B4-BE49-F238E27FC236}">
                  <a16:creationId xmlns:a16="http://schemas.microsoft.com/office/drawing/2014/main" id="{EBF545D7-85F7-654E-89B4-82A30829C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8" name="Freeform 1073">
              <a:extLst>
                <a:ext uri="{FF2B5EF4-FFF2-40B4-BE49-F238E27FC236}">
                  <a16:creationId xmlns:a16="http://schemas.microsoft.com/office/drawing/2014/main" id="{6EF35D5A-3DBA-4D49-BA09-E93CEA3618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9" name="Freeform 1074">
              <a:extLst>
                <a:ext uri="{FF2B5EF4-FFF2-40B4-BE49-F238E27FC236}">
                  <a16:creationId xmlns:a16="http://schemas.microsoft.com/office/drawing/2014/main" id="{B6F9A7A1-3455-6E4B-9C84-C9854E64B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0" name="Group 1075">
              <a:extLst>
                <a:ext uri="{FF2B5EF4-FFF2-40B4-BE49-F238E27FC236}">
                  <a16:creationId xmlns:a16="http://schemas.microsoft.com/office/drawing/2014/main" id="{EE846B91-FBCE-4D4F-98BC-92FA6506F5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377" name="Freeform 1076">
                <a:extLst>
                  <a:ext uri="{FF2B5EF4-FFF2-40B4-BE49-F238E27FC236}">
                    <a16:creationId xmlns:a16="http://schemas.microsoft.com/office/drawing/2014/main" id="{446AF9FA-9A2B-6646-8305-E78C2A20B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Freeform 1077">
                <a:extLst>
                  <a:ext uri="{FF2B5EF4-FFF2-40B4-BE49-F238E27FC236}">
                    <a16:creationId xmlns:a16="http://schemas.microsoft.com/office/drawing/2014/main" id="{032C23DF-A006-EC41-8986-D3A29EAAE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9" name="Freeform 1078">
                <a:extLst>
                  <a:ext uri="{FF2B5EF4-FFF2-40B4-BE49-F238E27FC236}">
                    <a16:creationId xmlns:a16="http://schemas.microsoft.com/office/drawing/2014/main" id="{12058F0B-8516-DB42-97C6-166A9AB8DD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0" name="Freeform 1079">
                <a:extLst>
                  <a:ext uri="{FF2B5EF4-FFF2-40B4-BE49-F238E27FC236}">
                    <a16:creationId xmlns:a16="http://schemas.microsoft.com/office/drawing/2014/main" id="{E56484E4-7DE8-5D40-A604-ADBF9CAC6C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1" name="Freeform 1080">
                <a:extLst>
                  <a:ext uri="{FF2B5EF4-FFF2-40B4-BE49-F238E27FC236}">
                    <a16:creationId xmlns:a16="http://schemas.microsoft.com/office/drawing/2014/main" id="{F26D0989-3D25-C44A-99EB-C0C43C9CAD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2" name="Freeform 1081">
                <a:extLst>
                  <a:ext uri="{FF2B5EF4-FFF2-40B4-BE49-F238E27FC236}">
                    <a16:creationId xmlns:a16="http://schemas.microsoft.com/office/drawing/2014/main" id="{F72E0F31-1D88-144B-BBDB-07D0278D1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71" name="Freeform 1082">
              <a:extLst>
                <a:ext uri="{FF2B5EF4-FFF2-40B4-BE49-F238E27FC236}">
                  <a16:creationId xmlns:a16="http://schemas.microsoft.com/office/drawing/2014/main" id="{ACBC1450-C521-8449-9515-C8DD92D56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2" name="Freeform 1083">
              <a:extLst>
                <a:ext uri="{FF2B5EF4-FFF2-40B4-BE49-F238E27FC236}">
                  <a16:creationId xmlns:a16="http://schemas.microsoft.com/office/drawing/2014/main" id="{FF494D13-5944-0E4F-BD7D-0B76A1DAD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3" name="Freeform 1084">
              <a:extLst>
                <a:ext uri="{FF2B5EF4-FFF2-40B4-BE49-F238E27FC236}">
                  <a16:creationId xmlns:a16="http://schemas.microsoft.com/office/drawing/2014/main" id="{9558A80C-37DE-F248-8BD6-AB3D92B297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4" name="Freeform 1085">
              <a:extLst>
                <a:ext uri="{FF2B5EF4-FFF2-40B4-BE49-F238E27FC236}">
                  <a16:creationId xmlns:a16="http://schemas.microsoft.com/office/drawing/2014/main" id="{B4C7A048-5EFA-F841-8C13-E26E13A6A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5" name="Freeform 1086">
              <a:extLst>
                <a:ext uri="{FF2B5EF4-FFF2-40B4-BE49-F238E27FC236}">
                  <a16:creationId xmlns:a16="http://schemas.microsoft.com/office/drawing/2014/main" id="{AEB574AA-8683-A443-B9F7-0D254045C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6" name="Freeform 1087">
              <a:extLst>
                <a:ext uri="{FF2B5EF4-FFF2-40B4-BE49-F238E27FC236}">
                  <a16:creationId xmlns:a16="http://schemas.microsoft.com/office/drawing/2014/main" id="{F9C1D164-EACB-FA4C-A7B6-9E26AB4B776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3" name="Group 590">
            <a:extLst>
              <a:ext uri="{FF2B5EF4-FFF2-40B4-BE49-F238E27FC236}">
                <a16:creationId xmlns:a16="http://schemas.microsoft.com/office/drawing/2014/main" id="{0E70B6A3-FE5E-A44E-9290-B5AD07E8CD4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384" name="Picture 591" descr="desktop_computer_stylized_medium">
              <a:extLst>
                <a:ext uri="{FF2B5EF4-FFF2-40B4-BE49-F238E27FC236}">
                  <a16:creationId xmlns:a16="http://schemas.microsoft.com/office/drawing/2014/main" id="{F2BC7D5E-BF7D-1249-AFC8-B8B0E8165A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Freeform 592">
              <a:extLst>
                <a:ext uri="{FF2B5EF4-FFF2-40B4-BE49-F238E27FC236}">
                  <a16:creationId xmlns:a16="http://schemas.microsoft.com/office/drawing/2014/main" id="{5BDC8880-AD2D-4C4E-B14E-AAED9CDF1B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6" name="Group 590">
            <a:extLst>
              <a:ext uri="{FF2B5EF4-FFF2-40B4-BE49-F238E27FC236}">
                <a16:creationId xmlns:a16="http://schemas.microsoft.com/office/drawing/2014/main" id="{F4D03415-B38F-5B44-9B13-ABF6FE4BB1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387" name="Picture 591" descr="desktop_computer_stylized_medium">
              <a:extLst>
                <a:ext uri="{FF2B5EF4-FFF2-40B4-BE49-F238E27FC236}">
                  <a16:creationId xmlns:a16="http://schemas.microsoft.com/office/drawing/2014/main" id="{32EA6117-AAC5-C94D-B49B-C43DF16E60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8" name="Freeform 592">
              <a:extLst>
                <a:ext uri="{FF2B5EF4-FFF2-40B4-BE49-F238E27FC236}">
                  <a16:creationId xmlns:a16="http://schemas.microsoft.com/office/drawing/2014/main" id="{3508017E-8AA9-D647-891A-276887DA9B4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89" name="Group 1064">
            <a:extLst>
              <a:ext uri="{FF2B5EF4-FFF2-40B4-BE49-F238E27FC236}">
                <a16:creationId xmlns:a16="http://schemas.microsoft.com/office/drawing/2014/main" id="{8D491387-EBC3-2D40-9285-1F06C1D72E08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390" name="Picture 1065" descr="antenna_stylized">
              <a:extLst>
                <a:ext uri="{FF2B5EF4-FFF2-40B4-BE49-F238E27FC236}">
                  <a16:creationId xmlns:a16="http://schemas.microsoft.com/office/drawing/2014/main" id="{E1605A46-E7E7-DA4D-A7B1-3F2BF5D0E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91" name="Picture 1066" descr="laptop_keyboard">
              <a:extLst>
                <a:ext uri="{FF2B5EF4-FFF2-40B4-BE49-F238E27FC236}">
                  <a16:creationId xmlns:a16="http://schemas.microsoft.com/office/drawing/2014/main" id="{E538A48B-7DCF-524B-8A59-631429692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2" name="Freeform 1067">
              <a:extLst>
                <a:ext uri="{FF2B5EF4-FFF2-40B4-BE49-F238E27FC236}">
                  <a16:creationId xmlns:a16="http://schemas.microsoft.com/office/drawing/2014/main" id="{0DF72841-010E-EF4C-BF8A-912117577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93" name="Picture 1068" descr="screen">
              <a:extLst>
                <a:ext uri="{FF2B5EF4-FFF2-40B4-BE49-F238E27FC236}">
                  <a16:creationId xmlns:a16="http://schemas.microsoft.com/office/drawing/2014/main" id="{05FB75E6-02C0-C749-B8C1-6EE94751EF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4" name="Freeform 1069">
              <a:extLst>
                <a:ext uri="{FF2B5EF4-FFF2-40B4-BE49-F238E27FC236}">
                  <a16:creationId xmlns:a16="http://schemas.microsoft.com/office/drawing/2014/main" id="{2C42E210-EA7A-7243-97B1-C77EE2476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5" name="Freeform 1070">
              <a:extLst>
                <a:ext uri="{FF2B5EF4-FFF2-40B4-BE49-F238E27FC236}">
                  <a16:creationId xmlns:a16="http://schemas.microsoft.com/office/drawing/2014/main" id="{020C16FB-B47C-5A40-8613-E3DA0F013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6" name="Freeform 1071">
              <a:extLst>
                <a:ext uri="{FF2B5EF4-FFF2-40B4-BE49-F238E27FC236}">
                  <a16:creationId xmlns:a16="http://schemas.microsoft.com/office/drawing/2014/main" id="{B6AF1532-CB13-784D-8AF3-B5F865952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7" name="Freeform 1072">
              <a:extLst>
                <a:ext uri="{FF2B5EF4-FFF2-40B4-BE49-F238E27FC236}">
                  <a16:creationId xmlns:a16="http://schemas.microsoft.com/office/drawing/2014/main" id="{A71AE470-9F14-D044-93DB-3DCB5DBEB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8" name="Freeform 1073">
              <a:extLst>
                <a:ext uri="{FF2B5EF4-FFF2-40B4-BE49-F238E27FC236}">
                  <a16:creationId xmlns:a16="http://schemas.microsoft.com/office/drawing/2014/main" id="{7753045D-9842-CC41-9B0D-EB58149EA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9" name="Freeform 1074">
              <a:extLst>
                <a:ext uri="{FF2B5EF4-FFF2-40B4-BE49-F238E27FC236}">
                  <a16:creationId xmlns:a16="http://schemas.microsoft.com/office/drawing/2014/main" id="{FB62560B-8A1D-1D4A-9C7F-3D1ED4E8CE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00" name="Group 1075">
              <a:extLst>
                <a:ext uri="{FF2B5EF4-FFF2-40B4-BE49-F238E27FC236}">
                  <a16:creationId xmlns:a16="http://schemas.microsoft.com/office/drawing/2014/main" id="{954A64CB-1C45-324C-8CBE-16624C1A0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07" name="Freeform 1076">
                <a:extLst>
                  <a:ext uri="{FF2B5EF4-FFF2-40B4-BE49-F238E27FC236}">
                    <a16:creationId xmlns:a16="http://schemas.microsoft.com/office/drawing/2014/main" id="{69DEB18E-BA65-9043-A426-C13F767151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Freeform 1077">
                <a:extLst>
                  <a:ext uri="{FF2B5EF4-FFF2-40B4-BE49-F238E27FC236}">
                    <a16:creationId xmlns:a16="http://schemas.microsoft.com/office/drawing/2014/main" id="{4DE24D51-7581-B14D-B3B6-84A687083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9" name="Freeform 1078">
                <a:extLst>
                  <a:ext uri="{FF2B5EF4-FFF2-40B4-BE49-F238E27FC236}">
                    <a16:creationId xmlns:a16="http://schemas.microsoft.com/office/drawing/2014/main" id="{EFD736A0-861B-7C41-B7C6-101FA0376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0" name="Freeform 1079">
                <a:extLst>
                  <a:ext uri="{FF2B5EF4-FFF2-40B4-BE49-F238E27FC236}">
                    <a16:creationId xmlns:a16="http://schemas.microsoft.com/office/drawing/2014/main" id="{8BD7163E-D90B-7647-AEF5-5CECAFA59C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1" name="Freeform 1080">
                <a:extLst>
                  <a:ext uri="{FF2B5EF4-FFF2-40B4-BE49-F238E27FC236}">
                    <a16:creationId xmlns:a16="http://schemas.microsoft.com/office/drawing/2014/main" id="{FC877D4D-D065-104D-8CA3-E0607A9B3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2" name="Freeform 1081">
                <a:extLst>
                  <a:ext uri="{FF2B5EF4-FFF2-40B4-BE49-F238E27FC236}">
                    <a16:creationId xmlns:a16="http://schemas.microsoft.com/office/drawing/2014/main" id="{BA9728F5-6BD1-104C-9953-C37CCA79F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01" name="Freeform 1082">
              <a:extLst>
                <a:ext uri="{FF2B5EF4-FFF2-40B4-BE49-F238E27FC236}">
                  <a16:creationId xmlns:a16="http://schemas.microsoft.com/office/drawing/2014/main" id="{D3A627E4-20E1-094F-91E7-9E62C1D73A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2" name="Freeform 1083">
              <a:extLst>
                <a:ext uri="{FF2B5EF4-FFF2-40B4-BE49-F238E27FC236}">
                  <a16:creationId xmlns:a16="http://schemas.microsoft.com/office/drawing/2014/main" id="{DE5062C9-C70B-B74E-90B7-8B999FB495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3" name="Freeform 1084">
              <a:extLst>
                <a:ext uri="{FF2B5EF4-FFF2-40B4-BE49-F238E27FC236}">
                  <a16:creationId xmlns:a16="http://schemas.microsoft.com/office/drawing/2014/main" id="{60A19E6B-9711-D44A-9A86-78531884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4" name="Freeform 1085">
              <a:extLst>
                <a:ext uri="{FF2B5EF4-FFF2-40B4-BE49-F238E27FC236}">
                  <a16:creationId xmlns:a16="http://schemas.microsoft.com/office/drawing/2014/main" id="{DABF2084-7101-4A42-808E-0316982185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5" name="Freeform 1086">
              <a:extLst>
                <a:ext uri="{FF2B5EF4-FFF2-40B4-BE49-F238E27FC236}">
                  <a16:creationId xmlns:a16="http://schemas.microsoft.com/office/drawing/2014/main" id="{3BECAB59-402D-C44C-8F0A-AC630F6F2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6" name="Freeform 1087">
              <a:extLst>
                <a:ext uri="{FF2B5EF4-FFF2-40B4-BE49-F238E27FC236}">
                  <a16:creationId xmlns:a16="http://schemas.microsoft.com/office/drawing/2014/main" id="{C431D1EA-39CA-5549-B407-D7CBF12DC37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3" name="Freeform 984">
            <a:extLst>
              <a:ext uri="{FF2B5EF4-FFF2-40B4-BE49-F238E27FC236}">
                <a16:creationId xmlns:a16="http://schemas.microsoft.com/office/drawing/2014/main" id="{EF28E360-D52F-294F-97A4-5B43A7D60CE3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4" name="Freeform 986">
            <a:extLst>
              <a:ext uri="{FF2B5EF4-FFF2-40B4-BE49-F238E27FC236}">
                <a16:creationId xmlns:a16="http://schemas.microsoft.com/office/drawing/2014/main" id="{9D5E80B1-F637-9E4D-BFD5-5F5ADB827A42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5" name="Freeform 987">
            <a:extLst>
              <a:ext uri="{FF2B5EF4-FFF2-40B4-BE49-F238E27FC236}">
                <a16:creationId xmlns:a16="http://schemas.microsoft.com/office/drawing/2014/main" id="{F21D56DB-F5E9-8D44-92D9-C4770361B950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6" name="Rectangle 988">
            <a:extLst>
              <a:ext uri="{FF2B5EF4-FFF2-40B4-BE49-F238E27FC236}">
                <a16:creationId xmlns:a16="http://schemas.microsoft.com/office/drawing/2014/main" id="{0447DE90-707A-1F42-8981-9A87D22C1D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17" name="Group 989">
            <a:extLst>
              <a:ext uri="{FF2B5EF4-FFF2-40B4-BE49-F238E27FC236}">
                <a16:creationId xmlns:a16="http://schemas.microsoft.com/office/drawing/2014/main" id="{A6C8AE16-7445-9845-8F83-A3F851D4F042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418" name="AutoShape 990">
              <a:extLst>
                <a:ext uri="{FF2B5EF4-FFF2-40B4-BE49-F238E27FC236}">
                  <a16:creationId xmlns:a16="http://schemas.microsoft.com/office/drawing/2014/main" id="{5E1B1032-2F46-EF4A-B472-E7BC9E83CB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19" name="AutoShape 991">
              <a:extLst>
                <a:ext uri="{FF2B5EF4-FFF2-40B4-BE49-F238E27FC236}">
                  <a16:creationId xmlns:a16="http://schemas.microsoft.com/office/drawing/2014/main" id="{F24B042A-2483-8545-A723-0074F55A1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0" name="Rectangle 992">
            <a:extLst>
              <a:ext uri="{FF2B5EF4-FFF2-40B4-BE49-F238E27FC236}">
                <a16:creationId xmlns:a16="http://schemas.microsoft.com/office/drawing/2014/main" id="{E881C066-69A3-D649-893B-A3C4CB9FA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1" name="Group 993">
            <a:extLst>
              <a:ext uri="{FF2B5EF4-FFF2-40B4-BE49-F238E27FC236}">
                <a16:creationId xmlns:a16="http://schemas.microsoft.com/office/drawing/2014/main" id="{2B8081F4-DBFC-C442-BDEE-DF67BF3817BC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422" name="AutoShape 994">
              <a:extLst>
                <a:ext uri="{FF2B5EF4-FFF2-40B4-BE49-F238E27FC236}">
                  <a16:creationId xmlns:a16="http://schemas.microsoft.com/office/drawing/2014/main" id="{B9A9624E-B9DF-9A46-B31E-DD7EFD0F2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3" name="AutoShape 995">
              <a:extLst>
                <a:ext uri="{FF2B5EF4-FFF2-40B4-BE49-F238E27FC236}">
                  <a16:creationId xmlns:a16="http://schemas.microsoft.com/office/drawing/2014/main" id="{642F554B-5A88-A44B-AAB6-61F7D5A17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4" name="Rectangle 996">
            <a:extLst>
              <a:ext uri="{FF2B5EF4-FFF2-40B4-BE49-F238E27FC236}">
                <a16:creationId xmlns:a16="http://schemas.microsoft.com/office/drawing/2014/main" id="{2F7E8752-11E5-3642-90E6-5285D40EA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25" name="Rectangle 997">
            <a:extLst>
              <a:ext uri="{FF2B5EF4-FFF2-40B4-BE49-F238E27FC236}">
                <a16:creationId xmlns:a16="http://schemas.microsoft.com/office/drawing/2014/main" id="{C884D5C3-FF18-F04A-B4E2-7E02117C0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26" name="Group 998">
            <a:extLst>
              <a:ext uri="{FF2B5EF4-FFF2-40B4-BE49-F238E27FC236}">
                <a16:creationId xmlns:a16="http://schemas.microsoft.com/office/drawing/2014/main" id="{D321F228-396F-C44B-AA64-15D0F1B6CEFB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427" name="AutoShape 999">
              <a:extLst>
                <a:ext uri="{FF2B5EF4-FFF2-40B4-BE49-F238E27FC236}">
                  <a16:creationId xmlns:a16="http://schemas.microsoft.com/office/drawing/2014/main" id="{849EBD72-C779-B442-B144-4C92B9E79F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28" name="AutoShape 1000">
              <a:extLst>
                <a:ext uri="{FF2B5EF4-FFF2-40B4-BE49-F238E27FC236}">
                  <a16:creationId xmlns:a16="http://schemas.microsoft.com/office/drawing/2014/main" id="{D93FB61F-FF29-F24D-8788-4165F5083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29" name="Freeform 1001">
            <a:extLst>
              <a:ext uri="{FF2B5EF4-FFF2-40B4-BE49-F238E27FC236}">
                <a16:creationId xmlns:a16="http://schemas.microsoft.com/office/drawing/2014/main" id="{A40EEA2E-A801-414B-8FBC-BBC009ECE19B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0" name="Group 1002">
            <a:extLst>
              <a:ext uri="{FF2B5EF4-FFF2-40B4-BE49-F238E27FC236}">
                <a16:creationId xmlns:a16="http://schemas.microsoft.com/office/drawing/2014/main" id="{F068EC4B-78B0-B24C-99A7-F96D6C86A2B9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431" name="AutoShape 1003">
              <a:extLst>
                <a:ext uri="{FF2B5EF4-FFF2-40B4-BE49-F238E27FC236}">
                  <a16:creationId xmlns:a16="http://schemas.microsoft.com/office/drawing/2014/main" id="{76307DFD-7DBD-DD4D-8615-A8A8D15D8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32" name="AutoShape 1004">
              <a:extLst>
                <a:ext uri="{FF2B5EF4-FFF2-40B4-BE49-F238E27FC236}">
                  <a16:creationId xmlns:a16="http://schemas.microsoft.com/office/drawing/2014/main" id="{B5EA7410-FCB5-3C42-A74F-F566ABFADD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33" name="Rectangle 1005">
            <a:extLst>
              <a:ext uri="{FF2B5EF4-FFF2-40B4-BE49-F238E27FC236}">
                <a16:creationId xmlns:a16="http://schemas.microsoft.com/office/drawing/2014/main" id="{10238275-C02A-F74A-A765-B593C055F7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4" name="Freeform 1006">
            <a:extLst>
              <a:ext uri="{FF2B5EF4-FFF2-40B4-BE49-F238E27FC236}">
                <a16:creationId xmlns:a16="http://schemas.microsoft.com/office/drawing/2014/main" id="{81D6D301-6C77-C64B-B2D0-382D840AA7FC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5" name="Freeform 1007">
            <a:extLst>
              <a:ext uri="{FF2B5EF4-FFF2-40B4-BE49-F238E27FC236}">
                <a16:creationId xmlns:a16="http://schemas.microsoft.com/office/drawing/2014/main" id="{6966CA35-6F7B-6C4F-AEE3-078FED56DF20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6" name="Oval 1008">
            <a:extLst>
              <a:ext uri="{FF2B5EF4-FFF2-40B4-BE49-F238E27FC236}">
                <a16:creationId xmlns:a16="http://schemas.microsoft.com/office/drawing/2014/main" id="{2CFA9381-C4F6-8A4A-BCBB-3123886567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7" name="Freeform 1009">
            <a:extLst>
              <a:ext uri="{FF2B5EF4-FFF2-40B4-BE49-F238E27FC236}">
                <a16:creationId xmlns:a16="http://schemas.microsoft.com/office/drawing/2014/main" id="{B30AEBEB-78E1-754E-BA64-FEE706BFF392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8" name="AutoShape 1010">
            <a:extLst>
              <a:ext uri="{FF2B5EF4-FFF2-40B4-BE49-F238E27FC236}">
                <a16:creationId xmlns:a16="http://schemas.microsoft.com/office/drawing/2014/main" id="{F2779901-7D8F-784A-8E8D-397036700A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39" name="AutoShape 1011">
            <a:extLst>
              <a:ext uri="{FF2B5EF4-FFF2-40B4-BE49-F238E27FC236}">
                <a16:creationId xmlns:a16="http://schemas.microsoft.com/office/drawing/2014/main" id="{87A8BD55-4166-4643-A7DA-52B9D36F3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0" name="Oval 1012">
            <a:extLst>
              <a:ext uri="{FF2B5EF4-FFF2-40B4-BE49-F238E27FC236}">
                <a16:creationId xmlns:a16="http://schemas.microsoft.com/office/drawing/2014/main" id="{0F991E83-25F4-2549-B34F-7A98472010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1" name="Oval 1013">
            <a:extLst>
              <a:ext uri="{FF2B5EF4-FFF2-40B4-BE49-F238E27FC236}">
                <a16:creationId xmlns:a16="http://schemas.microsoft.com/office/drawing/2014/main" id="{01F6513A-F015-D94A-929C-75D48673F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2" name="Oval 1014">
            <a:extLst>
              <a:ext uri="{FF2B5EF4-FFF2-40B4-BE49-F238E27FC236}">
                <a16:creationId xmlns:a16="http://schemas.microsoft.com/office/drawing/2014/main" id="{DF2F1710-E7DF-7E48-A534-44E42CD00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43" name="Rectangle 1015">
            <a:extLst>
              <a:ext uri="{FF2B5EF4-FFF2-40B4-BE49-F238E27FC236}">
                <a16:creationId xmlns:a16="http://schemas.microsoft.com/office/drawing/2014/main" id="{328DCBC9-32E9-FD44-B2CF-3BC801D59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447" name="Group 590">
            <a:extLst>
              <a:ext uri="{FF2B5EF4-FFF2-40B4-BE49-F238E27FC236}">
                <a16:creationId xmlns:a16="http://schemas.microsoft.com/office/drawing/2014/main" id="{CCAB7625-FEE3-BB4A-97C1-EF1CC267990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51" name="Picture 591" descr="desktop_computer_stylized_medium">
              <a:extLst>
                <a:ext uri="{FF2B5EF4-FFF2-40B4-BE49-F238E27FC236}">
                  <a16:creationId xmlns:a16="http://schemas.microsoft.com/office/drawing/2014/main" id="{FC71EB74-5BE7-7A48-B637-5058D84946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2" name="Freeform 592">
              <a:extLst>
                <a:ext uri="{FF2B5EF4-FFF2-40B4-BE49-F238E27FC236}">
                  <a16:creationId xmlns:a16="http://schemas.microsoft.com/office/drawing/2014/main" id="{B9007CC0-7362-AE4E-9B5B-742E3046F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4" name="Rectangle 443">
            <a:extLst>
              <a:ext uri="{FF2B5EF4-FFF2-40B4-BE49-F238E27FC236}">
                <a16:creationId xmlns:a16="http://schemas.microsoft.com/office/drawing/2014/main" id="{C47118FD-7A98-6943-B3A3-B578E5FB9F06}"/>
              </a:ext>
            </a:extLst>
          </p:cNvPr>
          <p:cNvSpPr/>
          <p:nvPr/>
        </p:nvSpPr>
        <p:spPr>
          <a:xfrm>
            <a:off x="6539916" y="1365914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46" name="Group 652">
            <a:extLst>
              <a:ext uri="{FF2B5EF4-FFF2-40B4-BE49-F238E27FC236}">
                <a16:creationId xmlns:a16="http://schemas.microsoft.com/office/drawing/2014/main" id="{84B474B2-2AC4-EC40-9EA0-B5E48CE68CBD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453" name="Picture 653" descr="iphone_stylized_small">
              <a:extLst>
                <a:ext uri="{FF2B5EF4-FFF2-40B4-BE49-F238E27FC236}">
                  <a16:creationId xmlns:a16="http://schemas.microsoft.com/office/drawing/2014/main" id="{34A94CEC-DE5F-E64D-A5B4-F04DB3231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4" name="Picture 654" descr="antenna_radiation_stylized">
              <a:extLst>
                <a:ext uri="{FF2B5EF4-FFF2-40B4-BE49-F238E27FC236}">
                  <a16:creationId xmlns:a16="http://schemas.microsoft.com/office/drawing/2014/main" id="{67C4AABE-F80E-F846-A0E8-D555DE64EB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49" name="Oval 448">
            <a:extLst>
              <a:ext uri="{FF2B5EF4-FFF2-40B4-BE49-F238E27FC236}">
                <a16:creationId xmlns:a16="http://schemas.microsoft.com/office/drawing/2014/main" id="{D57ABF6C-635D-8547-9D46-7AFB160876AA}"/>
              </a:ext>
            </a:extLst>
          </p:cNvPr>
          <p:cNvSpPr/>
          <p:nvPr/>
        </p:nvSpPr>
        <p:spPr>
          <a:xfrm>
            <a:off x="7680324" y="1814171"/>
            <a:ext cx="612303" cy="51006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0" name="Oval 449">
            <a:extLst>
              <a:ext uri="{FF2B5EF4-FFF2-40B4-BE49-F238E27FC236}">
                <a16:creationId xmlns:a16="http://schemas.microsoft.com/office/drawing/2014/main" id="{2895CDC0-6EA0-564A-AFB6-E1E735A44F41}"/>
              </a:ext>
            </a:extLst>
          </p:cNvPr>
          <p:cNvSpPr/>
          <p:nvPr/>
        </p:nvSpPr>
        <p:spPr>
          <a:xfrm>
            <a:off x="9823450" y="5554772"/>
            <a:ext cx="612303" cy="51006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3" name="Freeform 917">
            <a:extLst>
              <a:ext uri="{FF2B5EF4-FFF2-40B4-BE49-F238E27FC236}">
                <a16:creationId xmlns:a16="http://schemas.microsoft.com/office/drawing/2014/main" id="{ADACC4C8-123A-0642-ADC2-DC6E1D927429}"/>
              </a:ext>
            </a:extLst>
          </p:cNvPr>
          <p:cNvSpPr>
            <a:spLocks/>
          </p:cNvSpPr>
          <p:nvPr/>
        </p:nvSpPr>
        <p:spPr bwMode="auto">
          <a:xfrm>
            <a:off x="8005845" y="1190714"/>
            <a:ext cx="304800" cy="942975"/>
          </a:xfrm>
          <a:custGeom>
            <a:avLst/>
            <a:gdLst>
              <a:gd name="T0" fmla="*/ 0 w 192"/>
              <a:gd name="T1" fmla="*/ 594 h 594"/>
              <a:gd name="T2" fmla="*/ 192 w 192"/>
              <a:gd name="T3" fmla="*/ 0 h 594"/>
              <a:gd name="T4" fmla="*/ 192 w 192"/>
              <a:gd name="T5" fmla="*/ 515 h 594"/>
              <a:gd name="T6" fmla="*/ 0 w 192"/>
              <a:gd name="T7" fmla="*/ 594 h 594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594"/>
              <a:gd name="T14" fmla="*/ 192 w 192"/>
              <a:gd name="T15" fmla="*/ 594 h 5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594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FEE881-E73C-8C4D-A5ED-9848E08F428B}"/>
              </a:ext>
            </a:extLst>
          </p:cNvPr>
          <p:cNvGrpSpPr/>
          <p:nvPr/>
        </p:nvGrpSpPr>
        <p:grpSpPr>
          <a:xfrm>
            <a:off x="10288915" y="4742972"/>
            <a:ext cx="880622" cy="861812"/>
            <a:chOff x="10288915" y="4742972"/>
            <a:chExt cx="880622" cy="861812"/>
          </a:xfrm>
        </p:grpSpPr>
        <p:grpSp>
          <p:nvGrpSpPr>
            <p:cNvPr id="323" name="Group 950">
              <a:extLst>
                <a:ext uri="{FF2B5EF4-FFF2-40B4-BE49-F238E27FC236}">
                  <a16:creationId xmlns:a16="http://schemas.microsoft.com/office/drawing/2014/main" id="{BF16D25A-05F2-BD48-8851-FCCC3771B7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88915" y="5273951"/>
              <a:ext cx="177192" cy="330833"/>
              <a:chOff x="4140" y="429"/>
              <a:chExt cx="1425" cy="2396"/>
            </a:xfrm>
          </p:grpSpPr>
          <p:sp>
            <p:nvSpPr>
              <p:cNvPr id="324" name="Freeform 951">
                <a:extLst>
                  <a:ext uri="{FF2B5EF4-FFF2-40B4-BE49-F238E27FC236}">
                    <a16:creationId xmlns:a16="http://schemas.microsoft.com/office/drawing/2014/main" id="{72C50429-8235-E440-B0F8-ADCFAC7485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Rectangle 952">
                <a:extLst>
                  <a:ext uri="{FF2B5EF4-FFF2-40B4-BE49-F238E27FC236}">
                    <a16:creationId xmlns:a16="http://schemas.microsoft.com/office/drawing/2014/main" id="{C8289D20-20EF-CE4A-B82D-CC6F98B22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26" name="Freeform 953">
                <a:extLst>
                  <a:ext uri="{FF2B5EF4-FFF2-40B4-BE49-F238E27FC236}">
                    <a16:creationId xmlns:a16="http://schemas.microsoft.com/office/drawing/2014/main" id="{512EE24C-2BC1-5A45-B541-28FAD55222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7" name="Freeform 954">
                <a:extLst>
                  <a:ext uri="{FF2B5EF4-FFF2-40B4-BE49-F238E27FC236}">
                    <a16:creationId xmlns:a16="http://schemas.microsoft.com/office/drawing/2014/main" id="{CC26DF50-FD02-994D-80F7-4CD21CC31F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8" name="Rectangle 955">
                <a:extLst>
                  <a:ext uri="{FF2B5EF4-FFF2-40B4-BE49-F238E27FC236}">
                    <a16:creationId xmlns:a16="http://schemas.microsoft.com/office/drawing/2014/main" id="{12D5F885-EEB6-EA49-8F16-8E65F7B56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29" name="Group 956">
                <a:extLst>
                  <a:ext uri="{FF2B5EF4-FFF2-40B4-BE49-F238E27FC236}">
                    <a16:creationId xmlns:a16="http://schemas.microsoft.com/office/drawing/2014/main" id="{4819CF1A-CAA2-2445-BACA-6333C67700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54" name="AutoShape 957">
                  <a:extLst>
                    <a:ext uri="{FF2B5EF4-FFF2-40B4-BE49-F238E27FC236}">
                      <a16:creationId xmlns:a16="http://schemas.microsoft.com/office/drawing/2014/main" id="{F403CAA7-7575-5B45-9B26-74060E67ED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5" name="AutoShape 958">
                  <a:extLst>
                    <a:ext uri="{FF2B5EF4-FFF2-40B4-BE49-F238E27FC236}">
                      <a16:creationId xmlns:a16="http://schemas.microsoft.com/office/drawing/2014/main" id="{E7C03107-B3D4-E74B-8026-51FC5FB4C9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0" name="Rectangle 959">
                <a:extLst>
                  <a:ext uri="{FF2B5EF4-FFF2-40B4-BE49-F238E27FC236}">
                    <a16:creationId xmlns:a16="http://schemas.microsoft.com/office/drawing/2014/main" id="{8C82FD14-8B3E-4C45-BA2F-1D536922B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31" name="Group 960">
                <a:extLst>
                  <a:ext uri="{FF2B5EF4-FFF2-40B4-BE49-F238E27FC236}">
                    <a16:creationId xmlns:a16="http://schemas.microsoft.com/office/drawing/2014/main" id="{848EC42A-6B0F-D74E-99AF-9287D4319D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52" name="AutoShape 961">
                  <a:extLst>
                    <a:ext uri="{FF2B5EF4-FFF2-40B4-BE49-F238E27FC236}">
                      <a16:creationId xmlns:a16="http://schemas.microsoft.com/office/drawing/2014/main" id="{5837F05C-C8FD-5D48-B46A-FAF46F8F6D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3" name="AutoShape 962">
                  <a:extLst>
                    <a:ext uri="{FF2B5EF4-FFF2-40B4-BE49-F238E27FC236}">
                      <a16:creationId xmlns:a16="http://schemas.microsoft.com/office/drawing/2014/main" id="{85884ACD-1556-C049-9208-BBD38D4BCB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2" name="Rectangle 963">
                <a:extLst>
                  <a:ext uri="{FF2B5EF4-FFF2-40B4-BE49-F238E27FC236}">
                    <a16:creationId xmlns:a16="http://schemas.microsoft.com/office/drawing/2014/main" id="{BB3BDCEC-6ABC-7E44-B9C4-70680B656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3" name="Rectangle 964">
                <a:extLst>
                  <a:ext uri="{FF2B5EF4-FFF2-40B4-BE49-F238E27FC236}">
                    <a16:creationId xmlns:a16="http://schemas.microsoft.com/office/drawing/2014/main" id="{BF659529-BF75-D64D-A398-3F5F02E8D6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grpSp>
            <p:nvGrpSpPr>
              <p:cNvPr id="334" name="Group 965">
                <a:extLst>
                  <a:ext uri="{FF2B5EF4-FFF2-40B4-BE49-F238E27FC236}">
                    <a16:creationId xmlns:a16="http://schemas.microsoft.com/office/drawing/2014/main" id="{08EED94E-296E-6944-AB01-4E0F74CF60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50" name="AutoShape 966">
                  <a:extLst>
                    <a:ext uri="{FF2B5EF4-FFF2-40B4-BE49-F238E27FC236}">
                      <a16:creationId xmlns:a16="http://schemas.microsoft.com/office/drawing/2014/main" id="{E45BC691-EDAB-5043-B974-6931BF4A1A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1" name="AutoShape 967">
                  <a:extLst>
                    <a:ext uri="{FF2B5EF4-FFF2-40B4-BE49-F238E27FC236}">
                      <a16:creationId xmlns:a16="http://schemas.microsoft.com/office/drawing/2014/main" id="{BC4BCC73-0226-7344-A90F-A319311EB0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5" name="Freeform 968">
                <a:extLst>
                  <a:ext uri="{FF2B5EF4-FFF2-40B4-BE49-F238E27FC236}">
                    <a16:creationId xmlns:a16="http://schemas.microsoft.com/office/drawing/2014/main" id="{4D3CB3E6-04E9-DD42-A1E2-B9CFDE5F40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336" name="Group 969">
                <a:extLst>
                  <a:ext uri="{FF2B5EF4-FFF2-40B4-BE49-F238E27FC236}">
                    <a16:creationId xmlns:a16="http://schemas.microsoft.com/office/drawing/2014/main" id="{D3A85C8F-5C9D-004C-BED1-826FD6B753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48" name="AutoShape 970">
                  <a:extLst>
                    <a:ext uri="{FF2B5EF4-FFF2-40B4-BE49-F238E27FC236}">
                      <a16:creationId xmlns:a16="http://schemas.microsoft.com/office/drawing/2014/main" id="{61DC189F-D857-CE49-9706-A99AFD0741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9" name="AutoShape 971">
                  <a:extLst>
                    <a:ext uri="{FF2B5EF4-FFF2-40B4-BE49-F238E27FC236}">
                      <a16:creationId xmlns:a16="http://schemas.microsoft.com/office/drawing/2014/main" id="{8FED6611-7057-CD45-9474-CA215533CF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37" name="Rectangle 972">
                <a:extLst>
                  <a:ext uri="{FF2B5EF4-FFF2-40B4-BE49-F238E27FC236}">
                    <a16:creationId xmlns:a16="http://schemas.microsoft.com/office/drawing/2014/main" id="{043E3E2C-723D-CA49-8604-B8FA4FD29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38" name="Freeform 973">
                <a:extLst>
                  <a:ext uri="{FF2B5EF4-FFF2-40B4-BE49-F238E27FC236}">
                    <a16:creationId xmlns:a16="http://schemas.microsoft.com/office/drawing/2014/main" id="{A7D59DBF-B240-2743-8F05-CD6652179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Freeform 974">
                <a:extLst>
                  <a:ext uri="{FF2B5EF4-FFF2-40B4-BE49-F238E27FC236}">
                    <a16:creationId xmlns:a16="http://schemas.microsoft.com/office/drawing/2014/main" id="{782758E0-5FA1-2541-8957-4820DA2644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0" name="Oval 975">
                <a:extLst>
                  <a:ext uri="{FF2B5EF4-FFF2-40B4-BE49-F238E27FC236}">
                    <a16:creationId xmlns:a16="http://schemas.microsoft.com/office/drawing/2014/main" id="{E43434A9-1771-1841-B10D-00C68B13FB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1" name="Freeform 976">
                <a:extLst>
                  <a:ext uri="{FF2B5EF4-FFF2-40B4-BE49-F238E27FC236}">
                    <a16:creationId xmlns:a16="http://schemas.microsoft.com/office/drawing/2014/main" id="{7F3BC29B-77D4-0345-BC99-5EBDE51786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2" name="AutoShape 977">
                <a:extLst>
                  <a:ext uri="{FF2B5EF4-FFF2-40B4-BE49-F238E27FC236}">
                    <a16:creationId xmlns:a16="http://schemas.microsoft.com/office/drawing/2014/main" id="{AB8C4D5D-D558-0E48-B735-10A1700F94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3" name="AutoShape 978">
                <a:extLst>
                  <a:ext uri="{FF2B5EF4-FFF2-40B4-BE49-F238E27FC236}">
                    <a16:creationId xmlns:a16="http://schemas.microsoft.com/office/drawing/2014/main" id="{A52E34C3-2A4E-6E43-AEAD-80E9029E9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4" name="Oval 979">
                <a:extLst>
                  <a:ext uri="{FF2B5EF4-FFF2-40B4-BE49-F238E27FC236}">
                    <a16:creationId xmlns:a16="http://schemas.microsoft.com/office/drawing/2014/main" id="{CF996EB8-B8AF-1645-81FB-5C4480FC1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5" name="Oval 980">
                <a:extLst>
                  <a:ext uri="{FF2B5EF4-FFF2-40B4-BE49-F238E27FC236}">
                    <a16:creationId xmlns:a16="http://schemas.microsoft.com/office/drawing/2014/main" id="{6ABBF416-3D25-A54A-B9CB-9BC7B8D8BD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6" name="Oval 981">
                <a:extLst>
                  <a:ext uri="{FF2B5EF4-FFF2-40B4-BE49-F238E27FC236}">
                    <a16:creationId xmlns:a16="http://schemas.microsoft.com/office/drawing/2014/main" id="{BEBFB614-43B9-5A4B-8E5D-794244BE1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47" name="Rectangle 982">
                <a:extLst>
                  <a:ext uri="{FF2B5EF4-FFF2-40B4-BE49-F238E27FC236}">
                    <a16:creationId xmlns:a16="http://schemas.microsoft.com/office/drawing/2014/main" id="{C5CE1C8E-4047-8540-B7FB-EBAB3DBC6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65" name="Rectangle 227">
              <a:extLst>
                <a:ext uri="{FF2B5EF4-FFF2-40B4-BE49-F238E27FC236}">
                  <a16:creationId xmlns:a16="http://schemas.microsoft.com/office/drawing/2014/main" id="{DDE0D48B-5AA6-5340-937B-33FE1BA44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52186" y="4753064"/>
              <a:ext cx="676276" cy="776288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6" name="Rectangle 228">
              <a:extLst>
                <a:ext uri="{FF2B5EF4-FFF2-40B4-BE49-F238E27FC236}">
                  <a16:creationId xmlns:a16="http://schemas.microsoft.com/office/drawing/2014/main" id="{AEBD2839-8A70-0849-9413-EA386C5B0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8848" y="4776877"/>
              <a:ext cx="690563" cy="800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7" name="Rectangle 229">
              <a:extLst>
                <a:ext uri="{FF2B5EF4-FFF2-40B4-BE49-F238E27FC236}">
                  <a16:creationId xmlns:a16="http://schemas.microsoft.com/office/drawing/2014/main" id="{66D99AF7-74D7-B440-A1E0-2DC5D0A5EF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25991" y="4930726"/>
              <a:ext cx="676276" cy="18666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8" name="Text Box 230">
              <a:extLst>
                <a:ext uri="{FF2B5EF4-FFF2-40B4-BE49-F238E27FC236}">
                  <a16:creationId xmlns:a16="http://schemas.microsoft.com/office/drawing/2014/main" id="{0C785C80-53AC-EA4E-992A-05BE1EFF5E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55149" y="4742972"/>
              <a:ext cx="814388" cy="8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9" name="Line 231">
              <a:extLst>
                <a:ext uri="{FF2B5EF4-FFF2-40B4-BE49-F238E27FC236}">
                  <a16:creationId xmlns:a16="http://schemas.microsoft.com/office/drawing/2014/main" id="{444422FC-4C08-2E49-AD0C-394B62D1B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18848" y="5119777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0" name="Line 232">
              <a:extLst>
                <a:ext uri="{FF2B5EF4-FFF2-40B4-BE49-F238E27FC236}">
                  <a16:creationId xmlns:a16="http://schemas.microsoft.com/office/drawing/2014/main" id="{D3DF9882-BA24-4148-9227-6803DB03F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8373" y="5257889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71" name="Line 233">
              <a:extLst>
                <a:ext uri="{FF2B5EF4-FFF2-40B4-BE49-F238E27FC236}">
                  <a16:creationId xmlns:a16="http://schemas.microsoft.com/office/drawing/2014/main" id="{238E9799-3D8B-F54E-BFBB-FE1237FAD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28373" y="5396002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72" name="Freeform 917">
            <a:extLst>
              <a:ext uri="{FF2B5EF4-FFF2-40B4-BE49-F238E27FC236}">
                <a16:creationId xmlns:a16="http://schemas.microsoft.com/office/drawing/2014/main" id="{831FA212-BCFB-1F40-96A0-1C871E9EF3AB}"/>
              </a:ext>
            </a:extLst>
          </p:cNvPr>
          <p:cNvSpPr>
            <a:spLocks/>
          </p:cNvSpPr>
          <p:nvPr/>
        </p:nvSpPr>
        <p:spPr bwMode="auto">
          <a:xfrm>
            <a:off x="10104523" y="4775289"/>
            <a:ext cx="304800" cy="942975"/>
          </a:xfrm>
          <a:custGeom>
            <a:avLst/>
            <a:gdLst>
              <a:gd name="T0" fmla="*/ 0 w 192"/>
              <a:gd name="T1" fmla="*/ 594 h 594"/>
              <a:gd name="T2" fmla="*/ 192 w 192"/>
              <a:gd name="T3" fmla="*/ 0 h 594"/>
              <a:gd name="T4" fmla="*/ 192 w 192"/>
              <a:gd name="T5" fmla="*/ 515 h 594"/>
              <a:gd name="T6" fmla="*/ 0 w 192"/>
              <a:gd name="T7" fmla="*/ 594 h 594"/>
              <a:gd name="T8" fmla="*/ 0 60000 65536"/>
              <a:gd name="T9" fmla="*/ 0 60000 65536"/>
              <a:gd name="T10" fmla="*/ 0 60000 65536"/>
              <a:gd name="T11" fmla="*/ 0 60000 65536"/>
              <a:gd name="T12" fmla="*/ 0 w 192"/>
              <a:gd name="T13" fmla="*/ 0 h 594"/>
              <a:gd name="T14" fmla="*/ 192 w 192"/>
              <a:gd name="T15" fmla="*/ 594 h 5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2" h="594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 rotWithShape="1">
            <a:gsLst>
              <a:gs pos="0">
                <a:schemeClr val="bg1"/>
              </a:gs>
              <a:gs pos="100000">
                <a:srgbClr val="CC00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84" name="Group 950">
            <a:extLst>
              <a:ext uri="{FF2B5EF4-FFF2-40B4-BE49-F238E27FC236}">
                <a16:creationId xmlns:a16="http://schemas.microsoft.com/office/drawing/2014/main" id="{7CEBBAF6-579E-3943-B1EB-BB883618D6D9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485" name="Freeform 951">
              <a:extLst>
                <a:ext uri="{FF2B5EF4-FFF2-40B4-BE49-F238E27FC236}">
                  <a16:creationId xmlns:a16="http://schemas.microsoft.com/office/drawing/2014/main" id="{984581C6-7CED-A042-809F-11066F04B5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6" name="Rectangle 952">
              <a:extLst>
                <a:ext uri="{FF2B5EF4-FFF2-40B4-BE49-F238E27FC236}">
                  <a16:creationId xmlns:a16="http://schemas.microsoft.com/office/drawing/2014/main" id="{0E0A78D4-7C3B-2143-AE69-FA504AD75E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7" name="Freeform 953">
              <a:extLst>
                <a:ext uri="{FF2B5EF4-FFF2-40B4-BE49-F238E27FC236}">
                  <a16:creationId xmlns:a16="http://schemas.microsoft.com/office/drawing/2014/main" id="{B0C7F238-A8B7-7443-8BA5-8939FF6B5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8" name="Freeform 954">
              <a:extLst>
                <a:ext uri="{FF2B5EF4-FFF2-40B4-BE49-F238E27FC236}">
                  <a16:creationId xmlns:a16="http://schemas.microsoft.com/office/drawing/2014/main" id="{6F90FD17-11E4-EE4F-AF2F-7122C053E0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9" name="Rectangle 955">
              <a:extLst>
                <a:ext uri="{FF2B5EF4-FFF2-40B4-BE49-F238E27FC236}">
                  <a16:creationId xmlns:a16="http://schemas.microsoft.com/office/drawing/2014/main" id="{53A75298-B138-094F-9787-1B231F480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0" name="Group 956">
              <a:extLst>
                <a:ext uri="{FF2B5EF4-FFF2-40B4-BE49-F238E27FC236}">
                  <a16:creationId xmlns:a16="http://schemas.microsoft.com/office/drawing/2014/main" id="{AD456B50-CD82-6F4C-9CF1-09ABBC571C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15" name="AutoShape 957">
                <a:extLst>
                  <a:ext uri="{FF2B5EF4-FFF2-40B4-BE49-F238E27FC236}">
                    <a16:creationId xmlns:a16="http://schemas.microsoft.com/office/drawing/2014/main" id="{4C074F81-A723-5F4E-9479-CE1CDCFBC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6" name="AutoShape 958">
                <a:extLst>
                  <a:ext uri="{FF2B5EF4-FFF2-40B4-BE49-F238E27FC236}">
                    <a16:creationId xmlns:a16="http://schemas.microsoft.com/office/drawing/2014/main" id="{4DE71513-1E1D-B644-992C-AE6AB0DB11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1" name="Rectangle 959">
              <a:extLst>
                <a:ext uri="{FF2B5EF4-FFF2-40B4-BE49-F238E27FC236}">
                  <a16:creationId xmlns:a16="http://schemas.microsoft.com/office/drawing/2014/main" id="{05D448DB-B3CB-C64D-8C4B-72D790DFF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2" name="Group 960">
              <a:extLst>
                <a:ext uri="{FF2B5EF4-FFF2-40B4-BE49-F238E27FC236}">
                  <a16:creationId xmlns:a16="http://schemas.microsoft.com/office/drawing/2014/main" id="{9CDEBDA5-A066-D749-B9E9-47DB05253D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13" name="AutoShape 961">
                <a:extLst>
                  <a:ext uri="{FF2B5EF4-FFF2-40B4-BE49-F238E27FC236}">
                    <a16:creationId xmlns:a16="http://schemas.microsoft.com/office/drawing/2014/main" id="{8E73CA32-EF58-EA45-A4FE-37E560EBE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4" name="AutoShape 962">
                <a:extLst>
                  <a:ext uri="{FF2B5EF4-FFF2-40B4-BE49-F238E27FC236}">
                    <a16:creationId xmlns:a16="http://schemas.microsoft.com/office/drawing/2014/main" id="{2E2C05F9-1F42-CF46-83F8-339E874CF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3" name="Rectangle 963">
              <a:extLst>
                <a:ext uri="{FF2B5EF4-FFF2-40B4-BE49-F238E27FC236}">
                  <a16:creationId xmlns:a16="http://schemas.microsoft.com/office/drawing/2014/main" id="{D2B5715C-9E55-D04D-BD32-A700B9DCC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4" name="Rectangle 964">
              <a:extLst>
                <a:ext uri="{FF2B5EF4-FFF2-40B4-BE49-F238E27FC236}">
                  <a16:creationId xmlns:a16="http://schemas.microsoft.com/office/drawing/2014/main" id="{3A8FF8A7-C248-1B42-80FA-051974D95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95" name="Group 965">
              <a:extLst>
                <a:ext uri="{FF2B5EF4-FFF2-40B4-BE49-F238E27FC236}">
                  <a16:creationId xmlns:a16="http://schemas.microsoft.com/office/drawing/2014/main" id="{8E71E5B0-A3F5-D344-B255-99112EB19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11" name="AutoShape 966">
                <a:extLst>
                  <a:ext uri="{FF2B5EF4-FFF2-40B4-BE49-F238E27FC236}">
                    <a16:creationId xmlns:a16="http://schemas.microsoft.com/office/drawing/2014/main" id="{A2F22898-EA39-FB4D-B255-ABCB1B7C1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2" name="AutoShape 967">
                <a:extLst>
                  <a:ext uri="{FF2B5EF4-FFF2-40B4-BE49-F238E27FC236}">
                    <a16:creationId xmlns:a16="http://schemas.microsoft.com/office/drawing/2014/main" id="{FBF034BA-270B-6F40-B57B-8A19ABF28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6" name="Freeform 968">
              <a:extLst>
                <a:ext uri="{FF2B5EF4-FFF2-40B4-BE49-F238E27FC236}">
                  <a16:creationId xmlns:a16="http://schemas.microsoft.com/office/drawing/2014/main" id="{C6616798-D999-124B-8365-0FF6B1AC6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97" name="Group 969">
              <a:extLst>
                <a:ext uri="{FF2B5EF4-FFF2-40B4-BE49-F238E27FC236}">
                  <a16:creationId xmlns:a16="http://schemas.microsoft.com/office/drawing/2014/main" id="{0D2B7299-399C-9748-80B1-8B82EA5708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9" name="AutoShape 970">
                <a:extLst>
                  <a:ext uri="{FF2B5EF4-FFF2-40B4-BE49-F238E27FC236}">
                    <a16:creationId xmlns:a16="http://schemas.microsoft.com/office/drawing/2014/main" id="{791F8FFE-36CE-5D47-899C-7B6F5471D9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510" name="AutoShape 971">
                <a:extLst>
                  <a:ext uri="{FF2B5EF4-FFF2-40B4-BE49-F238E27FC236}">
                    <a16:creationId xmlns:a16="http://schemas.microsoft.com/office/drawing/2014/main" id="{96614370-C84C-644E-AF93-94853FD47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98" name="Rectangle 972">
              <a:extLst>
                <a:ext uri="{FF2B5EF4-FFF2-40B4-BE49-F238E27FC236}">
                  <a16:creationId xmlns:a16="http://schemas.microsoft.com/office/drawing/2014/main" id="{3024E21F-4580-974D-A923-DBF7106EF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99" name="Freeform 973">
              <a:extLst>
                <a:ext uri="{FF2B5EF4-FFF2-40B4-BE49-F238E27FC236}">
                  <a16:creationId xmlns:a16="http://schemas.microsoft.com/office/drawing/2014/main" id="{355CC750-A436-114A-B13D-15B18BE0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0" name="Freeform 974">
              <a:extLst>
                <a:ext uri="{FF2B5EF4-FFF2-40B4-BE49-F238E27FC236}">
                  <a16:creationId xmlns:a16="http://schemas.microsoft.com/office/drawing/2014/main" id="{D88AEB08-419C-994D-B9AF-2D260494D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1" name="Oval 975">
              <a:extLst>
                <a:ext uri="{FF2B5EF4-FFF2-40B4-BE49-F238E27FC236}">
                  <a16:creationId xmlns:a16="http://schemas.microsoft.com/office/drawing/2014/main" id="{A70DC3D0-7F41-FB4E-BF25-4A8051E0D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2" name="Freeform 976">
              <a:extLst>
                <a:ext uri="{FF2B5EF4-FFF2-40B4-BE49-F238E27FC236}">
                  <a16:creationId xmlns:a16="http://schemas.microsoft.com/office/drawing/2014/main" id="{00011472-61BE-7D4E-BF36-C4C4F0A5D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3" name="AutoShape 977">
              <a:extLst>
                <a:ext uri="{FF2B5EF4-FFF2-40B4-BE49-F238E27FC236}">
                  <a16:creationId xmlns:a16="http://schemas.microsoft.com/office/drawing/2014/main" id="{369D2889-1BFC-A340-B67F-54F258D6F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4" name="AutoShape 978">
              <a:extLst>
                <a:ext uri="{FF2B5EF4-FFF2-40B4-BE49-F238E27FC236}">
                  <a16:creationId xmlns:a16="http://schemas.microsoft.com/office/drawing/2014/main" id="{CEFA09E5-3186-4445-AD94-60C0E1519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5" name="Oval 979">
              <a:extLst>
                <a:ext uri="{FF2B5EF4-FFF2-40B4-BE49-F238E27FC236}">
                  <a16:creationId xmlns:a16="http://schemas.microsoft.com/office/drawing/2014/main" id="{9AFADA62-C3CB-594F-8048-887106427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6" name="Oval 980">
              <a:extLst>
                <a:ext uri="{FF2B5EF4-FFF2-40B4-BE49-F238E27FC236}">
                  <a16:creationId xmlns:a16="http://schemas.microsoft.com/office/drawing/2014/main" id="{C82FFABC-4C4C-6243-9D2D-3C99FBC51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7" name="Oval 981">
              <a:extLst>
                <a:ext uri="{FF2B5EF4-FFF2-40B4-BE49-F238E27FC236}">
                  <a16:creationId xmlns:a16="http://schemas.microsoft.com/office/drawing/2014/main" id="{C0EFDD4D-FB5A-6D4E-97DD-CFA89D4A9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08" name="Rectangle 982">
              <a:extLst>
                <a:ext uri="{FF2B5EF4-FFF2-40B4-BE49-F238E27FC236}">
                  <a16:creationId xmlns:a16="http://schemas.microsoft.com/office/drawing/2014/main" id="{99A1B872-581F-BE49-AADF-3A6775C16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77610FF-4F61-2C4A-A861-FC0ED9C69928}"/>
              </a:ext>
            </a:extLst>
          </p:cNvPr>
          <p:cNvGrpSpPr/>
          <p:nvPr/>
        </p:nvGrpSpPr>
        <p:grpSpPr>
          <a:xfrm>
            <a:off x="8252702" y="1137866"/>
            <a:ext cx="814388" cy="854075"/>
            <a:chOff x="9791027" y="656358"/>
            <a:chExt cx="814388" cy="854075"/>
          </a:xfrm>
        </p:grpSpPr>
        <p:sp>
          <p:nvSpPr>
            <p:cNvPr id="519" name="Rectangle 227">
              <a:extLst>
                <a:ext uri="{FF2B5EF4-FFF2-40B4-BE49-F238E27FC236}">
                  <a16:creationId xmlns:a16="http://schemas.microsoft.com/office/drawing/2014/main" id="{B61510CE-247E-1E43-BA4A-EC188AFE0C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88064" y="666450"/>
              <a:ext cx="676276" cy="776288"/>
            </a:xfrm>
            <a:prstGeom prst="rect">
              <a:avLst/>
            </a:prstGeom>
            <a:solidFill>
              <a:srgbClr val="0000A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0" name="Rectangle 228">
              <a:extLst>
                <a:ext uri="{FF2B5EF4-FFF2-40B4-BE49-F238E27FC236}">
                  <a16:creationId xmlns:a16="http://schemas.microsoft.com/office/drawing/2014/main" id="{4174338D-3A0E-9747-819D-0C19F4DF4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54726" y="690263"/>
              <a:ext cx="690563" cy="8001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1" name="Rectangle 229">
              <a:extLst>
                <a:ext uri="{FF2B5EF4-FFF2-40B4-BE49-F238E27FC236}">
                  <a16:creationId xmlns:a16="http://schemas.microsoft.com/office/drawing/2014/main" id="{621AE13C-4ABC-334F-8206-4D5E08465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1869" y="844112"/>
              <a:ext cx="676276" cy="186668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2" name="Text Box 230">
              <a:extLst>
                <a:ext uri="{FF2B5EF4-FFF2-40B4-BE49-F238E27FC236}">
                  <a16:creationId xmlns:a16="http://schemas.microsoft.com/office/drawing/2014/main" id="{CA38D367-F86F-AB43-B21E-1EEE691D3D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91027" y="656358"/>
              <a:ext cx="814388" cy="854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pitchFamily="8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network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 link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3" name="Line 231">
              <a:extLst>
                <a:ext uri="{FF2B5EF4-FFF2-40B4-BE49-F238E27FC236}">
                  <a16:creationId xmlns:a16="http://schemas.microsoft.com/office/drawing/2014/main" id="{A3474A7D-75ED-1D4F-BB1C-5BA4ECFE69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54726" y="1033163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4" name="Line 232">
              <a:extLst>
                <a:ext uri="{FF2B5EF4-FFF2-40B4-BE49-F238E27FC236}">
                  <a16:creationId xmlns:a16="http://schemas.microsoft.com/office/drawing/2014/main" id="{79D6BFCD-0081-1543-8A02-CDC78B944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64251" y="1171275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25" name="Line 233">
              <a:extLst>
                <a:ext uri="{FF2B5EF4-FFF2-40B4-BE49-F238E27FC236}">
                  <a16:creationId xmlns:a16="http://schemas.microsoft.com/office/drawing/2014/main" id="{539E5FFB-197B-6F44-A1D2-C9A93359A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64251" y="1309388"/>
              <a:ext cx="690563" cy="47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58" name="Up-Down Arrow 557">
            <a:extLst>
              <a:ext uri="{FF2B5EF4-FFF2-40B4-BE49-F238E27FC236}">
                <a16:creationId xmlns:a16="http://schemas.microsoft.com/office/drawing/2014/main" id="{1F1264FF-C88C-CF4E-85AF-1CB82BE0554E}"/>
              </a:ext>
            </a:extLst>
          </p:cNvPr>
          <p:cNvSpPr/>
          <p:nvPr/>
        </p:nvSpPr>
        <p:spPr>
          <a:xfrm rot="19889198">
            <a:off x="9544123" y="1270072"/>
            <a:ext cx="626354" cy="3838406"/>
          </a:xfrm>
          <a:prstGeom prst="up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9" name="TextBox 558">
            <a:extLst>
              <a:ext uri="{FF2B5EF4-FFF2-40B4-BE49-F238E27FC236}">
                <a16:creationId xmlns:a16="http://schemas.microsoft.com/office/drawing/2014/main" id="{BDB4ECF5-2BA8-034C-9E12-98E6A9A3E77D}"/>
              </a:ext>
            </a:extLst>
          </p:cNvPr>
          <p:cNvSpPr txBox="1"/>
          <p:nvPr/>
        </p:nvSpPr>
        <p:spPr>
          <a:xfrm rot="3706861">
            <a:off x="8640694" y="3103268"/>
            <a:ext cx="255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logical end-end transport</a:t>
            </a:r>
          </a:p>
        </p:txBody>
      </p:sp>
      <p:sp>
        <p:nvSpPr>
          <p:cNvPr id="517" name="Rectangle 3">
            <a:extLst>
              <a:ext uri="{FF2B5EF4-FFF2-40B4-BE49-F238E27FC236}">
                <a16:creationId xmlns:a16="http://schemas.microsoft.com/office/drawing/2014/main" id="{6893AA1C-B5CC-D446-9A4F-4636B0A87E22}"/>
              </a:ext>
            </a:extLst>
          </p:cNvPr>
          <p:cNvSpPr txBox="1">
            <a:spLocks noChangeArrowheads="1"/>
          </p:cNvSpPr>
          <p:nvPr/>
        </p:nvSpPr>
        <p:spPr>
          <a:xfrm>
            <a:off x="736738" y="1365914"/>
            <a:ext cx="6288757" cy="5114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D0004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Transmission Control Protocol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reliable, in-order delivery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congestion control 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flow control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 setup</a:t>
            </a: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D0004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UDP: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User Datagram Protocol</a:t>
            </a:r>
          </a:p>
          <a:p>
            <a:pPr marL="747713" marR="0" lvl="1" indent="-2746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unreliable, unordered delivery</a:t>
            </a:r>
          </a:p>
          <a:p>
            <a:pPr marL="747713" marR="0" lvl="1" indent="-274638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no-frills extension of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best-effort” IP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services not available: 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delay guarantees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bandwidth guarantees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18" name="Slide Number Placeholder 2">
            <a:extLst>
              <a:ext uri="{FF2B5EF4-FFF2-40B4-BE49-F238E27FC236}">
                <a16:creationId xmlns:a16="http://schemas.microsoft.com/office/drawing/2014/main" id="{5EAB89B4-AD20-DC49-B545-2C57C5923FC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Transport Layer: 3-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292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User Datagram Protocol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770DED9-87F6-FB46-A967-6223B68A3E96}"/>
              </a:ext>
            </a:extLst>
          </p:cNvPr>
          <p:cNvSpPr txBox="1">
            <a:spLocks noChangeArrowheads="1"/>
          </p:cNvSpPr>
          <p:nvPr/>
        </p:nvSpPr>
        <p:spPr>
          <a:xfrm>
            <a:off x="618385" y="1528553"/>
            <a:ext cx="5550595" cy="29275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“no frills,” “bare bones” Internet transport protocol</a:t>
            </a:r>
          </a:p>
          <a:p>
            <a:pPr marL="460375" marR="0" lvl="0" indent="-330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“best effort” service, UDP segments may be:</a:t>
            </a:r>
          </a:p>
          <a:p>
            <a:pPr marL="808038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lost</a:t>
            </a:r>
          </a:p>
          <a:p>
            <a:pPr marL="808038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delivered out-of-order to app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E8D3DA-F7E2-3144-9365-F468AE5A3F1F}"/>
              </a:ext>
            </a:extLst>
          </p:cNvPr>
          <p:cNvGrpSpPr/>
          <p:nvPr/>
        </p:nvGrpSpPr>
        <p:grpSpPr>
          <a:xfrm>
            <a:off x="6568225" y="1335368"/>
            <a:ext cx="5029004" cy="5014363"/>
            <a:chOff x="4979987" y="2821302"/>
            <a:chExt cx="6630121" cy="3829830"/>
          </a:xfrm>
        </p:grpSpPr>
        <p:sp>
          <p:nvSpPr>
            <p:cNvPr id="9" name="Rectangle 26">
              <a:extLst>
                <a:ext uri="{FF2B5EF4-FFF2-40B4-BE49-F238E27FC236}">
                  <a16:creationId xmlns:a16="http://schemas.microsoft.com/office/drawing/2014/main" id="{F9D9BC33-5F55-F54A-B992-1DDB074222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18112" y="3235273"/>
              <a:ext cx="6059488" cy="3044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284163" indent="-284163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+mn-lt"/>
                  <a:ea typeface="ＭＳ Ｐゴシック" charset="0"/>
                  <a:cs typeface="ＭＳ Ｐゴシック" charset="0"/>
                </a:defRPr>
              </a:lvl1pPr>
              <a:lvl2pPr marL="687388" indent="-230188" algn="l" rtl="0" eaLnBrk="0" fontAlgn="base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ea typeface="ＭＳ Ｐゴシック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  <a:ea typeface="ＭＳ Ｐゴシック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800">
                  <a:solidFill>
                    <a:schemeClr val="tx1"/>
                  </a:solidFill>
                  <a:latin typeface="Times New Roman" pitchFamily="-109" charset="0"/>
                </a:defRPr>
              </a:lvl9pPr>
            </a:lstStyle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no connection establishment (which can add RTT delay)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simple: no connection state at sender, receiver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small header size</a:t>
              </a:r>
            </a:p>
            <a:p>
              <a:pPr marL="284163" marR="0" lvl="0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no congestion control</a:t>
              </a:r>
            </a:p>
            <a:p>
              <a:pPr marL="687388" marR="0" lvl="1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UDP can blast away as fast as desired!</a:t>
              </a:r>
            </a:p>
            <a:p>
              <a:pPr marL="687388" marR="0" lvl="1" indent="-284163" algn="l" defTabSz="914400" rtl="0" eaLnBrk="0" fontAlgn="base" latinLnBrk="0" hangingPunct="0">
                <a:lnSpc>
                  <a:spcPct val="85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100000"/>
                <a:buFont typeface="Wingdings" charset="2"/>
                <a:buChar char="§"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can function in the face of congestion</a:t>
              </a:r>
            </a:p>
          </p:txBody>
        </p:sp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id="{E3B96135-5F05-0D44-B7B9-9BD478D4E9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9987" y="2988017"/>
              <a:ext cx="6630121" cy="3663115"/>
            </a:xfrm>
            <a:prstGeom prst="rect">
              <a:avLst/>
            </a:prstGeom>
            <a:noFill/>
            <a:ln w="19050">
              <a:solidFill>
                <a:srgbClr val="CC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11" name="Text Box 28">
              <a:extLst>
                <a:ext uri="{FF2B5EF4-FFF2-40B4-BE49-F238E27FC236}">
                  <a16:creationId xmlns:a16="http://schemas.microsoft.com/office/drawing/2014/main" id="{3BFEAB49-E79F-FF40-AAAE-C9820F502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4449" y="2821302"/>
              <a:ext cx="5102112" cy="37890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99"/>
                </a:buClr>
                <a:buSzPct val="65000"/>
                <a:buFont typeface="Wingdings" charset="0"/>
                <a:buNone/>
                <a:tabLst/>
                <a:defRPr/>
              </a:pP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W</a:t>
              </a:r>
              <a:r>
                <a:rPr kumimoji="0" lang="en-US" sz="32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hy</a:t>
              </a:r>
              <a:r>
                <a:rPr kumimoji="0" 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rPr>
                <a:t> is there a UDP?</a:t>
              </a: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B958CE44-F1A4-924D-8CEA-640B52DBA4DF}"/>
              </a:ext>
            </a:extLst>
          </p:cNvPr>
          <p:cNvSpPr txBox="1">
            <a:spLocks noChangeArrowheads="1"/>
          </p:cNvSpPr>
          <p:nvPr/>
        </p:nvSpPr>
        <p:spPr>
          <a:xfrm>
            <a:off x="641997" y="4404835"/>
            <a:ext cx="5550595" cy="20603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0375" marR="0" lvl="0" indent="-333375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connectionless: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no handshaking between UDP sender, receiver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UDP segment handled independently of others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469890C8-B9BA-F74B-84CA-6B1BAB0F6B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43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User Datagram Protocol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EFE9DD4-40BF-D54C-B457-743C8EAA5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90" y="1543058"/>
            <a:ext cx="11100625" cy="4888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UDP use: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streaming multimedia apps (loss tolerant, rate sensitive)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DNS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SNMP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HTTP/3</a:t>
            </a:r>
          </a:p>
          <a:p>
            <a:pPr marL="292100" marR="0" lvl="0" indent="-292100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if reliable transfer needed over UDP (e.g., HTTP/3): 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add needed reliability at application layer</a:t>
            </a:r>
          </a:p>
          <a:p>
            <a:pPr marL="688975" marR="0" lvl="1" indent="-231775" algn="l" defTabSz="914400" rtl="0" eaLnBrk="1" fontAlgn="auto" latinLnBrk="0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Tx/>
              <a:buFont typeface="Wingdings" charset="0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rPr>
              <a:t>add congestion control at application layer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160F1B7-DEB2-9342-B89A-69E5B663950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4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E1F04B-A3B3-534D-A252-A4AC29C657DE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server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C4B02DA-C340-9945-87C2-952E1901FB43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client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Transport Layer Actions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9E97DC1-5C01-E843-A657-ADC5FEA14075}"/>
              </a:ext>
            </a:extLst>
          </p:cNvPr>
          <p:cNvCxnSpPr>
            <a:cxnSpLocks/>
            <a:stCxn id="151" idx="2"/>
          </p:cNvCxnSpPr>
          <p:nvPr/>
        </p:nvCxnSpPr>
        <p:spPr>
          <a:xfrm flipH="1">
            <a:off x="7972023" y="4973372"/>
            <a:ext cx="1473513" cy="47439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C57AC1A-9B60-DC47-A97D-E9C39D845828}"/>
              </a:ext>
            </a:extLst>
          </p:cNvPr>
          <p:cNvCxnSpPr>
            <a:cxnSpLocks/>
          </p:cNvCxnSpPr>
          <p:nvPr/>
        </p:nvCxnSpPr>
        <p:spPr>
          <a:xfrm>
            <a:off x="2578811" y="5062556"/>
            <a:ext cx="1582832" cy="3026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Freeform 296">
            <a:extLst>
              <a:ext uri="{FF2B5EF4-FFF2-40B4-BE49-F238E27FC236}">
                <a16:creationId xmlns:a16="http://schemas.microsoft.com/office/drawing/2014/main" id="{06DFDE96-5B04-984C-B72D-22D074DF3E82}"/>
              </a:ext>
            </a:extLst>
          </p:cNvPr>
          <p:cNvSpPr>
            <a:spLocks/>
          </p:cNvSpPr>
          <p:nvPr/>
        </p:nvSpPr>
        <p:spPr bwMode="auto">
          <a:xfrm>
            <a:off x="4062521" y="4965666"/>
            <a:ext cx="4036903" cy="1028731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163" name="Freeform 70">
            <a:extLst>
              <a:ext uri="{FF2B5EF4-FFF2-40B4-BE49-F238E27FC236}">
                <a16:creationId xmlns:a16="http://schemas.microsoft.com/office/drawing/2014/main" id="{93CF945F-B7C1-9B4F-9438-D2DF7708E687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AA415DCF-A2D2-344B-9A45-F3F58006C5EE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165" name="Rectangle 23">
              <a:extLst>
                <a:ext uri="{FF2B5EF4-FFF2-40B4-BE49-F238E27FC236}">
                  <a16:creationId xmlns:a16="http://schemas.microsoft.com/office/drawing/2014/main" id="{20790EF2-7EC4-BF46-AE61-5F193F089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6" name="Rectangle 24">
              <a:extLst>
                <a:ext uri="{FF2B5EF4-FFF2-40B4-BE49-F238E27FC236}">
                  <a16:creationId xmlns:a16="http://schemas.microsoft.com/office/drawing/2014/main" id="{DF6E9285-B785-804B-BB24-0405637B9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7" name="Line 25">
              <a:extLst>
                <a:ext uri="{FF2B5EF4-FFF2-40B4-BE49-F238E27FC236}">
                  <a16:creationId xmlns:a16="http://schemas.microsoft.com/office/drawing/2014/main" id="{C2F7FFF2-43B5-A648-8DB9-1244002B1E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8" name="Text Box 26">
              <a:extLst>
                <a:ext uri="{FF2B5EF4-FFF2-40B4-BE49-F238E27FC236}">
                  <a16:creationId xmlns:a16="http://schemas.microsoft.com/office/drawing/2014/main" id="{38AC5752-2E10-AE4C-AE2E-F2F12589AB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69" name="Line 27">
              <a:extLst>
                <a:ext uri="{FF2B5EF4-FFF2-40B4-BE49-F238E27FC236}">
                  <a16:creationId xmlns:a16="http://schemas.microsoft.com/office/drawing/2014/main" id="{E6411346-D908-6048-94E9-4C9C6A9C97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Text Box 26">
              <a:extLst>
                <a:ext uri="{FF2B5EF4-FFF2-40B4-BE49-F238E27FC236}">
                  <a16:creationId xmlns:a16="http://schemas.microsoft.com/office/drawing/2014/main" id="{2BD45E5F-4032-7A44-91A7-D2ED37DE3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71" name="Text Box 26">
              <a:extLst>
                <a:ext uri="{FF2B5EF4-FFF2-40B4-BE49-F238E27FC236}">
                  <a16:creationId xmlns:a16="http://schemas.microsoft.com/office/drawing/2014/main" id="{067129BD-4E72-804E-9941-0CFB2ABB0A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72" name="Text Box 26">
              <a:extLst>
                <a:ext uri="{FF2B5EF4-FFF2-40B4-BE49-F238E27FC236}">
                  <a16:creationId xmlns:a16="http://schemas.microsoft.com/office/drawing/2014/main" id="{586097BE-C9CD-2B44-A610-13D1A1572A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73" name="Line 27">
              <a:extLst>
                <a:ext uri="{FF2B5EF4-FFF2-40B4-BE49-F238E27FC236}">
                  <a16:creationId xmlns:a16="http://schemas.microsoft.com/office/drawing/2014/main" id="{9A1DE5DC-7E6A-4747-9541-02B87C77AC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9B2D570F-120B-6D41-8FE2-002A2DC120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Text Box 26">
              <a:extLst>
                <a:ext uri="{FF2B5EF4-FFF2-40B4-BE49-F238E27FC236}">
                  <a16:creationId xmlns:a16="http://schemas.microsoft.com/office/drawing/2014/main" id="{3C035217-7FD4-6C48-AB72-7561321B36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7C64A43A-1B07-3348-A5EB-9B76F69646C0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77" name="Freeform 176">
              <a:extLst>
                <a:ext uri="{FF2B5EF4-FFF2-40B4-BE49-F238E27FC236}">
                  <a16:creationId xmlns:a16="http://schemas.microsoft.com/office/drawing/2014/main" id="{0DB8B5ED-7F25-B645-878C-116DE6CD5EA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AFB4D1D4-1D5D-7C46-A31B-48B19CA0A81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8D1FB4E3-A216-1446-87E1-A06F139F800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0" name="Freeform 179">
                <a:extLst>
                  <a:ext uri="{FF2B5EF4-FFF2-40B4-BE49-F238E27FC236}">
                    <a16:creationId xmlns:a16="http://schemas.microsoft.com/office/drawing/2014/main" id="{2B930530-1BA2-8049-A625-480A1F84B912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81" name="Freeform 180">
                <a:extLst>
                  <a:ext uri="{FF2B5EF4-FFF2-40B4-BE49-F238E27FC236}">
                    <a16:creationId xmlns:a16="http://schemas.microsoft.com/office/drawing/2014/main" id="{C5B65EDD-F107-4D4D-8254-28F27CB3355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5" name="Freeform 194">
                <a:extLst>
                  <a:ext uri="{FF2B5EF4-FFF2-40B4-BE49-F238E27FC236}">
                    <a16:creationId xmlns:a16="http://schemas.microsoft.com/office/drawing/2014/main" id="{052D8468-97DE-CD48-9220-0D7B5D1582BB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6" name="Freeform 195">
                <a:extLst>
                  <a:ext uri="{FF2B5EF4-FFF2-40B4-BE49-F238E27FC236}">
                    <a16:creationId xmlns:a16="http://schemas.microsoft.com/office/drawing/2014/main" id="{CD0FBE04-ADDE-184C-8DFE-2575EA709AD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97" name="Group 149">
            <a:extLst>
              <a:ext uri="{FF2B5EF4-FFF2-40B4-BE49-F238E27FC236}">
                <a16:creationId xmlns:a16="http://schemas.microsoft.com/office/drawing/2014/main" id="{1F890155-D0B7-364C-891D-EC128001048E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98" name="Rectangle 73">
              <a:extLst>
                <a:ext uri="{FF2B5EF4-FFF2-40B4-BE49-F238E27FC236}">
                  <a16:creationId xmlns:a16="http://schemas.microsoft.com/office/drawing/2014/main" id="{590049C7-843C-1B4A-89F9-80D6028F7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99" name="Rectangle 74">
              <a:extLst>
                <a:ext uri="{FF2B5EF4-FFF2-40B4-BE49-F238E27FC236}">
                  <a16:creationId xmlns:a16="http://schemas.microsoft.com/office/drawing/2014/main" id="{060ED392-F3E2-5445-9D40-5D86C1A7E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0" name="Rectangle 75">
              <a:extLst>
                <a:ext uri="{FF2B5EF4-FFF2-40B4-BE49-F238E27FC236}">
                  <a16:creationId xmlns:a16="http://schemas.microsoft.com/office/drawing/2014/main" id="{33BE5C08-8C7C-7149-875A-3BD200DF7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01" name="Rectangle 129">
              <a:extLst>
                <a:ext uri="{FF2B5EF4-FFF2-40B4-BE49-F238E27FC236}">
                  <a16:creationId xmlns:a16="http://schemas.microsoft.com/office/drawing/2014/main" id="{0140B062-405E-0A48-ABA2-65AE09DF9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85" name="Group 149">
            <a:extLst>
              <a:ext uri="{FF2B5EF4-FFF2-40B4-BE49-F238E27FC236}">
                <a16:creationId xmlns:a16="http://schemas.microsoft.com/office/drawing/2014/main" id="{2BE2291A-54C4-114A-8062-D743A8CDF9EC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86" name="Rectangle 73">
              <a:extLst>
                <a:ext uri="{FF2B5EF4-FFF2-40B4-BE49-F238E27FC236}">
                  <a16:creationId xmlns:a16="http://schemas.microsoft.com/office/drawing/2014/main" id="{A98E76A7-87AD-8242-988E-0E4DFC278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7" name="Rectangle 74">
              <a:extLst>
                <a:ext uri="{FF2B5EF4-FFF2-40B4-BE49-F238E27FC236}">
                  <a16:creationId xmlns:a16="http://schemas.microsoft.com/office/drawing/2014/main" id="{05A0AED4-CB55-8B44-A573-91C3CC519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8" name="Rectangle 75">
              <a:extLst>
                <a:ext uri="{FF2B5EF4-FFF2-40B4-BE49-F238E27FC236}">
                  <a16:creationId xmlns:a16="http://schemas.microsoft.com/office/drawing/2014/main" id="{E473A3B0-4DB9-E148-95E3-5518DB468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89" name="Rectangle 129">
              <a:extLst>
                <a:ext uri="{FF2B5EF4-FFF2-40B4-BE49-F238E27FC236}">
                  <a16:creationId xmlns:a16="http://schemas.microsoft.com/office/drawing/2014/main" id="{E9ED0EE1-76D9-D04D-8893-5E36E5A75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90" name="Slide Number Placeholder 2">
            <a:extLst>
              <a:ext uri="{FF2B5EF4-FFF2-40B4-BE49-F238E27FC236}">
                <a16:creationId xmlns:a16="http://schemas.microsoft.com/office/drawing/2014/main" id="{1B520EE5-2EFC-4746-B182-97170136E2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902B4EA-0158-774A-877D-888807F574B5}"/>
              </a:ext>
            </a:extLst>
          </p:cNvPr>
          <p:cNvGrpSpPr/>
          <p:nvPr/>
        </p:nvGrpSpPr>
        <p:grpSpPr>
          <a:xfrm>
            <a:off x="2578811" y="4965666"/>
            <a:ext cx="6866725" cy="1028731"/>
            <a:chOff x="2578811" y="4965666"/>
            <a:chExt cx="6866725" cy="1028731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763EEB6-87F6-D847-AD1E-3BFDCE6A9543}"/>
                </a:ext>
              </a:extLst>
            </p:cNvPr>
            <p:cNvCxnSpPr>
              <a:cxnSpLocks/>
            </p:cNvCxnSpPr>
            <p:nvPr/>
          </p:nvCxnSpPr>
          <p:spPr>
            <a:xfrm>
              <a:off x="2578811" y="5062556"/>
              <a:ext cx="1582832" cy="30261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9891B45-180E-B341-A7C6-D10A683BB102}"/>
                </a:ext>
              </a:extLst>
            </p:cNvPr>
            <p:cNvGrpSpPr/>
            <p:nvPr/>
          </p:nvGrpSpPr>
          <p:grpSpPr>
            <a:xfrm>
              <a:off x="4062521" y="4965666"/>
              <a:ext cx="5383015" cy="1028731"/>
              <a:chOff x="4062521" y="4965666"/>
              <a:chExt cx="5383015" cy="1028731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BE7B71-3412-8546-BD1A-8BF76DC47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72023" y="4973372"/>
                <a:ext cx="1473513" cy="4743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Freeform 296">
                <a:extLst>
                  <a:ext uri="{FF2B5EF4-FFF2-40B4-BE49-F238E27FC236}">
                    <a16:creationId xmlns:a16="http://schemas.microsoft.com/office/drawing/2014/main" id="{06DFDE96-5B04-984C-B72D-22D074DF3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521" y="4965666"/>
                <a:ext cx="4036903" cy="1028731"/>
              </a:xfrm>
              <a:custGeom>
                <a:avLst/>
                <a:gdLst>
                  <a:gd name="T0" fmla="*/ 2147483647 w 1877"/>
                  <a:gd name="T1" fmla="*/ 2147483647 h 917"/>
                  <a:gd name="T2" fmla="*/ 2147483647 w 1877"/>
                  <a:gd name="T3" fmla="*/ 2147483647 h 917"/>
                  <a:gd name="T4" fmla="*/ 2147483647 w 1877"/>
                  <a:gd name="T5" fmla="*/ 2147483647 h 917"/>
                  <a:gd name="T6" fmla="*/ 2147483647 w 1877"/>
                  <a:gd name="T7" fmla="*/ 2147483647 h 917"/>
                  <a:gd name="T8" fmla="*/ 2147483647 w 1877"/>
                  <a:gd name="T9" fmla="*/ 2147483647 h 917"/>
                  <a:gd name="T10" fmla="*/ 2147483647 w 1877"/>
                  <a:gd name="T11" fmla="*/ 2147483647 h 917"/>
                  <a:gd name="T12" fmla="*/ 2147483647 w 1877"/>
                  <a:gd name="T13" fmla="*/ 2147483647 h 917"/>
                  <a:gd name="T14" fmla="*/ 2147483647 w 1877"/>
                  <a:gd name="T15" fmla="*/ 2147483647 h 917"/>
                  <a:gd name="T16" fmla="*/ 2147483647 w 1877"/>
                  <a:gd name="T17" fmla="*/ 2147483647 h 917"/>
                  <a:gd name="T18" fmla="*/ 2147483647 w 1877"/>
                  <a:gd name="T19" fmla="*/ 2147483647 h 917"/>
                  <a:gd name="T20" fmla="*/ 2147483647 w 1877"/>
                  <a:gd name="T21" fmla="*/ 2147483647 h 917"/>
                  <a:gd name="T22" fmla="*/ 2147483647 w 1877"/>
                  <a:gd name="T23" fmla="*/ 2147483647 h 917"/>
                  <a:gd name="T24" fmla="*/ 2147483647 w 1877"/>
                  <a:gd name="T25" fmla="*/ 2147483647 h 917"/>
                  <a:gd name="T26" fmla="*/ 2147483647 w 1877"/>
                  <a:gd name="T27" fmla="*/ 2147483647 h 917"/>
                  <a:gd name="T28" fmla="*/ 2147483647 w 1877"/>
                  <a:gd name="T29" fmla="*/ 2147483647 h 917"/>
                  <a:gd name="T30" fmla="*/ 2147483647 w 1877"/>
                  <a:gd name="T31" fmla="*/ 2147483647 h 91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877"/>
                  <a:gd name="T49" fmla="*/ 0 h 917"/>
                  <a:gd name="T50" fmla="*/ 1877 w 1877"/>
                  <a:gd name="T51" fmla="*/ 917 h 91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877" h="917">
                    <a:moveTo>
                      <a:pt x="889" y="23"/>
                    </a:moveTo>
                    <a:cubicBezTo>
                      <a:pt x="804" y="39"/>
                      <a:pt x="771" y="98"/>
                      <a:pt x="692" y="109"/>
                    </a:cubicBezTo>
                    <a:cubicBezTo>
                      <a:pt x="613" y="120"/>
                      <a:pt x="511" y="81"/>
                      <a:pt x="415" y="91"/>
                    </a:cubicBezTo>
                    <a:cubicBezTo>
                      <a:pt x="319" y="101"/>
                      <a:pt x="174" y="126"/>
                      <a:pt x="112" y="170"/>
                    </a:cubicBezTo>
                    <a:cubicBezTo>
                      <a:pt x="51" y="214"/>
                      <a:pt x="66" y="294"/>
                      <a:pt x="50" y="353"/>
                    </a:cubicBezTo>
                    <a:cubicBezTo>
                      <a:pt x="34" y="412"/>
                      <a:pt x="0" y="479"/>
                      <a:pt x="14" y="528"/>
                    </a:cubicBezTo>
                    <a:cubicBezTo>
                      <a:pt x="29" y="577"/>
                      <a:pt x="57" y="608"/>
                      <a:pt x="139" y="650"/>
                    </a:cubicBezTo>
                    <a:cubicBezTo>
                      <a:pt x="221" y="692"/>
                      <a:pt x="372" y="742"/>
                      <a:pt x="505" y="781"/>
                    </a:cubicBezTo>
                    <a:cubicBezTo>
                      <a:pt x="638" y="820"/>
                      <a:pt x="789" y="866"/>
                      <a:pt x="933" y="886"/>
                    </a:cubicBezTo>
                    <a:cubicBezTo>
                      <a:pt x="1077" y="906"/>
                      <a:pt x="1246" y="917"/>
                      <a:pt x="1370" y="901"/>
                    </a:cubicBezTo>
                    <a:cubicBezTo>
                      <a:pt x="1494" y="885"/>
                      <a:pt x="1594" y="839"/>
                      <a:pt x="1676" y="793"/>
                    </a:cubicBezTo>
                    <a:cubicBezTo>
                      <a:pt x="1758" y="747"/>
                      <a:pt x="1843" y="720"/>
                      <a:pt x="1860" y="624"/>
                    </a:cubicBezTo>
                    <a:cubicBezTo>
                      <a:pt x="1877" y="528"/>
                      <a:pt x="1835" y="306"/>
                      <a:pt x="1776" y="219"/>
                    </a:cubicBezTo>
                    <a:cubicBezTo>
                      <a:pt x="1717" y="132"/>
                      <a:pt x="1599" y="134"/>
                      <a:pt x="1503" y="100"/>
                    </a:cubicBezTo>
                    <a:cubicBezTo>
                      <a:pt x="1407" y="66"/>
                      <a:pt x="1302" y="26"/>
                      <a:pt x="1200" y="13"/>
                    </a:cubicBezTo>
                    <a:cubicBezTo>
                      <a:pt x="1098" y="0"/>
                      <a:pt x="974" y="7"/>
                      <a:pt x="889" y="23"/>
                    </a:cubicBezTo>
                    <a:close/>
                  </a:path>
                </a:pathLst>
              </a:custGeom>
              <a:solidFill>
                <a:srgbClr val="9CDFF9"/>
              </a:solidFill>
              <a:ln>
                <a:noFill/>
              </a:ln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/>
                    <a:ea typeface="ＭＳ Ｐゴシック" panose="020B0600070205080204" pitchFamily="34" charset="-128"/>
                    <a:cs typeface="Arial"/>
                  </a:rPr>
                  <a:t>             </a:t>
                </a:r>
              </a:p>
            </p:txBody>
          </p:sp>
        </p:grpSp>
      </p:grpSp>
      <p:sp>
        <p:nvSpPr>
          <p:cNvPr id="182" name="Freeform 103">
            <a:extLst>
              <a:ext uri="{FF2B5EF4-FFF2-40B4-BE49-F238E27FC236}">
                <a16:creationId xmlns:a16="http://schemas.microsoft.com/office/drawing/2014/main" id="{DEF6D5D3-E4DA-4B46-BBC5-93311E115D92}"/>
              </a:ext>
            </a:extLst>
          </p:cNvPr>
          <p:cNvSpPr>
            <a:spLocks/>
          </p:cNvSpPr>
          <p:nvPr/>
        </p:nvSpPr>
        <p:spPr bwMode="auto">
          <a:xfrm>
            <a:off x="10295012" y="2167472"/>
            <a:ext cx="890436" cy="2912558"/>
          </a:xfrm>
          <a:custGeom>
            <a:avLst/>
            <a:gdLst>
              <a:gd name="T0" fmla="*/ 2147483647 w 366"/>
              <a:gd name="T1" fmla="*/ 2147483647 h 1284"/>
              <a:gd name="T2" fmla="*/ 2147483647 w 366"/>
              <a:gd name="T3" fmla="*/ 0 h 1284"/>
              <a:gd name="T4" fmla="*/ 0 w 366"/>
              <a:gd name="T5" fmla="*/ 2147483647 h 1284"/>
              <a:gd name="T6" fmla="*/ 2147483647 w 366"/>
              <a:gd name="T7" fmla="*/ 2147483647 h 1284"/>
              <a:gd name="T8" fmla="*/ 2147483647 w 366"/>
              <a:gd name="T9" fmla="*/ 2147483647 h 12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6" h="1284">
                <a:moveTo>
                  <a:pt x="366" y="1278"/>
                </a:moveTo>
                <a:lnTo>
                  <a:pt x="12" y="0"/>
                </a:lnTo>
                <a:lnTo>
                  <a:pt x="0" y="1224"/>
                </a:lnTo>
                <a:lnTo>
                  <a:pt x="186" y="1284"/>
                </a:lnTo>
                <a:lnTo>
                  <a:pt x="366" y="1278"/>
                </a:lnTo>
                <a:close/>
              </a:path>
            </a:pathLst>
          </a:custGeom>
          <a:gradFill rotWithShape="1">
            <a:gsLst>
              <a:gs pos="0">
                <a:srgbClr val="B2B2B2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83" name="Freeform 70">
            <a:extLst>
              <a:ext uri="{FF2B5EF4-FFF2-40B4-BE49-F238E27FC236}">
                <a16:creationId xmlns:a16="http://schemas.microsoft.com/office/drawing/2014/main" id="{4A88383C-61F9-1949-9D88-EC83EDA3F2B6}"/>
              </a:ext>
            </a:extLst>
          </p:cNvPr>
          <p:cNvSpPr>
            <a:spLocks/>
          </p:cNvSpPr>
          <p:nvPr/>
        </p:nvSpPr>
        <p:spPr bwMode="auto">
          <a:xfrm>
            <a:off x="854349" y="2256655"/>
            <a:ext cx="846644" cy="2922199"/>
          </a:xfrm>
          <a:custGeom>
            <a:avLst/>
            <a:gdLst>
              <a:gd name="T0" fmla="*/ 0 w 348"/>
              <a:gd name="T1" fmla="*/ 2147483647 h 1312"/>
              <a:gd name="T2" fmla="*/ 2147483647 w 348"/>
              <a:gd name="T3" fmla="*/ 0 h 1312"/>
              <a:gd name="T4" fmla="*/ 2147483647 w 348"/>
              <a:gd name="T5" fmla="*/ 2147483647 h 1312"/>
              <a:gd name="T6" fmla="*/ 2147483647 w 348"/>
              <a:gd name="T7" fmla="*/ 2147483647 h 1312"/>
              <a:gd name="T8" fmla="*/ 0 w 348"/>
              <a:gd name="T9" fmla="*/ 2147483647 h 13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" h="1312">
                <a:moveTo>
                  <a:pt x="0" y="1306"/>
                </a:moveTo>
                <a:lnTo>
                  <a:pt x="348" y="0"/>
                </a:lnTo>
                <a:lnTo>
                  <a:pt x="342" y="1258"/>
                </a:lnTo>
                <a:lnTo>
                  <a:pt x="180" y="1312"/>
                </a:lnTo>
                <a:lnTo>
                  <a:pt x="0" y="1306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B2B2B2"/>
              </a:gs>
            </a:gsLst>
            <a:lin ang="0" scaled="1"/>
          </a:gradFill>
          <a:ln w="9525">
            <a:solidFill>
              <a:srgbClr val="DDDDDD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22" name="Group 185">
            <a:extLst>
              <a:ext uri="{FF2B5EF4-FFF2-40B4-BE49-F238E27FC236}">
                <a16:creationId xmlns:a16="http://schemas.microsoft.com/office/drawing/2014/main" id="{7750F2FB-96FA-374A-AF56-26502EF04672}"/>
              </a:ext>
            </a:extLst>
          </p:cNvPr>
          <p:cNvGrpSpPr>
            <a:grpSpLocks/>
          </p:cNvGrpSpPr>
          <p:nvPr/>
        </p:nvGrpSpPr>
        <p:grpSpPr bwMode="auto">
          <a:xfrm>
            <a:off x="10955688" y="4246759"/>
            <a:ext cx="549832" cy="1070215"/>
            <a:chOff x="4140" y="429"/>
            <a:chExt cx="1425" cy="2396"/>
          </a:xfrm>
        </p:grpSpPr>
        <p:sp>
          <p:nvSpPr>
            <p:cNvPr id="223" name="Freeform 186">
              <a:extLst>
                <a:ext uri="{FF2B5EF4-FFF2-40B4-BE49-F238E27FC236}">
                  <a16:creationId xmlns:a16="http://schemas.microsoft.com/office/drawing/2014/main" id="{E441858B-A566-F746-B48C-912CA3020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87">
              <a:extLst>
                <a:ext uri="{FF2B5EF4-FFF2-40B4-BE49-F238E27FC236}">
                  <a16:creationId xmlns:a16="http://schemas.microsoft.com/office/drawing/2014/main" id="{20003129-35A4-1E46-8065-8AF4C6403D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25" name="Freeform 188">
              <a:extLst>
                <a:ext uri="{FF2B5EF4-FFF2-40B4-BE49-F238E27FC236}">
                  <a16:creationId xmlns:a16="http://schemas.microsoft.com/office/drawing/2014/main" id="{6F94D7AE-C4D1-AF4A-B970-086B7D245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Freeform 189">
              <a:extLst>
                <a:ext uri="{FF2B5EF4-FFF2-40B4-BE49-F238E27FC236}">
                  <a16:creationId xmlns:a16="http://schemas.microsoft.com/office/drawing/2014/main" id="{EAFC03EF-54DF-8942-9852-25739DA15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90">
              <a:extLst>
                <a:ext uri="{FF2B5EF4-FFF2-40B4-BE49-F238E27FC236}">
                  <a16:creationId xmlns:a16="http://schemas.microsoft.com/office/drawing/2014/main" id="{2241F7B6-5281-A74E-8DCB-3BE3777E9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3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28" name="Group 191">
              <a:extLst>
                <a:ext uri="{FF2B5EF4-FFF2-40B4-BE49-F238E27FC236}">
                  <a16:creationId xmlns:a16="http://schemas.microsoft.com/office/drawing/2014/main" id="{02DB0249-6EBB-FF4B-B17F-CC771B255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53" name="AutoShape 192">
                <a:extLst>
                  <a:ext uri="{FF2B5EF4-FFF2-40B4-BE49-F238E27FC236}">
                    <a16:creationId xmlns:a16="http://schemas.microsoft.com/office/drawing/2014/main" id="{BE55370E-BC12-1B42-9E3C-C950033EE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4" name="AutoShape 193">
                <a:extLst>
                  <a:ext uri="{FF2B5EF4-FFF2-40B4-BE49-F238E27FC236}">
                    <a16:creationId xmlns:a16="http://schemas.microsoft.com/office/drawing/2014/main" id="{1BBB99EB-2FFB-5942-9855-24BEE1C68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2"/>
                <a:ext cx="692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29" name="Rectangle 194">
              <a:extLst>
                <a:ext uri="{FF2B5EF4-FFF2-40B4-BE49-F238E27FC236}">
                  <a16:creationId xmlns:a16="http://schemas.microsoft.com/office/drawing/2014/main" id="{9C5699FC-2B4E-BD46-B9CC-CA578E2EA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1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0" name="Group 195">
              <a:extLst>
                <a:ext uri="{FF2B5EF4-FFF2-40B4-BE49-F238E27FC236}">
                  <a16:creationId xmlns:a16="http://schemas.microsoft.com/office/drawing/2014/main" id="{676615F3-A30A-9740-8080-AFEE6BAAEF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51" name="AutoShape 196">
                <a:extLst>
                  <a:ext uri="{FF2B5EF4-FFF2-40B4-BE49-F238E27FC236}">
                    <a16:creationId xmlns:a16="http://schemas.microsoft.com/office/drawing/2014/main" id="{D31569A0-2CDC-3B4B-B7FA-067BF2CB0D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6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2" name="AutoShape 197">
                <a:extLst>
                  <a:ext uri="{FF2B5EF4-FFF2-40B4-BE49-F238E27FC236}">
                    <a16:creationId xmlns:a16="http://schemas.microsoft.com/office/drawing/2014/main" id="{5D70C5E6-3DFB-1D45-8469-DE5EA96E13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2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1" name="Rectangle 198">
              <a:extLst>
                <a:ext uri="{FF2B5EF4-FFF2-40B4-BE49-F238E27FC236}">
                  <a16:creationId xmlns:a16="http://schemas.microsoft.com/office/drawing/2014/main" id="{AE060187-10EA-1F4E-AEDE-8C6C0E835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7"/>
              <a:ext cx="599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2" name="Rectangle 199">
              <a:extLst>
                <a:ext uri="{FF2B5EF4-FFF2-40B4-BE49-F238E27FC236}">
                  <a16:creationId xmlns:a16="http://schemas.microsoft.com/office/drawing/2014/main" id="{32874526-51C0-C749-BDC8-3D9F62AFE7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33" name="Group 200">
              <a:extLst>
                <a:ext uri="{FF2B5EF4-FFF2-40B4-BE49-F238E27FC236}">
                  <a16:creationId xmlns:a16="http://schemas.microsoft.com/office/drawing/2014/main" id="{09E63F43-E74F-6045-A673-3756891EE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49" name="AutoShape 201">
                <a:extLst>
                  <a:ext uri="{FF2B5EF4-FFF2-40B4-BE49-F238E27FC236}">
                    <a16:creationId xmlns:a16="http://schemas.microsoft.com/office/drawing/2014/main" id="{0296B9BB-82CD-2A45-8E56-F4ACF6FCC0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50" name="AutoShape 202">
                <a:extLst>
                  <a:ext uri="{FF2B5EF4-FFF2-40B4-BE49-F238E27FC236}">
                    <a16:creationId xmlns:a16="http://schemas.microsoft.com/office/drawing/2014/main" id="{DD3C3254-A817-B449-AE0F-31BEFF50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3"/>
                <a:ext cx="699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4" name="Freeform 203">
              <a:extLst>
                <a:ext uri="{FF2B5EF4-FFF2-40B4-BE49-F238E27FC236}">
                  <a16:creationId xmlns:a16="http://schemas.microsoft.com/office/drawing/2014/main" id="{D05041BE-8046-EB49-A23A-C7FEB06D9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35" name="Group 204">
              <a:extLst>
                <a:ext uri="{FF2B5EF4-FFF2-40B4-BE49-F238E27FC236}">
                  <a16:creationId xmlns:a16="http://schemas.microsoft.com/office/drawing/2014/main" id="{BD1D997D-F690-4C4E-9473-F0433427C9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47" name="AutoShape 205">
                <a:extLst>
                  <a:ext uri="{FF2B5EF4-FFF2-40B4-BE49-F238E27FC236}">
                    <a16:creationId xmlns:a16="http://schemas.microsoft.com/office/drawing/2014/main" id="{631C3D3D-8F7D-6F44-AD56-665A5242B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248" name="AutoShape 206">
                <a:extLst>
                  <a:ext uri="{FF2B5EF4-FFF2-40B4-BE49-F238E27FC236}">
                    <a16:creationId xmlns:a16="http://schemas.microsoft.com/office/drawing/2014/main" id="{E7F87D38-4528-0F45-9911-B79B599D25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1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charset="0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236" name="Rectangle 207">
              <a:extLst>
                <a:ext uri="{FF2B5EF4-FFF2-40B4-BE49-F238E27FC236}">
                  <a16:creationId xmlns:a16="http://schemas.microsoft.com/office/drawing/2014/main" id="{60B24777-81BE-BC42-AC64-6F2229E5F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8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37" name="Freeform 208">
              <a:extLst>
                <a:ext uri="{FF2B5EF4-FFF2-40B4-BE49-F238E27FC236}">
                  <a16:creationId xmlns:a16="http://schemas.microsoft.com/office/drawing/2014/main" id="{FD1049FD-ADAC-FC43-A186-6585ECAE4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209">
              <a:extLst>
                <a:ext uri="{FF2B5EF4-FFF2-40B4-BE49-F238E27FC236}">
                  <a16:creationId xmlns:a16="http://schemas.microsoft.com/office/drawing/2014/main" id="{A25585BA-2AFC-3047-B9D5-7CC45D5DB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Oval 210">
              <a:extLst>
                <a:ext uri="{FF2B5EF4-FFF2-40B4-BE49-F238E27FC236}">
                  <a16:creationId xmlns:a16="http://schemas.microsoft.com/office/drawing/2014/main" id="{78C608B6-FCB9-3F43-A504-D33DD77827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09"/>
              <a:ext cx="50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0" name="Freeform 211">
              <a:extLst>
                <a:ext uri="{FF2B5EF4-FFF2-40B4-BE49-F238E27FC236}">
                  <a16:creationId xmlns:a16="http://schemas.microsoft.com/office/drawing/2014/main" id="{F24BE4FA-86B6-5840-8B76-BF70EF006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AutoShape 212">
              <a:extLst>
                <a:ext uri="{FF2B5EF4-FFF2-40B4-BE49-F238E27FC236}">
                  <a16:creationId xmlns:a16="http://schemas.microsoft.com/office/drawing/2014/main" id="{22C6B4EC-00C6-BA43-95E2-370E8204D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2" name="AutoShape 213">
              <a:extLst>
                <a:ext uri="{FF2B5EF4-FFF2-40B4-BE49-F238E27FC236}">
                  <a16:creationId xmlns:a16="http://schemas.microsoft.com/office/drawing/2014/main" id="{7B9210ED-D802-C84E-8A67-93399801B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12"/>
              <a:ext cx="1072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3" name="Oval 214">
              <a:extLst>
                <a:ext uri="{FF2B5EF4-FFF2-40B4-BE49-F238E27FC236}">
                  <a16:creationId xmlns:a16="http://schemas.microsoft.com/office/drawing/2014/main" id="{552E77C8-7BFE-BF4D-8F0B-DF6513BE64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2"/>
              <a:ext cx="158" cy="146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4" name="Oval 215">
              <a:extLst>
                <a:ext uri="{FF2B5EF4-FFF2-40B4-BE49-F238E27FC236}">
                  <a16:creationId xmlns:a16="http://schemas.microsoft.com/office/drawing/2014/main" id="{86496A7E-E21F-444D-B883-E410329F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2"/>
              <a:ext cx="158" cy="14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45" name="Oval 216">
              <a:extLst>
                <a:ext uri="{FF2B5EF4-FFF2-40B4-BE49-F238E27FC236}">
                  <a16:creationId xmlns:a16="http://schemas.microsoft.com/office/drawing/2014/main" id="{555E4B0D-EDB2-D04B-B9AD-93FA92DDA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2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246" name="Rectangle 217">
              <a:extLst>
                <a:ext uri="{FF2B5EF4-FFF2-40B4-BE49-F238E27FC236}">
                  <a16:creationId xmlns:a16="http://schemas.microsoft.com/office/drawing/2014/main" id="{DE659B39-E72A-634A-A2AC-C4BA4DC9C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5E1F04B-A3B3-534D-A252-A4AC29C657DE}"/>
              </a:ext>
            </a:extLst>
          </p:cNvPr>
          <p:cNvSpPr txBox="1"/>
          <p:nvPr/>
        </p:nvSpPr>
        <p:spPr>
          <a:xfrm>
            <a:off x="8481037" y="1538123"/>
            <a:ext cx="20664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server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C4B02DA-C340-9945-87C2-952E1901FB43}"/>
              </a:ext>
            </a:extLst>
          </p:cNvPr>
          <p:cNvSpPr txBox="1"/>
          <p:nvPr/>
        </p:nvSpPr>
        <p:spPr>
          <a:xfrm>
            <a:off x="1935319" y="1662731"/>
            <a:ext cx="1957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SNMP client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4AFD9EC-1CA1-D34D-965E-2E8D95748C38}"/>
              </a:ext>
            </a:extLst>
          </p:cNvPr>
          <p:cNvGrpSpPr/>
          <p:nvPr/>
        </p:nvGrpSpPr>
        <p:grpSpPr>
          <a:xfrm>
            <a:off x="8510352" y="2078288"/>
            <a:ext cx="1946338" cy="2912558"/>
            <a:chOff x="8091785" y="2078288"/>
            <a:chExt cx="2364905" cy="2912558"/>
          </a:xfrm>
        </p:grpSpPr>
        <p:sp>
          <p:nvSpPr>
            <p:cNvPr id="145" name="Rectangle 23">
              <a:extLst>
                <a:ext uri="{FF2B5EF4-FFF2-40B4-BE49-F238E27FC236}">
                  <a16:creationId xmlns:a16="http://schemas.microsoft.com/office/drawing/2014/main" id="{F1314FFD-BA11-A042-BA84-1061E372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24">
              <a:extLst>
                <a:ext uri="{FF2B5EF4-FFF2-40B4-BE49-F238E27FC236}">
                  <a16:creationId xmlns:a16="http://schemas.microsoft.com/office/drawing/2014/main" id="{89D8A59C-E128-B74A-B94F-06FAC9DB7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Line 25">
              <a:extLst>
                <a:ext uri="{FF2B5EF4-FFF2-40B4-BE49-F238E27FC236}">
                  <a16:creationId xmlns:a16="http://schemas.microsoft.com/office/drawing/2014/main" id="{B922FB1F-8B1A-1843-A740-29E910EB3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Text Box 26">
              <a:extLst>
                <a:ext uri="{FF2B5EF4-FFF2-40B4-BE49-F238E27FC236}">
                  <a16:creationId xmlns:a16="http://schemas.microsoft.com/office/drawing/2014/main" id="{BE3B5056-5F96-5946-AEC3-17140DB16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149" name="Line 27">
              <a:extLst>
                <a:ext uri="{FF2B5EF4-FFF2-40B4-BE49-F238E27FC236}">
                  <a16:creationId xmlns:a16="http://schemas.microsoft.com/office/drawing/2014/main" id="{FF1A214D-FBCE-7342-8332-F3FA9C577B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201" y="3602458"/>
              <a:ext cx="2233387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Text Box 26">
              <a:extLst>
                <a:ext uri="{FF2B5EF4-FFF2-40B4-BE49-F238E27FC236}">
                  <a16:creationId xmlns:a16="http://schemas.microsoft.com/office/drawing/2014/main" id="{50D62C6A-4C80-854F-A4B8-723E99A5A7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152" name="Text Box 26">
              <a:extLst>
                <a:ext uri="{FF2B5EF4-FFF2-40B4-BE49-F238E27FC236}">
                  <a16:creationId xmlns:a16="http://schemas.microsoft.com/office/drawing/2014/main" id="{A79D3A45-C33B-7046-9088-A02FAACCA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153" name="Text Box 26">
              <a:extLst>
                <a:ext uri="{FF2B5EF4-FFF2-40B4-BE49-F238E27FC236}">
                  <a16:creationId xmlns:a16="http://schemas.microsoft.com/office/drawing/2014/main" id="{F3520259-D4C5-3340-8000-3B8C746A77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155" name="Line 27">
              <a:extLst>
                <a:ext uri="{FF2B5EF4-FFF2-40B4-BE49-F238E27FC236}">
                  <a16:creationId xmlns:a16="http://schemas.microsoft.com/office/drawing/2014/main" id="{E1326351-38D1-A440-A7B8-5079367D54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Line 27">
              <a:extLst>
                <a:ext uri="{FF2B5EF4-FFF2-40B4-BE49-F238E27FC236}">
                  <a16:creationId xmlns:a16="http://schemas.microsoft.com/office/drawing/2014/main" id="{891B0B5D-A14D-1A40-B291-CC1A04A094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Text Box 26">
              <a:extLst>
                <a:ext uri="{FF2B5EF4-FFF2-40B4-BE49-F238E27FC236}">
                  <a16:creationId xmlns:a16="http://schemas.microsoft.com/office/drawing/2014/main" id="{D8A757BB-1762-8B47-A046-060F718CB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EA5C4C69-3F64-BA46-87DE-D8D9E085DAC9}"/>
              </a:ext>
            </a:extLst>
          </p:cNvPr>
          <p:cNvGrpSpPr/>
          <p:nvPr/>
        </p:nvGrpSpPr>
        <p:grpSpPr>
          <a:xfrm>
            <a:off x="1687770" y="2167472"/>
            <a:ext cx="2131701" cy="2912558"/>
            <a:chOff x="8091785" y="2078288"/>
            <a:chExt cx="2364905" cy="2912558"/>
          </a:xfrm>
        </p:grpSpPr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12A4D2D3-BB7A-1141-97E1-1746F6AB4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9440" y="2078288"/>
              <a:ext cx="2277250" cy="2799267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Rectangle 24">
              <a:extLst>
                <a:ext uri="{FF2B5EF4-FFF2-40B4-BE49-F238E27FC236}">
                  <a16:creationId xmlns:a16="http://schemas.microsoft.com/office/drawing/2014/main" id="{CC2D939F-B2EB-B142-B2EB-F35198972B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1785" y="2167472"/>
              <a:ext cx="2254867" cy="2823374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Line 25">
              <a:extLst>
                <a:ext uri="{FF2B5EF4-FFF2-40B4-BE49-F238E27FC236}">
                  <a16:creationId xmlns:a16="http://schemas.microsoft.com/office/drawing/2014/main" id="{29206320-7227-5C45-BF48-477A94FE1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08956" y="2749010"/>
              <a:ext cx="2238254" cy="482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Text Box 26">
              <a:extLst>
                <a:ext uri="{FF2B5EF4-FFF2-40B4-BE49-F238E27FC236}">
                  <a16:creationId xmlns:a16="http://schemas.microsoft.com/office/drawing/2014/main" id="{09388CA4-5912-3745-991A-9A3E60719D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76445" y="2832513"/>
              <a:ext cx="1703276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transport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(UDP)</a:t>
              </a:r>
            </a:p>
          </p:txBody>
        </p:sp>
        <p:sp>
          <p:nvSpPr>
            <p:cNvPr id="81" name="Line 27">
              <a:extLst>
                <a:ext uri="{FF2B5EF4-FFF2-40B4-BE49-F238E27FC236}">
                  <a16:creationId xmlns:a16="http://schemas.microsoft.com/office/drawing/2014/main" id="{7462DAE7-AE3D-CD41-8750-E700715A5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21121" y="3602458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Text Box 26">
              <a:extLst>
                <a:ext uri="{FF2B5EF4-FFF2-40B4-BE49-F238E27FC236}">
                  <a16:creationId xmlns:a16="http://schemas.microsoft.com/office/drawing/2014/main" id="{B868290D-DE89-8749-A32C-C5FCE36D7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533100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physical</a:t>
              </a:r>
            </a:p>
          </p:txBody>
        </p:sp>
        <p:sp>
          <p:nvSpPr>
            <p:cNvPr id="83" name="Text Box 26">
              <a:extLst>
                <a:ext uri="{FF2B5EF4-FFF2-40B4-BE49-F238E27FC236}">
                  <a16:creationId xmlns:a16="http://schemas.microsoft.com/office/drawing/2014/main" id="{18546DEE-76AB-C744-936A-7F4DF6389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4088345"/>
              <a:ext cx="2019294" cy="440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link</a:t>
              </a:r>
            </a:p>
          </p:txBody>
        </p:sp>
        <p:sp>
          <p:nvSpPr>
            <p:cNvPr id="84" name="Text Box 26">
              <a:extLst>
                <a:ext uri="{FF2B5EF4-FFF2-40B4-BE49-F238E27FC236}">
                  <a16:creationId xmlns:a16="http://schemas.microsoft.com/office/drawing/2014/main" id="{9DE3AC7C-D9B1-ED4C-B925-37B3176773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8436" y="3646079"/>
              <a:ext cx="2019294" cy="737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network (IP)</a:t>
              </a:r>
            </a:p>
          </p:txBody>
        </p:sp>
        <p:sp>
          <p:nvSpPr>
            <p:cNvPr id="85" name="Line 27">
              <a:extLst>
                <a:ext uri="{FF2B5EF4-FFF2-40B4-BE49-F238E27FC236}">
                  <a16:creationId xmlns:a16="http://schemas.microsoft.com/office/drawing/2014/main" id="{266E1BE0-4561-9344-ACBD-29F42E90D9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6255" y="4074895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3ED696C7-AECF-C14F-8CD8-7153D36CB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1389" y="4528049"/>
              <a:ext cx="223338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Text Box 26">
              <a:extLst>
                <a:ext uri="{FF2B5EF4-FFF2-40B4-BE49-F238E27FC236}">
                  <a16:creationId xmlns:a16="http://schemas.microsoft.com/office/drawing/2014/main" id="{42139D70-AB44-E047-B37E-AABECE1220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79440" y="2284368"/>
              <a:ext cx="2019294" cy="398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ＭＳ Ｐゴシック" panose="020B0600070205080204" pitchFamily="34" charset="-128"/>
                  <a:cs typeface="+mn-cs"/>
                </a:rPr>
                <a:t>application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FA7BEBF-82FA-3440-93DD-AFB07D2DDF8D}"/>
              </a:ext>
            </a:extLst>
          </p:cNvPr>
          <p:cNvGrpSpPr/>
          <p:nvPr/>
        </p:nvGrpSpPr>
        <p:grpSpPr>
          <a:xfrm>
            <a:off x="500734" y="4943580"/>
            <a:ext cx="1026523" cy="597153"/>
            <a:chOff x="7493876" y="2774731"/>
            <a:chExt cx="1481958" cy="894622"/>
          </a:xfrm>
        </p:grpSpPr>
        <p:sp>
          <p:nvSpPr>
            <p:cNvPr id="107" name="Freeform 106">
              <a:extLst>
                <a:ext uri="{FF2B5EF4-FFF2-40B4-BE49-F238E27FC236}">
                  <a16:creationId xmlns:a16="http://schemas.microsoft.com/office/drawing/2014/main" id="{FD49C136-01B9-DB45-BCCD-F4E48238714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3DF9189A-C970-C34D-8402-F20083341C9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1F5139E-A5EB-E64B-B1E6-C3669AE818C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0" name="Freeform 109">
                <a:extLst>
                  <a:ext uri="{FF2B5EF4-FFF2-40B4-BE49-F238E27FC236}">
                    <a16:creationId xmlns:a16="http://schemas.microsoft.com/office/drawing/2014/main" id="{7F7CB1D2-0FD2-A14F-A399-1C2D3650F2E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1" name="Freeform 110">
                <a:extLst>
                  <a:ext uri="{FF2B5EF4-FFF2-40B4-BE49-F238E27FC236}">
                    <a16:creationId xmlns:a16="http://schemas.microsoft.com/office/drawing/2014/main" id="{688C61D0-9947-2E41-89C2-D2B4591C1F3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ADE46CF5-DF22-8F48-87EF-A46F29E0F1A9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3" name="Freeform 112">
                <a:extLst>
                  <a:ext uri="{FF2B5EF4-FFF2-40B4-BE49-F238E27FC236}">
                    <a16:creationId xmlns:a16="http://schemas.microsoft.com/office/drawing/2014/main" id="{CEACF782-B549-1D4E-B840-69A6AFFE6A7F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114" name="Title 1">
            <a:extLst>
              <a:ext uri="{FF2B5EF4-FFF2-40B4-BE49-F238E27FC236}">
                <a16:creationId xmlns:a16="http://schemas.microsoft.com/office/drawing/2014/main" id="{1464CB5C-96D6-3645-94B5-DB9FA7097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0" y="289325"/>
            <a:ext cx="11100625" cy="894622"/>
          </a:xfrm>
        </p:spPr>
        <p:txBody>
          <a:bodyPr>
            <a:normAutofit/>
          </a:bodyPr>
          <a:lstStyle/>
          <a:p>
            <a:r>
              <a:rPr lang="en-US" sz="4400" dirty="0"/>
              <a:t>UDP: Transport Layer Actions</a:t>
            </a:r>
          </a:p>
        </p:txBody>
      </p:sp>
      <p:grpSp>
        <p:nvGrpSpPr>
          <p:cNvPr id="115" name="Group 149">
            <a:extLst>
              <a:ext uri="{FF2B5EF4-FFF2-40B4-BE49-F238E27FC236}">
                <a16:creationId xmlns:a16="http://schemas.microsoft.com/office/drawing/2014/main" id="{D80894D4-838A-2B47-82E9-ED060F8608E9}"/>
              </a:ext>
            </a:extLst>
          </p:cNvPr>
          <p:cNvGrpSpPr>
            <a:grpSpLocks/>
          </p:cNvGrpSpPr>
          <p:nvPr/>
        </p:nvGrpSpPr>
        <p:grpSpPr bwMode="auto">
          <a:xfrm>
            <a:off x="2462207" y="2756023"/>
            <a:ext cx="412750" cy="158750"/>
            <a:chOff x="1287" y="2524"/>
            <a:chExt cx="260" cy="100"/>
          </a:xfrm>
        </p:grpSpPr>
        <p:sp>
          <p:nvSpPr>
            <p:cNvPr id="116" name="Rectangle 73">
              <a:extLst>
                <a:ext uri="{FF2B5EF4-FFF2-40B4-BE49-F238E27FC236}">
                  <a16:creationId xmlns:a16="http://schemas.microsoft.com/office/drawing/2014/main" id="{4F7EB976-F7A9-464D-96B7-3FE5D6F41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7" name="Rectangle 74">
              <a:extLst>
                <a:ext uri="{FF2B5EF4-FFF2-40B4-BE49-F238E27FC236}">
                  <a16:creationId xmlns:a16="http://schemas.microsoft.com/office/drawing/2014/main" id="{4368CF72-2B59-FB4B-92FA-68E13D10F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8" name="Rectangle 75">
              <a:extLst>
                <a:ext uri="{FF2B5EF4-FFF2-40B4-BE49-F238E27FC236}">
                  <a16:creationId xmlns:a16="http://schemas.microsoft.com/office/drawing/2014/main" id="{0D0AC942-AA10-F747-BEAC-52DAFF24D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19" name="Rectangle 129">
              <a:extLst>
                <a:ext uri="{FF2B5EF4-FFF2-40B4-BE49-F238E27FC236}">
                  <a16:creationId xmlns:a16="http://schemas.microsoft.com/office/drawing/2014/main" id="{C51B66A9-7495-DF44-B4DE-37BC9E90E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grpSp>
        <p:nvGrpSpPr>
          <p:cNvPr id="120" name="Group 149">
            <a:extLst>
              <a:ext uri="{FF2B5EF4-FFF2-40B4-BE49-F238E27FC236}">
                <a16:creationId xmlns:a16="http://schemas.microsoft.com/office/drawing/2014/main" id="{B5F38E94-4EF7-1F4B-AAC4-BF50DC083CD9}"/>
              </a:ext>
            </a:extLst>
          </p:cNvPr>
          <p:cNvGrpSpPr>
            <a:grpSpLocks/>
          </p:cNvGrpSpPr>
          <p:nvPr/>
        </p:nvGrpSpPr>
        <p:grpSpPr bwMode="auto">
          <a:xfrm>
            <a:off x="9681144" y="2673610"/>
            <a:ext cx="412750" cy="158750"/>
            <a:chOff x="1287" y="2524"/>
            <a:chExt cx="260" cy="100"/>
          </a:xfrm>
        </p:grpSpPr>
        <p:sp>
          <p:nvSpPr>
            <p:cNvPr id="121" name="Rectangle 73">
              <a:extLst>
                <a:ext uri="{FF2B5EF4-FFF2-40B4-BE49-F238E27FC236}">
                  <a16:creationId xmlns:a16="http://schemas.microsoft.com/office/drawing/2014/main" id="{71D7BEDA-E8D6-9F4F-8EE3-D5290D9AF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7" y="2524"/>
              <a:ext cx="260" cy="100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2" name="Rectangle 74">
              <a:extLst>
                <a:ext uri="{FF2B5EF4-FFF2-40B4-BE49-F238E27FC236}">
                  <a16:creationId xmlns:a16="http://schemas.microsoft.com/office/drawing/2014/main" id="{D93A8064-E5FB-2844-9B3D-C598CCB67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537"/>
              <a:ext cx="155" cy="7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3" name="Rectangle 75">
              <a:extLst>
                <a:ext uri="{FF2B5EF4-FFF2-40B4-BE49-F238E27FC236}">
                  <a16:creationId xmlns:a16="http://schemas.microsoft.com/office/drawing/2014/main" id="{DF7AA994-9DC7-8349-BB16-6DED06C8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3" y="2582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  <p:sp>
          <p:nvSpPr>
            <p:cNvPr id="124" name="Rectangle 129">
              <a:extLst>
                <a:ext uri="{FF2B5EF4-FFF2-40B4-BE49-F238E27FC236}">
                  <a16:creationId xmlns:a16="http://schemas.microsoft.com/office/drawing/2014/main" id="{06FC6EA9-9071-D843-8C39-AFF854F3B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8" y="2583"/>
              <a:ext cx="27" cy="27"/>
            </a:xfrm>
            <a:prstGeom prst="rect">
              <a:avLst/>
            </a:prstGeom>
            <a:solidFill>
              <a:srgbClr val="CC9900"/>
            </a:solidFill>
            <a:ln w="9525">
              <a:solidFill>
                <a:srgbClr val="CC99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charset="0"/>
                <a:ea typeface="ＭＳ Ｐゴシック" charset="0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B2BB341-9BE1-8640-8E8B-7EC80706964E}"/>
              </a:ext>
            </a:extLst>
          </p:cNvPr>
          <p:cNvSpPr txBox="1"/>
          <p:nvPr/>
        </p:nvSpPr>
        <p:spPr>
          <a:xfrm>
            <a:off x="4212477" y="1830701"/>
            <a:ext cx="3898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UDP sender actions:</a:t>
            </a:r>
          </a:p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480FBEB-6DAE-6343-96A8-03D66CDE01DB}"/>
              </a:ext>
            </a:extLst>
          </p:cNvPr>
          <p:cNvSpPr/>
          <p:nvPr/>
        </p:nvSpPr>
        <p:spPr>
          <a:xfrm>
            <a:off x="8502120" y="2078245"/>
            <a:ext cx="1986815" cy="29383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A134BD1-8CE1-DD46-92D0-46AEECA91934}"/>
              </a:ext>
            </a:extLst>
          </p:cNvPr>
          <p:cNvGrpSpPr/>
          <p:nvPr/>
        </p:nvGrpSpPr>
        <p:grpSpPr>
          <a:xfrm>
            <a:off x="9130164" y="2303106"/>
            <a:ext cx="1259074" cy="369332"/>
            <a:chOff x="8934916" y="2775692"/>
            <a:chExt cx="1259074" cy="369332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A02A536-E595-E54F-85ED-50268229A5F1}"/>
                </a:ext>
              </a:extLst>
            </p:cNvPr>
            <p:cNvSpPr/>
            <p:nvPr/>
          </p:nvSpPr>
          <p:spPr>
            <a:xfrm>
              <a:off x="8964931" y="2842303"/>
              <a:ext cx="1140727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26EE5E72-5714-C64B-A3D2-C89CD03AFF69}"/>
                </a:ext>
              </a:extLst>
            </p:cNvPr>
            <p:cNvSpPr txBox="1"/>
            <p:nvPr/>
          </p:nvSpPr>
          <p:spPr>
            <a:xfrm>
              <a:off x="8934916" y="2775692"/>
              <a:ext cx="1259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SNMP msg</a:t>
              </a:r>
            </a:p>
          </p:txBody>
        </p: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44FC0E6A-CBE5-AC4B-BF65-426B6D4CBC72}"/>
              </a:ext>
            </a:extLst>
          </p:cNvPr>
          <p:cNvSpPr txBox="1"/>
          <p:nvPr/>
        </p:nvSpPr>
        <p:spPr>
          <a:xfrm>
            <a:off x="4391544" y="2325099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is passed an application-layer message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9421943-E484-5046-BEAC-6D59475EF6C3}"/>
              </a:ext>
            </a:extLst>
          </p:cNvPr>
          <p:cNvSpPr txBox="1"/>
          <p:nvPr/>
        </p:nvSpPr>
        <p:spPr>
          <a:xfrm>
            <a:off x="4388186" y="2990916"/>
            <a:ext cx="3825456" cy="10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determines UDP segment header fields values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FD6C411-175C-8D4E-9A66-3E03AAA9F0F9}"/>
              </a:ext>
            </a:extLst>
          </p:cNvPr>
          <p:cNvSpPr txBox="1"/>
          <p:nvPr/>
        </p:nvSpPr>
        <p:spPr>
          <a:xfrm>
            <a:off x="4376692" y="35928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creates UDP segment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8394C2-8FDA-8F48-B59B-B744ABBDA541}"/>
              </a:ext>
            </a:extLst>
          </p:cNvPr>
          <p:cNvSpPr txBox="1"/>
          <p:nvPr/>
        </p:nvSpPr>
        <p:spPr>
          <a:xfrm>
            <a:off x="4381369" y="4025163"/>
            <a:ext cx="3825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190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passes segment to IP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B709716-FAB0-AB45-BCAE-75F8CF2AEC09}"/>
              </a:ext>
            </a:extLst>
          </p:cNvPr>
          <p:cNvSpPr/>
          <p:nvPr/>
        </p:nvSpPr>
        <p:spPr>
          <a:xfrm>
            <a:off x="169333" y="1343378"/>
            <a:ext cx="3723445" cy="4402666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3FB16D4-A4BA-C046-940D-43D50465EB6F}"/>
              </a:ext>
            </a:extLst>
          </p:cNvPr>
          <p:cNvGrpSpPr/>
          <p:nvPr/>
        </p:nvGrpSpPr>
        <p:grpSpPr>
          <a:xfrm>
            <a:off x="8473556" y="2992506"/>
            <a:ext cx="1259074" cy="338554"/>
            <a:chOff x="8964789" y="2639236"/>
            <a:chExt cx="1259074" cy="338554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CA58A03E-5455-0E40-8FB9-71E1E5E2CADE}"/>
                </a:ext>
              </a:extLst>
            </p:cNvPr>
            <p:cNvSpPr/>
            <p:nvPr/>
          </p:nvSpPr>
          <p:spPr>
            <a:xfrm>
              <a:off x="9032744" y="2707400"/>
              <a:ext cx="543189" cy="24670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97A208B0-D27E-5D40-B156-11CB7075B098}"/>
                </a:ext>
              </a:extLst>
            </p:cNvPr>
            <p:cNvSpPr txBox="1"/>
            <p:nvPr/>
          </p:nvSpPr>
          <p:spPr>
            <a:xfrm>
              <a:off x="8964789" y="2639236"/>
              <a:ext cx="12590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UDP</a:t>
              </a:r>
              <a:r>
                <a:rPr kumimoji="0" lang="en-US" sz="1600" b="0" i="0" u="none" strike="noStrike" kern="1200" cap="none" spc="0" normalizeH="0" baseline="-2500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h</a:t>
              </a:r>
              <a:endPara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73E5E98-A439-0647-8DF1-844937CD72A0}"/>
              </a:ext>
            </a:extLst>
          </p:cNvPr>
          <p:cNvGrpSpPr/>
          <p:nvPr/>
        </p:nvGrpSpPr>
        <p:grpSpPr>
          <a:xfrm>
            <a:off x="8545052" y="3003638"/>
            <a:ext cx="1818022" cy="369332"/>
            <a:chOff x="7863122" y="5632673"/>
            <a:chExt cx="1818022" cy="369332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39CCB6B2-1F81-ED45-AF48-A3187F0215CC}"/>
                </a:ext>
              </a:extLst>
            </p:cNvPr>
            <p:cNvGrpSpPr/>
            <p:nvPr/>
          </p:nvGrpSpPr>
          <p:grpSpPr>
            <a:xfrm>
              <a:off x="7863122" y="5638955"/>
              <a:ext cx="1259074" cy="338554"/>
              <a:chOff x="8964789" y="2648929"/>
              <a:chExt cx="1259074" cy="338554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B77AF83C-DA1E-A642-9E78-5EEE36A0AD7E}"/>
                  </a:ext>
                </a:extLst>
              </p:cNvPr>
              <p:cNvSpPr/>
              <p:nvPr/>
            </p:nvSpPr>
            <p:spPr>
              <a:xfrm>
                <a:off x="9032744" y="2707400"/>
                <a:ext cx="543189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AB8C9E1E-8C93-DA4B-813F-B38E4305D2BE}"/>
                  </a:ext>
                </a:extLst>
              </p:cNvPr>
              <p:cNvSpPr txBox="1"/>
              <p:nvPr/>
            </p:nvSpPr>
            <p:spPr>
              <a:xfrm>
                <a:off x="8964789" y="2648929"/>
                <a:ext cx="12590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UDP</a:t>
                </a:r>
                <a:r>
                  <a:rPr kumimoji="0" lang="en-US" sz="1600" b="0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h</a:t>
                </a:r>
                <a:endParaRPr kumimoji="0" lang="en-US" sz="16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B56BF3A-3903-6343-9BD8-2E85489C092E}"/>
                </a:ext>
              </a:extLst>
            </p:cNvPr>
            <p:cNvGrpSpPr/>
            <p:nvPr/>
          </p:nvGrpSpPr>
          <p:grpSpPr>
            <a:xfrm>
              <a:off x="8422070" y="5632673"/>
              <a:ext cx="1259074" cy="369332"/>
              <a:chOff x="8934916" y="2778923"/>
              <a:chExt cx="1259074" cy="369332"/>
            </a:xfrm>
          </p:grpSpPr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0632306-DF2A-5145-82E2-F627C1E9171F}"/>
                  </a:ext>
                </a:extLst>
              </p:cNvPr>
              <p:cNvSpPr/>
              <p:nvPr/>
            </p:nvSpPr>
            <p:spPr>
              <a:xfrm>
                <a:off x="8964931" y="2842303"/>
                <a:ext cx="1140727" cy="24670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E104975E-6986-5E45-89F2-36AAE86B3B12}"/>
                  </a:ext>
                </a:extLst>
              </p:cNvPr>
              <p:cNvSpPr txBox="1"/>
              <p:nvPr/>
            </p:nvSpPr>
            <p:spPr>
              <a:xfrm>
                <a:off x="8934916" y="2778923"/>
                <a:ext cx="1259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SNMP msg</a:t>
                </a:r>
              </a:p>
            </p:txBody>
          </p:sp>
        </p:grpSp>
      </p:grpSp>
      <p:sp>
        <p:nvSpPr>
          <p:cNvPr id="129" name="Slide Number Placeholder 2">
            <a:extLst>
              <a:ext uri="{FF2B5EF4-FFF2-40B4-BE49-F238E27FC236}">
                <a16:creationId xmlns:a16="http://schemas.microsoft.com/office/drawing/2014/main" id="{D1B0B0FD-EB4E-1D48-A59A-E323764428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Transport Layer: 3-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893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0.00065 0.10139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506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4.81481E-6 L 0.00052 0.0930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4653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9098 L -0.00221 0.25996 L -0.11419 0.32385 L -0.4332 0.31806 L -0.55885 0.275 L -0.55885 0.275 " pathEditMode="relative" ptsTypes="AAAA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4" grpId="0"/>
      <p:bldP spid="95" grpId="0"/>
      <p:bldP spid="9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AAB6E9E277804DABC86EB8C860FA82" ma:contentTypeVersion="8" ma:contentTypeDescription="Create a new document." ma:contentTypeScope="" ma:versionID="61b49c71382a6f9700fee307c0778866">
  <xsd:schema xmlns:xsd="http://www.w3.org/2001/XMLSchema" xmlns:xs="http://www.w3.org/2001/XMLSchema" xmlns:p="http://schemas.microsoft.com/office/2006/metadata/properties" xmlns:ns2="358c27f4-605e-4a4d-a8b9-e26961c65206" targetNamespace="http://schemas.microsoft.com/office/2006/metadata/properties" ma:root="true" ma:fieldsID="47a6b9903b5bde202c59c8ee6d957075" ns2:_="">
    <xsd:import namespace="358c27f4-605e-4a4d-a8b9-e26961c652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8c27f4-605e-4a4d-a8b9-e26961c652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0E14CB-69A0-4614-AE84-6F370CBDA177}"/>
</file>

<file path=customXml/itemProps2.xml><?xml version="1.0" encoding="utf-8"?>
<ds:datastoreItem xmlns:ds="http://schemas.openxmlformats.org/officeDocument/2006/customXml" ds:itemID="{1BD2DADA-AF5C-4E27-BB89-91F3CBDA631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812</TotalTime>
  <Words>5561</Words>
  <Application>Microsoft Office PowerPoint</Application>
  <PresentationFormat>Widescreen</PresentationFormat>
  <Paragraphs>1256</Paragraphs>
  <Slides>30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Office Theme</vt:lpstr>
      <vt:lpstr>2_Office Theme</vt:lpstr>
      <vt:lpstr>Network Fundamentals for Cloud</vt:lpstr>
      <vt:lpstr>PowerPoint Presentation</vt:lpstr>
      <vt:lpstr>PowerPoint Presentation</vt:lpstr>
      <vt:lpstr>Transport services and protocols</vt:lpstr>
      <vt:lpstr>Two principal Internet transport protocols</vt:lpstr>
      <vt:lpstr>UDP: User Datagram Protocol</vt:lpstr>
      <vt:lpstr>UDP: User Datagram Protocol</vt:lpstr>
      <vt:lpstr>UDP: Transport Layer Actions</vt:lpstr>
      <vt:lpstr>UDP: Transport Layer Actions</vt:lpstr>
      <vt:lpstr>UDP: Transport Layer Actions</vt:lpstr>
      <vt:lpstr>TCP: overview  RFCs: 793,1122, 2018, 5681, 7323</vt:lpstr>
      <vt:lpstr>TCP segment structure</vt:lpstr>
      <vt:lpstr>TCP sequence numbers, ACKs</vt:lpstr>
      <vt:lpstr>TCP sequence numbers, ACKs</vt:lpstr>
      <vt:lpstr>TCP round trip time, timeout</vt:lpstr>
      <vt:lpstr>TCP round trip time, timeout</vt:lpstr>
      <vt:lpstr>TCP: retransmission scenarios</vt:lpstr>
      <vt:lpstr>TCP: retransmission scenarios</vt:lpstr>
      <vt:lpstr>TCP flow control</vt:lpstr>
      <vt:lpstr>TCP flow control</vt:lpstr>
      <vt:lpstr>TCP flow control</vt:lpstr>
      <vt:lpstr>TCP flow control</vt:lpstr>
      <vt:lpstr>TCP flow control</vt:lpstr>
      <vt:lpstr>TCP connection management</vt:lpstr>
      <vt:lpstr>TCP 3-way handshake</vt:lpstr>
      <vt:lpstr>A human 3-way handshake protocol</vt:lpstr>
      <vt:lpstr>Principles of congestion control</vt:lpstr>
      <vt:lpstr>Approaches towards congestion control</vt:lpstr>
      <vt:lpstr>Approaches towards congestion control</vt:lpstr>
      <vt:lpstr>TCP congestion control: AIMD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NISHIT NARANG .</cp:lastModifiedBy>
  <cp:revision>130</cp:revision>
  <dcterms:created xsi:type="dcterms:W3CDTF">2011-09-14T09:42:05Z</dcterms:created>
  <dcterms:modified xsi:type="dcterms:W3CDTF">2024-08-31T12:31:55Z</dcterms:modified>
</cp:coreProperties>
</file>