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4" r:id="rId2"/>
  </p:sldMasterIdLst>
  <p:notesMasterIdLst>
    <p:notesMasterId r:id="rId35"/>
  </p:notesMasterIdLst>
  <p:sldIdLst>
    <p:sldId id="310" r:id="rId3"/>
    <p:sldId id="311" r:id="rId4"/>
    <p:sldId id="314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42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15" r:id="rId28"/>
    <p:sldId id="312" r:id="rId29"/>
    <p:sldId id="261" r:id="rId30"/>
    <p:sldId id="262" r:id="rId31"/>
    <p:sldId id="263" r:id="rId32"/>
    <p:sldId id="264" r:id="rId33"/>
    <p:sldId id="265" r:id="rId3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libri Light" panose="020F0302020204030204" pitchFamily="34" charset="0"/>
      <p:regular r:id="rId40"/>
      <p:italic r:id="rId41"/>
    </p:embeddedFont>
    <p:embeddedFont>
      <p:font typeface="Cambria" panose="02040503050406030204" pitchFamily="18" charset="0"/>
      <p:regular r:id="rId42"/>
      <p:bold r:id="rId43"/>
      <p:italic r:id="rId44"/>
      <p:boldItalic r:id="rId45"/>
    </p:embeddedFont>
    <p:embeddedFont>
      <p:font typeface="Gill Sans" panose="02000000000000000000" pitchFamily="2" charset="0"/>
      <p:regular r:id="rId46"/>
      <p:bold r:id="rId47"/>
    </p:embeddedFont>
    <p:embeddedFont>
      <p:font typeface="Gill Sans MT" panose="02000000000000000000" pitchFamily="2" charset="0"/>
      <p:regular r:id="rId48"/>
      <p:bold r:id="rId49"/>
      <p:italic r:id="rId50"/>
      <p:boldItalic r:id="rId51"/>
    </p:embeddedFont>
    <p:embeddedFont>
      <p:font typeface="Ink Free" panose="03080402000500000000" pitchFamily="66" charset="0"/>
      <p:regular r:id="rId52"/>
    </p:embeddedFont>
    <p:embeddedFont>
      <p:font typeface="ＭＳ Ｐゴシック" panose="020B0600070205080204" pitchFamily="34" charset="-128"/>
      <p:regular r:id="rId53"/>
    </p:embeddedFont>
    <p:embeddedFont>
      <p:font typeface="新細明體" panose="02020500000000000000" pitchFamily="18" charset="-120"/>
      <p:regular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7" roundtripDataSignature="AMtx7mgk2sDfMLqiuDf4beGcUETtdrYg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82" Type="http://schemas.openxmlformats.org/officeDocument/2006/relationships/customXml" Target="../customXml/item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77" Type="http://customschemas.google.com/relationships/presentationmetadata" Target="metadata"/><Relationship Id="rId8" Type="http://schemas.openxmlformats.org/officeDocument/2006/relationships/slide" Target="slides/slide6.xml"/><Relationship Id="rId51" Type="http://schemas.openxmlformats.org/officeDocument/2006/relationships/font" Target="fonts/font16.fntdata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8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83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98377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6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368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917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365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891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6060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7600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6180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3050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009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490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1219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715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5099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8923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2807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430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47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7"/>
          <p:cNvSpPr txBox="1">
            <a:spLocks noGrp="1"/>
          </p:cNvSpPr>
          <p:nvPr>
            <p:ph type="body" idx="1"/>
          </p:nvPr>
        </p:nvSpPr>
        <p:spPr>
          <a:xfrm>
            <a:off x="245444" y="155608"/>
            <a:ext cx="653796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None/>
              <a:defRPr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57"/>
          <p:cNvSpPr txBox="1">
            <a:spLocks noGrp="1"/>
          </p:cNvSpPr>
          <p:nvPr>
            <p:ph type="body" idx="2"/>
          </p:nvPr>
        </p:nvSpPr>
        <p:spPr>
          <a:xfrm>
            <a:off x="274320" y="1005840"/>
            <a:ext cx="850392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2900" algn="just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8" name="Google Shape;28;p57"/>
          <p:cNvGrpSpPr/>
          <p:nvPr/>
        </p:nvGrpSpPr>
        <p:grpSpPr>
          <a:xfrm>
            <a:off x="0" y="914404"/>
            <a:ext cx="7010400" cy="45719"/>
            <a:chOff x="1905000" y="6553200"/>
            <a:chExt cx="7010400" cy="45719"/>
          </a:xfrm>
        </p:grpSpPr>
        <p:sp>
          <p:nvSpPr>
            <p:cNvPr id="29" name="Google Shape;29;p57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57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67"/>
          <p:cNvSpPr txBox="1">
            <a:spLocks noGrp="1"/>
          </p:cNvSpPr>
          <p:nvPr>
            <p:ph type="body" idx="1"/>
          </p:nvPr>
        </p:nvSpPr>
        <p:spPr>
          <a:xfrm rot="5400000">
            <a:off x="2309020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6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7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6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8"/>
          <p:cNvSpPr txBox="1">
            <a:spLocks noGrp="1"/>
          </p:cNvSpPr>
          <p:nvPr>
            <p:ph type="title"/>
          </p:nvPr>
        </p:nvSpPr>
        <p:spPr>
          <a:xfrm rot="5400000">
            <a:off x="4732339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68"/>
          <p:cNvSpPr txBox="1">
            <a:spLocks noGrp="1"/>
          </p:cNvSpPr>
          <p:nvPr>
            <p:ph type="body" idx="1"/>
          </p:nvPr>
        </p:nvSpPr>
        <p:spPr>
          <a:xfrm rot="5400000">
            <a:off x="541339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6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8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2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7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86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1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7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7505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1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7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87803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FEF84376-D4E2-4915-AE67-8E3AF009A86A}" type="datetimeFigureOut">
              <a:rPr lang="en-IN" smtClean="0"/>
              <a:t>07-09-2024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6F88-965D-4159-8612-CADF3DC623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846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4027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38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4027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6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4027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50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4027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7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8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8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4027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18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4027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45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4027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79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4027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399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Link Layer: 6-</a:t>
            </a:r>
            <a:fld id="{C4204591-24BD-A542-B9D5-F8D8A88D2FEE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21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4027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Link Layer: 6-</a:t>
            </a:r>
            <a:fld id="{C4204591-24BD-A542-B9D5-F8D8A88D2FEE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12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Link Layer: 6-</a:t>
            </a:r>
            <a:fld id="{C4204591-24BD-A542-B9D5-F8D8A88D2FEE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06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Link Layer: 6-</a:t>
            </a:r>
            <a:fld id="{C4204591-24BD-A542-B9D5-F8D8A88D2FEE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1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4027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solidFill>
                  <a:prstClr val="white">
                    <a:lumMod val="50000"/>
                  </a:prstClr>
                </a:solidFill>
              </a:rPr>
              <a:t>Network Layer: 4-</a:t>
            </a:r>
            <a:fld id="{C4204591-24BD-A542-B9D5-F8D8A88D2FEE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6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1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buClrTx/>
              <a:buFontTx/>
              <a:buNone/>
              <a:defRPr/>
            </a:pPr>
            <a:r>
              <a:rPr lang="en-US" sz="135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55241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9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oogle Shape;28;p57"/>
          <p:cNvGrpSpPr/>
          <p:nvPr userDrawn="1"/>
        </p:nvGrpSpPr>
        <p:grpSpPr>
          <a:xfrm>
            <a:off x="0" y="1464155"/>
            <a:ext cx="7010400" cy="45719"/>
            <a:chOff x="1905000" y="6553200"/>
            <a:chExt cx="7010400" cy="45719"/>
          </a:xfrm>
        </p:grpSpPr>
        <p:sp>
          <p:nvSpPr>
            <p:cNvPr id="8" name="Google Shape;29;p57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30;p5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31;p57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0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1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3" name="Google Shape;53;p61"/>
          <p:cNvSpPr txBox="1">
            <a:spLocks noGrp="1"/>
          </p:cNvSpPr>
          <p:nvPr>
            <p:ph type="body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4" name="Google Shape;54;p6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6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1" name="Google Shape;61;p62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62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3" name="Google Shape;63;p6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3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5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5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8" name="Google Shape;78;p65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6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6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6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6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 /><Relationship Id="rId7" Type="http://schemas.openxmlformats.org/officeDocument/2006/relationships/theme" Target="../theme/theme2.xml" /><Relationship Id="rId2" Type="http://schemas.openxmlformats.org/officeDocument/2006/relationships/slideLayout" Target="../slideLayouts/slideLayout25.xml" /><Relationship Id="rId1" Type="http://schemas.openxmlformats.org/officeDocument/2006/relationships/slideLayout" Target="../slideLayouts/slideLayout24.xml" /><Relationship Id="rId6" Type="http://schemas.openxmlformats.org/officeDocument/2006/relationships/slideLayout" Target="../slideLayouts/slideLayout29.xml" /><Relationship Id="rId5" Type="http://schemas.openxmlformats.org/officeDocument/2006/relationships/slideLayout" Target="../slideLayouts/slideLayout28.xml" /><Relationship Id="rId4" Type="http://schemas.openxmlformats.org/officeDocument/2006/relationships/slideLayout" Target="../slideLayouts/slideLayout27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1821"/>
            <a:ext cx="78867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64430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buClrTx/>
              <a:buFontTx/>
              <a:buNone/>
            </a:pPr>
            <a:r>
              <a:rPr lang="en-US" kern="120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  <a:ea typeface="+mn-ea"/>
                <a:cs typeface="+mn-cs"/>
              </a:rPr>
              <a:t>Link Layer: 6-</a:t>
            </a:r>
            <a:fld id="{C4204591-24BD-A542-B9D5-F8D8A88D2FEE}" type="slidenum">
              <a:rPr lang="en-US" kern="1200" smtClean="0">
                <a:solidFill>
                  <a:prstClr val="white">
                    <a:lumMod val="50000"/>
                  </a:prstClr>
                </a:solidFill>
                <a:latin typeface="Calibri" panose="020F0502020204030204"/>
                <a:ea typeface="+mn-ea"/>
                <a:cs typeface="+mn-cs"/>
              </a:rPr>
              <a:pPr>
                <a:buClrTx/>
                <a:buFontTx/>
                <a:buNone/>
              </a:pPr>
              <a:t>‹#›</a:t>
            </a:fld>
            <a:endParaRPr lang="en-US" kern="1200" dirty="0">
              <a:solidFill>
                <a:prstClr val="white">
                  <a:lumMod val="50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72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264319" indent="-166688" algn="l" defTabSz="685800" rtl="0" eaLnBrk="1" latinLnBrk="0" hangingPunct="1">
        <a:lnSpc>
          <a:spcPct val="90000"/>
        </a:lnSpc>
        <a:spcBef>
          <a:spcPts val="750"/>
        </a:spcBef>
        <a:buClr>
          <a:srgbClr val="0000A3"/>
        </a:buClr>
        <a:buFont typeface="Wingdings" pitchFamily="2" charset="2"/>
        <a:buChar char="§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94" indent="-173831" algn="l" defTabSz="685800" rtl="0" eaLnBrk="1" latinLnBrk="0" hangingPunct="1">
        <a:lnSpc>
          <a:spcPct val="90000"/>
        </a:lnSpc>
        <a:spcBef>
          <a:spcPts val="375"/>
        </a:spcBef>
        <a:buClr>
          <a:srgbClr val="0000A8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5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1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6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7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8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9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0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1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2.xml" /><Relationship Id="rId4" Type="http://schemas.openxmlformats.org/officeDocument/2006/relationships/image" Target="../media/image16.png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3.xml" /><Relationship Id="rId4" Type="http://schemas.openxmlformats.org/officeDocument/2006/relationships/image" Target="../media/image16.png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 /><Relationship Id="rId2" Type="http://schemas.openxmlformats.org/officeDocument/2006/relationships/image" Target="../media/image17.emf" /><Relationship Id="rId1" Type="http://schemas.openxmlformats.org/officeDocument/2006/relationships/slideLayout" Target="../slideLayouts/slideLayout3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6.emf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Network Fundamentals for Cloud</a:t>
            </a:r>
          </a:p>
        </p:txBody>
      </p:sp>
      <p:sp>
        <p:nvSpPr>
          <p:cNvPr id="14339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Nishit Narang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WILPD-CSIS </a:t>
            </a:r>
          </a:p>
        </p:txBody>
      </p:sp>
    </p:spTree>
    <p:extLst>
      <p:ext uri="{BB962C8B-B14F-4D97-AF65-F5344CB8AC3E}">
        <p14:creationId xmlns:p14="http://schemas.microsoft.com/office/powerpoint/2010/main" val="1385768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 txBox="1">
            <a:spLocks/>
          </p:cNvSpPr>
          <p:nvPr/>
        </p:nvSpPr>
        <p:spPr>
          <a:xfrm>
            <a:off x="1486153" y="969410"/>
            <a:ext cx="5203382" cy="47559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latin typeface="Ink Free" panose="03080402000500000000" pitchFamily="66" charset="0"/>
              </a:rPr>
              <a:t>Evolution of Switches and Control Planes</a:t>
            </a:r>
            <a:endParaRPr lang="en-IN" sz="3300" b="1" dirty="0">
              <a:latin typeface="Ink Free" panose="03080402000500000000" pitchFamily="66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70331" y="1695324"/>
            <a:ext cx="3681975" cy="204035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Developers </a:t>
            </a:r>
            <a:r>
              <a:rPr lang="en-US" sz="1500" dirty="0">
                <a:sym typeface="Wingdings" panose="05000000000000000000" pitchFamily="2" charset="2"/>
              </a:rPr>
              <a:t> implemented distributed environment with intelligence in each device</a:t>
            </a:r>
          </a:p>
          <a:p>
            <a:pPr marL="214313" indent="-214313"/>
            <a:r>
              <a:rPr lang="en-US" sz="1500" dirty="0"/>
              <a:t>Coordination between devices </a:t>
            </a:r>
            <a:r>
              <a:rPr lang="en-US" sz="1500" dirty="0">
                <a:sym typeface="Wingdings" panose="05000000000000000000" pitchFamily="2" charset="2"/>
              </a:rPr>
              <a:t> Collective decisions</a:t>
            </a:r>
          </a:p>
          <a:p>
            <a:pPr marL="214313" indent="-214313"/>
            <a:r>
              <a:rPr lang="en-US" sz="1500" dirty="0">
                <a:sym typeface="Wingdings" panose="05000000000000000000" pitchFamily="2" charset="2"/>
              </a:rPr>
              <a:t>Goals</a:t>
            </a:r>
          </a:p>
          <a:p>
            <a:pPr marL="557213" lvl="1" indent="-214313"/>
            <a:r>
              <a:rPr lang="en-US" sz="1350" dirty="0">
                <a:sym typeface="Wingdings" panose="05000000000000000000" pitchFamily="2" charset="2"/>
              </a:rPr>
              <a:t>Simplicity</a:t>
            </a:r>
          </a:p>
          <a:p>
            <a:pPr marL="557213" lvl="1" indent="-214313"/>
            <a:r>
              <a:rPr lang="en-US" sz="1350" dirty="0">
                <a:sym typeface="Wingdings" panose="05000000000000000000" pitchFamily="2" charset="2"/>
              </a:rPr>
              <a:t>Ease of use</a:t>
            </a:r>
          </a:p>
          <a:p>
            <a:pPr marL="557213" lvl="1" indent="-214313"/>
            <a:r>
              <a:rPr lang="en-US" sz="1350" dirty="0">
                <a:sym typeface="Wingdings" panose="05000000000000000000" pitchFamily="2" charset="2"/>
              </a:rPr>
              <a:t>Automatic Recovery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1" b="8885"/>
          <a:stretch/>
        </p:blipFill>
        <p:spPr bwMode="auto">
          <a:xfrm>
            <a:off x="4443007" y="1605278"/>
            <a:ext cx="3669971" cy="228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80331" y="3822851"/>
            <a:ext cx="672929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/>
              <a:t>Distributed Intelligence in L2 and L3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sz="1500" dirty="0"/>
              <a:t>Spanning Tree Protocol (STP) – IEEE 802.1D</a:t>
            </a:r>
          </a:p>
          <a:p>
            <a:pPr lvl="3"/>
            <a:r>
              <a:rPr lang="en-US" sz="1050" dirty="0"/>
              <a:t>Enforces a hierarchy on the network, Convergence latency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sz="1500" dirty="0"/>
              <a:t>Rapid Spanning Tree Protocol (RSTP) – IEEE 802.1D-2004</a:t>
            </a:r>
          </a:p>
          <a:p>
            <a:pPr lvl="3"/>
            <a:r>
              <a:rPr lang="en-US" sz="1050" dirty="0"/>
              <a:t>Improves latency, but not deployed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sz="1050" dirty="0"/>
              <a:t>Shortest Path Bridging (SPB)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sz="1050" dirty="0"/>
              <a:t>RIP, BGP, OSPF, and IS-IS</a:t>
            </a:r>
          </a:p>
          <a:p>
            <a:pPr lvl="4"/>
            <a:r>
              <a:rPr lang="en-US" sz="1200" dirty="0"/>
              <a:t>Layer 3 requires the cooperation between devices, Knowledge of which routers are attaching to which subnets in a network.</a:t>
            </a: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02039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/>
        </p:nvSpPr>
        <p:spPr>
          <a:xfrm>
            <a:off x="5155653" y="4286540"/>
            <a:ext cx="300145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i="1" dirty="0">
                <a:solidFill>
                  <a:schemeClr val="accent1">
                    <a:lumMod val="75000"/>
                  </a:schemeClr>
                </a:solidFill>
              </a:rPr>
              <a:t>This Programmable hardware gives life to the “concept of SDN”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4"/>
          <a:stretch/>
        </p:blipFill>
        <p:spPr bwMode="auto">
          <a:xfrm>
            <a:off x="4738139" y="1791060"/>
            <a:ext cx="3686576" cy="2233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369763" y="1637369"/>
            <a:ext cx="3585384" cy="422793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Software-Based Routing and Bridging</a:t>
            </a:r>
          </a:p>
          <a:p>
            <a:pPr lvl="1"/>
            <a:r>
              <a:rPr lang="en-US" sz="1350" dirty="0"/>
              <a:t>Ethernet interface speed increased through the 90’s.</a:t>
            </a:r>
          </a:p>
          <a:p>
            <a:pPr lvl="1"/>
            <a:r>
              <a:rPr lang="en-US" sz="1350" dirty="0"/>
              <a:t>Hardware solutions leveraged to help routers and bridges keep up with increasing speed</a:t>
            </a:r>
          </a:p>
          <a:p>
            <a:pPr lvl="1"/>
            <a:r>
              <a:rPr lang="en-US" sz="1350" dirty="0"/>
              <a:t>Eventually software could not keep up with header inspection and routing table lookups</a:t>
            </a:r>
          </a:p>
          <a:p>
            <a:r>
              <a:rPr lang="en-US" sz="1500" dirty="0"/>
              <a:t>Generically Programmable Forwarding Rules</a:t>
            </a:r>
          </a:p>
          <a:p>
            <a:pPr lvl="1"/>
            <a:r>
              <a:rPr lang="en-US" sz="1350" dirty="0"/>
              <a:t>Early routers – limited packet header field mods.</a:t>
            </a:r>
          </a:p>
          <a:p>
            <a:pPr lvl="1"/>
            <a:r>
              <a:rPr lang="en-US" sz="1350" dirty="0"/>
              <a:t>Switch features grew over time</a:t>
            </a:r>
          </a:p>
          <a:p>
            <a:pPr lvl="2"/>
            <a:r>
              <a:rPr lang="en-US" sz="1200" dirty="0"/>
              <a:t>Multi-cast, VLANs, MPLS, etc.</a:t>
            </a:r>
          </a:p>
          <a:p>
            <a:pPr lvl="2"/>
            <a:r>
              <a:rPr lang="en-US" sz="1200" dirty="0"/>
              <a:t>Pushing programmable rules to the hardware allows complex manipulation while maintaining line rates</a:t>
            </a:r>
          </a:p>
          <a:p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85800" lvl="2" indent="0">
              <a:buNone/>
            </a:pPr>
            <a:endParaRPr lang="en-US" sz="1200" dirty="0"/>
          </a:p>
        </p:txBody>
      </p:sp>
      <p:sp>
        <p:nvSpPr>
          <p:cNvPr id="6" name="Title 9"/>
          <p:cNvSpPr txBox="1">
            <a:spLocks/>
          </p:cNvSpPr>
          <p:nvPr/>
        </p:nvSpPr>
        <p:spPr>
          <a:xfrm>
            <a:off x="2413432" y="911456"/>
            <a:ext cx="5203382" cy="47559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latin typeface="Ink Free" panose="03080402000500000000" pitchFamily="66" charset="0"/>
              </a:rPr>
              <a:t>Evolution of Switches and Control Planes</a:t>
            </a:r>
            <a:endParaRPr lang="en-IN" sz="3300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447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145363" y="1931979"/>
            <a:ext cx="3404101" cy="40687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WWW leads to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500" dirty="0"/>
              <a:t>	Large data centers with huge numbers of servers and even greater VMs</a:t>
            </a:r>
          </a:p>
          <a:p>
            <a:r>
              <a:rPr lang="en-US" sz="1800" dirty="0"/>
              <a:t>Protocols designed to provide robustness over geographic area not appropriate for the huge amount of traffic in the DC</a:t>
            </a:r>
          </a:p>
          <a:p>
            <a:pPr lvl="1"/>
            <a:r>
              <a:rPr lang="en-US" sz="1500" dirty="0"/>
              <a:t>Routers spend 30% of CPU cycles in rediscovery and recalculating routes</a:t>
            </a:r>
          </a:p>
          <a:p>
            <a:pPr lvl="1"/>
            <a:r>
              <a:rPr lang="en-US" sz="1500" dirty="0"/>
              <a:t>East / West traffic doesn’t benefit from overhead of protocols.</a:t>
            </a:r>
          </a:p>
          <a:p>
            <a:pPr lvl="1"/>
            <a:r>
              <a:rPr lang="en-US" sz="1500" dirty="0"/>
              <a:t>SDN was designed to handle the network of the modern data center </a:t>
            </a:r>
            <a:r>
              <a:rPr lang="en-US" sz="1500" dirty="0">
                <a:sym typeface="Wingdings" panose="05000000000000000000" pitchFamily="2" charset="2"/>
              </a:rPr>
              <a:t> fundamental shift from traditional Internet switching</a:t>
            </a:r>
            <a:endParaRPr lang="en-US" sz="1500" dirty="0"/>
          </a:p>
          <a:p>
            <a:pPr marL="0" lvl="1" indent="0">
              <a:spcBef>
                <a:spcPts val="0"/>
              </a:spcBef>
              <a:buNone/>
            </a:pPr>
            <a:endParaRPr lang="en-US" sz="1500" dirty="0"/>
          </a:p>
          <a:p>
            <a:endParaRPr lang="en-US" sz="1200" dirty="0"/>
          </a:p>
        </p:txBody>
      </p:sp>
      <p:sp>
        <p:nvSpPr>
          <p:cNvPr id="3" name="Title 9"/>
          <p:cNvSpPr txBox="1">
            <a:spLocks/>
          </p:cNvSpPr>
          <p:nvPr/>
        </p:nvSpPr>
        <p:spPr>
          <a:xfrm>
            <a:off x="1563426" y="913108"/>
            <a:ext cx="5203382" cy="47559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latin typeface="Ink Free" panose="03080402000500000000" pitchFamily="66" charset="0"/>
              </a:rPr>
              <a:t>Modern Data Center</a:t>
            </a:r>
            <a:endParaRPr lang="en-IN" sz="3300" b="1" dirty="0">
              <a:latin typeface="Ink Free" panose="03080402000500000000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73659" y="1639018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Modern Data Center</a:t>
            </a:r>
            <a:endParaRPr lang="en-IN" sz="1800" b="1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5" b="4728"/>
          <a:stretch/>
        </p:blipFill>
        <p:spPr bwMode="auto">
          <a:xfrm>
            <a:off x="4635864" y="3616578"/>
            <a:ext cx="3554386" cy="2161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Introducing data center fabric, the next-generation Facebook data center  network - Facebook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974" y="1551676"/>
            <a:ext cx="3441508" cy="206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247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 txBox="1">
            <a:spLocks/>
          </p:cNvSpPr>
          <p:nvPr/>
        </p:nvSpPr>
        <p:spPr>
          <a:xfrm>
            <a:off x="1468663" y="1095469"/>
            <a:ext cx="5203382" cy="47559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>
                <a:solidFill>
                  <a:srgbClr val="002060"/>
                </a:solidFill>
                <a:latin typeface="Ink Free" panose="03080402000500000000" pitchFamily="66" charset="0"/>
              </a:rPr>
              <a:t>SDN Architecture</a:t>
            </a:r>
            <a:endParaRPr lang="en-IN" sz="3300" b="1" dirty="0">
              <a:solidFill>
                <a:srgbClr val="002060"/>
              </a:solidFill>
              <a:latin typeface="Ink Free" panose="03080402000500000000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13963" y="2013665"/>
            <a:ext cx="4641371" cy="348814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015111" y="3210159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dirty="0"/>
              <a:t>SDN general </a:t>
            </a:r>
          </a:p>
          <a:p>
            <a:r>
              <a:rPr lang="en-IN" sz="1800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478992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 txBox="1">
            <a:spLocks/>
          </p:cNvSpPr>
          <p:nvPr/>
        </p:nvSpPr>
        <p:spPr>
          <a:xfrm>
            <a:off x="1729461" y="1037513"/>
            <a:ext cx="5203382" cy="47559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300" b="1">
                <a:solidFill>
                  <a:srgbClr val="002060"/>
                </a:solidFill>
                <a:latin typeface="Ink Free" panose="03080402000500000000" pitchFamily="66" charset="0"/>
              </a:rPr>
              <a:t>SDN Architecture</a:t>
            </a:r>
            <a:endParaRPr lang="en-IN" sz="3300" dirty="0">
              <a:solidFill>
                <a:srgbClr val="002060"/>
              </a:solidFill>
              <a:latin typeface="Ink Free" panose="03080402000500000000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22813" y="3028948"/>
            <a:ext cx="14337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/>
              <a:t>A three-layer </a:t>
            </a:r>
          </a:p>
          <a:p>
            <a:r>
              <a:rPr lang="en-IN" sz="1800" dirty="0"/>
              <a:t>distributed</a:t>
            </a:r>
          </a:p>
          <a:p>
            <a:r>
              <a:rPr lang="en-IN" sz="1800" dirty="0"/>
              <a:t>SDN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03" y="1688413"/>
            <a:ext cx="5635260" cy="423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65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7F3A-D78F-3415-FD30-090D69D2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4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F20255E-462F-0E4B-A829-1C635A9D2E89}"/>
              </a:ext>
            </a:extLst>
          </p:cNvPr>
          <p:cNvGrpSpPr/>
          <p:nvPr/>
        </p:nvGrpSpPr>
        <p:grpSpPr>
          <a:xfrm>
            <a:off x="1515142" y="2540873"/>
            <a:ext cx="5247500" cy="944138"/>
            <a:chOff x="1372488" y="5470630"/>
            <a:chExt cx="6996667" cy="1258851"/>
          </a:xfrm>
        </p:grpSpPr>
        <p:sp>
          <p:nvSpPr>
            <p:cNvPr id="887" name="Freeform 2">
              <a:extLst>
                <a:ext uri="{FF2B5EF4-FFF2-40B4-BE49-F238E27FC236}">
                  <a16:creationId xmlns:a16="http://schemas.microsoft.com/office/drawing/2014/main" id="{73B896A4-C009-EC47-9EB3-507C0C7CC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668" y="5789681"/>
              <a:ext cx="4027487" cy="939800"/>
            </a:xfrm>
            <a:custGeom>
              <a:avLst/>
              <a:gdLst>
                <a:gd name="T0" fmla="*/ 2147483647 w 10001"/>
                <a:gd name="T1" fmla="*/ 2147483647 h 10125"/>
                <a:gd name="T2" fmla="*/ 2147483647 w 10001"/>
                <a:gd name="T3" fmla="*/ 2147483647 h 10125"/>
                <a:gd name="T4" fmla="*/ 2147483647 w 10001"/>
                <a:gd name="T5" fmla="*/ 2147483647 h 10125"/>
                <a:gd name="T6" fmla="*/ 2147483647 w 10001"/>
                <a:gd name="T7" fmla="*/ 0 h 10125"/>
                <a:gd name="T8" fmla="*/ 2147483647 w 10001"/>
                <a:gd name="T9" fmla="*/ 2147483647 h 10125"/>
                <a:gd name="T10" fmla="*/ 2147483647 w 10001"/>
                <a:gd name="T11" fmla="*/ 2147483647 h 10125"/>
                <a:gd name="T12" fmla="*/ 2147483647 w 10001"/>
                <a:gd name="T13" fmla="*/ 2147483647 h 10125"/>
                <a:gd name="T14" fmla="*/ 2147483647 w 10001"/>
                <a:gd name="T15" fmla="*/ 2147483647 h 10125"/>
                <a:gd name="T16" fmla="*/ 2147483647 w 10001"/>
                <a:gd name="T17" fmla="*/ 2147483647 h 10125"/>
                <a:gd name="T18" fmla="*/ 2147483647 w 10001"/>
                <a:gd name="T19" fmla="*/ 2147483647 h 10125"/>
                <a:gd name="T20" fmla="*/ 2147483647 w 10001"/>
                <a:gd name="T21" fmla="*/ 2147483647 h 10125"/>
                <a:gd name="T22" fmla="*/ 2147483647 w 10001"/>
                <a:gd name="T23" fmla="*/ 2147483647 h 10125"/>
                <a:gd name="T24" fmla="*/ 2147483647 w 10001"/>
                <a:gd name="T25" fmla="*/ 2147483647 h 10125"/>
                <a:gd name="T26" fmla="*/ 2147483647 w 10001"/>
                <a:gd name="T27" fmla="*/ 2147483647 h 10125"/>
                <a:gd name="T28" fmla="*/ 2147483647 w 10001"/>
                <a:gd name="T29" fmla="*/ 2147483647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 kern="120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888" name="Straight Connector 887">
              <a:extLst>
                <a:ext uri="{FF2B5EF4-FFF2-40B4-BE49-F238E27FC236}">
                  <a16:creationId xmlns:a16="http://schemas.microsoft.com/office/drawing/2014/main" id="{BFDE916B-AF97-DB4F-88E3-3211F74E07F5}"/>
                </a:ext>
              </a:extLst>
            </p:cNvPr>
            <p:cNvCxnSpPr/>
            <p:nvPr/>
          </p:nvCxnSpPr>
          <p:spPr>
            <a:xfrm flipV="1">
              <a:off x="5011593" y="5940494"/>
              <a:ext cx="1316037" cy="1317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89" name="Straight Connector 888">
              <a:extLst>
                <a:ext uri="{FF2B5EF4-FFF2-40B4-BE49-F238E27FC236}">
                  <a16:creationId xmlns:a16="http://schemas.microsoft.com/office/drawing/2014/main" id="{11A6A20F-5B1F-E34C-A889-7D7216BC52A6}"/>
                </a:ext>
              </a:extLst>
            </p:cNvPr>
            <p:cNvCxnSpPr/>
            <p:nvPr/>
          </p:nvCxnSpPr>
          <p:spPr>
            <a:xfrm>
              <a:off x="4900468" y="6127819"/>
              <a:ext cx="2259012" cy="2984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0" name="Straight Connector 889">
              <a:extLst>
                <a:ext uri="{FF2B5EF4-FFF2-40B4-BE49-F238E27FC236}">
                  <a16:creationId xmlns:a16="http://schemas.microsoft.com/office/drawing/2014/main" id="{EC3A188E-9403-584D-9DE4-BD063B6A9984}"/>
                </a:ext>
              </a:extLst>
            </p:cNvPr>
            <p:cNvCxnSpPr/>
            <p:nvPr/>
          </p:nvCxnSpPr>
          <p:spPr>
            <a:xfrm>
              <a:off x="4913168" y="6232594"/>
              <a:ext cx="714375" cy="27622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1" name="Straight Connector 890">
              <a:extLst>
                <a:ext uri="{FF2B5EF4-FFF2-40B4-BE49-F238E27FC236}">
                  <a16:creationId xmlns:a16="http://schemas.microsoft.com/office/drawing/2014/main" id="{CA8EFEA7-A8AA-F945-BA1D-4ACB721622E5}"/>
                </a:ext>
              </a:extLst>
            </p:cNvPr>
            <p:cNvCxnSpPr/>
            <p:nvPr/>
          </p:nvCxnSpPr>
          <p:spPr>
            <a:xfrm flipV="1">
              <a:off x="5930755" y="6426269"/>
              <a:ext cx="1247775" cy="825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2" name="Straight Connector 891">
              <a:extLst>
                <a:ext uri="{FF2B5EF4-FFF2-40B4-BE49-F238E27FC236}">
                  <a16:creationId xmlns:a16="http://schemas.microsoft.com/office/drawing/2014/main" id="{B2D0340F-062D-4B43-ADB5-74954D542D1B}"/>
                </a:ext>
              </a:extLst>
            </p:cNvPr>
            <p:cNvCxnSpPr/>
            <p:nvPr/>
          </p:nvCxnSpPr>
          <p:spPr>
            <a:xfrm>
              <a:off x="6591155" y="5973831"/>
              <a:ext cx="1057275" cy="12382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3" name="Straight Connector 892">
              <a:extLst>
                <a:ext uri="{FF2B5EF4-FFF2-40B4-BE49-F238E27FC236}">
                  <a16:creationId xmlns:a16="http://schemas.microsoft.com/office/drawing/2014/main" id="{694966F7-E79E-AC42-A981-710223649ACC}"/>
                </a:ext>
              </a:extLst>
            </p:cNvPr>
            <p:cNvCxnSpPr/>
            <p:nvPr/>
          </p:nvCxnSpPr>
          <p:spPr>
            <a:xfrm flipV="1">
              <a:off x="5875193" y="6127819"/>
              <a:ext cx="1790700" cy="2984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4" name="Straight Connector 893">
              <a:extLst>
                <a:ext uri="{FF2B5EF4-FFF2-40B4-BE49-F238E27FC236}">
                  <a16:creationId xmlns:a16="http://schemas.microsoft.com/office/drawing/2014/main" id="{E084439A-562F-9047-916D-8BFA8D983C78}"/>
                </a:ext>
              </a:extLst>
            </p:cNvPr>
            <p:cNvCxnSpPr/>
            <p:nvPr/>
          </p:nvCxnSpPr>
          <p:spPr>
            <a:xfrm flipV="1">
              <a:off x="7202343" y="6156394"/>
              <a:ext cx="588962" cy="26987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5" name="Straight Connector 894">
              <a:extLst>
                <a:ext uri="{FF2B5EF4-FFF2-40B4-BE49-F238E27FC236}">
                  <a16:creationId xmlns:a16="http://schemas.microsoft.com/office/drawing/2014/main" id="{B834EF84-01CE-DB43-AA3A-31C4F6601F10}"/>
                </a:ext>
              </a:extLst>
            </p:cNvPr>
            <p:cNvCxnSpPr/>
            <p:nvPr/>
          </p:nvCxnSpPr>
          <p:spPr>
            <a:xfrm>
              <a:off x="6345093" y="5940494"/>
              <a:ext cx="814387" cy="401637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1069" name="Group 347">
              <a:extLst>
                <a:ext uri="{FF2B5EF4-FFF2-40B4-BE49-F238E27FC236}">
                  <a16:creationId xmlns:a16="http://schemas.microsoft.com/office/drawing/2014/main" id="{4D6C1728-73DE-F748-A0E0-11321B8F75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05568" y="5983356"/>
              <a:ext cx="588962" cy="242888"/>
              <a:chOff x="1871277" y="1576300"/>
              <a:chExt cx="1128371" cy="437861"/>
            </a:xfrm>
          </p:grpSpPr>
          <p:sp>
            <p:nvSpPr>
              <p:cNvPr id="1070" name="Oval 1069">
                <a:extLst>
                  <a:ext uri="{FF2B5EF4-FFF2-40B4-BE49-F238E27FC236}">
                    <a16:creationId xmlns:a16="http://schemas.microsoft.com/office/drawing/2014/main" id="{BD0DE6BC-801F-2349-B339-2073DD002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317" y="1693636"/>
                <a:ext cx="1125331" cy="320525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1" name="Rectangle 1070">
                <a:extLst>
                  <a:ext uri="{FF2B5EF4-FFF2-40B4-BE49-F238E27FC236}">
                    <a16:creationId xmlns:a16="http://schemas.microsoft.com/office/drawing/2014/main" id="{8006CA96-E3FA-9945-9B82-02259999272B}"/>
                  </a:ext>
                </a:extLst>
              </p:cNvPr>
              <p:cNvSpPr/>
              <p:nvPr/>
            </p:nvSpPr>
            <p:spPr bwMode="auto">
              <a:xfrm>
                <a:off x="1871277" y="1739425"/>
                <a:ext cx="1128371" cy="11733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72" name="Oval 1071">
                <a:extLst>
                  <a:ext uri="{FF2B5EF4-FFF2-40B4-BE49-F238E27FC236}">
                    <a16:creationId xmlns:a16="http://schemas.microsoft.com/office/drawing/2014/main" id="{AC968267-A70E-0B48-9B2B-F3F7549B2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331" cy="320525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3" name="Freeform 1072">
                <a:extLst>
                  <a:ext uri="{FF2B5EF4-FFF2-40B4-BE49-F238E27FC236}">
                    <a16:creationId xmlns:a16="http://schemas.microsoft.com/office/drawing/2014/main" id="{3543F393-921B-2544-AAF2-81DE265DCA01}"/>
                  </a:ext>
                </a:extLst>
              </p:cNvPr>
              <p:cNvSpPr/>
              <p:nvPr/>
            </p:nvSpPr>
            <p:spPr bwMode="auto">
              <a:xfrm>
                <a:off x="2160212" y="1673602"/>
                <a:ext cx="547458" cy="16026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74" name="Freeform 1073">
                <a:extLst>
                  <a:ext uri="{FF2B5EF4-FFF2-40B4-BE49-F238E27FC236}">
                    <a16:creationId xmlns:a16="http://schemas.microsoft.com/office/drawing/2014/main" id="{36A99124-4AE5-ED4F-A834-C0222885A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426" y="1633537"/>
                <a:ext cx="663033" cy="111612"/>
              </a:xfrm>
              <a:custGeom>
                <a:avLst/>
                <a:gdLst>
                  <a:gd name="T0" fmla="*/ 0 w 3723451"/>
                  <a:gd name="T1" fmla="*/ 27306 h 932950"/>
                  <a:gd name="T2" fmla="*/ 116665 w 3723451"/>
                  <a:gd name="T3" fmla="*/ 322 h 932950"/>
                  <a:gd name="T4" fmla="*/ 330457 w 3723451"/>
                  <a:gd name="T5" fmla="*/ 62277 h 932950"/>
                  <a:gd name="T6" fmla="*/ 534418 w 3723451"/>
                  <a:gd name="T7" fmla="*/ 0 h 932950"/>
                  <a:gd name="T8" fmla="*/ 663033 w 3723451"/>
                  <a:gd name="T9" fmla="*/ 24782 h 932950"/>
                  <a:gd name="T10" fmla="*/ 567343 w 3723451"/>
                  <a:gd name="T11" fmla="*/ 55256 h 932950"/>
                  <a:gd name="T12" fmla="*/ 536535 w 3723451"/>
                  <a:gd name="T13" fmla="*/ 47040 h 932950"/>
                  <a:gd name="T14" fmla="*/ 334214 w 3723451"/>
                  <a:gd name="T15" fmla="*/ 111612 h 932950"/>
                  <a:gd name="T16" fmla="*/ 126717 w 3723451"/>
                  <a:gd name="T17" fmla="*/ 49415 h 932950"/>
                  <a:gd name="T18" fmla="*/ 93168 w 3723451"/>
                  <a:gd name="T19" fmla="*/ 56128 h 932950"/>
                  <a:gd name="T20" fmla="*/ 0 w 3723451"/>
                  <a:gd name="T21" fmla="*/ 2730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5" name="Freeform 1074">
                <a:extLst>
                  <a:ext uri="{FF2B5EF4-FFF2-40B4-BE49-F238E27FC236}">
                    <a16:creationId xmlns:a16="http://schemas.microsoft.com/office/drawing/2014/main" id="{9CE3F7E2-B553-1E45-88FC-E2E1EC32F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350" y="1727978"/>
                <a:ext cx="243315" cy="97302"/>
              </a:xfrm>
              <a:custGeom>
                <a:avLst/>
                <a:gdLst>
                  <a:gd name="T0" fmla="*/ 0 w 1366596"/>
                  <a:gd name="T1" fmla="*/ 0 h 809868"/>
                  <a:gd name="T2" fmla="*/ 243315 w 1366596"/>
                  <a:gd name="T3" fmla="*/ 75188 h 809868"/>
                  <a:gd name="T4" fmla="*/ 154017 w 1366596"/>
                  <a:gd name="T5" fmla="*/ 97302 h 809868"/>
                  <a:gd name="T6" fmla="*/ 819 w 1366596"/>
                  <a:gd name="T7" fmla="*/ 51415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6" name="Freeform 1075">
                <a:extLst>
                  <a:ext uri="{FF2B5EF4-FFF2-40B4-BE49-F238E27FC236}">
                    <a16:creationId xmlns:a16="http://schemas.microsoft.com/office/drawing/2014/main" id="{D7BB9DED-4899-7649-AEBA-749DA45279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260" y="1730839"/>
                <a:ext cx="240272" cy="97302"/>
              </a:xfrm>
              <a:custGeom>
                <a:avLst/>
                <a:gdLst>
                  <a:gd name="T0" fmla="*/ 236992 w 1348191"/>
                  <a:gd name="T1" fmla="*/ 0 h 791462"/>
                  <a:gd name="T2" fmla="*/ 240272 w 1348191"/>
                  <a:gd name="T3" fmla="*/ 46954 h 791462"/>
                  <a:gd name="T4" fmla="*/ 86924 w 1348191"/>
                  <a:gd name="T5" fmla="*/ 97302 h 791462"/>
                  <a:gd name="T6" fmla="*/ 0 w 1348191"/>
                  <a:gd name="T7" fmla="*/ 75239 h 791462"/>
                  <a:gd name="T8" fmla="*/ 236992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077" name="Straight Connector 1076">
                <a:extLst>
                  <a:ext uri="{FF2B5EF4-FFF2-40B4-BE49-F238E27FC236}">
                    <a16:creationId xmlns:a16="http://schemas.microsoft.com/office/drawing/2014/main" id="{E8965662-2E9A-0244-946F-4423CC691CFA}"/>
                  </a:ext>
                </a:extLst>
              </p:cNvPr>
              <p:cNvCxnSpPr>
                <a:cxnSpLocks noChangeShapeType="1"/>
                <a:endCxn id="1072" idx="2"/>
              </p:cNvCxnSpPr>
              <p:nvPr/>
            </p:nvCxnSpPr>
            <p:spPr bwMode="auto">
              <a:xfrm flipH="1" flipV="1">
                <a:off x="1871277" y="1736563"/>
                <a:ext cx="3040" cy="1230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8" name="Straight Connector 1077">
                <a:extLst>
                  <a:ext uri="{FF2B5EF4-FFF2-40B4-BE49-F238E27FC236}">
                    <a16:creationId xmlns:a16="http://schemas.microsoft.com/office/drawing/2014/main" id="{857BA7A2-209C-0B4F-9F2F-F5D9E12C579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608" y="1733702"/>
                <a:ext cx="3040" cy="12305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79" name="Group 347">
              <a:extLst>
                <a:ext uri="{FF2B5EF4-FFF2-40B4-BE49-F238E27FC236}">
                  <a16:creationId xmlns:a16="http://schemas.microsoft.com/office/drawing/2014/main" id="{23A5395A-73E4-9545-9CCB-0643AECEF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4430" y="5842069"/>
              <a:ext cx="588963" cy="242887"/>
              <a:chOff x="1871277" y="1576300"/>
              <a:chExt cx="1128371" cy="437861"/>
            </a:xfrm>
          </p:grpSpPr>
          <p:sp>
            <p:nvSpPr>
              <p:cNvPr id="1080" name="Oval 1079">
                <a:extLst>
                  <a:ext uri="{FF2B5EF4-FFF2-40B4-BE49-F238E27FC236}">
                    <a16:creationId xmlns:a16="http://schemas.microsoft.com/office/drawing/2014/main" id="{DF4469B4-1A62-884E-B93E-2088628FC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319" y="1693635"/>
                <a:ext cx="1125329" cy="320526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1" name="Rectangle 1080">
                <a:extLst>
                  <a:ext uri="{FF2B5EF4-FFF2-40B4-BE49-F238E27FC236}">
                    <a16:creationId xmlns:a16="http://schemas.microsoft.com/office/drawing/2014/main" id="{CEED749C-6638-6040-A523-CBE05E8011F2}"/>
                  </a:ext>
                </a:extLst>
              </p:cNvPr>
              <p:cNvSpPr/>
              <p:nvPr/>
            </p:nvSpPr>
            <p:spPr bwMode="auto">
              <a:xfrm>
                <a:off x="1871277" y="1739424"/>
                <a:ext cx="1128371" cy="117336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82" name="Oval 1081">
                <a:extLst>
                  <a:ext uri="{FF2B5EF4-FFF2-40B4-BE49-F238E27FC236}">
                    <a16:creationId xmlns:a16="http://schemas.microsoft.com/office/drawing/2014/main" id="{E82E8A3A-0CDF-0142-A8D4-2A7F88E46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329" cy="320526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3" name="Freeform 1082">
                <a:extLst>
                  <a:ext uri="{FF2B5EF4-FFF2-40B4-BE49-F238E27FC236}">
                    <a16:creationId xmlns:a16="http://schemas.microsoft.com/office/drawing/2014/main" id="{20B0C69D-2EFF-CC4C-91E3-DE028EA90E90}"/>
                  </a:ext>
                </a:extLst>
              </p:cNvPr>
              <p:cNvSpPr/>
              <p:nvPr/>
            </p:nvSpPr>
            <p:spPr bwMode="auto">
              <a:xfrm>
                <a:off x="2160214" y="1673603"/>
                <a:ext cx="547457" cy="16026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84" name="Freeform 1083">
                <a:extLst>
                  <a:ext uri="{FF2B5EF4-FFF2-40B4-BE49-F238E27FC236}">
                    <a16:creationId xmlns:a16="http://schemas.microsoft.com/office/drawing/2014/main" id="{8F166C83-2DE4-AA4C-934F-358B1ABBD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426" y="1633537"/>
                <a:ext cx="663031" cy="111611"/>
              </a:xfrm>
              <a:custGeom>
                <a:avLst/>
                <a:gdLst>
                  <a:gd name="T0" fmla="*/ 0 w 3723451"/>
                  <a:gd name="T1" fmla="*/ 27306 h 932950"/>
                  <a:gd name="T2" fmla="*/ 116665 w 3723451"/>
                  <a:gd name="T3" fmla="*/ 322 h 932950"/>
                  <a:gd name="T4" fmla="*/ 330456 w 3723451"/>
                  <a:gd name="T5" fmla="*/ 62276 h 932950"/>
                  <a:gd name="T6" fmla="*/ 534416 w 3723451"/>
                  <a:gd name="T7" fmla="*/ 0 h 932950"/>
                  <a:gd name="T8" fmla="*/ 663031 w 3723451"/>
                  <a:gd name="T9" fmla="*/ 24782 h 932950"/>
                  <a:gd name="T10" fmla="*/ 567342 w 3723451"/>
                  <a:gd name="T11" fmla="*/ 55255 h 932950"/>
                  <a:gd name="T12" fmla="*/ 536534 w 3723451"/>
                  <a:gd name="T13" fmla="*/ 47039 h 932950"/>
                  <a:gd name="T14" fmla="*/ 334213 w 3723451"/>
                  <a:gd name="T15" fmla="*/ 111611 h 932950"/>
                  <a:gd name="T16" fmla="*/ 126716 w 3723451"/>
                  <a:gd name="T17" fmla="*/ 49415 h 932950"/>
                  <a:gd name="T18" fmla="*/ 93168 w 3723451"/>
                  <a:gd name="T19" fmla="*/ 56127 h 932950"/>
                  <a:gd name="T20" fmla="*/ 0 w 3723451"/>
                  <a:gd name="T21" fmla="*/ 2730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5" name="Freeform 1084">
                <a:extLst>
                  <a:ext uri="{FF2B5EF4-FFF2-40B4-BE49-F238E27FC236}">
                    <a16:creationId xmlns:a16="http://schemas.microsoft.com/office/drawing/2014/main" id="{64120D6F-CF36-7A4B-868D-9522C1F79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351" y="1727977"/>
                <a:ext cx="243314" cy="97303"/>
              </a:xfrm>
              <a:custGeom>
                <a:avLst/>
                <a:gdLst>
                  <a:gd name="T0" fmla="*/ 0 w 1366596"/>
                  <a:gd name="T1" fmla="*/ 0 h 809868"/>
                  <a:gd name="T2" fmla="*/ 243314 w 1366596"/>
                  <a:gd name="T3" fmla="*/ 75189 h 809868"/>
                  <a:gd name="T4" fmla="*/ 154017 w 1366596"/>
                  <a:gd name="T5" fmla="*/ 97303 h 809868"/>
                  <a:gd name="T6" fmla="*/ 819 w 1366596"/>
                  <a:gd name="T7" fmla="*/ 51416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6" name="Freeform 1085">
                <a:extLst>
                  <a:ext uri="{FF2B5EF4-FFF2-40B4-BE49-F238E27FC236}">
                    <a16:creationId xmlns:a16="http://schemas.microsoft.com/office/drawing/2014/main" id="{8477E0BD-F61A-594C-8419-6BA64D7DF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260" y="1730839"/>
                <a:ext cx="240274" cy="97303"/>
              </a:xfrm>
              <a:custGeom>
                <a:avLst/>
                <a:gdLst>
                  <a:gd name="T0" fmla="*/ 236994 w 1348191"/>
                  <a:gd name="T1" fmla="*/ 0 h 791462"/>
                  <a:gd name="T2" fmla="*/ 240274 w 1348191"/>
                  <a:gd name="T3" fmla="*/ 46954 h 791462"/>
                  <a:gd name="T4" fmla="*/ 86925 w 1348191"/>
                  <a:gd name="T5" fmla="*/ 97303 h 791462"/>
                  <a:gd name="T6" fmla="*/ 0 w 1348191"/>
                  <a:gd name="T7" fmla="*/ 75240 h 791462"/>
                  <a:gd name="T8" fmla="*/ 236994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087" name="Straight Connector 1086">
                <a:extLst>
                  <a:ext uri="{FF2B5EF4-FFF2-40B4-BE49-F238E27FC236}">
                    <a16:creationId xmlns:a16="http://schemas.microsoft.com/office/drawing/2014/main" id="{53F7848D-82FC-7641-AC58-517C9B2FB854}"/>
                  </a:ext>
                </a:extLst>
              </p:cNvPr>
              <p:cNvCxnSpPr>
                <a:cxnSpLocks noChangeShapeType="1"/>
                <a:endCxn id="1082" idx="2"/>
              </p:cNvCxnSpPr>
              <p:nvPr/>
            </p:nvCxnSpPr>
            <p:spPr bwMode="auto">
              <a:xfrm flipH="1" flipV="1">
                <a:off x="1871277" y="1736563"/>
                <a:ext cx="3042" cy="12305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8" name="Straight Connector 1087">
                <a:extLst>
                  <a:ext uri="{FF2B5EF4-FFF2-40B4-BE49-F238E27FC236}">
                    <a16:creationId xmlns:a16="http://schemas.microsoft.com/office/drawing/2014/main" id="{EA830BBF-D185-DB42-96F5-34C5273F4B6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606" y="1733700"/>
                <a:ext cx="3042" cy="1230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89" name="Group 347">
              <a:extLst>
                <a:ext uri="{FF2B5EF4-FFF2-40B4-BE49-F238E27FC236}">
                  <a16:creationId xmlns:a16="http://schemas.microsoft.com/office/drawing/2014/main" id="{B6A937C7-17A9-A648-A780-A8D67F2249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6593" y="6302444"/>
              <a:ext cx="588962" cy="242887"/>
              <a:chOff x="1871277" y="1576300"/>
              <a:chExt cx="1128371" cy="437861"/>
            </a:xfrm>
          </p:grpSpPr>
          <p:sp>
            <p:nvSpPr>
              <p:cNvPr id="1090" name="Oval 1089">
                <a:extLst>
                  <a:ext uri="{FF2B5EF4-FFF2-40B4-BE49-F238E27FC236}">
                    <a16:creationId xmlns:a16="http://schemas.microsoft.com/office/drawing/2014/main" id="{21A30E2F-9F7B-DC47-908B-38849C8FE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317" y="1693635"/>
                <a:ext cx="1125331" cy="320526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1" name="Rectangle 1090">
                <a:extLst>
                  <a:ext uri="{FF2B5EF4-FFF2-40B4-BE49-F238E27FC236}">
                    <a16:creationId xmlns:a16="http://schemas.microsoft.com/office/drawing/2014/main" id="{368E56E7-1038-F843-8824-9F2406D135DC}"/>
                  </a:ext>
                </a:extLst>
              </p:cNvPr>
              <p:cNvSpPr/>
              <p:nvPr/>
            </p:nvSpPr>
            <p:spPr bwMode="auto">
              <a:xfrm>
                <a:off x="1871277" y="1739424"/>
                <a:ext cx="1128371" cy="117336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92" name="Oval 1091">
                <a:extLst>
                  <a:ext uri="{FF2B5EF4-FFF2-40B4-BE49-F238E27FC236}">
                    <a16:creationId xmlns:a16="http://schemas.microsoft.com/office/drawing/2014/main" id="{5E09C5D1-4489-9245-906B-AB737B65B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331" cy="320526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3" name="Freeform 1092">
                <a:extLst>
                  <a:ext uri="{FF2B5EF4-FFF2-40B4-BE49-F238E27FC236}">
                    <a16:creationId xmlns:a16="http://schemas.microsoft.com/office/drawing/2014/main" id="{60675A58-4EA5-F645-8293-8D562D37C4A7}"/>
                  </a:ext>
                </a:extLst>
              </p:cNvPr>
              <p:cNvSpPr/>
              <p:nvPr/>
            </p:nvSpPr>
            <p:spPr bwMode="auto">
              <a:xfrm>
                <a:off x="2160212" y="1673603"/>
                <a:ext cx="547458" cy="16026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94" name="Freeform 1093">
                <a:extLst>
                  <a:ext uri="{FF2B5EF4-FFF2-40B4-BE49-F238E27FC236}">
                    <a16:creationId xmlns:a16="http://schemas.microsoft.com/office/drawing/2014/main" id="{936A0061-F839-A048-9329-4BA74387A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426" y="1633537"/>
                <a:ext cx="663033" cy="111611"/>
              </a:xfrm>
              <a:custGeom>
                <a:avLst/>
                <a:gdLst>
                  <a:gd name="T0" fmla="*/ 0 w 3723451"/>
                  <a:gd name="T1" fmla="*/ 27306 h 932950"/>
                  <a:gd name="T2" fmla="*/ 116665 w 3723451"/>
                  <a:gd name="T3" fmla="*/ 322 h 932950"/>
                  <a:gd name="T4" fmla="*/ 330457 w 3723451"/>
                  <a:gd name="T5" fmla="*/ 62276 h 932950"/>
                  <a:gd name="T6" fmla="*/ 534418 w 3723451"/>
                  <a:gd name="T7" fmla="*/ 0 h 932950"/>
                  <a:gd name="T8" fmla="*/ 663033 w 3723451"/>
                  <a:gd name="T9" fmla="*/ 24782 h 932950"/>
                  <a:gd name="T10" fmla="*/ 567343 w 3723451"/>
                  <a:gd name="T11" fmla="*/ 55255 h 932950"/>
                  <a:gd name="T12" fmla="*/ 536535 w 3723451"/>
                  <a:gd name="T13" fmla="*/ 47039 h 932950"/>
                  <a:gd name="T14" fmla="*/ 334214 w 3723451"/>
                  <a:gd name="T15" fmla="*/ 111611 h 932950"/>
                  <a:gd name="T16" fmla="*/ 126717 w 3723451"/>
                  <a:gd name="T17" fmla="*/ 49415 h 932950"/>
                  <a:gd name="T18" fmla="*/ 93168 w 3723451"/>
                  <a:gd name="T19" fmla="*/ 56127 h 932950"/>
                  <a:gd name="T20" fmla="*/ 0 w 3723451"/>
                  <a:gd name="T21" fmla="*/ 2730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5" name="Freeform 1094">
                <a:extLst>
                  <a:ext uri="{FF2B5EF4-FFF2-40B4-BE49-F238E27FC236}">
                    <a16:creationId xmlns:a16="http://schemas.microsoft.com/office/drawing/2014/main" id="{5010EAA9-D9FE-B348-B497-E58DC4A70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350" y="1727977"/>
                <a:ext cx="243315" cy="97303"/>
              </a:xfrm>
              <a:custGeom>
                <a:avLst/>
                <a:gdLst>
                  <a:gd name="T0" fmla="*/ 0 w 1366596"/>
                  <a:gd name="T1" fmla="*/ 0 h 809868"/>
                  <a:gd name="T2" fmla="*/ 243315 w 1366596"/>
                  <a:gd name="T3" fmla="*/ 75189 h 809868"/>
                  <a:gd name="T4" fmla="*/ 154017 w 1366596"/>
                  <a:gd name="T5" fmla="*/ 97303 h 809868"/>
                  <a:gd name="T6" fmla="*/ 819 w 1366596"/>
                  <a:gd name="T7" fmla="*/ 51416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6" name="Freeform 1095">
                <a:extLst>
                  <a:ext uri="{FF2B5EF4-FFF2-40B4-BE49-F238E27FC236}">
                    <a16:creationId xmlns:a16="http://schemas.microsoft.com/office/drawing/2014/main" id="{E2301F16-3352-1848-BBB4-2365D15D0F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260" y="1730839"/>
                <a:ext cx="240272" cy="97303"/>
              </a:xfrm>
              <a:custGeom>
                <a:avLst/>
                <a:gdLst>
                  <a:gd name="T0" fmla="*/ 236992 w 1348191"/>
                  <a:gd name="T1" fmla="*/ 0 h 791462"/>
                  <a:gd name="T2" fmla="*/ 240272 w 1348191"/>
                  <a:gd name="T3" fmla="*/ 46954 h 791462"/>
                  <a:gd name="T4" fmla="*/ 86924 w 1348191"/>
                  <a:gd name="T5" fmla="*/ 97303 h 791462"/>
                  <a:gd name="T6" fmla="*/ 0 w 1348191"/>
                  <a:gd name="T7" fmla="*/ 75240 h 791462"/>
                  <a:gd name="T8" fmla="*/ 236992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D853D2D6-514A-9847-BBC3-2AE928C8DAFB}"/>
                  </a:ext>
                </a:extLst>
              </p:cNvPr>
              <p:cNvCxnSpPr>
                <a:cxnSpLocks noChangeShapeType="1"/>
                <a:endCxn id="1092" idx="2"/>
              </p:cNvCxnSpPr>
              <p:nvPr/>
            </p:nvCxnSpPr>
            <p:spPr bwMode="auto">
              <a:xfrm flipH="1" flipV="1">
                <a:off x="1871277" y="1736563"/>
                <a:ext cx="3040" cy="12305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0F7465E9-0BFE-964B-AB98-F93DD82101C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608" y="1733700"/>
                <a:ext cx="3040" cy="1230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99" name="Group 347">
              <a:extLst>
                <a:ext uri="{FF2B5EF4-FFF2-40B4-BE49-F238E27FC236}">
                  <a16:creationId xmlns:a16="http://schemas.microsoft.com/office/drawing/2014/main" id="{B1B48B52-0F33-0442-B024-9A681DC9E1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2918" y="6394519"/>
              <a:ext cx="588962" cy="242887"/>
              <a:chOff x="1871277" y="1576300"/>
              <a:chExt cx="1128371" cy="437861"/>
            </a:xfrm>
          </p:grpSpPr>
          <p:sp>
            <p:nvSpPr>
              <p:cNvPr id="1100" name="Oval 1099">
                <a:extLst>
                  <a:ext uri="{FF2B5EF4-FFF2-40B4-BE49-F238E27FC236}">
                    <a16:creationId xmlns:a16="http://schemas.microsoft.com/office/drawing/2014/main" id="{B2DB57CB-08BD-2F4D-A7ED-38936BBFA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317" y="1693635"/>
                <a:ext cx="1125331" cy="320526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1" name="Rectangle 1100">
                <a:extLst>
                  <a:ext uri="{FF2B5EF4-FFF2-40B4-BE49-F238E27FC236}">
                    <a16:creationId xmlns:a16="http://schemas.microsoft.com/office/drawing/2014/main" id="{C5A9C96D-A2BA-754F-A882-52122EB391BC}"/>
                  </a:ext>
                </a:extLst>
              </p:cNvPr>
              <p:cNvSpPr/>
              <p:nvPr/>
            </p:nvSpPr>
            <p:spPr bwMode="auto">
              <a:xfrm>
                <a:off x="1871277" y="1739424"/>
                <a:ext cx="1128371" cy="117336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02" name="Oval 1101">
                <a:extLst>
                  <a:ext uri="{FF2B5EF4-FFF2-40B4-BE49-F238E27FC236}">
                    <a16:creationId xmlns:a16="http://schemas.microsoft.com/office/drawing/2014/main" id="{83C4800F-B303-9446-B339-EF2E78D32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331" cy="320526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3" name="Freeform 1102">
                <a:extLst>
                  <a:ext uri="{FF2B5EF4-FFF2-40B4-BE49-F238E27FC236}">
                    <a16:creationId xmlns:a16="http://schemas.microsoft.com/office/drawing/2014/main" id="{8248D620-997C-1B4D-A023-5CD8220FC4D0}"/>
                  </a:ext>
                </a:extLst>
              </p:cNvPr>
              <p:cNvSpPr/>
              <p:nvPr/>
            </p:nvSpPr>
            <p:spPr bwMode="auto">
              <a:xfrm>
                <a:off x="2160212" y="1673603"/>
                <a:ext cx="547458" cy="16026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04" name="Freeform 1103">
                <a:extLst>
                  <a:ext uri="{FF2B5EF4-FFF2-40B4-BE49-F238E27FC236}">
                    <a16:creationId xmlns:a16="http://schemas.microsoft.com/office/drawing/2014/main" id="{906FE13D-AC05-AA42-853B-9FAC9CA25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426" y="1633537"/>
                <a:ext cx="663033" cy="111611"/>
              </a:xfrm>
              <a:custGeom>
                <a:avLst/>
                <a:gdLst>
                  <a:gd name="T0" fmla="*/ 0 w 3723451"/>
                  <a:gd name="T1" fmla="*/ 27306 h 932950"/>
                  <a:gd name="T2" fmla="*/ 116665 w 3723451"/>
                  <a:gd name="T3" fmla="*/ 322 h 932950"/>
                  <a:gd name="T4" fmla="*/ 330457 w 3723451"/>
                  <a:gd name="T5" fmla="*/ 62276 h 932950"/>
                  <a:gd name="T6" fmla="*/ 534418 w 3723451"/>
                  <a:gd name="T7" fmla="*/ 0 h 932950"/>
                  <a:gd name="T8" fmla="*/ 663033 w 3723451"/>
                  <a:gd name="T9" fmla="*/ 24782 h 932950"/>
                  <a:gd name="T10" fmla="*/ 567343 w 3723451"/>
                  <a:gd name="T11" fmla="*/ 55255 h 932950"/>
                  <a:gd name="T12" fmla="*/ 536535 w 3723451"/>
                  <a:gd name="T13" fmla="*/ 47039 h 932950"/>
                  <a:gd name="T14" fmla="*/ 334214 w 3723451"/>
                  <a:gd name="T15" fmla="*/ 111611 h 932950"/>
                  <a:gd name="T16" fmla="*/ 126717 w 3723451"/>
                  <a:gd name="T17" fmla="*/ 49415 h 932950"/>
                  <a:gd name="T18" fmla="*/ 93168 w 3723451"/>
                  <a:gd name="T19" fmla="*/ 56127 h 932950"/>
                  <a:gd name="T20" fmla="*/ 0 w 3723451"/>
                  <a:gd name="T21" fmla="*/ 2730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5" name="Freeform 1104">
                <a:extLst>
                  <a:ext uri="{FF2B5EF4-FFF2-40B4-BE49-F238E27FC236}">
                    <a16:creationId xmlns:a16="http://schemas.microsoft.com/office/drawing/2014/main" id="{DE4AB67E-E389-E747-AA8A-F557E3BDBA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350" y="1727977"/>
                <a:ext cx="243315" cy="97303"/>
              </a:xfrm>
              <a:custGeom>
                <a:avLst/>
                <a:gdLst>
                  <a:gd name="T0" fmla="*/ 0 w 1366596"/>
                  <a:gd name="T1" fmla="*/ 0 h 809868"/>
                  <a:gd name="T2" fmla="*/ 243315 w 1366596"/>
                  <a:gd name="T3" fmla="*/ 75189 h 809868"/>
                  <a:gd name="T4" fmla="*/ 154017 w 1366596"/>
                  <a:gd name="T5" fmla="*/ 97303 h 809868"/>
                  <a:gd name="T6" fmla="*/ 819 w 1366596"/>
                  <a:gd name="T7" fmla="*/ 51416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6" name="Freeform 1105">
                <a:extLst>
                  <a:ext uri="{FF2B5EF4-FFF2-40B4-BE49-F238E27FC236}">
                    <a16:creationId xmlns:a16="http://schemas.microsoft.com/office/drawing/2014/main" id="{A18C8CAC-63E9-E248-8397-1346071AD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260" y="1730839"/>
                <a:ext cx="240272" cy="97303"/>
              </a:xfrm>
              <a:custGeom>
                <a:avLst/>
                <a:gdLst>
                  <a:gd name="T0" fmla="*/ 236992 w 1348191"/>
                  <a:gd name="T1" fmla="*/ 0 h 791462"/>
                  <a:gd name="T2" fmla="*/ 240272 w 1348191"/>
                  <a:gd name="T3" fmla="*/ 46954 h 791462"/>
                  <a:gd name="T4" fmla="*/ 86924 w 1348191"/>
                  <a:gd name="T5" fmla="*/ 97303 h 791462"/>
                  <a:gd name="T6" fmla="*/ 0 w 1348191"/>
                  <a:gd name="T7" fmla="*/ 75240 h 791462"/>
                  <a:gd name="T8" fmla="*/ 236992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107" name="Straight Connector 1106">
                <a:extLst>
                  <a:ext uri="{FF2B5EF4-FFF2-40B4-BE49-F238E27FC236}">
                    <a16:creationId xmlns:a16="http://schemas.microsoft.com/office/drawing/2014/main" id="{73BEE8CD-92EF-AB4A-9223-19BD5734C8CF}"/>
                  </a:ext>
                </a:extLst>
              </p:cNvPr>
              <p:cNvCxnSpPr>
                <a:cxnSpLocks noChangeShapeType="1"/>
                <a:endCxn id="1102" idx="2"/>
              </p:cNvCxnSpPr>
              <p:nvPr/>
            </p:nvCxnSpPr>
            <p:spPr bwMode="auto">
              <a:xfrm flipH="1" flipV="1">
                <a:off x="1871277" y="1736563"/>
                <a:ext cx="3040" cy="12305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08" name="Straight Connector 1107">
                <a:extLst>
                  <a:ext uri="{FF2B5EF4-FFF2-40B4-BE49-F238E27FC236}">
                    <a16:creationId xmlns:a16="http://schemas.microsoft.com/office/drawing/2014/main" id="{5BC61A72-737C-4F4F-802A-7DAAF663B43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608" y="1733700"/>
                <a:ext cx="3040" cy="1230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39" name="Group 1">
              <a:extLst>
                <a:ext uri="{FF2B5EF4-FFF2-40B4-BE49-F238E27FC236}">
                  <a16:creationId xmlns:a16="http://schemas.microsoft.com/office/drawing/2014/main" id="{A228ACC2-6157-BF41-88C3-0A08641726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493" y="5652658"/>
              <a:ext cx="2766941" cy="848024"/>
              <a:chOff x="938213" y="5322390"/>
              <a:chExt cx="2766941" cy="848023"/>
            </a:xfrm>
          </p:grpSpPr>
          <p:cxnSp>
            <p:nvCxnSpPr>
              <p:cNvPr id="1140" name="Straight Connector 1139">
                <a:extLst>
                  <a:ext uri="{FF2B5EF4-FFF2-40B4-BE49-F238E27FC236}">
                    <a16:creationId xmlns:a16="http://schemas.microsoft.com/office/drawing/2014/main" id="{CB924182-B4D8-0F43-97E1-646C4E72A083}"/>
                  </a:ext>
                </a:extLst>
              </p:cNvPr>
              <p:cNvCxnSpPr/>
              <p:nvPr/>
            </p:nvCxnSpPr>
            <p:spPr>
              <a:xfrm flipH="1">
                <a:off x="1282700" y="5802312"/>
                <a:ext cx="1508125" cy="1588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sp>
            <p:nvSpPr>
              <p:cNvPr id="1141" name="TextBox 265">
                <a:extLst>
                  <a:ext uri="{FF2B5EF4-FFF2-40B4-BE49-F238E27FC236}">
                    <a16:creationId xmlns:a16="http://schemas.microsoft.com/office/drawing/2014/main" id="{CFD0B0F1-D70C-5245-B37A-C9A4ABCBEF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8813" y="5473700"/>
                <a:ext cx="331715" cy="307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altLang="en-US" sz="900">
                    <a:solidFill>
                      <a:srgbClr val="000000"/>
                    </a:solidFill>
                    <a:cs typeface="+mn-cs"/>
                  </a:rPr>
                  <a:t>1</a:t>
                </a:r>
              </a:p>
            </p:txBody>
          </p:sp>
          <p:sp>
            <p:nvSpPr>
              <p:cNvPr id="1142" name="TextBox 281">
                <a:extLst>
                  <a:ext uri="{FF2B5EF4-FFF2-40B4-BE49-F238E27FC236}">
                    <a16:creationId xmlns:a16="http://schemas.microsoft.com/office/drawing/2014/main" id="{6C507E5B-C87D-FA46-A331-4ABAB6B8A2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3439" y="5761039"/>
                <a:ext cx="331715" cy="307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altLang="en-US" sz="900">
                    <a:solidFill>
                      <a:srgbClr val="000000"/>
                    </a:solidFill>
                    <a:cs typeface="+mn-cs"/>
                  </a:rPr>
                  <a:t>2</a:t>
                </a:r>
              </a:p>
            </p:txBody>
          </p:sp>
          <p:grpSp>
            <p:nvGrpSpPr>
              <p:cNvPr id="1143" name="Group 5">
                <a:extLst>
                  <a:ext uri="{FF2B5EF4-FFF2-40B4-BE49-F238E27FC236}">
                    <a16:creationId xmlns:a16="http://schemas.microsoft.com/office/drawing/2014/main" id="{1A707F03-E0B2-FF48-9597-B751067AD9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8213" y="5322390"/>
                <a:ext cx="1616075" cy="469703"/>
                <a:chOff x="-4079003" y="2802821"/>
                <a:chExt cx="1616718" cy="470775"/>
              </a:xfrm>
            </p:grpSpPr>
            <p:sp>
              <p:nvSpPr>
                <p:cNvPr id="1157" name="Rectangle 98">
                  <a:extLst>
                    <a:ext uri="{FF2B5EF4-FFF2-40B4-BE49-F238E27FC236}">
                      <a16:creationId xmlns:a16="http://schemas.microsoft.com/office/drawing/2014/main" id="{CA6EA6FC-3469-1A42-8A1A-7ABEC47FF2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079003" y="2985994"/>
                  <a:ext cx="1281675" cy="208750"/>
                </a:xfrm>
                <a:prstGeom prst="rect">
                  <a:avLst/>
                </a:prstGeom>
                <a:solidFill>
                  <a:srgbClr val="3333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1158" name="Line 99">
                  <a:extLst>
                    <a:ext uri="{FF2B5EF4-FFF2-40B4-BE49-F238E27FC236}">
                      <a16:creationId xmlns:a16="http://schemas.microsoft.com/office/drawing/2014/main" id="{8B52FDA0-6129-4D4D-AB34-6E31B5746E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2933828" y="3101502"/>
                  <a:ext cx="471543" cy="0"/>
                </a:xfrm>
                <a:prstGeom prst="line">
                  <a:avLst/>
                </a:prstGeom>
                <a:noFill/>
                <a:ln w="9525">
                  <a:solidFill>
                    <a:srgbClr val="3333CC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9" name="Rectangle 104">
                  <a:extLst>
                    <a:ext uri="{FF2B5EF4-FFF2-40B4-BE49-F238E27FC236}">
                      <a16:creationId xmlns:a16="http://schemas.microsoft.com/office/drawing/2014/main" id="{EF6D77F4-B510-3541-9758-82FBBD8239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377007" y="2988777"/>
                  <a:ext cx="476861" cy="21014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1160" name="Text Box 105">
                  <a:extLst>
                    <a:ext uri="{FF2B5EF4-FFF2-40B4-BE49-F238E27FC236}">
                      <a16:creationId xmlns:a16="http://schemas.microsoft.com/office/drawing/2014/main" id="{2AE0900E-8A8F-4A4D-BB87-414DFE5E1C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3430189" y="2965119"/>
                  <a:ext cx="588429" cy="3084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r>
                    <a:rPr lang="en-US" altLang="en-US" sz="900">
                      <a:solidFill>
                        <a:srgbClr val="000000"/>
                      </a:solidFill>
                      <a:cs typeface="+mn-cs"/>
                    </a:rPr>
                    <a:t>0111</a:t>
                  </a:r>
                </a:p>
              </p:txBody>
            </p:sp>
            <p:sp>
              <p:nvSpPr>
                <p:cNvPr id="1161" name="Line 119">
                  <a:extLst>
                    <a:ext uri="{FF2B5EF4-FFF2-40B4-BE49-F238E27FC236}">
                      <a16:creationId xmlns:a16="http://schemas.microsoft.com/office/drawing/2014/main" id="{5B21AE9C-8AC8-434E-B3D3-DDFB36C485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3940114" y="2802821"/>
                  <a:ext cx="724425" cy="215182"/>
                </a:xfrm>
                <a:prstGeom prst="line">
                  <a:avLst/>
                </a:prstGeom>
                <a:noFill/>
                <a:ln w="158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145" name="Group 357">
                <a:extLst>
                  <a:ext uri="{FF2B5EF4-FFF2-40B4-BE49-F238E27FC236}">
                    <a16:creationId xmlns:a16="http://schemas.microsoft.com/office/drawing/2014/main" id="{4D59E87F-CE51-5F46-B516-9F402F5585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4625" y="5659438"/>
                <a:ext cx="565150" cy="293687"/>
                <a:chOff x="1871277" y="1576300"/>
                <a:chExt cx="1128371" cy="437861"/>
              </a:xfrm>
            </p:grpSpPr>
            <p:sp>
              <p:nvSpPr>
                <p:cNvPr id="1147" name="Oval 1146">
                  <a:extLst>
                    <a:ext uri="{FF2B5EF4-FFF2-40B4-BE49-F238E27FC236}">
                      <a16:creationId xmlns:a16="http://schemas.microsoft.com/office/drawing/2014/main" id="{47BEE802-D705-FB42-955E-D825A1B513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1874448" y="1694641"/>
                  <a:ext cx="1125200" cy="3195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62699"/>
                    </a:gs>
                    <a:gs pos="53000">
                      <a:srgbClr val="8585E0"/>
                    </a:gs>
                    <a:gs pos="100000">
                      <a:srgbClr val="262699"/>
                    </a:gs>
                  </a:gsLst>
                  <a:lin ang="0" scaled="1"/>
                </a:gra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48" name="Rectangle 1147">
                  <a:extLst>
                    <a:ext uri="{FF2B5EF4-FFF2-40B4-BE49-F238E27FC236}">
                      <a16:creationId xmlns:a16="http://schemas.microsoft.com/office/drawing/2014/main" id="{A0A9F0A0-D85B-BC44-809E-0D44746B1886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49" name="Oval 1148">
                  <a:extLst>
                    <a:ext uri="{FF2B5EF4-FFF2-40B4-BE49-F238E27FC236}">
                      <a16:creationId xmlns:a16="http://schemas.microsoft.com/office/drawing/2014/main" id="{E6E2E4DB-C182-5947-9544-5CA42AF8D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1871277" y="1576300"/>
                  <a:ext cx="1125202" cy="31952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0" name="Freeform 1149">
                  <a:extLst>
                    <a:ext uri="{FF2B5EF4-FFF2-40B4-BE49-F238E27FC236}">
                      <a16:creationId xmlns:a16="http://schemas.microsoft.com/office/drawing/2014/main" id="{826516FA-D90F-FF4F-86C3-EABFADEC3BBB}"/>
                    </a:ext>
                  </a:extLst>
                </p:cNvPr>
                <p:cNvSpPr/>
                <p:nvPr/>
              </p:nvSpPr>
              <p:spPr bwMode="auto">
                <a:xfrm>
                  <a:off x="2159710" y="1673340"/>
                  <a:ext cx="548337" cy="160944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51" name="Freeform 1150">
                  <a:extLst>
                    <a:ext uri="{FF2B5EF4-FFF2-40B4-BE49-F238E27FC236}">
                      <a16:creationId xmlns:a16="http://schemas.microsoft.com/office/drawing/2014/main" id="{8B23C2D3-E371-5547-9057-B35E626ABD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2657" y="1633104"/>
                  <a:ext cx="662442" cy="111241"/>
                </a:xfrm>
                <a:custGeom>
                  <a:avLst/>
                  <a:gdLst>
                    <a:gd name="T0" fmla="*/ 0 w 3723451"/>
                    <a:gd name="T1" fmla="*/ 27215 h 932950"/>
                    <a:gd name="T2" fmla="*/ 116561 w 3723451"/>
                    <a:gd name="T3" fmla="*/ 321 h 932950"/>
                    <a:gd name="T4" fmla="*/ 330163 w 3723451"/>
                    <a:gd name="T5" fmla="*/ 62070 h 932950"/>
                    <a:gd name="T6" fmla="*/ 533941 w 3723451"/>
                    <a:gd name="T7" fmla="*/ 0 h 932950"/>
                    <a:gd name="T8" fmla="*/ 662442 w 3723451"/>
                    <a:gd name="T9" fmla="*/ 24700 h 932950"/>
                    <a:gd name="T10" fmla="*/ 566838 w 3723451"/>
                    <a:gd name="T11" fmla="*/ 55072 h 932950"/>
                    <a:gd name="T12" fmla="*/ 536057 w 3723451"/>
                    <a:gd name="T13" fmla="*/ 46883 h 932950"/>
                    <a:gd name="T14" fmla="*/ 333916 w 3723451"/>
                    <a:gd name="T15" fmla="*/ 111241 h 932950"/>
                    <a:gd name="T16" fmla="*/ 126604 w 3723451"/>
                    <a:gd name="T17" fmla="*/ 49251 h 932950"/>
                    <a:gd name="T18" fmla="*/ 93085 w 3723451"/>
                    <a:gd name="T19" fmla="*/ 55941 h 932950"/>
                    <a:gd name="T20" fmla="*/ 0 w 3723451"/>
                    <a:gd name="T21" fmla="*/ 2721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2" name="Freeform 1151">
                  <a:extLst>
                    <a:ext uri="{FF2B5EF4-FFF2-40B4-BE49-F238E27FC236}">
                      <a16:creationId xmlns:a16="http://schemas.microsoft.com/office/drawing/2014/main" id="{2DEA8715-4603-7449-BB4D-351CFEF75C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6889" y="1727776"/>
                  <a:ext cx="244059" cy="9704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44059 w 1366596"/>
                    <a:gd name="T3" fmla="*/ 74985 h 809868"/>
                    <a:gd name="T4" fmla="*/ 154488 w 1366596"/>
                    <a:gd name="T5" fmla="*/ 97040 h 809868"/>
                    <a:gd name="T6" fmla="*/ 822 w 1366596"/>
                    <a:gd name="T7" fmla="*/ 51277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3" name="Freeform 1152">
                  <a:extLst>
                    <a:ext uri="{FF2B5EF4-FFF2-40B4-BE49-F238E27FC236}">
                      <a16:creationId xmlns:a16="http://schemas.microsoft.com/office/drawing/2014/main" id="{72F5390F-6421-6840-94BC-D15B70623E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9979" y="1730144"/>
                  <a:ext cx="240888" cy="97039"/>
                </a:xfrm>
                <a:custGeom>
                  <a:avLst/>
                  <a:gdLst>
                    <a:gd name="T0" fmla="*/ 237599 w 1348191"/>
                    <a:gd name="T1" fmla="*/ 0 h 791462"/>
                    <a:gd name="T2" fmla="*/ 240888 w 1348191"/>
                    <a:gd name="T3" fmla="*/ 46827 h 791462"/>
                    <a:gd name="T4" fmla="*/ 87147 w 1348191"/>
                    <a:gd name="T5" fmla="*/ 97039 h 791462"/>
                    <a:gd name="T6" fmla="*/ 0 w 1348191"/>
                    <a:gd name="T7" fmla="*/ 75036 h 791462"/>
                    <a:gd name="T8" fmla="*/ 237599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154" name="Straight Connector 1153">
                  <a:extLst>
                    <a:ext uri="{FF2B5EF4-FFF2-40B4-BE49-F238E27FC236}">
                      <a16:creationId xmlns:a16="http://schemas.microsoft.com/office/drawing/2014/main" id="{34E68527-C12C-5248-A62C-D72D4BEC928A}"/>
                    </a:ext>
                  </a:extLst>
                </p:cNvPr>
                <p:cNvCxnSpPr>
                  <a:cxnSpLocks noChangeShapeType="1"/>
                  <a:endCxn id="1149" idx="2"/>
                </p:cNvCxnSpPr>
                <p:nvPr/>
              </p:nvCxnSpPr>
              <p:spPr bwMode="auto">
                <a:xfrm flipH="1" flipV="1">
                  <a:off x="1871277" y="1737244"/>
                  <a:ext cx="3171" cy="1230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55" name="Straight Connector 1154">
                  <a:extLst>
                    <a:ext uri="{FF2B5EF4-FFF2-40B4-BE49-F238E27FC236}">
                      <a16:creationId xmlns:a16="http://schemas.microsoft.com/office/drawing/2014/main" id="{475CE0A8-F910-FF45-A479-96A5E48ACF2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996479" y="1734878"/>
                  <a:ext cx="3169" cy="1230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146" name="TextBox 282">
                <a:extLst>
                  <a:ext uri="{FF2B5EF4-FFF2-40B4-BE49-F238E27FC236}">
                    <a16:creationId xmlns:a16="http://schemas.microsoft.com/office/drawing/2014/main" id="{4B460814-1FB2-5F46-A167-2E252688DD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8638" y="5862638"/>
                <a:ext cx="331715" cy="307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altLang="en-US" sz="900">
                    <a:solidFill>
                      <a:srgbClr val="000000"/>
                    </a:solidFill>
                    <a:cs typeface="+mn-cs"/>
                  </a:rPr>
                  <a:t>3</a:t>
                </a:r>
              </a:p>
            </p:txBody>
          </p:sp>
          <p:sp>
            <p:nvSpPr>
              <p:cNvPr id="1144" name="Freeform 120">
                <a:extLst>
                  <a:ext uri="{FF2B5EF4-FFF2-40B4-BE49-F238E27FC236}">
                    <a16:creationId xmlns:a16="http://schemas.microsoft.com/office/drawing/2014/main" id="{7959F5AF-96CF-CD42-95A7-B320D466F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3963" y="5668963"/>
                <a:ext cx="982662" cy="233362"/>
              </a:xfrm>
              <a:custGeom>
                <a:avLst/>
                <a:gdLst>
                  <a:gd name="T0" fmla="*/ 0 w 554"/>
                  <a:gd name="T1" fmla="*/ 2147483647 h 167"/>
                  <a:gd name="T2" fmla="*/ 2147483647 w 554"/>
                  <a:gd name="T3" fmla="*/ 2147483647 h 167"/>
                  <a:gd name="T4" fmla="*/ 2147483647 w 554"/>
                  <a:gd name="T5" fmla="*/ 2147483647 h 167"/>
                  <a:gd name="T6" fmla="*/ 0 60000 65536"/>
                  <a:gd name="T7" fmla="*/ 0 60000 65536"/>
                  <a:gd name="T8" fmla="*/ 0 60000 65536"/>
                  <a:gd name="T9" fmla="*/ 0 w 554"/>
                  <a:gd name="T10" fmla="*/ 0 h 167"/>
                  <a:gd name="T11" fmla="*/ 554 w 554"/>
                  <a:gd name="T12" fmla="*/ 167 h 1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4" h="167">
                    <a:moveTo>
                      <a:pt x="0" y="10"/>
                    </a:moveTo>
                    <a:cubicBezTo>
                      <a:pt x="102" y="0"/>
                      <a:pt x="240" y="5"/>
                      <a:pt x="324" y="26"/>
                    </a:cubicBezTo>
                    <a:cubicBezTo>
                      <a:pt x="416" y="52"/>
                      <a:pt x="502" y="120"/>
                      <a:pt x="554" y="167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162" name="TextBox 6">
              <a:extLst>
                <a:ext uri="{FF2B5EF4-FFF2-40B4-BE49-F238E27FC236}">
                  <a16:creationId xmlns:a16="http://schemas.microsoft.com/office/drawing/2014/main" id="{21D1826E-E3E7-E445-9FFB-A565D9A2A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2488" y="5470630"/>
              <a:ext cx="1992313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050" dirty="0">
                  <a:solidFill>
                    <a:srgbClr val="000000"/>
                  </a:solidFill>
                  <a:cs typeface="+mn-cs"/>
                </a:rPr>
                <a:t>values in arriving </a:t>
              </a: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050" dirty="0">
                  <a:solidFill>
                    <a:srgbClr val="000000"/>
                  </a:solidFill>
                  <a:cs typeface="+mn-cs"/>
                </a:rPr>
                <a:t>packet header</a:t>
              </a:r>
              <a:endParaRPr lang="en-US" altLang="en-US" sz="1350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1066909"/>
            <a:ext cx="8135339" cy="670967"/>
          </a:xfrm>
        </p:spPr>
        <p:txBody>
          <a:bodyPr>
            <a:normAutofit fontScale="90000"/>
          </a:bodyPr>
          <a:lstStyle/>
          <a:p>
            <a:r>
              <a:rPr lang="en-US" altLang="en-US" sz="3600" dirty="0">
                <a:solidFill>
                  <a:srgbClr val="000099"/>
                </a:solidFill>
                <a:latin typeface="+mn-lt"/>
                <a:cs typeface="Arial" panose="020B0604020202020204" pitchFamily="34" charset="0"/>
              </a:rPr>
              <a:t>Generalized forwarding: match plus action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83" y="1770288"/>
            <a:ext cx="8444739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buClrTx/>
              <a:defRPr/>
            </a:pPr>
            <a:r>
              <a:rPr lang="en-US" altLang="en-US" i="1" kern="1200" dirty="0">
                <a:solidFill>
                  <a:prstClr val="black"/>
                </a:solidFill>
                <a:latin typeface="Calibri" panose="020F0502020204030204"/>
                <a:cs typeface="+mn-cs"/>
              </a:rPr>
              <a:t>Review:  </a:t>
            </a:r>
            <a:r>
              <a:rPr lang="en-US" altLang="en-US" sz="2100" kern="1200" dirty="0">
                <a:solidFill>
                  <a:prstClr val="black"/>
                </a:solidFill>
                <a:latin typeface="Calibri" panose="020F0502020204030204"/>
                <a:cs typeface="+mn-cs"/>
              </a:rPr>
              <a:t>each router contains a </a:t>
            </a:r>
            <a:r>
              <a:rPr lang="en-US" altLang="en-US" sz="2100" kern="1200" dirty="0">
                <a:solidFill>
                  <a:srgbClr val="CC0000"/>
                </a:solidFill>
                <a:latin typeface="Calibri" panose="020F0502020204030204"/>
                <a:cs typeface="+mn-cs"/>
              </a:rPr>
              <a:t>forwarding table </a:t>
            </a:r>
            <a:endParaRPr lang="en-US" altLang="en-US" sz="2100" kern="1200" dirty="0">
              <a:solidFill>
                <a:prstClr val="black"/>
              </a:solidFill>
              <a:latin typeface="Calibri" panose="020F0502020204030204"/>
              <a:cs typeface="+mn-cs"/>
            </a:endParaRPr>
          </a:p>
          <a:p>
            <a:pPr marL="342900" indent="-214313" defTabSz="685800">
              <a:buClr>
                <a:srgbClr val="0013A3"/>
              </a:buClr>
              <a:buFont typeface="Wingdings" pitchFamily="2" charset="2"/>
              <a:buChar char="§"/>
              <a:defRPr/>
            </a:pPr>
            <a:r>
              <a:rPr lang="en-US" altLang="en-US" sz="2100" kern="1200" dirty="0">
                <a:solidFill>
                  <a:srgbClr val="CC0000"/>
                </a:solidFill>
                <a:latin typeface="Calibri" panose="020F0502020204030204"/>
                <a:cs typeface="+mn-cs"/>
              </a:rPr>
              <a:t>“match plus action” </a:t>
            </a:r>
            <a:r>
              <a:rPr lang="en-US" altLang="en-US" sz="2100" kern="1200" dirty="0">
                <a:solidFill>
                  <a:prstClr val="black"/>
                </a:solidFill>
                <a:latin typeface="Calibri" panose="020F0502020204030204"/>
                <a:cs typeface="+mn-cs"/>
              </a:rPr>
              <a:t>abstraction: match bits in arriving packet, take action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A1230D-A91E-6143-A1BD-6E58E7FDBB95}"/>
              </a:ext>
            </a:extLst>
          </p:cNvPr>
          <p:cNvGrpSpPr/>
          <p:nvPr/>
        </p:nvGrpSpPr>
        <p:grpSpPr>
          <a:xfrm>
            <a:off x="2692993" y="3959706"/>
            <a:ext cx="3900491" cy="1705249"/>
            <a:chOff x="3590654" y="4136605"/>
            <a:chExt cx="5200655" cy="22736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6DFFE27-3F70-6243-BA21-8DE3EBD8025C}"/>
                </a:ext>
              </a:extLst>
            </p:cNvPr>
            <p:cNvGrpSpPr/>
            <p:nvPr/>
          </p:nvGrpSpPr>
          <p:grpSpPr>
            <a:xfrm>
              <a:off x="3590654" y="4136605"/>
              <a:ext cx="1298579" cy="1913670"/>
              <a:chOff x="3590654" y="4136605"/>
              <a:chExt cx="1298579" cy="1913670"/>
            </a:xfrm>
          </p:grpSpPr>
          <p:sp>
            <p:nvSpPr>
              <p:cNvPr id="927" name="Freeform 926">
                <a:extLst>
                  <a:ext uri="{FF2B5EF4-FFF2-40B4-BE49-F238E27FC236}">
                    <a16:creationId xmlns:a16="http://schemas.microsoft.com/office/drawing/2014/main" id="{875BCAC4-B573-D54B-BF32-094096F89D98}"/>
                  </a:ext>
                </a:extLst>
              </p:cNvPr>
              <p:cNvSpPr/>
              <p:nvPr/>
            </p:nvSpPr>
            <p:spPr bwMode="auto">
              <a:xfrm>
                <a:off x="3608120" y="5291450"/>
                <a:ext cx="1281113" cy="758825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325315"/>
                  <a:gd name="connsiteY0" fmla="*/ 1160935 h 1160935"/>
                  <a:gd name="connsiteX1" fmla="*/ 0 w 1325315"/>
                  <a:gd name="connsiteY1" fmla="*/ 0 h 1160935"/>
                  <a:gd name="connsiteX2" fmla="*/ 1040633 w 1325315"/>
                  <a:gd name="connsiteY2" fmla="*/ 16785 h 1160935"/>
                  <a:gd name="connsiteX3" fmla="*/ 1214315 w 1325315"/>
                  <a:gd name="connsiteY3" fmla="*/ 1064597 h 1160935"/>
                  <a:gd name="connsiteX4" fmla="*/ 448507 w 1325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499" h="759828">
                    <a:moveTo>
                      <a:pt x="965179" y="759828"/>
                    </a:moveTo>
                    <a:cubicBezTo>
                      <a:pt x="301565" y="231725"/>
                      <a:pt x="628999" y="498939"/>
                      <a:pt x="0" y="0"/>
                    </a:cubicBezTo>
                    <a:lnTo>
                      <a:pt x="999231" y="13701"/>
                    </a:lnTo>
                    <a:cubicBezTo>
                      <a:pt x="1112985" y="379881"/>
                      <a:pt x="1055867" y="236107"/>
                      <a:pt x="1280499" y="723135"/>
                    </a:cubicBezTo>
                    <a:cubicBezTo>
                      <a:pt x="1186079" y="728668"/>
                      <a:pt x="1127207" y="701414"/>
                      <a:pt x="965179" y="75982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F031C840-E404-B943-9DD7-6487F36B8BC7}"/>
                  </a:ext>
                </a:extLst>
              </p:cNvPr>
              <p:cNvSpPr/>
              <p:nvPr/>
            </p:nvSpPr>
            <p:spPr bwMode="auto">
              <a:xfrm rot="10800000">
                <a:off x="3610169" y="4392826"/>
                <a:ext cx="1027113" cy="44728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1018" name="Group 498">
                <a:extLst>
                  <a:ext uri="{FF2B5EF4-FFF2-40B4-BE49-F238E27FC236}">
                    <a16:creationId xmlns:a16="http://schemas.microsoft.com/office/drawing/2014/main" id="{11E4B476-A94C-6141-A48C-F22AAD7C5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90654" y="5050151"/>
                <a:ext cx="1035050" cy="360363"/>
                <a:chOff x="4129067" y="3606966"/>
                <a:chExt cx="567968" cy="338045"/>
              </a:xfrm>
            </p:grpSpPr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6285E922-4389-6747-873A-ED742F93B7B8}"/>
                    </a:ext>
                  </a:extLst>
                </p:cNvPr>
                <p:cNvSpPr/>
                <p:nvPr/>
              </p:nvSpPr>
              <p:spPr>
                <a:xfrm>
                  <a:off x="4130589" y="3720144"/>
                  <a:ext cx="566445" cy="22486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681399F7-9F7D-8247-A86B-B0C42C17B7BD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:a16="http://schemas.microsoft.com/office/drawing/2014/main" id="{22EC9AA8-544A-8B4A-88A6-2074F49F53D4}"/>
                    </a:ext>
                  </a:extLst>
                </p:cNvPr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C98CC5A1-6137-AD47-8DAD-1CE3995E4F4E}"/>
                    </a:ext>
                  </a:extLst>
                </p:cNvPr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D6DBD6DE-4277-6E43-8F0F-101EA88CC186}"/>
                    </a:ext>
                  </a:extLst>
                </p:cNvPr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511198B5-F79E-C74D-B56E-01ADB1EAA4C1}"/>
                  </a:ext>
                </a:extLst>
              </p:cNvPr>
              <p:cNvSpPr/>
              <p:nvPr/>
            </p:nvSpPr>
            <p:spPr bwMode="auto">
              <a:xfrm>
                <a:off x="3592076" y="4851683"/>
                <a:ext cx="1028700" cy="336579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20" name="Straight Connector 1019">
                <a:extLst>
                  <a:ext uri="{FF2B5EF4-FFF2-40B4-BE49-F238E27FC236}">
                    <a16:creationId xmlns:a16="http://schemas.microsoft.com/office/drawing/2014/main" id="{D3ADC60A-D45A-1346-84AC-B4714AE1CB2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609708" y="5243825"/>
                <a:ext cx="0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8C732665-0AF3-514A-8491-058D584AA6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625708" y="4396154"/>
                <a:ext cx="0" cy="80639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22" name="Group 504">
                <a:extLst>
                  <a:ext uri="{FF2B5EF4-FFF2-40B4-BE49-F238E27FC236}">
                    <a16:creationId xmlns:a16="http://schemas.microsoft.com/office/drawing/2014/main" id="{87E38306-3DC6-B044-991D-BEE6F6FD2E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9241" y="4136605"/>
                <a:ext cx="1019909" cy="399123"/>
                <a:chOff x="2183302" y="1574638"/>
                <a:chExt cx="1200154" cy="430218"/>
              </a:xfrm>
            </p:grpSpPr>
            <p:sp>
              <p:nvSpPr>
                <p:cNvPr id="1023" name="Oval 1022">
                  <a:extLst>
                    <a:ext uri="{FF2B5EF4-FFF2-40B4-BE49-F238E27FC236}">
                      <a16:creationId xmlns:a16="http://schemas.microsoft.com/office/drawing/2014/main" id="{55E5FA1C-CAB4-8341-8DAA-EDAE9CFD84E2}"/>
                    </a:ext>
                  </a:extLst>
                </p:cNvPr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44108165-9E65-5F4A-BAAB-C6ACE38D3C65}"/>
                    </a:ext>
                  </a:extLst>
                </p:cNvPr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5" name="Oval 1024">
                  <a:extLst>
                    <a:ext uri="{FF2B5EF4-FFF2-40B4-BE49-F238E27FC236}">
                      <a16:creationId xmlns:a16="http://schemas.microsoft.com/office/drawing/2014/main" id="{5220D9A0-FC71-C848-AA4B-AC3EAD73D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6" name="Freeform 1025">
                  <a:extLst>
                    <a:ext uri="{FF2B5EF4-FFF2-40B4-BE49-F238E27FC236}">
                      <a16:creationId xmlns:a16="http://schemas.microsoft.com/office/drawing/2014/main" id="{0E8501FC-8102-1648-8958-E425AC1A0FB8}"/>
                    </a:ext>
                  </a:extLst>
                </p:cNvPr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7" name="Freeform 1026">
                  <a:extLst>
                    <a:ext uri="{FF2B5EF4-FFF2-40B4-BE49-F238E27FC236}">
                      <a16:creationId xmlns:a16="http://schemas.microsoft.com/office/drawing/2014/main" id="{AF49A14A-FE33-EB4B-ADEA-BA7B3486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8" name="Freeform 1027">
                  <a:extLst>
                    <a:ext uri="{FF2B5EF4-FFF2-40B4-BE49-F238E27FC236}">
                      <a16:creationId xmlns:a16="http://schemas.microsoft.com/office/drawing/2014/main" id="{FEBE179E-02E9-C64E-89FC-F45503783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9" name="Freeform 1028">
                  <a:extLst>
                    <a:ext uri="{FF2B5EF4-FFF2-40B4-BE49-F238E27FC236}">
                      <a16:creationId xmlns:a16="http://schemas.microsoft.com/office/drawing/2014/main" id="{56DF1AAD-D538-1C44-A286-465AD81A0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60701F8E-3F5A-734C-A498-AA55BCD5CFE1}"/>
                    </a:ext>
                  </a:extLst>
                </p:cNvPr>
                <p:cNvCxnSpPr>
                  <a:cxnSpLocks noChangeShapeType="1"/>
                  <a:endCxn id="1025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1" name="Straight Connector 1030">
                  <a:extLst>
                    <a:ext uri="{FF2B5EF4-FFF2-40B4-BE49-F238E27FC236}">
                      <a16:creationId xmlns:a16="http://schemas.microsoft.com/office/drawing/2014/main" id="{299ED768-B7C5-C447-A0CA-015C1D4D47F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E67B7110-869C-734E-A391-2DDC0CCD43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607035" y="4388133"/>
                <a:ext cx="0" cy="80639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C97C5E-8F3D-B348-9E9A-3D250616B623}"/>
                </a:ext>
              </a:extLst>
            </p:cNvPr>
            <p:cNvGrpSpPr/>
            <p:nvPr/>
          </p:nvGrpSpPr>
          <p:grpSpPr>
            <a:xfrm>
              <a:off x="5292458" y="4247514"/>
              <a:ext cx="573087" cy="2162756"/>
              <a:chOff x="5292458" y="4247514"/>
              <a:chExt cx="573087" cy="2162756"/>
            </a:xfrm>
          </p:grpSpPr>
          <p:sp>
            <p:nvSpPr>
              <p:cNvPr id="931" name="Freeform 930">
                <a:extLst>
                  <a:ext uri="{FF2B5EF4-FFF2-40B4-BE49-F238E27FC236}">
                    <a16:creationId xmlns:a16="http://schemas.microsoft.com/office/drawing/2014/main" id="{E78920D8-D684-1642-B41B-2CC538B9202E}"/>
                  </a:ext>
                </a:extLst>
              </p:cNvPr>
              <p:cNvSpPr/>
              <p:nvPr/>
            </p:nvSpPr>
            <p:spPr bwMode="auto">
              <a:xfrm>
                <a:off x="5292458" y="5394637"/>
                <a:ext cx="573087" cy="1015633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621064"/>
                  <a:gd name="connsiteY0" fmla="*/ 973305 h 973305"/>
                  <a:gd name="connsiteX1" fmla="*/ 0 w 621064"/>
                  <a:gd name="connsiteY1" fmla="*/ 11688 h 973305"/>
                  <a:gd name="connsiteX2" fmla="*/ 499610 w 621064"/>
                  <a:gd name="connsiteY2" fmla="*/ 0 h 973305"/>
                  <a:gd name="connsiteX3" fmla="*/ 558839 w 621064"/>
                  <a:gd name="connsiteY3" fmla="*/ 754682 h 973305"/>
                  <a:gd name="connsiteX4" fmla="*/ 197928 w 621064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1315828 h 1315828"/>
                  <a:gd name="connsiteX1" fmla="*/ 0 w 558839"/>
                  <a:gd name="connsiteY1" fmla="*/ 531414 h 1315828"/>
                  <a:gd name="connsiteX2" fmla="*/ 506930 w 558839"/>
                  <a:gd name="connsiteY2" fmla="*/ 0 h 1315828"/>
                  <a:gd name="connsiteX3" fmla="*/ 558839 w 558839"/>
                  <a:gd name="connsiteY3" fmla="*/ 1274408 h 1315828"/>
                  <a:gd name="connsiteX4" fmla="*/ 370213 w 558839"/>
                  <a:gd name="connsiteY4" fmla="*/ 1315828 h 1315828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94113"/>
                  <a:gd name="connsiteY0" fmla="*/ 1097905 h 1179971"/>
                  <a:gd name="connsiteX1" fmla="*/ 0 w 594113"/>
                  <a:gd name="connsiteY1" fmla="*/ 4757 h 1179971"/>
                  <a:gd name="connsiteX2" fmla="*/ 502783 w 594113"/>
                  <a:gd name="connsiteY2" fmla="*/ 0 h 1179971"/>
                  <a:gd name="connsiteX3" fmla="*/ 594113 w 594113"/>
                  <a:gd name="connsiteY3" fmla="*/ 1179818 h 1179971"/>
                  <a:gd name="connsiteX4" fmla="*/ 366066 w 594113"/>
                  <a:gd name="connsiteY4" fmla="*/ 1097905 h 1179971"/>
                  <a:gd name="connsiteX0" fmla="*/ 403236 w 594113"/>
                  <a:gd name="connsiteY0" fmla="*/ 1215612 h 1215612"/>
                  <a:gd name="connsiteX1" fmla="*/ 0 w 594113"/>
                  <a:gd name="connsiteY1" fmla="*/ 4757 h 1215612"/>
                  <a:gd name="connsiteX2" fmla="*/ 502783 w 594113"/>
                  <a:gd name="connsiteY2" fmla="*/ 0 h 1215612"/>
                  <a:gd name="connsiteX3" fmla="*/ 594113 w 594113"/>
                  <a:gd name="connsiteY3" fmla="*/ 1179818 h 1215612"/>
                  <a:gd name="connsiteX4" fmla="*/ 403236 w 594113"/>
                  <a:gd name="connsiteY4" fmla="*/ 1215612 h 1215612"/>
                  <a:gd name="connsiteX0" fmla="*/ 403236 w 574100"/>
                  <a:gd name="connsiteY0" fmla="*/ 1215612 h 1215612"/>
                  <a:gd name="connsiteX1" fmla="*/ 0 w 574100"/>
                  <a:gd name="connsiteY1" fmla="*/ 4757 h 1215612"/>
                  <a:gd name="connsiteX2" fmla="*/ 502783 w 574100"/>
                  <a:gd name="connsiteY2" fmla="*/ 0 h 1215612"/>
                  <a:gd name="connsiteX3" fmla="*/ 574100 w 574100"/>
                  <a:gd name="connsiteY3" fmla="*/ 1014877 h 1215612"/>
                  <a:gd name="connsiteX4" fmla="*/ 403236 w 574100"/>
                  <a:gd name="connsiteY4" fmla="*/ 1215612 h 1215612"/>
                  <a:gd name="connsiteX0" fmla="*/ 333190 w 574100"/>
                  <a:gd name="connsiteY0" fmla="*/ 985695 h 1015244"/>
                  <a:gd name="connsiteX1" fmla="*/ 0 w 574100"/>
                  <a:gd name="connsiteY1" fmla="*/ 4757 h 1015244"/>
                  <a:gd name="connsiteX2" fmla="*/ 502783 w 574100"/>
                  <a:gd name="connsiteY2" fmla="*/ 0 h 1015244"/>
                  <a:gd name="connsiteX3" fmla="*/ 574100 w 574100"/>
                  <a:gd name="connsiteY3" fmla="*/ 1014877 h 1015244"/>
                  <a:gd name="connsiteX4" fmla="*/ 333190 w 574100"/>
                  <a:gd name="connsiteY4" fmla="*/ 985695 h 1015244"/>
                  <a:gd name="connsiteX0" fmla="*/ 323648 w 574100"/>
                  <a:gd name="connsiteY0" fmla="*/ 1001558 h 1015510"/>
                  <a:gd name="connsiteX1" fmla="*/ 0 w 574100"/>
                  <a:gd name="connsiteY1" fmla="*/ 4757 h 1015510"/>
                  <a:gd name="connsiteX2" fmla="*/ 502783 w 574100"/>
                  <a:gd name="connsiteY2" fmla="*/ 0 h 1015510"/>
                  <a:gd name="connsiteX3" fmla="*/ 574100 w 574100"/>
                  <a:gd name="connsiteY3" fmla="*/ 1014877 h 1015510"/>
                  <a:gd name="connsiteX4" fmla="*/ 323648 w 574100"/>
                  <a:gd name="connsiteY4" fmla="*/ 1001558 h 1015510"/>
                  <a:gd name="connsiteX0" fmla="*/ 323648 w 574100"/>
                  <a:gd name="connsiteY0" fmla="*/ 1001558 h 1015194"/>
                  <a:gd name="connsiteX1" fmla="*/ 0 w 574100"/>
                  <a:gd name="connsiteY1" fmla="*/ 4757 h 1015194"/>
                  <a:gd name="connsiteX2" fmla="*/ 502783 w 574100"/>
                  <a:gd name="connsiteY2" fmla="*/ 0 h 1015194"/>
                  <a:gd name="connsiteX3" fmla="*/ 574100 w 574100"/>
                  <a:gd name="connsiteY3" fmla="*/ 1014877 h 1015194"/>
                  <a:gd name="connsiteX4" fmla="*/ 323648 w 574100"/>
                  <a:gd name="connsiteY4" fmla="*/ 1001558 h 1015194"/>
                  <a:gd name="connsiteX0" fmla="*/ 323648 w 574100"/>
                  <a:gd name="connsiteY0" fmla="*/ 1001558 h 1014877"/>
                  <a:gd name="connsiteX1" fmla="*/ 0 w 574100"/>
                  <a:gd name="connsiteY1" fmla="*/ 4757 h 1014877"/>
                  <a:gd name="connsiteX2" fmla="*/ 502783 w 574100"/>
                  <a:gd name="connsiteY2" fmla="*/ 0 h 1014877"/>
                  <a:gd name="connsiteX3" fmla="*/ 574100 w 574100"/>
                  <a:gd name="connsiteY3" fmla="*/ 1014877 h 1014877"/>
                  <a:gd name="connsiteX4" fmla="*/ 323648 w 574100"/>
                  <a:gd name="connsiteY4" fmla="*/ 1001558 h 101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4100" h="1014877">
                    <a:moveTo>
                      <a:pt x="323648" y="1001558"/>
                    </a:moveTo>
                    <a:cubicBezTo>
                      <a:pt x="144359" y="448953"/>
                      <a:pt x="295574" y="908506"/>
                      <a:pt x="0" y="4757"/>
                    </a:cubicBezTo>
                    <a:cubicBezTo>
                      <a:pt x="166537" y="861"/>
                      <a:pt x="336246" y="3896"/>
                      <a:pt x="502783" y="0"/>
                    </a:cubicBezTo>
                    <a:cubicBezTo>
                      <a:pt x="555943" y="995541"/>
                      <a:pt x="537473" y="350120"/>
                      <a:pt x="574100" y="1014877"/>
                    </a:cubicBezTo>
                    <a:cubicBezTo>
                      <a:pt x="492318" y="996974"/>
                      <a:pt x="472137" y="977884"/>
                      <a:pt x="323648" y="100155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997" name="Rectangle 996">
                <a:extLst>
                  <a:ext uri="{FF2B5EF4-FFF2-40B4-BE49-F238E27FC236}">
                    <a16:creationId xmlns:a16="http://schemas.microsoft.com/office/drawing/2014/main" id="{7F242236-8B77-9144-8038-81B9BCAB1509}"/>
                  </a:ext>
                </a:extLst>
              </p:cNvPr>
              <p:cNvSpPr/>
              <p:nvPr/>
            </p:nvSpPr>
            <p:spPr bwMode="auto">
              <a:xfrm rot="10800000">
                <a:off x="5300268" y="4416668"/>
                <a:ext cx="498084" cy="353991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98" name="Straight Connector 997">
                <a:extLst>
                  <a:ext uri="{FF2B5EF4-FFF2-40B4-BE49-F238E27FC236}">
                    <a16:creationId xmlns:a16="http://schemas.microsoft.com/office/drawing/2014/main" id="{855E433C-9E28-D243-A7F8-5DC166631717}"/>
                  </a:ext>
                </a:extLst>
              </p:cNvPr>
              <p:cNvCxnSpPr>
                <a:cxnSpLocks/>
                <a:stCxn id="1004" idx="3"/>
              </p:cNvCxnSpPr>
              <p:nvPr/>
            </p:nvCxnSpPr>
            <p:spPr bwMode="auto">
              <a:xfrm>
                <a:off x="5798598" y="4376078"/>
                <a:ext cx="11386" cy="96934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99" name="Group 552">
                <a:extLst>
                  <a:ext uri="{FF2B5EF4-FFF2-40B4-BE49-F238E27FC236}">
                    <a16:creationId xmlns:a16="http://schemas.microsoft.com/office/drawing/2014/main" id="{2095E3B0-B1DF-9747-A4B6-739AFCB17C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02369" y="5271607"/>
                <a:ext cx="507588" cy="221730"/>
                <a:chOff x="4128636" y="3606589"/>
                <a:chExt cx="568145" cy="338667"/>
              </a:xfrm>
            </p:grpSpPr>
            <p:sp>
              <p:nvSpPr>
                <p:cNvPr id="1012" name="Oval 1011">
                  <a:extLst>
                    <a:ext uri="{FF2B5EF4-FFF2-40B4-BE49-F238E27FC236}">
                      <a16:creationId xmlns:a16="http://schemas.microsoft.com/office/drawing/2014/main" id="{77BE98D0-B8F8-0542-81BA-550DCDDBED58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FF81DF11-B403-0242-9BBF-4028E5002511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4" name="Oval 1013">
                  <a:extLst>
                    <a:ext uri="{FF2B5EF4-FFF2-40B4-BE49-F238E27FC236}">
                      <a16:creationId xmlns:a16="http://schemas.microsoft.com/office/drawing/2014/main" id="{DA7CD07E-7BFA-EA40-A63C-19BD545F9FBB}"/>
                    </a:ext>
                  </a:extLst>
                </p:cNvPr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15" name="Straight Connector 1014">
                  <a:extLst>
                    <a:ext uri="{FF2B5EF4-FFF2-40B4-BE49-F238E27FC236}">
                      <a16:creationId xmlns:a16="http://schemas.microsoft.com/office/drawing/2014/main" id="{B2F8B11B-A555-1F4E-A7E6-540E16F7A0A8}"/>
                    </a:ext>
                  </a:extLst>
                </p:cNvPr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DC5D2573-EDE8-D044-BD08-61DD678EC15B}"/>
                    </a:ext>
                  </a:extLst>
                </p:cNvPr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1CD2ADDF-DE6E-274D-9173-D493921DFE9F}"/>
                  </a:ext>
                </a:extLst>
              </p:cNvPr>
              <p:cNvSpPr/>
              <p:nvPr/>
            </p:nvSpPr>
            <p:spPr bwMode="auto">
              <a:xfrm>
                <a:off x="5303570" y="4851684"/>
                <a:ext cx="496888" cy="496916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3926DE25-E9FB-D540-98B7-27C7DBB56A43}"/>
                  </a:ext>
                </a:extLst>
              </p:cNvPr>
              <p:cNvCxnSpPr>
                <a:cxnSpLocks/>
                <a:stCxn id="1003" idx="2"/>
              </p:cNvCxnSpPr>
              <p:nvPr/>
            </p:nvCxnSpPr>
            <p:spPr bwMode="auto">
              <a:xfrm flipH="1">
                <a:off x="5297221" y="4407034"/>
                <a:ext cx="4739" cy="1032054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02" name="Group 538">
                <a:extLst>
                  <a:ext uri="{FF2B5EF4-FFF2-40B4-BE49-F238E27FC236}">
                    <a16:creationId xmlns:a16="http://schemas.microsoft.com/office/drawing/2014/main" id="{FA32E138-3569-9943-8F38-8BFBBEE94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99734" y="4247514"/>
                <a:ext cx="498793" cy="248286"/>
                <a:chOff x="2183302" y="1564542"/>
                <a:chExt cx="1200154" cy="440314"/>
              </a:xfrm>
            </p:grpSpPr>
            <p:sp>
              <p:nvSpPr>
                <p:cNvPr id="1003" name="Oval 1002">
                  <a:extLst>
                    <a:ext uri="{FF2B5EF4-FFF2-40B4-BE49-F238E27FC236}">
                      <a16:creationId xmlns:a16="http://schemas.microsoft.com/office/drawing/2014/main" id="{172BF76E-3582-364D-ACA4-688518FFF091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Rectangle 1003">
                  <a:extLst>
                    <a:ext uri="{FF2B5EF4-FFF2-40B4-BE49-F238E27FC236}">
                      <a16:creationId xmlns:a16="http://schemas.microsoft.com/office/drawing/2014/main" id="{3A78A2F4-E393-6E42-BE3F-0FCA6714AEB4}"/>
                    </a:ext>
                  </a:extLst>
                </p:cNvPr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5" name="Oval 1004">
                  <a:extLst>
                    <a:ext uri="{FF2B5EF4-FFF2-40B4-BE49-F238E27FC236}">
                      <a16:creationId xmlns:a16="http://schemas.microsoft.com/office/drawing/2014/main" id="{940143FD-143D-914C-BE2C-37F2F665D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6" name="Freeform 1005">
                  <a:extLst>
                    <a:ext uri="{FF2B5EF4-FFF2-40B4-BE49-F238E27FC236}">
                      <a16:creationId xmlns:a16="http://schemas.microsoft.com/office/drawing/2014/main" id="{E3E8B10C-6B82-EC4C-A959-82D1FA770D43}"/>
                    </a:ext>
                  </a:extLst>
                </p:cNvPr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Freeform 1006">
                  <a:extLst>
                    <a:ext uri="{FF2B5EF4-FFF2-40B4-BE49-F238E27FC236}">
                      <a16:creationId xmlns:a16="http://schemas.microsoft.com/office/drawing/2014/main" id="{0B23900C-40C2-5447-A8A5-DB9E4C1FB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8" name="Freeform 1007">
                  <a:extLst>
                    <a:ext uri="{FF2B5EF4-FFF2-40B4-BE49-F238E27FC236}">
                      <a16:creationId xmlns:a16="http://schemas.microsoft.com/office/drawing/2014/main" id="{8EDB510B-0DD2-AE4F-82C5-7A7D8DC924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9" name="Freeform 1008">
                  <a:extLst>
                    <a:ext uri="{FF2B5EF4-FFF2-40B4-BE49-F238E27FC236}">
                      <a16:creationId xmlns:a16="http://schemas.microsoft.com/office/drawing/2014/main" id="{8DBE17FA-57C2-EB4B-A9B7-514F4336E2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6D72BFF1-097B-E940-AAD0-E8A2E1D2A096}"/>
                    </a:ext>
                  </a:extLst>
                </p:cNvPr>
                <p:cNvCxnSpPr>
                  <a:cxnSpLocks noChangeShapeType="1"/>
                  <a:endCxn id="1005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11" name="Straight Connector 1010">
                  <a:extLst>
                    <a:ext uri="{FF2B5EF4-FFF2-40B4-BE49-F238E27FC236}">
                      <a16:creationId xmlns:a16="http://schemas.microsoft.com/office/drawing/2014/main" id="{088863E0-982B-8A4D-853F-851CE3F1F1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711EF0F-FDD8-CC4B-B701-3F459FFDE65F}"/>
                </a:ext>
              </a:extLst>
            </p:cNvPr>
            <p:cNvGrpSpPr/>
            <p:nvPr/>
          </p:nvGrpSpPr>
          <p:grpSpPr>
            <a:xfrm>
              <a:off x="6071920" y="4247514"/>
              <a:ext cx="520674" cy="1626550"/>
              <a:chOff x="6071920" y="4247514"/>
              <a:chExt cx="520674" cy="1626550"/>
            </a:xfrm>
          </p:grpSpPr>
          <p:sp>
            <p:nvSpPr>
              <p:cNvPr id="930" name="Freeform 929">
                <a:extLst>
                  <a:ext uri="{FF2B5EF4-FFF2-40B4-BE49-F238E27FC236}">
                    <a16:creationId xmlns:a16="http://schemas.microsoft.com/office/drawing/2014/main" id="{BD4E8E8A-5281-2546-8825-0786245B15DA}"/>
                  </a:ext>
                </a:extLst>
              </p:cNvPr>
              <p:cNvSpPr/>
              <p:nvPr/>
            </p:nvSpPr>
            <p:spPr bwMode="auto">
              <a:xfrm>
                <a:off x="6071920" y="5431150"/>
                <a:ext cx="514350" cy="442914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503138"/>
                  <a:gd name="connsiteY0" fmla="*/ 961687 h 964568"/>
                  <a:gd name="connsiteX1" fmla="*/ 0 w 503138"/>
                  <a:gd name="connsiteY1" fmla="*/ 70 h 964568"/>
                  <a:gd name="connsiteX2" fmla="*/ 503138 w 503138"/>
                  <a:gd name="connsiteY2" fmla="*/ 154187 h 964568"/>
                  <a:gd name="connsiteX3" fmla="*/ 273339 w 503138"/>
                  <a:gd name="connsiteY3" fmla="*/ 964568 h 964568"/>
                  <a:gd name="connsiteX4" fmla="*/ 197928 w 503138"/>
                  <a:gd name="connsiteY4" fmla="*/ 961687 h 964568"/>
                  <a:gd name="connsiteX0" fmla="*/ 201456 w 506666"/>
                  <a:gd name="connsiteY0" fmla="*/ 807500 h 810381"/>
                  <a:gd name="connsiteX1" fmla="*/ 0 w 506666"/>
                  <a:gd name="connsiteY1" fmla="*/ 15216 h 810381"/>
                  <a:gd name="connsiteX2" fmla="*/ 506666 w 506666"/>
                  <a:gd name="connsiteY2" fmla="*/ 0 h 810381"/>
                  <a:gd name="connsiteX3" fmla="*/ 276867 w 506666"/>
                  <a:gd name="connsiteY3" fmla="*/ 810381 h 810381"/>
                  <a:gd name="connsiteX4" fmla="*/ 201456 w 506666"/>
                  <a:gd name="connsiteY4" fmla="*/ 807500 h 810381"/>
                  <a:gd name="connsiteX0" fmla="*/ 201456 w 506666"/>
                  <a:gd name="connsiteY0" fmla="*/ 807500 h 811593"/>
                  <a:gd name="connsiteX1" fmla="*/ 0 w 506666"/>
                  <a:gd name="connsiteY1" fmla="*/ 15216 h 811593"/>
                  <a:gd name="connsiteX2" fmla="*/ 506666 w 506666"/>
                  <a:gd name="connsiteY2" fmla="*/ 0 h 811593"/>
                  <a:gd name="connsiteX3" fmla="*/ 276867 w 506666"/>
                  <a:gd name="connsiteY3" fmla="*/ 810381 h 811593"/>
                  <a:gd name="connsiteX4" fmla="*/ 201456 w 506666"/>
                  <a:gd name="connsiteY4" fmla="*/ 807500 h 811593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276867 w 506666"/>
                  <a:gd name="connsiteY3" fmla="*/ 81038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45472 w 559302"/>
                  <a:gd name="connsiteY0" fmla="*/ 807500 h 807500"/>
                  <a:gd name="connsiteX1" fmla="*/ 52636 w 559302"/>
                  <a:gd name="connsiteY1" fmla="*/ 7896 h 807500"/>
                  <a:gd name="connsiteX2" fmla="*/ 559302 w 559302"/>
                  <a:gd name="connsiteY2" fmla="*/ 0 h 807500"/>
                  <a:gd name="connsiteX3" fmla="*/ 384402 w 559302"/>
                  <a:gd name="connsiteY3" fmla="*/ 803061 h 807500"/>
                  <a:gd name="connsiteX4" fmla="*/ 45472 w 559302"/>
                  <a:gd name="connsiteY4" fmla="*/ 807500 h 807500"/>
                  <a:gd name="connsiteX0" fmla="*/ 21974 w 535804"/>
                  <a:gd name="connsiteY0" fmla="*/ 807500 h 807500"/>
                  <a:gd name="connsiteX1" fmla="*/ 29138 w 535804"/>
                  <a:gd name="connsiteY1" fmla="*/ 7896 h 807500"/>
                  <a:gd name="connsiteX2" fmla="*/ 535804 w 535804"/>
                  <a:gd name="connsiteY2" fmla="*/ 0 h 807500"/>
                  <a:gd name="connsiteX3" fmla="*/ 360904 w 535804"/>
                  <a:gd name="connsiteY3" fmla="*/ 803061 h 807500"/>
                  <a:gd name="connsiteX4" fmla="*/ 21974 w 535804"/>
                  <a:gd name="connsiteY4" fmla="*/ 807500 h 807500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7341"/>
                  <a:gd name="connsiteX1" fmla="*/ 0 w 514180"/>
                  <a:gd name="connsiteY1" fmla="*/ 0 h 577341"/>
                  <a:gd name="connsiteX2" fmla="*/ 514180 w 514180"/>
                  <a:gd name="connsiteY2" fmla="*/ 10891 h 577341"/>
                  <a:gd name="connsiteX3" fmla="*/ 404259 w 514180"/>
                  <a:gd name="connsiteY3" fmla="*/ 386400 h 577341"/>
                  <a:gd name="connsiteX4" fmla="*/ 135770 w 514180"/>
                  <a:gd name="connsiteY4" fmla="*/ 577341 h 577341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02193 h 402193"/>
                  <a:gd name="connsiteX1" fmla="*/ 0 w 514180"/>
                  <a:gd name="connsiteY1" fmla="*/ 0 h 402193"/>
                  <a:gd name="connsiteX2" fmla="*/ 514180 w 514180"/>
                  <a:gd name="connsiteY2" fmla="*/ 10891 h 402193"/>
                  <a:gd name="connsiteX3" fmla="*/ 404259 w 514180"/>
                  <a:gd name="connsiteY3" fmla="*/ 386400 h 402193"/>
                  <a:gd name="connsiteX4" fmla="*/ 100781 w 514180"/>
                  <a:gd name="connsiteY4" fmla="*/ 402193 h 402193"/>
                  <a:gd name="connsiteX0" fmla="*/ 100781 w 514180"/>
                  <a:gd name="connsiteY0" fmla="*/ 402193 h 425001"/>
                  <a:gd name="connsiteX1" fmla="*/ 0 w 514180"/>
                  <a:gd name="connsiteY1" fmla="*/ 0 h 425001"/>
                  <a:gd name="connsiteX2" fmla="*/ 514180 w 514180"/>
                  <a:gd name="connsiteY2" fmla="*/ 10891 h 425001"/>
                  <a:gd name="connsiteX3" fmla="*/ 448695 w 514180"/>
                  <a:gd name="connsiteY3" fmla="*/ 424553 h 425001"/>
                  <a:gd name="connsiteX4" fmla="*/ 100781 w 514180"/>
                  <a:gd name="connsiteY4" fmla="*/ 402193 h 425001"/>
                  <a:gd name="connsiteX0" fmla="*/ 100781 w 514180"/>
                  <a:gd name="connsiteY0" fmla="*/ 402193 h 425001"/>
                  <a:gd name="connsiteX1" fmla="*/ 0 w 514180"/>
                  <a:gd name="connsiteY1" fmla="*/ 0 h 425001"/>
                  <a:gd name="connsiteX2" fmla="*/ 514180 w 514180"/>
                  <a:gd name="connsiteY2" fmla="*/ 10891 h 425001"/>
                  <a:gd name="connsiteX3" fmla="*/ 448695 w 514180"/>
                  <a:gd name="connsiteY3" fmla="*/ 424553 h 425001"/>
                  <a:gd name="connsiteX4" fmla="*/ 100781 w 514180"/>
                  <a:gd name="connsiteY4" fmla="*/ 402193 h 425001"/>
                  <a:gd name="connsiteX0" fmla="*/ 100781 w 514180"/>
                  <a:gd name="connsiteY0" fmla="*/ 402193 h 424553"/>
                  <a:gd name="connsiteX1" fmla="*/ 0 w 514180"/>
                  <a:gd name="connsiteY1" fmla="*/ 0 h 424553"/>
                  <a:gd name="connsiteX2" fmla="*/ 514180 w 514180"/>
                  <a:gd name="connsiteY2" fmla="*/ 10891 h 424553"/>
                  <a:gd name="connsiteX3" fmla="*/ 448695 w 514180"/>
                  <a:gd name="connsiteY3" fmla="*/ 424553 h 424553"/>
                  <a:gd name="connsiteX4" fmla="*/ 100781 w 514180"/>
                  <a:gd name="connsiteY4" fmla="*/ 402193 h 424553"/>
                  <a:gd name="connsiteX0" fmla="*/ 110303 w 514180"/>
                  <a:gd name="connsiteY0" fmla="*/ 443525 h 443525"/>
                  <a:gd name="connsiteX1" fmla="*/ 0 w 514180"/>
                  <a:gd name="connsiteY1" fmla="*/ 0 h 443525"/>
                  <a:gd name="connsiteX2" fmla="*/ 514180 w 514180"/>
                  <a:gd name="connsiteY2" fmla="*/ 10891 h 443525"/>
                  <a:gd name="connsiteX3" fmla="*/ 448695 w 514180"/>
                  <a:gd name="connsiteY3" fmla="*/ 424553 h 443525"/>
                  <a:gd name="connsiteX4" fmla="*/ 110303 w 514180"/>
                  <a:gd name="connsiteY4" fmla="*/ 443525 h 443525"/>
                  <a:gd name="connsiteX0" fmla="*/ 110303 w 514180"/>
                  <a:gd name="connsiteY0" fmla="*/ 443525 h 443525"/>
                  <a:gd name="connsiteX1" fmla="*/ 0 w 514180"/>
                  <a:gd name="connsiteY1" fmla="*/ 0 h 443525"/>
                  <a:gd name="connsiteX2" fmla="*/ 514180 w 514180"/>
                  <a:gd name="connsiteY2" fmla="*/ 10891 h 443525"/>
                  <a:gd name="connsiteX3" fmla="*/ 448695 w 514180"/>
                  <a:gd name="connsiteY3" fmla="*/ 424553 h 443525"/>
                  <a:gd name="connsiteX4" fmla="*/ 110303 w 514180"/>
                  <a:gd name="connsiteY4" fmla="*/ 443525 h 443525"/>
                  <a:gd name="connsiteX0" fmla="*/ 110303 w 514180"/>
                  <a:gd name="connsiteY0" fmla="*/ 443525 h 443525"/>
                  <a:gd name="connsiteX1" fmla="*/ 0 w 514180"/>
                  <a:gd name="connsiteY1" fmla="*/ 0 h 443525"/>
                  <a:gd name="connsiteX2" fmla="*/ 514180 w 514180"/>
                  <a:gd name="connsiteY2" fmla="*/ 10891 h 443525"/>
                  <a:gd name="connsiteX3" fmla="*/ 448695 w 514180"/>
                  <a:gd name="connsiteY3" fmla="*/ 424553 h 443525"/>
                  <a:gd name="connsiteX4" fmla="*/ 110303 w 514180"/>
                  <a:gd name="connsiteY4" fmla="*/ 443525 h 44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180" h="443525">
                    <a:moveTo>
                      <a:pt x="110303" y="443525"/>
                    </a:moveTo>
                    <a:cubicBezTo>
                      <a:pt x="70106" y="235553"/>
                      <a:pt x="112501" y="273531"/>
                      <a:pt x="0" y="0"/>
                    </a:cubicBezTo>
                    <a:lnTo>
                      <a:pt x="514180" y="10891"/>
                    </a:lnTo>
                    <a:cubicBezTo>
                      <a:pt x="417353" y="348331"/>
                      <a:pt x="456724" y="233015"/>
                      <a:pt x="448695" y="424553"/>
                    </a:cubicBezTo>
                    <a:cubicBezTo>
                      <a:pt x="373684" y="393884"/>
                      <a:pt x="178402" y="416624"/>
                      <a:pt x="110303" y="44352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977" name="Rectangle 976">
                <a:extLst>
                  <a:ext uri="{FF2B5EF4-FFF2-40B4-BE49-F238E27FC236}">
                    <a16:creationId xmlns:a16="http://schemas.microsoft.com/office/drawing/2014/main" id="{B0F9C3E9-A467-3F42-B81A-4399A9B977B8}"/>
                  </a:ext>
                </a:extLst>
              </p:cNvPr>
              <p:cNvSpPr/>
              <p:nvPr/>
            </p:nvSpPr>
            <p:spPr bwMode="auto">
              <a:xfrm rot="10800000">
                <a:off x="6074112" y="4416669"/>
                <a:ext cx="498084" cy="36444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78" name="Straight Connector 977">
                <a:extLst>
                  <a:ext uri="{FF2B5EF4-FFF2-40B4-BE49-F238E27FC236}">
                    <a16:creationId xmlns:a16="http://schemas.microsoft.com/office/drawing/2014/main" id="{20B4E373-A127-2049-BBD2-5D8AFBDD7F00}"/>
                  </a:ext>
                </a:extLst>
              </p:cNvPr>
              <p:cNvCxnSpPr>
                <a:cxnSpLocks/>
                <a:stCxn id="983" idx="6"/>
              </p:cNvCxnSpPr>
              <p:nvPr/>
            </p:nvCxnSpPr>
            <p:spPr bwMode="auto">
              <a:xfrm>
                <a:off x="6572320" y="4407033"/>
                <a:ext cx="15904" cy="94315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79" name="Group 580">
                <a:extLst>
                  <a:ext uri="{FF2B5EF4-FFF2-40B4-BE49-F238E27FC236}">
                    <a16:creationId xmlns:a16="http://schemas.microsoft.com/office/drawing/2014/main" id="{3A9D8F64-E0EA-B742-94C4-1BEB4135EA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85006" y="5276371"/>
                <a:ext cx="507588" cy="221730"/>
                <a:chOff x="4128636" y="3606589"/>
                <a:chExt cx="568145" cy="338667"/>
              </a:xfrm>
            </p:grpSpPr>
            <p:sp>
              <p:nvSpPr>
                <p:cNvPr id="992" name="Oval 991">
                  <a:extLst>
                    <a:ext uri="{FF2B5EF4-FFF2-40B4-BE49-F238E27FC236}">
                      <a16:creationId xmlns:a16="http://schemas.microsoft.com/office/drawing/2014/main" id="{74425C53-433E-6F47-8B0C-9F4C8E916E2E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:a16="http://schemas.microsoft.com/office/drawing/2014/main" id="{A0400564-35E9-0947-9C64-641EDF9EEAFA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4" name="Oval 993">
                  <a:extLst>
                    <a:ext uri="{FF2B5EF4-FFF2-40B4-BE49-F238E27FC236}">
                      <a16:creationId xmlns:a16="http://schemas.microsoft.com/office/drawing/2014/main" id="{56DE4CA9-0BD6-4744-AD30-73684267516E}"/>
                    </a:ext>
                  </a:extLst>
                </p:cNvPr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0A9628A0-82B0-154A-AC0C-91A2584C6F9D}"/>
                    </a:ext>
                  </a:extLst>
                </p:cNvPr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88F83DD9-96B0-3640-BF70-6737E76C9760}"/>
                    </a:ext>
                  </a:extLst>
                </p:cNvPr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80" name="Rectangle 979">
                <a:extLst>
                  <a:ext uri="{FF2B5EF4-FFF2-40B4-BE49-F238E27FC236}">
                    <a16:creationId xmlns:a16="http://schemas.microsoft.com/office/drawing/2014/main" id="{F00ED881-B944-FC48-9E88-0D81D2145925}"/>
                  </a:ext>
                </a:extLst>
              </p:cNvPr>
              <p:cNvSpPr/>
              <p:nvPr/>
            </p:nvSpPr>
            <p:spPr bwMode="auto">
              <a:xfrm>
                <a:off x="6086208" y="4886407"/>
                <a:ext cx="496887" cy="46695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81" name="Straight Connector 980">
                <a:extLst>
                  <a:ext uri="{FF2B5EF4-FFF2-40B4-BE49-F238E27FC236}">
                    <a16:creationId xmlns:a16="http://schemas.microsoft.com/office/drawing/2014/main" id="{7CCAB184-9AE2-7B4C-80D2-9640964D0371}"/>
                  </a:ext>
                </a:extLst>
              </p:cNvPr>
              <p:cNvCxnSpPr>
                <a:cxnSpLocks/>
                <a:stCxn id="984" idx="1"/>
              </p:cNvCxnSpPr>
              <p:nvPr/>
            </p:nvCxnSpPr>
            <p:spPr bwMode="auto">
              <a:xfrm>
                <a:off x="6074234" y="4376077"/>
                <a:ext cx="1229" cy="106777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82" name="Group 568">
                <a:extLst>
                  <a:ext uri="{FF2B5EF4-FFF2-40B4-BE49-F238E27FC236}">
                    <a16:creationId xmlns:a16="http://schemas.microsoft.com/office/drawing/2014/main" id="{2939B129-2D0A-934E-82CE-DFAE38C58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73579" y="4247514"/>
                <a:ext cx="498671" cy="248286"/>
                <a:chOff x="2183302" y="1564542"/>
                <a:chExt cx="1200154" cy="440314"/>
              </a:xfrm>
            </p:grpSpPr>
            <p:sp>
              <p:nvSpPr>
                <p:cNvPr id="983" name="Oval 982">
                  <a:extLst>
                    <a:ext uri="{FF2B5EF4-FFF2-40B4-BE49-F238E27FC236}">
                      <a16:creationId xmlns:a16="http://schemas.microsoft.com/office/drawing/2014/main" id="{6A8F745B-1D4E-4F4F-BEFA-6144E5BDE2F6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4" name="Rectangle 983">
                  <a:extLst>
                    <a:ext uri="{FF2B5EF4-FFF2-40B4-BE49-F238E27FC236}">
                      <a16:creationId xmlns:a16="http://schemas.microsoft.com/office/drawing/2014/main" id="{9C90A1F3-B2A8-9548-8E8B-D7BD57307905}"/>
                    </a:ext>
                  </a:extLst>
                </p:cNvPr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5" name="Oval 984">
                  <a:extLst>
                    <a:ext uri="{FF2B5EF4-FFF2-40B4-BE49-F238E27FC236}">
                      <a16:creationId xmlns:a16="http://schemas.microsoft.com/office/drawing/2014/main" id="{629F401F-84D1-3A47-827D-8D94365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6" name="Freeform 985">
                  <a:extLst>
                    <a:ext uri="{FF2B5EF4-FFF2-40B4-BE49-F238E27FC236}">
                      <a16:creationId xmlns:a16="http://schemas.microsoft.com/office/drawing/2014/main" id="{FF593AC5-08BE-8844-905E-205731B1D7EF}"/>
                    </a:ext>
                  </a:extLst>
                </p:cNvPr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7" name="Freeform 986">
                  <a:extLst>
                    <a:ext uri="{FF2B5EF4-FFF2-40B4-BE49-F238E27FC236}">
                      <a16:creationId xmlns:a16="http://schemas.microsoft.com/office/drawing/2014/main" id="{F0D77977-1A67-AA45-AB94-A8428B061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8" name="Freeform 987">
                  <a:extLst>
                    <a:ext uri="{FF2B5EF4-FFF2-40B4-BE49-F238E27FC236}">
                      <a16:creationId xmlns:a16="http://schemas.microsoft.com/office/drawing/2014/main" id="{4A24255A-B649-9D44-AB80-CACD0B0D1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9" name="Freeform 988">
                  <a:extLst>
                    <a:ext uri="{FF2B5EF4-FFF2-40B4-BE49-F238E27FC236}">
                      <a16:creationId xmlns:a16="http://schemas.microsoft.com/office/drawing/2014/main" id="{21311582-6B5F-4441-B6D0-5D1DEBA1CB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C0FC5468-8C4C-AB42-AC33-6B20FED82305}"/>
                    </a:ext>
                  </a:extLst>
                </p:cNvPr>
                <p:cNvCxnSpPr>
                  <a:cxnSpLocks noChangeShapeType="1"/>
                  <a:endCxn id="985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91" name="Straight Connector 990">
                  <a:extLst>
                    <a:ext uri="{FF2B5EF4-FFF2-40B4-BE49-F238E27FC236}">
                      <a16:creationId xmlns:a16="http://schemas.microsoft.com/office/drawing/2014/main" id="{0641688B-D837-D241-8726-C138E7CF24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88D8C64-AC3A-F247-8A7E-ED72D25D2B45}"/>
                </a:ext>
              </a:extLst>
            </p:cNvPr>
            <p:cNvGrpSpPr/>
            <p:nvPr/>
          </p:nvGrpSpPr>
          <p:grpSpPr>
            <a:xfrm>
              <a:off x="7108559" y="4371657"/>
              <a:ext cx="687386" cy="1948701"/>
              <a:chOff x="7108559" y="4371657"/>
              <a:chExt cx="687386" cy="1948701"/>
            </a:xfrm>
          </p:grpSpPr>
          <p:sp>
            <p:nvSpPr>
              <p:cNvPr id="929" name="Freeform 928">
                <a:extLst>
                  <a:ext uri="{FF2B5EF4-FFF2-40B4-BE49-F238E27FC236}">
                    <a16:creationId xmlns:a16="http://schemas.microsoft.com/office/drawing/2014/main" id="{218DF382-E11C-A94A-ABF5-F93EB0534196}"/>
                  </a:ext>
                </a:extLst>
              </p:cNvPr>
              <p:cNvSpPr/>
              <p:nvPr/>
            </p:nvSpPr>
            <p:spPr bwMode="auto">
              <a:xfrm>
                <a:off x="7108559" y="5401721"/>
                <a:ext cx="676275" cy="918637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7977 w 802211"/>
                  <a:gd name="connsiteY0" fmla="*/ 815791 h 976186"/>
                  <a:gd name="connsiteX1" fmla="*/ 302601 w 802211"/>
                  <a:gd name="connsiteY1" fmla="*/ 11688 h 976186"/>
                  <a:gd name="connsiteX2" fmla="*/ 802211 w 802211"/>
                  <a:gd name="connsiteY2" fmla="*/ 0 h 976186"/>
                  <a:gd name="connsiteX3" fmla="*/ 575940 w 802211"/>
                  <a:gd name="connsiteY3" fmla="*/ 976186 h 976186"/>
                  <a:gd name="connsiteX4" fmla="*/ 27977 w 802211"/>
                  <a:gd name="connsiteY4" fmla="*/ 815791 h 976186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28714 h 828714"/>
                  <a:gd name="connsiteX1" fmla="*/ 302601 w 802211"/>
                  <a:gd name="connsiteY1" fmla="*/ 0 h 828714"/>
                  <a:gd name="connsiteX2" fmla="*/ 802211 w 802211"/>
                  <a:gd name="connsiteY2" fmla="*/ 12923 h 828714"/>
                  <a:gd name="connsiteX3" fmla="*/ 236294 w 802211"/>
                  <a:gd name="connsiteY3" fmla="*/ 821751 h 828714"/>
                  <a:gd name="connsiteX4" fmla="*/ 27977 w 802211"/>
                  <a:gd name="connsiteY4" fmla="*/ 828714 h 828714"/>
                  <a:gd name="connsiteX0" fmla="*/ 56213 w 830447"/>
                  <a:gd name="connsiteY0" fmla="*/ 828714 h 828714"/>
                  <a:gd name="connsiteX1" fmla="*/ 330837 w 830447"/>
                  <a:gd name="connsiteY1" fmla="*/ 0 h 828714"/>
                  <a:gd name="connsiteX2" fmla="*/ 830447 w 830447"/>
                  <a:gd name="connsiteY2" fmla="*/ 12923 h 828714"/>
                  <a:gd name="connsiteX3" fmla="*/ 264530 w 830447"/>
                  <a:gd name="connsiteY3" fmla="*/ 821751 h 828714"/>
                  <a:gd name="connsiteX4" fmla="*/ 56213 w 830447"/>
                  <a:gd name="connsiteY4" fmla="*/ 828714 h 828714"/>
                  <a:gd name="connsiteX0" fmla="*/ 64130 w 789139"/>
                  <a:gd name="connsiteY0" fmla="*/ 794258 h 821751"/>
                  <a:gd name="connsiteX1" fmla="*/ 289529 w 789139"/>
                  <a:gd name="connsiteY1" fmla="*/ 0 h 821751"/>
                  <a:gd name="connsiteX2" fmla="*/ 789139 w 789139"/>
                  <a:gd name="connsiteY2" fmla="*/ 12923 h 821751"/>
                  <a:gd name="connsiteX3" fmla="*/ 223222 w 789139"/>
                  <a:gd name="connsiteY3" fmla="*/ 821751 h 821751"/>
                  <a:gd name="connsiteX4" fmla="*/ 64130 w 789139"/>
                  <a:gd name="connsiteY4" fmla="*/ 794258 h 821751"/>
                  <a:gd name="connsiteX0" fmla="*/ 0 w 725009"/>
                  <a:gd name="connsiteY0" fmla="*/ 794258 h 821751"/>
                  <a:gd name="connsiteX1" fmla="*/ 225399 w 725009"/>
                  <a:gd name="connsiteY1" fmla="*/ 0 h 821751"/>
                  <a:gd name="connsiteX2" fmla="*/ 725009 w 725009"/>
                  <a:gd name="connsiteY2" fmla="*/ 12923 h 821751"/>
                  <a:gd name="connsiteX3" fmla="*/ 159092 w 725009"/>
                  <a:gd name="connsiteY3" fmla="*/ 821751 h 821751"/>
                  <a:gd name="connsiteX4" fmla="*/ 0 w 725009"/>
                  <a:gd name="connsiteY4" fmla="*/ 794258 h 82175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422433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497"/>
                  <a:gd name="connsiteY0" fmla="*/ 1279028 h 1306521"/>
                  <a:gd name="connsiteX1" fmla="*/ 225399 w 725497"/>
                  <a:gd name="connsiteY1" fmla="*/ 75260 h 1306521"/>
                  <a:gd name="connsiteX2" fmla="*/ 396193 w 725497"/>
                  <a:gd name="connsiteY2" fmla="*/ 156799 h 1306521"/>
                  <a:gd name="connsiteX3" fmla="*/ 725009 w 725497"/>
                  <a:gd name="connsiteY3" fmla="*/ 205042 h 1306521"/>
                  <a:gd name="connsiteX4" fmla="*/ 159092 w 725497"/>
                  <a:gd name="connsiteY4" fmla="*/ 1306521 h 1306521"/>
                  <a:gd name="connsiteX5" fmla="*/ 0 w 725497"/>
                  <a:gd name="connsiteY5" fmla="*/ 1279028 h 1306521"/>
                  <a:gd name="connsiteX0" fmla="*/ 0 w 725239"/>
                  <a:gd name="connsiteY0" fmla="*/ 1295668 h 1323161"/>
                  <a:gd name="connsiteX1" fmla="*/ 225399 w 725239"/>
                  <a:gd name="connsiteY1" fmla="*/ 91900 h 1323161"/>
                  <a:gd name="connsiteX2" fmla="*/ 725009 w 725239"/>
                  <a:gd name="connsiteY2" fmla="*/ 221682 h 1323161"/>
                  <a:gd name="connsiteX3" fmla="*/ 159092 w 725239"/>
                  <a:gd name="connsiteY3" fmla="*/ 1323161 h 1323161"/>
                  <a:gd name="connsiteX4" fmla="*/ 0 w 725239"/>
                  <a:gd name="connsiteY4" fmla="*/ 1295668 h 1323161"/>
                  <a:gd name="connsiteX0" fmla="*/ 0 w 725221"/>
                  <a:gd name="connsiteY0" fmla="*/ 1210552 h 1238045"/>
                  <a:gd name="connsiteX1" fmla="*/ 191583 w 725221"/>
                  <a:gd name="connsiteY1" fmla="*/ 153319 h 1238045"/>
                  <a:gd name="connsiteX2" fmla="*/ 725009 w 725221"/>
                  <a:gd name="connsiteY2" fmla="*/ 136566 h 1238045"/>
                  <a:gd name="connsiteX3" fmla="*/ 159092 w 725221"/>
                  <a:gd name="connsiteY3" fmla="*/ 1238045 h 1238045"/>
                  <a:gd name="connsiteX4" fmla="*/ 0 w 725221"/>
                  <a:gd name="connsiteY4" fmla="*/ 1210552 h 1238045"/>
                  <a:gd name="connsiteX0" fmla="*/ 0 w 725305"/>
                  <a:gd name="connsiteY0" fmla="*/ 1158512 h 1186005"/>
                  <a:gd name="connsiteX1" fmla="*/ 191583 w 725305"/>
                  <a:gd name="connsiteY1" fmla="*/ 101279 h 1186005"/>
                  <a:gd name="connsiteX2" fmla="*/ 725009 w 725305"/>
                  <a:gd name="connsiteY2" fmla="*/ 84526 h 1186005"/>
                  <a:gd name="connsiteX3" fmla="*/ 159092 w 725305"/>
                  <a:gd name="connsiteY3" fmla="*/ 1186005 h 1186005"/>
                  <a:gd name="connsiteX4" fmla="*/ 0 w 725305"/>
                  <a:gd name="connsiteY4" fmla="*/ 1158512 h 1186005"/>
                  <a:gd name="connsiteX0" fmla="*/ 0 w 725009"/>
                  <a:gd name="connsiteY0" fmla="*/ 1073986 h 1101479"/>
                  <a:gd name="connsiteX1" fmla="*/ 191583 w 725009"/>
                  <a:gd name="connsiteY1" fmla="*/ 16753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675040"/>
                  <a:gd name="connsiteY0" fmla="*/ 894029 h 896577"/>
                  <a:gd name="connsiteX1" fmla="*/ 15664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  <a:gd name="connsiteX0" fmla="*/ 0 w 675040"/>
                  <a:gd name="connsiteY0" fmla="*/ 894029 h 896577"/>
                  <a:gd name="connsiteX1" fmla="*/ 18662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40" h="918268">
                    <a:moveTo>
                      <a:pt x="0" y="894029"/>
                    </a:moveTo>
                    <a:cubicBezTo>
                      <a:pt x="111484" y="603455"/>
                      <a:pt x="127519" y="615275"/>
                      <a:pt x="186623" y="1724"/>
                    </a:cubicBezTo>
                    <a:cubicBezTo>
                      <a:pt x="431451" y="14348"/>
                      <a:pt x="449377" y="35256"/>
                      <a:pt x="675040" y="0"/>
                    </a:cubicBezTo>
                    <a:cubicBezTo>
                      <a:pt x="377586" y="467035"/>
                      <a:pt x="377233" y="643076"/>
                      <a:pt x="270986" y="918268"/>
                    </a:cubicBezTo>
                    <a:cubicBezTo>
                      <a:pt x="136701" y="889632"/>
                      <a:pt x="92525" y="908114"/>
                      <a:pt x="0" y="89402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957" name="Rectangle 956">
                <a:extLst>
                  <a:ext uri="{FF2B5EF4-FFF2-40B4-BE49-F238E27FC236}">
                    <a16:creationId xmlns:a16="http://schemas.microsoft.com/office/drawing/2014/main" id="{B13372F6-7422-A24B-A223-1174A9270D3C}"/>
                  </a:ext>
                </a:extLst>
              </p:cNvPr>
              <p:cNvSpPr/>
              <p:nvPr/>
            </p:nvSpPr>
            <p:spPr bwMode="auto">
              <a:xfrm rot="10800000">
                <a:off x="7290624" y="4495800"/>
                <a:ext cx="498084" cy="41266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E33D11D1-8D4D-F14F-B9FC-6D2FB093890B}"/>
                  </a:ext>
                </a:extLst>
              </p:cNvPr>
              <p:cNvCxnSpPr>
                <a:cxnSpLocks/>
                <a:stCxn id="965" idx="6"/>
              </p:cNvCxnSpPr>
              <p:nvPr/>
            </p:nvCxnSpPr>
            <p:spPr bwMode="auto">
              <a:xfrm>
                <a:off x="7792404" y="4459742"/>
                <a:ext cx="3541" cy="87298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59" name="Group 607">
                <a:extLst>
                  <a:ext uri="{FF2B5EF4-FFF2-40B4-BE49-F238E27FC236}">
                    <a16:creationId xmlns:a16="http://schemas.microsoft.com/office/drawing/2014/main" id="{12AC3864-6986-E84A-85C7-6895574A88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88330" y="5258905"/>
                <a:ext cx="507588" cy="221730"/>
                <a:chOff x="4128636" y="3606589"/>
                <a:chExt cx="568145" cy="338667"/>
              </a:xfrm>
            </p:grpSpPr>
            <p:sp>
              <p:nvSpPr>
                <p:cNvPr id="972" name="Oval 971">
                  <a:extLst>
                    <a:ext uri="{FF2B5EF4-FFF2-40B4-BE49-F238E27FC236}">
                      <a16:creationId xmlns:a16="http://schemas.microsoft.com/office/drawing/2014/main" id="{1C323077-6C9C-1746-A411-C1B91269146D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3" name="Rectangle 972">
                  <a:extLst>
                    <a:ext uri="{FF2B5EF4-FFF2-40B4-BE49-F238E27FC236}">
                      <a16:creationId xmlns:a16="http://schemas.microsoft.com/office/drawing/2014/main" id="{EE440552-5BF2-324D-8F4B-CBBAD5E25F28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4" name="Oval 973">
                  <a:extLst>
                    <a:ext uri="{FF2B5EF4-FFF2-40B4-BE49-F238E27FC236}">
                      <a16:creationId xmlns:a16="http://schemas.microsoft.com/office/drawing/2014/main" id="{352AAEDD-5767-E14C-A897-289B1F7E9906}"/>
                    </a:ext>
                  </a:extLst>
                </p:cNvPr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75" name="Straight Connector 974">
                  <a:extLst>
                    <a:ext uri="{FF2B5EF4-FFF2-40B4-BE49-F238E27FC236}">
                      <a16:creationId xmlns:a16="http://schemas.microsoft.com/office/drawing/2014/main" id="{703AA525-DABB-0145-AB73-1F4B2D918977}"/>
                    </a:ext>
                  </a:extLst>
                </p:cNvPr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:a16="http://schemas.microsoft.com/office/drawing/2014/main" id="{4325B995-3B4C-0C4D-A71A-517823605523}"/>
                    </a:ext>
                  </a:extLst>
                </p:cNvPr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60" name="Rectangle 959">
                <a:extLst>
                  <a:ext uri="{FF2B5EF4-FFF2-40B4-BE49-F238E27FC236}">
                    <a16:creationId xmlns:a16="http://schemas.microsoft.com/office/drawing/2014/main" id="{67DB7B11-56CE-334A-ADC8-5DC41B2B2B31}"/>
                  </a:ext>
                </a:extLst>
              </p:cNvPr>
              <p:cNvSpPr/>
              <p:nvPr/>
            </p:nvSpPr>
            <p:spPr bwMode="auto">
              <a:xfrm>
                <a:off x="7289533" y="4897315"/>
                <a:ext cx="496887" cy="43858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A04F27FE-A553-BA4D-8784-D3F9D239406C}"/>
                  </a:ext>
                </a:extLst>
              </p:cNvPr>
              <p:cNvCxnSpPr>
                <a:cxnSpLocks/>
                <a:stCxn id="965" idx="2"/>
              </p:cNvCxnSpPr>
              <p:nvPr/>
            </p:nvCxnSpPr>
            <p:spPr bwMode="auto">
              <a:xfrm flipH="1">
                <a:off x="7283184" y="4459742"/>
                <a:ext cx="7570" cy="96664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62" name="Group 595">
                <a:extLst>
                  <a:ext uri="{FF2B5EF4-FFF2-40B4-BE49-F238E27FC236}">
                    <a16:creationId xmlns:a16="http://schemas.microsoft.com/office/drawing/2014/main" id="{7A9DFB75-AD21-E042-816D-12C833D0B1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90091" y="4371657"/>
                <a:ext cx="503828" cy="248286"/>
                <a:chOff x="2183302" y="1564542"/>
                <a:chExt cx="1200154" cy="440314"/>
              </a:xfrm>
            </p:grpSpPr>
            <p:sp>
              <p:nvSpPr>
                <p:cNvPr id="963" name="Oval 962">
                  <a:extLst>
                    <a:ext uri="{FF2B5EF4-FFF2-40B4-BE49-F238E27FC236}">
                      <a16:creationId xmlns:a16="http://schemas.microsoft.com/office/drawing/2014/main" id="{EBC1A268-4FE6-7C48-A7EB-5B88F961348E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Rectangle 963">
                  <a:extLst>
                    <a:ext uri="{FF2B5EF4-FFF2-40B4-BE49-F238E27FC236}">
                      <a16:creationId xmlns:a16="http://schemas.microsoft.com/office/drawing/2014/main" id="{7E5BFB83-4F66-5340-A6C8-AE2EA6969B5D}"/>
                    </a:ext>
                  </a:extLst>
                </p:cNvPr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Oval 964">
                  <a:extLst>
                    <a:ext uri="{FF2B5EF4-FFF2-40B4-BE49-F238E27FC236}">
                      <a16:creationId xmlns:a16="http://schemas.microsoft.com/office/drawing/2014/main" id="{835B3555-2BFA-4345-AEDE-3AFF012D1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:a16="http://schemas.microsoft.com/office/drawing/2014/main" id="{9C54B396-F12D-CD4B-97BD-8CD97DC9CB69}"/>
                    </a:ext>
                  </a:extLst>
                </p:cNvPr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:a16="http://schemas.microsoft.com/office/drawing/2014/main" id="{74A5A762-7F2A-7146-9F8E-38B680D0F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:a16="http://schemas.microsoft.com/office/drawing/2014/main" id="{2A01FA01-3AF8-6C49-B347-15EC8DD1F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9" name="Freeform 968">
                  <a:extLst>
                    <a:ext uri="{FF2B5EF4-FFF2-40B4-BE49-F238E27FC236}">
                      <a16:creationId xmlns:a16="http://schemas.microsoft.com/office/drawing/2014/main" id="{45B074FE-A579-4E44-9C72-7EC693793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70" name="Straight Connector 969">
                  <a:extLst>
                    <a:ext uri="{FF2B5EF4-FFF2-40B4-BE49-F238E27FC236}">
                      <a16:creationId xmlns:a16="http://schemas.microsoft.com/office/drawing/2014/main" id="{D7BA177F-687A-5349-B8D9-E812C7AD3962}"/>
                    </a:ext>
                  </a:extLst>
                </p:cNvPr>
                <p:cNvCxnSpPr>
                  <a:cxnSpLocks noChangeShapeType="1"/>
                  <a:endCxn id="965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71" name="Straight Connector 970">
                  <a:extLst>
                    <a:ext uri="{FF2B5EF4-FFF2-40B4-BE49-F238E27FC236}">
                      <a16:creationId xmlns:a16="http://schemas.microsoft.com/office/drawing/2014/main" id="{2708807E-0266-644C-A6E9-061ABB06D12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DE0F43A-8A46-714A-B944-7CB92C38A25B}"/>
                </a:ext>
              </a:extLst>
            </p:cNvPr>
            <p:cNvGrpSpPr/>
            <p:nvPr/>
          </p:nvGrpSpPr>
          <p:grpSpPr>
            <a:xfrm>
              <a:off x="7920869" y="4329565"/>
              <a:ext cx="870440" cy="1680290"/>
              <a:chOff x="7920869" y="4329565"/>
              <a:chExt cx="870440" cy="1680290"/>
            </a:xfrm>
          </p:grpSpPr>
          <p:sp>
            <p:nvSpPr>
              <p:cNvPr id="928" name="Freeform 927">
                <a:extLst>
                  <a:ext uri="{FF2B5EF4-FFF2-40B4-BE49-F238E27FC236}">
                    <a16:creationId xmlns:a16="http://schemas.microsoft.com/office/drawing/2014/main" id="{0D857BEA-FC6F-1449-A5C0-C21CC8BC5CED}"/>
                  </a:ext>
                </a:extLst>
              </p:cNvPr>
              <p:cNvSpPr/>
              <p:nvPr/>
            </p:nvSpPr>
            <p:spPr bwMode="auto">
              <a:xfrm>
                <a:off x="7920869" y="5455817"/>
                <a:ext cx="865187" cy="554038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3004 w 954755"/>
                  <a:gd name="connsiteY0" fmla="*/ 943771 h 976186"/>
                  <a:gd name="connsiteX1" fmla="*/ 455145 w 954755"/>
                  <a:gd name="connsiteY1" fmla="*/ 11688 h 976186"/>
                  <a:gd name="connsiteX2" fmla="*/ 954755 w 954755"/>
                  <a:gd name="connsiteY2" fmla="*/ 0 h 976186"/>
                  <a:gd name="connsiteX3" fmla="*/ 728484 w 954755"/>
                  <a:gd name="connsiteY3" fmla="*/ 976186 h 976186"/>
                  <a:gd name="connsiteX4" fmla="*/ 23004 w 954755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56363"/>
                  <a:gd name="connsiteY0" fmla="*/ 932083 h 954654"/>
                  <a:gd name="connsiteX1" fmla="*/ 432141 w 956363"/>
                  <a:gd name="connsiteY1" fmla="*/ 0 h 954654"/>
                  <a:gd name="connsiteX2" fmla="*/ 956363 w 956363"/>
                  <a:gd name="connsiteY2" fmla="*/ 12924 h 954654"/>
                  <a:gd name="connsiteX3" fmla="*/ 183705 w 956363"/>
                  <a:gd name="connsiteY3" fmla="*/ 954654 h 954654"/>
                  <a:gd name="connsiteX4" fmla="*/ 0 w 956363"/>
                  <a:gd name="connsiteY4" fmla="*/ 932083 h 954654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1011379"/>
                  <a:gd name="connsiteY0" fmla="*/ 605727 h 758185"/>
                  <a:gd name="connsiteX1" fmla="*/ 490915 w 1011379"/>
                  <a:gd name="connsiteY1" fmla="*/ 13939 h 758185"/>
                  <a:gd name="connsiteX2" fmla="*/ 1011379 w 1011379"/>
                  <a:gd name="connsiteY2" fmla="*/ 563 h 758185"/>
                  <a:gd name="connsiteX3" fmla="*/ 268780 w 1011379"/>
                  <a:gd name="connsiteY3" fmla="*/ 758185 h 758185"/>
                  <a:gd name="connsiteX4" fmla="*/ 0 w 1011379"/>
                  <a:gd name="connsiteY4" fmla="*/ 605727 h 758185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05727"/>
                  <a:gd name="connsiteX1" fmla="*/ 490915 w 1011379"/>
                  <a:gd name="connsiteY1" fmla="*/ 13939 h 605727"/>
                  <a:gd name="connsiteX2" fmla="*/ 1011379 w 1011379"/>
                  <a:gd name="connsiteY2" fmla="*/ 563 h 605727"/>
                  <a:gd name="connsiteX3" fmla="*/ 318823 w 1011379"/>
                  <a:gd name="connsiteY3" fmla="*/ 553361 h 605727"/>
                  <a:gd name="connsiteX4" fmla="*/ 0 w 1011379"/>
                  <a:gd name="connsiteY4" fmla="*/ 605727 h 605727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251" h="553361">
                    <a:moveTo>
                      <a:pt x="0" y="540783"/>
                    </a:moveTo>
                    <a:cubicBezTo>
                      <a:pt x="274887" y="134762"/>
                      <a:pt x="159176" y="337938"/>
                      <a:pt x="345787" y="13939"/>
                    </a:cubicBezTo>
                    <a:cubicBezTo>
                      <a:pt x="520528" y="18247"/>
                      <a:pt x="691510" y="-3745"/>
                      <a:pt x="866251" y="563"/>
                    </a:cubicBezTo>
                    <a:cubicBezTo>
                      <a:pt x="252709" y="502795"/>
                      <a:pt x="640047" y="209256"/>
                      <a:pt x="173695" y="553361"/>
                    </a:cubicBezTo>
                    <a:cubicBezTo>
                      <a:pt x="39410" y="524725"/>
                      <a:pt x="196198" y="539317"/>
                      <a:pt x="0" y="54078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937" name="Rectangle 936">
                <a:extLst>
                  <a:ext uri="{FF2B5EF4-FFF2-40B4-BE49-F238E27FC236}">
                    <a16:creationId xmlns:a16="http://schemas.microsoft.com/office/drawing/2014/main" id="{73DDF967-9AF3-2A4F-AE8E-6BE3B9FF2E91}"/>
                  </a:ext>
                </a:extLst>
              </p:cNvPr>
              <p:cNvSpPr/>
              <p:nvPr/>
            </p:nvSpPr>
            <p:spPr bwMode="auto">
              <a:xfrm rot="10800000">
                <a:off x="8288771" y="4495799"/>
                <a:ext cx="498084" cy="36196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 dirty="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38" name="Straight Connector 937">
                <a:extLst>
                  <a:ext uri="{FF2B5EF4-FFF2-40B4-BE49-F238E27FC236}">
                    <a16:creationId xmlns:a16="http://schemas.microsoft.com/office/drawing/2014/main" id="{4E2A68FE-149D-DD45-B62C-268C2B480787}"/>
                  </a:ext>
                </a:extLst>
              </p:cNvPr>
              <p:cNvCxnSpPr>
                <a:cxnSpLocks/>
                <a:stCxn id="945" idx="6"/>
              </p:cNvCxnSpPr>
              <p:nvPr/>
            </p:nvCxnSpPr>
            <p:spPr bwMode="auto">
              <a:xfrm>
                <a:off x="8783370" y="4418446"/>
                <a:ext cx="7939" cy="955919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39" name="Group 634">
                <a:extLst>
                  <a:ext uri="{FF2B5EF4-FFF2-40B4-BE49-F238E27FC236}">
                    <a16:creationId xmlns:a16="http://schemas.microsoft.com/office/drawing/2014/main" id="{EA89FBDD-115D-B744-8C40-278D9ECEC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83693" y="5300332"/>
                <a:ext cx="507588" cy="221941"/>
                <a:chOff x="4128636" y="3606589"/>
                <a:chExt cx="568145" cy="338667"/>
              </a:xfrm>
            </p:grpSpPr>
            <p:sp>
              <p:nvSpPr>
                <p:cNvPr id="952" name="Oval 951">
                  <a:extLst>
                    <a:ext uri="{FF2B5EF4-FFF2-40B4-BE49-F238E27FC236}">
                      <a16:creationId xmlns:a16="http://schemas.microsoft.com/office/drawing/2014/main" id="{ADD15AEA-0E06-3444-AA78-D1D680AED400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3" name="Rectangle 952">
                  <a:extLst>
                    <a:ext uri="{FF2B5EF4-FFF2-40B4-BE49-F238E27FC236}">
                      <a16:creationId xmlns:a16="http://schemas.microsoft.com/office/drawing/2014/main" id="{CBDCEDCB-60F4-7D47-8AE9-D843D17AF39C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Oval 953">
                  <a:extLst>
                    <a:ext uri="{FF2B5EF4-FFF2-40B4-BE49-F238E27FC236}">
                      <a16:creationId xmlns:a16="http://schemas.microsoft.com/office/drawing/2014/main" id="{96CC10B3-D82A-D340-B795-8505902BBB5B}"/>
                    </a:ext>
                  </a:extLst>
                </p:cNvPr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3B133DA9-A713-2849-A8D7-EDE46E681761}"/>
                    </a:ext>
                  </a:extLst>
                </p:cNvPr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BC22357C-1B49-FD47-A8E1-4EE9363277E0}"/>
                    </a:ext>
                  </a:extLst>
                </p:cNvPr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8A75ED0D-201E-C349-9238-A2D94F02D3E1}"/>
                  </a:ext>
                </a:extLst>
              </p:cNvPr>
              <p:cNvSpPr/>
              <p:nvPr/>
            </p:nvSpPr>
            <p:spPr bwMode="auto">
              <a:xfrm>
                <a:off x="8284895" y="4904436"/>
                <a:ext cx="496888" cy="473104"/>
              </a:xfrm>
              <a:prstGeom prst="rect">
                <a:avLst/>
              </a:prstGeom>
              <a:gradFill rotWithShape="1">
                <a:gsLst>
                  <a:gs pos="1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690B7076-D7BF-A64B-A741-7A1AB99BC7BD}"/>
                  </a:ext>
                </a:extLst>
              </p:cNvPr>
              <p:cNvCxnSpPr>
                <a:cxnSpLocks/>
                <a:stCxn id="945" idx="2"/>
              </p:cNvCxnSpPr>
              <p:nvPr/>
            </p:nvCxnSpPr>
            <p:spPr bwMode="auto">
              <a:xfrm flipH="1">
                <a:off x="8278546" y="4418446"/>
                <a:ext cx="3174" cy="1049581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42" name="Group 622">
                <a:extLst>
                  <a:ext uri="{FF2B5EF4-FFF2-40B4-BE49-F238E27FC236}">
                    <a16:creationId xmlns:a16="http://schemas.microsoft.com/office/drawing/2014/main" id="{536C1E87-C19D-B549-A398-BDAA53318F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81058" y="4329565"/>
                <a:ext cx="503828" cy="248522"/>
                <a:chOff x="2183302" y="1564542"/>
                <a:chExt cx="1200154" cy="440314"/>
              </a:xfrm>
            </p:grpSpPr>
            <p:sp>
              <p:nvSpPr>
                <p:cNvPr id="943" name="Oval 942">
                  <a:extLst>
                    <a:ext uri="{FF2B5EF4-FFF2-40B4-BE49-F238E27FC236}">
                      <a16:creationId xmlns:a16="http://schemas.microsoft.com/office/drawing/2014/main" id="{2FA609ED-2E63-804A-8736-890A528B12F8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4" name="Rectangle 943">
                  <a:extLst>
                    <a:ext uri="{FF2B5EF4-FFF2-40B4-BE49-F238E27FC236}">
                      <a16:creationId xmlns:a16="http://schemas.microsoft.com/office/drawing/2014/main" id="{355D3E63-F907-0E45-8C46-4E02D5408E65}"/>
                    </a:ext>
                  </a:extLst>
                </p:cNvPr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Oval 944">
                  <a:extLst>
                    <a:ext uri="{FF2B5EF4-FFF2-40B4-BE49-F238E27FC236}">
                      <a16:creationId xmlns:a16="http://schemas.microsoft.com/office/drawing/2014/main" id="{575934DF-B322-274A-92BC-3407CBF59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6" name="Freeform 945">
                  <a:extLst>
                    <a:ext uri="{FF2B5EF4-FFF2-40B4-BE49-F238E27FC236}">
                      <a16:creationId xmlns:a16="http://schemas.microsoft.com/office/drawing/2014/main" id="{CBF18B9D-FBE2-C54E-A32D-C409E6C62912}"/>
                    </a:ext>
                  </a:extLst>
                </p:cNvPr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:a16="http://schemas.microsoft.com/office/drawing/2014/main" id="{E96DBFA6-2771-A54D-B845-79612A393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:a16="http://schemas.microsoft.com/office/drawing/2014/main" id="{02B4EA66-7954-AA46-ABFF-843F0F9139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:a16="http://schemas.microsoft.com/office/drawing/2014/main" id="{F20F445F-471B-7448-AAA1-96643F81BE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4BDF3FD2-413B-0D4C-9A59-50D44FBEA121}"/>
                    </a:ext>
                  </a:extLst>
                </p:cNvPr>
                <p:cNvCxnSpPr>
                  <a:cxnSpLocks noChangeShapeType="1"/>
                  <a:endCxn id="945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1" name="Straight Connector 950">
                  <a:extLst>
                    <a:ext uri="{FF2B5EF4-FFF2-40B4-BE49-F238E27FC236}">
                      <a16:creationId xmlns:a16="http://schemas.microsoft.com/office/drawing/2014/main" id="{71DA60AE-C589-FA44-94AB-B21A49C1523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5756541-DE04-D343-ADA3-E578917497B6}"/>
              </a:ext>
            </a:extLst>
          </p:cNvPr>
          <p:cNvGrpSpPr>
            <a:grpSpLocks/>
          </p:cNvGrpSpPr>
          <p:nvPr/>
        </p:nvGrpSpPr>
        <p:grpSpPr bwMode="auto">
          <a:xfrm>
            <a:off x="2824002" y="4402983"/>
            <a:ext cx="3736372" cy="520302"/>
            <a:chOff x="2055070" y="4690247"/>
            <a:chExt cx="4980938" cy="694338"/>
          </a:xfrm>
        </p:grpSpPr>
        <p:grpSp>
          <p:nvGrpSpPr>
            <p:cNvPr id="1044" name="Group 554">
              <a:extLst>
                <a:ext uri="{FF2B5EF4-FFF2-40B4-BE49-F238E27FC236}">
                  <a16:creationId xmlns:a16="http://schemas.microsoft.com/office/drawing/2014/main" id="{368CBAA7-B3CD-B447-8953-FE800957A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1810" y="5055687"/>
              <a:ext cx="428216" cy="328897"/>
              <a:chOff x="2948176" y="3912858"/>
              <a:chExt cx="428535" cy="329059"/>
            </a:xfrm>
          </p:grpSpPr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C71DD82B-ED54-9D40-848F-40B6802EC749}"/>
                  </a:ext>
                </a:extLst>
              </p:cNvPr>
              <p:cNvSpPr/>
              <p:nvPr/>
            </p:nvSpPr>
            <p:spPr>
              <a:xfrm>
                <a:off x="2951022" y="3912858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5A2CCD06-A52B-594C-895E-DE5616109835}"/>
                  </a:ext>
                </a:extLst>
              </p:cNvPr>
              <p:cNvCxnSpPr/>
              <p:nvPr/>
            </p:nvCxnSpPr>
            <p:spPr>
              <a:xfrm>
                <a:off x="2948177" y="4005058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CAE78986-A47E-684D-AC0D-81B0C9B79A88}"/>
                  </a:ext>
                </a:extLst>
              </p:cNvPr>
              <p:cNvCxnSpPr/>
              <p:nvPr/>
            </p:nvCxnSpPr>
            <p:spPr>
              <a:xfrm>
                <a:off x="2948176" y="406864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CEA4CB24-3526-B94F-BDC2-D6FC123FF46E}"/>
                  </a:ext>
                </a:extLst>
              </p:cNvPr>
              <p:cNvCxnSpPr>
                <a:stCxn id="1065" idx="2"/>
              </p:cNvCxnSpPr>
              <p:nvPr/>
            </p:nvCxnSpPr>
            <p:spPr>
              <a:xfrm flipH="1" flipV="1">
                <a:off x="3162278" y="4005058"/>
                <a:ext cx="1589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5" name="Group 582">
              <a:extLst>
                <a:ext uri="{FF2B5EF4-FFF2-40B4-BE49-F238E27FC236}">
                  <a16:creationId xmlns:a16="http://schemas.microsoft.com/office/drawing/2014/main" id="{813A6CA3-90B1-754D-8C2A-B486DE644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4307" y="5055687"/>
              <a:ext cx="429383" cy="328898"/>
              <a:chOff x="2948037" y="3912924"/>
              <a:chExt cx="429703" cy="329060"/>
            </a:xfrm>
          </p:grpSpPr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CDA497B5-1F53-4B4A-B52C-8AF25ACDEA7D}"/>
                  </a:ext>
                </a:extLst>
              </p:cNvPr>
              <p:cNvSpPr/>
              <p:nvPr/>
            </p:nvSpPr>
            <p:spPr>
              <a:xfrm>
                <a:off x="2950882" y="3912924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1FEFA7AF-47D6-9044-B6BA-FCC567BC9B9F}"/>
                  </a:ext>
                </a:extLst>
              </p:cNvPr>
              <p:cNvCxnSpPr/>
              <p:nvPr/>
            </p:nvCxnSpPr>
            <p:spPr>
              <a:xfrm>
                <a:off x="2952051" y="400512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F2F3585A-E53E-A040-84F7-9123881B9F28}"/>
                  </a:ext>
                </a:extLst>
              </p:cNvPr>
              <p:cNvCxnSpPr/>
              <p:nvPr/>
            </p:nvCxnSpPr>
            <p:spPr>
              <a:xfrm>
                <a:off x="2948037" y="4068711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F72283CD-AFD3-8E4E-9857-F6D589080734}"/>
                  </a:ext>
                </a:extLst>
              </p:cNvPr>
              <p:cNvCxnSpPr>
                <a:stCxn id="1061" idx="2"/>
              </p:cNvCxnSpPr>
              <p:nvPr/>
            </p:nvCxnSpPr>
            <p:spPr>
              <a:xfrm flipH="1" flipV="1">
                <a:off x="3162139" y="4005125"/>
                <a:ext cx="1588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6" name="Group 609">
              <a:extLst>
                <a:ext uri="{FF2B5EF4-FFF2-40B4-BE49-F238E27FC236}">
                  <a16:creationId xmlns:a16="http://schemas.microsoft.com/office/drawing/2014/main" id="{89D38A41-C0E7-004E-889C-35371BDB4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1440" y="5052513"/>
              <a:ext cx="430135" cy="328897"/>
              <a:chOff x="2951837" y="3912722"/>
              <a:chExt cx="430454" cy="329058"/>
            </a:xfrm>
          </p:grpSpPr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7E038D77-DD73-D34F-AE34-D667F6E9B9F0}"/>
                  </a:ext>
                </a:extLst>
              </p:cNvPr>
              <p:cNvSpPr/>
              <p:nvPr/>
            </p:nvSpPr>
            <p:spPr>
              <a:xfrm>
                <a:off x="2956602" y="3912722"/>
                <a:ext cx="425689" cy="32905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D2968903-9149-5948-9F49-8F05AE95D6F0}"/>
                  </a:ext>
                </a:extLst>
              </p:cNvPr>
              <p:cNvCxnSpPr/>
              <p:nvPr/>
            </p:nvCxnSpPr>
            <p:spPr>
              <a:xfrm>
                <a:off x="2951837" y="400492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6B45A1AF-6B67-DD42-AEDE-F73D064563E4}"/>
                  </a:ext>
                </a:extLst>
              </p:cNvPr>
              <p:cNvCxnSpPr/>
              <p:nvPr/>
            </p:nvCxnSpPr>
            <p:spPr>
              <a:xfrm>
                <a:off x="2955849" y="4068509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0FF66FC3-DA6A-CB44-8117-4648AAEC93ED}"/>
                  </a:ext>
                </a:extLst>
              </p:cNvPr>
              <p:cNvCxnSpPr>
                <a:stCxn id="1057" idx="2"/>
              </p:cNvCxnSpPr>
              <p:nvPr/>
            </p:nvCxnSpPr>
            <p:spPr>
              <a:xfrm flipH="1" flipV="1">
                <a:off x="3167858" y="4004922"/>
                <a:ext cx="1588" cy="236858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7" name="Group 636">
              <a:extLst>
                <a:ext uri="{FF2B5EF4-FFF2-40B4-BE49-F238E27FC236}">
                  <a16:creationId xmlns:a16="http://schemas.microsoft.com/office/drawing/2014/main" id="{6DF58C37-21E3-AF4F-B080-530FD985E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05874" y="5046158"/>
              <a:ext cx="430134" cy="328898"/>
              <a:chOff x="2955740" y="3913102"/>
              <a:chExt cx="430453" cy="328747"/>
            </a:xfrm>
          </p:grpSpPr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F4182402-0285-CD46-9828-6534BE97D257}"/>
                  </a:ext>
                </a:extLst>
              </p:cNvPr>
              <p:cNvSpPr/>
              <p:nvPr/>
            </p:nvSpPr>
            <p:spPr>
              <a:xfrm>
                <a:off x="2960504" y="3913102"/>
                <a:ext cx="425689" cy="32874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D14A7BEB-C638-0A47-B8DE-352AFA82413E}"/>
                  </a:ext>
                </a:extLst>
              </p:cNvPr>
              <p:cNvCxnSpPr/>
              <p:nvPr/>
            </p:nvCxnSpPr>
            <p:spPr>
              <a:xfrm>
                <a:off x="2955740" y="400521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F02DD2C2-E65E-7E4C-B479-635D130D51D4}"/>
                  </a:ext>
                </a:extLst>
              </p:cNvPr>
              <p:cNvCxnSpPr/>
              <p:nvPr/>
            </p:nvCxnSpPr>
            <p:spPr>
              <a:xfrm>
                <a:off x="2959751" y="406715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01A054F6-D6ED-F249-8703-213FDF32A722}"/>
                  </a:ext>
                </a:extLst>
              </p:cNvPr>
              <p:cNvCxnSpPr>
                <a:stCxn id="1053" idx="2"/>
              </p:cNvCxnSpPr>
              <p:nvPr/>
            </p:nvCxnSpPr>
            <p:spPr>
              <a:xfrm flipH="1" flipV="1">
                <a:off x="3171761" y="4005215"/>
                <a:ext cx="1588" cy="23663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8" name="Group 554">
              <a:extLst>
                <a:ext uri="{FF2B5EF4-FFF2-40B4-BE49-F238E27FC236}">
                  <a16:creationId xmlns:a16="http://schemas.microsoft.com/office/drawing/2014/main" id="{BAA5C424-578C-0343-914E-B5BD57101F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A0CDA39B-A97A-7842-8A3D-C53D637AE12E}"/>
                  </a:ext>
                </a:extLst>
              </p:cNvPr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779BD574-9352-0A4A-AD81-3425C567CA59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E4722BD0-017E-9C4D-9B3E-BB2C34567D80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BA1C7D13-CACA-DE42-A4BD-9DF0691F3FA5}"/>
                  </a:ext>
                </a:extLst>
              </p:cNvPr>
              <p:cNvCxnSpPr>
                <a:stCxn id="1049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sp>
        <p:nvSpPr>
          <p:cNvPr id="373" name="TextBox 257">
            <a:extLst>
              <a:ext uri="{FF2B5EF4-FFF2-40B4-BE49-F238E27FC236}">
                <a16:creationId xmlns:a16="http://schemas.microsoft.com/office/drawing/2014/main" id="{F4B7880C-9B9E-BC47-BEF3-F1B49D22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858" y="2779941"/>
            <a:ext cx="844473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685800" lvl="1" indent="-219075" defTabSz="685800">
              <a:buClr>
                <a:srgbClr val="0013A3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100" i="1" kern="1200" dirty="0">
                <a:solidFill>
                  <a:srgbClr val="0013A3"/>
                </a:solidFill>
                <a:latin typeface="Calibri" panose="020F0502020204030204"/>
                <a:cs typeface="+mn-cs"/>
              </a:rPr>
              <a:t>g</a:t>
            </a:r>
            <a:r>
              <a:rPr lang="en-US" altLang="en-US" sz="2100" i="1" kern="1200" dirty="0" err="1">
                <a:solidFill>
                  <a:srgbClr val="0013A3"/>
                </a:solidFill>
                <a:latin typeface="Calibri" panose="020F0502020204030204"/>
                <a:cs typeface="+mn-cs"/>
              </a:rPr>
              <a:t>eneralized</a:t>
            </a:r>
            <a:r>
              <a:rPr lang="en-US" altLang="en-US" sz="2100" i="1" kern="1200" dirty="0">
                <a:solidFill>
                  <a:srgbClr val="0013A3"/>
                </a:solidFill>
                <a:latin typeface="Calibri" panose="020F0502020204030204"/>
                <a:cs typeface="+mn-cs"/>
              </a:rPr>
              <a:t> forwarding</a:t>
            </a:r>
            <a:r>
              <a:rPr lang="en-US" altLang="en-US" sz="2100" kern="1200" dirty="0">
                <a:solidFill>
                  <a:prstClr val="black"/>
                </a:solidFill>
                <a:latin typeface="Calibri" panose="020F0502020204030204"/>
                <a:cs typeface="+mn-cs"/>
              </a:rPr>
              <a:t>: </a:t>
            </a:r>
          </a:p>
          <a:p>
            <a:pPr marL="985838" lvl="2" indent="-219075" defTabSz="685800">
              <a:buClr>
                <a:srgbClr val="0013A3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1950" kern="1200" dirty="0">
                <a:solidFill>
                  <a:prstClr val="black"/>
                </a:solidFill>
                <a:latin typeface="Calibri" panose="020F0502020204030204"/>
                <a:cs typeface="+mn-cs"/>
              </a:rPr>
              <a:t>many header fields can determine action</a:t>
            </a:r>
          </a:p>
          <a:p>
            <a:pPr marL="985838" lvl="2" indent="-219075" defTabSz="685800">
              <a:buClr>
                <a:srgbClr val="0013A3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1950" kern="1200" dirty="0">
                <a:solidFill>
                  <a:prstClr val="black"/>
                </a:solidFill>
                <a:latin typeface="Calibri" panose="020F0502020204030204"/>
                <a:cs typeface="+mn-cs"/>
              </a:rPr>
              <a:t>many action possible: drop/copy/modify/log packet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B18609-2205-A249-9D68-205D424A2ECF}"/>
              </a:ext>
            </a:extLst>
          </p:cNvPr>
          <p:cNvGrpSpPr/>
          <p:nvPr/>
        </p:nvGrpSpPr>
        <p:grpSpPr>
          <a:xfrm>
            <a:off x="924001" y="4443424"/>
            <a:ext cx="1847774" cy="253916"/>
            <a:chOff x="1232001" y="4781571"/>
            <a:chExt cx="2463699" cy="338555"/>
          </a:xfrm>
        </p:grpSpPr>
        <p:sp>
          <p:nvSpPr>
            <p:cNvPr id="355" name="TextBox 6">
              <a:extLst>
                <a:ext uri="{FF2B5EF4-FFF2-40B4-BE49-F238E27FC236}">
                  <a16:creationId xmlns:a16="http://schemas.microsoft.com/office/drawing/2014/main" id="{B9CE97C1-70E2-1B46-A362-9326BB303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2001" y="4781571"/>
              <a:ext cx="1992314" cy="33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050" dirty="0">
                  <a:solidFill>
                    <a:srgbClr val="000000"/>
                  </a:solidFill>
                  <a:cs typeface="+mn-cs"/>
                </a:rPr>
                <a:t>forwarding table</a:t>
              </a:r>
              <a:endParaRPr lang="en-US" altLang="en-US" sz="1350" dirty="0">
                <a:solidFill>
                  <a:srgbClr val="000000"/>
                </a:solidFill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18FD357-53DF-2C4F-884C-13EFB7472111}"/>
                </a:ext>
              </a:extLst>
            </p:cNvPr>
            <p:cNvCxnSpPr/>
            <p:nvPr/>
          </p:nvCxnSpPr>
          <p:spPr>
            <a:xfrm>
              <a:off x="2641600" y="4953000"/>
              <a:ext cx="10541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223B0B-9826-DD42-9402-328FE8BFC20E}"/>
              </a:ext>
            </a:extLst>
          </p:cNvPr>
          <p:cNvGrpSpPr/>
          <p:nvPr/>
        </p:nvGrpSpPr>
        <p:grpSpPr>
          <a:xfrm>
            <a:off x="940180" y="1798865"/>
            <a:ext cx="7041770" cy="3046103"/>
            <a:chOff x="1253574" y="1255484"/>
            <a:chExt cx="9389026" cy="4061471"/>
          </a:xfrm>
        </p:grpSpPr>
        <p:sp>
          <p:nvSpPr>
            <p:cNvPr id="377" name="TextBox 257">
              <a:extLst>
                <a:ext uri="{FF2B5EF4-FFF2-40B4-BE49-F238E27FC236}">
                  <a16:creationId xmlns:a16="http://schemas.microsoft.com/office/drawing/2014/main" id="{3FD4971D-4348-1141-8B93-F0D44DDFD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2674" y="1255484"/>
              <a:ext cx="2619926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buClrTx/>
                <a:defRPr/>
              </a:pPr>
              <a:r>
                <a:rPr lang="en-US" altLang="en-US" sz="2100" kern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(aka:</a:t>
              </a:r>
              <a:r>
                <a:rPr lang="en-US" altLang="en-US" sz="2100" kern="1200" dirty="0">
                  <a:solidFill>
                    <a:srgbClr val="CC0000"/>
                  </a:solidFill>
                  <a:latin typeface="Calibri" panose="020F0502020204030204"/>
                  <a:cs typeface="+mn-cs"/>
                </a:rPr>
                <a:t> flow table</a:t>
              </a:r>
              <a:r>
                <a:rPr lang="en-US" altLang="en-US" sz="2100" kern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)</a:t>
              </a:r>
            </a:p>
          </p:txBody>
        </p:sp>
        <p:sp>
          <p:nvSpPr>
            <p:cNvPr id="378" name="TextBox 257">
              <a:extLst>
                <a:ext uri="{FF2B5EF4-FFF2-40B4-BE49-F238E27FC236}">
                  <a16:creationId xmlns:a16="http://schemas.microsoft.com/office/drawing/2014/main" id="{6831D934-21EE-F044-AFB7-110D2271A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3574" y="4978400"/>
              <a:ext cx="1553127" cy="33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buClrTx/>
                <a:defRPr/>
              </a:pPr>
              <a:r>
                <a:rPr lang="en-US" altLang="en-US" sz="1050" kern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(aka:</a:t>
              </a:r>
              <a:r>
                <a:rPr lang="en-US" altLang="en-US" sz="1050" kern="1200" dirty="0">
                  <a:solidFill>
                    <a:srgbClr val="CC0000"/>
                  </a:solidFill>
                  <a:latin typeface="Calibri" panose="020F0502020204030204"/>
                  <a:cs typeface="+mn-cs"/>
                </a:rPr>
                <a:t> flow table</a:t>
              </a:r>
              <a:r>
                <a:rPr lang="en-US" altLang="en-US" sz="1050" kern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)</a:t>
              </a:r>
            </a:p>
          </p:txBody>
        </p:sp>
      </p:grpSp>
      <p:sp>
        <p:nvSpPr>
          <p:cNvPr id="380" name="TextBox 257">
            <a:extLst>
              <a:ext uri="{FF2B5EF4-FFF2-40B4-BE49-F238E27FC236}">
                <a16:creationId xmlns:a16="http://schemas.microsoft.com/office/drawing/2014/main" id="{EB52E785-426C-8A41-A346-A5059F7CE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19" y="2461663"/>
            <a:ext cx="844473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685800" lvl="1" indent="-219075" defTabSz="685800">
              <a:buClr>
                <a:srgbClr val="0013A3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100" i="1" kern="1200" dirty="0">
                <a:solidFill>
                  <a:srgbClr val="0013A3"/>
                </a:solidFill>
                <a:latin typeface="Calibri" panose="020F0502020204030204"/>
                <a:cs typeface="+mn-cs"/>
              </a:rPr>
              <a:t>destination-based forwarding: </a:t>
            </a:r>
            <a:r>
              <a:rPr lang="en-US" altLang="en-US" sz="2100" kern="1200" dirty="0">
                <a:solidFill>
                  <a:prstClr val="black"/>
                </a:solidFill>
                <a:latin typeface="Calibri" panose="020F0502020204030204"/>
                <a:cs typeface="+mn-cs"/>
              </a:rPr>
              <a:t>forward based on </a:t>
            </a:r>
            <a:r>
              <a:rPr lang="en-US" altLang="en-US" sz="2100" kern="1200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dest</a:t>
            </a:r>
            <a:r>
              <a:rPr lang="en-US" altLang="en-US" sz="2100" kern="1200" dirty="0">
                <a:solidFill>
                  <a:prstClr val="black"/>
                </a:solidFill>
                <a:latin typeface="Calibri" panose="020F0502020204030204"/>
                <a:cs typeface="+mn-cs"/>
              </a:rPr>
              <a:t>. IP address</a:t>
            </a:r>
          </a:p>
        </p:txBody>
      </p:sp>
    </p:spTree>
    <p:extLst>
      <p:ext uri="{BB962C8B-B14F-4D97-AF65-F5344CB8AC3E}">
        <p14:creationId xmlns:p14="http://schemas.microsoft.com/office/powerpoint/2010/main" val="336048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-0.05364 0.466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2" y="2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73" grpId="0"/>
      <p:bldP spid="3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2103"/>
            <a:ext cx="8140596" cy="2285063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flow: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defined by header field values </a:t>
            </a:r>
            <a:r>
              <a:rPr lang="en-US" altLang="en-US" sz="1800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(in link-, network-, transport-layer fields)</a:t>
            </a: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simple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packet-handling rules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match: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pattern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values in packet header fields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actions: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 matched packet: drop, forward, modify, matched packet or send matched packet to controller 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priority: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disambiguate overlapping patterns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counters: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#bytes and #packets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16606"/>
            <a:ext cx="7886700" cy="670967"/>
          </a:xfrm>
        </p:spPr>
        <p:txBody>
          <a:bodyPr>
            <a:normAutofit/>
          </a:bodyPr>
          <a:lstStyle/>
          <a:p>
            <a:r>
              <a:rPr lang="en-US" sz="3600" dirty="0"/>
              <a:t>Flow table abstraction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AE99D-C5EA-5147-B11F-7A5B7FCE54AE}"/>
              </a:ext>
            </a:extLst>
          </p:cNvPr>
          <p:cNvGrpSpPr/>
          <p:nvPr/>
        </p:nvGrpSpPr>
        <p:grpSpPr>
          <a:xfrm>
            <a:off x="635543" y="4219577"/>
            <a:ext cx="5433392" cy="1652121"/>
            <a:chOff x="848139" y="4484689"/>
            <a:chExt cx="7244522" cy="220282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62506F8-ECEC-2E42-805B-42E4D94FA9CB}"/>
                </a:ext>
              </a:extLst>
            </p:cNvPr>
            <p:cNvCxnSpPr/>
            <p:nvPr/>
          </p:nvCxnSpPr>
          <p:spPr>
            <a:xfrm>
              <a:off x="848139" y="6202017"/>
              <a:ext cx="519485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CF0EDD-3789-414C-ACC3-3BF841E39C99}"/>
                </a:ext>
              </a:extLst>
            </p:cNvPr>
            <p:cNvGrpSpPr/>
            <p:nvPr/>
          </p:nvGrpSpPr>
          <p:grpSpPr>
            <a:xfrm>
              <a:off x="2117350" y="5637144"/>
              <a:ext cx="2269120" cy="1028699"/>
              <a:chOff x="7493876" y="2774731"/>
              <a:chExt cx="1481958" cy="894622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CF1E2C8F-E181-3B43-A519-0FC1DEA4B615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defRPr/>
                </a:pPr>
                <a:r>
                  <a:rPr lang="en-US" sz="1350" kern="1200" dirty="0">
                    <a:solidFill>
                      <a:prstClr val="white"/>
                    </a:solidFill>
                    <a:latin typeface="Calibri" panose="020F0502020204030204"/>
                  </a:rPr>
                  <a:t>                   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CE0A78E-9FDA-334F-9AD4-8A4ED942B1C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defRPr/>
                </a:pPr>
                <a:r>
                  <a:rPr lang="en-US" sz="1350" kern="1200" dirty="0">
                    <a:solidFill>
                      <a:prstClr val="white"/>
                    </a:solidFill>
                    <a:latin typeface="Calibri" panose="020F0502020204030204"/>
                  </a:rPr>
                  <a:t>              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C1D1C42-5DC5-DE41-880F-2DB6C20303E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AEEDB7BE-ECB9-AE43-B7F9-9420522500B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buClrTx/>
                    <a:defRPr/>
                  </a:pPr>
                  <a:endParaRPr lang="en-US" sz="1350" kern="12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8484C86C-9AA8-0C48-9C1B-936E42E298D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buClrTx/>
                    <a:defRPr/>
                  </a:pPr>
                  <a:endParaRPr lang="en-US" sz="1350" kern="12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79FD6387-1AB1-7743-A3A7-ED8933D501E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buClrTx/>
                    <a:defRPr/>
                  </a:pPr>
                  <a:endParaRPr lang="en-US" sz="1350" kern="12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5CDE1FFF-560A-D046-879A-1BAD0681C80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buClrTx/>
                    <a:defRPr/>
                  </a:pPr>
                  <a:endParaRPr lang="en-US" sz="1350" kern="12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B8332F6D-32E8-0249-999D-30692A5A7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7100" y="4484689"/>
              <a:ext cx="3355561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buClrTx/>
                <a:defRPr/>
              </a:pPr>
              <a:r>
                <a:rPr lang="en-US" altLang="en-US" sz="1500" kern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Router’s flow table define router’s </a:t>
              </a:r>
              <a:r>
                <a:rPr lang="en-US" altLang="en-US" sz="1500" kern="1200" dirty="0" err="1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match+action</a:t>
              </a:r>
              <a:r>
                <a:rPr lang="en-US" altLang="en-US" sz="1500" kern="1200" dirty="0">
                  <a:solidFill>
                    <a:prstClr val="black"/>
                  </a:solidFill>
                  <a:latin typeface="Calibri" panose="020F0502020204030204"/>
                  <a:cs typeface="+mn-cs"/>
                </a:rPr>
                <a:t> rules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BA19BCA-1317-9E49-B6D6-B6CF8B58E795}"/>
                </a:ext>
              </a:extLst>
            </p:cNvPr>
            <p:cNvGrpSpPr/>
            <p:nvPr/>
          </p:nvGrpSpPr>
          <p:grpSpPr>
            <a:xfrm>
              <a:off x="2535862" y="4518992"/>
              <a:ext cx="1998847" cy="1325048"/>
              <a:chOff x="8327282" y="4055165"/>
              <a:chExt cx="2091509" cy="1325048"/>
            </a:xfrm>
          </p:grpSpPr>
          <p:grpSp>
            <p:nvGrpSpPr>
              <p:cNvPr id="20" name="Group 554">
                <a:extLst>
                  <a:ext uri="{FF2B5EF4-FFF2-40B4-BE49-F238E27FC236}">
                    <a16:creationId xmlns:a16="http://schemas.microsoft.com/office/drawing/2014/main" id="{F0AAF6D0-8EA6-E749-9758-CE8F2B209D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7282" y="4121430"/>
                <a:ext cx="2091509" cy="1258783"/>
                <a:chOff x="2932675" y="3919324"/>
                <a:chExt cx="429970" cy="319189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03BF111-23DE-1945-8735-48B7B51FDA35}"/>
                    </a:ext>
                  </a:extLst>
                </p:cNvPr>
                <p:cNvSpPr/>
                <p:nvPr/>
              </p:nvSpPr>
              <p:spPr>
                <a:xfrm>
                  <a:off x="2936722" y="3919324"/>
                  <a:ext cx="425923" cy="319189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B28D0C4-B5C9-5844-BF1E-1197CD1800CC}"/>
                    </a:ext>
                  </a:extLst>
                </p:cNvPr>
                <p:cNvCxnSpPr/>
                <p:nvPr/>
              </p:nvCxnSpPr>
              <p:spPr>
                <a:xfrm>
                  <a:off x="2932675" y="4004959"/>
                  <a:ext cx="424911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93CE468-AA72-B340-AB98-BDBA2EE69A0B}"/>
                    </a:ext>
                  </a:extLst>
                </p:cNvPr>
                <p:cNvCxnSpPr/>
                <p:nvPr/>
              </p:nvCxnSpPr>
              <p:spPr>
                <a:xfrm>
                  <a:off x="2932675" y="4069207"/>
                  <a:ext cx="424911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AFD2436-CAFF-8042-BF47-7E024FE6789B}"/>
                    </a:ext>
                  </a:extLst>
                </p:cNvPr>
                <p:cNvCxnSpPr>
                  <a:cxnSpLocks/>
                  <a:stCxn id="21" idx="2"/>
                </p:cNvCxnSpPr>
                <p:nvPr/>
              </p:nvCxnSpPr>
              <p:spPr>
                <a:xfrm flipH="1" flipV="1">
                  <a:off x="3148166" y="4001599"/>
                  <a:ext cx="1517" cy="23691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5B25A3-83EE-0C42-A451-21C2EA7C24E0}"/>
                  </a:ext>
                </a:extLst>
              </p:cNvPr>
              <p:cNvSpPr txBox="1"/>
              <p:nvPr/>
            </p:nvSpPr>
            <p:spPr>
              <a:xfrm>
                <a:off x="8759686" y="4055165"/>
                <a:ext cx="138711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>
                  <a:buClrTx/>
                  <a:defRPr/>
                </a:pPr>
                <a:r>
                  <a:rPr lang="en-US" sz="150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Flow table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F3A5449-AA06-DE4B-8FA1-C9212AFA1460}"/>
                  </a:ext>
                </a:extLst>
              </p:cNvPr>
              <p:cNvSpPr txBox="1"/>
              <p:nvPr/>
            </p:nvSpPr>
            <p:spPr>
              <a:xfrm>
                <a:off x="8461513" y="4379844"/>
                <a:ext cx="9384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>
                  <a:buClrTx/>
                  <a:defRPr/>
                </a:pPr>
                <a:r>
                  <a:rPr lang="en-US" sz="150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match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BF5AE11-1691-C64E-A175-EA1E60B74E4A}"/>
                  </a:ext>
                </a:extLst>
              </p:cNvPr>
              <p:cNvSpPr txBox="1"/>
              <p:nvPr/>
            </p:nvSpPr>
            <p:spPr>
              <a:xfrm>
                <a:off x="9409044" y="4386470"/>
                <a:ext cx="93303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>
                  <a:buClrTx/>
                  <a:defRPr/>
                </a:pPr>
                <a:r>
                  <a:rPr lang="en-US" sz="1500" kern="1200" dirty="0">
                    <a:solidFill>
                      <a:prstClr val="black"/>
                    </a:solidFill>
                    <a:latin typeface="Calibri" panose="020F0502020204030204"/>
                    <a:ea typeface="+mn-ea"/>
                    <a:cs typeface="+mn-cs"/>
                  </a:rPr>
                  <a:t>action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84E34B4-C7CA-6740-A020-13986B97F632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4386238" y="5804452"/>
              <a:ext cx="2398875" cy="19036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75B8A9-3D40-6341-867B-507C81B4BA39}"/>
                </a:ext>
              </a:extLst>
            </p:cNvPr>
            <p:cNvCxnSpPr>
              <a:cxnSpLocks/>
            </p:cNvCxnSpPr>
            <p:nvPr/>
          </p:nvCxnSpPr>
          <p:spPr>
            <a:xfrm>
              <a:off x="4399722" y="6361044"/>
              <a:ext cx="755373" cy="326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5A6A87A6-6869-BA48-B857-B9B45AE26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5689567"/>
            <a:ext cx="2057400" cy="273844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2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2103"/>
            <a:ext cx="7886700" cy="2285063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flow: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defined by header fields</a:t>
            </a:r>
          </a:p>
          <a:p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forwarding: simple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packet-handling rules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match: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pattern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values in packet header fields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actions: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 matched packet: drop, forward, modify, matched packet or send matched packet to controller 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priority: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disambiguate overlapping patterns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counters: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#bytes and #packets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62506F8-ECEC-2E42-805B-42E4D94FA9CB}"/>
              </a:ext>
            </a:extLst>
          </p:cNvPr>
          <p:cNvCxnSpPr/>
          <p:nvPr/>
        </p:nvCxnSpPr>
        <p:spPr>
          <a:xfrm>
            <a:off x="636106" y="5508763"/>
            <a:ext cx="389613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FCF0EDD-3789-414C-ACC3-3BF841E39C99}"/>
              </a:ext>
            </a:extLst>
          </p:cNvPr>
          <p:cNvGrpSpPr/>
          <p:nvPr/>
        </p:nvGrpSpPr>
        <p:grpSpPr>
          <a:xfrm>
            <a:off x="1588013" y="5085109"/>
            <a:ext cx="1701840" cy="771524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F1E2C8F-E181-3B43-A519-0FC1DEA4B61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defRPr/>
              </a:pPr>
              <a:r>
                <a:rPr lang="en-US" sz="1350" kern="1200" dirty="0">
                  <a:solidFill>
                    <a:prstClr val="white"/>
                  </a:solidFill>
                  <a:latin typeface="Calibri" panose="020F0502020204030204"/>
                </a:rPr>
                <a:t>                   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E0A78E-9FDA-334F-9AD4-8A4ED942B1C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defRPr/>
              </a:pPr>
              <a:r>
                <a:rPr lang="en-US" sz="1350" kern="1200" dirty="0">
                  <a:solidFill>
                    <a:prstClr val="white"/>
                  </a:solidFill>
                  <a:latin typeface="Calibri" panose="020F0502020204030204"/>
                </a:rPr>
                <a:t>              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1D1C42-5DC5-DE41-880F-2DB6C20303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EEDB7BE-ECB9-AE43-B7F9-9420522500B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defRPr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484C86C-9AA8-0C48-9C1B-936E42E298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defRPr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9FD6387-1AB1-7743-A3A7-ED8933D501E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defRPr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CDE1FFF-560A-D046-879A-1BAD0681C80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defRPr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BA19BCA-1317-9E49-B6D6-B6CF8B58E795}"/>
              </a:ext>
            </a:extLst>
          </p:cNvPr>
          <p:cNvGrpSpPr/>
          <p:nvPr/>
        </p:nvGrpSpPr>
        <p:grpSpPr>
          <a:xfrm>
            <a:off x="1901899" y="4246494"/>
            <a:ext cx="1499135" cy="993786"/>
            <a:chOff x="8327282" y="4055165"/>
            <a:chExt cx="2091509" cy="1325048"/>
          </a:xfrm>
        </p:grpSpPr>
        <p:grpSp>
          <p:nvGrpSpPr>
            <p:cNvPr id="20" name="Group 554">
              <a:extLst>
                <a:ext uri="{FF2B5EF4-FFF2-40B4-BE49-F238E27FC236}">
                  <a16:creationId xmlns:a16="http://schemas.microsoft.com/office/drawing/2014/main" id="{F0AAF6D0-8EA6-E749-9758-CE8F2B209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7282" y="4121430"/>
              <a:ext cx="2091509" cy="1258783"/>
              <a:chOff x="2932675" y="3919324"/>
              <a:chExt cx="429970" cy="31918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03BF111-23DE-1945-8735-48B7B51FDA35}"/>
                  </a:ext>
                </a:extLst>
              </p:cNvPr>
              <p:cNvSpPr/>
              <p:nvPr/>
            </p:nvSpPr>
            <p:spPr>
              <a:xfrm>
                <a:off x="2936722" y="3919324"/>
                <a:ext cx="425923" cy="319189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B28D0C4-B5C9-5844-BF1E-1197CD1800CC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93CE468-AA72-B340-AB98-BDBA2EE69A0B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AFD2436-CAFF-8042-BF47-7E024FE6789B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flipH="1" flipV="1">
                <a:off x="3148166" y="4001599"/>
                <a:ext cx="1517" cy="236914"/>
              </a:xfrm>
              <a:prstGeom prst="line">
                <a:avLst/>
              </a:prstGeom>
              <a:noFill/>
              <a:ln w="25400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5B25A3-83EE-0C42-A451-21C2EA7C24E0}"/>
                </a:ext>
              </a:extLst>
            </p:cNvPr>
            <p:cNvSpPr txBox="1"/>
            <p:nvPr/>
          </p:nvSpPr>
          <p:spPr>
            <a:xfrm>
              <a:off x="8759686" y="4055165"/>
              <a:ext cx="13871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buClrTx/>
                <a:defRPr/>
              </a:pPr>
              <a:r>
                <a:rPr lang="en-US" sz="15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Flow table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F3A5449-AA06-DE4B-8FA1-C9212AFA1460}"/>
                </a:ext>
              </a:extLst>
            </p:cNvPr>
            <p:cNvSpPr txBox="1"/>
            <p:nvPr/>
          </p:nvSpPr>
          <p:spPr>
            <a:xfrm>
              <a:off x="8461513" y="4379844"/>
              <a:ext cx="9384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buClrTx/>
                <a:defRPr/>
              </a:pPr>
              <a:r>
                <a:rPr lang="en-US" sz="15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match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BF5AE11-1691-C64E-A175-EA1E60B74E4A}"/>
                </a:ext>
              </a:extLst>
            </p:cNvPr>
            <p:cNvSpPr txBox="1"/>
            <p:nvPr/>
          </p:nvSpPr>
          <p:spPr>
            <a:xfrm>
              <a:off x="9409044" y="4386470"/>
              <a:ext cx="9330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>
                <a:buClrTx/>
                <a:defRPr/>
              </a:pPr>
              <a:r>
                <a:rPr lang="en-US" sz="15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action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4E34B4-C7CA-6740-A020-13986B97F63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289679" y="5210589"/>
            <a:ext cx="1799156" cy="14277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75B8A9-3D40-6341-867B-507C81B4BA39}"/>
              </a:ext>
            </a:extLst>
          </p:cNvPr>
          <p:cNvCxnSpPr>
            <a:cxnSpLocks/>
          </p:cNvCxnSpPr>
          <p:nvPr/>
        </p:nvCxnSpPr>
        <p:spPr>
          <a:xfrm>
            <a:off x="3299792" y="5628035"/>
            <a:ext cx="566530" cy="24485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AE0A89-AC33-BF4C-92BE-57E02010D08E}"/>
              </a:ext>
            </a:extLst>
          </p:cNvPr>
          <p:cNvSpPr txBox="1"/>
          <p:nvPr/>
        </p:nvSpPr>
        <p:spPr>
          <a:xfrm>
            <a:off x="1371600" y="5260285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  <a:defRPr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53A182-ED02-724B-B717-34A471A9D7DC}"/>
              </a:ext>
            </a:extLst>
          </p:cNvPr>
          <p:cNvSpPr txBox="1"/>
          <p:nvPr/>
        </p:nvSpPr>
        <p:spPr>
          <a:xfrm>
            <a:off x="3255065" y="5633002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  <a:defRPr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EDB1F3-36CA-944D-979C-CE1587B157B4}"/>
              </a:ext>
            </a:extLst>
          </p:cNvPr>
          <p:cNvSpPr txBox="1"/>
          <p:nvPr/>
        </p:nvSpPr>
        <p:spPr>
          <a:xfrm>
            <a:off x="3588026" y="5469007"/>
            <a:ext cx="2728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buClrTx/>
              <a:defRPr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464804-CC10-384C-AEB4-90FDA3AE9F07}"/>
              </a:ext>
            </a:extLst>
          </p:cNvPr>
          <p:cNvSpPr txBox="1"/>
          <p:nvPr/>
        </p:nvSpPr>
        <p:spPr>
          <a:xfrm>
            <a:off x="3424031" y="5195681"/>
            <a:ext cx="272832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>
              <a:buClrTx/>
              <a:defRPr/>
            </a:pPr>
            <a:r>
              <a:rPr lang="en-US" sz="135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064E8A-1F8D-3347-A456-A767F49DA813}"/>
              </a:ext>
            </a:extLst>
          </p:cNvPr>
          <p:cNvGrpSpPr/>
          <p:nvPr/>
        </p:nvGrpSpPr>
        <p:grpSpPr>
          <a:xfrm>
            <a:off x="3400486" y="4116736"/>
            <a:ext cx="5115068" cy="1201437"/>
            <a:chOff x="4518991" y="4315999"/>
            <a:chExt cx="6820091" cy="1601916"/>
          </a:xfrm>
        </p:grpSpPr>
        <p:sp>
          <p:nvSpPr>
            <p:cNvPr id="29" name="TextBox 32">
              <a:extLst>
                <a:ext uri="{FF2B5EF4-FFF2-40B4-BE49-F238E27FC236}">
                  <a16:creationId xmlns:a16="http://schemas.microsoft.com/office/drawing/2014/main" id="{B82879F5-A8E9-4742-AC89-B09339E85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4876" y="5517806"/>
              <a:ext cx="1374735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buClrTx/>
                <a:defRPr/>
              </a:pPr>
              <a:r>
                <a:rPr lang="en-US" altLang="en-US" sz="1350" kern="1200" dirty="0">
                  <a:solidFill>
                    <a:prstClr val="black"/>
                  </a:solidFill>
                  <a:cs typeface="+mn-cs"/>
                </a:rPr>
                <a:t>* : wildcard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156E13C-C349-EC4C-B479-040B1712E32E}"/>
                </a:ext>
              </a:extLst>
            </p:cNvPr>
            <p:cNvSpPr/>
            <p:nvPr/>
          </p:nvSpPr>
          <p:spPr>
            <a:xfrm>
              <a:off x="4518991" y="4320209"/>
              <a:ext cx="808383" cy="1497495"/>
            </a:xfrm>
            <a:custGeom>
              <a:avLst/>
              <a:gdLst>
                <a:gd name="connsiteX0" fmla="*/ 13252 w 808383"/>
                <a:gd name="connsiteY0" fmla="*/ 1497495 h 1497495"/>
                <a:gd name="connsiteX1" fmla="*/ 808383 w 808383"/>
                <a:gd name="connsiteY1" fmla="*/ 1192695 h 1497495"/>
                <a:gd name="connsiteX2" fmla="*/ 795131 w 808383"/>
                <a:gd name="connsiteY2" fmla="*/ 0 h 1497495"/>
                <a:gd name="connsiteX3" fmla="*/ 0 w 808383"/>
                <a:gd name="connsiteY3" fmla="*/ 887895 h 1497495"/>
                <a:gd name="connsiteX4" fmla="*/ 13252 w 808383"/>
                <a:gd name="connsiteY4" fmla="*/ 1497495 h 149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8383" h="1497495">
                  <a:moveTo>
                    <a:pt x="13252" y="1497495"/>
                  </a:moveTo>
                  <a:lnTo>
                    <a:pt x="808383" y="1192695"/>
                  </a:lnTo>
                  <a:lnTo>
                    <a:pt x="795131" y="0"/>
                  </a:lnTo>
                  <a:lnTo>
                    <a:pt x="0" y="887895"/>
                  </a:lnTo>
                  <a:lnTo>
                    <a:pt x="13252" y="149749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defRPr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E279AE1-4F6D-FA4B-8F69-D1B6D664A081}"/>
                </a:ext>
              </a:extLst>
            </p:cNvPr>
            <p:cNvCxnSpPr>
              <a:cxnSpLocks/>
            </p:cNvCxnSpPr>
            <p:nvPr/>
          </p:nvCxnSpPr>
          <p:spPr>
            <a:xfrm>
              <a:off x="8691768" y="4315999"/>
              <a:ext cx="0" cy="120015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2">
              <a:extLst>
                <a:ext uri="{FF2B5EF4-FFF2-40B4-BE49-F238E27FC236}">
                  <a16:creationId xmlns:a16="http://schemas.microsoft.com/office/drawing/2014/main" id="{1EA29FD6-93E2-D248-8287-1EF1A763B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056" y="4334323"/>
              <a:ext cx="3362117" cy="1191833"/>
            </a:xfrm>
            <a:prstGeom prst="rect">
              <a:avLst/>
            </a:prstGeom>
            <a:solidFill>
              <a:srgbClr val="BBE0E3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altLang="en-US" sz="1350">
                <a:solidFill>
                  <a:srgbClr val="000000"/>
                </a:solidFill>
                <a:latin typeface="Calibri" panose="020F0502020204030204" pitchFamily="34" charset="0"/>
                <a:cs typeface="+mn-cs"/>
              </a:endParaRPr>
            </a:p>
          </p:txBody>
        </p:sp>
        <p:sp>
          <p:nvSpPr>
            <p:cNvPr id="40" name="Rectangle 24">
              <a:extLst>
                <a:ext uri="{FF2B5EF4-FFF2-40B4-BE49-F238E27FC236}">
                  <a16:creationId xmlns:a16="http://schemas.microsoft.com/office/drawing/2014/main" id="{84DD72A2-6599-5A4C-9EC1-40B227E83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2339" y="4334323"/>
              <a:ext cx="2618270" cy="11918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altLang="en-US" sz="1350" kern="1200">
                <a:solidFill>
                  <a:srgbClr val="000000"/>
                </a:solidFill>
                <a:latin typeface="Calibri" panose="020F0502020204030204" pitchFamily="34" charset="0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D5AE70A-DF8A-054F-8D4E-AC00C36D0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2404" y="5059180"/>
              <a:ext cx="5981700" cy="49244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 defTabSz="685800">
                <a:buClrTx/>
                <a:defRPr/>
              </a:pPr>
              <a:r>
                <a:rPr lang="en-US" sz="1800" kern="1200" dirty="0" err="1"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src</a:t>
              </a:r>
              <a:r>
                <a:rPr lang="en-US" sz="1800" kern="1200" dirty="0"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=10.1.2.3, </a:t>
              </a:r>
              <a:r>
                <a:rPr lang="en-US" sz="1800" kern="1200" dirty="0" err="1"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dest</a:t>
              </a:r>
              <a:r>
                <a:rPr lang="en-US" sz="1800" kern="1200" dirty="0"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=*.*.*.*     send to controller</a:t>
              </a:r>
              <a:endParaRPr lang="en-US" sz="1800" kern="1200" dirty="0">
                <a:latin typeface="Calibri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6354FF9-2E1C-0D4C-B7EA-2B8179A51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894" y="4686926"/>
              <a:ext cx="5981700" cy="49244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defTabSz="685800">
                <a:buClrTx/>
                <a:defRPr/>
              </a:pPr>
              <a:r>
                <a:rPr lang="en-US" sz="1800" kern="1200" dirty="0" err="1">
                  <a:latin typeface="Calibri" charset="0"/>
                  <a:ea typeface="ヒラギノ角ゴ Pro W3" charset="0"/>
                  <a:cs typeface="ヒラギノ角ゴ Pro W3" charset="0"/>
                </a:rPr>
                <a:t>src</a:t>
              </a:r>
              <a:r>
                <a:rPr lang="en-US" sz="1800" kern="1200" dirty="0">
                  <a:latin typeface="Calibri" charset="0"/>
                  <a:ea typeface="ヒラギノ角ゴ Pro W3" charset="0"/>
                  <a:cs typeface="ヒラギノ角ゴ Pro W3" charset="0"/>
                </a:rPr>
                <a:t>=1.2.*.*, </a:t>
              </a:r>
              <a:r>
                <a:rPr lang="en-US" sz="1800" kern="1200" dirty="0" err="1">
                  <a:latin typeface="Calibri" charset="0"/>
                  <a:ea typeface="ヒラギノ角ゴ Pro W3" charset="0"/>
                  <a:cs typeface="ヒラギノ角ゴ Pro W3" charset="0"/>
                </a:rPr>
                <a:t>dest</a:t>
              </a:r>
              <a:r>
                <a:rPr lang="en-US" sz="1800" kern="1200" dirty="0">
                  <a:latin typeface="Calibri" charset="0"/>
                  <a:ea typeface="ヒラギノ角ゴ Pro W3" charset="0"/>
                  <a:cs typeface="ヒラギノ角ゴ Pro W3" charset="0"/>
                </a:rPr>
                <a:t>=*.*.*.* </a:t>
              </a:r>
              <a:r>
                <a:rPr lang="en-US" sz="1800" kern="1200" dirty="0"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      drop                       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CDCE6C5-716F-694B-9C85-A61362F1B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382" y="4344648"/>
              <a:ext cx="5981700" cy="49244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defTabSz="685800">
                <a:buClrTx/>
                <a:defRPr/>
              </a:pPr>
              <a:r>
                <a:rPr lang="en-US" sz="1800" kern="1200" dirty="0" err="1"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src</a:t>
              </a:r>
              <a:r>
                <a:rPr lang="en-US" sz="1800" kern="1200" dirty="0"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 = *.*.*.*, </a:t>
              </a:r>
              <a:r>
                <a:rPr lang="en-US" sz="1800" kern="1200" dirty="0" err="1"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dest</a:t>
              </a:r>
              <a:r>
                <a:rPr lang="en-US" sz="1800" kern="1200" dirty="0"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=3.4.*.*     forward(2)</a:t>
              </a:r>
            </a:p>
          </p:txBody>
        </p:sp>
      </p:grpSp>
      <p:sp>
        <p:nvSpPr>
          <p:cNvPr id="39" name="Title 2">
            <a:extLst>
              <a:ext uri="{FF2B5EF4-FFF2-40B4-BE49-F238E27FC236}">
                <a16:creationId xmlns:a16="http://schemas.microsoft.com/office/drawing/2014/main" id="{298945D1-38C0-AB46-AD5B-F3852F9B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16606"/>
            <a:ext cx="7886700" cy="670967"/>
          </a:xfrm>
        </p:spPr>
        <p:txBody>
          <a:bodyPr>
            <a:normAutofit/>
          </a:bodyPr>
          <a:lstStyle/>
          <a:p>
            <a:r>
              <a:rPr lang="en-US" sz="3600" dirty="0"/>
              <a:t>Flow table abstraction</a:t>
            </a:r>
          </a:p>
        </p:txBody>
      </p:sp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8ABAAF9F-271E-4141-8DD7-1504EF4B2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5689567"/>
            <a:ext cx="2057400" cy="273844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2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16606"/>
            <a:ext cx="7886700" cy="670967"/>
          </a:xfrm>
        </p:spPr>
        <p:txBody>
          <a:bodyPr>
            <a:normAutofit/>
          </a:bodyPr>
          <a:lstStyle/>
          <a:p>
            <a:r>
              <a:rPr lang="en-US" sz="3600" dirty="0"/>
              <a:t>OpenFlow: flow table entries</a:t>
            </a:r>
          </a:p>
        </p:txBody>
      </p:sp>
      <p:sp>
        <p:nvSpPr>
          <p:cNvPr id="111" name="Rectangle 22">
            <a:extLst>
              <a:ext uri="{FF2B5EF4-FFF2-40B4-BE49-F238E27FC236}">
                <a16:creationId xmlns:a16="http://schemas.microsoft.com/office/drawing/2014/main" id="{0AD70559-AC7C-9947-AC45-23DE9B6E4A95}"/>
              </a:ext>
            </a:extLst>
          </p:cNvPr>
          <p:cNvSpPr>
            <a:spLocks/>
          </p:cNvSpPr>
          <p:nvPr/>
        </p:nvSpPr>
        <p:spPr bwMode="auto">
          <a:xfrm>
            <a:off x="1553458" y="1983738"/>
            <a:ext cx="1084659" cy="515540"/>
          </a:xfrm>
          <a:prstGeom prst="rect">
            <a:avLst/>
          </a:prstGeom>
          <a:solidFill>
            <a:srgbClr val="BBE0E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altLang="en-US" sz="1350">
              <a:solidFill>
                <a:srgbClr val="000000"/>
              </a:solidFill>
              <a:latin typeface="Calibri" panose="020F0502020204030204" pitchFamily="34" charset="0"/>
              <a:cs typeface="+mn-cs"/>
            </a:endParaRPr>
          </a:p>
        </p:txBody>
      </p:sp>
      <p:sp>
        <p:nvSpPr>
          <p:cNvPr id="112" name="Rectangle 23">
            <a:extLst>
              <a:ext uri="{FF2B5EF4-FFF2-40B4-BE49-F238E27FC236}">
                <a16:creationId xmlns:a16="http://schemas.microsoft.com/office/drawing/2014/main" id="{5DB35E10-A1A0-7045-B47B-6F16D607C190}"/>
              </a:ext>
            </a:extLst>
          </p:cNvPr>
          <p:cNvSpPr>
            <a:spLocks/>
          </p:cNvSpPr>
          <p:nvPr/>
        </p:nvSpPr>
        <p:spPr bwMode="auto">
          <a:xfrm>
            <a:off x="1809442" y="2136445"/>
            <a:ext cx="449931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350" kern="12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Match</a:t>
            </a:r>
          </a:p>
        </p:txBody>
      </p:sp>
      <p:sp>
        <p:nvSpPr>
          <p:cNvPr id="113" name="Rectangle 24">
            <a:extLst>
              <a:ext uri="{FF2B5EF4-FFF2-40B4-BE49-F238E27FC236}">
                <a16:creationId xmlns:a16="http://schemas.microsoft.com/office/drawing/2014/main" id="{BE807A08-7FD9-9545-85F5-D6F935F202EE}"/>
              </a:ext>
            </a:extLst>
          </p:cNvPr>
          <p:cNvSpPr>
            <a:spLocks/>
          </p:cNvSpPr>
          <p:nvPr/>
        </p:nvSpPr>
        <p:spPr bwMode="auto">
          <a:xfrm>
            <a:off x="2638115" y="1983738"/>
            <a:ext cx="1084660" cy="5155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altLang="en-US" sz="1350" kern="1200">
              <a:solidFill>
                <a:srgbClr val="000000"/>
              </a:solidFill>
              <a:latin typeface="Calibri" panose="020F0502020204030204" pitchFamily="34" charset="0"/>
              <a:cs typeface="+mn-cs"/>
            </a:endParaRPr>
          </a:p>
        </p:txBody>
      </p:sp>
      <p:sp>
        <p:nvSpPr>
          <p:cNvPr id="114" name="Rectangle 25">
            <a:extLst>
              <a:ext uri="{FF2B5EF4-FFF2-40B4-BE49-F238E27FC236}">
                <a16:creationId xmlns:a16="http://schemas.microsoft.com/office/drawing/2014/main" id="{85913BFC-51C9-314A-ABD6-4F034C9B256A}"/>
              </a:ext>
            </a:extLst>
          </p:cNvPr>
          <p:cNvSpPr>
            <a:spLocks/>
          </p:cNvSpPr>
          <p:nvPr/>
        </p:nvSpPr>
        <p:spPr bwMode="auto">
          <a:xfrm>
            <a:off x="2767893" y="2136445"/>
            <a:ext cx="45365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350" kern="120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Action</a:t>
            </a:r>
          </a:p>
        </p:txBody>
      </p:sp>
      <p:sp>
        <p:nvSpPr>
          <p:cNvPr id="115" name="Rectangle 26">
            <a:extLst>
              <a:ext uri="{FF2B5EF4-FFF2-40B4-BE49-F238E27FC236}">
                <a16:creationId xmlns:a16="http://schemas.microsoft.com/office/drawing/2014/main" id="{16236DDC-2598-9646-B25C-B30C4DFC7CB1}"/>
              </a:ext>
            </a:extLst>
          </p:cNvPr>
          <p:cNvSpPr>
            <a:spLocks/>
          </p:cNvSpPr>
          <p:nvPr/>
        </p:nvSpPr>
        <p:spPr bwMode="auto">
          <a:xfrm>
            <a:off x="3722774" y="1983738"/>
            <a:ext cx="1085850" cy="5155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altLang="en-US" sz="1350" kern="1200">
              <a:solidFill>
                <a:srgbClr val="000000"/>
              </a:solidFill>
              <a:latin typeface="Calibri" panose="020F0502020204030204" pitchFamily="34" charset="0"/>
              <a:cs typeface="+mn-cs"/>
            </a:endParaRPr>
          </a:p>
        </p:txBody>
      </p:sp>
      <p:sp>
        <p:nvSpPr>
          <p:cNvPr id="116" name="Rectangle 27">
            <a:extLst>
              <a:ext uri="{FF2B5EF4-FFF2-40B4-BE49-F238E27FC236}">
                <a16:creationId xmlns:a16="http://schemas.microsoft.com/office/drawing/2014/main" id="{9C8898B1-B74A-254A-929E-364CFA1886A8}"/>
              </a:ext>
            </a:extLst>
          </p:cNvPr>
          <p:cNvSpPr>
            <a:spLocks/>
          </p:cNvSpPr>
          <p:nvPr/>
        </p:nvSpPr>
        <p:spPr bwMode="auto">
          <a:xfrm>
            <a:off x="4052731" y="2136445"/>
            <a:ext cx="34253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3429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350" kern="12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rPr>
              <a:t>Stats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F896C2-F45F-994F-85B3-1277A3B273B4}"/>
              </a:ext>
            </a:extLst>
          </p:cNvPr>
          <p:cNvGrpSpPr/>
          <p:nvPr/>
        </p:nvGrpSpPr>
        <p:grpSpPr>
          <a:xfrm>
            <a:off x="2377368" y="2507958"/>
            <a:ext cx="4225528" cy="1622034"/>
            <a:chOff x="3169824" y="2200944"/>
            <a:chExt cx="5634037" cy="2162712"/>
          </a:xfrm>
        </p:grpSpPr>
        <p:sp>
          <p:nvSpPr>
            <p:cNvPr id="117" name="Rectangle 28">
              <a:extLst>
                <a:ext uri="{FF2B5EF4-FFF2-40B4-BE49-F238E27FC236}">
                  <a16:creationId xmlns:a16="http://schemas.microsoft.com/office/drawing/2014/main" id="{9266D65C-F99C-1F43-8034-2A04FEF53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9824" y="2967245"/>
              <a:ext cx="5634037" cy="1396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57188" indent="-3302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267891" indent="-247650" defTabSz="3429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AutoNum type="arabicPeriod"/>
                <a:defRPr/>
              </a:pPr>
              <a:r>
                <a:rPr lang="en-US" altLang="en-US" sz="1650" kern="1200" dirty="0">
                  <a:solidFill>
                    <a:srgbClr val="000000"/>
                  </a:solidFill>
                  <a:latin typeface="Calibri" panose="020F0502020204030204" pitchFamily="34" charset="0"/>
                  <a:cs typeface="+mn-cs"/>
                </a:rPr>
                <a:t>Forward packet to port(s)</a:t>
              </a:r>
            </a:p>
            <a:p>
              <a:pPr marL="267891" indent="-247650" defTabSz="3429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AutoNum type="arabicPeriod"/>
                <a:defRPr/>
              </a:pPr>
              <a:r>
                <a:rPr lang="en-US" altLang="en-US" sz="1650" kern="1200" dirty="0">
                  <a:solidFill>
                    <a:srgbClr val="000000"/>
                  </a:solidFill>
                  <a:latin typeface="Calibri" panose="020F0502020204030204" pitchFamily="34" charset="0"/>
                  <a:cs typeface="+mn-cs"/>
                </a:rPr>
                <a:t>Drop packet</a:t>
              </a:r>
            </a:p>
            <a:p>
              <a:pPr marL="267891" indent="-247650" defTabSz="3429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AutoNum type="arabicPeriod"/>
                <a:defRPr/>
              </a:pPr>
              <a:r>
                <a:rPr lang="en-US" altLang="en-US" sz="1650" kern="1200" dirty="0">
                  <a:solidFill>
                    <a:srgbClr val="000000"/>
                  </a:solidFill>
                  <a:latin typeface="Calibri" panose="020F0502020204030204" pitchFamily="34" charset="0"/>
                  <a:cs typeface="+mn-cs"/>
                </a:rPr>
                <a:t>Modify fields in header(s)</a:t>
              </a:r>
            </a:p>
            <a:p>
              <a:pPr marL="267891" indent="-247650" defTabSz="3429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AutoNum type="arabicPeriod"/>
                <a:defRPr/>
              </a:pPr>
              <a:r>
                <a:rPr lang="en-US" altLang="en-US" sz="1650" kern="1200" dirty="0">
                  <a:solidFill>
                    <a:srgbClr val="000000"/>
                  </a:solidFill>
                  <a:latin typeface="Calibri" panose="020F0502020204030204" pitchFamily="34" charset="0"/>
                  <a:cs typeface="+mn-cs"/>
                </a:rPr>
                <a:t>Encapsulate and forward to controller</a:t>
              </a:r>
            </a:p>
          </p:txBody>
        </p:sp>
        <p:sp>
          <p:nvSpPr>
            <p:cNvPr id="119" name="Line 31">
              <a:extLst>
                <a:ext uri="{FF2B5EF4-FFF2-40B4-BE49-F238E27FC236}">
                  <a16:creationId xmlns:a16="http://schemas.microsoft.com/office/drawing/2014/main" id="{52B512E6-14A5-1848-BD25-C203B04E8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6272" y="2200944"/>
              <a:ext cx="1588" cy="7588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8218" tIns="24110" rIns="48218" bIns="2411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4B313E8-BEC4-FE4B-9D13-E1494E2C29CB}"/>
              </a:ext>
            </a:extLst>
          </p:cNvPr>
          <p:cNvGrpSpPr/>
          <p:nvPr/>
        </p:nvGrpSpPr>
        <p:grpSpPr>
          <a:xfrm>
            <a:off x="3776308" y="2507961"/>
            <a:ext cx="2283619" cy="467569"/>
            <a:chOff x="5116099" y="2200945"/>
            <a:chExt cx="3044825" cy="623425"/>
          </a:xfrm>
        </p:grpSpPr>
        <p:sp>
          <p:nvSpPr>
            <p:cNvPr id="120" name="Rectangle 32">
              <a:extLst>
                <a:ext uri="{FF2B5EF4-FFF2-40B4-BE49-F238E27FC236}">
                  <a16:creationId xmlns:a16="http://schemas.microsoft.com/office/drawing/2014/main" id="{D609C7D3-AFCA-CD4D-A9FA-199E67427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6099" y="2440195"/>
              <a:ext cx="3044825" cy="384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3429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altLang="en-US" sz="1350" kern="1200">
                <a:solidFill>
                  <a:srgbClr val="000000"/>
                </a:solidFill>
                <a:latin typeface="Calibri" panose="020F0502020204030204" pitchFamily="34" charset="0"/>
                <a:cs typeface="+mn-cs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B95579B-B620-2543-AF1E-242CC2FF5E5D}"/>
                </a:ext>
              </a:extLst>
            </p:cNvPr>
            <p:cNvGrpSpPr/>
            <p:nvPr/>
          </p:nvGrpSpPr>
          <p:grpSpPr>
            <a:xfrm>
              <a:off x="5187757" y="2200945"/>
              <a:ext cx="2654917" cy="599822"/>
              <a:chOff x="5187757" y="2200945"/>
              <a:chExt cx="2654917" cy="599822"/>
            </a:xfrm>
          </p:grpSpPr>
          <p:sp>
            <p:nvSpPr>
              <p:cNvPr id="121" name="Rectangle 33">
                <a:extLst>
                  <a:ext uri="{FF2B5EF4-FFF2-40B4-BE49-F238E27FC236}">
                    <a16:creationId xmlns:a16="http://schemas.microsoft.com/office/drawing/2014/main" id="{75F85A0F-FD95-A049-B1DF-00E32B14C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8974" y="2462213"/>
                <a:ext cx="258370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altLang="en-US" sz="1650" kern="1200" dirty="0">
                    <a:solidFill>
                      <a:srgbClr val="000000"/>
                    </a:solidFill>
                    <a:latin typeface="Calibri" panose="020F0502020204030204" pitchFamily="34" charset="0"/>
                    <a:cs typeface="+mn-cs"/>
                  </a:rPr>
                  <a:t>Packet + byte counters</a:t>
                </a:r>
              </a:p>
            </p:txBody>
          </p:sp>
          <p:sp>
            <p:nvSpPr>
              <p:cNvPr id="122" name="Line 34">
                <a:extLst>
                  <a:ext uri="{FF2B5EF4-FFF2-40B4-BE49-F238E27FC236}">
                    <a16:creationId xmlns:a16="http://schemas.microsoft.com/office/drawing/2014/main" id="{870022B4-CB13-CE41-AE1A-A4275A96B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5187757" y="2200945"/>
                <a:ext cx="1587" cy="23177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48218" tIns="24110" rIns="48218" bIns="24110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D5C3D3-25BB-D54D-BCEB-FCA2C288C1FE}"/>
              </a:ext>
            </a:extLst>
          </p:cNvPr>
          <p:cNvGrpSpPr/>
          <p:nvPr/>
        </p:nvGrpSpPr>
        <p:grpSpPr>
          <a:xfrm>
            <a:off x="1588133" y="2507821"/>
            <a:ext cx="6334896" cy="2781858"/>
            <a:chOff x="2117511" y="2200761"/>
            <a:chExt cx="8446528" cy="3709144"/>
          </a:xfrm>
        </p:grpSpPr>
        <p:sp>
          <p:nvSpPr>
            <p:cNvPr id="79" name="文字方塊 29">
              <a:extLst>
                <a:ext uri="{FF2B5EF4-FFF2-40B4-BE49-F238E27FC236}">
                  <a16:creationId xmlns:a16="http://schemas.microsoft.com/office/drawing/2014/main" id="{064A0713-9D5B-6443-98A8-3EB2CC41A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100" y="4847642"/>
              <a:ext cx="2429475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kumimoji="0" lang="en-US" altLang="zh-TW" sz="1350" kern="1200" dirty="0">
                  <a:solidFill>
                    <a:prstClr val="black"/>
                  </a:solidFill>
                  <a:latin typeface="Calibri" charset="0"/>
                </a:rPr>
                <a:t>Header fields to match:</a:t>
              </a:r>
              <a:endParaRPr kumimoji="0" lang="zh-TW" altLang="en-US" sz="1350" kern="1200" dirty="0">
                <a:solidFill>
                  <a:prstClr val="black"/>
                </a:solidFill>
                <a:latin typeface="Calibri" charset="0"/>
              </a:endParaRPr>
            </a:p>
          </p:txBody>
        </p:sp>
        <p:sp>
          <p:nvSpPr>
            <p:cNvPr id="118" name="Line 30">
              <a:extLst>
                <a:ext uri="{FF2B5EF4-FFF2-40B4-BE49-F238E27FC236}">
                  <a16:creationId xmlns:a16="http://schemas.microsoft.com/office/drawing/2014/main" id="{77A0D0EE-2F6A-C542-92CB-4694F0C0D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7885" y="2200761"/>
              <a:ext cx="1858" cy="30541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48218" tIns="24110" rIns="48218" bIns="24110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矩形 15">
              <a:extLst>
                <a:ext uri="{FF2B5EF4-FFF2-40B4-BE49-F238E27FC236}">
                  <a16:creationId xmlns:a16="http://schemas.microsoft.com/office/drawing/2014/main" id="{CA379C48-5241-1340-B3EF-424003EEF91F}"/>
                </a:ext>
              </a:extLst>
            </p:cNvPr>
            <p:cNvSpPr/>
            <p:nvPr/>
          </p:nvSpPr>
          <p:spPr bwMode="auto">
            <a:xfrm>
              <a:off x="2117511" y="5262205"/>
              <a:ext cx="771961" cy="647700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kumimoji="0" lang="en-US" altLang="zh-TW" sz="1050" dirty="0">
                  <a:solidFill>
                    <a:srgbClr val="FFFFFF"/>
                  </a:solidFill>
                  <a:latin typeface="Calibri" charset="0"/>
                </a:rPr>
                <a:t>Ingress Port</a:t>
              </a:r>
              <a:endParaRPr kumimoji="0" lang="zh-TW" altLang="en-US" sz="1050" dirty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64" name="矩形 17">
              <a:extLst>
                <a:ext uri="{FF2B5EF4-FFF2-40B4-BE49-F238E27FC236}">
                  <a16:creationId xmlns:a16="http://schemas.microsoft.com/office/drawing/2014/main" id="{EDDEBD12-93C8-C749-95E6-157B703157DF}"/>
                </a:ext>
              </a:extLst>
            </p:cNvPr>
            <p:cNvSpPr/>
            <p:nvPr/>
          </p:nvSpPr>
          <p:spPr bwMode="auto">
            <a:xfrm>
              <a:off x="2889472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kumimoji="0" lang="en-US" altLang="zh-TW" sz="1050" dirty="0" err="1">
                  <a:solidFill>
                    <a:srgbClr val="FFFFFF"/>
                  </a:solidFill>
                  <a:latin typeface="Calibri" charset="0"/>
                </a:rPr>
                <a:t>Src</a:t>
              </a:r>
              <a:r>
                <a:rPr kumimoji="0" lang="en-US" altLang="zh-TW" sz="1050" dirty="0">
                  <a:solidFill>
                    <a:srgbClr val="FFFFFF"/>
                  </a:solidFill>
                  <a:latin typeface="Calibri" charset="0"/>
                </a:rPr>
                <a:t> MAC</a:t>
              </a:r>
              <a:endParaRPr kumimoji="0" lang="zh-TW" altLang="en-US" sz="1050" dirty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65" name="矩形 18">
              <a:extLst>
                <a:ext uri="{FF2B5EF4-FFF2-40B4-BE49-F238E27FC236}">
                  <a16:creationId xmlns:a16="http://schemas.microsoft.com/office/drawing/2014/main" id="{BD494138-72F4-6849-A86F-6FAD87C96C5B}"/>
                </a:ext>
              </a:extLst>
            </p:cNvPr>
            <p:cNvSpPr/>
            <p:nvPr/>
          </p:nvSpPr>
          <p:spPr bwMode="auto">
            <a:xfrm>
              <a:off x="3544933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kumimoji="0" lang="en-US" altLang="zh-TW" sz="1050" dirty="0" err="1">
                  <a:solidFill>
                    <a:srgbClr val="FFFFFF"/>
                  </a:solidFill>
                  <a:latin typeface="Calibri" charset="0"/>
                </a:rPr>
                <a:t>Dst</a:t>
              </a:r>
              <a:r>
                <a:rPr kumimoji="0" lang="en-US" altLang="zh-TW" sz="1050" dirty="0">
                  <a:solidFill>
                    <a:srgbClr val="FFFFFF"/>
                  </a:solidFill>
                  <a:latin typeface="Calibri" charset="0"/>
                </a:rPr>
                <a:t> MAC</a:t>
              </a:r>
              <a:endParaRPr kumimoji="0" lang="zh-TW" altLang="en-US" sz="1050" dirty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66" name="矩形 19">
              <a:extLst>
                <a:ext uri="{FF2B5EF4-FFF2-40B4-BE49-F238E27FC236}">
                  <a16:creationId xmlns:a16="http://schemas.microsoft.com/office/drawing/2014/main" id="{89A4DCC1-6DF5-5340-A0A5-E76D4CDB272F}"/>
                </a:ext>
              </a:extLst>
            </p:cNvPr>
            <p:cNvSpPr/>
            <p:nvPr/>
          </p:nvSpPr>
          <p:spPr bwMode="auto">
            <a:xfrm>
              <a:off x="4200392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kumimoji="0" lang="en-US" altLang="zh-TW" sz="1050">
                  <a:solidFill>
                    <a:srgbClr val="FFFFFF"/>
                  </a:solidFill>
                  <a:latin typeface="Calibri" charset="0"/>
                </a:rPr>
                <a:t>Eth Type</a:t>
              </a:r>
              <a:endParaRPr kumimoji="0" lang="zh-TW" altLang="en-US" sz="105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67" name="矩形 20">
              <a:extLst>
                <a:ext uri="{FF2B5EF4-FFF2-40B4-BE49-F238E27FC236}">
                  <a16:creationId xmlns:a16="http://schemas.microsoft.com/office/drawing/2014/main" id="{15670B19-5888-BF4A-8B11-FDBF006ADDB5}"/>
                </a:ext>
              </a:extLst>
            </p:cNvPr>
            <p:cNvSpPr/>
            <p:nvPr/>
          </p:nvSpPr>
          <p:spPr bwMode="auto">
            <a:xfrm>
              <a:off x="4855852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kumimoji="0" lang="en-US" altLang="zh-TW" sz="1050" dirty="0">
                  <a:solidFill>
                    <a:srgbClr val="FFFFFF"/>
                  </a:solidFill>
                  <a:latin typeface="Calibri" charset="0"/>
                </a:rPr>
                <a:t>VLAN</a:t>
              </a:r>
            </a:p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kumimoji="0" lang="en-US" altLang="zh-TW" sz="1050" dirty="0">
                  <a:solidFill>
                    <a:srgbClr val="FFFFFF"/>
                  </a:solidFill>
                  <a:latin typeface="Calibri" charset="0"/>
                </a:rPr>
                <a:t> ID</a:t>
              </a:r>
              <a:endParaRPr kumimoji="0" lang="zh-TW" altLang="en-US" sz="1050" dirty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68" name="矩形 21">
              <a:extLst>
                <a:ext uri="{FF2B5EF4-FFF2-40B4-BE49-F238E27FC236}">
                  <a16:creationId xmlns:a16="http://schemas.microsoft.com/office/drawing/2014/main" id="{66D36742-74FB-594E-A690-B8C0858BCD8C}"/>
                </a:ext>
              </a:extLst>
            </p:cNvPr>
            <p:cNvSpPr/>
            <p:nvPr/>
          </p:nvSpPr>
          <p:spPr bwMode="auto">
            <a:xfrm>
              <a:off x="8068323" y="5262205"/>
              <a:ext cx="631307" cy="6477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kumimoji="0" lang="en-US" altLang="zh-TW" sz="1050" dirty="0">
                  <a:solidFill>
                    <a:srgbClr val="FFFFFF"/>
                  </a:solidFill>
                  <a:latin typeface="Calibri" charset="0"/>
                </a:rPr>
                <a:t>IP</a:t>
              </a:r>
            </a:p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kumimoji="0" lang="en-US" altLang="zh-TW" sz="1050" dirty="0" err="1">
                  <a:solidFill>
                    <a:srgbClr val="FFFFFF"/>
                  </a:solidFill>
                  <a:latin typeface="Calibri" charset="0"/>
                </a:rPr>
                <a:t>ToS</a:t>
              </a:r>
              <a:endParaRPr kumimoji="0" lang="zh-TW" altLang="en-US" sz="1050" dirty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69" name="矩形 22">
              <a:extLst>
                <a:ext uri="{FF2B5EF4-FFF2-40B4-BE49-F238E27FC236}">
                  <a16:creationId xmlns:a16="http://schemas.microsoft.com/office/drawing/2014/main" id="{3B962E35-4FCE-4748-95D0-2BAC40159868}"/>
                </a:ext>
              </a:extLst>
            </p:cNvPr>
            <p:cNvSpPr/>
            <p:nvPr/>
          </p:nvSpPr>
          <p:spPr bwMode="auto">
            <a:xfrm>
              <a:off x="7437016" y="5262205"/>
              <a:ext cx="631307" cy="6477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kumimoji="0" lang="en-US" altLang="zh-TW" sz="1050">
                  <a:solidFill>
                    <a:srgbClr val="FFFFFF"/>
                  </a:solidFill>
                  <a:latin typeface="Calibri" charset="0"/>
                </a:rPr>
                <a:t>IP Proto</a:t>
              </a:r>
              <a:endParaRPr kumimoji="0" lang="zh-TW" altLang="en-US" sz="105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70" name="矩形 23">
              <a:extLst>
                <a:ext uri="{FF2B5EF4-FFF2-40B4-BE49-F238E27FC236}">
                  <a16:creationId xmlns:a16="http://schemas.microsoft.com/office/drawing/2014/main" id="{E0710398-489A-8E42-970A-84EBF2848538}"/>
                </a:ext>
              </a:extLst>
            </p:cNvPr>
            <p:cNvSpPr/>
            <p:nvPr/>
          </p:nvSpPr>
          <p:spPr bwMode="auto">
            <a:xfrm>
              <a:off x="6174401" y="5262205"/>
              <a:ext cx="631307" cy="6477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kumimoji="0" lang="en-US" altLang="zh-TW" sz="1050">
                  <a:solidFill>
                    <a:srgbClr val="FFFFFF"/>
                  </a:solidFill>
                  <a:latin typeface="Calibri" charset="0"/>
                </a:rPr>
                <a:t>IP Src</a:t>
              </a:r>
              <a:endParaRPr kumimoji="0" lang="zh-TW" altLang="en-US" sz="105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71" name="矩形 24">
              <a:extLst>
                <a:ext uri="{FF2B5EF4-FFF2-40B4-BE49-F238E27FC236}">
                  <a16:creationId xmlns:a16="http://schemas.microsoft.com/office/drawing/2014/main" id="{36A6156D-DEAC-CD48-AB2C-460617505DF1}"/>
                </a:ext>
              </a:extLst>
            </p:cNvPr>
            <p:cNvSpPr/>
            <p:nvPr/>
          </p:nvSpPr>
          <p:spPr bwMode="auto">
            <a:xfrm>
              <a:off x="6805709" y="5262205"/>
              <a:ext cx="631307" cy="6477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kumimoji="0" lang="en-US" altLang="zh-TW" sz="1050">
                  <a:solidFill>
                    <a:srgbClr val="FFFFFF"/>
                  </a:solidFill>
                  <a:latin typeface="Calibri" charset="0"/>
                </a:rPr>
                <a:t>IP Dst</a:t>
              </a:r>
              <a:endParaRPr kumimoji="0" lang="zh-TW" altLang="en-US" sz="105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72" name="矩形 25">
              <a:extLst>
                <a:ext uri="{FF2B5EF4-FFF2-40B4-BE49-F238E27FC236}">
                  <a16:creationId xmlns:a16="http://schemas.microsoft.com/office/drawing/2014/main" id="{1F3FF105-11DF-5A48-8361-56AEFF37DE1F}"/>
                </a:ext>
              </a:extLst>
            </p:cNvPr>
            <p:cNvSpPr/>
            <p:nvPr/>
          </p:nvSpPr>
          <p:spPr bwMode="auto">
            <a:xfrm>
              <a:off x="8706447" y="5262205"/>
              <a:ext cx="928796" cy="647700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algn="ctr" defTabSz="685800" eaLnBrk="1" fontAlgn="base" hangingPunct="1">
                <a:lnSpc>
                  <a:spcPts val="1110"/>
                </a:lnSpc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kumimoji="0" lang="en-US" altLang="zh-TW" sz="1050" dirty="0">
                  <a:solidFill>
                    <a:srgbClr val="FFFFFF"/>
                  </a:solidFill>
                  <a:latin typeface="Calibri" charset="0"/>
                </a:rPr>
                <a:t>TCP/UDP </a:t>
              </a:r>
              <a:r>
                <a:rPr kumimoji="0" lang="en-US" altLang="zh-TW" sz="1050" dirty="0" err="1">
                  <a:solidFill>
                    <a:srgbClr val="FFFFFF"/>
                  </a:solidFill>
                  <a:latin typeface="Calibri" charset="0"/>
                </a:rPr>
                <a:t>Src</a:t>
              </a:r>
              <a:r>
                <a:rPr kumimoji="0" lang="en-US" altLang="zh-TW" sz="1050" dirty="0">
                  <a:solidFill>
                    <a:srgbClr val="FFFFFF"/>
                  </a:solidFill>
                  <a:latin typeface="Calibri" charset="0"/>
                </a:rPr>
                <a:t> Port</a:t>
              </a:r>
              <a:endParaRPr kumimoji="0" lang="zh-TW" altLang="en-US" sz="1050" dirty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74" name="矩形 20">
              <a:extLst>
                <a:ext uri="{FF2B5EF4-FFF2-40B4-BE49-F238E27FC236}">
                  <a16:creationId xmlns:a16="http://schemas.microsoft.com/office/drawing/2014/main" id="{D4463F66-5C5E-EF4E-A286-CF91B7AD4661}"/>
                </a:ext>
              </a:extLst>
            </p:cNvPr>
            <p:cNvSpPr/>
            <p:nvPr/>
          </p:nvSpPr>
          <p:spPr bwMode="auto">
            <a:xfrm>
              <a:off x="5511311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kumimoji="0" lang="en-US" altLang="zh-TW" sz="1050" dirty="0">
                  <a:solidFill>
                    <a:srgbClr val="FFFFFF"/>
                  </a:solidFill>
                  <a:latin typeface="Calibri" charset="0"/>
                </a:rPr>
                <a:t>VLAN</a:t>
              </a:r>
            </a:p>
            <a:p>
              <a:pPr algn="ctr" defTabSz="6858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kumimoji="0" lang="en-US" altLang="zh-TW" sz="1050" dirty="0">
                  <a:solidFill>
                    <a:srgbClr val="FFFFFF"/>
                  </a:solidFill>
                  <a:latin typeface="Calibri" charset="0"/>
                </a:rPr>
                <a:t> </a:t>
              </a:r>
              <a:r>
                <a:rPr kumimoji="0" lang="en-US" altLang="zh-TW" sz="1050" dirty="0" err="1">
                  <a:solidFill>
                    <a:srgbClr val="FFFFFF"/>
                  </a:solidFill>
                  <a:latin typeface="Calibri" charset="0"/>
                </a:rPr>
                <a:t>Pri</a:t>
              </a:r>
              <a:endParaRPr kumimoji="0" lang="zh-TW" altLang="en-US" sz="1050" dirty="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80" name="矩形 25">
              <a:extLst>
                <a:ext uri="{FF2B5EF4-FFF2-40B4-BE49-F238E27FC236}">
                  <a16:creationId xmlns:a16="http://schemas.microsoft.com/office/drawing/2014/main" id="{5FFDA9B9-54DA-4B46-8561-63255A4D55D6}"/>
                </a:ext>
              </a:extLst>
            </p:cNvPr>
            <p:cNvSpPr/>
            <p:nvPr/>
          </p:nvSpPr>
          <p:spPr bwMode="auto">
            <a:xfrm>
              <a:off x="9635243" y="5262205"/>
              <a:ext cx="928796" cy="647700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algn="ctr" defTabSz="685800" eaLnBrk="1" fontAlgn="base" hangingPunct="1">
                <a:lnSpc>
                  <a:spcPts val="1110"/>
                </a:lnSpc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kumimoji="0" lang="en-US" altLang="zh-TW" sz="1050" dirty="0">
                  <a:solidFill>
                    <a:srgbClr val="FFFFFF"/>
                  </a:solidFill>
                  <a:latin typeface="Calibri" charset="0"/>
                </a:rPr>
                <a:t>TCP/UDP </a:t>
              </a:r>
              <a:r>
                <a:rPr kumimoji="0" lang="en-US" altLang="zh-TW" sz="1050" dirty="0" err="1">
                  <a:solidFill>
                    <a:srgbClr val="FFFFFF"/>
                  </a:solidFill>
                  <a:latin typeface="Calibri" charset="0"/>
                </a:rPr>
                <a:t>Dst</a:t>
              </a:r>
              <a:r>
                <a:rPr kumimoji="0" lang="en-US" altLang="zh-TW" sz="1050" dirty="0">
                  <a:solidFill>
                    <a:srgbClr val="FFFFFF"/>
                  </a:solidFill>
                  <a:latin typeface="Calibri" charset="0"/>
                </a:rPr>
                <a:t> Port</a:t>
              </a:r>
              <a:endParaRPr kumimoji="0" lang="zh-TW" altLang="en-US" sz="1050" dirty="0">
                <a:solidFill>
                  <a:srgbClr val="FFFFFF"/>
                </a:solidFill>
                <a:latin typeface="Calibri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AAA8A2A-F690-D842-B569-854551A89B38}"/>
              </a:ext>
            </a:extLst>
          </p:cNvPr>
          <p:cNvGrpSpPr/>
          <p:nvPr/>
        </p:nvGrpSpPr>
        <p:grpSpPr>
          <a:xfrm>
            <a:off x="2198060" y="5415710"/>
            <a:ext cx="2426673" cy="435722"/>
            <a:chOff x="2826569" y="5888454"/>
            <a:chExt cx="3235564" cy="580963"/>
          </a:xfrm>
        </p:grpSpPr>
        <p:sp>
          <p:nvSpPr>
            <p:cNvPr id="123" name="文字方塊 29">
              <a:extLst>
                <a:ext uri="{FF2B5EF4-FFF2-40B4-BE49-F238E27FC236}">
                  <a16:creationId xmlns:a16="http://schemas.microsoft.com/office/drawing/2014/main" id="{CCD38D10-94F8-8543-A3D8-19F75A2CB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642" y="6069307"/>
              <a:ext cx="1132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zh-TW" sz="1350" kern="1200" dirty="0">
                  <a:solidFill>
                    <a:srgbClr val="000000"/>
                  </a:solidFill>
                  <a:latin typeface="Calibri" panose="020F0502020204030204" pitchFamily="34" charset="0"/>
                  <a:cs typeface="+mn-cs"/>
                </a:rPr>
                <a:t>Link layer</a:t>
              </a:r>
              <a:endParaRPr lang="zh-TW" altLang="en-US" sz="1350" kern="12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endParaRPr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DD20D7D2-8080-1144-84E2-DF0AE45A3E07}"/>
                </a:ext>
              </a:extLst>
            </p:cNvPr>
            <p:cNvSpPr/>
            <p:nvPr/>
          </p:nvSpPr>
          <p:spPr>
            <a:xfrm rot="16200000">
              <a:off x="4340578" y="4374445"/>
              <a:ext cx="207546" cy="323556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800">
                <a:buClrTx/>
                <a:defRPr/>
              </a:pPr>
              <a:endParaRPr lang="en-US" sz="1350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3E68CBD-0ADB-BF45-9811-313CB44A39FD}"/>
              </a:ext>
            </a:extLst>
          </p:cNvPr>
          <p:cNvGrpSpPr/>
          <p:nvPr/>
        </p:nvGrpSpPr>
        <p:grpSpPr>
          <a:xfrm>
            <a:off x="4657625" y="5418965"/>
            <a:ext cx="1855174" cy="430656"/>
            <a:chOff x="6105991" y="5892800"/>
            <a:chExt cx="2473565" cy="574208"/>
          </a:xfrm>
        </p:grpSpPr>
        <p:sp>
          <p:nvSpPr>
            <p:cNvPr id="139" name="文字方塊 29">
              <a:extLst>
                <a:ext uri="{FF2B5EF4-FFF2-40B4-BE49-F238E27FC236}">
                  <a16:creationId xmlns:a16="http://schemas.microsoft.com/office/drawing/2014/main" id="{3C4B37B7-4F49-904E-87DA-069F41CD9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3718" y="6066899"/>
              <a:ext cx="1567266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zh-TW" sz="1350" kern="1200" dirty="0">
                  <a:solidFill>
                    <a:srgbClr val="000000"/>
                  </a:solidFill>
                  <a:latin typeface="Calibri" panose="020F0502020204030204" pitchFamily="34" charset="0"/>
                  <a:cs typeface="+mn-cs"/>
                </a:rPr>
                <a:t>Network layer</a:t>
              </a:r>
              <a:endParaRPr lang="zh-TW" altLang="en-US" sz="1350" kern="12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endParaRPr>
            </a:p>
          </p:txBody>
        </p:sp>
        <p:sp>
          <p:nvSpPr>
            <p:cNvPr id="157" name="Left Brace 156">
              <a:extLst>
                <a:ext uri="{FF2B5EF4-FFF2-40B4-BE49-F238E27FC236}">
                  <a16:creationId xmlns:a16="http://schemas.microsoft.com/office/drawing/2014/main" id="{2D2F3565-EA7A-1048-A9F5-6FD46BB2FE7C}"/>
                </a:ext>
              </a:extLst>
            </p:cNvPr>
            <p:cNvSpPr/>
            <p:nvPr/>
          </p:nvSpPr>
          <p:spPr>
            <a:xfrm rot="16200000">
              <a:off x="7238352" y="4760439"/>
              <a:ext cx="208844" cy="247356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800">
                <a:buClrTx/>
                <a:defRPr/>
              </a:pPr>
              <a:endParaRPr lang="en-US" sz="1350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7B89AF4-D2C6-ED49-82AF-7F843E59C1F4}"/>
              </a:ext>
            </a:extLst>
          </p:cNvPr>
          <p:cNvGrpSpPr/>
          <p:nvPr/>
        </p:nvGrpSpPr>
        <p:grpSpPr>
          <a:xfrm>
            <a:off x="6327503" y="5418971"/>
            <a:ext cx="1762125" cy="433529"/>
            <a:chOff x="8332493" y="5892800"/>
            <a:chExt cx="2349500" cy="578039"/>
          </a:xfrm>
        </p:grpSpPr>
        <p:sp>
          <p:nvSpPr>
            <p:cNvPr id="140" name="文字方塊 29">
              <a:extLst>
                <a:ext uri="{FF2B5EF4-FFF2-40B4-BE49-F238E27FC236}">
                  <a16:creationId xmlns:a16="http://schemas.microsoft.com/office/drawing/2014/main" id="{2ABD9CD2-B6D6-3E47-89C5-B96007AAF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2493" y="6070729"/>
              <a:ext cx="23495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zh-TW" sz="1350" kern="1200" dirty="0">
                  <a:solidFill>
                    <a:srgbClr val="000000"/>
                  </a:solidFill>
                  <a:latin typeface="Calibri" panose="020F0502020204030204" pitchFamily="34" charset="0"/>
                  <a:cs typeface="+mn-cs"/>
                </a:rPr>
                <a:t>Transport layer</a:t>
              </a:r>
              <a:endParaRPr lang="zh-TW" altLang="en-US" sz="1350" kern="1200" dirty="0">
                <a:solidFill>
                  <a:srgbClr val="000000"/>
                </a:solidFill>
                <a:latin typeface="Calibri" panose="020F0502020204030204" pitchFamily="34" charset="0"/>
                <a:cs typeface="+mn-cs"/>
              </a:endParaRPr>
            </a:p>
          </p:txBody>
        </p:sp>
        <p:sp>
          <p:nvSpPr>
            <p:cNvPr id="158" name="Left Brace 157">
              <a:extLst>
                <a:ext uri="{FF2B5EF4-FFF2-40B4-BE49-F238E27FC236}">
                  <a16:creationId xmlns:a16="http://schemas.microsoft.com/office/drawing/2014/main" id="{18486B04-E7B6-DC48-B5C3-FDA12199B810}"/>
                </a:ext>
              </a:extLst>
            </p:cNvPr>
            <p:cNvSpPr/>
            <p:nvPr/>
          </p:nvSpPr>
          <p:spPr>
            <a:xfrm rot="16200000">
              <a:off x="9405820" y="5104751"/>
              <a:ext cx="214489" cy="1790588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800">
                <a:buClrTx/>
                <a:defRPr/>
              </a:pPr>
              <a:endParaRPr lang="en-US" sz="1350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41" name="Slide Number Placeholder 3">
            <a:extLst>
              <a:ext uri="{FF2B5EF4-FFF2-40B4-BE49-F238E27FC236}">
                <a16:creationId xmlns:a16="http://schemas.microsoft.com/office/drawing/2014/main" id="{AA29DABC-DA37-E842-8BB6-80170D376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5689567"/>
            <a:ext cx="2057400" cy="273844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3200" dirty="0">
                <a:latin typeface="Arial" charset="0"/>
                <a:cs typeface="Arial" charset="0"/>
              </a:rPr>
              <a:t>CC ZG503: Network Fundamentals for Cloud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2800" dirty="0">
                <a:latin typeface="Arial" charset="0"/>
                <a:cs typeface="Arial" charset="0"/>
              </a:rPr>
              <a:t>Lecture No. 7: SDN and NFV</a:t>
            </a:r>
          </a:p>
        </p:txBody>
      </p:sp>
    </p:spTree>
    <p:extLst>
      <p:ext uri="{BB962C8B-B14F-4D97-AF65-F5344CB8AC3E}">
        <p14:creationId xmlns:p14="http://schemas.microsoft.com/office/powerpoint/2010/main" val="349295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43535"/>
            <a:ext cx="7886700" cy="670967"/>
          </a:xfrm>
        </p:spPr>
        <p:txBody>
          <a:bodyPr>
            <a:normAutofit/>
          </a:bodyPr>
          <a:lstStyle/>
          <a:p>
            <a:r>
              <a:rPr lang="en-US" sz="3600" dirty="0"/>
              <a:t>OpenFlow: examples</a:t>
            </a:r>
          </a:p>
        </p:txBody>
      </p:sp>
      <p:sp>
        <p:nvSpPr>
          <p:cNvPr id="89" name="Rectangle 2">
            <a:extLst>
              <a:ext uri="{FF2B5EF4-FFF2-40B4-BE49-F238E27FC236}">
                <a16:creationId xmlns:a16="http://schemas.microsoft.com/office/drawing/2014/main" id="{526E2F5F-20F8-C742-A735-6EA6D01366B2}"/>
              </a:ext>
            </a:extLst>
          </p:cNvPr>
          <p:cNvSpPr>
            <a:spLocks/>
          </p:cNvSpPr>
          <p:nvPr/>
        </p:nvSpPr>
        <p:spPr bwMode="auto">
          <a:xfrm>
            <a:off x="598558" y="2875774"/>
            <a:ext cx="70070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defTabSz="342900">
              <a:buClrTx/>
              <a:defRPr/>
            </a:pPr>
            <a:r>
              <a:rPr lang="en-US" altLang="en-US" sz="1500" kern="1200" dirty="0">
                <a:solidFill>
                  <a:prstClr val="black"/>
                </a:solidFill>
                <a:latin typeface="Calibri" panose="020F0502020204030204"/>
                <a:cs typeface="+mn-cs"/>
              </a:rPr>
              <a:t>IP datagrams destined to IP address  51.6.0.8 should be forwarded to router output port 6 </a:t>
            </a:r>
          </a:p>
        </p:txBody>
      </p:sp>
      <p:sp>
        <p:nvSpPr>
          <p:cNvPr id="175" name="Rectangle 2">
            <a:extLst>
              <a:ext uri="{FF2B5EF4-FFF2-40B4-BE49-F238E27FC236}">
                <a16:creationId xmlns:a16="http://schemas.microsoft.com/office/drawing/2014/main" id="{C661A0EE-3CAA-A148-951F-09D37CCB355B}"/>
              </a:ext>
            </a:extLst>
          </p:cNvPr>
          <p:cNvSpPr>
            <a:spLocks/>
          </p:cNvSpPr>
          <p:nvPr/>
        </p:nvSpPr>
        <p:spPr bwMode="auto">
          <a:xfrm>
            <a:off x="665640" y="4300442"/>
            <a:ext cx="583643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342900">
              <a:buClrTx/>
              <a:defRPr/>
            </a:pPr>
            <a:r>
              <a:rPr lang="en-US" altLang="en-US" sz="1500" kern="1200" dirty="0">
                <a:solidFill>
                  <a:prstClr val="black"/>
                </a:solidFill>
                <a:latin typeface="Calibri" panose="020F0502020204030204"/>
                <a:cs typeface="+mn-cs"/>
              </a:rPr>
              <a:t>Block (do not forward) all datagrams destined to TCP  port 22 (</a:t>
            </a:r>
            <a:r>
              <a:rPr lang="en-US" altLang="en-US" sz="1500" kern="1200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ssh</a:t>
            </a:r>
            <a:r>
              <a:rPr lang="en-US" altLang="en-US" sz="1500" kern="1200" dirty="0">
                <a:solidFill>
                  <a:prstClr val="black"/>
                </a:solidFill>
                <a:latin typeface="Calibri" panose="020F0502020204030204"/>
                <a:cs typeface="+mn-cs"/>
              </a:rPr>
              <a:t> port #)</a:t>
            </a:r>
          </a:p>
        </p:txBody>
      </p:sp>
      <p:sp>
        <p:nvSpPr>
          <p:cNvPr id="210" name="Rectangle 2">
            <a:extLst>
              <a:ext uri="{FF2B5EF4-FFF2-40B4-BE49-F238E27FC236}">
                <a16:creationId xmlns:a16="http://schemas.microsoft.com/office/drawing/2014/main" id="{EEA18CF9-70FA-D747-97D5-F01B3D51AB8F}"/>
              </a:ext>
            </a:extLst>
          </p:cNvPr>
          <p:cNvSpPr>
            <a:spLocks/>
          </p:cNvSpPr>
          <p:nvPr/>
        </p:nvSpPr>
        <p:spPr bwMode="auto">
          <a:xfrm>
            <a:off x="136724" y="5386727"/>
            <a:ext cx="53006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defTabSz="342900">
              <a:buClrTx/>
              <a:defRPr/>
            </a:pPr>
            <a:r>
              <a:rPr lang="en-US" altLang="en-US" sz="1500" kern="1200" dirty="0">
                <a:solidFill>
                  <a:prstClr val="black"/>
                </a:solidFill>
                <a:latin typeface="Calibri" panose="020F0502020204030204"/>
                <a:cs typeface="+mn-cs"/>
              </a:rPr>
              <a:t>Block (do not forward) all datagrams sent by host 128.119.1.1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B4CC91-5961-D74B-BEE0-5BC611D103E7}"/>
              </a:ext>
            </a:extLst>
          </p:cNvPr>
          <p:cNvGrpSpPr/>
          <p:nvPr/>
        </p:nvGrpSpPr>
        <p:grpSpPr>
          <a:xfrm>
            <a:off x="674633" y="1913311"/>
            <a:ext cx="6618993" cy="1004406"/>
            <a:chOff x="899508" y="1408082"/>
            <a:chExt cx="8825324" cy="1339208"/>
          </a:xfrm>
        </p:grpSpPr>
        <p:sp>
          <p:nvSpPr>
            <p:cNvPr id="54" name="Rectangle 2">
              <a:extLst>
                <a:ext uri="{FF2B5EF4-FFF2-40B4-BE49-F238E27FC236}">
                  <a16:creationId xmlns:a16="http://schemas.microsoft.com/office/drawing/2014/main" id="{E453A9EB-8E25-5848-9167-008BB1389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508" y="1408082"/>
              <a:ext cx="37985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342900">
                <a:buClrTx/>
                <a:defRPr/>
              </a:pPr>
              <a:r>
                <a:rPr lang="en-US" altLang="en-US" sz="1800" kern="1200" dirty="0">
                  <a:solidFill>
                    <a:srgbClr val="000090"/>
                  </a:solidFill>
                  <a:latin typeface="Calibri" panose="020F0502020204030204"/>
                  <a:cs typeface="+mn-cs"/>
                </a:rPr>
                <a:t>Destination-based forwarding:</a:t>
              </a:r>
            </a:p>
          </p:txBody>
        </p:sp>
        <p:sp>
          <p:nvSpPr>
            <p:cNvPr id="55" name="Rectangle 3">
              <a:extLst>
                <a:ext uri="{FF2B5EF4-FFF2-40B4-BE49-F238E27FC236}">
                  <a16:creationId xmlns:a16="http://schemas.microsoft.com/office/drawing/2014/main" id="{7C8B6D8A-6BE8-4647-9654-07BE563C9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23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E39ACBFE-5953-084E-8F77-0EB25D693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923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A850141C-A01C-844A-A1BF-3898D2F3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548" y="2420970"/>
              <a:ext cx="1133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FAB7056F-8C34-9141-B000-7855E5BAA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723" y="2420970"/>
              <a:ext cx="661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82" name="Rectangle 30">
              <a:extLst>
                <a:ext uri="{FF2B5EF4-FFF2-40B4-BE49-F238E27FC236}">
                  <a16:creationId xmlns:a16="http://schemas.microsoft.com/office/drawing/2014/main" id="{72C50015-7497-D942-AF54-C51884B63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711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83" name="Rectangle 31">
              <a:extLst>
                <a:ext uri="{FF2B5EF4-FFF2-40B4-BE49-F238E27FC236}">
                  <a16:creationId xmlns:a16="http://schemas.microsoft.com/office/drawing/2014/main" id="{DA496680-53BE-F546-95FD-109DD9F8E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111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84" name="Rectangle 32">
              <a:extLst>
                <a:ext uri="{FF2B5EF4-FFF2-40B4-BE49-F238E27FC236}">
                  <a16:creationId xmlns:a16="http://schemas.microsoft.com/office/drawing/2014/main" id="{D7ECA26F-CAE0-534E-9D1D-C3EF04FE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044" y="2384457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050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51.6.0.8</a:t>
              </a:r>
            </a:p>
          </p:txBody>
        </p:sp>
        <p:sp>
          <p:nvSpPr>
            <p:cNvPr id="85" name="Rectangle 33">
              <a:extLst>
                <a:ext uri="{FF2B5EF4-FFF2-40B4-BE49-F238E27FC236}">
                  <a16:creationId xmlns:a16="http://schemas.microsoft.com/office/drawing/2014/main" id="{29DFF160-B878-0A4E-BFAD-249619777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969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86" name="Rectangle 34">
              <a:extLst>
                <a:ext uri="{FF2B5EF4-FFF2-40B4-BE49-F238E27FC236}">
                  <a16:creationId xmlns:a16="http://schemas.microsoft.com/office/drawing/2014/main" id="{4167C8E0-56A3-FC46-93E9-54F4DA679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9369" y="2420970"/>
              <a:ext cx="6619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87" name="Rectangle 35">
              <a:extLst>
                <a:ext uri="{FF2B5EF4-FFF2-40B4-BE49-F238E27FC236}">
                  <a16:creationId xmlns:a16="http://schemas.microsoft.com/office/drawing/2014/main" id="{281B26ED-A2EE-A54F-9252-8583B4CB8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6455" y="241748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88" name="Rectangle 36">
              <a:extLst>
                <a:ext uri="{FF2B5EF4-FFF2-40B4-BE49-F238E27FC236}">
                  <a16:creationId xmlns:a16="http://schemas.microsoft.com/office/drawing/2014/main" id="{A5FAEAE2-0FFA-8A40-867D-054555F5B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593" y="2364472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port6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12BAEA-BA2E-DA46-9549-B7E27B157F26}"/>
                </a:ext>
              </a:extLst>
            </p:cNvPr>
            <p:cNvGrpSpPr/>
            <p:nvPr/>
          </p:nvGrpSpPr>
          <p:grpSpPr>
            <a:xfrm>
              <a:off x="908298" y="1842896"/>
              <a:ext cx="8816534" cy="537306"/>
              <a:chOff x="908298" y="1842896"/>
              <a:chExt cx="8816534" cy="537306"/>
            </a:xfrm>
          </p:grpSpPr>
          <p:sp>
            <p:nvSpPr>
              <p:cNvPr id="112" name="Rectangle 5">
                <a:extLst>
                  <a:ext uri="{FF2B5EF4-FFF2-40B4-BE49-F238E27FC236}">
                    <a16:creationId xmlns:a16="http://schemas.microsoft.com/office/drawing/2014/main" id="{E950D51E-2315-BC42-98A4-6022C583B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12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13" name="Rectangle 6">
                <a:extLst>
                  <a:ext uri="{FF2B5EF4-FFF2-40B4-BE49-F238E27FC236}">
                    <a16:creationId xmlns:a16="http://schemas.microsoft.com/office/drawing/2014/main" id="{81D71D4B-BB61-E949-9E4B-ECCDE5605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298" y="1851027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Switch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Port</a:t>
                </a:r>
              </a:p>
            </p:txBody>
          </p:sp>
          <p:sp>
            <p:nvSpPr>
              <p:cNvPr id="114" name="Rectangle 7">
                <a:extLst>
                  <a:ext uri="{FF2B5EF4-FFF2-40B4-BE49-F238E27FC236}">
                    <a16:creationId xmlns:a16="http://schemas.microsoft.com/office/drawing/2014/main" id="{B243B993-172B-C04C-AD45-F849E085F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94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15" name="Rectangle 8">
                <a:extLst>
                  <a:ext uri="{FF2B5EF4-FFF2-40B4-BE49-F238E27FC236}">
                    <a16:creationId xmlns:a16="http://schemas.microsoft.com/office/drawing/2014/main" id="{E029D11E-87DE-A54A-AED3-EAE717FDCA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2479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MAC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src</a:t>
                </a:r>
                <a:endPara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16" name="Rectangle 9">
                <a:extLst>
                  <a:ext uri="{FF2B5EF4-FFF2-40B4-BE49-F238E27FC236}">
                    <a16:creationId xmlns:a16="http://schemas.microsoft.com/office/drawing/2014/main" id="{07B913C3-C149-1F45-926A-DC740C5FC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89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17" name="Rectangle 10">
                <a:extLst>
                  <a:ext uri="{FF2B5EF4-FFF2-40B4-BE49-F238E27FC236}">
                    <a16:creationId xmlns:a16="http://schemas.microsoft.com/office/drawing/2014/main" id="{D6809EEE-8747-3B45-B512-88681A90E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031" y="1842896"/>
                <a:ext cx="63292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MAC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dst</a:t>
                </a:r>
                <a:endPara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18" name="Rectangle 11">
                <a:extLst>
                  <a:ext uri="{FF2B5EF4-FFF2-40B4-BE49-F238E27FC236}">
                    <a16:creationId xmlns:a16="http://schemas.microsoft.com/office/drawing/2014/main" id="{B8BECB12-67C4-EE4F-BF80-F66E6E47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65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19" name="Rectangle 12">
                <a:extLst>
                  <a:ext uri="{FF2B5EF4-FFF2-40B4-BE49-F238E27FC236}">
                    <a16:creationId xmlns:a16="http://schemas.microsoft.com/office/drawing/2014/main" id="{C434332D-59EC-B74F-9F8C-507B7CA15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422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Eth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type</a:t>
                </a:r>
              </a:p>
            </p:txBody>
          </p:sp>
          <p:sp>
            <p:nvSpPr>
              <p:cNvPr id="120" name="Rectangle 13">
                <a:extLst>
                  <a:ext uri="{FF2B5EF4-FFF2-40B4-BE49-F238E27FC236}">
                    <a16:creationId xmlns:a16="http://schemas.microsoft.com/office/drawing/2014/main" id="{0603B87A-5594-0143-9514-53E6B12CF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60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21" name="Rectangle 14">
                <a:extLst>
                  <a:ext uri="{FF2B5EF4-FFF2-40B4-BE49-F238E27FC236}">
                    <a16:creationId xmlns:a16="http://schemas.microsoft.com/office/drawing/2014/main" id="{84AA24BD-AF02-3744-9254-F7FAD6F63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2835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VLAN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ID</a:t>
                </a:r>
              </a:p>
            </p:txBody>
          </p:sp>
          <p:sp>
            <p:nvSpPr>
              <p:cNvPr id="122" name="Rectangle 15">
                <a:extLst>
                  <a:ext uri="{FF2B5EF4-FFF2-40B4-BE49-F238E27FC236}">
                    <a16:creationId xmlns:a16="http://schemas.microsoft.com/office/drawing/2014/main" id="{ACDCBE6B-E8E0-9E41-B964-CDA5370B3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8598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23" name="Rectangle 16">
                <a:extLst>
                  <a:ext uri="{FF2B5EF4-FFF2-40B4-BE49-F238E27FC236}">
                    <a16:creationId xmlns:a16="http://schemas.microsoft.com/office/drawing/2014/main" id="{666E027C-E8EA-784F-82C7-2574F61B1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295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IP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Src</a:t>
                </a:r>
                <a:endPara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24" name="Rectangle 17">
                <a:extLst>
                  <a:ext uri="{FF2B5EF4-FFF2-40B4-BE49-F238E27FC236}">
                    <a16:creationId xmlns:a16="http://schemas.microsoft.com/office/drawing/2014/main" id="{DB9B35D3-E0C0-B649-A6FD-EDEEBD227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360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25" name="Rectangle 18">
                <a:extLst>
                  <a:ext uri="{FF2B5EF4-FFF2-40B4-BE49-F238E27FC236}">
                    <a16:creationId xmlns:a16="http://schemas.microsoft.com/office/drawing/2014/main" id="{3808025E-75EF-174C-B138-A3FFA79BD2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895" y="184289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IP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Dst</a:t>
                </a:r>
                <a:endPara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26" name="Rectangle 19">
                <a:extLst>
                  <a:ext uri="{FF2B5EF4-FFF2-40B4-BE49-F238E27FC236}">
                    <a16:creationId xmlns:a16="http://schemas.microsoft.com/office/drawing/2014/main" id="{9595DC5C-50B7-2A42-BCD0-E4CFADBBB1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0308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27" name="Rectangle 20">
                <a:extLst>
                  <a:ext uri="{FF2B5EF4-FFF2-40B4-BE49-F238E27FC236}">
                    <a16:creationId xmlns:a16="http://schemas.microsoft.com/office/drawing/2014/main" id="{7C51EC29-85AF-D547-8269-C8EA4AC11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1424" y="1842896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IP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Prot</a:t>
                </a:r>
                <a:endPara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28" name="Rectangle 21">
                <a:extLst>
                  <a:ext uri="{FF2B5EF4-FFF2-40B4-BE49-F238E27FC236}">
                    <a16:creationId xmlns:a16="http://schemas.microsoft.com/office/drawing/2014/main" id="{BAD7F435-F866-D349-A83E-F7AB76D77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454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29" name="Rectangle 22">
                <a:extLst>
                  <a:ext uri="{FF2B5EF4-FFF2-40B4-BE49-F238E27FC236}">
                    <a16:creationId xmlns:a16="http://schemas.microsoft.com/office/drawing/2014/main" id="{8CE88725-AAEE-994B-AFD5-4EBE14192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9786" y="1849876"/>
                <a:ext cx="665297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TCP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s-port</a:t>
                </a:r>
              </a:p>
            </p:txBody>
          </p:sp>
          <p:sp>
            <p:nvSpPr>
              <p:cNvPr id="130" name="Rectangle 23">
                <a:extLst>
                  <a:ext uri="{FF2B5EF4-FFF2-40B4-BE49-F238E27FC236}">
                    <a16:creationId xmlns:a16="http://schemas.microsoft.com/office/drawing/2014/main" id="{1C1A9E4D-EEBE-E145-972B-37EC05AC2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1216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31" name="Rectangle 24">
                <a:extLst>
                  <a:ext uri="{FF2B5EF4-FFF2-40B4-BE49-F238E27FC236}">
                    <a16:creationId xmlns:a16="http://schemas.microsoft.com/office/drawing/2014/main" id="{4C87DB57-6E20-3642-9479-C343967A9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634" y="184987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TCP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d-port</a:t>
                </a:r>
              </a:p>
            </p:txBody>
          </p:sp>
          <p:sp>
            <p:nvSpPr>
              <p:cNvPr id="132" name="Rectangle 25">
                <a:extLst>
                  <a:ext uri="{FF2B5EF4-FFF2-40B4-BE49-F238E27FC236}">
                    <a16:creationId xmlns:a16="http://schemas.microsoft.com/office/drawing/2014/main" id="{A75A9C67-B078-5B42-BE13-4697F8B0D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7488" y="1852728"/>
                <a:ext cx="834970" cy="4959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33" name="Rectangle 26">
                <a:extLst>
                  <a:ext uri="{FF2B5EF4-FFF2-40B4-BE49-F238E27FC236}">
                    <a16:creationId xmlns:a16="http://schemas.microsoft.com/office/drawing/2014/main" id="{B36098C4-C85C-8B4A-996C-DED76ACA5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48" y="1972855"/>
                <a:ext cx="842784" cy="292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Action</a:t>
                </a:r>
              </a:p>
            </p:txBody>
          </p:sp>
          <p:sp>
            <p:nvSpPr>
              <p:cNvPr id="134" name="Rectangle 13">
                <a:extLst>
                  <a:ext uri="{FF2B5EF4-FFF2-40B4-BE49-F238E27FC236}">
                    <a16:creationId xmlns:a16="http://schemas.microsoft.com/office/drawing/2014/main" id="{9ACCD522-4973-E94A-A564-912D7EA75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02" y="1846643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35" name="Rectangle 14">
                <a:extLst>
                  <a:ext uri="{FF2B5EF4-FFF2-40B4-BE49-F238E27FC236}">
                    <a16:creationId xmlns:a16="http://schemas.microsoft.com/office/drawing/2014/main" id="{C010EC06-CCA9-5746-B975-07A7EC8C7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946" y="1859830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VLAN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Pri</a:t>
                </a:r>
                <a:endPara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36" name="Rectangle 19">
                <a:extLst>
                  <a:ext uri="{FF2B5EF4-FFF2-40B4-BE49-F238E27FC236}">
                    <a16:creationId xmlns:a16="http://schemas.microsoft.com/office/drawing/2014/main" id="{EA8ABC0D-754C-124F-B949-4FB39006D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0708" y="1853623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37" name="Rectangle 20">
                <a:extLst>
                  <a:ext uri="{FF2B5EF4-FFF2-40B4-BE49-F238E27FC236}">
                    <a16:creationId xmlns:a16="http://schemas.microsoft.com/office/drawing/2014/main" id="{684B0FE5-4F76-9D48-80DA-D3BC54E66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1824" y="1848541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IP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ToS</a:t>
                </a:r>
                <a:endPara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</p:grpSp>
        <p:sp>
          <p:nvSpPr>
            <p:cNvPr id="138" name="Rectangle 35">
              <a:extLst>
                <a:ext uri="{FF2B5EF4-FFF2-40B4-BE49-F238E27FC236}">
                  <a16:creationId xmlns:a16="http://schemas.microsoft.com/office/drawing/2014/main" id="{A4C40E4D-D9CD-4E48-B9DD-6E97BD58D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1445" y="2426615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192" name="Rectangle 31">
              <a:extLst>
                <a:ext uri="{FF2B5EF4-FFF2-40B4-BE49-F238E27FC236}">
                  <a16:creationId xmlns:a16="http://schemas.microsoft.com/office/drawing/2014/main" id="{68AA5B20-D9AE-4C42-BAB2-D1AA2EB0C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811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C63E77-7374-D949-887D-5F6F13097FB1}"/>
              </a:ext>
            </a:extLst>
          </p:cNvPr>
          <p:cNvGrpSpPr/>
          <p:nvPr/>
        </p:nvGrpSpPr>
        <p:grpSpPr>
          <a:xfrm>
            <a:off x="685802" y="3357564"/>
            <a:ext cx="6612401" cy="1032294"/>
            <a:chOff x="914400" y="3333753"/>
            <a:chExt cx="8816534" cy="1376392"/>
          </a:xfrm>
        </p:grpSpPr>
        <p:sp>
          <p:nvSpPr>
            <p:cNvPr id="140" name="Rectangle 3">
              <a:extLst>
                <a:ext uri="{FF2B5EF4-FFF2-40B4-BE49-F238E27FC236}">
                  <a16:creationId xmlns:a16="http://schemas.microsoft.com/office/drawing/2014/main" id="{EC64ED46-43A5-3B46-AF5D-5E39B460C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625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045342D1-42C6-CF4C-97F9-990F4CEC9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025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BEDBE7F8-8AB5-0B40-843B-8D55B05FD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650" y="4389470"/>
              <a:ext cx="1133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8B0EDE9C-C97A-1C4C-A183-024B87F43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825" y="4389470"/>
              <a:ext cx="661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144" name="Rectangle 30">
              <a:extLst>
                <a:ext uri="{FF2B5EF4-FFF2-40B4-BE49-F238E27FC236}">
                  <a16:creationId xmlns:a16="http://schemas.microsoft.com/office/drawing/2014/main" id="{D3A6A8C0-02B8-8E46-A0F9-02BF62540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813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145" name="Rectangle 31">
              <a:extLst>
                <a:ext uri="{FF2B5EF4-FFF2-40B4-BE49-F238E27FC236}">
                  <a16:creationId xmlns:a16="http://schemas.microsoft.com/office/drawing/2014/main" id="{44917D04-8F58-D245-B8A9-8DFD2DFA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213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146" name="Rectangle 32">
              <a:extLst>
                <a:ext uri="{FF2B5EF4-FFF2-40B4-BE49-F238E27FC236}">
                  <a16:creationId xmlns:a16="http://schemas.microsoft.com/office/drawing/2014/main" id="{BF1C0060-393A-FA4C-A742-EE387B349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5146" y="4379333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050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147" name="Rectangle 33">
              <a:extLst>
                <a:ext uri="{FF2B5EF4-FFF2-40B4-BE49-F238E27FC236}">
                  <a16:creationId xmlns:a16="http://schemas.microsoft.com/office/drawing/2014/main" id="{328175E3-6E77-524B-94A8-3B6ED932D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071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148" name="Rectangle 34">
              <a:extLst>
                <a:ext uri="{FF2B5EF4-FFF2-40B4-BE49-F238E27FC236}">
                  <a16:creationId xmlns:a16="http://schemas.microsoft.com/office/drawing/2014/main" id="{88F33C0F-0E51-724C-8D7B-CD8583943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5471" y="4389470"/>
              <a:ext cx="6619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149" name="Rectangle 35">
              <a:extLst>
                <a:ext uri="{FF2B5EF4-FFF2-40B4-BE49-F238E27FC236}">
                  <a16:creationId xmlns:a16="http://schemas.microsoft.com/office/drawing/2014/main" id="{0A8E27CA-5333-4645-BD13-5B5EC2290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2557" y="438598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174" name="Rectangle 2">
              <a:extLst>
                <a:ext uri="{FF2B5EF4-FFF2-40B4-BE49-F238E27FC236}">
                  <a16:creationId xmlns:a16="http://schemas.microsoft.com/office/drawing/2014/main" id="{698219FB-1984-0F4C-9A2A-03629AC98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3333753"/>
              <a:ext cx="10554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342900">
                <a:buClrTx/>
                <a:defRPr/>
              </a:pPr>
              <a:r>
                <a:rPr lang="en-US" altLang="en-US" sz="1800" kern="1200" dirty="0">
                  <a:solidFill>
                    <a:srgbClr val="000090"/>
                  </a:solidFill>
                  <a:latin typeface="Calibri" panose="020F0502020204030204"/>
                  <a:cs typeface="+mn-cs"/>
                </a:rPr>
                <a:t>Firewall:</a:t>
              </a:r>
            </a:p>
          </p:txBody>
        </p:sp>
        <p:sp>
          <p:nvSpPr>
            <p:cNvPr id="150" name="Rectangle 36">
              <a:extLst>
                <a:ext uri="{FF2B5EF4-FFF2-40B4-BE49-F238E27FC236}">
                  <a16:creationId xmlns:a16="http://schemas.microsoft.com/office/drawing/2014/main" id="{D1B78981-9892-764C-A139-D159220A4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3695" y="433199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drop</a:t>
              </a: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ACB16601-CDCF-EB49-87B1-0F9B5416891A}"/>
                </a:ext>
              </a:extLst>
            </p:cNvPr>
            <p:cNvGrpSpPr/>
            <p:nvPr/>
          </p:nvGrpSpPr>
          <p:grpSpPr>
            <a:xfrm>
              <a:off x="914400" y="3811396"/>
              <a:ext cx="8816534" cy="537306"/>
              <a:chOff x="908298" y="1842896"/>
              <a:chExt cx="8816534" cy="537306"/>
            </a:xfrm>
          </p:grpSpPr>
          <p:sp>
            <p:nvSpPr>
              <p:cNvPr id="152" name="Rectangle 5">
                <a:extLst>
                  <a:ext uri="{FF2B5EF4-FFF2-40B4-BE49-F238E27FC236}">
                    <a16:creationId xmlns:a16="http://schemas.microsoft.com/office/drawing/2014/main" id="{0E533D79-E367-C849-961B-C3945C168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12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53" name="Rectangle 6">
                <a:extLst>
                  <a:ext uri="{FF2B5EF4-FFF2-40B4-BE49-F238E27FC236}">
                    <a16:creationId xmlns:a16="http://schemas.microsoft.com/office/drawing/2014/main" id="{AFAD9CA5-19F2-F748-BF61-B6A9B0301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298" y="1851027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Switch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Port</a:t>
                </a:r>
              </a:p>
            </p:txBody>
          </p:sp>
          <p:sp>
            <p:nvSpPr>
              <p:cNvPr id="154" name="Rectangle 7">
                <a:extLst>
                  <a:ext uri="{FF2B5EF4-FFF2-40B4-BE49-F238E27FC236}">
                    <a16:creationId xmlns:a16="http://schemas.microsoft.com/office/drawing/2014/main" id="{C5F12322-9535-4349-987B-2F327040A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94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55" name="Rectangle 8">
                <a:extLst>
                  <a:ext uri="{FF2B5EF4-FFF2-40B4-BE49-F238E27FC236}">
                    <a16:creationId xmlns:a16="http://schemas.microsoft.com/office/drawing/2014/main" id="{49608E33-C97C-B043-A95A-A1BBB8077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2479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MAC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src</a:t>
                </a:r>
                <a:endPara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56" name="Rectangle 9">
                <a:extLst>
                  <a:ext uri="{FF2B5EF4-FFF2-40B4-BE49-F238E27FC236}">
                    <a16:creationId xmlns:a16="http://schemas.microsoft.com/office/drawing/2014/main" id="{7F75A028-A9C2-7948-9E26-6B1AE1619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89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57" name="Rectangle 10">
                <a:extLst>
                  <a:ext uri="{FF2B5EF4-FFF2-40B4-BE49-F238E27FC236}">
                    <a16:creationId xmlns:a16="http://schemas.microsoft.com/office/drawing/2014/main" id="{CE16304A-93D1-6147-A26A-8F61BF0E4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031" y="1842896"/>
                <a:ext cx="63292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MAC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dst</a:t>
                </a:r>
                <a:endPara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58" name="Rectangle 11">
                <a:extLst>
                  <a:ext uri="{FF2B5EF4-FFF2-40B4-BE49-F238E27FC236}">
                    <a16:creationId xmlns:a16="http://schemas.microsoft.com/office/drawing/2014/main" id="{13D92DC5-ED91-A24B-B61B-591E6BC2E9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65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59" name="Rectangle 12">
                <a:extLst>
                  <a:ext uri="{FF2B5EF4-FFF2-40B4-BE49-F238E27FC236}">
                    <a16:creationId xmlns:a16="http://schemas.microsoft.com/office/drawing/2014/main" id="{D225AECB-2FEB-A845-94A5-7B4FBAE564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422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Eth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type</a:t>
                </a:r>
              </a:p>
            </p:txBody>
          </p:sp>
          <p:sp>
            <p:nvSpPr>
              <p:cNvPr id="160" name="Rectangle 13">
                <a:extLst>
                  <a:ext uri="{FF2B5EF4-FFF2-40B4-BE49-F238E27FC236}">
                    <a16:creationId xmlns:a16="http://schemas.microsoft.com/office/drawing/2014/main" id="{B8FABEAF-4710-C94D-A722-41CBD26D9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60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61" name="Rectangle 14">
                <a:extLst>
                  <a:ext uri="{FF2B5EF4-FFF2-40B4-BE49-F238E27FC236}">
                    <a16:creationId xmlns:a16="http://schemas.microsoft.com/office/drawing/2014/main" id="{E862F81A-5430-B54C-88FA-2720AD423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2835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VLAN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ID</a:t>
                </a:r>
              </a:p>
            </p:txBody>
          </p:sp>
          <p:sp>
            <p:nvSpPr>
              <p:cNvPr id="162" name="Rectangle 15">
                <a:extLst>
                  <a:ext uri="{FF2B5EF4-FFF2-40B4-BE49-F238E27FC236}">
                    <a16:creationId xmlns:a16="http://schemas.microsoft.com/office/drawing/2014/main" id="{55C5912B-BB56-384D-B2A0-E0C58072D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8598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63" name="Rectangle 16">
                <a:extLst>
                  <a:ext uri="{FF2B5EF4-FFF2-40B4-BE49-F238E27FC236}">
                    <a16:creationId xmlns:a16="http://schemas.microsoft.com/office/drawing/2014/main" id="{61DAE442-1FC5-5240-9A25-7B4F040663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295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IP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Src</a:t>
                </a:r>
                <a:endPara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77" name="Rectangle 17">
                <a:extLst>
                  <a:ext uri="{FF2B5EF4-FFF2-40B4-BE49-F238E27FC236}">
                    <a16:creationId xmlns:a16="http://schemas.microsoft.com/office/drawing/2014/main" id="{4A3CB54A-F07F-7A41-9388-2A250BA21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360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78" name="Rectangle 18">
                <a:extLst>
                  <a:ext uri="{FF2B5EF4-FFF2-40B4-BE49-F238E27FC236}">
                    <a16:creationId xmlns:a16="http://schemas.microsoft.com/office/drawing/2014/main" id="{23123971-B3B7-B149-9E3D-BD20422ED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895" y="184289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IP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Dst</a:t>
                </a:r>
                <a:endPara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79" name="Rectangle 19">
                <a:extLst>
                  <a:ext uri="{FF2B5EF4-FFF2-40B4-BE49-F238E27FC236}">
                    <a16:creationId xmlns:a16="http://schemas.microsoft.com/office/drawing/2014/main" id="{8FD42CC2-DBAA-0F44-8638-A99BEB72E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0308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80" name="Rectangle 20">
                <a:extLst>
                  <a:ext uri="{FF2B5EF4-FFF2-40B4-BE49-F238E27FC236}">
                    <a16:creationId xmlns:a16="http://schemas.microsoft.com/office/drawing/2014/main" id="{F51FED94-423D-BA4D-9EC0-7F8CB0696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1424" y="1842896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IP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Prot</a:t>
                </a:r>
                <a:endPara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81" name="Rectangle 21">
                <a:extLst>
                  <a:ext uri="{FF2B5EF4-FFF2-40B4-BE49-F238E27FC236}">
                    <a16:creationId xmlns:a16="http://schemas.microsoft.com/office/drawing/2014/main" id="{8243500F-0AA7-4D4E-B990-CBDE3AFBF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454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82" name="Rectangle 22">
                <a:extLst>
                  <a:ext uri="{FF2B5EF4-FFF2-40B4-BE49-F238E27FC236}">
                    <a16:creationId xmlns:a16="http://schemas.microsoft.com/office/drawing/2014/main" id="{414C5E2C-A745-6549-8B54-66D9E5680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9786" y="1849876"/>
                <a:ext cx="665297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TCP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s-port</a:t>
                </a:r>
              </a:p>
            </p:txBody>
          </p:sp>
          <p:sp>
            <p:nvSpPr>
              <p:cNvPr id="183" name="Rectangle 23">
                <a:extLst>
                  <a:ext uri="{FF2B5EF4-FFF2-40B4-BE49-F238E27FC236}">
                    <a16:creationId xmlns:a16="http://schemas.microsoft.com/office/drawing/2014/main" id="{6A103B89-F255-E74E-96A8-EAB4DACDB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1216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84" name="Rectangle 24">
                <a:extLst>
                  <a:ext uri="{FF2B5EF4-FFF2-40B4-BE49-F238E27FC236}">
                    <a16:creationId xmlns:a16="http://schemas.microsoft.com/office/drawing/2014/main" id="{EDC37871-9763-FD41-B912-044E5F0F4E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634" y="184987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TCP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d-port</a:t>
                </a:r>
              </a:p>
            </p:txBody>
          </p:sp>
          <p:sp>
            <p:nvSpPr>
              <p:cNvPr id="185" name="Rectangle 25">
                <a:extLst>
                  <a:ext uri="{FF2B5EF4-FFF2-40B4-BE49-F238E27FC236}">
                    <a16:creationId xmlns:a16="http://schemas.microsoft.com/office/drawing/2014/main" id="{B999BDEC-7C35-3F40-8C49-6C4E21AF8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7488" y="1852728"/>
                <a:ext cx="834970" cy="4959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86" name="Rectangle 26">
                <a:extLst>
                  <a:ext uri="{FF2B5EF4-FFF2-40B4-BE49-F238E27FC236}">
                    <a16:creationId xmlns:a16="http://schemas.microsoft.com/office/drawing/2014/main" id="{7613D3D2-8994-B54F-9220-FB40A2B13F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48" y="1972855"/>
                <a:ext cx="842784" cy="292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Action</a:t>
                </a:r>
              </a:p>
            </p:txBody>
          </p:sp>
          <p:sp>
            <p:nvSpPr>
              <p:cNvPr id="187" name="Rectangle 13">
                <a:extLst>
                  <a:ext uri="{FF2B5EF4-FFF2-40B4-BE49-F238E27FC236}">
                    <a16:creationId xmlns:a16="http://schemas.microsoft.com/office/drawing/2014/main" id="{7DB39F4D-7A82-6749-9F6A-3EADBC5CB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02" y="1846643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88" name="Rectangle 14">
                <a:extLst>
                  <a:ext uri="{FF2B5EF4-FFF2-40B4-BE49-F238E27FC236}">
                    <a16:creationId xmlns:a16="http://schemas.microsoft.com/office/drawing/2014/main" id="{44FBFA86-B4C2-6540-9FD6-5793AC6E9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946" y="1859830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VLAN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Pri</a:t>
                </a:r>
                <a:endPara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DB4C9FEC-EF13-8048-AF42-E1A4C2B49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0708" y="1853623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1DD07B1B-9157-D144-B0C2-99FD1698F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1824" y="1848541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IP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ToS</a:t>
                </a:r>
                <a:endPara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</p:grpSp>
        <p:sp>
          <p:nvSpPr>
            <p:cNvPr id="191" name="Rectangle 35">
              <a:extLst>
                <a:ext uri="{FF2B5EF4-FFF2-40B4-BE49-F238E27FC236}">
                  <a16:creationId xmlns:a16="http://schemas.microsoft.com/office/drawing/2014/main" id="{14434360-08B9-C145-8DE7-06A311851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7547" y="4342363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22</a:t>
              </a:r>
            </a:p>
          </p:txBody>
        </p:sp>
        <p:sp>
          <p:nvSpPr>
            <p:cNvPr id="193" name="Rectangle 32">
              <a:extLst>
                <a:ext uri="{FF2B5EF4-FFF2-40B4-BE49-F238E27FC236}">
                  <a16:creationId xmlns:a16="http://schemas.microsoft.com/office/drawing/2014/main" id="{B0EC3C66-AC13-324E-8D9B-02EB01198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8315" y="4382264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050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D204D1-8DDC-A743-9FC3-3E5918DF3E22}"/>
              </a:ext>
            </a:extLst>
          </p:cNvPr>
          <p:cNvGrpSpPr/>
          <p:nvPr/>
        </p:nvGrpSpPr>
        <p:grpSpPr>
          <a:xfrm>
            <a:off x="685802" y="4758967"/>
            <a:ext cx="6612401" cy="682743"/>
            <a:chOff x="914400" y="5202287"/>
            <a:chExt cx="8816534" cy="910324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07921EF8-4B3F-E94A-B9DD-CF0D8E0B9DBB}"/>
                </a:ext>
              </a:extLst>
            </p:cNvPr>
            <p:cNvGrpSpPr/>
            <p:nvPr/>
          </p:nvGrpSpPr>
          <p:grpSpPr>
            <a:xfrm>
              <a:off x="914400" y="5202287"/>
              <a:ext cx="8816534" cy="537306"/>
              <a:chOff x="908298" y="1842896"/>
              <a:chExt cx="8816534" cy="537306"/>
            </a:xfrm>
          </p:grpSpPr>
          <p:sp>
            <p:nvSpPr>
              <p:cNvPr id="195" name="Rectangle 5">
                <a:extLst>
                  <a:ext uri="{FF2B5EF4-FFF2-40B4-BE49-F238E27FC236}">
                    <a16:creationId xmlns:a16="http://schemas.microsoft.com/office/drawing/2014/main" id="{0A5F6015-04EF-0B44-991D-9F343825D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12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96" name="Rectangle 6">
                <a:extLst>
                  <a:ext uri="{FF2B5EF4-FFF2-40B4-BE49-F238E27FC236}">
                    <a16:creationId xmlns:a16="http://schemas.microsoft.com/office/drawing/2014/main" id="{218413A2-3D7F-BB40-A021-75B3072AC1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298" y="1851027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Switch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Port</a:t>
                </a:r>
              </a:p>
            </p:txBody>
          </p:sp>
          <p:sp>
            <p:nvSpPr>
              <p:cNvPr id="197" name="Rectangle 7">
                <a:extLst>
                  <a:ext uri="{FF2B5EF4-FFF2-40B4-BE49-F238E27FC236}">
                    <a16:creationId xmlns:a16="http://schemas.microsoft.com/office/drawing/2014/main" id="{34A22EBA-8429-314E-AE49-1623B70B5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94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98" name="Rectangle 8">
                <a:extLst>
                  <a:ext uri="{FF2B5EF4-FFF2-40B4-BE49-F238E27FC236}">
                    <a16:creationId xmlns:a16="http://schemas.microsoft.com/office/drawing/2014/main" id="{4DA92BC3-7BB5-B34B-A2E1-C2D17235B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2479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MAC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src</a:t>
                </a:r>
                <a:endPara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199" name="Rectangle 9">
                <a:extLst>
                  <a:ext uri="{FF2B5EF4-FFF2-40B4-BE49-F238E27FC236}">
                    <a16:creationId xmlns:a16="http://schemas.microsoft.com/office/drawing/2014/main" id="{17C7CA13-2C51-DC4F-80B3-9E5405746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89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257" name="Rectangle 10">
                <a:extLst>
                  <a:ext uri="{FF2B5EF4-FFF2-40B4-BE49-F238E27FC236}">
                    <a16:creationId xmlns:a16="http://schemas.microsoft.com/office/drawing/2014/main" id="{8FCB679B-2DE4-0C47-99E7-0AC048D01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031" y="1842896"/>
                <a:ext cx="63292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MAC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dst</a:t>
                </a:r>
                <a:endPara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258" name="Rectangle 11">
                <a:extLst>
                  <a:ext uri="{FF2B5EF4-FFF2-40B4-BE49-F238E27FC236}">
                    <a16:creationId xmlns:a16="http://schemas.microsoft.com/office/drawing/2014/main" id="{4D6953E0-158F-E94E-BDF0-75FBB1356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65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259" name="Rectangle 12">
                <a:extLst>
                  <a:ext uri="{FF2B5EF4-FFF2-40B4-BE49-F238E27FC236}">
                    <a16:creationId xmlns:a16="http://schemas.microsoft.com/office/drawing/2014/main" id="{12985EE5-BB23-9B46-B2FD-D093AEE85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422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Eth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type</a:t>
                </a:r>
              </a:p>
            </p:txBody>
          </p:sp>
          <p:sp>
            <p:nvSpPr>
              <p:cNvPr id="260" name="Rectangle 13">
                <a:extLst>
                  <a:ext uri="{FF2B5EF4-FFF2-40B4-BE49-F238E27FC236}">
                    <a16:creationId xmlns:a16="http://schemas.microsoft.com/office/drawing/2014/main" id="{901A8102-2758-F446-9353-966176F48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60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261" name="Rectangle 14">
                <a:extLst>
                  <a:ext uri="{FF2B5EF4-FFF2-40B4-BE49-F238E27FC236}">
                    <a16:creationId xmlns:a16="http://schemas.microsoft.com/office/drawing/2014/main" id="{50681195-E620-894B-A31E-991F36E4A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2835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VLAN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ID</a:t>
                </a:r>
              </a:p>
            </p:txBody>
          </p:sp>
          <p:sp>
            <p:nvSpPr>
              <p:cNvPr id="262" name="Rectangle 15">
                <a:extLst>
                  <a:ext uri="{FF2B5EF4-FFF2-40B4-BE49-F238E27FC236}">
                    <a16:creationId xmlns:a16="http://schemas.microsoft.com/office/drawing/2014/main" id="{96DB3AA6-CBFE-DB4E-AB1E-78303B3BF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8598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263" name="Rectangle 16">
                <a:extLst>
                  <a:ext uri="{FF2B5EF4-FFF2-40B4-BE49-F238E27FC236}">
                    <a16:creationId xmlns:a16="http://schemas.microsoft.com/office/drawing/2014/main" id="{C4FE2E68-A8AC-7B49-959C-F71BE98C7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295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IP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Src</a:t>
                </a:r>
                <a:endPara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264" name="Rectangle 17">
                <a:extLst>
                  <a:ext uri="{FF2B5EF4-FFF2-40B4-BE49-F238E27FC236}">
                    <a16:creationId xmlns:a16="http://schemas.microsoft.com/office/drawing/2014/main" id="{9574B4F7-E691-C04D-B89C-CA191374E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360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265" name="Rectangle 18">
                <a:extLst>
                  <a:ext uri="{FF2B5EF4-FFF2-40B4-BE49-F238E27FC236}">
                    <a16:creationId xmlns:a16="http://schemas.microsoft.com/office/drawing/2014/main" id="{68BFEFFF-DB56-694D-90A4-51E3FEE7F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895" y="184289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IP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Dst</a:t>
                </a:r>
                <a:endPara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266" name="Rectangle 19">
                <a:extLst>
                  <a:ext uri="{FF2B5EF4-FFF2-40B4-BE49-F238E27FC236}">
                    <a16:creationId xmlns:a16="http://schemas.microsoft.com/office/drawing/2014/main" id="{0D921F8B-2B4A-7142-95C0-460B9891A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0308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267" name="Rectangle 20">
                <a:extLst>
                  <a:ext uri="{FF2B5EF4-FFF2-40B4-BE49-F238E27FC236}">
                    <a16:creationId xmlns:a16="http://schemas.microsoft.com/office/drawing/2014/main" id="{73B158BE-2D4C-BB4C-B9E2-72FB1C3528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1424" y="1842896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IP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Prot</a:t>
                </a:r>
                <a:endPara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268" name="Rectangle 21">
                <a:extLst>
                  <a:ext uri="{FF2B5EF4-FFF2-40B4-BE49-F238E27FC236}">
                    <a16:creationId xmlns:a16="http://schemas.microsoft.com/office/drawing/2014/main" id="{21BC995C-EA10-8A4A-86C9-09E9D18A5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454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269" name="Rectangle 22">
                <a:extLst>
                  <a:ext uri="{FF2B5EF4-FFF2-40B4-BE49-F238E27FC236}">
                    <a16:creationId xmlns:a16="http://schemas.microsoft.com/office/drawing/2014/main" id="{A7CF76F0-7B38-514E-8F35-21857DFF5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9786" y="1849876"/>
                <a:ext cx="665297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TCP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s-port</a:t>
                </a:r>
              </a:p>
            </p:txBody>
          </p:sp>
          <p:sp>
            <p:nvSpPr>
              <p:cNvPr id="270" name="Rectangle 23">
                <a:extLst>
                  <a:ext uri="{FF2B5EF4-FFF2-40B4-BE49-F238E27FC236}">
                    <a16:creationId xmlns:a16="http://schemas.microsoft.com/office/drawing/2014/main" id="{93987477-D8FA-DA45-8852-6C39439B8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1216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271" name="Rectangle 24">
                <a:extLst>
                  <a:ext uri="{FF2B5EF4-FFF2-40B4-BE49-F238E27FC236}">
                    <a16:creationId xmlns:a16="http://schemas.microsoft.com/office/drawing/2014/main" id="{72A25E18-29FD-B54E-93AB-BFBD1F5E4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634" y="184987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TCP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d-port</a:t>
                </a:r>
              </a:p>
            </p:txBody>
          </p:sp>
          <p:sp>
            <p:nvSpPr>
              <p:cNvPr id="272" name="Rectangle 25">
                <a:extLst>
                  <a:ext uri="{FF2B5EF4-FFF2-40B4-BE49-F238E27FC236}">
                    <a16:creationId xmlns:a16="http://schemas.microsoft.com/office/drawing/2014/main" id="{ECF746A0-10FF-564E-B0C2-FDF04E94D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7488" y="1852728"/>
                <a:ext cx="834970" cy="4959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273" name="Rectangle 26">
                <a:extLst>
                  <a:ext uri="{FF2B5EF4-FFF2-40B4-BE49-F238E27FC236}">
                    <a16:creationId xmlns:a16="http://schemas.microsoft.com/office/drawing/2014/main" id="{FCC55685-57B0-C04F-89AF-A3B4CAC4C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48" y="1972855"/>
                <a:ext cx="842784" cy="292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Action</a:t>
                </a:r>
              </a:p>
            </p:txBody>
          </p:sp>
          <p:sp>
            <p:nvSpPr>
              <p:cNvPr id="274" name="Rectangle 13">
                <a:extLst>
                  <a:ext uri="{FF2B5EF4-FFF2-40B4-BE49-F238E27FC236}">
                    <a16:creationId xmlns:a16="http://schemas.microsoft.com/office/drawing/2014/main" id="{87CD17FF-C15F-BD4E-93F5-C59B450623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02" y="1846643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275" name="Rectangle 14">
                <a:extLst>
                  <a:ext uri="{FF2B5EF4-FFF2-40B4-BE49-F238E27FC236}">
                    <a16:creationId xmlns:a16="http://schemas.microsoft.com/office/drawing/2014/main" id="{2238CFE9-E305-8F4D-8279-4F4730026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946" y="1859830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VLAN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Pri</a:t>
                </a:r>
                <a:endPara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276" name="Rectangle 19">
                <a:extLst>
                  <a:ext uri="{FF2B5EF4-FFF2-40B4-BE49-F238E27FC236}">
                    <a16:creationId xmlns:a16="http://schemas.microsoft.com/office/drawing/2014/main" id="{487609AB-80CB-C641-A595-4C81B4D32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0708" y="1853623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342900">
                  <a:lnSpc>
                    <a:spcPct val="85000"/>
                  </a:lnSpc>
                  <a:buClrTx/>
                  <a:defRPr/>
                </a:pPr>
                <a:endParaRPr lang="en-US" altLang="en-US" sz="1350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  <p:sp>
            <p:nvSpPr>
              <p:cNvPr id="277" name="Rectangle 20">
                <a:extLst>
                  <a:ext uri="{FF2B5EF4-FFF2-40B4-BE49-F238E27FC236}">
                    <a16:creationId xmlns:a16="http://schemas.microsoft.com/office/drawing/2014/main" id="{083990C2-30DC-B24D-89EC-C954EEAA5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1824" y="1848541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IP</a:t>
                </a:r>
              </a:p>
              <a:p>
                <a:pPr algn="ctr" defTabSz="342900">
                  <a:lnSpc>
                    <a:spcPct val="85000"/>
                  </a:lnSpc>
                  <a:buClrTx/>
                  <a:defRPr/>
                </a:pPr>
                <a:r>
                  <a:rPr lang="en-US" altLang="en-US" sz="1275" kern="1200" dirty="0" err="1">
                    <a:solidFill>
                      <a:prstClr val="black"/>
                    </a:solidFill>
                    <a:latin typeface="Calibri" panose="020F0502020204030204" pitchFamily="34" charset="0"/>
                    <a:cs typeface="+mn-cs"/>
                  </a:rPr>
                  <a:t>ToS</a:t>
                </a:r>
                <a:endPara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endParaRPr>
              </a:p>
            </p:txBody>
          </p:sp>
        </p:grpSp>
        <p:sp>
          <p:nvSpPr>
            <p:cNvPr id="278" name="Rectangle 3">
              <a:extLst>
                <a:ext uri="{FF2B5EF4-FFF2-40B4-BE49-F238E27FC236}">
                  <a16:creationId xmlns:a16="http://schemas.microsoft.com/office/drawing/2014/main" id="{3D538A99-E373-2843-A395-0BCD8CEA8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279" name="Rectangle 27">
              <a:extLst>
                <a:ext uri="{FF2B5EF4-FFF2-40B4-BE49-F238E27FC236}">
                  <a16:creationId xmlns:a16="http://schemas.microsoft.com/office/drawing/2014/main" id="{7592C1BA-488D-F341-B343-A07F6E1D1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800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280" name="Rectangle 28">
              <a:extLst>
                <a:ext uri="{FF2B5EF4-FFF2-40B4-BE49-F238E27FC236}">
                  <a16:creationId xmlns:a16="http://schemas.microsoft.com/office/drawing/2014/main" id="{EB6E85EC-CDDC-574B-BC87-267E65A4F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425" y="5791936"/>
              <a:ext cx="1133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281" name="Rectangle 29">
              <a:extLst>
                <a:ext uri="{FF2B5EF4-FFF2-40B4-BE49-F238E27FC236}">
                  <a16:creationId xmlns:a16="http://schemas.microsoft.com/office/drawing/2014/main" id="{2CE31FDA-E835-2C43-80A4-494731B46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600" y="5791936"/>
              <a:ext cx="661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282" name="Rectangle 30">
              <a:extLst>
                <a:ext uri="{FF2B5EF4-FFF2-40B4-BE49-F238E27FC236}">
                  <a16:creationId xmlns:a16="http://schemas.microsoft.com/office/drawing/2014/main" id="{637AED49-0E95-FB47-8B81-2E5FA378C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588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283" name="Rectangle 31">
              <a:extLst>
                <a:ext uri="{FF2B5EF4-FFF2-40B4-BE49-F238E27FC236}">
                  <a16:creationId xmlns:a16="http://schemas.microsoft.com/office/drawing/2014/main" id="{E29B6916-0DE6-8F40-B29F-353E3767D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284" name="Rectangle 32">
              <a:extLst>
                <a:ext uri="{FF2B5EF4-FFF2-40B4-BE49-F238E27FC236}">
                  <a16:creationId xmlns:a16="http://schemas.microsoft.com/office/drawing/2014/main" id="{9FBE9C2F-CFA2-9F4D-9EEA-B603925D8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921" y="5781799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050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285" name="Rectangle 33">
              <a:extLst>
                <a:ext uri="{FF2B5EF4-FFF2-40B4-BE49-F238E27FC236}">
                  <a16:creationId xmlns:a16="http://schemas.microsoft.com/office/drawing/2014/main" id="{8F7452E9-7359-A848-8C21-AD6F9EF2B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846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286" name="Rectangle 34">
              <a:extLst>
                <a:ext uri="{FF2B5EF4-FFF2-40B4-BE49-F238E27FC236}">
                  <a16:creationId xmlns:a16="http://schemas.microsoft.com/office/drawing/2014/main" id="{C7FC204D-475E-B44A-907D-705ACD733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9246" y="5791936"/>
              <a:ext cx="6619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287" name="Rectangle 35">
              <a:extLst>
                <a:ext uri="{FF2B5EF4-FFF2-40B4-BE49-F238E27FC236}">
                  <a16:creationId xmlns:a16="http://schemas.microsoft.com/office/drawing/2014/main" id="{4B9C886A-4915-D245-93DB-9F1DA8798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6332" y="578844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288" name="Rectangle 36">
              <a:extLst>
                <a:ext uri="{FF2B5EF4-FFF2-40B4-BE49-F238E27FC236}">
                  <a16:creationId xmlns:a16="http://schemas.microsoft.com/office/drawing/2014/main" id="{BB727D3E-2308-E141-AE05-DE74EB48D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470" y="5734462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drop</a:t>
              </a:r>
            </a:p>
          </p:txBody>
        </p:sp>
        <p:sp>
          <p:nvSpPr>
            <p:cNvPr id="289" name="Rectangle 35">
              <a:extLst>
                <a:ext uri="{FF2B5EF4-FFF2-40B4-BE49-F238E27FC236}">
                  <a16:creationId xmlns:a16="http://schemas.microsoft.com/office/drawing/2014/main" id="{3F333C50-5FDD-3A4C-9EC2-303F354A0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1322" y="5791129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290" name="Rectangle 32">
              <a:extLst>
                <a:ext uri="{FF2B5EF4-FFF2-40B4-BE49-F238E27FC236}">
                  <a16:creationId xmlns:a16="http://schemas.microsoft.com/office/drawing/2014/main" id="{5B8DF240-DF5F-684C-BD17-FF8BBD2A8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4217" y="5750006"/>
              <a:ext cx="79108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900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128.119.1.1</a:t>
              </a:r>
            </a:p>
          </p:txBody>
        </p:sp>
      </p:grpSp>
      <p:sp>
        <p:nvSpPr>
          <p:cNvPr id="139" name="Slide Number Placeholder 3">
            <a:extLst>
              <a:ext uri="{FF2B5EF4-FFF2-40B4-BE49-F238E27FC236}">
                <a16:creationId xmlns:a16="http://schemas.microsoft.com/office/drawing/2014/main" id="{EFB5062F-EFE8-6D43-B7D3-4E78EAF54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5689567"/>
            <a:ext cx="2057400" cy="273844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8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75" grpId="0"/>
      <p:bldP spid="2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16606"/>
            <a:ext cx="7886700" cy="670967"/>
          </a:xfrm>
        </p:spPr>
        <p:txBody>
          <a:bodyPr>
            <a:normAutofit/>
          </a:bodyPr>
          <a:lstStyle/>
          <a:p>
            <a:r>
              <a:rPr lang="en-US" sz="3600" dirty="0"/>
              <a:t>OpenFlow: examples</a:t>
            </a:r>
          </a:p>
        </p:txBody>
      </p:sp>
      <p:sp>
        <p:nvSpPr>
          <p:cNvPr id="54" name="Rectangle 2">
            <a:extLst>
              <a:ext uri="{FF2B5EF4-FFF2-40B4-BE49-F238E27FC236}">
                <a16:creationId xmlns:a16="http://schemas.microsoft.com/office/drawing/2014/main" id="{E453A9EB-8E25-5848-9167-008BB1389040}"/>
              </a:ext>
            </a:extLst>
          </p:cNvPr>
          <p:cNvSpPr>
            <a:spLocks/>
          </p:cNvSpPr>
          <p:nvPr/>
        </p:nvSpPr>
        <p:spPr bwMode="auto">
          <a:xfrm>
            <a:off x="685800" y="2025949"/>
            <a:ext cx="35519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342900">
              <a:buClrTx/>
              <a:defRPr/>
            </a:pPr>
            <a:r>
              <a:rPr lang="en-US" altLang="en-US" sz="1800" kern="1200" dirty="0">
                <a:solidFill>
                  <a:srgbClr val="000090"/>
                </a:solidFill>
                <a:latin typeface="Calibri" panose="020F0502020204030204"/>
                <a:cs typeface="+mn-cs"/>
              </a:rPr>
              <a:t>Layer 2 destination-based forwarding:</a:t>
            </a:r>
          </a:p>
        </p:txBody>
      </p:sp>
      <p:sp>
        <p:nvSpPr>
          <p:cNvPr id="89" name="Rectangle 2">
            <a:extLst>
              <a:ext uri="{FF2B5EF4-FFF2-40B4-BE49-F238E27FC236}">
                <a16:creationId xmlns:a16="http://schemas.microsoft.com/office/drawing/2014/main" id="{526E2F5F-20F8-C742-A735-6EA6D01366B2}"/>
              </a:ext>
            </a:extLst>
          </p:cNvPr>
          <p:cNvSpPr>
            <a:spLocks/>
          </p:cNvSpPr>
          <p:nvPr/>
        </p:nvSpPr>
        <p:spPr bwMode="auto">
          <a:xfrm>
            <a:off x="685800" y="3322576"/>
            <a:ext cx="7007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342900">
              <a:buClrTx/>
              <a:defRPr/>
            </a:pPr>
            <a:r>
              <a:rPr lang="en-US" altLang="en-US" sz="1500" kern="1200" dirty="0">
                <a:solidFill>
                  <a:prstClr val="black"/>
                </a:solidFill>
                <a:latin typeface="Calibri" panose="020F0502020204030204"/>
                <a:cs typeface="+mn-cs"/>
              </a:rPr>
              <a:t>layer 2 frames with destination  MAC address 22:A7:23:11:E1:02 should be forwarded to output port 3 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4FE93C3-7F2B-9B41-BCB9-79CBD116C450}"/>
              </a:ext>
            </a:extLst>
          </p:cNvPr>
          <p:cNvGrpSpPr/>
          <p:nvPr/>
        </p:nvGrpSpPr>
        <p:grpSpPr>
          <a:xfrm>
            <a:off x="685801" y="3041844"/>
            <a:ext cx="6547322" cy="297521"/>
            <a:chOff x="685800" y="2252402"/>
            <a:chExt cx="8729763" cy="396694"/>
          </a:xfrm>
        </p:grpSpPr>
        <p:sp>
          <p:nvSpPr>
            <p:cNvPr id="120" name="Rectangle 3">
              <a:extLst>
                <a:ext uri="{FF2B5EF4-FFF2-40B4-BE49-F238E27FC236}">
                  <a16:creationId xmlns:a16="http://schemas.microsoft.com/office/drawing/2014/main" id="{9848C67A-904B-374D-BC21-BF6414ADC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121" name="Rectangle 28">
              <a:extLst>
                <a:ext uri="{FF2B5EF4-FFF2-40B4-BE49-F238E27FC236}">
                  <a16:creationId xmlns:a16="http://schemas.microsoft.com/office/drawing/2014/main" id="{1810A5C8-98D3-6947-919D-475505571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937" y="2301413"/>
              <a:ext cx="1133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122" name="Rectangle 29">
              <a:extLst>
                <a:ext uri="{FF2B5EF4-FFF2-40B4-BE49-F238E27FC236}">
                  <a16:creationId xmlns:a16="http://schemas.microsoft.com/office/drawing/2014/main" id="{E6EDAC02-F7BE-1041-A899-04B5F0BF2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000" y="2312988"/>
              <a:ext cx="661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123" name="Rectangle 30">
              <a:extLst>
                <a:ext uri="{FF2B5EF4-FFF2-40B4-BE49-F238E27FC236}">
                  <a16:creationId xmlns:a16="http://schemas.microsoft.com/office/drawing/2014/main" id="{9C071D85-304A-F84A-8D62-00CD69704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988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124" name="Rectangle 31">
              <a:extLst>
                <a:ext uri="{FF2B5EF4-FFF2-40B4-BE49-F238E27FC236}">
                  <a16:creationId xmlns:a16="http://schemas.microsoft.com/office/drawing/2014/main" id="{C8E35E78-B4F2-8344-B6B9-D93EC0D91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388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125" name="Rectangle 32">
              <a:extLst>
                <a:ext uri="{FF2B5EF4-FFF2-40B4-BE49-F238E27FC236}">
                  <a16:creationId xmlns:a16="http://schemas.microsoft.com/office/drawing/2014/main" id="{230156F2-085F-284F-932F-D7A6B136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788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126" name="Rectangle 33">
              <a:extLst>
                <a:ext uri="{FF2B5EF4-FFF2-40B4-BE49-F238E27FC236}">
                  <a16:creationId xmlns:a16="http://schemas.microsoft.com/office/drawing/2014/main" id="{12D0F3E6-62DD-9D49-9D39-FAEED543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713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127" name="Rectangle 34">
              <a:extLst>
                <a:ext uri="{FF2B5EF4-FFF2-40B4-BE49-F238E27FC236}">
                  <a16:creationId xmlns:a16="http://schemas.microsoft.com/office/drawing/2014/main" id="{2F0EBD6C-DF0D-2A4A-8B89-D88AEB9E6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0113" y="2312988"/>
              <a:ext cx="6619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128" name="Rectangle 35">
              <a:extLst>
                <a:ext uri="{FF2B5EF4-FFF2-40B4-BE49-F238E27FC236}">
                  <a16:creationId xmlns:a16="http://schemas.microsoft.com/office/drawing/2014/main" id="{7DD7A14C-0B13-C44E-9261-ED78E7DD4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100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129" name="Rectangle 36">
              <a:extLst>
                <a:ext uri="{FF2B5EF4-FFF2-40B4-BE49-F238E27FC236}">
                  <a16:creationId xmlns:a16="http://schemas.microsoft.com/office/drawing/2014/main" id="{39C785D8-4D11-5C4B-BB42-BF0057389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5163" y="2255115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port3</a:t>
              </a:r>
            </a:p>
          </p:txBody>
        </p:sp>
        <p:sp>
          <p:nvSpPr>
            <p:cNvPr id="130" name="Rectangle 28">
              <a:extLst>
                <a:ext uri="{FF2B5EF4-FFF2-40B4-BE49-F238E27FC236}">
                  <a16:creationId xmlns:a16="http://schemas.microsoft.com/office/drawing/2014/main" id="{C0A96BD1-4DBB-2540-A915-F9C880AA7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6856" y="2252402"/>
              <a:ext cx="658813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82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22:A7:23:</a:t>
              </a:r>
            </a:p>
            <a:p>
              <a:pPr algn="ctr" defTabSz="342900">
                <a:buClrTx/>
                <a:defRPr/>
              </a:pPr>
              <a:r>
                <a:rPr lang="en-US" altLang="en-US" sz="82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11:E1:02</a:t>
              </a:r>
            </a:p>
          </p:txBody>
        </p:sp>
        <p:sp>
          <p:nvSpPr>
            <p:cNvPr id="94" name="Rectangle 35">
              <a:extLst>
                <a:ext uri="{FF2B5EF4-FFF2-40B4-BE49-F238E27FC236}">
                  <a16:creationId xmlns:a16="http://schemas.microsoft.com/office/drawing/2014/main" id="{C9472763-3FD2-D54F-B3D2-5ABDCEA0B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3786" y="2326492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  <p:sp>
          <p:nvSpPr>
            <p:cNvPr id="95" name="Rectangle 35">
              <a:extLst>
                <a:ext uri="{FF2B5EF4-FFF2-40B4-BE49-F238E27FC236}">
                  <a16:creationId xmlns:a16="http://schemas.microsoft.com/office/drawing/2014/main" id="{CFB47157-C52E-C14D-A603-BA63E0CDD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5472" y="2328421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*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1944F50-A95F-6E42-BB21-C47A46D5A227}"/>
              </a:ext>
            </a:extLst>
          </p:cNvPr>
          <p:cNvGrpSpPr/>
          <p:nvPr/>
        </p:nvGrpSpPr>
        <p:grpSpPr>
          <a:xfrm>
            <a:off x="685802" y="2491774"/>
            <a:ext cx="6612401" cy="402980"/>
            <a:chOff x="908298" y="1842896"/>
            <a:chExt cx="8816534" cy="537306"/>
          </a:xfrm>
        </p:grpSpPr>
        <p:sp>
          <p:nvSpPr>
            <p:cNvPr id="44" name="Rectangle 5">
              <a:extLst>
                <a:ext uri="{FF2B5EF4-FFF2-40B4-BE49-F238E27FC236}">
                  <a16:creationId xmlns:a16="http://schemas.microsoft.com/office/drawing/2014/main" id="{AF12B3AE-F53B-B04D-B369-C6FD02BF3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12" y="1847978"/>
              <a:ext cx="660832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342900">
                <a:lnSpc>
                  <a:spcPct val="85000"/>
                </a:lnSpc>
                <a:buClrTx/>
                <a:defRPr/>
              </a:pPr>
              <a:endParaRPr lang="en-US" altLang="en-US" sz="1350" kern="1200">
                <a:solidFill>
                  <a:prstClr val="black"/>
                </a:solidFill>
                <a:latin typeface="Calibri" panose="020F0502020204030204" pitchFamily="34" charset="0"/>
                <a:cs typeface="+mn-cs"/>
              </a:endParaRPr>
            </a:p>
          </p:txBody>
        </p:sp>
        <p:sp>
          <p:nvSpPr>
            <p:cNvPr id="45" name="Rectangle 6">
              <a:extLst>
                <a:ext uri="{FF2B5EF4-FFF2-40B4-BE49-F238E27FC236}">
                  <a16:creationId xmlns:a16="http://schemas.microsoft.com/office/drawing/2014/main" id="{69F0497B-35F0-444B-8F9E-AB98291B9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298" y="1851027"/>
              <a:ext cx="65748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lnSpc>
                  <a:spcPct val="85000"/>
                </a:lnSpc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Switch</a:t>
              </a:r>
            </a:p>
            <a:p>
              <a:pPr algn="ctr" defTabSz="342900">
                <a:lnSpc>
                  <a:spcPct val="85000"/>
                </a:lnSpc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Port</a:t>
              </a:r>
            </a:p>
          </p:txBody>
        </p:sp>
        <p:sp>
          <p:nvSpPr>
            <p:cNvPr id="46" name="Rectangle 7">
              <a:extLst>
                <a:ext uri="{FF2B5EF4-FFF2-40B4-BE49-F238E27FC236}">
                  <a16:creationId xmlns:a16="http://schemas.microsoft.com/office/drawing/2014/main" id="{7964A668-1818-0D47-B45D-9AA2C7F3A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944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342900">
                <a:lnSpc>
                  <a:spcPct val="85000"/>
                </a:lnSpc>
                <a:buClrTx/>
                <a:defRPr/>
              </a:pPr>
              <a:endParaRPr lang="en-US" altLang="en-US" sz="1350" kern="1200">
                <a:solidFill>
                  <a:prstClr val="black"/>
                </a:solidFill>
                <a:latin typeface="Calibri" panose="020F0502020204030204" pitchFamily="34" charset="0"/>
                <a:cs typeface="+mn-cs"/>
              </a:endParaRPr>
            </a:p>
          </p:txBody>
        </p:sp>
        <p:sp>
          <p:nvSpPr>
            <p:cNvPr id="47" name="Rectangle 8">
              <a:extLst>
                <a:ext uri="{FF2B5EF4-FFF2-40B4-BE49-F238E27FC236}">
                  <a16:creationId xmlns:a16="http://schemas.microsoft.com/office/drawing/2014/main" id="{727FF474-27BC-164F-B477-01CE6A894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479" y="1842896"/>
              <a:ext cx="65748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lnSpc>
                  <a:spcPct val="85000"/>
                </a:lnSpc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MAC</a:t>
              </a:r>
            </a:p>
            <a:p>
              <a:pPr algn="ctr" defTabSz="342900">
                <a:lnSpc>
                  <a:spcPct val="85000"/>
                </a:lnSpc>
                <a:buClrTx/>
                <a:defRPr/>
              </a:pPr>
              <a:r>
                <a:rPr lang="en-US" altLang="en-US" sz="1275" kern="1200" dirty="0" err="1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src</a:t>
              </a:r>
              <a:endParaRPr lang="en-US" altLang="en-US" sz="1275" kern="1200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endParaRP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B7F43826-3825-A947-B8FB-82966322A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892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342900">
                <a:lnSpc>
                  <a:spcPct val="85000"/>
                </a:lnSpc>
                <a:buClrTx/>
                <a:defRPr/>
              </a:pPr>
              <a:endParaRPr lang="en-US" altLang="en-US" sz="1350" kern="1200">
                <a:solidFill>
                  <a:prstClr val="black"/>
                </a:solidFill>
                <a:latin typeface="Calibri" panose="020F0502020204030204" pitchFamily="34" charset="0"/>
                <a:cs typeface="+mn-cs"/>
              </a:endParaRPr>
            </a:p>
          </p:txBody>
        </p:sp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DCDEA4E6-C9C4-AD4E-91A3-0CB3EF7D5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031" y="1842896"/>
              <a:ext cx="632925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lnSpc>
                  <a:spcPct val="85000"/>
                </a:lnSpc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MAC</a:t>
              </a:r>
            </a:p>
            <a:p>
              <a:pPr algn="ctr" defTabSz="342900">
                <a:lnSpc>
                  <a:spcPct val="85000"/>
                </a:lnSpc>
                <a:buClrTx/>
                <a:defRPr/>
              </a:pPr>
              <a:r>
                <a:rPr lang="en-US" altLang="en-US" sz="1275" kern="1200" dirty="0" err="1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dst</a:t>
              </a:r>
              <a:endParaRPr lang="en-US" altLang="en-US" sz="1275" kern="1200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endParaRPr>
            </a:p>
          </p:txBody>
        </p:sp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E3C8548B-EA9C-8246-9987-869920B43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654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342900">
                <a:lnSpc>
                  <a:spcPct val="85000"/>
                </a:lnSpc>
                <a:buClrTx/>
                <a:defRPr/>
              </a:pPr>
              <a:endParaRPr lang="en-US" altLang="en-US" sz="1350" kern="1200">
                <a:solidFill>
                  <a:prstClr val="black"/>
                </a:solidFill>
                <a:latin typeface="Calibri" panose="020F0502020204030204" pitchFamily="34" charset="0"/>
                <a:cs typeface="+mn-cs"/>
              </a:endParaRPr>
            </a:p>
          </p:txBody>
        </p:sp>
        <p:sp>
          <p:nvSpPr>
            <p:cNvPr id="51" name="Rectangle 12">
              <a:extLst>
                <a:ext uri="{FF2B5EF4-FFF2-40B4-BE49-F238E27FC236}">
                  <a16:creationId xmlns:a16="http://schemas.microsoft.com/office/drawing/2014/main" id="{BAFA967D-7543-2240-A606-AF4E1373C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6422" y="1842896"/>
              <a:ext cx="658599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lnSpc>
                  <a:spcPct val="85000"/>
                </a:lnSpc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Eth</a:t>
              </a:r>
            </a:p>
            <a:p>
              <a:pPr algn="ctr" defTabSz="342900">
                <a:lnSpc>
                  <a:spcPct val="85000"/>
                </a:lnSpc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type</a:t>
              </a:r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E982406B-480F-B647-A253-CEDCA6DEE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602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342900">
                <a:lnSpc>
                  <a:spcPct val="85000"/>
                </a:lnSpc>
                <a:buClrTx/>
                <a:defRPr/>
              </a:pPr>
              <a:endParaRPr lang="en-US" altLang="en-US" sz="1350" kern="1200">
                <a:solidFill>
                  <a:prstClr val="black"/>
                </a:solidFill>
                <a:latin typeface="Calibri" panose="020F0502020204030204" pitchFamily="34" charset="0"/>
                <a:cs typeface="+mn-cs"/>
              </a:endParaRPr>
            </a:p>
          </p:txBody>
        </p:sp>
        <p:sp>
          <p:nvSpPr>
            <p:cNvPr id="53" name="Rectangle 14">
              <a:extLst>
                <a:ext uri="{FF2B5EF4-FFF2-40B4-BE49-F238E27FC236}">
                  <a16:creationId xmlns:a16="http://schemas.microsoft.com/office/drawing/2014/main" id="{A8C8B869-BAA0-254C-971E-66810221A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835" y="1842896"/>
              <a:ext cx="658599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lnSpc>
                  <a:spcPct val="85000"/>
                </a:lnSpc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VLAN</a:t>
              </a:r>
            </a:p>
            <a:p>
              <a:pPr algn="ctr" defTabSz="342900">
                <a:lnSpc>
                  <a:spcPct val="85000"/>
                </a:lnSpc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ID</a:t>
              </a:r>
            </a:p>
          </p:txBody>
        </p:sp>
        <p:sp>
          <p:nvSpPr>
            <p:cNvPr id="55" name="Rectangle 15">
              <a:extLst>
                <a:ext uri="{FF2B5EF4-FFF2-40B4-BE49-F238E27FC236}">
                  <a16:creationId xmlns:a16="http://schemas.microsoft.com/office/drawing/2014/main" id="{40952A83-9312-2444-A939-42CFB355F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8598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342900">
                <a:lnSpc>
                  <a:spcPct val="85000"/>
                </a:lnSpc>
                <a:buClrTx/>
                <a:defRPr/>
              </a:pPr>
              <a:endParaRPr lang="en-US" altLang="en-US" sz="1350" kern="1200">
                <a:solidFill>
                  <a:prstClr val="black"/>
                </a:solidFill>
                <a:latin typeface="Calibri" panose="020F0502020204030204" pitchFamily="34" charset="0"/>
                <a:cs typeface="+mn-cs"/>
              </a:endParaRPr>
            </a:p>
          </p:txBody>
        </p:sp>
        <p:sp>
          <p:nvSpPr>
            <p:cNvPr id="56" name="Rectangle 16">
              <a:extLst>
                <a:ext uri="{FF2B5EF4-FFF2-40B4-BE49-F238E27FC236}">
                  <a16:creationId xmlns:a16="http://schemas.microsoft.com/office/drawing/2014/main" id="{788FFD0C-F9CE-1043-A77D-719BAF57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295" y="1842896"/>
              <a:ext cx="65748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lnSpc>
                  <a:spcPct val="85000"/>
                </a:lnSpc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IP</a:t>
              </a:r>
            </a:p>
            <a:p>
              <a:pPr algn="ctr" defTabSz="342900">
                <a:lnSpc>
                  <a:spcPct val="85000"/>
                </a:lnSpc>
                <a:buClrTx/>
                <a:defRPr/>
              </a:pPr>
              <a:r>
                <a:rPr lang="en-US" altLang="en-US" sz="1275" kern="1200" dirty="0" err="1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Src</a:t>
              </a:r>
              <a:endParaRPr lang="en-US" altLang="en-US" sz="1275" kern="1200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endParaRPr>
            </a:p>
          </p:txBody>
        </p:sp>
        <p:sp>
          <p:nvSpPr>
            <p:cNvPr id="79" name="Rectangle 17">
              <a:extLst>
                <a:ext uri="{FF2B5EF4-FFF2-40B4-BE49-F238E27FC236}">
                  <a16:creationId xmlns:a16="http://schemas.microsoft.com/office/drawing/2014/main" id="{E02188A9-49E0-7846-9A31-DACB21CB7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8360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342900">
                <a:lnSpc>
                  <a:spcPct val="85000"/>
                </a:lnSpc>
                <a:buClrTx/>
                <a:defRPr/>
              </a:pPr>
              <a:endParaRPr lang="en-US" altLang="en-US" sz="1350" kern="1200">
                <a:solidFill>
                  <a:prstClr val="black"/>
                </a:solidFill>
                <a:latin typeface="Calibri" panose="020F0502020204030204" pitchFamily="34" charset="0"/>
                <a:cs typeface="+mn-cs"/>
              </a:endParaRPr>
            </a:p>
          </p:txBody>
        </p:sp>
        <p:sp>
          <p:nvSpPr>
            <p:cNvPr id="80" name="Rectangle 18">
              <a:extLst>
                <a:ext uri="{FF2B5EF4-FFF2-40B4-BE49-F238E27FC236}">
                  <a16:creationId xmlns:a16="http://schemas.microsoft.com/office/drawing/2014/main" id="{EC5453A4-CEFD-2E4F-9BB4-2C94BF0A2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3895" y="1842896"/>
              <a:ext cx="66641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lnSpc>
                  <a:spcPct val="85000"/>
                </a:lnSpc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IP</a:t>
              </a:r>
            </a:p>
            <a:p>
              <a:pPr algn="ctr" defTabSz="342900">
                <a:lnSpc>
                  <a:spcPct val="85000"/>
                </a:lnSpc>
                <a:buClrTx/>
                <a:defRPr/>
              </a:pPr>
              <a:r>
                <a:rPr lang="en-US" altLang="en-US" sz="1275" kern="1200" dirty="0" err="1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Dst</a:t>
              </a:r>
              <a:endParaRPr lang="en-US" altLang="en-US" sz="1275" kern="1200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endParaRPr>
            </a:p>
          </p:txBody>
        </p:sp>
        <p:sp>
          <p:nvSpPr>
            <p:cNvPr id="81" name="Rectangle 19">
              <a:extLst>
                <a:ext uri="{FF2B5EF4-FFF2-40B4-BE49-F238E27FC236}">
                  <a16:creationId xmlns:a16="http://schemas.microsoft.com/office/drawing/2014/main" id="{F6B65A36-E79D-A04F-94D9-ADD42417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0308" y="1847978"/>
              <a:ext cx="660832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342900">
                <a:lnSpc>
                  <a:spcPct val="85000"/>
                </a:lnSpc>
                <a:buClrTx/>
                <a:defRPr/>
              </a:pPr>
              <a:endParaRPr lang="en-US" altLang="en-US" sz="1350" kern="1200">
                <a:solidFill>
                  <a:prstClr val="black"/>
                </a:solidFill>
                <a:latin typeface="Calibri" panose="020F0502020204030204" pitchFamily="34" charset="0"/>
                <a:cs typeface="+mn-cs"/>
              </a:endParaRPr>
            </a:p>
          </p:txBody>
        </p:sp>
        <p:sp>
          <p:nvSpPr>
            <p:cNvPr id="82" name="Rectangle 20">
              <a:extLst>
                <a:ext uri="{FF2B5EF4-FFF2-40B4-BE49-F238E27FC236}">
                  <a16:creationId xmlns:a16="http://schemas.microsoft.com/office/drawing/2014/main" id="{45A2D278-3694-A643-BC10-3E42EF81F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1424" y="1842896"/>
              <a:ext cx="650785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lnSpc>
                  <a:spcPct val="85000"/>
                </a:lnSpc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IP</a:t>
              </a:r>
            </a:p>
            <a:p>
              <a:pPr algn="ctr" defTabSz="342900">
                <a:lnSpc>
                  <a:spcPct val="85000"/>
                </a:lnSpc>
                <a:buClrTx/>
                <a:defRPr/>
              </a:pPr>
              <a:r>
                <a:rPr lang="en-US" altLang="en-US" sz="1275" kern="1200" dirty="0" err="1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Prot</a:t>
              </a:r>
              <a:endParaRPr lang="en-US" altLang="en-US" sz="1275" kern="1200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endParaRPr>
            </a:p>
          </p:txBody>
        </p:sp>
        <p:sp>
          <p:nvSpPr>
            <p:cNvPr id="83" name="Rectangle 21">
              <a:extLst>
                <a:ext uri="{FF2B5EF4-FFF2-40B4-BE49-F238E27FC236}">
                  <a16:creationId xmlns:a16="http://schemas.microsoft.com/office/drawing/2014/main" id="{7911A9BF-9CED-214D-BDDE-8C4985506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1454" y="185495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342900">
                <a:lnSpc>
                  <a:spcPct val="85000"/>
                </a:lnSpc>
                <a:buClrTx/>
                <a:defRPr/>
              </a:pPr>
              <a:endParaRPr lang="en-US" altLang="en-US" sz="1350" kern="1200">
                <a:solidFill>
                  <a:prstClr val="black"/>
                </a:solidFill>
                <a:latin typeface="Calibri" panose="020F0502020204030204" pitchFamily="34" charset="0"/>
                <a:cs typeface="+mn-cs"/>
              </a:endParaRPr>
            </a:p>
          </p:txBody>
        </p:sp>
        <p:sp>
          <p:nvSpPr>
            <p:cNvPr id="84" name="Rectangle 22">
              <a:extLst>
                <a:ext uri="{FF2B5EF4-FFF2-40B4-BE49-F238E27FC236}">
                  <a16:creationId xmlns:a16="http://schemas.microsoft.com/office/drawing/2014/main" id="{B82E42AD-7D55-744C-91C8-E2A3E311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9786" y="1849876"/>
              <a:ext cx="665297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lnSpc>
                  <a:spcPct val="85000"/>
                </a:lnSpc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TCP</a:t>
              </a:r>
            </a:p>
            <a:p>
              <a:pPr algn="ctr" defTabSz="342900">
                <a:lnSpc>
                  <a:spcPct val="85000"/>
                </a:lnSpc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s-port</a:t>
              </a:r>
            </a:p>
          </p:txBody>
        </p: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3861A8ED-7C63-D641-9F09-48D34FC5A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216" y="185495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342900">
                <a:lnSpc>
                  <a:spcPct val="85000"/>
                </a:lnSpc>
                <a:buClrTx/>
                <a:defRPr/>
              </a:pPr>
              <a:endParaRPr lang="en-US" altLang="en-US" sz="1350" kern="1200">
                <a:solidFill>
                  <a:prstClr val="black"/>
                </a:solidFill>
                <a:latin typeface="Calibri" panose="020F0502020204030204" pitchFamily="34" charset="0"/>
                <a:cs typeface="+mn-cs"/>
              </a:endParaRPr>
            </a:p>
          </p:txBody>
        </p:sp>
        <p:sp>
          <p:nvSpPr>
            <p:cNvPr id="86" name="Rectangle 24">
              <a:extLst>
                <a:ext uri="{FF2B5EF4-FFF2-40B4-BE49-F238E27FC236}">
                  <a16:creationId xmlns:a16="http://schemas.microsoft.com/office/drawing/2014/main" id="{E47377AD-5F9D-BC4E-9DAF-21D04B773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5634" y="1849876"/>
              <a:ext cx="66641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lnSpc>
                  <a:spcPct val="85000"/>
                </a:lnSpc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TCP</a:t>
              </a:r>
            </a:p>
            <a:p>
              <a:pPr algn="ctr" defTabSz="342900">
                <a:lnSpc>
                  <a:spcPct val="85000"/>
                </a:lnSpc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d-port</a:t>
              </a:r>
            </a:p>
          </p:txBody>
        </p:sp>
        <p:sp>
          <p:nvSpPr>
            <p:cNvPr id="87" name="Rectangle 25">
              <a:extLst>
                <a:ext uri="{FF2B5EF4-FFF2-40B4-BE49-F238E27FC236}">
                  <a16:creationId xmlns:a16="http://schemas.microsoft.com/office/drawing/2014/main" id="{E942D801-9778-DE47-A09D-B70F081C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7488" y="1852728"/>
              <a:ext cx="834970" cy="4959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342900">
                <a:lnSpc>
                  <a:spcPct val="85000"/>
                </a:lnSpc>
                <a:buClrTx/>
                <a:defRPr/>
              </a:pPr>
              <a:endParaRPr lang="en-US" altLang="en-US" sz="1350" kern="1200">
                <a:solidFill>
                  <a:prstClr val="black"/>
                </a:solidFill>
                <a:latin typeface="Calibri" panose="020F0502020204030204" pitchFamily="34" charset="0"/>
                <a:cs typeface="+mn-cs"/>
              </a:endParaRPr>
            </a:p>
          </p:txBody>
        </p:sp>
        <p:sp>
          <p:nvSpPr>
            <p:cNvPr id="88" name="Rectangle 26">
              <a:extLst>
                <a:ext uri="{FF2B5EF4-FFF2-40B4-BE49-F238E27FC236}">
                  <a16:creationId xmlns:a16="http://schemas.microsoft.com/office/drawing/2014/main" id="{3A864B19-6D0D-824B-808D-384BAC2FE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048" y="1972855"/>
              <a:ext cx="842784" cy="292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lnSpc>
                  <a:spcPct val="85000"/>
                </a:lnSpc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Action</a:t>
              </a:r>
            </a:p>
          </p:txBody>
        </p:sp>
        <p:sp>
          <p:nvSpPr>
            <p:cNvPr id="90" name="Rectangle 13">
              <a:extLst>
                <a:ext uri="{FF2B5EF4-FFF2-40B4-BE49-F238E27FC236}">
                  <a16:creationId xmlns:a16="http://schemas.microsoft.com/office/drawing/2014/main" id="{A246A8FA-D66F-CE41-9DCF-E02116316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002" y="1846643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342900">
                <a:lnSpc>
                  <a:spcPct val="85000"/>
                </a:lnSpc>
                <a:buClrTx/>
                <a:defRPr/>
              </a:pPr>
              <a:endParaRPr lang="en-US" altLang="en-US" sz="1350" kern="1200">
                <a:solidFill>
                  <a:prstClr val="black"/>
                </a:solidFill>
                <a:latin typeface="Calibri" panose="020F0502020204030204" pitchFamily="34" charset="0"/>
                <a:cs typeface="+mn-cs"/>
              </a:endParaRPr>
            </a:p>
          </p:txBody>
        </p:sp>
        <p:sp>
          <p:nvSpPr>
            <p:cNvPr id="91" name="Rectangle 14">
              <a:extLst>
                <a:ext uri="{FF2B5EF4-FFF2-40B4-BE49-F238E27FC236}">
                  <a16:creationId xmlns:a16="http://schemas.microsoft.com/office/drawing/2014/main" id="{15D994AB-28E0-304B-BDD3-1F13A3C40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946" y="1859830"/>
              <a:ext cx="658599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lnSpc>
                  <a:spcPct val="85000"/>
                </a:lnSpc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VLAN</a:t>
              </a:r>
            </a:p>
            <a:p>
              <a:pPr algn="ctr" defTabSz="342900">
                <a:lnSpc>
                  <a:spcPct val="85000"/>
                </a:lnSpc>
                <a:buClrTx/>
                <a:defRPr/>
              </a:pPr>
              <a:r>
                <a:rPr lang="en-US" altLang="en-US" sz="1275" kern="1200" dirty="0" err="1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Pri</a:t>
              </a:r>
              <a:endParaRPr lang="en-US" altLang="en-US" sz="1275" kern="1200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endParaRPr>
            </a:p>
          </p:txBody>
        </p:sp>
        <p:sp>
          <p:nvSpPr>
            <p:cNvPr id="92" name="Rectangle 19">
              <a:extLst>
                <a:ext uri="{FF2B5EF4-FFF2-40B4-BE49-F238E27FC236}">
                  <a16:creationId xmlns:a16="http://schemas.microsoft.com/office/drawing/2014/main" id="{AD1E2BB7-3E66-8C4B-8D44-59EBDBB6D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0708" y="1853623"/>
              <a:ext cx="660832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342900">
                <a:lnSpc>
                  <a:spcPct val="85000"/>
                </a:lnSpc>
                <a:buClrTx/>
                <a:defRPr/>
              </a:pPr>
              <a:endParaRPr lang="en-US" altLang="en-US" sz="1350" kern="1200">
                <a:solidFill>
                  <a:prstClr val="black"/>
                </a:solidFill>
                <a:latin typeface="Calibri" panose="020F0502020204030204" pitchFamily="34" charset="0"/>
                <a:cs typeface="+mn-cs"/>
              </a:endParaRPr>
            </a:p>
          </p:txBody>
        </p:sp>
        <p:sp>
          <p:nvSpPr>
            <p:cNvPr id="93" name="Rectangle 20">
              <a:extLst>
                <a:ext uri="{FF2B5EF4-FFF2-40B4-BE49-F238E27FC236}">
                  <a16:creationId xmlns:a16="http://schemas.microsoft.com/office/drawing/2014/main" id="{A8A17371-179F-ED44-8EE0-0533B08A4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824" y="1848541"/>
              <a:ext cx="650785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342900">
                <a:lnSpc>
                  <a:spcPct val="85000"/>
                </a:lnSpc>
                <a:buClrTx/>
                <a:defRPr/>
              </a:pPr>
              <a:r>
                <a:rPr lang="en-US" altLang="en-US" sz="1275" kern="1200" dirty="0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IP</a:t>
              </a:r>
            </a:p>
            <a:p>
              <a:pPr algn="ctr" defTabSz="342900">
                <a:lnSpc>
                  <a:spcPct val="85000"/>
                </a:lnSpc>
                <a:buClrTx/>
                <a:defRPr/>
              </a:pPr>
              <a:r>
                <a:rPr lang="en-US" altLang="en-US" sz="1275" kern="1200" dirty="0" err="1">
                  <a:solidFill>
                    <a:prstClr val="black"/>
                  </a:solidFill>
                  <a:latin typeface="Calibri" panose="020F0502020204030204" pitchFamily="34" charset="0"/>
                  <a:cs typeface="+mn-cs"/>
                </a:rPr>
                <a:t>ToS</a:t>
              </a:r>
              <a:endParaRPr lang="en-US" altLang="en-US" sz="1275" kern="1200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endParaRPr>
            </a:p>
          </p:txBody>
        </p:sp>
      </p:grpSp>
      <p:sp>
        <p:nvSpPr>
          <p:cNvPr id="57" name="Slide Number Placeholder 3">
            <a:extLst>
              <a:ext uri="{FF2B5EF4-FFF2-40B4-BE49-F238E27FC236}">
                <a16:creationId xmlns:a16="http://schemas.microsoft.com/office/drawing/2014/main" id="{2A3B0BEC-456F-A94A-98CC-4D78DDF61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5689567"/>
            <a:ext cx="2057400" cy="273844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8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2103"/>
            <a:ext cx="7886700" cy="386689"/>
          </a:xfrm>
        </p:spPr>
        <p:txBody>
          <a:bodyPr>
            <a:normAutofit fontScale="47500" lnSpcReduction="20000"/>
          </a:bodyPr>
          <a:lstStyle/>
          <a:p>
            <a:pPr>
              <a:buClr>
                <a:srgbClr val="000090"/>
              </a:buClr>
              <a:buSzPct val="100000"/>
            </a:pPr>
            <a:r>
              <a:rPr lang="en-US" altLang="en-US" dirty="0" err="1">
                <a:solidFill>
                  <a:srgbClr val="C00000"/>
                </a:solidFill>
                <a:latin typeface="Calibri" panose="020F0502020204030204" pitchFamily="34" charset="0"/>
              </a:rPr>
              <a:t>match+action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</a:rPr>
              <a:t>: </a:t>
            </a:r>
            <a:r>
              <a:rPr lang="en-US" altLang="en-US" dirty="0">
                <a:latin typeface="Calibri" panose="020F0502020204030204" pitchFamily="34" charset="0"/>
              </a:rPr>
              <a:t>abstraction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unifies different kinds of devices</a:t>
            </a:r>
            <a:endParaRPr lang="en-US" alt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16606"/>
            <a:ext cx="7886700" cy="670967"/>
          </a:xfrm>
        </p:spPr>
        <p:txBody>
          <a:bodyPr>
            <a:normAutofit/>
          </a:bodyPr>
          <a:lstStyle/>
          <a:p>
            <a:r>
              <a:rPr lang="en-US" sz="3600" dirty="0"/>
              <a:t>OpenFlow abstraction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CD4464B-013F-784B-B542-C675A1CF87D0}"/>
              </a:ext>
            </a:extLst>
          </p:cNvPr>
          <p:cNvSpPr txBox="1">
            <a:spLocks/>
          </p:cNvSpPr>
          <p:nvPr/>
        </p:nvSpPr>
        <p:spPr>
          <a:xfrm>
            <a:off x="1085850" y="2496383"/>
            <a:ext cx="3366880" cy="295274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631" indent="0" defTabSz="685800">
              <a:spcBef>
                <a:spcPts val="0"/>
              </a:spcBef>
              <a:buClr>
                <a:srgbClr val="000090"/>
              </a:buClr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Calibri" charset="0"/>
              </a:rPr>
              <a:t>Router</a:t>
            </a:r>
          </a:p>
          <a:p>
            <a:pPr marL="508397" lvl="1" indent="-161925" defTabSz="685800">
              <a:spcBef>
                <a:spcPts val="0"/>
              </a:spcBef>
              <a:buClr>
                <a:srgbClr val="000090"/>
              </a:buClr>
              <a:buSzPct val="101000"/>
              <a:buFont typeface="Arial"/>
              <a:buChar char="•"/>
              <a:defRPr/>
            </a:pPr>
            <a:r>
              <a:rPr lang="en-US" sz="2100" i="1" dirty="0">
                <a:solidFill>
                  <a:srgbClr val="000090"/>
                </a:solidFill>
                <a:latin typeface="Calibri" charset="0"/>
              </a:rPr>
              <a:t>match: </a:t>
            </a:r>
            <a:r>
              <a:rPr lang="en-US" sz="2100" dirty="0">
                <a:solidFill>
                  <a:prstClr val="black"/>
                </a:solidFill>
                <a:latin typeface="Calibri" charset="0"/>
              </a:rPr>
              <a:t>longest destination IP prefix</a:t>
            </a:r>
          </a:p>
          <a:p>
            <a:pPr marL="508397" lvl="1" indent="-161925" defTabSz="685800">
              <a:spcBef>
                <a:spcPts val="0"/>
              </a:spcBef>
              <a:buClr>
                <a:srgbClr val="000090"/>
              </a:buClr>
              <a:buSzPct val="101000"/>
              <a:buFont typeface="Arial"/>
              <a:buChar char="•"/>
              <a:defRPr/>
            </a:pPr>
            <a:r>
              <a:rPr lang="en-US" sz="2100" i="1" dirty="0">
                <a:solidFill>
                  <a:srgbClr val="000090"/>
                </a:solidFill>
                <a:latin typeface="Calibri" charset="0"/>
              </a:rPr>
              <a:t>action: </a:t>
            </a:r>
            <a:r>
              <a:rPr lang="en-US" sz="2100" dirty="0">
                <a:solidFill>
                  <a:prstClr val="black"/>
                </a:solidFill>
                <a:latin typeface="Calibri" charset="0"/>
              </a:rPr>
              <a:t>forward out a link</a:t>
            </a:r>
          </a:p>
          <a:p>
            <a:pPr marL="0" indent="0" defTabSz="685800">
              <a:spcBef>
                <a:spcPts val="0"/>
              </a:spcBef>
              <a:buClr>
                <a:srgbClr val="000090"/>
              </a:buClr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Calibri" charset="0"/>
              </a:rPr>
              <a:t>Switch</a:t>
            </a:r>
            <a:endParaRPr lang="en-US" sz="2100" dirty="0">
              <a:solidFill>
                <a:srgbClr val="C00000"/>
              </a:solidFill>
              <a:latin typeface="Calibri" charset="0"/>
            </a:endParaRPr>
          </a:p>
          <a:p>
            <a:pPr marL="508397" lvl="1" indent="-161925" defTabSz="685800">
              <a:spcBef>
                <a:spcPts val="0"/>
              </a:spcBef>
              <a:buClr>
                <a:srgbClr val="000090"/>
              </a:buClr>
              <a:buSzPct val="100000"/>
              <a:buFont typeface="Arial"/>
              <a:buChar char="•"/>
              <a:defRPr/>
            </a:pPr>
            <a:r>
              <a:rPr lang="en-US" sz="2100" i="1" dirty="0">
                <a:solidFill>
                  <a:srgbClr val="000090"/>
                </a:solidFill>
                <a:latin typeface="Calibri" charset="0"/>
              </a:rPr>
              <a:t>match: </a:t>
            </a:r>
            <a:r>
              <a:rPr lang="en-US" sz="2100" dirty="0">
                <a:solidFill>
                  <a:prstClr val="black"/>
                </a:solidFill>
                <a:latin typeface="Calibri" charset="0"/>
              </a:rPr>
              <a:t>destination MAC address</a:t>
            </a:r>
          </a:p>
          <a:p>
            <a:pPr marL="508397" lvl="1" indent="-161925" defTabSz="685800">
              <a:spcBef>
                <a:spcPts val="0"/>
              </a:spcBef>
              <a:buClr>
                <a:srgbClr val="000090"/>
              </a:buClr>
              <a:buSzPct val="100000"/>
              <a:buFont typeface="Arial"/>
              <a:buChar char="•"/>
              <a:defRPr/>
            </a:pPr>
            <a:r>
              <a:rPr lang="en-US" sz="2100" i="1" dirty="0">
                <a:solidFill>
                  <a:srgbClr val="000090"/>
                </a:solidFill>
                <a:latin typeface="Calibri" charset="0"/>
              </a:rPr>
              <a:t>action: </a:t>
            </a:r>
            <a:r>
              <a:rPr lang="en-US" sz="2100" dirty="0">
                <a:solidFill>
                  <a:prstClr val="black"/>
                </a:solidFill>
                <a:latin typeface="Calibri" charset="0"/>
              </a:rPr>
              <a:t>forward or flood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667D824B-6CCF-664C-BE00-1958B9E23803}"/>
              </a:ext>
            </a:extLst>
          </p:cNvPr>
          <p:cNvSpPr txBox="1">
            <a:spLocks/>
          </p:cNvSpPr>
          <p:nvPr/>
        </p:nvSpPr>
        <p:spPr>
          <a:xfrm>
            <a:off x="4922354" y="2501919"/>
            <a:ext cx="3545786" cy="34861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spcBef>
                <a:spcPts val="0"/>
              </a:spcBef>
              <a:buClr>
                <a:srgbClr val="000090"/>
              </a:buClr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Calibri" charset="0"/>
              </a:rPr>
              <a:t>Firewall</a:t>
            </a:r>
          </a:p>
          <a:p>
            <a:pPr marL="381000" lvl="1" indent="-164306" defTabSz="685800">
              <a:spcBef>
                <a:spcPts val="0"/>
              </a:spcBef>
              <a:buClr>
                <a:srgbClr val="000090"/>
              </a:buClr>
              <a:buFont typeface="Arial"/>
              <a:buChar char="•"/>
              <a:defRPr/>
            </a:pPr>
            <a:r>
              <a:rPr lang="en-US" sz="2100" i="1" dirty="0">
                <a:solidFill>
                  <a:srgbClr val="000090"/>
                </a:solidFill>
                <a:latin typeface="Calibri" charset="0"/>
              </a:rPr>
              <a:t>match</a:t>
            </a:r>
            <a:r>
              <a:rPr lang="en-US" sz="2100" dirty="0">
                <a:solidFill>
                  <a:prstClr val="black"/>
                </a:solidFill>
                <a:latin typeface="Calibri" charset="0"/>
              </a:rPr>
              <a:t>: IP addresses and TCP/UDP port numbers</a:t>
            </a:r>
          </a:p>
          <a:p>
            <a:pPr marL="381000" lvl="1" indent="-164306" defTabSz="685800">
              <a:spcBef>
                <a:spcPts val="0"/>
              </a:spcBef>
              <a:buClr>
                <a:srgbClr val="000090"/>
              </a:buClr>
              <a:buFont typeface="Arial"/>
              <a:buChar char="•"/>
              <a:defRPr/>
            </a:pPr>
            <a:r>
              <a:rPr lang="en-US" sz="2100" i="1" dirty="0">
                <a:solidFill>
                  <a:srgbClr val="000090"/>
                </a:solidFill>
                <a:latin typeface="Calibri" charset="0"/>
              </a:rPr>
              <a:t>action: </a:t>
            </a:r>
            <a:r>
              <a:rPr lang="en-US" sz="2100" dirty="0">
                <a:solidFill>
                  <a:prstClr val="black"/>
                </a:solidFill>
                <a:latin typeface="Calibri" charset="0"/>
              </a:rPr>
              <a:t>permit or deny </a:t>
            </a:r>
          </a:p>
          <a:p>
            <a:pPr marL="0" indent="0" defTabSz="685800">
              <a:spcBef>
                <a:spcPts val="0"/>
              </a:spcBef>
              <a:buClr>
                <a:srgbClr val="000090"/>
              </a:buClr>
              <a:buNone/>
              <a:defRPr/>
            </a:pPr>
            <a:endParaRPr lang="en-US" sz="2400" dirty="0">
              <a:solidFill>
                <a:srgbClr val="C00000"/>
              </a:solidFill>
              <a:latin typeface="Calibri" charset="0"/>
            </a:endParaRPr>
          </a:p>
          <a:p>
            <a:pPr marL="0" indent="0" defTabSz="685800">
              <a:spcBef>
                <a:spcPts val="0"/>
              </a:spcBef>
              <a:buClr>
                <a:srgbClr val="000090"/>
              </a:buClr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Calibri" charset="0"/>
              </a:rPr>
              <a:t>NAT</a:t>
            </a:r>
          </a:p>
          <a:p>
            <a:pPr marL="389335" lvl="1" indent="-172641" defTabSz="685800">
              <a:spcBef>
                <a:spcPts val="0"/>
              </a:spcBef>
              <a:buClr>
                <a:srgbClr val="000090"/>
              </a:buClr>
              <a:buFont typeface="Arial"/>
              <a:buChar char="•"/>
              <a:defRPr/>
            </a:pPr>
            <a:r>
              <a:rPr lang="en-US" sz="2100" i="1" dirty="0">
                <a:solidFill>
                  <a:srgbClr val="000090"/>
                </a:solidFill>
                <a:latin typeface="Calibri" charset="0"/>
              </a:rPr>
              <a:t>match: </a:t>
            </a:r>
            <a:r>
              <a:rPr lang="en-US" sz="2100" dirty="0">
                <a:solidFill>
                  <a:prstClr val="black"/>
                </a:solidFill>
                <a:latin typeface="Calibri" charset="0"/>
              </a:rPr>
              <a:t>IP address and port</a:t>
            </a:r>
          </a:p>
          <a:p>
            <a:pPr marL="389335" lvl="1" indent="-172641" defTabSz="685800">
              <a:spcBef>
                <a:spcPts val="0"/>
              </a:spcBef>
              <a:buClr>
                <a:srgbClr val="000090"/>
              </a:buClr>
              <a:buFont typeface="Arial"/>
              <a:buChar char="•"/>
              <a:defRPr/>
            </a:pPr>
            <a:r>
              <a:rPr lang="en-US" sz="2100" i="1" dirty="0">
                <a:solidFill>
                  <a:srgbClr val="000090"/>
                </a:solidFill>
                <a:latin typeface="Calibri" charset="0"/>
              </a:rPr>
              <a:t>action: </a:t>
            </a:r>
            <a:r>
              <a:rPr lang="en-US" sz="2100" dirty="0">
                <a:solidFill>
                  <a:prstClr val="black"/>
                </a:solidFill>
                <a:latin typeface="Calibri" charset="0"/>
              </a:rPr>
              <a:t>rewrite address and port</a:t>
            </a:r>
          </a:p>
          <a:p>
            <a:pPr marL="0" indent="-166688" defTabSz="685800">
              <a:spcBef>
                <a:spcPts val="0"/>
              </a:spcBef>
              <a:buFont typeface="Wingdings" charset="0"/>
              <a:buChar char="§"/>
              <a:defRPr/>
            </a:pPr>
            <a:endParaRPr lang="en-US" sz="2400" dirty="0">
              <a:solidFill>
                <a:prstClr val="black"/>
              </a:solidFill>
              <a:latin typeface="Calibri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E1B560F-4B2A-0640-8667-837D2163E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5689567"/>
            <a:ext cx="2057400" cy="273844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3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16606"/>
            <a:ext cx="7886700" cy="670967"/>
          </a:xfrm>
        </p:spPr>
        <p:txBody>
          <a:bodyPr>
            <a:normAutofit/>
          </a:bodyPr>
          <a:lstStyle/>
          <a:p>
            <a:r>
              <a:rPr lang="en-US" sz="3600" dirty="0"/>
              <a:t>OpenFlow example</a:t>
            </a:r>
          </a:p>
        </p:txBody>
      </p:sp>
      <p:cxnSp>
        <p:nvCxnSpPr>
          <p:cNvPr id="196" name="Straight Connector 13">
            <a:extLst>
              <a:ext uri="{FF2B5EF4-FFF2-40B4-BE49-F238E27FC236}">
                <a16:creationId xmlns:a16="http://schemas.microsoft.com/office/drawing/2014/main" id="{CB40D880-161F-974F-A9EE-DC429D8528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08824" y="2778921"/>
            <a:ext cx="1618059" cy="13846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Straight Connector 11">
            <a:extLst>
              <a:ext uri="{FF2B5EF4-FFF2-40B4-BE49-F238E27FC236}">
                <a16:creationId xmlns:a16="http://schemas.microsoft.com/office/drawing/2014/main" id="{F369C91E-6275-2C49-8D03-6AFE694C55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8375" y="4230291"/>
            <a:ext cx="153471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Straight Connector 6">
            <a:extLst>
              <a:ext uri="{FF2B5EF4-FFF2-40B4-BE49-F238E27FC236}">
                <a16:creationId xmlns:a16="http://schemas.microsoft.com/office/drawing/2014/main" id="{8130AC3F-4D6F-7145-8F66-CD05FE33E6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69544" y="2875360"/>
            <a:ext cx="0" cy="1181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Straight Connector 64">
            <a:extLst>
              <a:ext uri="{FF2B5EF4-FFF2-40B4-BE49-F238E27FC236}">
                <a16:creationId xmlns:a16="http://schemas.microsoft.com/office/drawing/2014/main" id="{D53BF40B-1E44-474A-A1E4-88E387FB21E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260032" y="3223023"/>
            <a:ext cx="1108472" cy="983456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4B29DE4-2EEB-D84D-9D70-6BD80FD57EAC}"/>
              </a:ext>
            </a:extLst>
          </p:cNvPr>
          <p:cNvCxnSpPr/>
          <p:nvPr/>
        </p:nvCxnSpPr>
        <p:spPr>
          <a:xfrm flipH="1" flipV="1">
            <a:off x="3220743" y="4282681"/>
            <a:ext cx="4763" cy="492919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D4FF8069-D6E8-734F-B1D2-6BE329F879C7}"/>
              </a:ext>
            </a:extLst>
          </p:cNvPr>
          <p:cNvCxnSpPr/>
          <p:nvPr/>
        </p:nvCxnSpPr>
        <p:spPr>
          <a:xfrm>
            <a:off x="2503987" y="4250531"/>
            <a:ext cx="398859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02" name="Group 44">
            <a:extLst>
              <a:ext uri="{FF2B5EF4-FFF2-40B4-BE49-F238E27FC236}">
                <a16:creationId xmlns:a16="http://schemas.microsoft.com/office/drawing/2014/main" id="{9C4002D9-DF30-D144-9386-64ED23FED52F}"/>
              </a:ext>
            </a:extLst>
          </p:cNvPr>
          <p:cNvGrpSpPr>
            <a:grpSpLocks/>
          </p:cNvGrpSpPr>
          <p:nvPr/>
        </p:nvGrpSpPr>
        <p:grpSpPr bwMode="auto">
          <a:xfrm>
            <a:off x="2055120" y="3889772"/>
            <a:ext cx="567929" cy="471488"/>
            <a:chOff x="-44" y="1473"/>
            <a:chExt cx="981" cy="1105"/>
          </a:xfrm>
        </p:grpSpPr>
        <p:pic>
          <p:nvPicPr>
            <p:cNvPr id="203" name="Picture 45" descr="desktop_computer_stylized_medium">
              <a:extLst>
                <a:ext uri="{FF2B5EF4-FFF2-40B4-BE49-F238E27FC236}">
                  <a16:creationId xmlns:a16="http://schemas.microsoft.com/office/drawing/2014/main" id="{A8DDFC57-A653-E643-878F-2786E68F6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" name="Freeform 46">
              <a:extLst>
                <a:ext uri="{FF2B5EF4-FFF2-40B4-BE49-F238E27FC236}">
                  <a16:creationId xmlns:a16="http://schemas.microsoft.com/office/drawing/2014/main" id="{3015E4EC-FEA9-5542-ACE6-63401E8006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5" name="Group 44">
            <a:extLst>
              <a:ext uri="{FF2B5EF4-FFF2-40B4-BE49-F238E27FC236}">
                <a16:creationId xmlns:a16="http://schemas.microsoft.com/office/drawing/2014/main" id="{F77FDB30-E2C1-8043-AA3D-41C5428CD580}"/>
              </a:ext>
            </a:extLst>
          </p:cNvPr>
          <p:cNvGrpSpPr>
            <a:grpSpLocks/>
          </p:cNvGrpSpPr>
          <p:nvPr/>
        </p:nvGrpSpPr>
        <p:grpSpPr bwMode="auto">
          <a:xfrm>
            <a:off x="2852839" y="4526756"/>
            <a:ext cx="567929" cy="471488"/>
            <a:chOff x="188" y="1473"/>
            <a:chExt cx="981" cy="1105"/>
          </a:xfrm>
        </p:grpSpPr>
        <p:pic>
          <p:nvPicPr>
            <p:cNvPr id="206" name="Picture 45" descr="desktop_computer_stylized_medium">
              <a:extLst>
                <a:ext uri="{FF2B5EF4-FFF2-40B4-BE49-F238E27FC236}">
                  <a16:creationId xmlns:a16="http://schemas.microsoft.com/office/drawing/2014/main" id="{1052E4EA-6FEA-844A-A25A-AF2C0B49F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" name="Freeform 46">
              <a:extLst>
                <a:ext uri="{FF2B5EF4-FFF2-40B4-BE49-F238E27FC236}">
                  <a16:creationId xmlns:a16="http://schemas.microsoft.com/office/drawing/2014/main" id="{539D824A-2830-1A42-AF13-8ADCB10DAC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08" name="TextBox 9">
            <a:extLst>
              <a:ext uri="{FF2B5EF4-FFF2-40B4-BE49-F238E27FC236}">
                <a16:creationId xmlns:a16="http://schemas.microsoft.com/office/drawing/2014/main" id="{6EDEBC7E-1ACA-5B44-9D83-8900509C0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987" y="4019915"/>
            <a:ext cx="671980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050" kern="1200" dirty="0">
                <a:solidFill>
                  <a:srgbClr val="0000A8"/>
                </a:solidFill>
                <a:cs typeface="Arial" panose="020B0604020202020204" pitchFamily="34" charset="0"/>
              </a:rPr>
              <a:t>Host h1</a:t>
            </a: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050" kern="1200" dirty="0">
                <a:solidFill>
                  <a:srgbClr val="000000"/>
                </a:solidFill>
                <a:cs typeface="Arial" panose="020B0604020202020204" pitchFamily="34" charset="0"/>
              </a:rPr>
              <a:t>10.1.0.1</a:t>
            </a: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altLang="en-US" sz="1050" kern="1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09" name="TextBox 58">
            <a:extLst>
              <a:ext uri="{FF2B5EF4-FFF2-40B4-BE49-F238E27FC236}">
                <a16:creationId xmlns:a16="http://schemas.microsoft.com/office/drawing/2014/main" id="{E1178F66-20DC-9147-A60A-B4A736E8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487" y="4947305"/>
            <a:ext cx="671979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050" kern="1200" dirty="0">
                <a:solidFill>
                  <a:srgbClr val="0000A8"/>
                </a:solidFill>
                <a:cs typeface="Arial" panose="020B0604020202020204" pitchFamily="34" charset="0"/>
              </a:rPr>
              <a:t>Host h2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050" kern="1200" dirty="0">
                <a:solidFill>
                  <a:srgbClr val="000000"/>
                </a:solidFill>
                <a:cs typeface="Arial" panose="020B0604020202020204" pitchFamily="34" charset="0"/>
              </a:rPr>
              <a:t>10.1.0.2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altLang="en-US" sz="1350" kern="1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1F07088-AD69-CB45-9BB2-8DB8C9FEDA25}"/>
              </a:ext>
            </a:extLst>
          </p:cNvPr>
          <p:cNvCxnSpPr/>
          <p:nvPr/>
        </p:nvCxnSpPr>
        <p:spPr>
          <a:xfrm flipV="1">
            <a:off x="4494710" y="4283869"/>
            <a:ext cx="229790" cy="36790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6CB3FF4-5E87-DD4D-9275-FA1D2385BBC2}"/>
              </a:ext>
            </a:extLst>
          </p:cNvPr>
          <p:cNvCxnSpPr/>
          <p:nvPr/>
        </p:nvCxnSpPr>
        <p:spPr>
          <a:xfrm>
            <a:off x="5060256" y="4193381"/>
            <a:ext cx="398860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12" name="Group 44">
            <a:extLst>
              <a:ext uri="{FF2B5EF4-FFF2-40B4-BE49-F238E27FC236}">
                <a16:creationId xmlns:a16="http://schemas.microsoft.com/office/drawing/2014/main" id="{AF067C68-E87B-E64B-9EA0-8C576193E2D5}"/>
              </a:ext>
            </a:extLst>
          </p:cNvPr>
          <p:cNvGrpSpPr>
            <a:grpSpLocks/>
          </p:cNvGrpSpPr>
          <p:nvPr/>
        </p:nvGrpSpPr>
        <p:grpSpPr bwMode="auto">
          <a:xfrm>
            <a:off x="5215039" y="4023122"/>
            <a:ext cx="567929" cy="471488"/>
            <a:chOff x="-44" y="1473"/>
            <a:chExt cx="981" cy="1105"/>
          </a:xfrm>
        </p:grpSpPr>
        <p:pic>
          <p:nvPicPr>
            <p:cNvPr id="213" name="Picture 45" descr="desktop_computer_stylized_medium">
              <a:extLst>
                <a:ext uri="{FF2B5EF4-FFF2-40B4-BE49-F238E27FC236}">
                  <a16:creationId xmlns:a16="http://schemas.microsoft.com/office/drawing/2014/main" id="{58222FD7-FAC0-9048-861D-C7FB905DA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4" name="Freeform 46">
              <a:extLst>
                <a:ext uri="{FF2B5EF4-FFF2-40B4-BE49-F238E27FC236}">
                  <a16:creationId xmlns:a16="http://schemas.microsoft.com/office/drawing/2014/main" id="{4F99949B-902B-5C48-B8F4-C60B9A1C94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5" name="Group 44">
            <a:extLst>
              <a:ext uri="{FF2B5EF4-FFF2-40B4-BE49-F238E27FC236}">
                <a16:creationId xmlns:a16="http://schemas.microsoft.com/office/drawing/2014/main" id="{BB96A80F-DF20-D84A-83F9-B02CA294C3CB}"/>
              </a:ext>
            </a:extLst>
          </p:cNvPr>
          <p:cNvGrpSpPr>
            <a:grpSpLocks/>
          </p:cNvGrpSpPr>
          <p:nvPr/>
        </p:nvGrpSpPr>
        <p:grpSpPr bwMode="auto">
          <a:xfrm>
            <a:off x="4106566" y="4483894"/>
            <a:ext cx="567928" cy="471488"/>
            <a:chOff x="-44" y="1473"/>
            <a:chExt cx="981" cy="1105"/>
          </a:xfrm>
        </p:grpSpPr>
        <p:pic>
          <p:nvPicPr>
            <p:cNvPr id="216" name="Picture 45" descr="desktop_computer_stylized_medium">
              <a:extLst>
                <a:ext uri="{FF2B5EF4-FFF2-40B4-BE49-F238E27FC236}">
                  <a16:creationId xmlns:a16="http://schemas.microsoft.com/office/drawing/2014/main" id="{33CD0307-64FA-664C-937F-8AEF1F767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7" name="Freeform 46">
              <a:extLst>
                <a:ext uri="{FF2B5EF4-FFF2-40B4-BE49-F238E27FC236}">
                  <a16:creationId xmlns:a16="http://schemas.microsoft.com/office/drawing/2014/main" id="{7E09CDE0-C828-BD49-ABFC-D01B3B7779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18" name="TextBox 70">
            <a:extLst>
              <a:ext uri="{FF2B5EF4-FFF2-40B4-BE49-F238E27FC236}">
                <a16:creationId xmlns:a16="http://schemas.microsoft.com/office/drawing/2014/main" id="{F1E4672C-055C-0040-BA1C-1B569384F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463" y="4044554"/>
            <a:ext cx="671979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050" kern="1200" dirty="0">
                <a:solidFill>
                  <a:srgbClr val="0000A8"/>
                </a:solidFill>
                <a:cs typeface="Arial" panose="020B0604020202020204" pitchFamily="34" charset="0"/>
              </a:rPr>
              <a:t>Host h4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050" kern="1200" dirty="0">
                <a:solidFill>
                  <a:srgbClr val="000000"/>
                </a:solidFill>
                <a:cs typeface="Arial" panose="020B0604020202020204" pitchFamily="34" charset="0"/>
              </a:rPr>
              <a:t>10.2.0.4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altLang="en-US" sz="1350" kern="1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19" name="TextBox 71">
            <a:extLst>
              <a:ext uri="{FF2B5EF4-FFF2-40B4-BE49-F238E27FC236}">
                <a16:creationId xmlns:a16="http://schemas.microsoft.com/office/drawing/2014/main" id="{7D1D7A82-2B90-124D-8B70-788F9A13A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683" y="4869605"/>
            <a:ext cx="671979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050" kern="1200" dirty="0">
                <a:solidFill>
                  <a:srgbClr val="0000A8"/>
                </a:solidFill>
                <a:cs typeface="Arial" panose="020B0604020202020204" pitchFamily="34" charset="0"/>
              </a:rPr>
              <a:t>Host h3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050" kern="1200" dirty="0">
                <a:solidFill>
                  <a:srgbClr val="000000"/>
                </a:solidFill>
                <a:cs typeface="Arial" panose="020B0604020202020204" pitchFamily="34" charset="0"/>
              </a:rPr>
              <a:t>10.2.0.3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altLang="en-US" sz="1350" kern="1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2B5B59C-D9F3-FA4D-8B80-E6E965F14CB4}"/>
              </a:ext>
            </a:extLst>
          </p:cNvPr>
          <p:cNvCxnSpPr/>
          <p:nvPr/>
        </p:nvCxnSpPr>
        <p:spPr>
          <a:xfrm>
            <a:off x="2512320" y="2868216"/>
            <a:ext cx="529829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46ED07FB-874E-784B-B948-DE3F22F518D9}"/>
              </a:ext>
            </a:extLst>
          </p:cNvPr>
          <p:cNvCxnSpPr/>
          <p:nvPr/>
        </p:nvCxnSpPr>
        <p:spPr>
          <a:xfrm flipV="1">
            <a:off x="3245744" y="2368155"/>
            <a:ext cx="0" cy="35599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22" name="Group 44">
            <a:extLst>
              <a:ext uri="{FF2B5EF4-FFF2-40B4-BE49-F238E27FC236}">
                <a16:creationId xmlns:a16="http://schemas.microsoft.com/office/drawing/2014/main" id="{7AD81740-508B-C947-8F31-2442A83D9910}"/>
              </a:ext>
            </a:extLst>
          </p:cNvPr>
          <p:cNvGrpSpPr>
            <a:grpSpLocks/>
          </p:cNvGrpSpPr>
          <p:nvPr/>
        </p:nvGrpSpPr>
        <p:grpSpPr bwMode="auto">
          <a:xfrm>
            <a:off x="2884985" y="2074069"/>
            <a:ext cx="567928" cy="471488"/>
            <a:chOff x="-44" y="1473"/>
            <a:chExt cx="981" cy="1105"/>
          </a:xfrm>
        </p:grpSpPr>
        <p:pic>
          <p:nvPicPr>
            <p:cNvPr id="223" name="Picture 45" descr="desktop_computer_stylized_medium">
              <a:extLst>
                <a:ext uri="{FF2B5EF4-FFF2-40B4-BE49-F238E27FC236}">
                  <a16:creationId xmlns:a16="http://schemas.microsoft.com/office/drawing/2014/main" id="{2C016883-9484-5C4D-B14D-EA3364FB6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4" name="Freeform 46">
              <a:extLst>
                <a:ext uri="{FF2B5EF4-FFF2-40B4-BE49-F238E27FC236}">
                  <a16:creationId xmlns:a16="http://schemas.microsoft.com/office/drawing/2014/main" id="{F5C81A08-61C3-3E43-A943-49A53106C8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5" name="Group 44">
            <a:extLst>
              <a:ext uri="{FF2B5EF4-FFF2-40B4-BE49-F238E27FC236}">
                <a16:creationId xmlns:a16="http://schemas.microsoft.com/office/drawing/2014/main" id="{8C13A896-FAF2-1944-9E6A-653D596FBABE}"/>
              </a:ext>
            </a:extLst>
          </p:cNvPr>
          <p:cNvGrpSpPr>
            <a:grpSpLocks/>
          </p:cNvGrpSpPr>
          <p:nvPr/>
        </p:nvGrpSpPr>
        <p:grpSpPr bwMode="auto">
          <a:xfrm>
            <a:off x="2094410" y="2778659"/>
            <a:ext cx="567928" cy="471488"/>
            <a:chOff x="-44" y="1473"/>
            <a:chExt cx="981" cy="1105"/>
          </a:xfrm>
        </p:grpSpPr>
        <p:pic>
          <p:nvPicPr>
            <p:cNvPr id="226" name="Picture 45" descr="desktop_computer_stylized_medium">
              <a:extLst>
                <a:ext uri="{FF2B5EF4-FFF2-40B4-BE49-F238E27FC236}">
                  <a16:creationId xmlns:a16="http://schemas.microsoft.com/office/drawing/2014/main" id="{170E5B83-C729-6B4F-8607-FA40D2628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Freeform 46">
              <a:extLst>
                <a:ext uri="{FF2B5EF4-FFF2-40B4-BE49-F238E27FC236}">
                  <a16:creationId xmlns:a16="http://schemas.microsoft.com/office/drawing/2014/main" id="{DA39ACBD-A915-6D4A-817E-BF1203C22A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28" name="TextBox 83">
            <a:extLst>
              <a:ext uri="{FF2B5EF4-FFF2-40B4-BE49-F238E27FC236}">
                <a16:creationId xmlns:a16="http://schemas.microsoft.com/office/drawing/2014/main" id="{30CFD95A-683A-934C-A7FE-C30EB2568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7634" y="3156087"/>
            <a:ext cx="67198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050" kern="1200" dirty="0">
                <a:solidFill>
                  <a:srgbClr val="0000A8"/>
                </a:solidFill>
                <a:cs typeface="Arial" panose="020B0604020202020204" pitchFamily="34" charset="0"/>
              </a:rPr>
              <a:t>Host h5</a:t>
            </a: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050" kern="1200" dirty="0">
                <a:solidFill>
                  <a:srgbClr val="000000"/>
                </a:solidFill>
                <a:cs typeface="Arial" panose="020B0604020202020204" pitchFamily="34" charset="0"/>
              </a:rPr>
              <a:t>10.3.0.5</a:t>
            </a:r>
          </a:p>
        </p:txBody>
      </p:sp>
      <p:sp>
        <p:nvSpPr>
          <p:cNvPr id="229" name="TextBox 92">
            <a:extLst>
              <a:ext uri="{FF2B5EF4-FFF2-40B4-BE49-F238E27FC236}">
                <a16:creationId xmlns:a16="http://schemas.microsoft.com/office/drawing/2014/main" id="{988CB387-3820-3A4C-A283-BDC5D16D3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169" y="3819525"/>
            <a:ext cx="36740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350" kern="1200" dirty="0">
                <a:solidFill>
                  <a:srgbClr val="C00000"/>
                </a:solidFill>
                <a:cs typeface="Arial" panose="020B0604020202020204" pitchFamily="34" charset="0"/>
              </a:rPr>
              <a:t>s1</a:t>
            </a:r>
          </a:p>
        </p:txBody>
      </p:sp>
      <p:sp>
        <p:nvSpPr>
          <p:cNvPr id="230" name="TextBox 93">
            <a:extLst>
              <a:ext uri="{FF2B5EF4-FFF2-40B4-BE49-F238E27FC236}">
                <a16:creationId xmlns:a16="http://schemas.microsoft.com/office/drawing/2014/main" id="{CBFD7310-8113-634E-8357-DF51674B5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610" y="3839766"/>
            <a:ext cx="36740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350" kern="1200" dirty="0">
                <a:solidFill>
                  <a:srgbClr val="C00000"/>
                </a:solidFill>
                <a:cs typeface="Arial" panose="020B0604020202020204" pitchFamily="34" charset="0"/>
              </a:rPr>
              <a:t>s2</a:t>
            </a:r>
          </a:p>
        </p:txBody>
      </p:sp>
      <p:sp>
        <p:nvSpPr>
          <p:cNvPr id="231" name="TextBox 94">
            <a:extLst>
              <a:ext uri="{FF2B5EF4-FFF2-40B4-BE49-F238E27FC236}">
                <a16:creationId xmlns:a16="http://schemas.microsoft.com/office/drawing/2014/main" id="{3350DC8E-7B2E-2744-9A7F-5D80CDC27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0285" y="2483644"/>
            <a:ext cx="36740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350" kern="1200" dirty="0">
                <a:solidFill>
                  <a:srgbClr val="C00000"/>
                </a:solidFill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232" name="Straight Connector 99">
            <a:extLst>
              <a:ext uri="{FF2B5EF4-FFF2-40B4-BE49-F238E27FC236}">
                <a16:creationId xmlns:a16="http://schemas.microsoft.com/office/drawing/2014/main" id="{D82A6EC4-C796-AD40-976D-1FD13F41BA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60033" y="3011092"/>
            <a:ext cx="1044179" cy="164306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3" name="Straight Connector 102">
            <a:extLst>
              <a:ext uri="{FF2B5EF4-FFF2-40B4-BE49-F238E27FC236}">
                <a16:creationId xmlns:a16="http://schemas.microsoft.com/office/drawing/2014/main" id="{168D649A-E996-4E4B-9CE2-4CE19077F1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503" y="3223022"/>
            <a:ext cx="400050" cy="732234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4" name="TextBox 108">
            <a:extLst>
              <a:ext uri="{FF2B5EF4-FFF2-40B4-BE49-F238E27FC236}">
                <a16:creationId xmlns:a16="http://schemas.microsoft.com/office/drawing/2014/main" id="{C24D254F-852A-5041-BE42-3D1E0FD07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8581" y="2487216"/>
            <a:ext cx="2487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900" kern="12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235" name="TextBox 109">
            <a:extLst>
              <a:ext uri="{FF2B5EF4-FFF2-40B4-BE49-F238E27FC236}">
                <a16:creationId xmlns:a16="http://schemas.microsoft.com/office/drawing/2014/main" id="{1B4722FF-BC4E-B24E-AAF9-4CFBDCD18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7347" y="2671763"/>
            <a:ext cx="2487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900" kern="12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236" name="TextBox 110">
            <a:extLst>
              <a:ext uri="{FF2B5EF4-FFF2-40B4-BE49-F238E27FC236}">
                <a16:creationId xmlns:a16="http://schemas.microsoft.com/office/drawing/2014/main" id="{99E43DED-25B4-764C-B475-987E9899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572" y="2950421"/>
            <a:ext cx="2487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900" kern="1200" dirty="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237" name="TextBox 111">
            <a:extLst>
              <a:ext uri="{FF2B5EF4-FFF2-40B4-BE49-F238E27FC236}">
                <a16:creationId xmlns:a16="http://schemas.microsoft.com/office/drawing/2014/main" id="{60CD7B1B-6C0C-414A-A6F4-2C724B111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950" y="2872979"/>
            <a:ext cx="2487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900" kern="12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238" name="TextBox 112">
            <a:extLst>
              <a:ext uri="{FF2B5EF4-FFF2-40B4-BE49-F238E27FC236}">
                <a16:creationId xmlns:a16="http://schemas.microsoft.com/office/drawing/2014/main" id="{36B76F06-8CE7-0E41-A3A1-18B5E468B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953" y="3862388"/>
            <a:ext cx="2487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900" kern="12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239" name="TextBox 113">
            <a:extLst>
              <a:ext uri="{FF2B5EF4-FFF2-40B4-BE49-F238E27FC236}">
                <a16:creationId xmlns:a16="http://schemas.microsoft.com/office/drawing/2014/main" id="{B38FAB30-55A3-AD46-B047-E929AAD42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8062" y="4064794"/>
            <a:ext cx="2487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900" kern="12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240" name="TextBox 114">
            <a:extLst>
              <a:ext uri="{FF2B5EF4-FFF2-40B4-BE49-F238E27FC236}">
                <a16:creationId xmlns:a16="http://schemas.microsoft.com/office/drawing/2014/main" id="{6209C114-B4AA-A244-982D-EBB94D82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003" y="4325541"/>
            <a:ext cx="2487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900" kern="12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241" name="TextBox 115">
            <a:extLst>
              <a:ext uri="{FF2B5EF4-FFF2-40B4-BE49-F238E27FC236}">
                <a16:creationId xmlns:a16="http://schemas.microsoft.com/office/drawing/2014/main" id="{3C3609FE-6138-874F-A89C-6F8C711D3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003" y="4185047"/>
            <a:ext cx="2487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900" kern="12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242" name="TextBox 117">
            <a:extLst>
              <a:ext uri="{FF2B5EF4-FFF2-40B4-BE49-F238E27FC236}">
                <a16:creationId xmlns:a16="http://schemas.microsoft.com/office/drawing/2014/main" id="{9D634780-9369-0148-8A46-086906AB7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8978" y="3924300"/>
            <a:ext cx="2487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900" kern="12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243" name="TextBox 118">
            <a:extLst>
              <a:ext uri="{FF2B5EF4-FFF2-40B4-BE49-F238E27FC236}">
                <a16:creationId xmlns:a16="http://schemas.microsoft.com/office/drawing/2014/main" id="{6F9BC31D-23BD-554C-A935-0C3ED713F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547" y="4185047"/>
            <a:ext cx="2487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900" kern="12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244" name="TextBox 119">
            <a:extLst>
              <a:ext uri="{FF2B5EF4-FFF2-40B4-BE49-F238E27FC236}">
                <a16:creationId xmlns:a16="http://schemas.microsoft.com/office/drawing/2014/main" id="{E42C8FB7-C2F4-7E49-AD30-C67257B59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581" y="4338638"/>
            <a:ext cx="2487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900" kern="12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245" name="TextBox 120">
            <a:extLst>
              <a:ext uri="{FF2B5EF4-FFF2-40B4-BE49-F238E27FC236}">
                <a16:creationId xmlns:a16="http://schemas.microsoft.com/office/drawing/2014/main" id="{89A9F45F-6E86-9A4C-AF52-070A9E3AE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681" y="4152900"/>
            <a:ext cx="2487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900" kern="12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246" name="TextBox 150">
            <a:extLst>
              <a:ext uri="{FF2B5EF4-FFF2-40B4-BE49-F238E27FC236}">
                <a16:creationId xmlns:a16="http://schemas.microsoft.com/office/drawing/2014/main" id="{54FFEFDD-84AB-484A-93F2-66AB84A2B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9113" y="2107045"/>
            <a:ext cx="67198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050" kern="1200" dirty="0">
                <a:solidFill>
                  <a:srgbClr val="0000A8"/>
                </a:solidFill>
                <a:cs typeface="Arial" panose="020B0604020202020204" pitchFamily="34" charset="0"/>
              </a:rPr>
              <a:t>Host h6</a:t>
            </a: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050" kern="1200" dirty="0">
                <a:solidFill>
                  <a:srgbClr val="000000"/>
                </a:solidFill>
                <a:cs typeface="Arial" panose="020B0604020202020204" pitchFamily="34" charset="0"/>
              </a:rPr>
              <a:t>10.3.0.6</a:t>
            </a:r>
          </a:p>
        </p:txBody>
      </p:sp>
      <p:grpSp>
        <p:nvGrpSpPr>
          <p:cNvPr id="277" name="Group 88">
            <a:extLst>
              <a:ext uri="{FF2B5EF4-FFF2-40B4-BE49-F238E27FC236}">
                <a16:creationId xmlns:a16="http://schemas.microsoft.com/office/drawing/2014/main" id="{7A022A32-83B1-5748-9221-800D0CFB34B0}"/>
              </a:ext>
            </a:extLst>
          </p:cNvPr>
          <p:cNvGrpSpPr>
            <a:grpSpLocks/>
          </p:cNvGrpSpPr>
          <p:nvPr/>
        </p:nvGrpSpPr>
        <p:grpSpPr bwMode="auto">
          <a:xfrm>
            <a:off x="4050606" y="2253854"/>
            <a:ext cx="952500" cy="1112044"/>
            <a:chOff x="5418667" y="1587500"/>
            <a:chExt cx="1270000" cy="1481667"/>
          </a:xfrm>
        </p:grpSpPr>
        <p:grpSp>
          <p:nvGrpSpPr>
            <p:cNvPr id="278" name="Group 79">
              <a:extLst>
                <a:ext uri="{FF2B5EF4-FFF2-40B4-BE49-F238E27FC236}">
                  <a16:creationId xmlns:a16="http://schemas.microsoft.com/office/drawing/2014/main" id="{ACD5087A-4126-5D4A-B13B-F67F7506A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0087" y="1742411"/>
              <a:ext cx="1106762" cy="1163369"/>
              <a:chOff x="5440087" y="1742411"/>
              <a:chExt cx="1106762" cy="1163369"/>
            </a:xfrm>
          </p:grpSpPr>
          <p:grpSp>
            <p:nvGrpSpPr>
              <p:cNvPr id="280" name="Group 950">
                <a:extLst>
                  <a:ext uri="{FF2B5EF4-FFF2-40B4-BE49-F238E27FC236}">
                    <a16:creationId xmlns:a16="http://schemas.microsoft.com/office/drawing/2014/main" id="{21D68A0A-9909-D449-98B0-19D7C2FB75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38397" y="2273382"/>
                <a:ext cx="350328" cy="632398"/>
                <a:chOff x="4140" y="429"/>
                <a:chExt cx="1425" cy="2396"/>
              </a:xfrm>
            </p:grpSpPr>
            <p:sp>
              <p:nvSpPr>
                <p:cNvPr id="283" name="Freeform 951">
                  <a:extLst>
                    <a:ext uri="{FF2B5EF4-FFF2-40B4-BE49-F238E27FC236}">
                      <a16:creationId xmlns:a16="http://schemas.microsoft.com/office/drawing/2014/main" id="{E3817A04-160B-F442-A0EE-4B30F2EE81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4" name="Rectangle 952">
                  <a:extLst>
                    <a:ext uri="{FF2B5EF4-FFF2-40B4-BE49-F238E27FC236}">
                      <a16:creationId xmlns:a16="http://schemas.microsoft.com/office/drawing/2014/main" id="{75B67217-BB62-6248-BD4E-EB9548DDB4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5" name="Freeform 953">
                  <a:extLst>
                    <a:ext uri="{FF2B5EF4-FFF2-40B4-BE49-F238E27FC236}">
                      <a16:creationId xmlns:a16="http://schemas.microsoft.com/office/drawing/2014/main" id="{B318F2C8-1650-8646-8E8D-A78555EC0C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6" name="Freeform 954">
                  <a:extLst>
                    <a:ext uri="{FF2B5EF4-FFF2-40B4-BE49-F238E27FC236}">
                      <a16:creationId xmlns:a16="http://schemas.microsoft.com/office/drawing/2014/main" id="{04D05301-60BD-FC40-AAA2-F4F7C27891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7" name="Rectangle 955">
                  <a:extLst>
                    <a:ext uri="{FF2B5EF4-FFF2-40B4-BE49-F238E27FC236}">
                      <a16:creationId xmlns:a16="http://schemas.microsoft.com/office/drawing/2014/main" id="{5F062A6D-743A-264D-ADB0-C83039EDB3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8" name="Group 956">
                  <a:extLst>
                    <a:ext uri="{FF2B5EF4-FFF2-40B4-BE49-F238E27FC236}">
                      <a16:creationId xmlns:a16="http://schemas.microsoft.com/office/drawing/2014/main" id="{01C45509-1B2B-1042-BA84-D6FBBFF916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313" name="AutoShape 957">
                    <a:extLst>
                      <a:ext uri="{FF2B5EF4-FFF2-40B4-BE49-F238E27FC236}">
                        <a16:creationId xmlns:a16="http://schemas.microsoft.com/office/drawing/2014/main" id="{40C9778F-DE66-5643-8444-7EE1E943F1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defRPr/>
                    </a:pPr>
                    <a:endParaRPr lang="en-US" altLang="en-US" sz="1350">
                      <a:solidFill>
                        <a:srgbClr val="000000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4" name="AutoShape 958">
                    <a:extLst>
                      <a:ext uri="{FF2B5EF4-FFF2-40B4-BE49-F238E27FC236}">
                        <a16:creationId xmlns:a16="http://schemas.microsoft.com/office/drawing/2014/main" id="{DE3E5FFB-586E-B643-94E3-85EB4EF099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defRPr/>
                    </a:pPr>
                    <a:endParaRPr lang="en-US" altLang="en-US" sz="1350">
                      <a:solidFill>
                        <a:srgbClr val="000000"/>
                      </a:solidFill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89" name="Rectangle 959">
                  <a:extLst>
                    <a:ext uri="{FF2B5EF4-FFF2-40B4-BE49-F238E27FC236}">
                      <a16:creationId xmlns:a16="http://schemas.microsoft.com/office/drawing/2014/main" id="{BB2BBE5E-0794-4041-A8BF-B91E39290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0" name="Group 960">
                  <a:extLst>
                    <a:ext uri="{FF2B5EF4-FFF2-40B4-BE49-F238E27FC236}">
                      <a16:creationId xmlns:a16="http://schemas.microsoft.com/office/drawing/2014/main" id="{B8615C7E-DC00-DB42-BA0E-E1F2758776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311" name="AutoShape 961">
                    <a:extLst>
                      <a:ext uri="{FF2B5EF4-FFF2-40B4-BE49-F238E27FC236}">
                        <a16:creationId xmlns:a16="http://schemas.microsoft.com/office/drawing/2014/main" id="{20E97585-07E0-EC4F-B0F9-D086838F40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defRPr/>
                    </a:pPr>
                    <a:endParaRPr lang="en-US" altLang="en-US" sz="1350">
                      <a:solidFill>
                        <a:srgbClr val="000000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2" name="AutoShape 962">
                    <a:extLst>
                      <a:ext uri="{FF2B5EF4-FFF2-40B4-BE49-F238E27FC236}">
                        <a16:creationId xmlns:a16="http://schemas.microsoft.com/office/drawing/2014/main" id="{CAF5CAE1-8538-2C48-BED8-4AC05996DC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defRPr/>
                    </a:pPr>
                    <a:endParaRPr lang="en-US" altLang="en-US" sz="1350">
                      <a:solidFill>
                        <a:srgbClr val="000000"/>
                      </a:solidFill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1" name="Rectangle 963">
                  <a:extLst>
                    <a:ext uri="{FF2B5EF4-FFF2-40B4-BE49-F238E27FC236}">
                      <a16:creationId xmlns:a16="http://schemas.microsoft.com/office/drawing/2014/main" id="{BFEA0CA2-91FF-F147-B072-1BC64CA438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2" name="Rectangle 964">
                  <a:extLst>
                    <a:ext uri="{FF2B5EF4-FFF2-40B4-BE49-F238E27FC236}">
                      <a16:creationId xmlns:a16="http://schemas.microsoft.com/office/drawing/2014/main" id="{B7438767-CF8A-7D4E-88D7-06755770E8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3" name="Group 965">
                  <a:extLst>
                    <a:ext uri="{FF2B5EF4-FFF2-40B4-BE49-F238E27FC236}">
                      <a16:creationId xmlns:a16="http://schemas.microsoft.com/office/drawing/2014/main" id="{BD89BE1D-D5A1-2A4F-9BB3-493820B2D2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309" name="AutoShape 966">
                    <a:extLst>
                      <a:ext uri="{FF2B5EF4-FFF2-40B4-BE49-F238E27FC236}">
                        <a16:creationId xmlns:a16="http://schemas.microsoft.com/office/drawing/2014/main" id="{E07E9E59-7E69-DA4E-9F03-F1D01DBAFC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defRPr/>
                    </a:pPr>
                    <a:endParaRPr lang="en-US" altLang="en-US" sz="1350">
                      <a:solidFill>
                        <a:srgbClr val="000000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0" name="AutoShape 967">
                    <a:extLst>
                      <a:ext uri="{FF2B5EF4-FFF2-40B4-BE49-F238E27FC236}">
                        <a16:creationId xmlns:a16="http://schemas.microsoft.com/office/drawing/2014/main" id="{702690BB-83DF-924B-9306-E5AFED91E5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defRPr/>
                    </a:pPr>
                    <a:endParaRPr lang="en-US" altLang="en-US" sz="1350">
                      <a:solidFill>
                        <a:srgbClr val="000000"/>
                      </a:solidFill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4" name="Freeform 968">
                  <a:extLst>
                    <a:ext uri="{FF2B5EF4-FFF2-40B4-BE49-F238E27FC236}">
                      <a16:creationId xmlns:a16="http://schemas.microsoft.com/office/drawing/2014/main" id="{F6B6C90F-430A-CF4B-A1D7-1A585BAB71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95" name="Group 969">
                  <a:extLst>
                    <a:ext uri="{FF2B5EF4-FFF2-40B4-BE49-F238E27FC236}">
                      <a16:creationId xmlns:a16="http://schemas.microsoft.com/office/drawing/2014/main" id="{9E5BB1CA-4B03-2141-B082-B8A4706C69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307" name="AutoShape 970">
                    <a:extLst>
                      <a:ext uri="{FF2B5EF4-FFF2-40B4-BE49-F238E27FC236}">
                        <a16:creationId xmlns:a16="http://schemas.microsoft.com/office/drawing/2014/main" id="{60980303-8EC9-E149-A193-9468A55270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defRPr/>
                    </a:pPr>
                    <a:endParaRPr lang="en-US" altLang="en-US" sz="1350">
                      <a:solidFill>
                        <a:srgbClr val="000000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8" name="AutoShape 971">
                    <a:extLst>
                      <a:ext uri="{FF2B5EF4-FFF2-40B4-BE49-F238E27FC236}">
                        <a16:creationId xmlns:a16="http://schemas.microsoft.com/office/drawing/2014/main" id="{4EF45611-F585-3043-B711-6A89BC6FE8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defRPr/>
                    </a:pPr>
                    <a:endParaRPr lang="en-US" altLang="en-US" sz="1350">
                      <a:solidFill>
                        <a:srgbClr val="000000"/>
                      </a:solidFill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6" name="Rectangle 972">
                  <a:extLst>
                    <a:ext uri="{FF2B5EF4-FFF2-40B4-BE49-F238E27FC236}">
                      <a16:creationId xmlns:a16="http://schemas.microsoft.com/office/drawing/2014/main" id="{811326F7-41C5-AD43-ADD1-11B55C255C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7" name="Freeform 973">
                  <a:extLst>
                    <a:ext uri="{FF2B5EF4-FFF2-40B4-BE49-F238E27FC236}">
                      <a16:creationId xmlns:a16="http://schemas.microsoft.com/office/drawing/2014/main" id="{FDE366E8-CF59-6744-8C4C-B0AFB24AC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8" name="Freeform 974">
                  <a:extLst>
                    <a:ext uri="{FF2B5EF4-FFF2-40B4-BE49-F238E27FC236}">
                      <a16:creationId xmlns:a16="http://schemas.microsoft.com/office/drawing/2014/main" id="{318356AC-8F6D-AE46-AB46-5BA687C30C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9" name="Oval 975">
                  <a:extLst>
                    <a:ext uri="{FF2B5EF4-FFF2-40B4-BE49-F238E27FC236}">
                      <a16:creationId xmlns:a16="http://schemas.microsoft.com/office/drawing/2014/main" id="{0F0566BD-6029-5E4D-9EA5-AC7E56217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0" name="Freeform 976">
                  <a:extLst>
                    <a:ext uri="{FF2B5EF4-FFF2-40B4-BE49-F238E27FC236}">
                      <a16:creationId xmlns:a16="http://schemas.microsoft.com/office/drawing/2014/main" id="{A97DBA45-4DC8-8A4C-9ECC-96AF3FCE85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1" name="AutoShape 977">
                  <a:extLst>
                    <a:ext uri="{FF2B5EF4-FFF2-40B4-BE49-F238E27FC236}">
                      <a16:creationId xmlns:a16="http://schemas.microsoft.com/office/drawing/2014/main" id="{4336E3DA-6FFE-F148-8C56-516CE08065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2" name="AutoShape 978">
                  <a:extLst>
                    <a:ext uri="{FF2B5EF4-FFF2-40B4-BE49-F238E27FC236}">
                      <a16:creationId xmlns:a16="http://schemas.microsoft.com/office/drawing/2014/main" id="{183F8629-55AE-0443-BA0A-86080DC2EF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3" name="Oval 979">
                  <a:extLst>
                    <a:ext uri="{FF2B5EF4-FFF2-40B4-BE49-F238E27FC236}">
                      <a16:creationId xmlns:a16="http://schemas.microsoft.com/office/drawing/2014/main" id="{3A012DD8-A7AE-C943-9266-026D3315C7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4" name="Oval 980">
                  <a:extLst>
                    <a:ext uri="{FF2B5EF4-FFF2-40B4-BE49-F238E27FC236}">
                      <a16:creationId xmlns:a16="http://schemas.microsoft.com/office/drawing/2014/main" id="{B244DD55-7B74-A349-8352-6789B4DF5D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5" name="Oval 981">
                  <a:extLst>
                    <a:ext uri="{FF2B5EF4-FFF2-40B4-BE49-F238E27FC236}">
                      <a16:creationId xmlns:a16="http://schemas.microsoft.com/office/drawing/2014/main" id="{5B459985-0D9B-A149-AA5D-EFFF804C9D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6" name="Rectangle 982">
                  <a:extLst>
                    <a:ext uri="{FF2B5EF4-FFF2-40B4-BE49-F238E27FC236}">
                      <a16:creationId xmlns:a16="http://schemas.microsoft.com/office/drawing/2014/main" id="{6E63AA7A-EC16-C34C-A965-939803E03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81" name="Picture 4">
                <a:extLst>
                  <a:ext uri="{FF2B5EF4-FFF2-40B4-BE49-F238E27FC236}">
                    <a16:creationId xmlns:a16="http://schemas.microsoft.com/office/drawing/2014/main" id="{62AAA559-6FDE-8C46-AE96-98BB6F5A9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0087" y="1742411"/>
                <a:ext cx="1039824" cy="309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2" name="TextBox 149">
                <a:extLst>
                  <a:ext uri="{FF2B5EF4-FFF2-40B4-BE49-F238E27FC236}">
                    <a16:creationId xmlns:a16="http://schemas.microsoft.com/office/drawing/2014/main" id="{16C0F16C-BEC5-5E41-93D1-E1A0A7E88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8972" y="1947149"/>
                <a:ext cx="987877" cy="615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altLang="en-US" sz="1050">
                    <a:solidFill>
                      <a:srgbClr val="000000"/>
                    </a:solidFill>
                    <a:cs typeface="Arial" panose="020B0604020202020204" pitchFamily="34" charset="0"/>
                  </a:rPr>
                  <a:t>controller</a:t>
                </a: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9" name="Rectangle 82">
              <a:extLst>
                <a:ext uri="{FF2B5EF4-FFF2-40B4-BE49-F238E27FC236}">
                  <a16:creationId xmlns:a16="http://schemas.microsoft.com/office/drawing/2014/main" id="{CF46B557-5EBD-604D-BCB4-EA70ED1CD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667" y="1587500"/>
              <a:ext cx="1270000" cy="1481667"/>
            </a:xfrm>
            <a:prstGeom prst="rect">
              <a:avLst/>
            </a:prstGeom>
            <a:solidFill>
              <a:srgbClr val="FFFFFF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altLang="en-US" sz="135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315" name="TextBox 211">
            <a:extLst>
              <a:ext uri="{FF2B5EF4-FFF2-40B4-BE49-F238E27FC236}">
                <a16:creationId xmlns:a16="http://schemas.microsoft.com/office/drawing/2014/main" id="{2C6761C7-32A3-C042-BA94-67A59C155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267" y="1996941"/>
            <a:ext cx="3464955" cy="19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buClrTx/>
              <a:defRPr/>
            </a:pPr>
            <a:r>
              <a:rPr lang="en-US" altLang="en-US" sz="2100" kern="1200" dirty="0">
                <a:solidFill>
                  <a:prstClr val="black"/>
                </a:solidFill>
                <a:latin typeface="Calibri" panose="020F0502020204030204"/>
                <a:cs typeface="+mn-cs"/>
              </a:rPr>
              <a:t>Orchestrated tables can create </a:t>
            </a:r>
            <a:r>
              <a:rPr lang="en-US" altLang="en-US" sz="2100" i="1" kern="1200" dirty="0">
                <a:solidFill>
                  <a:srgbClr val="CC0000"/>
                </a:solidFill>
                <a:latin typeface="Calibri" panose="020F0502020204030204"/>
                <a:cs typeface="+mn-cs"/>
              </a:rPr>
              <a:t>network-wide</a:t>
            </a:r>
            <a:r>
              <a:rPr lang="en-US" altLang="en-US" sz="2100" kern="1200" dirty="0">
                <a:solidFill>
                  <a:srgbClr val="CC0000"/>
                </a:solidFill>
                <a:latin typeface="Calibri" panose="020F0502020204030204"/>
                <a:cs typeface="+mn-cs"/>
              </a:rPr>
              <a:t> </a:t>
            </a:r>
            <a:r>
              <a:rPr lang="en-US" altLang="en-US" sz="2100" kern="1200" dirty="0">
                <a:solidFill>
                  <a:prstClr val="black"/>
                </a:solidFill>
                <a:latin typeface="Calibri" panose="020F0502020204030204"/>
                <a:cs typeface="+mn-cs"/>
              </a:rPr>
              <a:t>behavior, e.g.,:</a:t>
            </a:r>
          </a:p>
          <a:p>
            <a:pPr marL="257175" indent="-169069" defTabSz="685800">
              <a:lnSpc>
                <a:spcPct val="90000"/>
              </a:lnSpc>
              <a:spcBef>
                <a:spcPts val="450"/>
              </a:spcBef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altLang="en-US" sz="1950" kern="1200" dirty="0">
                <a:solidFill>
                  <a:prstClr val="black"/>
                </a:solidFill>
                <a:latin typeface="Calibri" panose="020F0502020204030204"/>
                <a:cs typeface="+mn-cs"/>
              </a:rPr>
              <a:t>datagrams from hosts h5 and h6 should be sent to h3 or h4, via s1 and from there to s2</a:t>
            </a: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6EE604CB-0D3E-814A-B971-2B4918559EB2}"/>
              </a:ext>
            </a:extLst>
          </p:cNvPr>
          <p:cNvGrpSpPr/>
          <p:nvPr/>
        </p:nvGrpSpPr>
        <p:grpSpPr>
          <a:xfrm>
            <a:off x="2902227" y="4047713"/>
            <a:ext cx="546653" cy="308113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30015DB5-42CE-3B49-B677-CF914B2962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defRPr/>
              </a:pPr>
              <a:r>
                <a:rPr lang="en-US" sz="1350" kern="1200" dirty="0">
                  <a:solidFill>
                    <a:prstClr val="white"/>
                  </a:solidFill>
                  <a:latin typeface="Calibri" panose="020F0502020204030204"/>
                </a:rPr>
                <a:t>                   </a:t>
              </a: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0F714CDA-7480-CE49-9945-95ABAA2E9D8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defRPr/>
              </a:pPr>
              <a:r>
                <a:rPr lang="en-US" sz="1350" kern="1200" dirty="0">
                  <a:solidFill>
                    <a:prstClr val="white"/>
                  </a:solidFill>
                  <a:latin typeface="Calibri" panose="020F0502020204030204"/>
                </a:rPr>
                <a:t>              </a:t>
              </a:r>
            </a:p>
          </p:txBody>
        </p: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05112A5B-7C85-7C47-BF58-1F0109C893D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B0580F03-39BF-EE40-ABDC-67419070C5B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defRPr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D0CD04B6-CF21-2848-8636-E0C8F73AE58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defRPr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C8EBF80C-793A-E445-AB5E-B9C855B18BB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defRPr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A3FCEE1A-B49A-114B-9106-CCEA7768BDD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defRPr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942E581-FE04-B94F-B911-CD294FD5BAAC}"/>
              </a:ext>
            </a:extLst>
          </p:cNvPr>
          <p:cNvGrpSpPr/>
          <p:nvPr/>
        </p:nvGrpSpPr>
        <p:grpSpPr>
          <a:xfrm>
            <a:off x="4507396" y="4072561"/>
            <a:ext cx="546653" cy="308113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E316B434-3A3A-794B-A8AC-B213546A080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defRPr/>
              </a:pPr>
              <a:r>
                <a:rPr lang="en-US" sz="1350" kern="1200" dirty="0">
                  <a:solidFill>
                    <a:prstClr val="white"/>
                  </a:solidFill>
                  <a:latin typeface="Calibri" panose="020F0502020204030204"/>
                </a:rPr>
                <a:t>                   </a:t>
              </a:r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DBF0F5B5-9197-4C41-96FE-459AF7F44E9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defRPr/>
              </a:pPr>
              <a:r>
                <a:rPr lang="en-US" sz="1350" kern="1200" dirty="0">
                  <a:solidFill>
                    <a:prstClr val="white"/>
                  </a:solidFill>
                  <a:latin typeface="Calibri" panose="020F0502020204030204"/>
                </a:rPr>
                <a:t>              </a:t>
              </a:r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51381FF-0860-E449-A0D9-10CEFAE363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8" name="Freeform 327">
                <a:extLst>
                  <a:ext uri="{FF2B5EF4-FFF2-40B4-BE49-F238E27FC236}">
                    <a16:creationId xmlns:a16="http://schemas.microsoft.com/office/drawing/2014/main" id="{E939FD15-8AAB-2040-B15A-82A5312077C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defRPr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29" name="Freeform 328">
                <a:extLst>
                  <a:ext uri="{FF2B5EF4-FFF2-40B4-BE49-F238E27FC236}">
                    <a16:creationId xmlns:a16="http://schemas.microsoft.com/office/drawing/2014/main" id="{4CEF3864-F6D0-4748-B241-5D20F1F4618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defRPr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30" name="Freeform 329">
                <a:extLst>
                  <a:ext uri="{FF2B5EF4-FFF2-40B4-BE49-F238E27FC236}">
                    <a16:creationId xmlns:a16="http://schemas.microsoft.com/office/drawing/2014/main" id="{2067769B-1AC4-6144-B2B6-0F5E7F9575E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defRPr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A069C59A-BBBE-4744-872F-D132ECB519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defRPr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1A356A8-2504-814E-A2DE-E564D8802FDE}"/>
              </a:ext>
            </a:extLst>
          </p:cNvPr>
          <p:cNvGrpSpPr/>
          <p:nvPr/>
        </p:nvGrpSpPr>
        <p:grpSpPr>
          <a:xfrm>
            <a:off x="2912166" y="2666174"/>
            <a:ext cx="546653" cy="308113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9C6FB5E6-48B8-8744-98B5-2E6227887CA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defRPr/>
              </a:pPr>
              <a:r>
                <a:rPr lang="en-US" sz="1350" kern="1200" dirty="0">
                  <a:solidFill>
                    <a:prstClr val="white"/>
                  </a:solidFill>
                  <a:latin typeface="Calibri" panose="020F0502020204030204"/>
                </a:rPr>
                <a:t>                   </a:t>
              </a:r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3AAAA7B0-2B9F-2043-9D13-B05031238FD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defRPr/>
              </a:pPr>
              <a:r>
                <a:rPr lang="en-US" sz="1350" kern="1200" dirty="0">
                  <a:solidFill>
                    <a:prstClr val="white"/>
                  </a:solidFill>
                  <a:latin typeface="Calibri" panose="020F0502020204030204"/>
                </a:rPr>
                <a:t>              </a:t>
              </a:r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A3B779A6-781E-8643-ADF4-AE8E6B550A4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36" name="Freeform 335">
                <a:extLst>
                  <a:ext uri="{FF2B5EF4-FFF2-40B4-BE49-F238E27FC236}">
                    <a16:creationId xmlns:a16="http://schemas.microsoft.com/office/drawing/2014/main" id="{C44F672B-8C14-F049-AA11-1EDEE67D2DB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defRPr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37" name="Freeform 336">
                <a:extLst>
                  <a:ext uri="{FF2B5EF4-FFF2-40B4-BE49-F238E27FC236}">
                    <a16:creationId xmlns:a16="http://schemas.microsoft.com/office/drawing/2014/main" id="{A182D874-EC68-5549-AA31-DA7DAE9044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defRPr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38" name="Freeform 337">
                <a:extLst>
                  <a:ext uri="{FF2B5EF4-FFF2-40B4-BE49-F238E27FC236}">
                    <a16:creationId xmlns:a16="http://schemas.microsoft.com/office/drawing/2014/main" id="{0910EAAF-C06C-F64B-860C-6D1C1680B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defRPr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39" name="Freeform 338">
                <a:extLst>
                  <a:ext uri="{FF2B5EF4-FFF2-40B4-BE49-F238E27FC236}">
                    <a16:creationId xmlns:a16="http://schemas.microsoft.com/office/drawing/2014/main" id="{7BAE19D5-843D-C349-BC33-83E69DC2B9D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defRPr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7B75379-DB27-554B-9DBE-69FBF7DF9531}"/>
              </a:ext>
            </a:extLst>
          </p:cNvPr>
          <p:cNvGrpSpPr/>
          <p:nvPr/>
        </p:nvGrpSpPr>
        <p:grpSpPr>
          <a:xfrm>
            <a:off x="2560900" y="2949375"/>
            <a:ext cx="2882096" cy="1849054"/>
            <a:chOff x="3414532" y="2693870"/>
            <a:chExt cx="3842795" cy="2595759"/>
          </a:xfrm>
        </p:grpSpPr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613A01DD-904D-064B-8DE2-4E17062C74CD}"/>
                </a:ext>
              </a:extLst>
            </p:cNvPr>
            <p:cNvSpPr/>
            <p:nvPr/>
          </p:nvSpPr>
          <p:spPr>
            <a:xfrm>
              <a:off x="3414532" y="2693870"/>
              <a:ext cx="3842795" cy="2040239"/>
            </a:xfrm>
            <a:custGeom>
              <a:avLst/>
              <a:gdLst>
                <a:gd name="connsiteX0" fmla="*/ 0 w 3715473"/>
                <a:gd name="connsiteY0" fmla="*/ 0 h 1794076"/>
                <a:gd name="connsiteX1" fmla="*/ 625033 w 3715473"/>
                <a:gd name="connsiteY1" fmla="*/ 0 h 1794076"/>
                <a:gd name="connsiteX2" fmla="*/ 625033 w 3715473"/>
                <a:gd name="connsiteY2" fmla="*/ 1794076 h 1794076"/>
                <a:gd name="connsiteX3" fmla="*/ 3715473 w 3715473"/>
                <a:gd name="connsiteY3" fmla="*/ 1782501 h 1794076"/>
                <a:gd name="connsiteX0" fmla="*/ 0 w 3715473"/>
                <a:gd name="connsiteY0" fmla="*/ 0 h 1794076"/>
                <a:gd name="connsiteX1" fmla="*/ 625033 w 3715473"/>
                <a:gd name="connsiteY1" fmla="*/ 0 h 1794076"/>
                <a:gd name="connsiteX2" fmla="*/ 625033 w 3715473"/>
                <a:gd name="connsiteY2" fmla="*/ 1794076 h 1794076"/>
                <a:gd name="connsiteX3" fmla="*/ 3715473 w 3715473"/>
                <a:gd name="connsiteY3" fmla="*/ 1782501 h 1794076"/>
                <a:gd name="connsiteX0" fmla="*/ 0 w 3715473"/>
                <a:gd name="connsiteY0" fmla="*/ 0 h 1846891"/>
                <a:gd name="connsiteX1" fmla="*/ 625033 w 3715473"/>
                <a:gd name="connsiteY1" fmla="*/ 0 h 1846891"/>
                <a:gd name="connsiteX2" fmla="*/ 625033 w 3715473"/>
                <a:gd name="connsiteY2" fmla="*/ 1794076 h 1846891"/>
                <a:gd name="connsiteX3" fmla="*/ 3715473 w 3715473"/>
                <a:gd name="connsiteY3" fmla="*/ 1782501 h 1846891"/>
                <a:gd name="connsiteX0" fmla="*/ 0 w 3715473"/>
                <a:gd name="connsiteY0" fmla="*/ 132894 h 1979785"/>
                <a:gd name="connsiteX1" fmla="*/ 625033 w 3715473"/>
                <a:gd name="connsiteY1" fmla="*/ 132894 h 1979785"/>
                <a:gd name="connsiteX2" fmla="*/ 625033 w 3715473"/>
                <a:gd name="connsiteY2" fmla="*/ 1926970 h 1979785"/>
                <a:gd name="connsiteX3" fmla="*/ 3715473 w 3715473"/>
                <a:gd name="connsiteY3" fmla="*/ 1915395 h 1979785"/>
                <a:gd name="connsiteX0" fmla="*/ 0 w 3738623"/>
                <a:gd name="connsiteY0" fmla="*/ 132894 h 1998367"/>
                <a:gd name="connsiteX1" fmla="*/ 625033 w 3738623"/>
                <a:gd name="connsiteY1" fmla="*/ 132894 h 1998367"/>
                <a:gd name="connsiteX2" fmla="*/ 625033 w 3738623"/>
                <a:gd name="connsiteY2" fmla="*/ 1926970 h 1998367"/>
                <a:gd name="connsiteX3" fmla="*/ 3738623 w 3738623"/>
                <a:gd name="connsiteY3" fmla="*/ 1973268 h 1998367"/>
                <a:gd name="connsiteX0" fmla="*/ 0 w 3842795"/>
                <a:gd name="connsiteY0" fmla="*/ 57604 h 2050398"/>
                <a:gd name="connsiteX1" fmla="*/ 729205 w 3842795"/>
                <a:gd name="connsiteY1" fmla="*/ 184925 h 2050398"/>
                <a:gd name="connsiteX2" fmla="*/ 729205 w 3842795"/>
                <a:gd name="connsiteY2" fmla="*/ 1979001 h 2050398"/>
                <a:gd name="connsiteX3" fmla="*/ 3842795 w 3842795"/>
                <a:gd name="connsiteY3" fmla="*/ 2025299 h 2050398"/>
                <a:gd name="connsiteX0" fmla="*/ 0 w 3842795"/>
                <a:gd name="connsiteY0" fmla="*/ 4716 h 1997510"/>
                <a:gd name="connsiteX1" fmla="*/ 729205 w 3842795"/>
                <a:gd name="connsiteY1" fmla="*/ 132037 h 1997510"/>
                <a:gd name="connsiteX2" fmla="*/ 729205 w 3842795"/>
                <a:gd name="connsiteY2" fmla="*/ 1926113 h 1997510"/>
                <a:gd name="connsiteX3" fmla="*/ 3842795 w 3842795"/>
                <a:gd name="connsiteY3" fmla="*/ 1972411 h 1997510"/>
                <a:gd name="connsiteX0" fmla="*/ 0 w 3842795"/>
                <a:gd name="connsiteY0" fmla="*/ 0 h 1992794"/>
                <a:gd name="connsiteX1" fmla="*/ 729205 w 3842795"/>
                <a:gd name="connsiteY1" fmla="*/ 127321 h 1992794"/>
                <a:gd name="connsiteX2" fmla="*/ 729205 w 3842795"/>
                <a:gd name="connsiteY2" fmla="*/ 1921397 h 1992794"/>
                <a:gd name="connsiteX3" fmla="*/ 3842795 w 3842795"/>
                <a:gd name="connsiteY3" fmla="*/ 1967695 h 1992794"/>
                <a:gd name="connsiteX0" fmla="*/ 0 w 3842795"/>
                <a:gd name="connsiteY0" fmla="*/ 0 h 1992794"/>
                <a:gd name="connsiteX1" fmla="*/ 729205 w 3842795"/>
                <a:gd name="connsiteY1" fmla="*/ 127321 h 1992794"/>
                <a:gd name="connsiteX2" fmla="*/ 729205 w 3842795"/>
                <a:gd name="connsiteY2" fmla="*/ 1921397 h 1992794"/>
                <a:gd name="connsiteX3" fmla="*/ 3842795 w 3842795"/>
                <a:gd name="connsiteY3" fmla="*/ 1967695 h 1992794"/>
                <a:gd name="connsiteX0" fmla="*/ 0 w 3842795"/>
                <a:gd name="connsiteY0" fmla="*/ 0 h 2037207"/>
                <a:gd name="connsiteX1" fmla="*/ 729205 w 3842795"/>
                <a:gd name="connsiteY1" fmla="*/ 127321 h 2037207"/>
                <a:gd name="connsiteX2" fmla="*/ 729205 w 3842795"/>
                <a:gd name="connsiteY2" fmla="*/ 1921397 h 2037207"/>
                <a:gd name="connsiteX3" fmla="*/ 3842795 w 3842795"/>
                <a:gd name="connsiteY3" fmla="*/ 1967695 h 2037207"/>
                <a:gd name="connsiteX0" fmla="*/ 0 w 3842795"/>
                <a:gd name="connsiteY0" fmla="*/ 3032 h 2040239"/>
                <a:gd name="connsiteX1" fmla="*/ 658002 w 3842795"/>
                <a:gd name="connsiteY1" fmla="*/ 119110 h 2040239"/>
                <a:gd name="connsiteX2" fmla="*/ 729205 w 3842795"/>
                <a:gd name="connsiteY2" fmla="*/ 1924429 h 2040239"/>
                <a:gd name="connsiteX3" fmla="*/ 3842795 w 3842795"/>
                <a:gd name="connsiteY3" fmla="*/ 1970727 h 204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2795" h="2040239">
                  <a:moveTo>
                    <a:pt x="0" y="3032"/>
                  </a:moveTo>
                  <a:cubicBezTo>
                    <a:pt x="381965" y="14606"/>
                    <a:pt x="571192" y="-50652"/>
                    <a:pt x="658002" y="119110"/>
                  </a:cubicBezTo>
                  <a:cubicBezTo>
                    <a:pt x="744812" y="288872"/>
                    <a:pt x="538223" y="1604196"/>
                    <a:pt x="729205" y="1924429"/>
                  </a:cubicBezTo>
                  <a:cubicBezTo>
                    <a:pt x="844952" y="2152065"/>
                    <a:pt x="2812648" y="1974585"/>
                    <a:pt x="3842795" y="1970727"/>
                  </a:cubicBezTo>
                </a:path>
              </a:pathLst>
            </a:custGeom>
            <a:noFill/>
            <a:ln w="7302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defRPr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E60693DC-1998-254C-B9E5-C7A71AB73284}"/>
                </a:ext>
              </a:extLst>
            </p:cNvPr>
            <p:cNvSpPr/>
            <p:nvPr/>
          </p:nvSpPr>
          <p:spPr>
            <a:xfrm>
              <a:off x="5465338" y="4722802"/>
              <a:ext cx="823595" cy="566827"/>
            </a:xfrm>
            <a:custGeom>
              <a:avLst/>
              <a:gdLst>
                <a:gd name="connsiteX0" fmla="*/ 0 w 844952"/>
                <a:gd name="connsiteY0" fmla="*/ 0 h 555584"/>
                <a:gd name="connsiteX1" fmla="*/ 844952 w 844952"/>
                <a:gd name="connsiteY1" fmla="*/ 138896 h 555584"/>
                <a:gd name="connsiteX2" fmla="*/ 752355 w 844952"/>
                <a:gd name="connsiteY2" fmla="*/ 555584 h 555584"/>
                <a:gd name="connsiteX0" fmla="*/ 0 w 887733"/>
                <a:gd name="connsiteY0" fmla="*/ 0 h 555584"/>
                <a:gd name="connsiteX1" fmla="*/ 844952 w 887733"/>
                <a:gd name="connsiteY1" fmla="*/ 138896 h 555584"/>
                <a:gd name="connsiteX2" fmla="*/ 752355 w 887733"/>
                <a:gd name="connsiteY2" fmla="*/ 555584 h 555584"/>
                <a:gd name="connsiteX0" fmla="*/ 0 w 871696"/>
                <a:gd name="connsiteY0" fmla="*/ 0 h 570574"/>
                <a:gd name="connsiteX1" fmla="*/ 829962 w 871696"/>
                <a:gd name="connsiteY1" fmla="*/ 153886 h 570574"/>
                <a:gd name="connsiteX2" fmla="*/ 737365 w 871696"/>
                <a:gd name="connsiteY2" fmla="*/ 570574 h 570574"/>
                <a:gd name="connsiteX0" fmla="*/ 0 w 871696"/>
                <a:gd name="connsiteY0" fmla="*/ 0 h 555584"/>
                <a:gd name="connsiteX1" fmla="*/ 829962 w 871696"/>
                <a:gd name="connsiteY1" fmla="*/ 138896 h 555584"/>
                <a:gd name="connsiteX2" fmla="*/ 737365 w 871696"/>
                <a:gd name="connsiteY2" fmla="*/ 555584 h 555584"/>
                <a:gd name="connsiteX0" fmla="*/ 0 w 823595"/>
                <a:gd name="connsiteY0" fmla="*/ 0 h 566827"/>
                <a:gd name="connsiteX1" fmla="*/ 784991 w 823595"/>
                <a:gd name="connsiteY1" fmla="*/ 150139 h 566827"/>
                <a:gd name="connsiteX2" fmla="*/ 692394 w 823595"/>
                <a:gd name="connsiteY2" fmla="*/ 566827 h 566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3595" h="566827">
                  <a:moveTo>
                    <a:pt x="0" y="0"/>
                  </a:moveTo>
                  <a:cubicBezTo>
                    <a:pt x="281651" y="46299"/>
                    <a:pt x="669592" y="55668"/>
                    <a:pt x="784991" y="150139"/>
                  </a:cubicBezTo>
                  <a:cubicBezTo>
                    <a:pt x="900390" y="244610"/>
                    <a:pt x="723260" y="427931"/>
                    <a:pt x="692394" y="566827"/>
                  </a:cubicBezTo>
                </a:path>
              </a:pathLst>
            </a:custGeom>
            <a:noFill/>
            <a:ln w="7302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defRPr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5AF5DDD-B170-394F-8F48-6826EE1FF293}"/>
              </a:ext>
            </a:extLst>
          </p:cNvPr>
          <p:cNvGrpSpPr/>
          <p:nvPr/>
        </p:nvGrpSpPr>
        <p:grpSpPr>
          <a:xfrm>
            <a:off x="3233599" y="2326038"/>
            <a:ext cx="2357426" cy="2369023"/>
            <a:chOff x="4114093" y="2303316"/>
            <a:chExt cx="3143235" cy="3158697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E0602368-B8A0-CD42-B92A-525C411F9FD0}"/>
                </a:ext>
              </a:extLst>
            </p:cNvPr>
            <p:cNvSpPr/>
            <p:nvPr/>
          </p:nvSpPr>
          <p:spPr>
            <a:xfrm>
              <a:off x="4114093" y="2303316"/>
              <a:ext cx="3143235" cy="2416160"/>
            </a:xfrm>
            <a:custGeom>
              <a:avLst/>
              <a:gdLst>
                <a:gd name="connsiteX0" fmla="*/ 0 w 3715473"/>
                <a:gd name="connsiteY0" fmla="*/ 0 h 1794076"/>
                <a:gd name="connsiteX1" fmla="*/ 625033 w 3715473"/>
                <a:gd name="connsiteY1" fmla="*/ 0 h 1794076"/>
                <a:gd name="connsiteX2" fmla="*/ 625033 w 3715473"/>
                <a:gd name="connsiteY2" fmla="*/ 1794076 h 1794076"/>
                <a:gd name="connsiteX3" fmla="*/ 3715473 w 3715473"/>
                <a:gd name="connsiteY3" fmla="*/ 1782501 h 1794076"/>
                <a:gd name="connsiteX0" fmla="*/ 0 w 3715473"/>
                <a:gd name="connsiteY0" fmla="*/ 0 h 1794076"/>
                <a:gd name="connsiteX1" fmla="*/ 625033 w 3715473"/>
                <a:gd name="connsiteY1" fmla="*/ 0 h 1794076"/>
                <a:gd name="connsiteX2" fmla="*/ 625033 w 3715473"/>
                <a:gd name="connsiteY2" fmla="*/ 1794076 h 1794076"/>
                <a:gd name="connsiteX3" fmla="*/ 3715473 w 3715473"/>
                <a:gd name="connsiteY3" fmla="*/ 1782501 h 1794076"/>
                <a:gd name="connsiteX0" fmla="*/ 0 w 3715473"/>
                <a:gd name="connsiteY0" fmla="*/ 0 h 1846891"/>
                <a:gd name="connsiteX1" fmla="*/ 625033 w 3715473"/>
                <a:gd name="connsiteY1" fmla="*/ 0 h 1846891"/>
                <a:gd name="connsiteX2" fmla="*/ 625033 w 3715473"/>
                <a:gd name="connsiteY2" fmla="*/ 1794076 h 1846891"/>
                <a:gd name="connsiteX3" fmla="*/ 3715473 w 3715473"/>
                <a:gd name="connsiteY3" fmla="*/ 1782501 h 1846891"/>
                <a:gd name="connsiteX0" fmla="*/ 0 w 3715473"/>
                <a:gd name="connsiteY0" fmla="*/ 132894 h 1979785"/>
                <a:gd name="connsiteX1" fmla="*/ 625033 w 3715473"/>
                <a:gd name="connsiteY1" fmla="*/ 132894 h 1979785"/>
                <a:gd name="connsiteX2" fmla="*/ 625033 w 3715473"/>
                <a:gd name="connsiteY2" fmla="*/ 1926970 h 1979785"/>
                <a:gd name="connsiteX3" fmla="*/ 3715473 w 3715473"/>
                <a:gd name="connsiteY3" fmla="*/ 1915395 h 1979785"/>
                <a:gd name="connsiteX0" fmla="*/ 0 w 3738623"/>
                <a:gd name="connsiteY0" fmla="*/ 132894 h 1998367"/>
                <a:gd name="connsiteX1" fmla="*/ 625033 w 3738623"/>
                <a:gd name="connsiteY1" fmla="*/ 132894 h 1998367"/>
                <a:gd name="connsiteX2" fmla="*/ 625033 w 3738623"/>
                <a:gd name="connsiteY2" fmla="*/ 1926970 h 1998367"/>
                <a:gd name="connsiteX3" fmla="*/ 3738623 w 3738623"/>
                <a:gd name="connsiteY3" fmla="*/ 1973268 h 1998367"/>
                <a:gd name="connsiteX0" fmla="*/ 0 w 3842795"/>
                <a:gd name="connsiteY0" fmla="*/ 57604 h 2050398"/>
                <a:gd name="connsiteX1" fmla="*/ 729205 w 3842795"/>
                <a:gd name="connsiteY1" fmla="*/ 184925 h 2050398"/>
                <a:gd name="connsiteX2" fmla="*/ 729205 w 3842795"/>
                <a:gd name="connsiteY2" fmla="*/ 1979001 h 2050398"/>
                <a:gd name="connsiteX3" fmla="*/ 3842795 w 3842795"/>
                <a:gd name="connsiteY3" fmla="*/ 2025299 h 2050398"/>
                <a:gd name="connsiteX0" fmla="*/ 0 w 3842795"/>
                <a:gd name="connsiteY0" fmla="*/ 4716 h 1997510"/>
                <a:gd name="connsiteX1" fmla="*/ 729205 w 3842795"/>
                <a:gd name="connsiteY1" fmla="*/ 132037 h 1997510"/>
                <a:gd name="connsiteX2" fmla="*/ 729205 w 3842795"/>
                <a:gd name="connsiteY2" fmla="*/ 1926113 h 1997510"/>
                <a:gd name="connsiteX3" fmla="*/ 3842795 w 3842795"/>
                <a:gd name="connsiteY3" fmla="*/ 1972411 h 1997510"/>
                <a:gd name="connsiteX0" fmla="*/ 0 w 3842795"/>
                <a:gd name="connsiteY0" fmla="*/ 0 h 1992794"/>
                <a:gd name="connsiteX1" fmla="*/ 729205 w 3842795"/>
                <a:gd name="connsiteY1" fmla="*/ 127321 h 1992794"/>
                <a:gd name="connsiteX2" fmla="*/ 729205 w 3842795"/>
                <a:gd name="connsiteY2" fmla="*/ 1921397 h 1992794"/>
                <a:gd name="connsiteX3" fmla="*/ 3842795 w 3842795"/>
                <a:gd name="connsiteY3" fmla="*/ 1967695 h 1992794"/>
                <a:gd name="connsiteX0" fmla="*/ 0 w 3842795"/>
                <a:gd name="connsiteY0" fmla="*/ 0 h 1992794"/>
                <a:gd name="connsiteX1" fmla="*/ 729205 w 3842795"/>
                <a:gd name="connsiteY1" fmla="*/ 127321 h 1992794"/>
                <a:gd name="connsiteX2" fmla="*/ 729205 w 3842795"/>
                <a:gd name="connsiteY2" fmla="*/ 1921397 h 1992794"/>
                <a:gd name="connsiteX3" fmla="*/ 3842795 w 3842795"/>
                <a:gd name="connsiteY3" fmla="*/ 1967695 h 1992794"/>
                <a:gd name="connsiteX0" fmla="*/ 0 w 3842795"/>
                <a:gd name="connsiteY0" fmla="*/ 0 h 2037207"/>
                <a:gd name="connsiteX1" fmla="*/ 729205 w 3842795"/>
                <a:gd name="connsiteY1" fmla="*/ 127321 h 2037207"/>
                <a:gd name="connsiteX2" fmla="*/ 729205 w 3842795"/>
                <a:gd name="connsiteY2" fmla="*/ 1921397 h 2037207"/>
                <a:gd name="connsiteX3" fmla="*/ 3842795 w 3842795"/>
                <a:gd name="connsiteY3" fmla="*/ 1967695 h 2037207"/>
                <a:gd name="connsiteX0" fmla="*/ 68584 w 3182174"/>
                <a:gd name="connsiteY0" fmla="*/ 0 h 1909886"/>
                <a:gd name="connsiteX1" fmla="*/ 68584 w 3182174"/>
                <a:gd name="connsiteY1" fmla="*/ 1794076 h 1909886"/>
                <a:gd name="connsiteX2" fmla="*/ 3182174 w 3182174"/>
                <a:gd name="connsiteY2" fmla="*/ 1840374 h 1909886"/>
                <a:gd name="connsiteX0" fmla="*/ 71679 w 3181522"/>
                <a:gd name="connsiteY0" fmla="*/ 0 h 2430794"/>
                <a:gd name="connsiteX1" fmla="*/ 67932 w 3181522"/>
                <a:gd name="connsiteY1" fmla="*/ 2314984 h 2430794"/>
                <a:gd name="connsiteX2" fmla="*/ 3181522 w 3181522"/>
                <a:gd name="connsiteY2" fmla="*/ 2361282 h 2430794"/>
                <a:gd name="connsiteX0" fmla="*/ 92641 w 3202484"/>
                <a:gd name="connsiteY0" fmla="*/ 0 h 2430794"/>
                <a:gd name="connsiteX1" fmla="*/ 88894 w 3202484"/>
                <a:gd name="connsiteY1" fmla="*/ 2314984 h 2430794"/>
                <a:gd name="connsiteX2" fmla="*/ 3202484 w 3202484"/>
                <a:gd name="connsiteY2" fmla="*/ 2361282 h 2430794"/>
                <a:gd name="connsiteX0" fmla="*/ 88354 w 3198197"/>
                <a:gd name="connsiteY0" fmla="*/ 0 h 2430794"/>
                <a:gd name="connsiteX1" fmla="*/ 84607 w 3198197"/>
                <a:gd name="connsiteY1" fmla="*/ 2314984 h 2430794"/>
                <a:gd name="connsiteX2" fmla="*/ 3198197 w 3198197"/>
                <a:gd name="connsiteY2" fmla="*/ 2361282 h 2430794"/>
                <a:gd name="connsiteX0" fmla="*/ 18407 w 3128250"/>
                <a:gd name="connsiteY0" fmla="*/ 0 h 2430794"/>
                <a:gd name="connsiteX1" fmla="*/ 14660 w 3128250"/>
                <a:gd name="connsiteY1" fmla="*/ 2314984 h 2430794"/>
                <a:gd name="connsiteX2" fmla="*/ 3128250 w 3128250"/>
                <a:gd name="connsiteY2" fmla="*/ 2361282 h 2430794"/>
                <a:gd name="connsiteX0" fmla="*/ 33392 w 3143235"/>
                <a:gd name="connsiteY0" fmla="*/ 0 h 2430794"/>
                <a:gd name="connsiteX1" fmla="*/ 29645 w 3143235"/>
                <a:gd name="connsiteY1" fmla="*/ 2314984 h 2430794"/>
                <a:gd name="connsiteX2" fmla="*/ 3143235 w 3143235"/>
                <a:gd name="connsiteY2" fmla="*/ 2361282 h 2430794"/>
                <a:gd name="connsiteX0" fmla="*/ 33392 w 3143235"/>
                <a:gd name="connsiteY0" fmla="*/ 0 h 2416160"/>
                <a:gd name="connsiteX1" fmla="*/ 29645 w 3143235"/>
                <a:gd name="connsiteY1" fmla="*/ 2314984 h 2416160"/>
                <a:gd name="connsiteX2" fmla="*/ 3143235 w 3143235"/>
                <a:gd name="connsiteY2" fmla="*/ 2361282 h 24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235" h="2416160">
                  <a:moveTo>
                    <a:pt x="33392" y="0"/>
                  </a:moveTo>
                  <a:cubicBezTo>
                    <a:pt x="30261" y="244713"/>
                    <a:pt x="-37668" y="2215855"/>
                    <a:pt x="29645" y="2314984"/>
                  </a:cubicBezTo>
                  <a:cubicBezTo>
                    <a:pt x="175372" y="2508892"/>
                    <a:pt x="2113088" y="2365140"/>
                    <a:pt x="3143235" y="2361282"/>
                  </a:cubicBezTo>
                </a:path>
              </a:pathLst>
            </a:custGeom>
            <a:noFill/>
            <a:ln w="7302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defRPr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9FF9A32E-928F-F942-9F0C-5672DDB128E8}"/>
                </a:ext>
              </a:extLst>
            </p:cNvPr>
            <p:cNvSpPr/>
            <p:nvPr/>
          </p:nvSpPr>
          <p:spPr>
            <a:xfrm>
              <a:off x="4906955" y="4715304"/>
              <a:ext cx="814542" cy="746709"/>
            </a:xfrm>
            <a:custGeom>
              <a:avLst/>
              <a:gdLst>
                <a:gd name="connsiteX0" fmla="*/ 0 w 844952"/>
                <a:gd name="connsiteY0" fmla="*/ 0 h 555584"/>
                <a:gd name="connsiteX1" fmla="*/ 844952 w 844952"/>
                <a:gd name="connsiteY1" fmla="*/ 138896 h 555584"/>
                <a:gd name="connsiteX2" fmla="*/ 752355 w 844952"/>
                <a:gd name="connsiteY2" fmla="*/ 555584 h 555584"/>
                <a:gd name="connsiteX0" fmla="*/ 0 w 887733"/>
                <a:gd name="connsiteY0" fmla="*/ 0 h 555584"/>
                <a:gd name="connsiteX1" fmla="*/ 844952 w 887733"/>
                <a:gd name="connsiteY1" fmla="*/ 138896 h 555584"/>
                <a:gd name="connsiteX2" fmla="*/ 752355 w 887733"/>
                <a:gd name="connsiteY2" fmla="*/ 555584 h 555584"/>
                <a:gd name="connsiteX0" fmla="*/ 0 w 871696"/>
                <a:gd name="connsiteY0" fmla="*/ 0 h 570574"/>
                <a:gd name="connsiteX1" fmla="*/ 829962 w 871696"/>
                <a:gd name="connsiteY1" fmla="*/ 153886 h 570574"/>
                <a:gd name="connsiteX2" fmla="*/ 737365 w 871696"/>
                <a:gd name="connsiteY2" fmla="*/ 570574 h 570574"/>
                <a:gd name="connsiteX0" fmla="*/ 0 w 871696"/>
                <a:gd name="connsiteY0" fmla="*/ 0 h 555584"/>
                <a:gd name="connsiteX1" fmla="*/ 829962 w 871696"/>
                <a:gd name="connsiteY1" fmla="*/ 138896 h 555584"/>
                <a:gd name="connsiteX2" fmla="*/ 737365 w 871696"/>
                <a:gd name="connsiteY2" fmla="*/ 555584 h 555584"/>
                <a:gd name="connsiteX0" fmla="*/ 0 w 823595"/>
                <a:gd name="connsiteY0" fmla="*/ 0 h 566827"/>
                <a:gd name="connsiteX1" fmla="*/ 784991 w 823595"/>
                <a:gd name="connsiteY1" fmla="*/ 150139 h 566827"/>
                <a:gd name="connsiteX2" fmla="*/ 692394 w 823595"/>
                <a:gd name="connsiteY2" fmla="*/ 566827 h 566827"/>
                <a:gd name="connsiteX0" fmla="*/ 0 w 811579"/>
                <a:gd name="connsiteY0" fmla="*/ 0 h 746709"/>
                <a:gd name="connsiteX1" fmla="*/ 784991 w 811579"/>
                <a:gd name="connsiteY1" fmla="*/ 150139 h 746709"/>
                <a:gd name="connsiteX2" fmla="*/ 624939 w 811579"/>
                <a:gd name="connsiteY2" fmla="*/ 746709 h 746709"/>
                <a:gd name="connsiteX0" fmla="*/ 0 w 814542"/>
                <a:gd name="connsiteY0" fmla="*/ 0 h 746709"/>
                <a:gd name="connsiteX1" fmla="*/ 784991 w 814542"/>
                <a:gd name="connsiteY1" fmla="*/ 150139 h 746709"/>
                <a:gd name="connsiteX2" fmla="*/ 624939 w 814542"/>
                <a:gd name="connsiteY2" fmla="*/ 746709 h 74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4542" h="746709">
                  <a:moveTo>
                    <a:pt x="0" y="0"/>
                  </a:moveTo>
                  <a:cubicBezTo>
                    <a:pt x="281651" y="46299"/>
                    <a:pt x="680835" y="25688"/>
                    <a:pt x="784991" y="150139"/>
                  </a:cubicBezTo>
                  <a:cubicBezTo>
                    <a:pt x="889147" y="274590"/>
                    <a:pt x="689533" y="604065"/>
                    <a:pt x="624939" y="746709"/>
                  </a:cubicBezTo>
                </a:path>
              </a:pathLst>
            </a:custGeom>
            <a:noFill/>
            <a:ln w="7302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defRPr/>
              </a:pPr>
              <a:endParaRPr lang="en-US" sz="1350" kern="12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23" name="Slide Number Placeholder 3">
            <a:extLst>
              <a:ext uri="{FF2B5EF4-FFF2-40B4-BE49-F238E27FC236}">
                <a16:creationId xmlns:a16="http://schemas.microsoft.com/office/drawing/2014/main" id="{827DEB79-C6BC-CE43-A606-33289E838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5689567"/>
            <a:ext cx="2057400" cy="273844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6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16606"/>
            <a:ext cx="7886700" cy="670967"/>
          </a:xfrm>
        </p:spPr>
        <p:txBody>
          <a:bodyPr>
            <a:normAutofit/>
          </a:bodyPr>
          <a:lstStyle/>
          <a:p>
            <a:r>
              <a:rPr lang="en-US" sz="3600" dirty="0"/>
              <a:t>OpenFlow example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13B4B83-D366-B94A-8C94-49B980456E78}"/>
              </a:ext>
            </a:extLst>
          </p:cNvPr>
          <p:cNvGrpSpPr>
            <a:grpSpLocks/>
          </p:cNvGrpSpPr>
          <p:nvPr/>
        </p:nvGrpSpPr>
        <p:grpSpPr bwMode="auto">
          <a:xfrm>
            <a:off x="766862" y="1894441"/>
            <a:ext cx="2247900" cy="946547"/>
            <a:chOff x="637575" y="1263648"/>
            <a:chExt cx="2998252" cy="1261939"/>
          </a:xfrm>
        </p:grpSpPr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ACD02010-E599-EB48-B3B6-DCDB11306619}"/>
                </a:ext>
              </a:extLst>
            </p:cNvPr>
            <p:cNvSpPr/>
            <p:nvPr/>
          </p:nvSpPr>
          <p:spPr>
            <a:xfrm flipV="1">
              <a:off x="678864" y="2160498"/>
              <a:ext cx="2956963" cy="36508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3018 w 2975668"/>
                <a:gd name="connsiteY0" fmla="*/ 443744 h 443744"/>
                <a:gd name="connsiteX1" fmla="*/ 2225518 w 2975668"/>
                <a:gd name="connsiteY1" fmla="*/ 210910 h 443744"/>
                <a:gd name="connsiteX2" fmla="*/ 2957279 w 2975668"/>
                <a:gd name="connsiteY2" fmla="*/ 79158 h 443744"/>
                <a:gd name="connsiteX3" fmla="*/ 2754685 w 2975668"/>
                <a:gd name="connsiteY3" fmla="*/ 20410 h 443744"/>
                <a:gd name="connsiteX4" fmla="*/ 2747322 w 2975668"/>
                <a:gd name="connsiteY4" fmla="*/ 436381 h 443744"/>
                <a:gd name="connsiteX5" fmla="*/ 3018 w 2975668"/>
                <a:gd name="connsiteY5" fmla="*/ 443744 h 443744"/>
                <a:gd name="connsiteX0" fmla="*/ 3018 w 2957279"/>
                <a:gd name="connsiteY0" fmla="*/ 454405 h 454405"/>
                <a:gd name="connsiteX1" fmla="*/ 2225518 w 2957279"/>
                <a:gd name="connsiteY1" fmla="*/ 221571 h 454405"/>
                <a:gd name="connsiteX2" fmla="*/ 2957279 w 2957279"/>
                <a:gd name="connsiteY2" fmla="*/ 89819 h 454405"/>
                <a:gd name="connsiteX3" fmla="*/ 2754685 w 2957279"/>
                <a:gd name="connsiteY3" fmla="*/ 31071 h 454405"/>
                <a:gd name="connsiteX4" fmla="*/ 2747322 w 2957279"/>
                <a:gd name="connsiteY4" fmla="*/ 447042 h 454405"/>
                <a:gd name="connsiteX5" fmla="*/ 3018 w 2957279"/>
                <a:gd name="connsiteY5" fmla="*/ 454405 h 454405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54685 w 2957279"/>
                <a:gd name="connsiteY3" fmla="*/ 7282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364586 h 364586"/>
                <a:gd name="connsiteX1" fmla="*/ 2225518 w 2957279"/>
                <a:gd name="connsiteY1" fmla="*/ 131752 h 364586"/>
                <a:gd name="connsiteX2" fmla="*/ 2957279 w 2957279"/>
                <a:gd name="connsiteY2" fmla="*/ 0 h 364586"/>
                <a:gd name="connsiteX3" fmla="*/ 2780603 w 2957279"/>
                <a:gd name="connsiteY3" fmla="*/ 138232 h 364586"/>
                <a:gd name="connsiteX4" fmla="*/ 2747322 w 2957279"/>
                <a:gd name="connsiteY4" fmla="*/ 357223 h 364586"/>
                <a:gd name="connsiteX5" fmla="*/ 3018 w 2957279"/>
                <a:gd name="connsiteY5" fmla="*/ 364586 h 36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7279" h="364586">
                  <a:moveTo>
                    <a:pt x="3018" y="364586"/>
                  </a:moveTo>
                  <a:cubicBezTo>
                    <a:pt x="-83949" y="327008"/>
                    <a:pt x="1733141" y="192516"/>
                    <a:pt x="2225518" y="131752"/>
                  </a:cubicBezTo>
                  <a:cubicBezTo>
                    <a:pt x="2717895" y="70988"/>
                    <a:pt x="2402554" y="114689"/>
                    <a:pt x="2957279" y="0"/>
                  </a:cubicBezTo>
                  <a:cubicBezTo>
                    <a:pt x="2832942" y="71922"/>
                    <a:pt x="2815596" y="78695"/>
                    <a:pt x="2780603" y="138232"/>
                  </a:cubicBezTo>
                  <a:cubicBezTo>
                    <a:pt x="2745610" y="197769"/>
                    <a:pt x="2727394" y="213043"/>
                    <a:pt x="2747322" y="357223"/>
                  </a:cubicBezTo>
                  <a:lnTo>
                    <a:pt x="3018" y="36458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66" name="Group 188">
              <a:extLst>
                <a:ext uri="{FF2B5EF4-FFF2-40B4-BE49-F238E27FC236}">
                  <a16:creationId xmlns:a16="http://schemas.microsoft.com/office/drawing/2014/main" id="{7169F7BD-A4EF-8644-A9EF-A93FF9BE12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575" y="1263648"/>
              <a:ext cx="2892109" cy="932996"/>
              <a:chOff x="-994833" y="4042832"/>
              <a:chExt cx="2892109" cy="932996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364FE24-1DE6-C74F-90F6-CFF0084730F0}"/>
                  </a:ext>
                </a:extLst>
              </p:cNvPr>
              <p:cNvSpPr/>
              <p:nvPr/>
            </p:nvSpPr>
            <p:spPr bwMode="auto">
              <a:xfrm>
                <a:off x="-977364" y="4042832"/>
                <a:ext cx="2775924" cy="9158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8" name="TextBox 190">
                <a:extLst>
                  <a:ext uri="{FF2B5EF4-FFF2-40B4-BE49-F238E27FC236}">
                    <a16:creationId xmlns:a16="http://schemas.microsoft.com/office/drawing/2014/main" id="{540FEA27-AD33-4044-81AD-CF716A1FF8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931177" y="4360335"/>
                <a:ext cx="1713036" cy="6154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altLang="en-US" sz="1200" dirty="0">
                    <a:solidFill>
                      <a:srgbClr val="000000"/>
                    </a:solidFill>
                    <a:cs typeface="+mn-cs"/>
                  </a:rPr>
                  <a:t>IP </a:t>
                </a:r>
                <a:r>
                  <a:rPr lang="en-US" altLang="en-US" sz="1200" dirty="0" err="1">
                    <a:solidFill>
                      <a:srgbClr val="000000"/>
                    </a:solidFill>
                    <a:cs typeface="+mn-cs"/>
                  </a:rPr>
                  <a:t>Src</a:t>
                </a:r>
                <a:r>
                  <a:rPr lang="en-US" altLang="en-US" sz="1200" dirty="0">
                    <a:solidFill>
                      <a:srgbClr val="000000"/>
                    </a:solidFill>
                    <a:cs typeface="+mn-cs"/>
                  </a:rPr>
                  <a:t> = 10.3.*.*</a:t>
                </a: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altLang="en-US" sz="1200" dirty="0">
                    <a:solidFill>
                      <a:srgbClr val="000000"/>
                    </a:solidFill>
                    <a:cs typeface="+mn-cs"/>
                  </a:rPr>
                  <a:t>IP </a:t>
                </a:r>
                <a:r>
                  <a:rPr lang="en-US" altLang="en-US" sz="1200" dirty="0" err="1">
                    <a:solidFill>
                      <a:srgbClr val="000000"/>
                    </a:solidFill>
                    <a:cs typeface="+mn-cs"/>
                  </a:rPr>
                  <a:t>Dst</a:t>
                </a:r>
                <a:r>
                  <a:rPr lang="en-US" altLang="en-US" sz="1200" dirty="0">
                    <a:solidFill>
                      <a:srgbClr val="000000"/>
                    </a:solidFill>
                    <a:cs typeface="+mn-cs"/>
                  </a:rPr>
                  <a:t> = 10.2.*.*</a:t>
                </a:r>
              </a:p>
            </p:txBody>
          </p:sp>
          <p:sp>
            <p:nvSpPr>
              <p:cNvPr id="169" name="TextBox 191">
                <a:extLst>
                  <a:ext uri="{FF2B5EF4-FFF2-40B4-BE49-F238E27FC236}">
                    <a16:creationId xmlns:a16="http://schemas.microsoft.com/office/drawing/2014/main" id="{D2577434-6BA4-AE44-ACF1-5B69C95D51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8763" y="4491568"/>
                <a:ext cx="1178513" cy="369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cs typeface="+mn-cs"/>
                  </a:rPr>
                  <a:t>forward(3)</a:t>
                </a:r>
              </a:p>
            </p:txBody>
          </p:sp>
          <p:cxnSp>
            <p:nvCxnSpPr>
              <p:cNvPr id="170" name="Straight Connector 192">
                <a:extLst>
                  <a:ext uri="{FF2B5EF4-FFF2-40B4-BE49-F238E27FC236}">
                    <a16:creationId xmlns:a16="http://schemas.microsoft.com/office/drawing/2014/main" id="{47602C76-A801-A84B-A17C-6345DC6FB5B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1" name="TextBox 193">
                <a:extLst>
                  <a:ext uri="{FF2B5EF4-FFF2-40B4-BE49-F238E27FC236}">
                    <a16:creationId xmlns:a16="http://schemas.microsoft.com/office/drawing/2014/main" id="{C270C9C1-7B31-B54E-B3E6-DE4F3E9197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74004" y="4051300"/>
                <a:ext cx="804349" cy="369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cs typeface="+mn-cs"/>
                  </a:rPr>
                  <a:t>match</a:t>
                </a:r>
              </a:p>
            </p:txBody>
          </p:sp>
          <p:sp>
            <p:nvSpPr>
              <p:cNvPr id="172" name="TextBox 194">
                <a:extLst>
                  <a:ext uri="{FF2B5EF4-FFF2-40B4-BE49-F238E27FC236}">
                    <a16:creationId xmlns:a16="http://schemas.microsoft.com/office/drawing/2014/main" id="{249B4475-B1D3-5A4E-B579-2BDCB2E1CC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91520" cy="369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cs typeface="+mn-cs"/>
                  </a:rPr>
                  <a:t>action</a:t>
                </a:r>
              </a:p>
            </p:txBody>
          </p:sp>
          <p:cxnSp>
            <p:nvCxnSpPr>
              <p:cNvPr id="173" name="Straight Connector 195">
                <a:extLst>
                  <a:ext uri="{FF2B5EF4-FFF2-40B4-BE49-F238E27FC236}">
                    <a16:creationId xmlns:a16="http://schemas.microsoft.com/office/drawing/2014/main" id="{19682459-1A7B-1749-8325-B95C9F950F7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38264" y="4049182"/>
                <a:ext cx="1" cy="9048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480A4ED-7EF1-B844-9E8D-5FC6F2A7E450}"/>
              </a:ext>
            </a:extLst>
          </p:cNvPr>
          <p:cNvGrpSpPr>
            <a:grpSpLocks/>
          </p:cNvGrpSpPr>
          <p:nvPr/>
        </p:nvGrpSpPr>
        <p:grpSpPr bwMode="auto">
          <a:xfrm>
            <a:off x="4755456" y="4239817"/>
            <a:ext cx="2193332" cy="1539802"/>
            <a:chOff x="5956617" y="4509743"/>
            <a:chExt cx="2924329" cy="2052715"/>
          </a:xfrm>
        </p:grpSpPr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B80A1654-F65B-9F4D-A9D7-45648B255D1A}"/>
                </a:ext>
              </a:extLst>
            </p:cNvPr>
            <p:cNvSpPr/>
            <p:nvPr/>
          </p:nvSpPr>
          <p:spPr>
            <a:xfrm flipH="1">
              <a:off x="5956617" y="4509743"/>
              <a:ext cx="2838340" cy="63012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979 w 2839117"/>
                <a:gd name="connsiteY0" fmla="*/ 630630 h 630630"/>
                <a:gd name="connsiteX1" fmla="*/ 2225479 w 2839117"/>
                <a:gd name="connsiteY1" fmla="*/ 397796 h 630630"/>
                <a:gd name="connsiteX2" fmla="*/ 2808948 w 2839117"/>
                <a:gd name="connsiteY2" fmla="*/ 4836 h 630630"/>
                <a:gd name="connsiteX3" fmla="*/ 2754646 w 2839117"/>
                <a:gd name="connsiteY3" fmla="*/ 207296 h 630630"/>
                <a:gd name="connsiteX4" fmla="*/ 2747283 w 2839117"/>
                <a:gd name="connsiteY4" fmla="*/ 623267 h 630630"/>
                <a:gd name="connsiteX5" fmla="*/ 2979 w 2839117"/>
                <a:gd name="connsiteY5" fmla="*/ 630630 h 63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9117" h="630630">
                  <a:moveTo>
                    <a:pt x="2979" y="630630"/>
                  </a:moveTo>
                  <a:cubicBezTo>
                    <a:pt x="-83988" y="593052"/>
                    <a:pt x="1757818" y="502095"/>
                    <a:pt x="2225479" y="397796"/>
                  </a:cubicBezTo>
                  <a:cubicBezTo>
                    <a:pt x="2693140" y="293497"/>
                    <a:pt x="2720754" y="36586"/>
                    <a:pt x="2808948" y="4836"/>
                  </a:cubicBezTo>
                  <a:cubicBezTo>
                    <a:pt x="2897142" y="-26914"/>
                    <a:pt x="2764923" y="104224"/>
                    <a:pt x="2754646" y="207296"/>
                  </a:cubicBezTo>
                  <a:cubicBezTo>
                    <a:pt x="2744369" y="310368"/>
                    <a:pt x="2727355" y="479087"/>
                    <a:pt x="2747283" y="623267"/>
                  </a:cubicBezTo>
                  <a:lnTo>
                    <a:pt x="2979" y="63063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76" name="Group 197">
              <a:extLst>
                <a:ext uri="{FF2B5EF4-FFF2-40B4-BE49-F238E27FC236}">
                  <a16:creationId xmlns:a16="http://schemas.microsoft.com/office/drawing/2014/main" id="{824D868E-4454-2F4C-8FD8-5F6E1E36AF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31592" y="5136697"/>
              <a:ext cx="2849354" cy="1425761"/>
              <a:chOff x="-999973" y="4042381"/>
              <a:chExt cx="2849354" cy="1425761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AEE2DF9-71FE-BC4F-8EB6-54F7F0FD3D3A}"/>
                  </a:ext>
                </a:extLst>
              </p:cNvPr>
              <p:cNvSpPr/>
              <p:nvPr/>
            </p:nvSpPr>
            <p:spPr bwMode="auto">
              <a:xfrm>
                <a:off x="-978114" y="4042381"/>
                <a:ext cx="2778018" cy="13443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8" name="TextBox 199">
                <a:extLst>
                  <a:ext uri="{FF2B5EF4-FFF2-40B4-BE49-F238E27FC236}">
                    <a16:creationId xmlns:a16="http://schemas.microsoft.com/office/drawing/2014/main" id="{542445C6-6EF0-1C4B-A1EA-869135523E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780760" cy="11078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cs typeface="+mn-cs"/>
                  </a:rPr>
                  <a:t>ingress port = 2</a:t>
                </a: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cs typeface="+mn-cs"/>
                  </a:rPr>
                  <a:t>IP Dst = 10.2.0.3</a:t>
                </a: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cs typeface="+mn-cs"/>
                  </a:rPr>
                  <a:t>ingress port = 2</a:t>
                </a: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cs typeface="+mn-cs"/>
                  </a:rPr>
                  <a:t>IP Dst = 10.2.0.4</a:t>
                </a:r>
              </a:p>
            </p:txBody>
          </p:sp>
          <p:sp>
            <p:nvSpPr>
              <p:cNvPr id="179" name="TextBox 200">
                <a:extLst>
                  <a:ext uri="{FF2B5EF4-FFF2-40B4-BE49-F238E27FC236}">
                    <a16:creationId xmlns:a16="http://schemas.microsoft.com/office/drawing/2014/main" id="{A6E954E4-BF8A-3A40-A762-B6BEE7AEF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327" y="4474229"/>
                <a:ext cx="1178054" cy="369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cs typeface="+mn-cs"/>
                  </a:rPr>
                  <a:t>forward(3)</a:t>
                </a:r>
              </a:p>
            </p:txBody>
          </p:sp>
          <p:cxnSp>
            <p:nvCxnSpPr>
              <p:cNvPr id="180" name="Straight Connector 201">
                <a:extLst>
                  <a:ext uri="{FF2B5EF4-FFF2-40B4-BE49-F238E27FC236}">
                    <a16:creationId xmlns:a16="http://schemas.microsoft.com/office/drawing/2014/main" id="{A752B4ED-0C1F-4940-AAC0-63E8ACFA2AD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1" name="TextBox 202">
                <a:extLst>
                  <a:ext uri="{FF2B5EF4-FFF2-40B4-BE49-F238E27FC236}">
                    <a16:creationId xmlns:a16="http://schemas.microsoft.com/office/drawing/2014/main" id="{4CA61839-5823-3549-9DCB-FE8DCC36D1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804035" cy="369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altLang="en-US" sz="1200" dirty="0">
                    <a:solidFill>
                      <a:srgbClr val="000000"/>
                    </a:solidFill>
                    <a:cs typeface="+mn-cs"/>
                  </a:rPr>
                  <a:t>match</a:t>
                </a:r>
              </a:p>
            </p:txBody>
          </p:sp>
          <p:sp>
            <p:nvSpPr>
              <p:cNvPr id="182" name="TextBox 203">
                <a:extLst>
                  <a:ext uri="{FF2B5EF4-FFF2-40B4-BE49-F238E27FC236}">
                    <a16:creationId xmlns:a16="http://schemas.microsoft.com/office/drawing/2014/main" id="{7514D657-EC53-9E4C-B66E-1C5E795ADC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91212" cy="369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cs typeface="+mn-cs"/>
                  </a:rPr>
                  <a:t>action</a:t>
                </a:r>
              </a:p>
            </p:txBody>
          </p:sp>
          <p:cxnSp>
            <p:nvCxnSpPr>
              <p:cNvPr id="183" name="Straight Connector 204">
                <a:extLst>
                  <a:ext uri="{FF2B5EF4-FFF2-40B4-BE49-F238E27FC236}">
                    <a16:creationId xmlns:a16="http://schemas.microsoft.com/office/drawing/2014/main" id="{E25402CA-C61C-E345-A963-3280E27834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60503" y="4042833"/>
                <a:ext cx="4690" cy="13494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" name="Straight Connector 205">
                <a:extLst>
                  <a:ext uri="{FF2B5EF4-FFF2-40B4-BE49-F238E27FC236}">
                    <a16:creationId xmlns:a16="http://schemas.microsoft.com/office/drawing/2014/main" id="{0C898F1E-139E-564D-BCAD-5508B13EB6C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975047" y="4896787"/>
                <a:ext cx="2794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5" name="TextBox 206">
                <a:extLst>
                  <a:ext uri="{FF2B5EF4-FFF2-40B4-BE49-F238E27FC236}">
                    <a16:creationId xmlns:a16="http://schemas.microsoft.com/office/drawing/2014/main" id="{090CAD62-F5C2-AC4D-8F08-9E4D420505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712" y="4973449"/>
                <a:ext cx="1178054" cy="369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cs typeface="+mn-cs"/>
                  </a:rPr>
                  <a:t>forward(4)</a:t>
                </a:r>
              </a:p>
            </p:txBody>
          </p:sp>
        </p:grp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E9352B8-0B71-B84D-8238-807CCAC1D461}"/>
              </a:ext>
            </a:extLst>
          </p:cNvPr>
          <p:cNvGrpSpPr>
            <a:grpSpLocks/>
          </p:cNvGrpSpPr>
          <p:nvPr/>
        </p:nvGrpSpPr>
        <p:grpSpPr bwMode="auto">
          <a:xfrm>
            <a:off x="728763" y="4155853"/>
            <a:ext cx="2316956" cy="1512916"/>
            <a:chOff x="587526" y="4569769"/>
            <a:chExt cx="3089750" cy="2017871"/>
          </a:xfrm>
        </p:grpSpPr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1A6E741D-821B-5E4E-B022-0D497A8BED90}"/>
                </a:ext>
              </a:extLst>
            </p:cNvPr>
            <p:cNvSpPr/>
            <p:nvPr/>
          </p:nvSpPr>
          <p:spPr>
            <a:xfrm>
              <a:off x="631983" y="4569769"/>
              <a:ext cx="3045293" cy="849586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5074" h="848898">
                  <a:moveTo>
                    <a:pt x="2799" y="848898"/>
                  </a:moveTo>
                  <a:cubicBezTo>
                    <a:pt x="-84168" y="811320"/>
                    <a:pt x="1881874" y="743370"/>
                    <a:pt x="2225299" y="616064"/>
                  </a:cubicBezTo>
                  <a:cubicBezTo>
                    <a:pt x="2568724" y="488758"/>
                    <a:pt x="2941438" y="33981"/>
                    <a:pt x="3029632" y="2231"/>
                  </a:cubicBezTo>
                  <a:cubicBezTo>
                    <a:pt x="3117826" y="-29519"/>
                    <a:pt x="2801554" y="285680"/>
                    <a:pt x="2754466" y="425564"/>
                  </a:cubicBezTo>
                  <a:cubicBezTo>
                    <a:pt x="2707378" y="565448"/>
                    <a:pt x="2727175" y="697355"/>
                    <a:pt x="2747103" y="841535"/>
                  </a:cubicBezTo>
                  <a:lnTo>
                    <a:pt x="2799" y="8488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88" name="Group 50">
              <a:extLst>
                <a:ext uri="{FF2B5EF4-FFF2-40B4-BE49-F238E27FC236}">
                  <a16:creationId xmlns:a16="http://schemas.microsoft.com/office/drawing/2014/main" id="{BE1DE1B9-E78B-9240-B4C1-CDE0143B5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7526" y="5408084"/>
              <a:ext cx="2854681" cy="1179556"/>
              <a:chOff x="-999973" y="4042833"/>
              <a:chExt cx="2854681" cy="1179556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AB812EA-84E0-364C-BF4E-C310D6EE648D}"/>
                  </a:ext>
                </a:extLst>
              </p:cNvPr>
              <p:cNvSpPr/>
              <p:nvPr/>
            </p:nvSpPr>
            <p:spPr bwMode="auto">
              <a:xfrm>
                <a:off x="-977745" y="4042988"/>
                <a:ext cx="2776965" cy="11640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0" name="TextBox 8">
                <a:extLst>
                  <a:ext uri="{FF2B5EF4-FFF2-40B4-BE49-F238E27FC236}">
                    <a16:creationId xmlns:a16="http://schemas.microsoft.com/office/drawing/2014/main" id="{4B4E36AE-BDA7-784C-B123-CD19BFF0A8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999973" y="4360337"/>
                <a:ext cx="1712698" cy="8620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cs typeface="+mn-cs"/>
                  </a:rPr>
                  <a:t>ingress port = 1</a:t>
                </a: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cs typeface="+mn-cs"/>
                  </a:rPr>
                  <a:t>IP Src = 10.3.*.*</a:t>
                </a: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cs typeface="+mn-cs"/>
                  </a:rPr>
                  <a:t>IP Dst = 10.2.*.*</a:t>
                </a:r>
              </a:p>
            </p:txBody>
          </p:sp>
          <p:sp>
            <p:nvSpPr>
              <p:cNvPr id="191" name="TextBox 183">
                <a:extLst>
                  <a:ext uri="{FF2B5EF4-FFF2-40B4-BE49-F238E27FC236}">
                    <a16:creationId xmlns:a16="http://schemas.microsoft.com/office/drawing/2014/main" id="{1048FAFD-39AC-F541-8FA4-CACDC171AF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6427" y="4576236"/>
                <a:ext cx="1178281" cy="369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altLang="en-US" sz="1200" dirty="0">
                    <a:solidFill>
                      <a:srgbClr val="000000"/>
                    </a:solidFill>
                    <a:cs typeface="+mn-cs"/>
                  </a:rPr>
                  <a:t>forward(4)</a:t>
                </a:r>
              </a:p>
            </p:txBody>
          </p:sp>
          <p:cxnSp>
            <p:nvCxnSpPr>
              <p:cNvPr id="192" name="Straight Connector 14">
                <a:extLst>
                  <a:ext uri="{FF2B5EF4-FFF2-40B4-BE49-F238E27FC236}">
                    <a16:creationId xmlns:a16="http://schemas.microsoft.com/office/drawing/2014/main" id="{CC779584-6E1A-5F48-993C-109EE3DA572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3" name="TextBox 185">
                <a:extLst>
                  <a:ext uri="{FF2B5EF4-FFF2-40B4-BE49-F238E27FC236}">
                    <a16:creationId xmlns:a16="http://schemas.microsoft.com/office/drawing/2014/main" id="{1B44CA55-C29F-9F46-A24C-C6280EF8E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804191" cy="369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cs typeface="+mn-cs"/>
                  </a:rPr>
                  <a:t>match</a:t>
                </a:r>
              </a:p>
            </p:txBody>
          </p:sp>
          <p:sp>
            <p:nvSpPr>
              <p:cNvPr id="194" name="TextBox 186">
                <a:extLst>
                  <a:ext uri="{FF2B5EF4-FFF2-40B4-BE49-F238E27FC236}">
                    <a16:creationId xmlns:a16="http://schemas.microsoft.com/office/drawing/2014/main" id="{1484E893-7E74-0044-8E63-B81C5E9BAF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5396" y="4055534"/>
                <a:ext cx="791365" cy="369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altLang="en-US" sz="1200">
                    <a:solidFill>
                      <a:srgbClr val="000000"/>
                    </a:solidFill>
                    <a:cs typeface="+mn-cs"/>
                  </a:rPr>
                  <a:t>action</a:t>
                </a:r>
              </a:p>
            </p:txBody>
          </p:sp>
          <p:cxnSp>
            <p:nvCxnSpPr>
              <p:cNvPr id="195" name="Straight Connector 187">
                <a:extLst>
                  <a:ext uri="{FF2B5EF4-FFF2-40B4-BE49-F238E27FC236}">
                    <a16:creationId xmlns:a16="http://schemas.microsoft.com/office/drawing/2014/main" id="{3C549993-9413-7245-A5F5-7AFA653CCB9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34998" y="4042833"/>
                <a:ext cx="0" cy="11641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196" name="Straight Connector 13">
            <a:extLst>
              <a:ext uri="{FF2B5EF4-FFF2-40B4-BE49-F238E27FC236}">
                <a16:creationId xmlns:a16="http://schemas.microsoft.com/office/drawing/2014/main" id="{CB40D880-161F-974F-A9EE-DC429D8528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08824" y="2778921"/>
            <a:ext cx="1618059" cy="13846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Straight Connector 11">
            <a:extLst>
              <a:ext uri="{FF2B5EF4-FFF2-40B4-BE49-F238E27FC236}">
                <a16:creationId xmlns:a16="http://schemas.microsoft.com/office/drawing/2014/main" id="{F369C91E-6275-2C49-8D03-6AFE694C55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18375" y="4230291"/>
            <a:ext cx="153471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Straight Connector 6">
            <a:extLst>
              <a:ext uri="{FF2B5EF4-FFF2-40B4-BE49-F238E27FC236}">
                <a16:creationId xmlns:a16="http://schemas.microsoft.com/office/drawing/2014/main" id="{8130AC3F-4D6F-7145-8F66-CD05FE33E6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69544" y="2875360"/>
            <a:ext cx="0" cy="1181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Straight Connector 64">
            <a:extLst>
              <a:ext uri="{FF2B5EF4-FFF2-40B4-BE49-F238E27FC236}">
                <a16:creationId xmlns:a16="http://schemas.microsoft.com/office/drawing/2014/main" id="{D53BF40B-1E44-474A-A1E4-88E387FB21E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260032" y="3223023"/>
            <a:ext cx="1108472" cy="983456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4B29DE4-2EEB-D84D-9D70-6BD80FD57EAC}"/>
              </a:ext>
            </a:extLst>
          </p:cNvPr>
          <p:cNvCxnSpPr/>
          <p:nvPr/>
        </p:nvCxnSpPr>
        <p:spPr>
          <a:xfrm flipH="1" flipV="1">
            <a:off x="3220743" y="4282681"/>
            <a:ext cx="4763" cy="492919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D4FF8069-D6E8-734F-B1D2-6BE329F879C7}"/>
              </a:ext>
            </a:extLst>
          </p:cNvPr>
          <p:cNvCxnSpPr/>
          <p:nvPr/>
        </p:nvCxnSpPr>
        <p:spPr>
          <a:xfrm>
            <a:off x="2503987" y="4250531"/>
            <a:ext cx="398859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02" name="Group 44">
            <a:extLst>
              <a:ext uri="{FF2B5EF4-FFF2-40B4-BE49-F238E27FC236}">
                <a16:creationId xmlns:a16="http://schemas.microsoft.com/office/drawing/2014/main" id="{9C4002D9-DF30-D144-9386-64ED23FED52F}"/>
              </a:ext>
            </a:extLst>
          </p:cNvPr>
          <p:cNvGrpSpPr>
            <a:grpSpLocks/>
          </p:cNvGrpSpPr>
          <p:nvPr/>
        </p:nvGrpSpPr>
        <p:grpSpPr bwMode="auto">
          <a:xfrm>
            <a:off x="2055120" y="3889772"/>
            <a:ext cx="567929" cy="471488"/>
            <a:chOff x="-44" y="1473"/>
            <a:chExt cx="981" cy="1105"/>
          </a:xfrm>
        </p:grpSpPr>
        <p:pic>
          <p:nvPicPr>
            <p:cNvPr id="203" name="Picture 45" descr="desktop_computer_stylized_medium">
              <a:extLst>
                <a:ext uri="{FF2B5EF4-FFF2-40B4-BE49-F238E27FC236}">
                  <a16:creationId xmlns:a16="http://schemas.microsoft.com/office/drawing/2014/main" id="{A8DDFC57-A653-E643-878F-2786E68F6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" name="Freeform 46">
              <a:extLst>
                <a:ext uri="{FF2B5EF4-FFF2-40B4-BE49-F238E27FC236}">
                  <a16:creationId xmlns:a16="http://schemas.microsoft.com/office/drawing/2014/main" id="{3015E4EC-FEA9-5542-ACE6-63401E8006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5" name="Group 44">
            <a:extLst>
              <a:ext uri="{FF2B5EF4-FFF2-40B4-BE49-F238E27FC236}">
                <a16:creationId xmlns:a16="http://schemas.microsoft.com/office/drawing/2014/main" id="{F77FDB30-E2C1-8043-AA3D-41C5428CD580}"/>
              </a:ext>
            </a:extLst>
          </p:cNvPr>
          <p:cNvGrpSpPr>
            <a:grpSpLocks/>
          </p:cNvGrpSpPr>
          <p:nvPr/>
        </p:nvGrpSpPr>
        <p:grpSpPr bwMode="auto">
          <a:xfrm>
            <a:off x="2852839" y="4526756"/>
            <a:ext cx="567929" cy="471488"/>
            <a:chOff x="188" y="1473"/>
            <a:chExt cx="981" cy="1105"/>
          </a:xfrm>
        </p:grpSpPr>
        <p:pic>
          <p:nvPicPr>
            <p:cNvPr id="206" name="Picture 45" descr="desktop_computer_stylized_medium">
              <a:extLst>
                <a:ext uri="{FF2B5EF4-FFF2-40B4-BE49-F238E27FC236}">
                  <a16:creationId xmlns:a16="http://schemas.microsoft.com/office/drawing/2014/main" id="{1052E4EA-6FEA-844A-A25A-AF2C0B49F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" name="Freeform 46">
              <a:extLst>
                <a:ext uri="{FF2B5EF4-FFF2-40B4-BE49-F238E27FC236}">
                  <a16:creationId xmlns:a16="http://schemas.microsoft.com/office/drawing/2014/main" id="{539D824A-2830-1A42-AF13-8ADCB10DAC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08" name="TextBox 9">
            <a:extLst>
              <a:ext uri="{FF2B5EF4-FFF2-40B4-BE49-F238E27FC236}">
                <a16:creationId xmlns:a16="http://schemas.microsoft.com/office/drawing/2014/main" id="{6EDEBC7E-1ACA-5B44-9D83-8900509C0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987" y="4019915"/>
            <a:ext cx="671980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050" kern="1200" dirty="0">
                <a:solidFill>
                  <a:srgbClr val="0000A8"/>
                </a:solidFill>
                <a:cs typeface="Arial" panose="020B0604020202020204" pitchFamily="34" charset="0"/>
              </a:rPr>
              <a:t>Host h1</a:t>
            </a: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050" kern="1200" dirty="0">
                <a:solidFill>
                  <a:srgbClr val="000000"/>
                </a:solidFill>
                <a:cs typeface="Arial" panose="020B0604020202020204" pitchFamily="34" charset="0"/>
              </a:rPr>
              <a:t>10.1.0.1</a:t>
            </a: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altLang="en-US" sz="1050" kern="1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09" name="TextBox 58">
            <a:extLst>
              <a:ext uri="{FF2B5EF4-FFF2-40B4-BE49-F238E27FC236}">
                <a16:creationId xmlns:a16="http://schemas.microsoft.com/office/drawing/2014/main" id="{E1178F66-20DC-9147-A60A-B4A736E8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487" y="4947305"/>
            <a:ext cx="671979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050" kern="1200" dirty="0">
                <a:solidFill>
                  <a:srgbClr val="0000A8"/>
                </a:solidFill>
                <a:cs typeface="Arial" panose="020B0604020202020204" pitchFamily="34" charset="0"/>
              </a:rPr>
              <a:t>Host h2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050" kern="1200" dirty="0">
                <a:solidFill>
                  <a:srgbClr val="000000"/>
                </a:solidFill>
                <a:cs typeface="Arial" panose="020B0604020202020204" pitchFamily="34" charset="0"/>
              </a:rPr>
              <a:t>10.1.0.2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altLang="en-US" sz="1350" kern="1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1F07088-AD69-CB45-9BB2-8DB8C9FEDA25}"/>
              </a:ext>
            </a:extLst>
          </p:cNvPr>
          <p:cNvCxnSpPr/>
          <p:nvPr/>
        </p:nvCxnSpPr>
        <p:spPr>
          <a:xfrm flipV="1">
            <a:off x="4494710" y="4283869"/>
            <a:ext cx="229790" cy="36790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6CB3FF4-5E87-DD4D-9275-FA1D2385BBC2}"/>
              </a:ext>
            </a:extLst>
          </p:cNvPr>
          <p:cNvCxnSpPr/>
          <p:nvPr/>
        </p:nvCxnSpPr>
        <p:spPr>
          <a:xfrm>
            <a:off x="5060256" y="4193381"/>
            <a:ext cx="398860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12" name="Group 44">
            <a:extLst>
              <a:ext uri="{FF2B5EF4-FFF2-40B4-BE49-F238E27FC236}">
                <a16:creationId xmlns:a16="http://schemas.microsoft.com/office/drawing/2014/main" id="{AF067C68-E87B-E64B-9EA0-8C576193E2D5}"/>
              </a:ext>
            </a:extLst>
          </p:cNvPr>
          <p:cNvGrpSpPr>
            <a:grpSpLocks/>
          </p:cNvGrpSpPr>
          <p:nvPr/>
        </p:nvGrpSpPr>
        <p:grpSpPr bwMode="auto">
          <a:xfrm>
            <a:off x="5215039" y="4023122"/>
            <a:ext cx="567929" cy="471488"/>
            <a:chOff x="-44" y="1473"/>
            <a:chExt cx="981" cy="1105"/>
          </a:xfrm>
        </p:grpSpPr>
        <p:pic>
          <p:nvPicPr>
            <p:cNvPr id="213" name="Picture 45" descr="desktop_computer_stylized_medium">
              <a:extLst>
                <a:ext uri="{FF2B5EF4-FFF2-40B4-BE49-F238E27FC236}">
                  <a16:creationId xmlns:a16="http://schemas.microsoft.com/office/drawing/2014/main" id="{58222FD7-FAC0-9048-861D-C7FB905DA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4" name="Freeform 46">
              <a:extLst>
                <a:ext uri="{FF2B5EF4-FFF2-40B4-BE49-F238E27FC236}">
                  <a16:creationId xmlns:a16="http://schemas.microsoft.com/office/drawing/2014/main" id="{4F99949B-902B-5C48-B8F4-C60B9A1C94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5" name="Group 44">
            <a:extLst>
              <a:ext uri="{FF2B5EF4-FFF2-40B4-BE49-F238E27FC236}">
                <a16:creationId xmlns:a16="http://schemas.microsoft.com/office/drawing/2014/main" id="{BB96A80F-DF20-D84A-83F9-B02CA294C3CB}"/>
              </a:ext>
            </a:extLst>
          </p:cNvPr>
          <p:cNvGrpSpPr>
            <a:grpSpLocks/>
          </p:cNvGrpSpPr>
          <p:nvPr/>
        </p:nvGrpSpPr>
        <p:grpSpPr bwMode="auto">
          <a:xfrm>
            <a:off x="4106566" y="4483894"/>
            <a:ext cx="567928" cy="471488"/>
            <a:chOff x="-44" y="1473"/>
            <a:chExt cx="981" cy="1105"/>
          </a:xfrm>
        </p:grpSpPr>
        <p:pic>
          <p:nvPicPr>
            <p:cNvPr id="216" name="Picture 45" descr="desktop_computer_stylized_medium">
              <a:extLst>
                <a:ext uri="{FF2B5EF4-FFF2-40B4-BE49-F238E27FC236}">
                  <a16:creationId xmlns:a16="http://schemas.microsoft.com/office/drawing/2014/main" id="{33CD0307-64FA-664C-937F-8AEF1F767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7" name="Freeform 46">
              <a:extLst>
                <a:ext uri="{FF2B5EF4-FFF2-40B4-BE49-F238E27FC236}">
                  <a16:creationId xmlns:a16="http://schemas.microsoft.com/office/drawing/2014/main" id="{7E09CDE0-C828-BD49-ABFC-D01B3B7779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18" name="TextBox 70">
            <a:extLst>
              <a:ext uri="{FF2B5EF4-FFF2-40B4-BE49-F238E27FC236}">
                <a16:creationId xmlns:a16="http://schemas.microsoft.com/office/drawing/2014/main" id="{F1E4672C-055C-0040-BA1C-1B569384F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463" y="4044554"/>
            <a:ext cx="671979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050" kern="1200" dirty="0">
                <a:solidFill>
                  <a:srgbClr val="0000A8"/>
                </a:solidFill>
                <a:cs typeface="Arial" panose="020B0604020202020204" pitchFamily="34" charset="0"/>
              </a:rPr>
              <a:t>Host h4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050" kern="1200" dirty="0">
                <a:solidFill>
                  <a:srgbClr val="000000"/>
                </a:solidFill>
                <a:cs typeface="Arial" panose="020B0604020202020204" pitchFamily="34" charset="0"/>
              </a:rPr>
              <a:t>10.2.0.4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altLang="en-US" sz="1350" kern="1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19" name="TextBox 71">
            <a:extLst>
              <a:ext uri="{FF2B5EF4-FFF2-40B4-BE49-F238E27FC236}">
                <a16:creationId xmlns:a16="http://schemas.microsoft.com/office/drawing/2014/main" id="{7D1D7A82-2B90-124D-8B70-788F9A13A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683" y="4869605"/>
            <a:ext cx="671979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050" kern="1200" dirty="0">
                <a:solidFill>
                  <a:srgbClr val="0000A8"/>
                </a:solidFill>
                <a:cs typeface="Arial" panose="020B0604020202020204" pitchFamily="34" charset="0"/>
              </a:rPr>
              <a:t>Host h3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050" kern="1200" dirty="0">
                <a:solidFill>
                  <a:srgbClr val="000000"/>
                </a:solidFill>
                <a:cs typeface="Arial" panose="020B0604020202020204" pitchFamily="34" charset="0"/>
              </a:rPr>
              <a:t>10.2.0.3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altLang="en-US" sz="1350" kern="12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2B5B59C-D9F3-FA4D-8B80-E6E965F14CB4}"/>
              </a:ext>
            </a:extLst>
          </p:cNvPr>
          <p:cNvCxnSpPr/>
          <p:nvPr/>
        </p:nvCxnSpPr>
        <p:spPr>
          <a:xfrm>
            <a:off x="2512320" y="2868216"/>
            <a:ext cx="529829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46ED07FB-874E-784B-B948-DE3F22F518D9}"/>
              </a:ext>
            </a:extLst>
          </p:cNvPr>
          <p:cNvCxnSpPr/>
          <p:nvPr/>
        </p:nvCxnSpPr>
        <p:spPr>
          <a:xfrm flipV="1">
            <a:off x="3245744" y="2368155"/>
            <a:ext cx="0" cy="35599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22" name="Group 44">
            <a:extLst>
              <a:ext uri="{FF2B5EF4-FFF2-40B4-BE49-F238E27FC236}">
                <a16:creationId xmlns:a16="http://schemas.microsoft.com/office/drawing/2014/main" id="{7AD81740-508B-C947-8F31-2442A83D9910}"/>
              </a:ext>
            </a:extLst>
          </p:cNvPr>
          <p:cNvGrpSpPr>
            <a:grpSpLocks/>
          </p:cNvGrpSpPr>
          <p:nvPr/>
        </p:nvGrpSpPr>
        <p:grpSpPr bwMode="auto">
          <a:xfrm>
            <a:off x="2884985" y="2074069"/>
            <a:ext cx="567928" cy="471488"/>
            <a:chOff x="-44" y="1473"/>
            <a:chExt cx="981" cy="1105"/>
          </a:xfrm>
        </p:grpSpPr>
        <p:pic>
          <p:nvPicPr>
            <p:cNvPr id="223" name="Picture 45" descr="desktop_computer_stylized_medium">
              <a:extLst>
                <a:ext uri="{FF2B5EF4-FFF2-40B4-BE49-F238E27FC236}">
                  <a16:creationId xmlns:a16="http://schemas.microsoft.com/office/drawing/2014/main" id="{2C016883-9484-5C4D-B14D-EA3364FB6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4" name="Freeform 46">
              <a:extLst>
                <a:ext uri="{FF2B5EF4-FFF2-40B4-BE49-F238E27FC236}">
                  <a16:creationId xmlns:a16="http://schemas.microsoft.com/office/drawing/2014/main" id="{F5C81A08-61C3-3E43-A943-49A53106C8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5" name="Group 44">
            <a:extLst>
              <a:ext uri="{FF2B5EF4-FFF2-40B4-BE49-F238E27FC236}">
                <a16:creationId xmlns:a16="http://schemas.microsoft.com/office/drawing/2014/main" id="{8C13A896-FAF2-1944-9E6A-653D596FBABE}"/>
              </a:ext>
            </a:extLst>
          </p:cNvPr>
          <p:cNvGrpSpPr>
            <a:grpSpLocks/>
          </p:cNvGrpSpPr>
          <p:nvPr/>
        </p:nvGrpSpPr>
        <p:grpSpPr bwMode="auto">
          <a:xfrm>
            <a:off x="2094410" y="2778659"/>
            <a:ext cx="567928" cy="471488"/>
            <a:chOff x="-44" y="1473"/>
            <a:chExt cx="981" cy="1105"/>
          </a:xfrm>
        </p:grpSpPr>
        <p:pic>
          <p:nvPicPr>
            <p:cNvPr id="226" name="Picture 45" descr="desktop_computer_stylized_medium">
              <a:extLst>
                <a:ext uri="{FF2B5EF4-FFF2-40B4-BE49-F238E27FC236}">
                  <a16:creationId xmlns:a16="http://schemas.microsoft.com/office/drawing/2014/main" id="{170E5B83-C729-6B4F-8607-FA40D2628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Freeform 46">
              <a:extLst>
                <a:ext uri="{FF2B5EF4-FFF2-40B4-BE49-F238E27FC236}">
                  <a16:creationId xmlns:a16="http://schemas.microsoft.com/office/drawing/2014/main" id="{DA39ACBD-A915-6D4A-817E-BF1203C22A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28" name="TextBox 83">
            <a:extLst>
              <a:ext uri="{FF2B5EF4-FFF2-40B4-BE49-F238E27FC236}">
                <a16:creationId xmlns:a16="http://schemas.microsoft.com/office/drawing/2014/main" id="{30CFD95A-683A-934C-A7FE-C30EB2568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7634" y="3156087"/>
            <a:ext cx="67198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050" kern="1200" dirty="0">
                <a:solidFill>
                  <a:srgbClr val="0000A8"/>
                </a:solidFill>
                <a:cs typeface="Arial" panose="020B0604020202020204" pitchFamily="34" charset="0"/>
              </a:rPr>
              <a:t>Host h5</a:t>
            </a: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050" kern="1200" dirty="0">
                <a:solidFill>
                  <a:srgbClr val="000000"/>
                </a:solidFill>
                <a:cs typeface="Arial" panose="020B0604020202020204" pitchFamily="34" charset="0"/>
              </a:rPr>
              <a:t>10.3.0.5</a:t>
            </a:r>
          </a:p>
        </p:txBody>
      </p:sp>
      <p:sp>
        <p:nvSpPr>
          <p:cNvPr id="229" name="TextBox 92">
            <a:extLst>
              <a:ext uri="{FF2B5EF4-FFF2-40B4-BE49-F238E27FC236}">
                <a16:creationId xmlns:a16="http://schemas.microsoft.com/office/drawing/2014/main" id="{988CB387-3820-3A4C-A283-BDC5D16D3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169" y="3819525"/>
            <a:ext cx="36740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350" kern="1200" dirty="0">
                <a:solidFill>
                  <a:srgbClr val="C00000"/>
                </a:solidFill>
                <a:cs typeface="Arial" panose="020B0604020202020204" pitchFamily="34" charset="0"/>
              </a:rPr>
              <a:t>s1</a:t>
            </a:r>
          </a:p>
        </p:txBody>
      </p:sp>
      <p:sp>
        <p:nvSpPr>
          <p:cNvPr id="230" name="TextBox 93">
            <a:extLst>
              <a:ext uri="{FF2B5EF4-FFF2-40B4-BE49-F238E27FC236}">
                <a16:creationId xmlns:a16="http://schemas.microsoft.com/office/drawing/2014/main" id="{CBFD7310-8113-634E-8357-DF51674B5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610" y="3839766"/>
            <a:ext cx="36740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350" kern="1200" dirty="0">
                <a:solidFill>
                  <a:srgbClr val="C00000"/>
                </a:solidFill>
                <a:cs typeface="Arial" panose="020B0604020202020204" pitchFamily="34" charset="0"/>
              </a:rPr>
              <a:t>s2</a:t>
            </a:r>
          </a:p>
        </p:txBody>
      </p:sp>
      <p:sp>
        <p:nvSpPr>
          <p:cNvPr id="231" name="TextBox 94">
            <a:extLst>
              <a:ext uri="{FF2B5EF4-FFF2-40B4-BE49-F238E27FC236}">
                <a16:creationId xmlns:a16="http://schemas.microsoft.com/office/drawing/2014/main" id="{3350DC8E-7B2E-2744-9A7F-5D80CDC27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0285" y="2483644"/>
            <a:ext cx="36740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350" kern="1200" dirty="0">
                <a:solidFill>
                  <a:srgbClr val="C00000"/>
                </a:solidFill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232" name="Straight Connector 99">
            <a:extLst>
              <a:ext uri="{FF2B5EF4-FFF2-40B4-BE49-F238E27FC236}">
                <a16:creationId xmlns:a16="http://schemas.microsoft.com/office/drawing/2014/main" id="{D82A6EC4-C796-AD40-976D-1FD13F41BA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60033" y="3011092"/>
            <a:ext cx="1044179" cy="164306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3" name="Straight Connector 102">
            <a:extLst>
              <a:ext uri="{FF2B5EF4-FFF2-40B4-BE49-F238E27FC236}">
                <a16:creationId xmlns:a16="http://schemas.microsoft.com/office/drawing/2014/main" id="{168D649A-E996-4E4B-9CE2-4CE19077F1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68503" y="3223022"/>
            <a:ext cx="400050" cy="732234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4" name="TextBox 108">
            <a:extLst>
              <a:ext uri="{FF2B5EF4-FFF2-40B4-BE49-F238E27FC236}">
                <a16:creationId xmlns:a16="http://schemas.microsoft.com/office/drawing/2014/main" id="{C24D254F-852A-5041-BE42-3D1E0FD07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8581" y="2487216"/>
            <a:ext cx="2487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900" kern="12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235" name="TextBox 109">
            <a:extLst>
              <a:ext uri="{FF2B5EF4-FFF2-40B4-BE49-F238E27FC236}">
                <a16:creationId xmlns:a16="http://schemas.microsoft.com/office/drawing/2014/main" id="{1B4722FF-BC4E-B24E-AAF9-4CFBDCD18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7347" y="2671763"/>
            <a:ext cx="2487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900" kern="12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236" name="TextBox 110">
            <a:extLst>
              <a:ext uri="{FF2B5EF4-FFF2-40B4-BE49-F238E27FC236}">
                <a16:creationId xmlns:a16="http://schemas.microsoft.com/office/drawing/2014/main" id="{99E43DED-25B4-764C-B475-987E9899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572" y="2950421"/>
            <a:ext cx="2487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900" kern="1200" dirty="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237" name="TextBox 111">
            <a:extLst>
              <a:ext uri="{FF2B5EF4-FFF2-40B4-BE49-F238E27FC236}">
                <a16:creationId xmlns:a16="http://schemas.microsoft.com/office/drawing/2014/main" id="{60CD7B1B-6C0C-414A-A6F4-2C724B111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950" y="2872979"/>
            <a:ext cx="2487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900" kern="12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238" name="TextBox 112">
            <a:extLst>
              <a:ext uri="{FF2B5EF4-FFF2-40B4-BE49-F238E27FC236}">
                <a16:creationId xmlns:a16="http://schemas.microsoft.com/office/drawing/2014/main" id="{36B76F06-8CE7-0E41-A3A1-18B5E468B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953" y="3862388"/>
            <a:ext cx="2487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900" kern="12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239" name="TextBox 113">
            <a:extLst>
              <a:ext uri="{FF2B5EF4-FFF2-40B4-BE49-F238E27FC236}">
                <a16:creationId xmlns:a16="http://schemas.microsoft.com/office/drawing/2014/main" id="{B38FAB30-55A3-AD46-B047-E929AAD42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8062" y="4064794"/>
            <a:ext cx="2487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900" kern="12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240" name="TextBox 114">
            <a:extLst>
              <a:ext uri="{FF2B5EF4-FFF2-40B4-BE49-F238E27FC236}">
                <a16:creationId xmlns:a16="http://schemas.microsoft.com/office/drawing/2014/main" id="{6209C114-B4AA-A244-982D-EBB94D82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003" y="4325541"/>
            <a:ext cx="2487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900" kern="12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241" name="TextBox 115">
            <a:extLst>
              <a:ext uri="{FF2B5EF4-FFF2-40B4-BE49-F238E27FC236}">
                <a16:creationId xmlns:a16="http://schemas.microsoft.com/office/drawing/2014/main" id="{3C3609FE-6138-874F-A89C-6F8C711D3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003" y="4185047"/>
            <a:ext cx="2487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900" kern="12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242" name="TextBox 117">
            <a:extLst>
              <a:ext uri="{FF2B5EF4-FFF2-40B4-BE49-F238E27FC236}">
                <a16:creationId xmlns:a16="http://schemas.microsoft.com/office/drawing/2014/main" id="{9D634780-9369-0148-8A46-086906AB7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8978" y="3924300"/>
            <a:ext cx="2487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900" kern="12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243" name="TextBox 118">
            <a:extLst>
              <a:ext uri="{FF2B5EF4-FFF2-40B4-BE49-F238E27FC236}">
                <a16:creationId xmlns:a16="http://schemas.microsoft.com/office/drawing/2014/main" id="{6F9BC31D-23BD-554C-A935-0C3ED713F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547" y="4185047"/>
            <a:ext cx="2487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900" kern="12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244" name="TextBox 119">
            <a:extLst>
              <a:ext uri="{FF2B5EF4-FFF2-40B4-BE49-F238E27FC236}">
                <a16:creationId xmlns:a16="http://schemas.microsoft.com/office/drawing/2014/main" id="{E42C8FB7-C2F4-7E49-AD30-C67257B59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581" y="4338638"/>
            <a:ext cx="2487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900" kern="12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245" name="TextBox 120">
            <a:extLst>
              <a:ext uri="{FF2B5EF4-FFF2-40B4-BE49-F238E27FC236}">
                <a16:creationId xmlns:a16="http://schemas.microsoft.com/office/drawing/2014/main" id="{89A9F45F-6E86-9A4C-AF52-070A9E3AE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681" y="4152900"/>
            <a:ext cx="2487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900" kern="12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246" name="TextBox 150">
            <a:extLst>
              <a:ext uri="{FF2B5EF4-FFF2-40B4-BE49-F238E27FC236}">
                <a16:creationId xmlns:a16="http://schemas.microsoft.com/office/drawing/2014/main" id="{54FFEFDD-84AB-484A-93F2-66AB84A2B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9113" y="2107045"/>
            <a:ext cx="67198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050" kern="1200" dirty="0">
                <a:solidFill>
                  <a:srgbClr val="0000A8"/>
                </a:solidFill>
                <a:cs typeface="Arial" panose="020B0604020202020204" pitchFamily="34" charset="0"/>
              </a:rPr>
              <a:t>Host h6</a:t>
            </a:r>
          </a:p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050" kern="1200" dirty="0">
                <a:solidFill>
                  <a:srgbClr val="000000"/>
                </a:solidFill>
                <a:cs typeface="Arial" panose="020B0604020202020204" pitchFamily="34" charset="0"/>
              </a:rPr>
              <a:t>10.3.0.6</a:t>
            </a:r>
          </a:p>
        </p:txBody>
      </p:sp>
      <p:grpSp>
        <p:nvGrpSpPr>
          <p:cNvPr id="277" name="Group 88">
            <a:extLst>
              <a:ext uri="{FF2B5EF4-FFF2-40B4-BE49-F238E27FC236}">
                <a16:creationId xmlns:a16="http://schemas.microsoft.com/office/drawing/2014/main" id="{7A022A32-83B1-5748-9221-800D0CFB34B0}"/>
              </a:ext>
            </a:extLst>
          </p:cNvPr>
          <p:cNvGrpSpPr>
            <a:grpSpLocks/>
          </p:cNvGrpSpPr>
          <p:nvPr/>
        </p:nvGrpSpPr>
        <p:grpSpPr bwMode="auto">
          <a:xfrm>
            <a:off x="4050606" y="2253854"/>
            <a:ext cx="952500" cy="1112044"/>
            <a:chOff x="5418667" y="1587500"/>
            <a:chExt cx="1270000" cy="1481667"/>
          </a:xfrm>
        </p:grpSpPr>
        <p:grpSp>
          <p:nvGrpSpPr>
            <p:cNvPr id="278" name="Group 79">
              <a:extLst>
                <a:ext uri="{FF2B5EF4-FFF2-40B4-BE49-F238E27FC236}">
                  <a16:creationId xmlns:a16="http://schemas.microsoft.com/office/drawing/2014/main" id="{ACD5087A-4126-5D4A-B13B-F67F7506A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0087" y="1742411"/>
              <a:ext cx="1106762" cy="1163369"/>
              <a:chOff x="5440087" y="1742411"/>
              <a:chExt cx="1106762" cy="1163369"/>
            </a:xfrm>
          </p:grpSpPr>
          <p:grpSp>
            <p:nvGrpSpPr>
              <p:cNvPr id="280" name="Group 950">
                <a:extLst>
                  <a:ext uri="{FF2B5EF4-FFF2-40B4-BE49-F238E27FC236}">
                    <a16:creationId xmlns:a16="http://schemas.microsoft.com/office/drawing/2014/main" id="{21D68A0A-9909-D449-98B0-19D7C2FB75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38397" y="2273382"/>
                <a:ext cx="350328" cy="632398"/>
                <a:chOff x="4140" y="429"/>
                <a:chExt cx="1425" cy="2396"/>
              </a:xfrm>
            </p:grpSpPr>
            <p:sp>
              <p:nvSpPr>
                <p:cNvPr id="283" name="Freeform 951">
                  <a:extLst>
                    <a:ext uri="{FF2B5EF4-FFF2-40B4-BE49-F238E27FC236}">
                      <a16:creationId xmlns:a16="http://schemas.microsoft.com/office/drawing/2014/main" id="{E3817A04-160B-F442-A0EE-4B30F2EE81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4" name="Rectangle 952">
                  <a:extLst>
                    <a:ext uri="{FF2B5EF4-FFF2-40B4-BE49-F238E27FC236}">
                      <a16:creationId xmlns:a16="http://schemas.microsoft.com/office/drawing/2014/main" id="{75B67217-BB62-6248-BD4E-EB9548DDB4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5" name="Freeform 953">
                  <a:extLst>
                    <a:ext uri="{FF2B5EF4-FFF2-40B4-BE49-F238E27FC236}">
                      <a16:creationId xmlns:a16="http://schemas.microsoft.com/office/drawing/2014/main" id="{B318F2C8-1650-8646-8E8D-A78555EC0C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6" name="Freeform 954">
                  <a:extLst>
                    <a:ext uri="{FF2B5EF4-FFF2-40B4-BE49-F238E27FC236}">
                      <a16:creationId xmlns:a16="http://schemas.microsoft.com/office/drawing/2014/main" id="{04D05301-60BD-FC40-AAA2-F4F7C27891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7" name="Rectangle 955">
                  <a:extLst>
                    <a:ext uri="{FF2B5EF4-FFF2-40B4-BE49-F238E27FC236}">
                      <a16:creationId xmlns:a16="http://schemas.microsoft.com/office/drawing/2014/main" id="{5F062A6D-743A-264D-ADB0-C83039EDB3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8" name="Group 956">
                  <a:extLst>
                    <a:ext uri="{FF2B5EF4-FFF2-40B4-BE49-F238E27FC236}">
                      <a16:creationId xmlns:a16="http://schemas.microsoft.com/office/drawing/2014/main" id="{01C45509-1B2B-1042-BA84-D6FBBFF916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313" name="AutoShape 957">
                    <a:extLst>
                      <a:ext uri="{FF2B5EF4-FFF2-40B4-BE49-F238E27FC236}">
                        <a16:creationId xmlns:a16="http://schemas.microsoft.com/office/drawing/2014/main" id="{40C9778F-DE66-5643-8444-7EE1E943F1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defRPr/>
                    </a:pPr>
                    <a:endParaRPr lang="en-US" altLang="en-US" sz="1350">
                      <a:solidFill>
                        <a:srgbClr val="000000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4" name="AutoShape 958">
                    <a:extLst>
                      <a:ext uri="{FF2B5EF4-FFF2-40B4-BE49-F238E27FC236}">
                        <a16:creationId xmlns:a16="http://schemas.microsoft.com/office/drawing/2014/main" id="{DE3E5FFB-586E-B643-94E3-85EB4EF099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defRPr/>
                    </a:pPr>
                    <a:endParaRPr lang="en-US" altLang="en-US" sz="1350">
                      <a:solidFill>
                        <a:srgbClr val="000000"/>
                      </a:solidFill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89" name="Rectangle 959">
                  <a:extLst>
                    <a:ext uri="{FF2B5EF4-FFF2-40B4-BE49-F238E27FC236}">
                      <a16:creationId xmlns:a16="http://schemas.microsoft.com/office/drawing/2014/main" id="{BB2BBE5E-0794-4041-A8BF-B91E39290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0" name="Group 960">
                  <a:extLst>
                    <a:ext uri="{FF2B5EF4-FFF2-40B4-BE49-F238E27FC236}">
                      <a16:creationId xmlns:a16="http://schemas.microsoft.com/office/drawing/2014/main" id="{B8615C7E-DC00-DB42-BA0E-E1F2758776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311" name="AutoShape 961">
                    <a:extLst>
                      <a:ext uri="{FF2B5EF4-FFF2-40B4-BE49-F238E27FC236}">
                        <a16:creationId xmlns:a16="http://schemas.microsoft.com/office/drawing/2014/main" id="{20E97585-07E0-EC4F-B0F9-D086838F40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defRPr/>
                    </a:pPr>
                    <a:endParaRPr lang="en-US" altLang="en-US" sz="1350">
                      <a:solidFill>
                        <a:srgbClr val="000000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2" name="AutoShape 962">
                    <a:extLst>
                      <a:ext uri="{FF2B5EF4-FFF2-40B4-BE49-F238E27FC236}">
                        <a16:creationId xmlns:a16="http://schemas.microsoft.com/office/drawing/2014/main" id="{CAF5CAE1-8538-2C48-BED8-4AC05996DC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defRPr/>
                    </a:pPr>
                    <a:endParaRPr lang="en-US" altLang="en-US" sz="1350">
                      <a:solidFill>
                        <a:srgbClr val="000000"/>
                      </a:solidFill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1" name="Rectangle 963">
                  <a:extLst>
                    <a:ext uri="{FF2B5EF4-FFF2-40B4-BE49-F238E27FC236}">
                      <a16:creationId xmlns:a16="http://schemas.microsoft.com/office/drawing/2014/main" id="{BFEA0CA2-91FF-F147-B072-1BC64CA438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2" name="Rectangle 964">
                  <a:extLst>
                    <a:ext uri="{FF2B5EF4-FFF2-40B4-BE49-F238E27FC236}">
                      <a16:creationId xmlns:a16="http://schemas.microsoft.com/office/drawing/2014/main" id="{B7438767-CF8A-7D4E-88D7-06755770E8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3" name="Group 965">
                  <a:extLst>
                    <a:ext uri="{FF2B5EF4-FFF2-40B4-BE49-F238E27FC236}">
                      <a16:creationId xmlns:a16="http://schemas.microsoft.com/office/drawing/2014/main" id="{BD89BE1D-D5A1-2A4F-9BB3-493820B2D2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309" name="AutoShape 966">
                    <a:extLst>
                      <a:ext uri="{FF2B5EF4-FFF2-40B4-BE49-F238E27FC236}">
                        <a16:creationId xmlns:a16="http://schemas.microsoft.com/office/drawing/2014/main" id="{E07E9E59-7E69-DA4E-9F03-F1D01DBAFC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defRPr/>
                    </a:pPr>
                    <a:endParaRPr lang="en-US" altLang="en-US" sz="1350">
                      <a:solidFill>
                        <a:srgbClr val="000000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0" name="AutoShape 967">
                    <a:extLst>
                      <a:ext uri="{FF2B5EF4-FFF2-40B4-BE49-F238E27FC236}">
                        <a16:creationId xmlns:a16="http://schemas.microsoft.com/office/drawing/2014/main" id="{702690BB-83DF-924B-9306-E5AFED91E5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defRPr/>
                    </a:pPr>
                    <a:endParaRPr lang="en-US" altLang="en-US" sz="1350">
                      <a:solidFill>
                        <a:srgbClr val="000000"/>
                      </a:solidFill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4" name="Freeform 968">
                  <a:extLst>
                    <a:ext uri="{FF2B5EF4-FFF2-40B4-BE49-F238E27FC236}">
                      <a16:creationId xmlns:a16="http://schemas.microsoft.com/office/drawing/2014/main" id="{F6B6C90F-430A-CF4B-A1D7-1A585BAB71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95" name="Group 969">
                  <a:extLst>
                    <a:ext uri="{FF2B5EF4-FFF2-40B4-BE49-F238E27FC236}">
                      <a16:creationId xmlns:a16="http://schemas.microsoft.com/office/drawing/2014/main" id="{9E5BB1CA-4B03-2141-B082-B8A4706C69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307" name="AutoShape 970">
                    <a:extLst>
                      <a:ext uri="{FF2B5EF4-FFF2-40B4-BE49-F238E27FC236}">
                        <a16:creationId xmlns:a16="http://schemas.microsoft.com/office/drawing/2014/main" id="{60980303-8EC9-E149-A193-9468A55270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defRPr/>
                    </a:pPr>
                    <a:endParaRPr lang="en-US" altLang="en-US" sz="1350">
                      <a:solidFill>
                        <a:srgbClr val="000000"/>
                      </a:solidFill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8" name="AutoShape 971">
                    <a:extLst>
                      <a:ext uri="{FF2B5EF4-FFF2-40B4-BE49-F238E27FC236}">
                        <a16:creationId xmlns:a16="http://schemas.microsoft.com/office/drawing/2014/main" id="{4EF45611-F585-3043-B711-6A89BC6FE8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defTabSz="685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defRPr/>
                    </a:pPr>
                    <a:endParaRPr lang="en-US" altLang="en-US" sz="1350">
                      <a:solidFill>
                        <a:srgbClr val="000000"/>
                      </a:solidFill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6" name="Rectangle 972">
                  <a:extLst>
                    <a:ext uri="{FF2B5EF4-FFF2-40B4-BE49-F238E27FC236}">
                      <a16:creationId xmlns:a16="http://schemas.microsoft.com/office/drawing/2014/main" id="{811326F7-41C5-AD43-ADD1-11B55C255C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7" name="Freeform 973">
                  <a:extLst>
                    <a:ext uri="{FF2B5EF4-FFF2-40B4-BE49-F238E27FC236}">
                      <a16:creationId xmlns:a16="http://schemas.microsoft.com/office/drawing/2014/main" id="{FDE366E8-CF59-6744-8C4C-B0AFB24AC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8" name="Freeform 974">
                  <a:extLst>
                    <a:ext uri="{FF2B5EF4-FFF2-40B4-BE49-F238E27FC236}">
                      <a16:creationId xmlns:a16="http://schemas.microsoft.com/office/drawing/2014/main" id="{318356AC-8F6D-AE46-AB46-5BA687C30C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9" name="Oval 975">
                  <a:extLst>
                    <a:ext uri="{FF2B5EF4-FFF2-40B4-BE49-F238E27FC236}">
                      <a16:creationId xmlns:a16="http://schemas.microsoft.com/office/drawing/2014/main" id="{0F0566BD-6029-5E4D-9EA5-AC7E56217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0" name="Freeform 976">
                  <a:extLst>
                    <a:ext uri="{FF2B5EF4-FFF2-40B4-BE49-F238E27FC236}">
                      <a16:creationId xmlns:a16="http://schemas.microsoft.com/office/drawing/2014/main" id="{A97DBA45-4DC8-8A4C-9ECC-96AF3FCE85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1" name="AutoShape 977">
                  <a:extLst>
                    <a:ext uri="{FF2B5EF4-FFF2-40B4-BE49-F238E27FC236}">
                      <a16:creationId xmlns:a16="http://schemas.microsoft.com/office/drawing/2014/main" id="{4336E3DA-6FFE-F148-8C56-516CE08065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2" name="AutoShape 978">
                  <a:extLst>
                    <a:ext uri="{FF2B5EF4-FFF2-40B4-BE49-F238E27FC236}">
                      <a16:creationId xmlns:a16="http://schemas.microsoft.com/office/drawing/2014/main" id="{183F8629-55AE-0443-BA0A-86080DC2EF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3" name="Oval 979">
                  <a:extLst>
                    <a:ext uri="{FF2B5EF4-FFF2-40B4-BE49-F238E27FC236}">
                      <a16:creationId xmlns:a16="http://schemas.microsoft.com/office/drawing/2014/main" id="{3A012DD8-A7AE-C943-9266-026D3315C7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4" name="Oval 980">
                  <a:extLst>
                    <a:ext uri="{FF2B5EF4-FFF2-40B4-BE49-F238E27FC236}">
                      <a16:creationId xmlns:a16="http://schemas.microsoft.com/office/drawing/2014/main" id="{B244DD55-7B74-A349-8352-6789B4DF5D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FF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5" name="Oval 981">
                  <a:extLst>
                    <a:ext uri="{FF2B5EF4-FFF2-40B4-BE49-F238E27FC236}">
                      <a16:creationId xmlns:a16="http://schemas.microsoft.com/office/drawing/2014/main" id="{5B459985-0D9B-A149-AA5D-EFFF804C9D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6" name="Rectangle 982">
                  <a:extLst>
                    <a:ext uri="{FF2B5EF4-FFF2-40B4-BE49-F238E27FC236}">
                      <a16:creationId xmlns:a16="http://schemas.microsoft.com/office/drawing/2014/main" id="{6E63AA7A-EC16-C34C-A965-939803E03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81" name="Picture 4">
                <a:extLst>
                  <a:ext uri="{FF2B5EF4-FFF2-40B4-BE49-F238E27FC236}">
                    <a16:creationId xmlns:a16="http://schemas.microsoft.com/office/drawing/2014/main" id="{62AAA559-6FDE-8C46-AE96-98BB6F5A9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0087" y="1742411"/>
                <a:ext cx="1039824" cy="309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2" name="TextBox 149">
                <a:extLst>
                  <a:ext uri="{FF2B5EF4-FFF2-40B4-BE49-F238E27FC236}">
                    <a16:creationId xmlns:a16="http://schemas.microsoft.com/office/drawing/2014/main" id="{16C0F16C-BEC5-5E41-93D1-E1A0A7E88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8972" y="1947149"/>
                <a:ext cx="987877" cy="6151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altLang="en-US" sz="1050">
                    <a:solidFill>
                      <a:srgbClr val="000000"/>
                    </a:solidFill>
                    <a:cs typeface="Arial" panose="020B0604020202020204" pitchFamily="34" charset="0"/>
                  </a:rPr>
                  <a:t>controller</a:t>
                </a:r>
              </a:p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9" name="Rectangle 82">
              <a:extLst>
                <a:ext uri="{FF2B5EF4-FFF2-40B4-BE49-F238E27FC236}">
                  <a16:creationId xmlns:a16="http://schemas.microsoft.com/office/drawing/2014/main" id="{CF46B557-5EBD-604D-BCB4-EA70ED1CD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667" y="1587500"/>
              <a:ext cx="1270000" cy="1481667"/>
            </a:xfrm>
            <a:prstGeom prst="rect">
              <a:avLst/>
            </a:prstGeom>
            <a:solidFill>
              <a:srgbClr val="FFFFFF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altLang="en-US" sz="135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6EE604CB-0D3E-814A-B971-2B4918559EB2}"/>
              </a:ext>
            </a:extLst>
          </p:cNvPr>
          <p:cNvGrpSpPr/>
          <p:nvPr/>
        </p:nvGrpSpPr>
        <p:grpSpPr>
          <a:xfrm>
            <a:off x="2902227" y="4047713"/>
            <a:ext cx="546653" cy="308113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30015DB5-42CE-3B49-B677-CF914B2962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defRPr/>
              </a:pPr>
              <a:r>
                <a:rPr lang="en-US" sz="1350" kern="1200" dirty="0">
                  <a:solidFill>
                    <a:prstClr val="white"/>
                  </a:solidFill>
                  <a:latin typeface="Calibri" panose="020F0502020204030204"/>
                </a:rPr>
                <a:t>                   </a:t>
              </a: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0F714CDA-7480-CE49-9945-95ABAA2E9D8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defRPr/>
              </a:pPr>
              <a:r>
                <a:rPr lang="en-US" sz="1350" kern="1200" dirty="0">
                  <a:solidFill>
                    <a:prstClr val="white"/>
                  </a:solidFill>
                  <a:latin typeface="Calibri" panose="020F0502020204030204"/>
                </a:rPr>
                <a:t>              </a:t>
              </a:r>
            </a:p>
          </p:txBody>
        </p: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05112A5B-7C85-7C47-BF58-1F0109C893D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B0580F03-39BF-EE40-ABDC-67419070C5B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defRPr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D0CD04B6-CF21-2848-8636-E0C8F73AE58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defRPr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C8EBF80C-793A-E445-AB5E-B9C855B18BB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defRPr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A3FCEE1A-B49A-114B-9106-CCEA7768BDD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defRPr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942E581-FE04-B94F-B911-CD294FD5BAAC}"/>
              </a:ext>
            </a:extLst>
          </p:cNvPr>
          <p:cNvGrpSpPr/>
          <p:nvPr/>
        </p:nvGrpSpPr>
        <p:grpSpPr>
          <a:xfrm>
            <a:off x="4507396" y="4072561"/>
            <a:ext cx="546653" cy="308113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E316B434-3A3A-794B-A8AC-B213546A080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defRPr/>
              </a:pPr>
              <a:r>
                <a:rPr lang="en-US" sz="1350" kern="1200" dirty="0">
                  <a:solidFill>
                    <a:prstClr val="white"/>
                  </a:solidFill>
                  <a:latin typeface="Calibri" panose="020F0502020204030204"/>
                </a:rPr>
                <a:t>                   </a:t>
              </a:r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DBF0F5B5-9197-4C41-96FE-459AF7F44E9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defRPr/>
              </a:pPr>
              <a:r>
                <a:rPr lang="en-US" sz="1350" kern="1200" dirty="0">
                  <a:solidFill>
                    <a:prstClr val="white"/>
                  </a:solidFill>
                  <a:latin typeface="Calibri" panose="020F0502020204030204"/>
                </a:rPr>
                <a:t>              </a:t>
              </a:r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51381FF-0860-E449-A0D9-10CEFAE363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8" name="Freeform 327">
                <a:extLst>
                  <a:ext uri="{FF2B5EF4-FFF2-40B4-BE49-F238E27FC236}">
                    <a16:creationId xmlns:a16="http://schemas.microsoft.com/office/drawing/2014/main" id="{E939FD15-8AAB-2040-B15A-82A5312077C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defRPr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29" name="Freeform 328">
                <a:extLst>
                  <a:ext uri="{FF2B5EF4-FFF2-40B4-BE49-F238E27FC236}">
                    <a16:creationId xmlns:a16="http://schemas.microsoft.com/office/drawing/2014/main" id="{4CEF3864-F6D0-4748-B241-5D20F1F4618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defRPr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30" name="Freeform 329">
                <a:extLst>
                  <a:ext uri="{FF2B5EF4-FFF2-40B4-BE49-F238E27FC236}">
                    <a16:creationId xmlns:a16="http://schemas.microsoft.com/office/drawing/2014/main" id="{2067769B-1AC4-6144-B2B6-0F5E7F9575E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defRPr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A069C59A-BBBE-4744-872F-D132ECB519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defRPr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1A356A8-2504-814E-A2DE-E564D8802FDE}"/>
              </a:ext>
            </a:extLst>
          </p:cNvPr>
          <p:cNvGrpSpPr/>
          <p:nvPr/>
        </p:nvGrpSpPr>
        <p:grpSpPr>
          <a:xfrm>
            <a:off x="2912166" y="2666174"/>
            <a:ext cx="546653" cy="308113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9C6FB5E6-48B8-8744-98B5-2E6227887CA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defRPr/>
              </a:pPr>
              <a:r>
                <a:rPr lang="en-US" sz="1350" kern="1200" dirty="0">
                  <a:solidFill>
                    <a:prstClr val="white"/>
                  </a:solidFill>
                  <a:latin typeface="Calibri" panose="020F0502020204030204"/>
                </a:rPr>
                <a:t>                   </a:t>
              </a:r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3AAAA7B0-2B9F-2043-9D13-B05031238FD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buClrTx/>
                <a:defRPr/>
              </a:pPr>
              <a:r>
                <a:rPr lang="en-US" sz="1350" kern="1200" dirty="0">
                  <a:solidFill>
                    <a:prstClr val="white"/>
                  </a:solidFill>
                  <a:latin typeface="Calibri" panose="020F0502020204030204"/>
                </a:rPr>
                <a:t>              </a:t>
              </a:r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A3B779A6-781E-8643-ADF4-AE8E6B550A4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36" name="Freeform 335">
                <a:extLst>
                  <a:ext uri="{FF2B5EF4-FFF2-40B4-BE49-F238E27FC236}">
                    <a16:creationId xmlns:a16="http://schemas.microsoft.com/office/drawing/2014/main" id="{C44F672B-8C14-F049-AA11-1EDEE67D2DB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defRPr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37" name="Freeform 336">
                <a:extLst>
                  <a:ext uri="{FF2B5EF4-FFF2-40B4-BE49-F238E27FC236}">
                    <a16:creationId xmlns:a16="http://schemas.microsoft.com/office/drawing/2014/main" id="{A182D874-EC68-5549-AA31-DA7DAE9044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defRPr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38" name="Freeform 337">
                <a:extLst>
                  <a:ext uri="{FF2B5EF4-FFF2-40B4-BE49-F238E27FC236}">
                    <a16:creationId xmlns:a16="http://schemas.microsoft.com/office/drawing/2014/main" id="{0910EAAF-C06C-F64B-860C-6D1C1680B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defRPr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39" name="Freeform 338">
                <a:extLst>
                  <a:ext uri="{FF2B5EF4-FFF2-40B4-BE49-F238E27FC236}">
                    <a16:creationId xmlns:a16="http://schemas.microsoft.com/office/drawing/2014/main" id="{7BAE19D5-843D-C349-BC33-83E69DC2B9D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buClrTx/>
                  <a:defRPr/>
                </a:pPr>
                <a:endParaRPr lang="en-US" sz="1350" kern="12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149" name="TextBox 211">
            <a:extLst>
              <a:ext uri="{FF2B5EF4-FFF2-40B4-BE49-F238E27FC236}">
                <a16:creationId xmlns:a16="http://schemas.microsoft.com/office/drawing/2014/main" id="{33A0280C-1738-2A44-ADB2-B6134E78A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267" y="1996941"/>
            <a:ext cx="3464955" cy="19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buClrTx/>
              <a:defRPr/>
            </a:pPr>
            <a:r>
              <a:rPr lang="en-US" altLang="en-US" sz="2100" kern="1200" dirty="0">
                <a:solidFill>
                  <a:prstClr val="black"/>
                </a:solidFill>
                <a:latin typeface="Calibri" panose="020F0502020204030204"/>
                <a:cs typeface="+mn-cs"/>
              </a:rPr>
              <a:t>Orchestrated tables can create </a:t>
            </a:r>
            <a:r>
              <a:rPr lang="en-US" altLang="en-US" sz="2100" i="1" kern="1200" dirty="0">
                <a:solidFill>
                  <a:srgbClr val="CC0000"/>
                </a:solidFill>
                <a:latin typeface="Calibri" panose="020F0502020204030204"/>
                <a:cs typeface="+mn-cs"/>
              </a:rPr>
              <a:t>network-wide</a:t>
            </a:r>
            <a:r>
              <a:rPr lang="en-US" altLang="en-US" sz="2100" kern="1200" dirty="0">
                <a:solidFill>
                  <a:srgbClr val="CC0000"/>
                </a:solidFill>
                <a:latin typeface="Calibri" panose="020F0502020204030204"/>
                <a:cs typeface="+mn-cs"/>
              </a:rPr>
              <a:t> </a:t>
            </a:r>
            <a:r>
              <a:rPr lang="en-US" altLang="en-US" sz="2100" kern="1200" dirty="0">
                <a:solidFill>
                  <a:prstClr val="black"/>
                </a:solidFill>
                <a:latin typeface="Calibri" panose="020F0502020204030204"/>
                <a:cs typeface="+mn-cs"/>
              </a:rPr>
              <a:t>behavior, e.g.,:</a:t>
            </a:r>
          </a:p>
          <a:p>
            <a:pPr marL="257175" indent="-169069" defTabSz="685800">
              <a:lnSpc>
                <a:spcPct val="90000"/>
              </a:lnSpc>
              <a:spcBef>
                <a:spcPts val="450"/>
              </a:spcBef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altLang="en-US" sz="1950" kern="1200" dirty="0">
                <a:solidFill>
                  <a:prstClr val="black"/>
                </a:solidFill>
                <a:latin typeface="Calibri" panose="020F0502020204030204"/>
                <a:cs typeface="+mn-cs"/>
              </a:rPr>
              <a:t>datagrams from hosts h5 and h6 should be sent to h3 or h4, via s1 and from there to s2</a:t>
            </a:r>
          </a:p>
        </p:txBody>
      </p:sp>
      <p:sp>
        <p:nvSpPr>
          <p:cNvPr id="150" name="Slide Number Placeholder 3">
            <a:extLst>
              <a:ext uri="{FF2B5EF4-FFF2-40B4-BE49-F238E27FC236}">
                <a16:creationId xmlns:a16="http://schemas.microsoft.com/office/drawing/2014/main" id="{C6A445C0-333B-3947-A6CF-174AEA49D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4712" y="5689567"/>
            <a:ext cx="2057400" cy="273844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3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1066909"/>
            <a:ext cx="8135339" cy="670967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000099"/>
                </a:solidFill>
                <a:latin typeface="+mn-lt"/>
                <a:cs typeface="Arial" panose="020B0604020202020204" pitchFamily="34" charset="0"/>
              </a:rPr>
              <a:t>Generalized forwarding: summary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39" y="1833387"/>
            <a:ext cx="8444739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16694" indent="-208360" defTabSz="685800">
              <a:buClr>
                <a:srgbClr val="0013A3"/>
              </a:buClr>
              <a:buFont typeface="Wingdings" pitchFamily="2" charset="2"/>
              <a:buChar char="§"/>
              <a:defRPr/>
            </a:pPr>
            <a:r>
              <a:rPr lang="en-US" altLang="en-US" sz="2100" kern="1200" dirty="0">
                <a:solidFill>
                  <a:srgbClr val="CC0000"/>
                </a:solidFill>
                <a:latin typeface="Calibri" panose="020F0502020204030204"/>
                <a:cs typeface="+mn-cs"/>
              </a:rPr>
              <a:t>“match plus action” </a:t>
            </a:r>
            <a:r>
              <a:rPr lang="en-US" altLang="en-US" sz="2100" kern="1200" dirty="0">
                <a:solidFill>
                  <a:prstClr val="black"/>
                </a:solidFill>
                <a:latin typeface="Calibri" panose="020F0502020204030204"/>
                <a:cs typeface="+mn-cs"/>
              </a:rPr>
              <a:t>abstraction: match bits in arriving packet header(s) in any layers, take action</a:t>
            </a:r>
          </a:p>
          <a:p>
            <a:pPr marL="685800" lvl="1" indent="-219075" defTabSz="685800">
              <a:buClr>
                <a:srgbClr val="0013A3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100" kern="1200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matching over many fields (link-, network-, transport-layer)</a:t>
            </a:r>
          </a:p>
          <a:p>
            <a:pPr marL="685800" lvl="1" indent="-219075" defTabSz="685800">
              <a:buClr>
                <a:srgbClr val="0013A3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100" kern="1200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local actions: drop, forward, modify, or send matched packet to controller</a:t>
            </a:r>
          </a:p>
          <a:p>
            <a:pPr marL="685800" lvl="1" indent="-219075" defTabSz="685800">
              <a:buClr>
                <a:srgbClr val="0013A3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100" kern="1200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“program” n</a:t>
            </a:r>
            <a:r>
              <a:rPr lang="en-US" altLang="en-US" sz="2100" i="1" kern="1200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etwork-wide</a:t>
            </a:r>
            <a:r>
              <a:rPr lang="en-US" altLang="en-US" sz="2100" kern="1200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 behaviors</a:t>
            </a:r>
          </a:p>
          <a:p>
            <a:pPr marL="233363" indent="-233363" defTabSz="685800">
              <a:buClr>
                <a:srgbClr val="0013A3"/>
              </a:buClr>
              <a:buFont typeface="Wingdings" pitchFamily="2" charset="2"/>
              <a:buChar char="§"/>
              <a:defRPr/>
            </a:pPr>
            <a:r>
              <a:rPr lang="en-US" altLang="en-US" sz="2100" kern="1200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simple form of “network programmability”</a:t>
            </a:r>
          </a:p>
          <a:p>
            <a:pPr marL="685800" lvl="1" indent="-219075" defTabSz="685800">
              <a:buClr>
                <a:srgbClr val="0013A3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100" kern="1200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programmable, per-packet “processing”</a:t>
            </a:r>
          </a:p>
          <a:p>
            <a:pPr marL="685800" lvl="1" indent="-219075" defTabSz="685800">
              <a:buClr>
                <a:srgbClr val="0013A3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100" i="1" kern="1200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historical roots: </a:t>
            </a:r>
            <a:r>
              <a:rPr lang="en-US" altLang="en-US" sz="2100" kern="1200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active networking</a:t>
            </a:r>
          </a:p>
          <a:p>
            <a:pPr marL="685800" lvl="1" indent="-219075" defTabSz="685800">
              <a:buClr>
                <a:srgbClr val="0013A3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100" i="1" kern="1200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today: </a:t>
            </a:r>
            <a:r>
              <a:rPr lang="en-US" altLang="en-US" sz="2100" kern="1200" dirty="0">
                <a:solidFill>
                  <a:prstClr val="black"/>
                </a:solidFill>
                <a:latin typeface="Calibri" panose="020F0502020204030204" pitchFamily="34" charset="0"/>
                <a:cs typeface="+mn-cs"/>
              </a:rPr>
              <a:t>more generalized programming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5AB1965-5065-B84E-8CCA-46E83EFDBD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914712" y="5689567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5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419600"/>
            <a:ext cx="8458200" cy="1600200"/>
          </a:xfrm>
        </p:spPr>
        <p:txBody>
          <a:bodyPr/>
          <a:lstStyle/>
          <a:p>
            <a:pPr>
              <a:defRPr/>
            </a:pPr>
            <a:r>
              <a:rPr lang="en-US" dirty="0"/>
              <a:t>Network Function Virtualization (NFV)</a:t>
            </a:r>
            <a:endParaRPr lang="en-IN" dirty="0"/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0" y="5638802"/>
            <a:ext cx="9144000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Some Slides Taken and Adapted from: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Computer Networking: A Top-Down Approach, 8</a:t>
            </a:r>
            <a:r>
              <a:rPr lang="en-US" altLang="en-US" sz="1400" baseline="30000" dirty="0"/>
              <a:t>th</a:t>
            </a:r>
            <a:r>
              <a:rPr lang="en-US" altLang="en-US" sz="1400" dirty="0"/>
              <a:t> edition, Jim Kurose, Keith Ross, Pearson, 2020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400" dirty="0"/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/>
              <a:t>All material copyright 1996-2020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/>
              <a:t>J.F Kurose and K.W. Ross, All Rights Reserved</a:t>
            </a:r>
            <a:endParaRPr lang="en-US" altLang="en-US" sz="12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3935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7B89-28E7-4F2A-A0D6-D2EAF1EE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Virtualization Concept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AFBA1-5C99-4A04-ADE9-FFBE3434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7079E-14CB-49E3-8BA8-C540CEA3A588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C38CB0-E901-4365-8DA8-C4B0BF78B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60" y="1665027"/>
            <a:ext cx="7804872" cy="1805196"/>
          </a:xfrm>
          <a:prstGeom prst="rect">
            <a:avLst/>
          </a:prstGeom>
        </p:spPr>
      </p:pic>
      <p:sp>
        <p:nvSpPr>
          <p:cNvPr id="8" name="Arrow: Chevron 7">
            <a:extLst>
              <a:ext uri="{FF2B5EF4-FFF2-40B4-BE49-F238E27FC236}">
                <a16:creationId xmlns:a16="http://schemas.microsoft.com/office/drawing/2014/main" id="{AC03CDDC-0A29-4FEA-A267-EBFC31A20389}"/>
              </a:ext>
            </a:extLst>
          </p:cNvPr>
          <p:cNvSpPr/>
          <p:nvPr/>
        </p:nvSpPr>
        <p:spPr>
          <a:xfrm rot="5400000">
            <a:off x="4344184" y="3515190"/>
            <a:ext cx="522222" cy="743613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52C763-6F7B-4EC9-83CD-612EEB67B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385" y="4426871"/>
            <a:ext cx="4735820" cy="192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4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>
            <a:spLocks noGrp="1"/>
          </p:cNvSpPr>
          <p:nvPr>
            <p:ph type="body" idx="1"/>
          </p:nvPr>
        </p:nvSpPr>
        <p:spPr>
          <a:xfrm>
            <a:off x="245444" y="155608"/>
            <a:ext cx="653796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/>
              <a:t>Network Virtualization</a:t>
            </a:r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2"/>
          </p:nvPr>
        </p:nvSpPr>
        <p:spPr>
          <a:xfrm>
            <a:off x="274320" y="1005840"/>
            <a:ext cx="850392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55985" indent="-255985">
              <a:spcBef>
                <a:spcPts val="0"/>
              </a:spcBef>
              <a:buSzPts val="2000"/>
            </a:pPr>
            <a:r>
              <a:rPr lang="en-US" sz="2000"/>
              <a:t>What is network virtualization ?</a:t>
            </a:r>
            <a:endParaRPr/>
          </a:p>
          <a:p>
            <a:pPr marL="557213" lvl="1" indent="-214312">
              <a:spcBef>
                <a:spcPts val="400"/>
              </a:spcBef>
              <a:buSzPts val="2000"/>
            </a:pPr>
            <a:r>
              <a:rPr lang="en-US" sz="2000"/>
              <a:t>In computing, Network Virtualization is the process of combining hardware and software network resources and network functionality into a single, software-based administrative entity, a virtual network.</a:t>
            </a:r>
            <a:br>
              <a:rPr lang="en-US" sz="2000"/>
            </a:br>
            <a:endParaRPr sz="2000"/>
          </a:p>
          <a:p>
            <a:pPr marL="255985" indent="-255985">
              <a:buSzPts val="2000"/>
            </a:pPr>
            <a:r>
              <a:rPr lang="en-US" sz="2000"/>
              <a:t>Two categories :</a:t>
            </a:r>
            <a:endParaRPr/>
          </a:p>
          <a:p>
            <a:pPr marL="557213" lvl="1" indent="-214312">
              <a:spcBef>
                <a:spcPts val="400"/>
              </a:spcBef>
              <a:buSzPts val="2000"/>
            </a:pPr>
            <a:r>
              <a:rPr lang="en-US" sz="2000"/>
              <a:t>External network virtualization</a:t>
            </a:r>
            <a:endParaRPr/>
          </a:p>
          <a:p>
            <a:pPr marL="1143000" lvl="2" indent="-228600">
              <a:spcBef>
                <a:spcPts val="400"/>
              </a:spcBef>
              <a:buSzPts val="2000"/>
            </a:pPr>
            <a:r>
              <a:rPr lang="en-US" sz="2000"/>
              <a:t>Combining many networks, or parts of networks, into a virtual unit.</a:t>
            </a:r>
            <a:endParaRPr/>
          </a:p>
          <a:p>
            <a:pPr marL="557213" lvl="1" indent="-214312">
              <a:spcBef>
                <a:spcPts val="400"/>
              </a:spcBef>
              <a:buSzPts val="2000"/>
            </a:pPr>
            <a:r>
              <a:rPr lang="en-US" sz="2000"/>
              <a:t>Internal network virtualization</a:t>
            </a:r>
            <a:endParaRPr/>
          </a:p>
          <a:p>
            <a:pPr marL="1143000" lvl="2" indent="-228600">
              <a:spcBef>
                <a:spcPts val="400"/>
              </a:spcBef>
              <a:buSzPts val="2000"/>
            </a:pPr>
            <a:r>
              <a:rPr lang="en-US" sz="2000"/>
              <a:t>Providing network-like functionality to the software containers on a single system.</a:t>
            </a:r>
            <a:endParaRPr/>
          </a:p>
          <a:p>
            <a:pPr marL="255985" indent="-128985"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body" idx="1"/>
          </p:nvPr>
        </p:nvSpPr>
        <p:spPr>
          <a:xfrm>
            <a:off x="245444" y="155608"/>
            <a:ext cx="653796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/>
              <a:t>Network Virtualization</a:t>
            </a:r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body" idx="2"/>
          </p:nvPr>
        </p:nvSpPr>
        <p:spPr>
          <a:xfrm>
            <a:off x="274320" y="1005840"/>
            <a:ext cx="8503920" cy="4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255985" indent="-255985">
              <a:spcBef>
                <a:spcPts val="0"/>
              </a:spcBef>
              <a:buSzPts val="2400"/>
            </a:pPr>
            <a:r>
              <a:rPr lang="en-US" sz="240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What is network virtualization ?</a:t>
            </a:r>
            <a:endParaRPr sz="2400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5985" indent="-103585">
              <a:buSzPts val="2400"/>
              <a:buNone/>
            </a:pPr>
            <a:endParaRPr sz="2400"/>
          </a:p>
        </p:txBody>
      </p:sp>
      <p:pic>
        <p:nvPicPr>
          <p:cNvPr id="145" name="Google Shape;145;p7" descr="http://www.cisco.com/en/US/i/200001-300000/220001-230000/221001-222000/22103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233" y="1752600"/>
            <a:ext cx="7977534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419600"/>
            <a:ext cx="8458200" cy="1600200"/>
          </a:xfrm>
        </p:spPr>
        <p:txBody>
          <a:bodyPr/>
          <a:lstStyle/>
          <a:p>
            <a:pPr>
              <a:defRPr/>
            </a:pPr>
            <a:r>
              <a:rPr lang="en-US" dirty="0"/>
              <a:t>Software Defined Networking (SDN)</a:t>
            </a:r>
            <a:endParaRPr lang="en-IN" dirty="0"/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0" y="5638802"/>
            <a:ext cx="9144000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Some Slides Taken and Adapted from: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Computer Networking: A Top-Down Approach, 8</a:t>
            </a:r>
            <a:r>
              <a:rPr lang="en-US" altLang="en-US" sz="1400" baseline="30000" dirty="0"/>
              <a:t>th</a:t>
            </a:r>
            <a:r>
              <a:rPr lang="en-US" altLang="en-US" sz="1400" dirty="0"/>
              <a:t> edition, Jim Kurose, Keith Ross, Pearson, 2020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400" dirty="0"/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/>
              <a:t>All material copyright 1996-2020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/>
              <a:t>J.F Kurose and K.W. Ross, All Rights Reserved</a:t>
            </a:r>
            <a:endParaRPr lang="en-US" altLang="en-US" sz="12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36702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>
            <a:spLocks noGrp="1"/>
          </p:cNvSpPr>
          <p:nvPr>
            <p:ph type="body" idx="1"/>
          </p:nvPr>
        </p:nvSpPr>
        <p:spPr>
          <a:xfrm>
            <a:off x="245444" y="155608"/>
            <a:ext cx="653796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/>
              <a:t>Network Virtualization</a:t>
            </a:r>
            <a:endParaRPr/>
          </a:p>
        </p:txBody>
      </p:sp>
      <p:sp>
        <p:nvSpPr>
          <p:cNvPr id="151" name="Google Shape;151;p8"/>
          <p:cNvSpPr txBox="1">
            <a:spLocks noGrp="1"/>
          </p:cNvSpPr>
          <p:nvPr>
            <p:ph type="body" idx="2"/>
          </p:nvPr>
        </p:nvSpPr>
        <p:spPr>
          <a:xfrm>
            <a:off x="274320" y="1005840"/>
            <a:ext cx="850392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55985" indent="-255985">
              <a:spcBef>
                <a:spcPts val="0"/>
              </a:spcBef>
              <a:buSzPts val="2000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Desirable properties of network virtualization :</a:t>
            </a:r>
            <a:endParaRPr/>
          </a:p>
          <a:p>
            <a:pPr marL="557213" lvl="1" indent="-214312">
              <a:spcBef>
                <a:spcPts val="400"/>
              </a:spcBef>
              <a:buSzPts val="2000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Scalability</a:t>
            </a:r>
            <a:endParaRPr/>
          </a:p>
          <a:p>
            <a:pPr marL="1143000" lvl="2" indent="-228600">
              <a:spcBef>
                <a:spcPts val="400"/>
              </a:spcBef>
              <a:buSzPts val="2000"/>
            </a:pPr>
            <a:r>
              <a:rPr lang="en-US" sz="2000"/>
              <a:t>Easy to extend resources in need</a:t>
            </a:r>
            <a:endParaRPr/>
          </a:p>
          <a:p>
            <a:pPr marL="1143000" lvl="2" indent="-228600">
              <a:spcBef>
                <a:spcPts val="400"/>
              </a:spcBef>
              <a:buSzPts val="2000"/>
            </a:pPr>
            <a:r>
              <a:rPr lang="en-US" sz="2000"/>
              <a:t>Administrator can dynamically create or delete virtual network connection</a:t>
            </a:r>
            <a:endParaRPr/>
          </a:p>
          <a:p>
            <a:pPr marL="557213" lvl="1" indent="-214312">
              <a:spcBef>
                <a:spcPts val="400"/>
              </a:spcBef>
              <a:buSzPts val="2000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Resilience</a:t>
            </a:r>
            <a:endParaRPr/>
          </a:p>
          <a:p>
            <a:pPr marL="1143000" lvl="2" indent="-228600">
              <a:spcBef>
                <a:spcPts val="400"/>
              </a:spcBef>
              <a:buSzPts val="2000"/>
            </a:pPr>
            <a:r>
              <a:rPr lang="en-US" sz="2000"/>
              <a:t>Recover from the failures</a:t>
            </a:r>
            <a:endParaRPr/>
          </a:p>
          <a:p>
            <a:pPr marL="1143000" lvl="2" indent="-228600">
              <a:spcBef>
                <a:spcPts val="400"/>
              </a:spcBef>
              <a:buSzPts val="2000"/>
            </a:pPr>
            <a:r>
              <a:rPr lang="en-US" sz="2000"/>
              <a:t>Virtual network will automatically redirect packets by redundant links</a:t>
            </a:r>
            <a:endParaRPr/>
          </a:p>
          <a:p>
            <a:pPr marL="557213" lvl="1" indent="-214312">
              <a:spcBef>
                <a:spcPts val="400"/>
              </a:spcBef>
              <a:buSzPts val="2000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Security</a:t>
            </a:r>
            <a:endParaRPr/>
          </a:p>
          <a:p>
            <a:pPr marL="1143000" lvl="2" indent="-228600">
              <a:spcBef>
                <a:spcPts val="400"/>
              </a:spcBef>
              <a:buSzPts val="2000"/>
            </a:pPr>
            <a:r>
              <a:rPr lang="en-US" sz="2000"/>
              <a:t>Increased path isolation and user segmentation</a:t>
            </a:r>
            <a:endParaRPr/>
          </a:p>
          <a:p>
            <a:pPr marL="1143000" lvl="2" indent="-228600">
              <a:spcBef>
                <a:spcPts val="400"/>
              </a:spcBef>
              <a:buSzPts val="2000"/>
            </a:pPr>
            <a:r>
              <a:rPr lang="en-US" sz="2000"/>
              <a:t>Virtual network should work with firewall software</a:t>
            </a:r>
            <a:endParaRPr/>
          </a:p>
          <a:p>
            <a:pPr marL="557213" lvl="1" indent="-214312">
              <a:spcBef>
                <a:spcPts val="400"/>
              </a:spcBef>
              <a:buSzPts val="2000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Availability</a:t>
            </a:r>
            <a:endParaRPr/>
          </a:p>
          <a:p>
            <a:pPr marL="1143000" lvl="2" indent="-228600">
              <a:spcBef>
                <a:spcPts val="400"/>
              </a:spcBef>
              <a:buSzPts val="2000"/>
            </a:pPr>
            <a:r>
              <a:rPr lang="en-US" sz="2000"/>
              <a:t>Access network resource anytime</a:t>
            </a:r>
            <a:endParaRPr/>
          </a:p>
          <a:p>
            <a:pPr marL="255985" indent="-128985"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245444" y="155608"/>
            <a:ext cx="653796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/>
              <a:t>Network Virtualization</a:t>
            </a: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body" idx="2"/>
          </p:nvPr>
        </p:nvSpPr>
        <p:spPr>
          <a:xfrm>
            <a:off x="274320" y="1005840"/>
            <a:ext cx="850392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55985" indent="-255985">
              <a:spcBef>
                <a:spcPts val="0"/>
              </a:spcBef>
              <a:buSzPts val="2000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External network virtualization in different layers :</a:t>
            </a:r>
            <a:endParaRPr/>
          </a:p>
          <a:p>
            <a:pPr marL="557213" lvl="1" indent="-214312">
              <a:spcBef>
                <a:spcPts val="400"/>
              </a:spcBef>
              <a:buSzPts val="2000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Layer 1</a:t>
            </a:r>
            <a:endParaRPr/>
          </a:p>
          <a:p>
            <a:pPr marL="1143000" lvl="2" indent="-228600">
              <a:spcBef>
                <a:spcPts val="400"/>
              </a:spcBef>
              <a:buSzPts val="2000"/>
            </a:pPr>
            <a:r>
              <a:rPr lang="en-US" sz="2000"/>
              <a:t>Seldomly implemented in physical data transmission layer.</a:t>
            </a:r>
            <a:endParaRPr/>
          </a:p>
          <a:p>
            <a:pPr marL="557213" lvl="1" indent="-214312">
              <a:spcBef>
                <a:spcPts val="400"/>
              </a:spcBef>
              <a:buSzPts val="2000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Layer 2</a:t>
            </a:r>
            <a:endParaRPr/>
          </a:p>
          <a:p>
            <a:pPr marL="1143000" lvl="2" indent="-228600">
              <a:spcBef>
                <a:spcPts val="400"/>
              </a:spcBef>
              <a:buSzPts val="2000"/>
            </a:pPr>
            <a:r>
              <a:rPr lang="en-US" sz="2000"/>
              <a:t>Use some tags in MAC address packet to provide virtualization.</a:t>
            </a:r>
            <a:endParaRPr/>
          </a:p>
          <a:p>
            <a:pPr marL="1143000" lvl="2" indent="-228600">
              <a:spcBef>
                <a:spcPts val="400"/>
              </a:spcBef>
              <a:buSzPts val="2000"/>
            </a:pPr>
            <a:r>
              <a:rPr lang="en-US" sz="2000"/>
              <a:t>Example, VLAN.</a:t>
            </a:r>
            <a:endParaRPr/>
          </a:p>
          <a:p>
            <a:pPr marL="557213" lvl="1" indent="-214312">
              <a:spcBef>
                <a:spcPts val="400"/>
              </a:spcBef>
              <a:buSzPts val="2000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Layer 3</a:t>
            </a:r>
            <a:endParaRPr/>
          </a:p>
          <a:p>
            <a:pPr marL="1143000" lvl="2" indent="-228600">
              <a:spcBef>
                <a:spcPts val="400"/>
              </a:spcBef>
              <a:buSzPts val="2000"/>
            </a:pPr>
            <a:r>
              <a:rPr lang="en-US" sz="2000"/>
              <a:t>Use some tunnel techniques to form a virtual network.</a:t>
            </a:r>
            <a:endParaRPr/>
          </a:p>
          <a:p>
            <a:pPr marL="1143000" lvl="2" indent="-228600">
              <a:spcBef>
                <a:spcPts val="400"/>
              </a:spcBef>
              <a:buSzPts val="2000"/>
            </a:pPr>
            <a:r>
              <a:rPr lang="en-US" sz="2000"/>
              <a:t>Example, VPN.</a:t>
            </a:r>
            <a:endParaRPr/>
          </a:p>
          <a:p>
            <a:pPr marL="557213" lvl="1" indent="-214312">
              <a:spcBef>
                <a:spcPts val="400"/>
              </a:spcBef>
              <a:buSzPts val="2000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Layer 4 or higher</a:t>
            </a:r>
            <a:endParaRPr/>
          </a:p>
          <a:p>
            <a:pPr marL="1143000" lvl="2" indent="-228600">
              <a:spcBef>
                <a:spcPts val="400"/>
              </a:spcBef>
              <a:buSzPts val="2000"/>
            </a:pPr>
            <a:r>
              <a:rPr lang="en-US" sz="2000"/>
              <a:t>Build up some overlay network for some application.</a:t>
            </a:r>
            <a:endParaRPr/>
          </a:p>
          <a:p>
            <a:pPr marL="1143000" lvl="2" indent="-228600">
              <a:spcBef>
                <a:spcPts val="400"/>
              </a:spcBef>
              <a:buSzPts val="2000"/>
            </a:pPr>
            <a:r>
              <a:rPr lang="en-US" sz="2000"/>
              <a:t>Example, P2P.</a:t>
            </a:r>
            <a:endParaRPr/>
          </a:p>
          <a:p>
            <a:pPr marL="255985" indent="-128985"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>
            <a:spLocks noGrp="1"/>
          </p:cNvSpPr>
          <p:nvPr>
            <p:ph type="body" idx="1"/>
          </p:nvPr>
        </p:nvSpPr>
        <p:spPr>
          <a:xfrm>
            <a:off x="245444" y="155608"/>
            <a:ext cx="653796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/>
              <a:t>Network Virtualization</a:t>
            </a:r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body" idx="2"/>
          </p:nvPr>
        </p:nvSpPr>
        <p:spPr>
          <a:xfrm>
            <a:off x="274320" y="1005840"/>
            <a:ext cx="850392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55985" indent="-255985">
              <a:spcBef>
                <a:spcPts val="0"/>
              </a:spcBef>
              <a:buSzPts val="2000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Internal network virtualization in different layers :</a:t>
            </a:r>
            <a:endParaRPr/>
          </a:p>
          <a:p>
            <a:pPr marL="557213" lvl="1" indent="-214312">
              <a:spcBef>
                <a:spcPts val="400"/>
              </a:spcBef>
              <a:buSzPts val="2000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Layer 1</a:t>
            </a:r>
            <a:endParaRPr/>
          </a:p>
          <a:p>
            <a:pPr marL="1143000" lvl="2" indent="-228600">
              <a:spcBef>
                <a:spcPts val="400"/>
              </a:spcBef>
              <a:buSzPts val="2000"/>
            </a:pPr>
            <a:r>
              <a:rPr lang="en-US" sz="2000"/>
              <a:t>Hypervisor usually do not need to emulate the physical layer.</a:t>
            </a:r>
            <a:endParaRPr/>
          </a:p>
          <a:p>
            <a:pPr marL="557213" lvl="1" indent="-214312">
              <a:spcBef>
                <a:spcPts val="400"/>
              </a:spcBef>
              <a:buSzPts val="2000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Layer 2</a:t>
            </a:r>
            <a:endParaRPr/>
          </a:p>
          <a:p>
            <a:pPr marL="1143000" lvl="2" indent="-228600">
              <a:spcBef>
                <a:spcPts val="400"/>
              </a:spcBef>
              <a:buSzPts val="2000"/>
            </a:pPr>
            <a:r>
              <a:rPr lang="en-US" sz="2000"/>
              <a:t>Implement virtual L2 network devices, such as switch, in hypervisor.</a:t>
            </a:r>
            <a:endParaRPr/>
          </a:p>
          <a:p>
            <a:pPr marL="557213" lvl="1" indent="-214312">
              <a:spcBef>
                <a:spcPts val="400"/>
              </a:spcBef>
              <a:buSzPts val="2000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Layer 3</a:t>
            </a:r>
            <a:endParaRPr/>
          </a:p>
          <a:p>
            <a:pPr marL="1143000" lvl="2" indent="-228600">
              <a:spcBef>
                <a:spcPts val="400"/>
              </a:spcBef>
              <a:buSzPts val="2000"/>
            </a:pPr>
            <a:r>
              <a:rPr lang="en-US" sz="2000"/>
              <a:t>Implement virtual L3 network devices, such as router, in hypervisor.</a:t>
            </a:r>
            <a:endParaRPr/>
          </a:p>
          <a:p>
            <a:pPr marL="557213" lvl="1" indent="-214312">
              <a:spcBef>
                <a:spcPts val="400"/>
              </a:spcBef>
              <a:buSzPts val="2000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Layer 4 or higher</a:t>
            </a:r>
            <a:endParaRPr/>
          </a:p>
          <a:p>
            <a:pPr marL="1143000" lvl="2" indent="-228600">
              <a:spcBef>
                <a:spcPts val="400"/>
              </a:spcBef>
              <a:buSzPts val="2000"/>
            </a:pPr>
            <a:r>
              <a:rPr lang="en-US" sz="2000"/>
              <a:t>Layer 4 or higher layers virtualization is usually implemented in guest OS.</a:t>
            </a:r>
            <a:endParaRPr/>
          </a:p>
          <a:p>
            <a:pPr marL="255985" indent="-128985"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Network layer: data plane, control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4CE4-E4F1-4F4A-A1DB-26BB66DC4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8956" y="2007808"/>
            <a:ext cx="3466273" cy="3263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sz="2400" dirty="0">
                <a:solidFill>
                  <a:srgbClr val="CC0000"/>
                </a:solidFill>
              </a:rPr>
              <a:t>Data plane:</a:t>
            </a:r>
          </a:p>
          <a:p>
            <a:pPr marL="219075" indent="-219075">
              <a:spcBef>
                <a:spcPts val="450"/>
              </a:spcBef>
              <a:buFont typeface="Wingdings" charset="2"/>
              <a:buChar char="§"/>
              <a:defRPr/>
            </a:pPr>
            <a:r>
              <a:rPr lang="en-US" i="1" dirty="0">
                <a:solidFill>
                  <a:srgbClr val="0000A3"/>
                </a:solidFill>
              </a:rPr>
              <a:t>local</a:t>
            </a:r>
            <a:r>
              <a:rPr lang="en-US" dirty="0"/>
              <a:t>, per-router function</a:t>
            </a:r>
          </a:p>
          <a:p>
            <a:pPr marL="219075" indent="-219075">
              <a:spcBef>
                <a:spcPts val="450"/>
              </a:spcBef>
              <a:buFont typeface="Wingdings" charset="2"/>
              <a:buChar char="§"/>
              <a:defRPr/>
            </a:pPr>
            <a:r>
              <a:rPr lang="en-US" dirty="0"/>
              <a:t>determines how datagram arriving on router input port is forwarded to router output port</a:t>
            </a:r>
          </a:p>
          <a:p>
            <a:pPr marL="9763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B0211-6ED0-7F44-B672-CF345E4B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8662" y="2017750"/>
            <a:ext cx="4127224" cy="34611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sz="2400" dirty="0">
                <a:solidFill>
                  <a:srgbClr val="CC0000"/>
                </a:solidFill>
              </a:rPr>
              <a:t>Control plane</a:t>
            </a:r>
          </a:p>
          <a:p>
            <a:pPr marL="171450" indent="-171450">
              <a:spcBef>
                <a:spcPts val="450"/>
              </a:spcBef>
              <a:defRPr/>
            </a:pPr>
            <a:r>
              <a:rPr lang="en-US" i="1" dirty="0">
                <a:solidFill>
                  <a:srgbClr val="0000A3"/>
                </a:solidFill>
              </a:rPr>
              <a:t>network-wide</a:t>
            </a:r>
            <a:r>
              <a:rPr lang="en-US" dirty="0"/>
              <a:t> logic</a:t>
            </a:r>
          </a:p>
          <a:p>
            <a:pPr marL="171450" indent="-171450">
              <a:spcBef>
                <a:spcPts val="450"/>
              </a:spcBef>
              <a:defRPr/>
            </a:pPr>
            <a:r>
              <a:rPr lang="en-US" dirty="0"/>
              <a:t>determines how datagram is routed among routers along end-end path from source host to destination host</a:t>
            </a:r>
          </a:p>
          <a:p>
            <a:endParaRPr lang="en-US" dirty="0"/>
          </a:p>
        </p:txBody>
      </p:sp>
      <p:grpSp>
        <p:nvGrpSpPr>
          <p:cNvPr id="34" name="Group 8">
            <a:extLst>
              <a:ext uri="{FF2B5EF4-FFF2-40B4-BE49-F238E27FC236}">
                <a16:creationId xmlns:a16="http://schemas.microsoft.com/office/drawing/2014/main" id="{A631C563-0189-334C-BAD6-5E7863CB03FA}"/>
              </a:ext>
            </a:extLst>
          </p:cNvPr>
          <p:cNvGrpSpPr>
            <a:grpSpLocks/>
          </p:cNvGrpSpPr>
          <p:nvPr/>
        </p:nvGrpSpPr>
        <p:grpSpPr bwMode="auto">
          <a:xfrm>
            <a:off x="885827" y="5212426"/>
            <a:ext cx="2732485" cy="1187054"/>
            <a:chOff x="842050" y="4767952"/>
            <a:chExt cx="3644169" cy="1582996"/>
          </a:xfrm>
        </p:grpSpPr>
        <p:sp>
          <p:nvSpPr>
            <p:cNvPr id="35" name="Freeform 2">
              <a:extLst>
                <a:ext uri="{FF2B5EF4-FFF2-40B4-BE49-F238E27FC236}">
                  <a16:creationId xmlns:a16="http://schemas.microsoft.com/office/drawing/2014/main" id="{4BAC525B-86C4-444C-8006-DE0779B6A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86" y="5436399"/>
              <a:ext cx="1894333" cy="914549"/>
            </a:xfrm>
            <a:custGeom>
              <a:avLst/>
              <a:gdLst>
                <a:gd name="T0" fmla="*/ 1611 w 10001"/>
                <a:gd name="T1" fmla="*/ 374679 h 10125"/>
                <a:gd name="T2" fmla="*/ 287991 w 10001"/>
                <a:gd name="T3" fmla="*/ 147961 h 10125"/>
                <a:gd name="T4" fmla="*/ 1260716 w 10001"/>
                <a:gd name="T5" fmla="*/ 93322 h 10125"/>
                <a:gd name="T6" fmla="*/ 2011909 w 10001"/>
                <a:gd name="T7" fmla="*/ 0 h 10125"/>
                <a:gd name="T8" fmla="*/ 2706712 w 10001"/>
                <a:gd name="T9" fmla="*/ 93600 h 10125"/>
                <a:gd name="T10" fmla="*/ 3255305 w 10001"/>
                <a:gd name="T11" fmla="*/ 46104 h 10125"/>
                <a:gd name="T12" fmla="*/ 4023415 w 10001"/>
                <a:gd name="T13" fmla="*/ 277276 h 10125"/>
                <a:gd name="T14" fmla="*/ 3463544 w 10001"/>
                <a:gd name="T15" fmla="*/ 630526 h 10125"/>
                <a:gd name="T16" fmla="*/ 2817478 w 10001"/>
                <a:gd name="T17" fmla="*/ 864758 h 10125"/>
                <a:gd name="T18" fmla="*/ 2137577 w 10001"/>
                <a:gd name="T19" fmla="*/ 820324 h 10125"/>
                <a:gd name="T20" fmla="*/ 1760571 w 10001"/>
                <a:gd name="T21" fmla="*/ 919490 h 10125"/>
                <a:gd name="T22" fmla="*/ 1264743 w 10001"/>
                <a:gd name="T23" fmla="*/ 929416 h 10125"/>
                <a:gd name="T24" fmla="*/ 877667 w 10001"/>
                <a:gd name="T25" fmla="*/ 732382 h 10125"/>
                <a:gd name="T26" fmla="*/ 478105 w 10001"/>
                <a:gd name="T27" fmla="*/ 695276 h 10125"/>
                <a:gd name="T28" fmla="*/ 1611 w 10001"/>
                <a:gd name="T29" fmla="*/ 374679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CCFF"/>
                </a:gs>
                <a:gs pos="100000">
                  <a:srgbClr val="FFFFFF"/>
                </a:gs>
                <a:gs pos="50000">
                  <a:srgbClr val="FFFFFF"/>
                </a:gs>
              </a:gsLst>
              <a:lin ang="0" scaled="1"/>
              <a:tileRect/>
            </a:gradFill>
            <a:ln>
              <a:noFill/>
            </a:ln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D15FAE8-03F8-BA4A-951E-9D4D23E6D586}"/>
                </a:ext>
              </a:extLst>
            </p:cNvPr>
            <p:cNvCxnSpPr/>
            <p:nvPr/>
          </p:nvCxnSpPr>
          <p:spPr>
            <a:xfrm flipV="1">
              <a:off x="3261968" y="5558656"/>
              <a:ext cx="500180" cy="157189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744B5FC-216C-3645-866B-ECC6E4613BA8}"/>
                </a:ext>
              </a:extLst>
            </p:cNvPr>
            <p:cNvCxnSpPr/>
            <p:nvPr/>
          </p:nvCxnSpPr>
          <p:spPr>
            <a:xfrm>
              <a:off x="3111121" y="5774591"/>
              <a:ext cx="862215" cy="10479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AF9B2C2-7AB9-604B-B4AE-5D6F8CA0DFF9}"/>
                </a:ext>
              </a:extLst>
            </p:cNvPr>
            <p:cNvCxnSpPr/>
            <p:nvPr/>
          </p:nvCxnSpPr>
          <p:spPr>
            <a:xfrm>
              <a:off x="3123824" y="5880971"/>
              <a:ext cx="714543" cy="27468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50A0971-27B1-0A40-B11B-F30D52475911}"/>
                </a:ext>
              </a:extLst>
            </p:cNvPr>
            <p:cNvCxnSpPr/>
            <p:nvPr/>
          </p:nvCxnSpPr>
          <p:spPr>
            <a:xfrm flipH="1">
              <a:off x="1283479" y="5801583"/>
              <a:ext cx="1506892" cy="1587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40" name="TextBox 265">
              <a:extLst>
                <a:ext uri="{FF2B5EF4-FFF2-40B4-BE49-F238E27FC236}">
                  <a16:creationId xmlns:a16="http://schemas.microsoft.com/office/drawing/2014/main" id="{4BD8D488-F9B4-5D47-8E0A-485462098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331793" cy="307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900">
                  <a:solidFill>
                    <a:srgbClr val="000000"/>
                  </a:solidFill>
                  <a:cs typeface="+mn-cs"/>
                </a:rPr>
                <a:t>1</a:t>
              </a:r>
            </a:p>
          </p:txBody>
        </p:sp>
        <p:sp>
          <p:nvSpPr>
            <p:cNvPr id="41" name="TextBox 281">
              <a:extLst>
                <a:ext uri="{FF2B5EF4-FFF2-40B4-BE49-F238E27FC236}">
                  <a16:creationId xmlns:a16="http://schemas.microsoft.com/office/drawing/2014/main" id="{AD5D47CA-82AD-DC4E-A2CC-F6555ADBB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438" y="5761037"/>
              <a:ext cx="331793" cy="307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900">
                  <a:solidFill>
                    <a:srgbClr val="000000"/>
                  </a:solidFill>
                  <a:cs typeface="+mn-cs"/>
                </a:rPr>
                <a:t>2</a:t>
              </a:r>
            </a:p>
          </p:txBody>
        </p:sp>
        <p:sp>
          <p:nvSpPr>
            <p:cNvPr id="42" name="TextBox 282">
              <a:extLst>
                <a:ext uri="{FF2B5EF4-FFF2-40B4-BE49-F238E27FC236}">
                  <a16:creationId xmlns:a16="http://schemas.microsoft.com/office/drawing/2014/main" id="{755C7E60-8A5C-5B4E-BCD3-83EC37226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331793" cy="307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900">
                  <a:solidFill>
                    <a:srgbClr val="000000"/>
                  </a:solidFill>
                  <a:cs typeface="+mn-cs"/>
                </a:rPr>
                <a:t>3</a:t>
              </a:r>
            </a:p>
          </p:txBody>
        </p:sp>
        <p:grpSp>
          <p:nvGrpSpPr>
            <p:cNvPr id="43" name="Group 5">
              <a:extLst>
                <a:ext uri="{FF2B5EF4-FFF2-40B4-BE49-F238E27FC236}">
                  <a16:creationId xmlns:a16="http://schemas.microsoft.com/office/drawing/2014/main" id="{DA838191-9D78-6E40-B146-38B5229893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213" y="5237165"/>
              <a:ext cx="1616075" cy="554978"/>
              <a:chOff x="-4079003" y="2717403"/>
              <a:chExt cx="1616718" cy="556245"/>
            </a:xfrm>
          </p:grpSpPr>
          <p:sp>
            <p:nvSpPr>
              <p:cNvPr id="56" name="Rectangle 97">
                <a:extLst>
                  <a:ext uri="{FF2B5EF4-FFF2-40B4-BE49-F238E27FC236}">
                    <a16:creationId xmlns:a16="http://schemas.microsoft.com/office/drawing/2014/main" id="{79AE2BC3-C380-EE40-9462-41F3726CC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52413" y="2965119"/>
                <a:ext cx="1290538" cy="20875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57" name="Rectangle 98">
                <a:extLst>
                  <a:ext uri="{FF2B5EF4-FFF2-40B4-BE49-F238E27FC236}">
                    <a16:creationId xmlns:a16="http://schemas.microsoft.com/office/drawing/2014/main" id="{2D568618-D5B3-354C-974C-0C2355EDE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58" name="Line 99">
                <a:extLst>
                  <a:ext uri="{FF2B5EF4-FFF2-40B4-BE49-F238E27FC236}">
                    <a16:creationId xmlns:a16="http://schemas.microsoft.com/office/drawing/2014/main" id="{D67E4958-4052-B649-83B2-2706B277F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9" name="Rectangle 104">
                <a:extLst>
                  <a:ext uri="{FF2B5EF4-FFF2-40B4-BE49-F238E27FC236}">
                    <a16:creationId xmlns:a16="http://schemas.microsoft.com/office/drawing/2014/main" id="{A6E72E22-A826-4E49-AA53-8A5FCBA23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60" name="Text Box 105">
                <a:extLst>
                  <a:ext uri="{FF2B5EF4-FFF2-40B4-BE49-F238E27FC236}">
                    <a16:creationId xmlns:a16="http://schemas.microsoft.com/office/drawing/2014/main" id="{1BBEBC69-F691-7B4E-AA1F-3F1CFFF5C6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8567" cy="308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altLang="en-US" sz="900">
                    <a:solidFill>
                      <a:srgbClr val="000000"/>
                    </a:solidFill>
                    <a:cs typeface="+mn-cs"/>
                  </a:rPr>
                  <a:t>0111</a:t>
                </a:r>
              </a:p>
            </p:txBody>
          </p:sp>
          <p:sp>
            <p:nvSpPr>
              <p:cNvPr id="61" name="Line 119">
                <a:extLst>
                  <a:ext uri="{FF2B5EF4-FFF2-40B4-BE49-F238E27FC236}">
                    <a16:creationId xmlns:a16="http://schemas.microsoft.com/office/drawing/2014/main" id="{4522617A-F9E8-6C4D-890C-B40CD1F2D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" name="TextBox 6">
              <a:extLst>
                <a:ext uri="{FF2B5EF4-FFF2-40B4-BE49-F238E27FC236}">
                  <a16:creationId xmlns:a16="http://schemas.microsoft.com/office/drawing/2014/main" id="{E04647EA-CE57-8E43-979A-6EBC3F213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050" y="4767952"/>
              <a:ext cx="1992313" cy="554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050">
                  <a:solidFill>
                    <a:srgbClr val="000000"/>
                  </a:solidFill>
                  <a:cs typeface="+mn-cs"/>
                </a:rPr>
                <a:t>values in arriving </a:t>
              </a:r>
            </a:p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050">
                  <a:solidFill>
                    <a:srgbClr val="000000"/>
                  </a:solidFill>
                  <a:cs typeface="+mn-cs"/>
                </a:rPr>
                <a:t>packet header</a:t>
              </a:r>
              <a:endParaRPr lang="en-US" altLang="en-US" sz="135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45" name="Group 357">
              <a:extLst>
                <a:ext uri="{FF2B5EF4-FFF2-40B4-BE49-F238E27FC236}">
                  <a16:creationId xmlns:a16="http://schemas.microsoft.com/office/drawing/2014/main" id="{09AF8C17-7E42-874A-B83C-5931470E1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42B41FA-D8CE-DA4F-BCCC-0C4BA14A7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3504" y="1693538"/>
                <a:ext cx="1125467" cy="319572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77B4157-033B-B042-B386-C7E81265D594}"/>
                  </a:ext>
                </a:extLst>
              </p:cNvPr>
              <p:cNvSpPr/>
              <p:nvPr/>
            </p:nvSpPr>
            <p:spPr bwMode="auto">
              <a:xfrm>
                <a:off x="1870334" y="1738514"/>
                <a:ext cx="1128637" cy="11599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D486A47-1979-CC46-BE7C-FE1EE9FB3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0334" y="1575177"/>
                <a:ext cx="1125465" cy="319572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573261F5-AADE-5B49-B26C-73A061CB4A13}"/>
                  </a:ext>
                </a:extLst>
              </p:cNvPr>
              <p:cNvSpPr/>
              <p:nvPr/>
            </p:nvSpPr>
            <p:spPr bwMode="auto">
              <a:xfrm>
                <a:off x="2158833" y="1672232"/>
                <a:ext cx="548468" cy="16097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1AFE4CA0-422C-BB45-8378-5923AFA3A2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767" y="1631990"/>
                <a:ext cx="662599" cy="111258"/>
              </a:xfrm>
              <a:custGeom>
                <a:avLst/>
                <a:gdLst>
                  <a:gd name="T0" fmla="*/ 0 w 3723451"/>
                  <a:gd name="T1" fmla="*/ 27219 h 932950"/>
                  <a:gd name="T2" fmla="*/ 116589 w 3723451"/>
                  <a:gd name="T3" fmla="*/ 321 h 932950"/>
                  <a:gd name="T4" fmla="*/ 330241 w 3723451"/>
                  <a:gd name="T5" fmla="*/ 62079 h 932950"/>
                  <a:gd name="T6" fmla="*/ 534068 w 3723451"/>
                  <a:gd name="T7" fmla="*/ 0 h 932950"/>
                  <a:gd name="T8" fmla="*/ 662599 w 3723451"/>
                  <a:gd name="T9" fmla="*/ 24703 h 932950"/>
                  <a:gd name="T10" fmla="*/ 566972 w 3723451"/>
                  <a:gd name="T11" fmla="*/ 55080 h 932950"/>
                  <a:gd name="T12" fmla="*/ 536184 w 3723451"/>
                  <a:gd name="T13" fmla="*/ 46891 h 932950"/>
                  <a:gd name="T14" fmla="*/ 333995 w 3723451"/>
                  <a:gd name="T15" fmla="*/ 111258 h 932950"/>
                  <a:gd name="T16" fmla="*/ 126634 w 3723451"/>
                  <a:gd name="T17" fmla="*/ 49258 h 932950"/>
                  <a:gd name="T18" fmla="*/ 93107 w 3723451"/>
                  <a:gd name="T19" fmla="*/ 55950 h 932950"/>
                  <a:gd name="T20" fmla="*/ 0 w 3723451"/>
                  <a:gd name="T21" fmla="*/ 27219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C2270E51-2490-C240-AD5F-825154ECC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103" y="1726678"/>
                <a:ext cx="244114" cy="97055"/>
              </a:xfrm>
              <a:custGeom>
                <a:avLst/>
                <a:gdLst>
                  <a:gd name="T0" fmla="*/ 0 w 1366596"/>
                  <a:gd name="T1" fmla="*/ 0 h 809868"/>
                  <a:gd name="T2" fmla="*/ 244114 w 1366596"/>
                  <a:gd name="T3" fmla="*/ 74997 h 809868"/>
                  <a:gd name="T4" fmla="*/ 154523 w 1366596"/>
                  <a:gd name="T5" fmla="*/ 97055 h 809868"/>
                  <a:gd name="T6" fmla="*/ 822 w 1366596"/>
                  <a:gd name="T7" fmla="*/ 51285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008859F4-DF2D-4347-8249-C929496F3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086" y="1729045"/>
                <a:ext cx="240945" cy="97056"/>
              </a:xfrm>
              <a:custGeom>
                <a:avLst/>
                <a:gdLst>
                  <a:gd name="T0" fmla="*/ 237656 w 1348191"/>
                  <a:gd name="T1" fmla="*/ 0 h 791462"/>
                  <a:gd name="T2" fmla="*/ 240945 w 1348191"/>
                  <a:gd name="T3" fmla="*/ 46835 h 791462"/>
                  <a:gd name="T4" fmla="*/ 87168 w 1348191"/>
                  <a:gd name="T5" fmla="*/ 97056 h 791462"/>
                  <a:gd name="T6" fmla="*/ 0 w 1348191"/>
                  <a:gd name="T7" fmla="*/ 75049 h 791462"/>
                  <a:gd name="T8" fmla="*/ 237656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255DA76-192D-044B-8762-92700C24A73E}"/>
                  </a:ext>
                </a:extLst>
              </p:cNvPr>
              <p:cNvCxnSpPr>
                <a:cxnSpLocks noChangeShapeType="1"/>
                <a:endCxn id="49" idx="2"/>
              </p:cNvCxnSpPr>
              <p:nvPr/>
            </p:nvCxnSpPr>
            <p:spPr bwMode="auto">
              <a:xfrm flipH="1" flipV="1">
                <a:off x="1870334" y="1736147"/>
                <a:ext cx="3169" cy="12309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8121134-CF29-9643-A097-AC1724B9BC6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5800" y="1733779"/>
                <a:ext cx="3171" cy="12309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6" name="Freeform 120">
              <a:extLst>
                <a:ext uri="{FF2B5EF4-FFF2-40B4-BE49-F238E27FC236}">
                  <a16:creationId xmlns:a16="http://schemas.microsoft.com/office/drawing/2014/main" id="{AA8DABE2-7520-5C45-941C-F8EFCE33F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2" name="Content Placeholder 3">
            <a:extLst>
              <a:ext uri="{FF2B5EF4-FFF2-40B4-BE49-F238E27FC236}">
                <a16:creationId xmlns:a16="http://schemas.microsoft.com/office/drawing/2014/main" id="{A06F5D4D-83A2-064D-AF5B-6B67A6A12AB8}"/>
              </a:ext>
            </a:extLst>
          </p:cNvPr>
          <p:cNvSpPr txBox="1">
            <a:spLocks/>
          </p:cNvSpPr>
          <p:nvPr/>
        </p:nvSpPr>
        <p:spPr>
          <a:xfrm>
            <a:off x="4691439" y="5124047"/>
            <a:ext cx="4127224" cy="157174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>
              <a:spcBef>
                <a:spcPts val="450"/>
              </a:spcBef>
              <a:defRPr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two control-plane approaches:</a:t>
            </a:r>
          </a:p>
          <a:p>
            <a:pPr marL="521494" lvl="1" indent="-173831" defTabSz="685800">
              <a:spcBef>
                <a:spcPts val="375"/>
              </a:spcBef>
              <a:defRPr/>
            </a:pPr>
            <a:r>
              <a:rPr lang="en-US" sz="1800" i="1" dirty="0">
                <a:solidFill>
                  <a:srgbClr val="000090"/>
                </a:solidFill>
                <a:latin typeface="Calibri" panose="020F0502020204030204"/>
              </a:rPr>
              <a:t>traditional routing algorithms: 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implemented in routers</a:t>
            </a:r>
          </a:p>
          <a:p>
            <a:pPr marL="521494" lvl="1" indent="-173831" defTabSz="685800">
              <a:spcBef>
                <a:spcPts val="375"/>
              </a:spcBef>
              <a:defRPr/>
            </a:pPr>
            <a:r>
              <a:rPr lang="en-US" sz="1800" i="1" dirty="0">
                <a:solidFill>
                  <a:srgbClr val="000090"/>
                </a:solidFill>
                <a:latin typeface="Calibri" panose="020F0502020204030204"/>
              </a:rPr>
              <a:t>software-defined networking (SDN)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</a:rPr>
              <a:t>: implemented in (remote) servers</a:t>
            </a:r>
          </a:p>
          <a:p>
            <a:pPr marL="264319" indent="-166688" defTabSz="685800">
              <a:spcBef>
                <a:spcPts val="750"/>
              </a:spcBef>
              <a:defRPr/>
            </a:pPr>
            <a:endParaRPr lang="en-US" sz="21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506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66909"/>
            <a:ext cx="7886700" cy="670967"/>
          </a:xfrm>
        </p:spPr>
        <p:txBody>
          <a:bodyPr>
            <a:normAutofit/>
          </a:bodyPr>
          <a:lstStyle/>
          <a:p>
            <a:r>
              <a:rPr lang="en-US" sz="3600" dirty="0"/>
              <a:t>Per-router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580" y="1683081"/>
            <a:ext cx="82403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buClrTx/>
              <a:defRPr/>
            </a:pPr>
            <a:r>
              <a:rPr lang="en-US" altLang="en-US" kern="1200" dirty="0">
                <a:solidFill>
                  <a:prstClr val="black"/>
                </a:solidFill>
                <a:latin typeface="Calibri" panose="020F0502020204030204"/>
                <a:cs typeface="+mn-cs"/>
              </a:rPr>
              <a:t>Individual routing algorithm components </a:t>
            </a:r>
            <a:r>
              <a:rPr lang="en-US" altLang="en-US" i="1" kern="1200" dirty="0">
                <a:solidFill>
                  <a:srgbClr val="000090"/>
                </a:solidFill>
                <a:latin typeface="Calibri" panose="020F0502020204030204"/>
                <a:cs typeface="+mn-cs"/>
              </a:rPr>
              <a:t>in each and every router </a:t>
            </a:r>
            <a:r>
              <a:rPr lang="en-US" altLang="en-US" kern="1200" dirty="0">
                <a:solidFill>
                  <a:prstClr val="black"/>
                </a:solidFill>
                <a:latin typeface="Calibri" panose="020F0502020204030204"/>
                <a:cs typeface="+mn-cs"/>
              </a:rPr>
              <a:t>interact in the control plane</a:t>
            </a:r>
          </a:p>
        </p:txBody>
      </p:sp>
      <p:sp>
        <p:nvSpPr>
          <p:cNvPr id="238" name="Freeform 2">
            <a:extLst>
              <a:ext uri="{FF2B5EF4-FFF2-40B4-BE49-F238E27FC236}">
                <a16:creationId xmlns:a16="http://schemas.microsoft.com/office/drawing/2014/main" id="{66A80B54-F93B-A94A-938E-DFA6C3C90E64}"/>
              </a:ext>
            </a:extLst>
          </p:cNvPr>
          <p:cNvSpPr>
            <a:spLocks/>
          </p:cNvSpPr>
          <p:nvPr/>
        </p:nvSpPr>
        <p:spPr bwMode="auto">
          <a:xfrm>
            <a:off x="3136989" y="4964959"/>
            <a:ext cx="3020615" cy="70485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350" kern="1200"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6B89A56E-4B45-1449-B1CC-C8EF7ABE50B3}"/>
              </a:ext>
            </a:extLst>
          </p:cNvPr>
          <p:cNvCxnSpPr/>
          <p:nvPr/>
        </p:nvCxnSpPr>
        <p:spPr>
          <a:xfrm flipV="1">
            <a:off x="3609666" y="5079259"/>
            <a:ext cx="987029" cy="9882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740CBE6-0A59-E645-A69D-A9AE662529A8}"/>
              </a:ext>
            </a:extLst>
          </p:cNvPr>
          <p:cNvCxnSpPr/>
          <p:nvPr/>
        </p:nvCxnSpPr>
        <p:spPr>
          <a:xfrm>
            <a:off x="3526320" y="5218563"/>
            <a:ext cx="1694260" cy="225029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EDEF0D8-C674-7A42-948E-7E305FE7E98D}"/>
              </a:ext>
            </a:extLst>
          </p:cNvPr>
          <p:cNvCxnSpPr/>
          <p:nvPr/>
        </p:nvCxnSpPr>
        <p:spPr>
          <a:xfrm>
            <a:off x="3535848" y="5298334"/>
            <a:ext cx="535781" cy="20597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8FEC270-B253-8E44-A411-9C7971EEB2C5}"/>
              </a:ext>
            </a:extLst>
          </p:cNvPr>
          <p:cNvCxnSpPr/>
          <p:nvPr/>
        </p:nvCxnSpPr>
        <p:spPr>
          <a:xfrm flipV="1">
            <a:off x="4299039" y="5443590"/>
            <a:ext cx="935831" cy="6072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29E7CD6-E2DF-3F41-969B-DA845A408D9F}"/>
              </a:ext>
            </a:extLst>
          </p:cNvPr>
          <p:cNvCxnSpPr/>
          <p:nvPr/>
        </p:nvCxnSpPr>
        <p:spPr>
          <a:xfrm>
            <a:off x="4794337" y="5103074"/>
            <a:ext cx="792956" cy="92869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E601DF1-8D2D-2A46-BC8F-F868A11F76CA}"/>
              </a:ext>
            </a:extLst>
          </p:cNvPr>
          <p:cNvCxnSpPr/>
          <p:nvPr/>
        </p:nvCxnSpPr>
        <p:spPr>
          <a:xfrm flipV="1">
            <a:off x="4257366" y="5218563"/>
            <a:ext cx="1343025" cy="225029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A11DDE0B-F575-FA48-8F6B-03D4A7733DCF}"/>
              </a:ext>
            </a:extLst>
          </p:cNvPr>
          <p:cNvCxnSpPr/>
          <p:nvPr/>
        </p:nvCxnSpPr>
        <p:spPr>
          <a:xfrm flipV="1">
            <a:off x="5252727" y="5239995"/>
            <a:ext cx="441722" cy="20359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ADA6CD88-616E-B24E-8E41-831DCFC74F88}"/>
              </a:ext>
            </a:extLst>
          </p:cNvPr>
          <p:cNvCxnSpPr/>
          <p:nvPr/>
        </p:nvCxnSpPr>
        <p:spPr>
          <a:xfrm>
            <a:off x="4609791" y="5079259"/>
            <a:ext cx="610791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47" name="Group 7">
            <a:extLst>
              <a:ext uri="{FF2B5EF4-FFF2-40B4-BE49-F238E27FC236}">
                <a16:creationId xmlns:a16="http://schemas.microsoft.com/office/drawing/2014/main" id="{F23FF8D1-2C6B-9448-B97C-26AA0FF38328}"/>
              </a:ext>
            </a:extLst>
          </p:cNvPr>
          <p:cNvGrpSpPr>
            <a:grpSpLocks/>
          </p:cNvGrpSpPr>
          <p:nvPr/>
        </p:nvGrpSpPr>
        <p:grpSpPr bwMode="auto">
          <a:xfrm>
            <a:off x="3953755" y="5398349"/>
            <a:ext cx="422672" cy="220265"/>
            <a:chOff x="1871277" y="1576300"/>
            <a:chExt cx="1128371" cy="437861"/>
          </a:xfrm>
        </p:grpSpPr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781E7E0-A5A4-AD4A-A844-E9A7BB7A79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D5BD08E-FA2E-E04F-A545-2E0866784F9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1E234FF-7C0E-FD47-9DA3-FA96190131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563210E5-D710-8E45-8417-02EB79B5C81A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430FD04E-46A2-3749-B589-BEE902C8D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BDBA4CA4-485A-D94A-B148-5C44318A1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4F7BCFB0-4862-0040-98EF-79148CCE2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A80ECE7-29EF-E045-8DE9-443E8B56CBA4}"/>
                </a:ext>
              </a:extLst>
            </p:cNvPr>
            <p:cNvCxnSpPr>
              <a:cxnSpLocks noChangeShapeType="1"/>
              <a:endCxn id="25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86C4C8B-81F8-494E-B3C9-F2C152BA75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7" name="Group 327">
            <a:extLst>
              <a:ext uri="{FF2B5EF4-FFF2-40B4-BE49-F238E27FC236}">
                <a16:creationId xmlns:a16="http://schemas.microsoft.com/office/drawing/2014/main" id="{C6D6E434-396F-824D-B42D-39B257E17412}"/>
              </a:ext>
            </a:extLst>
          </p:cNvPr>
          <p:cNvGrpSpPr>
            <a:grpSpLocks/>
          </p:cNvGrpSpPr>
          <p:nvPr/>
        </p:nvGrpSpPr>
        <p:grpSpPr bwMode="auto">
          <a:xfrm>
            <a:off x="4475250" y="4992345"/>
            <a:ext cx="423863" cy="219075"/>
            <a:chOff x="1871277" y="1576300"/>
            <a:chExt cx="1128371" cy="437861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BD523501-0761-ED43-9FA5-AEA15E2D1C9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1B2C53EE-99C4-9041-B078-E1DEA73E56F8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27361595-2FF4-1B46-839D-326969B484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89642470-FD74-1047-9747-D0EB2363B800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12E17BAF-3675-9946-91CF-C0BD05A47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FB02D5C9-E16C-D545-9658-9B08CD700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43C530C6-57F7-D943-BF8C-3B8BE501F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4998C4B-6CC3-804D-8149-EB9753D18CA7}"/>
                </a:ext>
              </a:extLst>
            </p:cNvPr>
            <p:cNvCxnSpPr>
              <a:cxnSpLocks noChangeShapeType="1"/>
              <a:endCxn id="260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65D2A47-CC6C-8440-A5DF-83E670BCAF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337">
            <a:extLst>
              <a:ext uri="{FF2B5EF4-FFF2-40B4-BE49-F238E27FC236}">
                <a16:creationId xmlns:a16="http://schemas.microsoft.com/office/drawing/2014/main" id="{82B40A4C-BCB9-0F49-86D8-65358510B247}"/>
              </a:ext>
            </a:extLst>
          </p:cNvPr>
          <p:cNvGrpSpPr>
            <a:grpSpLocks/>
          </p:cNvGrpSpPr>
          <p:nvPr/>
        </p:nvGrpSpPr>
        <p:grpSpPr bwMode="auto">
          <a:xfrm>
            <a:off x="4957452" y="5332862"/>
            <a:ext cx="422672" cy="220266"/>
            <a:chOff x="1871277" y="1576300"/>
            <a:chExt cx="1128371" cy="437861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83F4F4C-42FD-9846-A017-5B90A1CDF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F600344-6D5A-5149-9480-8AD325F910A2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358912A5-2365-7548-98D1-05C254AB8C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856A4118-FA0A-BF49-876A-9D235E6C6E2E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73066D64-2E3F-F24D-B741-44F8F9E6C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63C7C818-A6BA-5B46-8663-C7EB1B1CE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958FEB88-75FB-2D44-9A10-0367FDB3A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E5F8810D-58B9-1B41-9069-743A57CBD942}"/>
                </a:ext>
              </a:extLst>
            </p:cNvPr>
            <p:cNvCxnSpPr>
              <a:cxnSpLocks noChangeShapeType="1"/>
              <a:endCxn id="270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B7248C01-1BC9-084D-9C19-4C517E6680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7" name="Group 347">
            <a:extLst>
              <a:ext uri="{FF2B5EF4-FFF2-40B4-BE49-F238E27FC236}">
                <a16:creationId xmlns:a16="http://schemas.microsoft.com/office/drawing/2014/main" id="{EA66C38A-2A9F-054D-B190-0607C48440C0}"/>
              </a:ext>
            </a:extLst>
          </p:cNvPr>
          <p:cNvGrpSpPr>
            <a:grpSpLocks/>
          </p:cNvGrpSpPr>
          <p:nvPr/>
        </p:nvGrpSpPr>
        <p:grpSpPr bwMode="auto">
          <a:xfrm>
            <a:off x="5499188" y="5097118"/>
            <a:ext cx="423863" cy="220266"/>
            <a:chOff x="1871277" y="1576300"/>
            <a:chExt cx="1128371" cy="437861"/>
          </a:xfrm>
        </p:grpSpPr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78C6C8A-3C2C-CA47-A52F-E5336E397A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40527894-E8D6-8847-A758-9F4A98B89D5B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50FCBF9F-6CE0-7B47-94FC-CD5787B788A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5D5ADD21-3F21-8E47-B87D-2BDC146712B9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0FF22D66-78A9-2245-ACA6-A35063B95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A86BA2E2-E459-454D-98E3-2CB0E41E1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32EB212F-0575-FD42-B1AF-F3AAD1FDE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913FC001-18AF-3A49-BFB4-0B914F19FFD8}"/>
                </a:ext>
              </a:extLst>
            </p:cNvPr>
            <p:cNvCxnSpPr>
              <a:cxnSpLocks noChangeShapeType="1"/>
              <a:endCxn id="280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7194EB53-3E3D-024D-B0D2-5596DAD2A3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7169FC3C-178E-6048-AB6C-8493893B17E5}"/>
              </a:ext>
            </a:extLst>
          </p:cNvPr>
          <p:cNvGrpSpPr>
            <a:grpSpLocks/>
          </p:cNvGrpSpPr>
          <p:nvPr/>
        </p:nvGrpSpPr>
        <p:grpSpPr bwMode="auto">
          <a:xfrm>
            <a:off x="2510719" y="2634907"/>
            <a:ext cx="3952875" cy="2853929"/>
            <a:chOff x="1757805" y="2331054"/>
            <a:chExt cx="5270058" cy="3804634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440C625E-763F-DC45-B239-42BFE9E9081B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7B2A49C4-873B-2743-B356-AA474598AAC7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0D9AB348-D7F2-A742-9B0C-84535C1F8A96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98F06BD2-BA43-1144-B69F-BF325541EB43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57135A78-79C3-CB4B-8E8E-D9A274265F07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293" name="Group 17">
              <a:extLst>
                <a:ext uri="{FF2B5EF4-FFF2-40B4-BE49-F238E27FC236}">
                  <a16:creationId xmlns:a16="http://schemas.microsoft.com/office/drawing/2014/main" id="{3DCFE7AC-3DDA-544E-9FBA-E2013CB1F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4A6C83BC-7EC5-0F45-B8BB-C3B547B3E007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381" name="Group 104">
                <a:extLst>
                  <a:ext uri="{FF2B5EF4-FFF2-40B4-BE49-F238E27FC236}">
                    <a16:creationId xmlns:a16="http://schemas.microsoft.com/office/drawing/2014/main" id="{C49CCBB3-581C-F744-9C12-88066A544A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1360C793-55DD-E448-BB09-2AF9F40ABA1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B5E5E126-5712-074A-827E-49B7AB6291A3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90782D44-406D-1A44-B8FA-7DABB141B91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91CE1BD1-E198-874C-A63D-F01D330549A7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5C32A76A-C218-CD4F-A5EA-5F04BEBB7C8B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9568C327-A8B8-714A-9EC6-981C762ACAD5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CE43604B-D39F-7044-94F2-CD4AD82F1987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5C4C1EF2-5AB5-114F-AE30-53470A226E36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85" name="Group 9">
                <a:extLst>
                  <a:ext uri="{FF2B5EF4-FFF2-40B4-BE49-F238E27FC236}">
                    <a16:creationId xmlns:a16="http://schemas.microsoft.com/office/drawing/2014/main" id="{052F022E-CD26-8744-AC3E-C859146E38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80AE789D-EAFB-F44C-ACC8-D4E9E127F29B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5F200699-ED1E-0245-9D7A-C9227AC90EC0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1653876D-5808-4845-8D45-41E30CCAB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:a16="http://schemas.microsoft.com/office/drawing/2014/main" id="{B63C1A57-A326-E44D-89A7-AE4E169A70AE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Freeform 389">
                  <a:extLst>
                    <a:ext uri="{FF2B5EF4-FFF2-40B4-BE49-F238E27FC236}">
                      <a16:creationId xmlns:a16="http://schemas.microsoft.com/office/drawing/2014/main" id="{C060360D-64F4-6C46-9C73-B1B076DAA1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1" name="Freeform 390">
                  <a:extLst>
                    <a:ext uri="{FF2B5EF4-FFF2-40B4-BE49-F238E27FC236}">
                      <a16:creationId xmlns:a16="http://schemas.microsoft.com/office/drawing/2014/main" id="{6762EEAF-2C47-B149-8689-0C95EC53C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2" name="Freeform 391">
                  <a:extLst>
                    <a:ext uri="{FF2B5EF4-FFF2-40B4-BE49-F238E27FC236}">
                      <a16:creationId xmlns:a16="http://schemas.microsoft.com/office/drawing/2014/main" id="{EEF29461-B5AA-2744-A3DA-2814904A2E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BE5A273A-2FEE-9545-BB88-87C7E505179F}"/>
                    </a:ext>
                  </a:extLst>
                </p:cNvPr>
                <p:cNvCxnSpPr>
                  <a:cxnSpLocks noChangeShapeType="1"/>
                  <a:endCxn id="388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3C46EAE7-509B-4E45-A6E7-9A33E4F0FC7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4" name="Group 18">
              <a:extLst>
                <a:ext uri="{FF2B5EF4-FFF2-40B4-BE49-F238E27FC236}">
                  <a16:creationId xmlns:a16="http://schemas.microsoft.com/office/drawing/2014/main" id="{482172DC-CB77-9547-9B55-AA80104E7E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62075464-1A4E-BF45-A532-01A9C76E55CE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E6476089-4E8D-9748-8A20-B65AB809DCB0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61" name="Picture 86" descr="router_top.png">
                <a:extLst>
                  <a:ext uri="{FF2B5EF4-FFF2-40B4-BE49-F238E27FC236}">
                    <a16:creationId xmlns:a16="http://schemas.microsoft.com/office/drawing/2014/main" id="{903307E4-A9C2-9644-824F-D336213F4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62" name="Group 82">
                <a:extLst>
                  <a:ext uri="{FF2B5EF4-FFF2-40B4-BE49-F238E27FC236}">
                    <a16:creationId xmlns:a16="http://schemas.microsoft.com/office/drawing/2014/main" id="{F71CE2FF-B936-C547-A3CE-97AE0CF5BB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id="{586404AE-C86C-2743-98EF-9CF4A95F4440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5396A314-1026-4E4E-A149-99672789B306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23054A25-C068-9244-9B31-DD0F45D202D9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CD4A2AA1-5618-3140-9C21-11DC36124DCC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0356843-B7EB-A343-9F3C-424592CF11BD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AC6DBBE1-F8C8-7C49-A55E-1A360F9F0FF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30264003-6422-A246-8128-339027C2EFE4}"/>
                  </a:ext>
                </a:extLst>
              </p:cNvPr>
              <p:cNvCxnSpPr>
                <a:stCxn id="368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65" name="Group 377">
                <a:extLst>
                  <a:ext uri="{FF2B5EF4-FFF2-40B4-BE49-F238E27FC236}">
                    <a16:creationId xmlns:a16="http://schemas.microsoft.com/office/drawing/2014/main" id="{39ED4179-25C2-BD40-8CB0-2D2D19D3B8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8E546C63-6051-664A-A3B3-09898899A0F6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F85D8891-4691-274F-8A4C-6EB421E1A629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F6D6309A-F621-8F43-966A-42EE2F5341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9" name="Freeform 368">
                  <a:extLst>
                    <a:ext uri="{FF2B5EF4-FFF2-40B4-BE49-F238E27FC236}">
                      <a16:creationId xmlns:a16="http://schemas.microsoft.com/office/drawing/2014/main" id="{E0967AA3-A871-A446-BBBF-E652596BA5E0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0" name="Freeform 369">
                  <a:extLst>
                    <a:ext uri="{FF2B5EF4-FFF2-40B4-BE49-F238E27FC236}">
                      <a16:creationId xmlns:a16="http://schemas.microsoft.com/office/drawing/2014/main" id="{928F9198-71DD-1048-BF0F-138BFE304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1" name="Freeform 370">
                  <a:extLst>
                    <a:ext uri="{FF2B5EF4-FFF2-40B4-BE49-F238E27FC236}">
                      <a16:creationId xmlns:a16="http://schemas.microsoft.com/office/drawing/2014/main" id="{1C72F53E-6D8A-1247-85AD-4F6DFA9BC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AC38375A-6308-3C42-8428-1BC8EF1E3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676B342-72B9-EC4E-BEB9-884A31061112}"/>
                    </a:ext>
                  </a:extLst>
                </p:cNvPr>
                <p:cNvCxnSpPr>
                  <a:cxnSpLocks noChangeShapeType="1"/>
                  <a:endCxn id="368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C9E5ACD2-0571-394B-B54A-E4FD99B680A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5" name="Group 19">
              <a:extLst>
                <a:ext uri="{FF2B5EF4-FFF2-40B4-BE49-F238E27FC236}">
                  <a16:creationId xmlns:a16="http://schemas.microsoft.com/office/drawing/2014/main" id="{3F4E53BA-5956-854C-B31F-6EC1D0D219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E47F6DBD-7B1F-E84E-80B1-B0007CEE2ECA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AD6BA39E-C72A-2B46-89AC-72BC6ECE8737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1" name="Group 442">
                <a:extLst>
                  <a:ext uri="{FF2B5EF4-FFF2-40B4-BE49-F238E27FC236}">
                    <a16:creationId xmlns:a16="http://schemas.microsoft.com/office/drawing/2014/main" id="{3A2CD557-2097-8643-A2CC-2FC42E1156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B01BCE74-1665-8347-ABE7-7ED7C4611208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3E2DD078-496C-2B4E-9AB7-8E3ED7B0B010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0589AD59-3F91-674B-AB1F-9687AE0A7155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D7DF9909-4629-2B41-A097-0EE5060D231F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E00A7AA3-4A7D-5A4A-923D-8190368DDD2A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BC350F5D-A217-434B-B0AD-B82598901D58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59C23D10-C5AD-324E-A998-0B2D8811551A}"/>
                  </a:ext>
                </a:extLst>
              </p:cNvPr>
              <p:cNvCxnSpPr>
                <a:stCxn id="345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4" name="Group 456">
                <a:extLst>
                  <a:ext uri="{FF2B5EF4-FFF2-40B4-BE49-F238E27FC236}">
                    <a16:creationId xmlns:a16="http://schemas.microsoft.com/office/drawing/2014/main" id="{3D4ED6A7-656E-564B-9724-777A0E00F8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5CA9CA10-6CB9-8C4D-9798-DE3642585FBF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ED7DFE49-0AB2-5F4A-8804-D8EE2F5D805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D9CC071E-9384-A844-AEDF-4D3D5A3D0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8" name="Freeform 347">
                  <a:extLst>
                    <a:ext uri="{FF2B5EF4-FFF2-40B4-BE49-F238E27FC236}">
                      <a16:creationId xmlns:a16="http://schemas.microsoft.com/office/drawing/2014/main" id="{9221CFD6-F2B1-BC4A-8685-E97AB592CAEA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Freeform 348">
                  <a:extLst>
                    <a:ext uri="{FF2B5EF4-FFF2-40B4-BE49-F238E27FC236}">
                      <a16:creationId xmlns:a16="http://schemas.microsoft.com/office/drawing/2014/main" id="{E1EB2301-9912-744E-B205-5948ED836C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0" name="Freeform 349">
                  <a:extLst>
                    <a:ext uri="{FF2B5EF4-FFF2-40B4-BE49-F238E27FC236}">
                      <a16:creationId xmlns:a16="http://schemas.microsoft.com/office/drawing/2014/main" id="{274D27B5-7E68-5C4D-964B-A01609731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1" name="Freeform 350">
                  <a:extLst>
                    <a:ext uri="{FF2B5EF4-FFF2-40B4-BE49-F238E27FC236}">
                      <a16:creationId xmlns:a16="http://schemas.microsoft.com/office/drawing/2014/main" id="{CCCB88EE-5244-8644-B451-9B5D239AE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4DFA4F03-E97A-1E4E-8C06-5FCF8ACB1D15}"/>
                    </a:ext>
                  </a:extLst>
                </p:cNvPr>
                <p:cNvCxnSpPr>
                  <a:cxnSpLocks noChangeShapeType="1"/>
                  <a:endCxn id="347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8A9EDB0B-D51F-9C4D-A606-035EEB4B8D2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6" name="Group 20">
              <a:extLst>
                <a:ext uri="{FF2B5EF4-FFF2-40B4-BE49-F238E27FC236}">
                  <a16:creationId xmlns:a16="http://schemas.microsoft.com/office/drawing/2014/main" id="{7B3927DE-D2D4-0549-B6FC-DB36E97AF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94693F99-2D5B-7E44-B2D3-365FDA0CFBDB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 rotWithShape="1">
                <a:gsLst>
                  <a:gs pos="1000">
                    <a:srgbClr val="3333CC">
                      <a:lumMod val="75000"/>
                      <a:alpha val="62000"/>
                    </a:srgbClr>
                  </a:gs>
                  <a:gs pos="54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0BE62149-301B-CD40-877F-421A14409479}"/>
                  </a:ext>
                </a:extLst>
              </p:cNvPr>
              <p:cNvCxnSpPr>
                <a:stCxn id="327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20" name="Picture 469" descr="router_top.png">
                <a:extLst>
                  <a:ext uri="{FF2B5EF4-FFF2-40B4-BE49-F238E27FC236}">
                    <a16:creationId xmlns:a16="http://schemas.microsoft.com/office/drawing/2014/main" id="{DD59AE55-8859-5841-B6AC-641E9B1FF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21" name="Group 471">
                <a:extLst>
                  <a:ext uri="{FF2B5EF4-FFF2-40B4-BE49-F238E27FC236}">
                    <a16:creationId xmlns:a16="http://schemas.microsoft.com/office/drawing/2014/main" id="{387A8315-A9E2-CD41-9540-BE22EB2647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5439A4FE-DB6E-D74D-95B5-D1F4AE9642E7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FA27B6FA-AB40-0D4B-BBE7-6000E55B03D1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C6FD79C0-1B1A-AB4A-A3BD-6514A1F64FC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C730D6A9-51D0-864D-9F88-3CA108609D03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1EA4558-0D04-634B-A8B0-CAB6FB1D2028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3670DAE7-C167-BA4B-9FB3-842EEBB6E0BC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FDAD1200-F8CD-4C4C-B862-839CDCE380A4}"/>
                  </a:ext>
                </a:extLst>
              </p:cNvPr>
              <p:cNvCxnSpPr>
                <a:stCxn id="320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24" name="Group 485">
                <a:extLst>
                  <a:ext uri="{FF2B5EF4-FFF2-40B4-BE49-F238E27FC236}">
                    <a16:creationId xmlns:a16="http://schemas.microsoft.com/office/drawing/2014/main" id="{A6200FD6-2FAC-504D-AC15-41C2E0E5FE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ECDA45FA-C7C9-1D42-AD17-0A94B356D9C2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66DEE6E1-40E6-CC4A-9BD2-12B0FC5617F6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3B2579C2-CFB4-C243-A571-87CC47767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8C20CAF5-F7F2-8C4F-BF4C-8061B2C174B5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751DAB4D-7078-0843-8893-ECF4AEBB8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49F08601-D11A-7246-97C4-4796E28716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1" name="Freeform 330">
                  <a:extLst>
                    <a:ext uri="{FF2B5EF4-FFF2-40B4-BE49-F238E27FC236}">
                      <a16:creationId xmlns:a16="http://schemas.microsoft.com/office/drawing/2014/main" id="{0F35FC16-0782-6242-8A31-B2C90A57D8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28B38805-D14D-6F4E-9C2D-85288858DC4A}"/>
                    </a:ext>
                  </a:extLst>
                </p:cNvPr>
                <p:cNvCxnSpPr>
                  <a:cxnSpLocks noChangeShapeType="1"/>
                  <a:endCxn id="327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839A4B18-24F7-8748-BABF-156684EACDA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7" name="Group 21">
              <a:extLst>
                <a:ext uri="{FF2B5EF4-FFF2-40B4-BE49-F238E27FC236}">
                  <a16:creationId xmlns:a16="http://schemas.microsoft.com/office/drawing/2014/main" id="{9CDA8888-DE9C-FA48-880D-EF852C637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995D8FCE-884F-0F40-A676-D4D29F8E694C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16D5606-0146-DC48-97E2-18F369EDE031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0" name="Group 500">
                <a:extLst>
                  <a:ext uri="{FF2B5EF4-FFF2-40B4-BE49-F238E27FC236}">
                    <a16:creationId xmlns:a16="http://schemas.microsoft.com/office/drawing/2014/main" id="{AA425C1A-E91E-6E4A-A356-24012E6427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16CAB2BE-001A-5849-8EFC-BF1C74D20DA6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ED3C727A-F086-5345-9D90-47A10FCD45F2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49C1B443-F565-5F4C-B75C-09F669AC3DE7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FBA53D70-9A4D-7E4E-AC09-D42784DF8272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A5C3BEC2-90B0-8B41-88A4-351B428CAFB4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2309F1E7-7D26-E941-9221-C8DF0612EE28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9C251E47-5FE5-B64D-8E6E-2491993604B5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3" name="Group 514">
                <a:extLst>
                  <a:ext uri="{FF2B5EF4-FFF2-40B4-BE49-F238E27FC236}">
                    <a16:creationId xmlns:a16="http://schemas.microsoft.com/office/drawing/2014/main" id="{9B7D3C6F-466A-3143-9B8E-F60B2AAFD7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12A307F7-5B73-2445-A2F4-C0FA1266E37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3E19D46-3715-614C-AAF4-022904355894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E55709E7-7775-884D-A34A-45191B84A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7" name="Freeform 306">
                  <a:extLst>
                    <a:ext uri="{FF2B5EF4-FFF2-40B4-BE49-F238E27FC236}">
                      <a16:creationId xmlns:a16="http://schemas.microsoft.com/office/drawing/2014/main" id="{53C2A2DA-53F1-794E-A987-B42C0AC002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307">
                  <a:extLst>
                    <a:ext uri="{FF2B5EF4-FFF2-40B4-BE49-F238E27FC236}">
                      <a16:creationId xmlns:a16="http://schemas.microsoft.com/office/drawing/2014/main" id="{9EECC5D2-5F03-5B4A-A066-DEC9954D66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9" name="Freeform 308">
                  <a:extLst>
                    <a:ext uri="{FF2B5EF4-FFF2-40B4-BE49-F238E27FC236}">
                      <a16:creationId xmlns:a16="http://schemas.microsoft.com/office/drawing/2014/main" id="{8388544E-A2CB-0640-A29C-1662E6885F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0" name="Freeform 309">
                  <a:extLst>
                    <a:ext uri="{FF2B5EF4-FFF2-40B4-BE49-F238E27FC236}">
                      <a16:creationId xmlns:a16="http://schemas.microsoft.com/office/drawing/2014/main" id="{0DDF3C4E-5F2E-864E-88A4-D785A5D6E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5A28B5B0-5BAC-8C46-B4B8-9BCB18DCD1DD}"/>
                    </a:ext>
                  </a:extLst>
                </p:cNvPr>
                <p:cNvCxnSpPr>
                  <a:cxnSpLocks noChangeShapeType="1"/>
                  <a:endCxn id="306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A010796-660C-4C4D-865E-8D108EDA01B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094E25C2-45E6-0C43-ADA4-684E51DC703A}"/>
              </a:ext>
            </a:extLst>
          </p:cNvPr>
          <p:cNvGrpSpPr>
            <a:grpSpLocks/>
          </p:cNvGrpSpPr>
          <p:nvPr/>
        </p:nvGrpSpPr>
        <p:grpSpPr bwMode="auto">
          <a:xfrm>
            <a:off x="2546748" y="2901606"/>
            <a:ext cx="3851360" cy="659606"/>
            <a:chOff x="1843424" y="707349"/>
            <a:chExt cx="5136221" cy="879389"/>
          </a:xfrm>
        </p:grpSpPr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759FDA4-4088-0A4C-9E92-BD72D7D52B56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2" name="TextBox 233">
              <a:extLst>
                <a:ext uri="{FF2B5EF4-FFF2-40B4-BE49-F238E27FC236}">
                  <a16:creationId xmlns:a16="http://schemas.microsoft.com/office/drawing/2014/main" id="{91B4E7D9-6C4B-6C4B-86F5-8BB66F936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3424" y="783191"/>
              <a:ext cx="1007325" cy="49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ts val="1106"/>
                </a:lnSpc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050" dirty="0">
                  <a:solidFill>
                    <a:srgbClr val="000000"/>
                  </a:solidFill>
                  <a:cs typeface="+mn-cs"/>
                </a:rPr>
                <a:t>Routing</a:t>
              </a:r>
            </a:p>
            <a:p>
              <a:pPr algn="ctr" defTabSz="685800" eaLnBrk="0" fontAlgn="base" hangingPunct="0">
                <a:lnSpc>
                  <a:spcPts val="1106"/>
                </a:lnSpc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050" dirty="0">
                  <a:solidFill>
                    <a:srgbClr val="000000"/>
                  </a:solidFill>
                  <a:cs typeface="+mn-cs"/>
                </a:rPr>
                <a:t>Algorithm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86DA61DF-3320-724E-9861-CF654B1F47AF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FA99C173-8DEF-3940-BC9B-72CA3FA99281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57AAE988-13E3-6642-B8CC-252C9113ABCC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286126FC-663F-E140-85FF-EA643857EAA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4DA7DE45-D335-D548-B5FE-488518B7B2B7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E0F6C35C-914C-3B41-9CC4-D8179FFB699E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F2328B0F-766B-A544-ACA3-A1877D849A35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4E049E95-C6A9-FE4D-937B-C134ECB1D9AB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C5FBB1F6-0839-A343-AE4E-8487D7B4403B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id="{01507C1D-D7CC-314D-9BC2-599E67963164}"/>
                </a:ext>
              </a:extLst>
            </p:cNvPr>
            <p:cNvCxnSpPr>
              <a:endCxn id="407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0D0AA51C-C88C-DA40-BB5F-C90D75401B35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4" name="Straight Arrow Connector 413">
              <a:extLst>
                <a:ext uri="{FF2B5EF4-FFF2-40B4-BE49-F238E27FC236}">
                  <a16:creationId xmlns:a16="http://schemas.microsoft.com/office/drawing/2014/main" id="{B8B513D7-9162-0648-BC71-8BEBCC27917A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C4AAA334-C4B2-DD48-A566-2EA2C1AA11DF}"/>
              </a:ext>
            </a:extLst>
          </p:cNvPr>
          <p:cNvGrpSpPr>
            <a:grpSpLocks/>
          </p:cNvGrpSpPr>
          <p:nvPr/>
        </p:nvGrpSpPr>
        <p:grpSpPr bwMode="auto">
          <a:xfrm>
            <a:off x="2360701" y="3193310"/>
            <a:ext cx="4811153" cy="806658"/>
            <a:chOff x="1557338" y="3074988"/>
            <a:chExt cx="6414871" cy="1075544"/>
          </a:xfrm>
        </p:grpSpPr>
        <p:sp>
          <p:nvSpPr>
            <p:cNvPr id="416" name="TextBox 232">
              <a:extLst>
                <a:ext uri="{FF2B5EF4-FFF2-40B4-BE49-F238E27FC236}">
                  <a16:creationId xmlns:a16="http://schemas.microsoft.com/office/drawing/2014/main" id="{97D7EB84-BAC0-D448-A55F-A56C30BB6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6306" y="3651250"/>
              <a:ext cx="688651" cy="499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ts val="1097"/>
                </a:lnSpc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050">
                  <a:solidFill>
                    <a:srgbClr val="000000"/>
                  </a:solidFill>
                  <a:cs typeface="+mn-cs"/>
                </a:rPr>
                <a:t>data</a:t>
              </a:r>
            </a:p>
            <a:p>
              <a:pPr algn="ctr" defTabSz="685800" eaLnBrk="0" fontAlgn="base" hangingPunct="0">
                <a:lnSpc>
                  <a:spcPts val="1097"/>
                </a:lnSpc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050">
                  <a:solidFill>
                    <a:srgbClr val="000000"/>
                  </a:solidFill>
                  <a:cs typeface="+mn-cs"/>
                </a:rPr>
                <a:t>plane</a:t>
              </a:r>
            </a:p>
          </p:txBody>
        </p:sp>
        <p:sp>
          <p:nvSpPr>
            <p:cNvPr id="417" name="TextBox 233">
              <a:extLst>
                <a:ext uri="{FF2B5EF4-FFF2-40B4-BE49-F238E27FC236}">
                  <a16:creationId xmlns:a16="http://schemas.microsoft.com/office/drawing/2014/main" id="{24A4F1C7-4BF4-EB42-A291-47BAC2502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5241" y="3074988"/>
              <a:ext cx="786968" cy="499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ts val="1097"/>
                </a:lnSpc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050">
                  <a:solidFill>
                    <a:srgbClr val="000000"/>
                  </a:solidFill>
                  <a:cs typeface="+mn-cs"/>
                </a:rPr>
                <a:t>control</a:t>
              </a:r>
            </a:p>
            <a:p>
              <a:pPr algn="ctr" defTabSz="685800" eaLnBrk="0" fontAlgn="base" hangingPunct="0">
                <a:lnSpc>
                  <a:spcPts val="1097"/>
                </a:lnSpc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050">
                  <a:solidFill>
                    <a:srgbClr val="000000"/>
                  </a:solidFill>
                  <a:cs typeface="+mn-cs"/>
                </a:rPr>
                <a:t>plane</a:t>
              </a:r>
            </a:p>
          </p:txBody>
        </p: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61FEE5A3-FA87-164D-B072-015586DE3B9B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DB2133B7-0204-944D-9F85-D90FA61B1AAF}"/>
              </a:ext>
            </a:extLst>
          </p:cNvPr>
          <p:cNvGrpSpPr>
            <a:grpSpLocks/>
          </p:cNvGrpSpPr>
          <p:nvPr/>
        </p:nvGrpSpPr>
        <p:grpSpPr bwMode="auto">
          <a:xfrm>
            <a:off x="2564297" y="3663608"/>
            <a:ext cx="3844529" cy="840581"/>
            <a:chOff x="-4746102" y="4471477"/>
            <a:chExt cx="5126173" cy="1120753"/>
          </a:xfrm>
        </p:grpSpPr>
        <p:pic>
          <p:nvPicPr>
            <p:cNvPr id="420" name="Picture 10" descr="fig42_table.pdf">
              <a:extLst>
                <a:ext uri="{FF2B5EF4-FFF2-40B4-BE49-F238E27FC236}">
                  <a16:creationId xmlns:a16="http://schemas.microsoft.com/office/drawing/2014/main" id="{B9B148BF-D420-D548-A8E4-2E44EE435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1" name="Group 25">
              <a:extLst>
                <a:ext uri="{FF2B5EF4-FFF2-40B4-BE49-F238E27FC236}">
                  <a16:creationId xmlns:a16="http://schemas.microsoft.com/office/drawing/2014/main" id="{6DCB3611-5B47-554A-AF9F-B20E8866BE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22" name="Group 241">
                <a:extLst>
                  <a:ext uri="{FF2B5EF4-FFF2-40B4-BE49-F238E27FC236}">
                    <a16:creationId xmlns:a16="http://schemas.microsoft.com/office/drawing/2014/main" id="{18B65E09-A0C2-A34F-9844-081D03E2EE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510D7726-2281-144B-B722-F9A0F8992620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B663A8A6-A483-9C45-9694-3F60B5B96577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50FC0E77-85DF-A44F-A7EA-DB2E7EDC7F79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6DCCCE94-F2A7-3D41-B0D1-67C30138A31B}"/>
                    </a:ext>
                  </a:extLst>
                </p:cNvPr>
                <p:cNvCxnSpPr>
                  <a:stCxn id="438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3" name="Group 444">
                <a:extLst>
                  <a:ext uri="{FF2B5EF4-FFF2-40B4-BE49-F238E27FC236}">
                    <a16:creationId xmlns:a16="http://schemas.microsoft.com/office/drawing/2014/main" id="{80000B7B-1868-0545-96E2-2F3AE96E33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152E459E-7CA1-E445-B3BA-7DCA2E4A2C56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89A2E2E8-DA8D-6D49-B2DC-12FC2FC6D3C4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D4FBE92F-02C8-4244-A63E-618F5A912844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760EDE61-1AAF-D848-91CB-39C5F318690E}"/>
                    </a:ext>
                  </a:extLst>
                </p:cNvPr>
                <p:cNvCxnSpPr>
                  <a:stCxn id="434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4" name="Group 473">
                <a:extLst>
                  <a:ext uri="{FF2B5EF4-FFF2-40B4-BE49-F238E27FC236}">
                    <a16:creationId xmlns:a16="http://schemas.microsoft.com/office/drawing/2014/main" id="{80D1C087-9836-C245-B670-1284428A4A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C9A7D412-65DC-9649-A008-5ED26335CCA7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2F282FB7-7000-B945-8F5A-E39A5A12E34F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6613E38A-F502-9F4F-9071-21665BB1F3D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29B42128-C51A-6040-824E-C554F8EE3D12}"/>
                    </a:ext>
                  </a:extLst>
                </p:cNvPr>
                <p:cNvCxnSpPr>
                  <a:stCxn id="430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5" name="Group 502">
                <a:extLst>
                  <a:ext uri="{FF2B5EF4-FFF2-40B4-BE49-F238E27FC236}">
                    <a16:creationId xmlns:a16="http://schemas.microsoft.com/office/drawing/2014/main" id="{C30D5DDC-A13E-034A-A1BA-1E146390EA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63A91007-6182-8647-9879-8292A71EAFEF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0674F85B-15F4-F446-AD9E-DD534F9C342D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60409E77-E63A-824F-A704-D7AE94C9BA5F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76DF7BD3-201B-AE4F-909F-AB196C0CDB0D}"/>
                    </a:ext>
                  </a:extLst>
                </p:cNvPr>
                <p:cNvCxnSpPr>
                  <a:stCxn id="42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</p:grp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DC317182-2E9B-354F-9E6B-904AD53D9670}"/>
              </a:ext>
            </a:extLst>
          </p:cNvPr>
          <p:cNvGrpSpPr>
            <a:grpSpLocks/>
          </p:cNvGrpSpPr>
          <p:nvPr/>
        </p:nvGrpSpPr>
        <p:grpSpPr bwMode="auto">
          <a:xfrm>
            <a:off x="2904816" y="3049245"/>
            <a:ext cx="3327797" cy="1183481"/>
            <a:chOff x="-4267279" y="3655204"/>
            <a:chExt cx="4437063" cy="1578510"/>
          </a:xfrm>
        </p:grpSpPr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AEBEBCEA-9DEC-FC46-95E5-83FE63BD526A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8ADE9CEC-EEA0-A54D-AC1A-85CC293083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5" name="Straight Arrow Connector 444">
              <a:extLst>
                <a:ext uri="{FF2B5EF4-FFF2-40B4-BE49-F238E27FC236}">
                  <a16:creationId xmlns:a16="http://schemas.microsoft.com/office/drawing/2014/main" id="{6391DEC8-23F8-A847-ACF3-AD06E6E59A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C40B4987-DD61-E544-9ED1-243F1836BF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7" name="Straight Arrow Connector 446">
              <a:extLst>
                <a:ext uri="{FF2B5EF4-FFF2-40B4-BE49-F238E27FC236}">
                  <a16:creationId xmlns:a16="http://schemas.microsoft.com/office/drawing/2014/main" id="{B6FD6F72-9B1A-9E49-BC03-FF4EB3F432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EBF459C0-AF75-AC4B-82FD-7B57E1803EDC}"/>
              </a:ext>
            </a:extLst>
          </p:cNvPr>
          <p:cNvCxnSpPr/>
          <p:nvPr/>
        </p:nvCxnSpPr>
        <p:spPr>
          <a:xfrm flipH="1">
            <a:off x="2154720" y="5238803"/>
            <a:ext cx="1131094" cy="119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449" name="TextBox 265">
            <a:extLst>
              <a:ext uri="{FF2B5EF4-FFF2-40B4-BE49-F238E27FC236}">
                <a16:creationId xmlns:a16="http://schemas.microsoft.com/office/drawing/2014/main" id="{8D6CC213-50D8-D143-AB2E-8A70AD0BD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805" y="4992343"/>
            <a:ext cx="2487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900">
                <a:solidFill>
                  <a:srgbClr val="000000"/>
                </a:solidFill>
                <a:cs typeface="+mn-cs"/>
              </a:rPr>
              <a:t>1</a:t>
            </a:r>
          </a:p>
        </p:txBody>
      </p:sp>
      <p:sp>
        <p:nvSpPr>
          <p:cNvPr id="450" name="TextBox 281">
            <a:extLst>
              <a:ext uri="{FF2B5EF4-FFF2-40B4-BE49-F238E27FC236}">
                <a16:creationId xmlns:a16="http://schemas.microsoft.com/office/drawing/2014/main" id="{FD871173-63C8-004A-B893-95B0B94D0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773" y="5207846"/>
            <a:ext cx="2487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900">
                <a:solidFill>
                  <a:srgbClr val="000000"/>
                </a:solidFill>
                <a:cs typeface="+mn-cs"/>
              </a:rPr>
              <a:t>2</a:t>
            </a:r>
          </a:p>
        </p:txBody>
      </p:sp>
      <p:grpSp>
        <p:nvGrpSpPr>
          <p:cNvPr id="451" name="Group 5">
            <a:extLst>
              <a:ext uri="{FF2B5EF4-FFF2-40B4-BE49-F238E27FC236}">
                <a16:creationId xmlns:a16="http://schemas.microsoft.com/office/drawing/2014/main" id="{57C14B28-467E-9240-8CC3-03FBD986B649}"/>
              </a:ext>
            </a:extLst>
          </p:cNvPr>
          <p:cNvGrpSpPr>
            <a:grpSpLocks/>
          </p:cNvGrpSpPr>
          <p:nvPr/>
        </p:nvGrpSpPr>
        <p:grpSpPr bwMode="auto">
          <a:xfrm>
            <a:off x="1896355" y="4814939"/>
            <a:ext cx="1212056" cy="416196"/>
            <a:chOff x="-4079003" y="2717403"/>
            <a:chExt cx="1616718" cy="556196"/>
          </a:xfrm>
        </p:grpSpPr>
        <p:sp>
          <p:nvSpPr>
            <p:cNvPr id="453" name="Rectangle 98">
              <a:extLst>
                <a:ext uri="{FF2B5EF4-FFF2-40B4-BE49-F238E27FC236}">
                  <a16:creationId xmlns:a16="http://schemas.microsoft.com/office/drawing/2014/main" id="{693A8054-41EF-F147-A07F-2F6F4992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altLang="en-US" sz="135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454" name="Line 99">
              <a:extLst>
                <a:ext uri="{FF2B5EF4-FFF2-40B4-BE49-F238E27FC236}">
                  <a16:creationId xmlns:a16="http://schemas.microsoft.com/office/drawing/2014/main" id="{F72989E1-2AE2-724E-BB5A-C3EDBBB6A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5" name="Rectangle 104">
              <a:extLst>
                <a:ext uri="{FF2B5EF4-FFF2-40B4-BE49-F238E27FC236}">
                  <a16:creationId xmlns:a16="http://schemas.microsoft.com/office/drawing/2014/main" id="{5AC95A09-8057-7147-9F57-6EFF2A5E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altLang="en-US" sz="135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456" name="Text Box 105">
              <a:extLst>
                <a:ext uri="{FF2B5EF4-FFF2-40B4-BE49-F238E27FC236}">
                  <a16:creationId xmlns:a16="http://schemas.microsoft.com/office/drawing/2014/main" id="{47FDF11B-1F9E-D148-996F-69ECC9F11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30189" y="2965120"/>
              <a:ext cx="588429" cy="308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900">
                  <a:solidFill>
                    <a:srgbClr val="000000"/>
                  </a:solidFill>
                  <a:cs typeface="+mn-cs"/>
                </a:rPr>
                <a:t>0111</a:t>
              </a:r>
            </a:p>
          </p:txBody>
        </p:sp>
        <p:sp>
          <p:nvSpPr>
            <p:cNvPr id="457" name="Line 119">
              <a:extLst>
                <a:ext uri="{FF2B5EF4-FFF2-40B4-BE49-F238E27FC236}">
                  <a16:creationId xmlns:a16="http://schemas.microsoft.com/office/drawing/2014/main" id="{CD73CAA3-C367-7049-8128-3C09B270B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621642" y="2717403"/>
              <a:ext cx="405953" cy="300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58" name="Freeform 120">
            <a:extLst>
              <a:ext uri="{FF2B5EF4-FFF2-40B4-BE49-F238E27FC236}">
                <a16:creationId xmlns:a16="http://schemas.microsoft.com/office/drawing/2014/main" id="{9B17F469-9813-DD46-ADCC-A6A37DCBE4CD}"/>
              </a:ext>
            </a:extLst>
          </p:cNvPr>
          <p:cNvSpPr>
            <a:spLocks/>
          </p:cNvSpPr>
          <p:nvPr/>
        </p:nvSpPr>
        <p:spPr bwMode="auto">
          <a:xfrm>
            <a:off x="3063169" y="5138790"/>
            <a:ext cx="736997" cy="17502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350" kern="1200"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59" name="Group 357">
            <a:extLst>
              <a:ext uri="{FF2B5EF4-FFF2-40B4-BE49-F238E27FC236}">
                <a16:creationId xmlns:a16="http://schemas.microsoft.com/office/drawing/2014/main" id="{F5E5FC5C-1765-2446-9583-0A67B919000D}"/>
              </a:ext>
            </a:extLst>
          </p:cNvPr>
          <p:cNvGrpSpPr>
            <a:grpSpLocks/>
          </p:cNvGrpSpPr>
          <p:nvPr/>
        </p:nvGrpSpPr>
        <p:grpSpPr bwMode="auto">
          <a:xfrm>
            <a:off x="3228666" y="5131649"/>
            <a:ext cx="423863" cy="220265"/>
            <a:chOff x="1871277" y="1576300"/>
            <a:chExt cx="1128371" cy="437861"/>
          </a:xfrm>
        </p:grpSpPr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BE27647C-3DCE-C848-8559-90456AA1A4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59B28033-FF2E-0D49-AE8B-150A3DAC870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90E87BE2-8DD5-F949-9609-CEE42558EC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E67E4AB2-89E6-9547-93D2-34CED5D46ECE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E0013E89-2E09-C94F-888A-0764BFC4C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5" name="Freeform 464">
              <a:extLst>
                <a:ext uri="{FF2B5EF4-FFF2-40B4-BE49-F238E27FC236}">
                  <a16:creationId xmlns:a16="http://schemas.microsoft.com/office/drawing/2014/main" id="{D4D31051-3F76-8D4A-A94B-F0DCA0AFF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DFC93EA6-DE5D-3E40-831C-1084B477E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4C149BB2-DFC7-984A-98E9-3C4AA2DDC501}"/>
                </a:ext>
              </a:extLst>
            </p:cNvPr>
            <p:cNvCxnSpPr>
              <a:cxnSpLocks noChangeShapeType="1"/>
              <a:endCxn id="462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7AD8C9C3-3ED3-FC4C-9678-8E0AF3B540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9" name="TextBox 6">
            <a:extLst>
              <a:ext uri="{FF2B5EF4-FFF2-40B4-BE49-F238E27FC236}">
                <a16:creationId xmlns:a16="http://schemas.microsoft.com/office/drawing/2014/main" id="{EED866B1-9598-C54F-A0E0-D641030E1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0335" y="4564909"/>
            <a:ext cx="149423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050">
                <a:solidFill>
                  <a:srgbClr val="000000"/>
                </a:solidFill>
                <a:cs typeface="+mn-cs"/>
              </a:rPr>
              <a:t>values in arriving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050">
                <a:solidFill>
                  <a:srgbClr val="000000"/>
                </a:solidFill>
                <a:cs typeface="+mn-cs"/>
              </a:rPr>
              <a:t>packet header</a:t>
            </a:r>
            <a:endParaRPr lang="en-US" altLang="en-US" sz="1350">
              <a:solidFill>
                <a:srgbClr val="000000"/>
              </a:solidFill>
              <a:cs typeface="+mn-cs"/>
            </a:endParaRPr>
          </a:p>
        </p:txBody>
      </p:sp>
      <p:sp>
        <p:nvSpPr>
          <p:cNvPr id="470" name="TextBox 282">
            <a:extLst>
              <a:ext uri="{FF2B5EF4-FFF2-40B4-BE49-F238E27FC236}">
                <a16:creationId xmlns:a16="http://schemas.microsoft.com/office/drawing/2014/main" id="{CE2B3699-263C-CA42-8354-6E8A61868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173" y="5284046"/>
            <a:ext cx="24878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900">
                <a:solidFill>
                  <a:srgbClr val="000000"/>
                </a:solidFill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7868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2" y="1053193"/>
            <a:ext cx="8410194" cy="67096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Software-Defined Networking (SDN)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457" y="1655649"/>
            <a:ext cx="84830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>
              <a:buClrTx/>
              <a:defRPr/>
            </a:pPr>
            <a:r>
              <a:rPr lang="en-US" altLang="en-US" kern="1200" dirty="0">
                <a:solidFill>
                  <a:prstClr val="black"/>
                </a:solidFill>
                <a:latin typeface="Calibri" panose="020F0502020204030204"/>
                <a:cs typeface="+mn-cs"/>
              </a:rPr>
              <a:t>Remote controller computes, installs forwarding tables in routers</a:t>
            </a:r>
          </a:p>
        </p:txBody>
      </p:sp>
      <p:grpSp>
        <p:nvGrpSpPr>
          <p:cNvPr id="817" name="Group 816">
            <a:extLst>
              <a:ext uri="{FF2B5EF4-FFF2-40B4-BE49-F238E27FC236}">
                <a16:creationId xmlns:a16="http://schemas.microsoft.com/office/drawing/2014/main" id="{0035B262-335A-2042-8F0A-4D25C5CCAA4C}"/>
              </a:ext>
            </a:extLst>
          </p:cNvPr>
          <p:cNvGrpSpPr>
            <a:grpSpLocks/>
          </p:cNvGrpSpPr>
          <p:nvPr/>
        </p:nvGrpSpPr>
        <p:grpSpPr bwMode="auto">
          <a:xfrm>
            <a:off x="2402572" y="2333162"/>
            <a:ext cx="4520804" cy="1079897"/>
            <a:chOff x="1492879" y="2061336"/>
            <a:chExt cx="6027737" cy="1440135"/>
          </a:xfrm>
        </p:grpSpPr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2911F90D-6E6D-8D44-A029-2BB47782B47E}"/>
                </a:ext>
              </a:extLst>
            </p:cNvPr>
            <p:cNvSpPr/>
            <p:nvPr/>
          </p:nvSpPr>
          <p:spPr bwMode="auto">
            <a:xfrm>
              <a:off x="1929442" y="2064512"/>
              <a:ext cx="5043486" cy="1017780"/>
            </a:xfrm>
            <a:prstGeom prst="rect">
              <a:avLst/>
            </a:prstGeom>
            <a:solidFill>
              <a:srgbClr val="2D2DB9">
                <a:lumMod val="20000"/>
                <a:lumOff val="8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 dirty="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19" name="Freeform 818">
              <a:extLst>
                <a:ext uri="{FF2B5EF4-FFF2-40B4-BE49-F238E27FC236}">
                  <a16:creationId xmlns:a16="http://schemas.microsoft.com/office/drawing/2014/main" id="{24B8DF14-13D1-7B4D-AA8E-6D4B866768A6}"/>
                </a:ext>
              </a:extLst>
            </p:cNvPr>
            <p:cNvSpPr/>
            <p:nvPr/>
          </p:nvSpPr>
          <p:spPr bwMode="auto">
            <a:xfrm>
              <a:off x="1740529" y="2067687"/>
              <a:ext cx="198438" cy="138615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2D2DB9">
                    <a:lumMod val="20000"/>
                    <a:lumOff val="80000"/>
                  </a:srgbClr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 dirty="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20" name="Freeform 819">
              <a:extLst>
                <a:ext uri="{FF2B5EF4-FFF2-40B4-BE49-F238E27FC236}">
                  <a16:creationId xmlns:a16="http://schemas.microsoft.com/office/drawing/2014/main" id="{B3477997-2171-D144-8F62-1363F13885FD}"/>
                </a:ext>
              </a:extLst>
            </p:cNvPr>
            <p:cNvSpPr/>
            <p:nvPr/>
          </p:nvSpPr>
          <p:spPr bwMode="auto">
            <a:xfrm flipH="1">
              <a:off x="6969753" y="2061336"/>
              <a:ext cx="219075" cy="1370272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 rotWithShape="1">
              <a:gsLst>
                <a:gs pos="0">
                  <a:srgbClr val="2D2DB9">
                    <a:lumMod val="20000"/>
                    <a:lumOff val="80000"/>
                  </a:srgbClr>
                </a:gs>
                <a:gs pos="100000">
                  <a:srgbClr val="FFFFFF"/>
                </a:gs>
              </a:gsLst>
              <a:lin ang="108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 dirty="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821" name="Group 950">
              <a:extLst>
                <a:ext uri="{FF2B5EF4-FFF2-40B4-BE49-F238E27FC236}">
                  <a16:creationId xmlns:a16="http://schemas.microsoft.com/office/drawing/2014/main" id="{DB6AE1A4-24E9-664C-A51D-C17F6021B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855" name="Freeform 951">
                <a:extLst>
                  <a:ext uri="{FF2B5EF4-FFF2-40B4-BE49-F238E27FC236}">
                    <a16:creationId xmlns:a16="http://schemas.microsoft.com/office/drawing/2014/main" id="{BFB37BD8-4427-2A47-AE85-B992137B4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6" name="Rectangle 952">
                <a:extLst>
                  <a:ext uri="{FF2B5EF4-FFF2-40B4-BE49-F238E27FC236}">
                    <a16:creationId xmlns:a16="http://schemas.microsoft.com/office/drawing/2014/main" id="{D33ED3AE-893B-0641-B3D0-6332B9827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57" name="Freeform 953">
                <a:extLst>
                  <a:ext uri="{FF2B5EF4-FFF2-40B4-BE49-F238E27FC236}">
                    <a16:creationId xmlns:a16="http://schemas.microsoft.com/office/drawing/2014/main" id="{7F8B5734-537E-2D40-ABC5-1153CA76F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8" name="Freeform 954">
                <a:extLst>
                  <a:ext uri="{FF2B5EF4-FFF2-40B4-BE49-F238E27FC236}">
                    <a16:creationId xmlns:a16="http://schemas.microsoft.com/office/drawing/2014/main" id="{A27CC3E2-8472-FE49-B22C-8BAD36D3F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9" name="Rectangle 955">
                <a:extLst>
                  <a:ext uri="{FF2B5EF4-FFF2-40B4-BE49-F238E27FC236}">
                    <a16:creationId xmlns:a16="http://schemas.microsoft.com/office/drawing/2014/main" id="{11CD015D-401B-EC42-A713-37F4F5806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860" name="Group 956">
                <a:extLst>
                  <a:ext uri="{FF2B5EF4-FFF2-40B4-BE49-F238E27FC236}">
                    <a16:creationId xmlns:a16="http://schemas.microsoft.com/office/drawing/2014/main" id="{A208DF6A-EF9F-044D-8302-1B9476D184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5" name="AutoShape 957">
                  <a:extLst>
                    <a:ext uri="{FF2B5EF4-FFF2-40B4-BE49-F238E27FC236}">
                      <a16:creationId xmlns:a16="http://schemas.microsoft.com/office/drawing/2014/main" id="{FCC50AD6-31B9-FD4A-9D12-E293AC79E3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6" name="AutoShape 958">
                  <a:extLst>
                    <a:ext uri="{FF2B5EF4-FFF2-40B4-BE49-F238E27FC236}">
                      <a16:creationId xmlns:a16="http://schemas.microsoft.com/office/drawing/2014/main" id="{9515A907-A38B-AC46-9351-9821F9262F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61" name="Rectangle 959">
                <a:extLst>
                  <a:ext uri="{FF2B5EF4-FFF2-40B4-BE49-F238E27FC236}">
                    <a16:creationId xmlns:a16="http://schemas.microsoft.com/office/drawing/2014/main" id="{DA74175D-E323-954D-B321-A525406F9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862" name="Group 960">
                <a:extLst>
                  <a:ext uri="{FF2B5EF4-FFF2-40B4-BE49-F238E27FC236}">
                    <a16:creationId xmlns:a16="http://schemas.microsoft.com/office/drawing/2014/main" id="{28DE356C-C6F7-BA40-87C6-C5B5BE6C2B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3" name="AutoShape 961">
                  <a:extLst>
                    <a:ext uri="{FF2B5EF4-FFF2-40B4-BE49-F238E27FC236}">
                      <a16:creationId xmlns:a16="http://schemas.microsoft.com/office/drawing/2014/main" id="{9643844A-45E6-7443-A468-4BC3D1762A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4" name="AutoShape 962">
                  <a:extLst>
                    <a:ext uri="{FF2B5EF4-FFF2-40B4-BE49-F238E27FC236}">
                      <a16:creationId xmlns:a16="http://schemas.microsoft.com/office/drawing/2014/main" id="{60C84F35-0A59-8349-91F6-D5FECFED7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63" name="Rectangle 963">
                <a:extLst>
                  <a:ext uri="{FF2B5EF4-FFF2-40B4-BE49-F238E27FC236}">
                    <a16:creationId xmlns:a16="http://schemas.microsoft.com/office/drawing/2014/main" id="{92014399-9751-FC4F-9035-A395245BC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64" name="Rectangle 964">
                <a:extLst>
                  <a:ext uri="{FF2B5EF4-FFF2-40B4-BE49-F238E27FC236}">
                    <a16:creationId xmlns:a16="http://schemas.microsoft.com/office/drawing/2014/main" id="{9B818A3E-FD1D-F04D-8158-62E78EE4B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865" name="Group 965">
                <a:extLst>
                  <a:ext uri="{FF2B5EF4-FFF2-40B4-BE49-F238E27FC236}">
                    <a16:creationId xmlns:a16="http://schemas.microsoft.com/office/drawing/2014/main" id="{4CE95AA0-C88F-3D48-98E7-F3E038739D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1" name="AutoShape 966">
                  <a:extLst>
                    <a:ext uri="{FF2B5EF4-FFF2-40B4-BE49-F238E27FC236}">
                      <a16:creationId xmlns:a16="http://schemas.microsoft.com/office/drawing/2014/main" id="{5B978760-D630-664D-941B-E0517C203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" name="AutoShape 967">
                  <a:extLst>
                    <a:ext uri="{FF2B5EF4-FFF2-40B4-BE49-F238E27FC236}">
                      <a16:creationId xmlns:a16="http://schemas.microsoft.com/office/drawing/2014/main" id="{66581CC6-E163-4349-98BB-7B8F11B58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66" name="Freeform 968">
                <a:extLst>
                  <a:ext uri="{FF2B5EF4-FFF2-40B4-BE49-F238E27FC236}">
                    <a16:creationId xmlns:a16="http://schemas.microsoft.com/office/drawing/2014/main" id="{0C578B43-7341-984A-8E2E-758C1FE62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7" name="Group 969">
                <a:extLst>
                  <a:ext uri="{FF2B5EF4-FFF2-40B4-BE49-F238E27FC236}">
                    <a16:creationId xmlns:a16="http://schemas.microsoft.com/office/drawing/2014/main" id="{00F4A952-5D56-894B-BE04-57FD8D9A8F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79" name="AutoShape 970">
                  <a:extLst>
                    <a:ext uri="{FF2B5EF4-FFF2-40B4-BE49-F238E27FC236}">
                      <a16:creationId xmlns:a16="http://schemas.microsoft.com/office/drawing/2014/main" id="{C6D2E1F8-9BE6-1340-A97F-25C96F4EA3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0" name="AutoShape 971">
                  <a:extLst>
                    <a:ext uri="{FF2B5EF4-FFF2-40B4-BE49-F238E27FC236}">
                      <a16:creationId xmlns:a16="http://schemas.microsoft.com/office/drawing/2014/main" id="{076B7F4B-58FD-394A-A7D1-825421A0DD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68" name="Rectangle 972">
                <a:extLst>
                  <a:ext uri="{FF2B5EF4-FFF2-40B4-BE49-F238E27FC236}">
                    <a16:creationId xmlns:a16="http://schemas.microsoft.com/office/drawing/2014/main" id="{9CF6079F-A485-B34F-BAE1-E461B27BC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69" name="Freeform 973">
                <a:extLst>
                  <a:ext uri="{FF2B5EF4-FFF2-40B4-BE49-F238E27FC236}">
                    <a16:creationId xmlns:a16="http://schemas.microsoft.com/office/drawing/2014/main" id="{4D22F667-50F0-554D-A2A3-06E318F92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0" name="Freeform 974">
                <a:extLst>
                  <a:ext uri="{FF2B5EF4-FFF2-40B4-BE49-F238E27FC236}">
                    <a16:creationId xmlns:a16="http://schemas.microsoft.com/office/drawing/2014/main" id="{FEA6AA77-7341-EC44-9A1C-8FF6D3429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1" name="Oval 975">
                <a:extLst>
                  <a:ext uri="{FF2B5EF4-FFF2-40B4-BE49-F238E27FC236}">
                    <a16:creationId xmlns:a16="http://schemas.microsoft.com/office/drawing/2014/main" id="{A02843C6-28FA-9945-9CEB-7717E68BC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2" name="Freeform 976">
                <a:extLst>
                  <a:ext uri="{FF2B5EF4-FFF2-40B4-BE49-F238E27FC236}">
                    <a16:creationId xmlns:a16="http://schemas.microsoft.com/office/drawing/2014/main" id="{B41467ED-71ED-774D-B5B1-0E498264B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3" name="AutoShape 977">
                <a:extLst>
                  <a:ext uri="{FF2B5EF4-FFF2-40B4-BE49-F238E27FC236}">
                    <a16:creationId xmlns:a16="http://schemas.microsoft.com/office/drawing/2014/main" id="{9B5749F0-C743-D247-9288-DD5C4B670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4" name="AutoShape 978">
                <a:extLst>
                  <a:ext uri="{FF2B5EF4-FFF2-40B4-BE49-F238E27FC236}">
                    <a16:creationId xmlns:a16="http://schemas.microsoft.com/office/drawing/2014/main" id="{990B835A-E601-8B4A-913C-86C2C6F75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5" name="Oval 979">
                <a:extLst>
                  <a:ext uri="{FF2B5EF4-FFF2-40B4-BE49-F238E27FC236}">
                    <a16:creationId xmlns:a16="http://schemas.microsoft.com/office/drawing/2014/main" id="{54D6634C-D1A9-6142-9854-19C444BA4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6" name="Oval 980">
                <a:extLst>
                  <a:ext uri="{FF2B5EF4-FFF2-40B4-BE49-F238E27FC236}">
                    <a16:creationId xmlns:a16="http://schemas.microsoft.com/office/drawing/2014/main" id="{4B663C71-DBAC-684F-AC10-C3062136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877" name="Oval 981">
                <a:extLst>
                  <a:ext uri="{FF2B5EF4-FFF2-40B4-BE49-F238E27FC236}">
                    <a16:creationId xmlns:a16="http://schemas.microsoft.com/office/drawing/2014/main" id="{89DA651A-7990-3046-B6A9-BDF3A76B1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8" name="Rectangle 982">
                <a:extLst>
                  <a:ext uri="{FF2B5EF4-FFF2-40B4-BE49-F238E27FC236}">
                    <a16:creationId xmlns:a16="http://schemas.microsoft.com/office/drawing/2014/main" id="{97BCC976-FD19-5C44-A0F3-970A14677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822" name="Group 950">
              <a:extLst>
                <a:ext uri="{FF2B5EF4-FFF2-40B4-BE49-F238E27FC236}">
                  <a16:creationId xmlns:a16="http://schemas.microsoft.com/office/drawing/2014/main" id="{408FB985-1A5F-F147-891F-C6EE203F1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823" name="Freeform 951">
                <a:extLst>
                  <a:ext uri="{FF2B5EF4-FFF2-40B4-BE49-F238E27FC236}">
                    <a16:creationId xmlns:a16="http://schemas.microsoft.com/office/drawing/2014/main" id="{E5433180-28F2-BE4A-AA7C-A7B21A632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" name="Rectangle 952">
                <a:extLst>
                  <a:ext uri="{FF2B5EF4-FFF2-40B4-BE49-F238E27FC236}">
                    <a16:creationId xmlns:a16="http://schemas.microsoft.com/office/drawing/2014/main" id="{8C5BD778-66FD-3945-B836-91E6ED4A0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25" name="Freeform 953">
                <a:extLst>
                  <a:ext uri="{FF2B5EF4-FFF2-40B4-BE49-F238E27FC236}">
                    <a16:creationId xmlns:a16="http://schemas.microsoft.com/office/drawing/2014/main" id="{2A91ACBD-8D41-DD4C-A2B1-048B348B9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" name="Freeform 954">
                <a:extLst>
                  <a:ext uri="{FF2B5EF4-FFF2-40B4-BE49-F238E27FC236}">
                    <a16:creationId xmlns:a16="http://schemas.microsoft.com/office/drawing/2014/main" id="{FD9AFB84-DB6D-6046-8467-AD372F413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" name="Rectangle 955">
                <a:extLst>
                  <a:ext uri="{FF2B5EF4-FFF2-40B4-BE49-F238E27FC236}">
                    <a16:creationId xmlns:a16="http://schemas.microsoft.com/office/drawing/2014/main" id="{77DBE4BA-8D67-5B43-8297-B9D264FE9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828" name="Group 956">
                <a:extLst>
                  <a:ext uri="{FF2B5EF4-FFF2-40B4-BE49-F238E27FC236}">
                    <a16:creationId xmlns:a16="http://schemas.microsoft.com/office/drawing/2014/main" id="{F3DA3736-9C54-FD40-9182-376547A2AE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53" name="AutoShape 957">
                  <a:extLst>
                    <a:ext uri="{FF2B5EF4-FFF2-40B4-BE49-F238E27FC236}">
                      <a16:creationId xmlns:a16="http://schemas.microsoft.com/office/drawing/2014/main" id="{AF6DA2C1-3BA8-9F42-8082-1828FAC4ED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54" name="AutoShape 958">
                  <a:extLst>
                    <a:ext uri="{FF2B5EF4-FFF2-40B4-BE49-F238E27FC236}">
                      <a16:creationId xmlns:a16="http://schemas.microsoft.com/office/drawing/2014/main" id="{7E65A1C9-4BD5-C648-BDA4-FE7A4B1268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29" name="Rectangle 959">
                <a:extLst>
                  <a:ext uri="{FF2B5EF4-FFF2-40B4-BE49-F238E27FC236}">
                    <a16:creationId xmlns:a16="http://schemas.microsoft.com/office/drawing/2014/main" id="{EC0E4CD1-FF46-4441-8D14-832711884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830" name="Group 960">
                <a:extLst>
                  <a:ext uri="{FF2B5EF4-FFF2-40B4-BE49-F238E27FC236}">
                    <a16:creationId xmlns:a16="http://schemas.microsoft.com/office/drawing/2014/main" id="{E64F3582-6063-6041-8631-63DD7426A4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51" name="AutoShape 961">
                  <a:extLst>
                    <a:ext uri="{FF2B5EF4-FFF2-40B4-BE49-F238E27FC236}">
                      <a16:creationId xmlns:a16="http://schemas.microsoft.com/office/drawing/2014/main" id="{C34EAECD-E1EF-8646-9F61-922B7F0EA0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52" name="AutoShape 962">
                  <a:extLst>
                    <a:ext uri="{FF2B5EF4-FFF2-40B4-BE49-F238E27FC236}">
                      <a16:creationId xmlns:a16="http://schemas.microsoft.com/office/drawing/2014/main" id="{9D855FB6-3F8B-4F48-BB63-40E93ACB2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31" name="Rectangle 963">
                <a:extLst>
                  <a:ext uri="{FF2B5EF4-FFF2-40B4-BE49-F238E27FC236}">
                    <a16:creationId xmlns:a16="http://schemas.microsoft.com/office/drawing/2014/main" id="{F062D5F9-755C-724B-955A-7A2BDC06D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32" name="Rectangle 964">
                <a:extLst>
                  <a:ext uri="{FF2B5EF4-FFF2-40B4-BE49-F238E27FC236}">
                    <a16:creationId xmlns:a16="http://schemas.microsoft.com/office/drawing/2014/main" id="{177A8ED0-5EFF-1249-9487-CD3CEB431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833" name="Group 965">
                <a:extLst>
                  <a:ext uri="{FF2B5EF4-FFF2-40B4-BE49-F238E27FC236}">
                    <a16:creationId xmlns:a16="http://schemas.microsoft.com/office/drawing/2014/main" id="{A1DF88D1-CA38-D94A-B614-BF080EB389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49" name="AutoShape 966">
                  <a:extLst>
                    <a:ext uri="{FF2B5EF4-FFF2-40B4-BE49-F238E27FC236}">
                      <a16:creationId xmlns:a16="http://schemas.microsoft.com/office/drawing/2014/main" id="{F38F11ED-A8CE-5249-99B7-BC200E46C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50" name="AutoShape 967">
                  <a:extLst>
                    <a:ext uri="{FF2B5EF4-FFF2-40B4-BE49-F238E27FC236}">
                      <a16:creationId xmlns:a16="http://schemas.microsoft.com/office/drawing/2014/main" id="{BE8854EE-7F90-844A-B45E-E7DD53A00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34" name="Freeform 968">
                <a:extLst>
                  <a:ext uri="{FF2B5EF4-FFF2-40B4-BE49-F238E27FC236}">
                    <a16:creationId xmlns:a16="http://schemas.microsoft.com/office/drawing/2014/main" id="{C685DB2D-2CAC-9042-82A0-DF8A8A5C7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5" name="Group 969">
                <a:extLst>
                  <a:ext uri="{FF2B5EF4-FFF2-40B4-BE49-F238E27FC236}">
                    <a16:creationId xmlns:a16="http://schemas.microsoft.com/office/drawing/2014/main" id="{17E8E7C0-53DA-9845-A7EC-5C2E647C98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47" name="AutoShape 970">
                  <a:extLst>
                    <a:ext uri="{FF2B5EF4-FFF2-40B4-BE49-F238E27FC236}">
                      <a16:creationId xmlns:a16="http://schemas.microsoft.com/office/drawing/2014/main" id="{B5CA9A5E-F11C-004B-9937-AD191292A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48" name="AutoShape 971">
                  <a:extLst>
                    <a:ext uri="{FF2B5EF4-FFF2-40B4-BE49-F238E27FC236}">
                      <a16:creationId xmlns:a16="http://schemas.microsoft.com/office/drawing/2014/main" id="{96386543-71E7-1D42-9624-7949180883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altLang="en-US" sz="135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36" name="Rectangle 972">
                <a:extLst>
                  <a:ext uri="{FF2B5EF4-FFF2-40B4-BE49-F238E27FC236}">
                    <a16:creationId xmlns:a16="http://schemas.microsoft.com/office/drawing/2014/main" id="{C1AF9949-5911-9240-A6AD-91975A73F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37" name="Freeform 973">
                <a:extLst>
                  <a:ext uri="{FF2B5EF4-FFF2-40B4-BE49-F238E27FC236}">
                    <a16:creationId xmlns:a16="http://schemas.microsoft.com/office/drawing/2014/main" id="{27BBB8ED-9D76-4E4F-BF4D-5A7FF5643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8" name="Freeform 974">
                <a:extLst>
                  <a:ext uri="{FF2B5EF4-FFF2-40B4-BE49-F238E27FC236}">
                    <a16:creationId xmlns:a16="http://schemas.microsoft.com/office/drawing/2014/main" id="{02E9A54F-05AA-404E-91E8-11085F7EB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9" name="Oval 975">
                <a:extLst>
                  <a:ext uri="{FF2B5EF4-FFF2-40B4-BE49-F238E27FC236}">
                    <a16:creationId xmlns:a16="http://schemas.microsoft.com/office/drawing/2014/main" id="{9AC3BA29-CFE0-7A41-866E-F884B95B8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40" name="Freeform 976">
                <a:extLst>
                  <a:ext uri="{FF2B5EF4-FFF2-40B4-BE49-F238E27FC236}">
                    <a16:creationId xmlns:a16="http://schemas.microsoft.com/office/drawing/2014/main" id="{E7FFF245-8A0A-2749-A793-25B6F30E9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1" name="AutoShape 977">
                <a:extLst>
                  <a:ext uri="{FF2B5EF4-FFF2-40B4-BE49-F238E27FC236}">
                    <a16:creationId xmlns:a16="http://schemas.microsoft.com/office/drawing/2014/main" id="{774C1F7E-EF61-9041-A67B-B2D38BDB1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42" name="AutoShape 978">
                <a:extLst>
                  <a:ext uri="{FF2B5EF4-FFF2-40B4-BE49-F238E27FC236}">
                    <a16:creationId xmlns:a16="http://schemas.microsoft.com/office/drawing/2014/main" id="{8321AD11-FD38-2140-803F-0861F460D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43" name="Oval 979">
                <a:extLst>
                  <a:ext uri="{FF2B5EF4-FFF2-40B4-BE49-F238E27FC236}">
                    <a16:creationId xmlns:a16="http://schemas.microsoft.com/office/drawing/2014/main" id="{3B03DD16-3989-194B-BD6E-9FAE3F6CD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44" name="Oval 980">
                <a:extLst>
                  <a:ext uri="{FF2B5EF4-FFF2-40B4-BE49-F238E27FC236}">
                    <a16:creationId xmlns:a16="http://schemas.microsoft.com/office/drawing/2014/main" id="{FB43C4D6-3355-2049-A335-F477077CE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845" name="Oval 981">
                <a:extLst>
                  <a:ext uri="{FF2B5EF4-FFF2-40B4-BE49-F238E27FC236}">
                    <a16:creationId xmlns:a16="http://schemas.microsoft.com/office/drawing/2014/main" id="{8045FE53-47F3-754E-922B-AF14C0360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46" name="Rectangle 982">
                <a:extLst>
                  <a:ext uri="{FF2B5EF4-FFF2-40B4-BE49-F238E27FC236}">
                    <a16:creationId xmlns:a16="http://schemas.microsoft.com/office/drawing/2014/main" id="{970F4A74-CE34-AE4C-A565-ABAC41470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000000"/>
                  </a:solidFill>
                  <a:cs typeface="+mn-cs"/>
                </a:endParaRPr>
              </a:p>
            </p:txBody>
          </p:sp>
        </p:grpSp>
      </p:grpSp>
      <p:sp>
        <p:nvSpPr>
          <p:cNvPr id="887" name="Freeform 2">
            <a:extLst>
              <a:ext uri="{FF2B5EF4-FFF2-40B4-BE49-F238E27FC236}">
                <a16:creationId xmlns:a16="http://schemas.microsoft.com/office/drawing/2014/main" id="{73B896A4-C009-EC47-9EB3-507C0C7CCB88}"/>
              </a:ext>
            </a:extLst>
          </p:cNvPr>
          <p:cNvSpPr>
            <a:spLocks/>
          </p:cNvSpPr>
          <p:nvPr/>
        </p:nvSpPr>
        <p:spPr bwMode="auto">
          <a:xfrm>
            <a:off x="3256254" y="5129938"/>
            <a:ext cx="3020615" cy="70485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350" kern="1200"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BFDE916B-AF97-DB4F-88E3-3211F74E07F5}"/>
              </a:ext>
            </a:extLst>
          </p:cNvPr>
          <p:cNvCxnSpPr/>
          <p:nvPr/>
        </p:nvCxnSpPr>
        <p:spPr>
          <a:xfrm flipV="1">
            <a:off x="3758695" y="5243047"/>
            <a:ext cx="987028" cy="9882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11A6A20F-5B1F-E34C-A889-7D7216BC52A6}"/>
              </a:ext>
            </a:extLst>
          </p:cNvPr>
          <p:cNvCxnSpPr/>
          <p:nvPr/>
        </p:nvCxnSpPr>
        <p:spPr>
          <a:xfrm>
            <a:off x="3675353" y="5383541"/>
            <a:ext cx="1694259" cy="2238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EC3A188E-9403-584D-9DE4-BD063B6A9984}"/>
              </a:ext>
            </a:extLst>
          </p:cNvPr>
          <p:cNvCxnSpPr/>
          <p:nvPr/>
        </p:nvCxnSpPr>
        <p:spPr>
          <a:xfrm>
            <a:off x="3684879" y="5462125"/>
            <a:ext cx="535781" cy="207169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CA8EFEA7-A8AA-F945-BA1D-4ACB721622E5}"/>
              </a:ext>
            </a:extLst>
          </p:cNvPr>
          <p:cNvCxnSpPr/>
          <p:nvPr/>
        </p:nvCxnSpPr>
        <p:spPr>
          <a:xfrm flipV="1">
            <a:off x="4448069" y="5607381"/>
            <a:ext cx="935831" cy="61913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B2D0340F-062D-4B43-ADB5-74954D542D1B}"/>
              </a:ext>
            </a:extLst>
          </p:cNvPr>
          <p:cNvCxnSpPr/>
          <p:nvPr/>
        </p:nvCxnSpPr>
        <p:spPr>
          <a:xfrm>
            <a:off x="4943367" y="5268053"/>
            <a:ext cx="792956" cy="92869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694966F7-E79E-AC42-A981-710223649ACC}"/>
              </a:ext>
            </a:extLst>
          </p:cNvPr>
          <p:cNvCxnSpPr/>
          <p:nvPr/>
        </p:nvCxnSpPr>
        <p:spPr>
          <a:xfrm flipV="1">
            <a:off x="4406397" y="5383541"/>
            <a:ext cx="1343025" cy="2238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E084439A-562F-9047-916D-8BFA8D983C78}"/>
              </a:ext>
            </a:extLst>
          </p:cNvPr>
          <p:cNvCxnSpPr/>
          <p:nvPr/>
        </p:nvCxnSpPr>
        <p:spPr>
          <a:xfrm flipV="1">
            <a:off x="5401757" y="5404973"/>
            <a:ext cx="441722" cy="20240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B834EF84-01CE-DB43-AA3A-31C4F6601F10}"/>
              </a:ext>
            </a:extLst>
          </p:cNvPr>
          <p:cNvCxnSpPr/>
          <p:nvPr/>
        </p:nvCxnSpPr>
        <p:spPr>
          <a:xfrm>
            <a:off x="4758820" y="5243048"/>
            <a:ext cx="610790" cy="30122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896" name="Group 895">
            <a:extLst>
              <a:ext uri="{FF2B5EF4-FFF2-40B4-BE49-F238E27FC236}">
                <a16:creationId xmlns:a16="http://schemas.microsoft.com/office/drawing/2014/main" id="{711F93EB-336F-294F-9B30-EC65C9DC0F9C}"/>
              </a:ext>
            </a:extLst>
          </p:cNvPr>
          <p:cNvGrpSpPr>
            <a:grpSpLocks/>
          </p:cNvGrpSpPr>
          <p:nvPr/>
        </p:nvGrpSpPr>
        <p:grpSpPr bwMode="auto">
          <a:xfrm>
            <a:off x="2456151" y="3070157"/>
            <a:ext cx="5233988" cy="843568"/>
            <a:chOff x="1526216" y="3003498"/>
            <a:chExt cx="6978041" cy="1124756"/>
          </a:xfrm>
        </p:grpSpPr>
        <p:sp>
          <p:nvSpPr>
            <p:cNvPr id="897" name="TextBox 399">
              <a:extLst>
                <a:ext uri="{FF2B5EF4-FFF2-40B4-BE49-F238E27FC236}">
                  <a16:creationId xmlns:a16="http://schemas.microsoft.com/office/drawing/2014/main" id="{02C371D3-2C1E-5244-9747-22984982B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7653" y="3628973"/>
              <a:ext cx="688591" cy="499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ts val="1097"/>
                </a:lnSpc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050">
                  <a:solidFill>
                    <a:srgbClr val="000000"/>
                  </a:solidFill>
                  <a:cs typeface="+mn-cs"/>
                </a:rPr>
                <a:t>data</a:t>
              </a:r>
            </a:p>
            <a:p>
              <a:pPr algn="ctr" defTabSz="685800" eaLnBrk="0" fontAlgn="base" hangingPunct="0">
                <a:lnSpc>
                  <a:spcPts val="1097"/>
                </a:lnSpc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050">
                  <a:solidFill>
                    <a:srgbClr val="000000"/>
                  </a:solidFill>
                  <a:cs typeface="+mn-cs"/>
                </a:rPr>
                <a:t>plane</a:t>
              </a:r>
            </a:p>
          </p:txBody>
        </p:sp>
        <p:sp>
          <p:nvSpPr>
            <p:cNvPr id="898" name="TextBox 400">
              <a:extLst>
                <a:ext uri="{FF2B5EF4-FFF2-40B4-BE49-F238E27FC236}">
                  <a16:creationId xmlns:a16="http://schemas.microsoft.com/office/drawing/2014/main" id="{E9FCEA42-739D-C647-B0B2-29DF67991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9933" y="3003498"/>
              <a:ext cx="786899" cy="499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ts val="1097"/>
                </a:lnSpc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050">
                  <a:solidFill>
                    <a:srgbClr val="000000"/>
                  </a:solidFill>
                  <a:cs typeface="+mn-cs"/>
                </a:rPr>
                <a:t>control</a:t>
              </a:r>
            </a:p>
            <a:p>
              <a:pPr algn="ctr" defTabSz="685800" eaLnBrk="0" fontAlgn="base" hangingPunct="0">
                <a:lnSpc>
                  <a:spcPts val="1097"/>
                </a:lnSpc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050">
                  <a:solidFill>
                    <a:srgbClr val="000000"/>
                  </a:solidFill>
                  <a:cs typeface="+mn-cs"/>
                </a:rPr>
                <a:t>plane</a:t>
              </a:r>
            </a:p>
          </p:txBody>
        </p: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B4D02647-EB69-3549-8B8C-C214B4362D0C}"/>
                </a:ext>
              </a:extLst>
            </p:cNvPr>
            <p:cNvCxnSpPr/>
            <p:nvPr/>
          </p:nvCxnSpPr>
          <p:spPr bwMode="auto">
            <a:xfrm flipV="1">
              <a:off x="1526216" y="3579760"/>
              <a:ext cx="6978041" cy="11112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900" name="Group 899">
            <a:extLst>
              <a:ext uri="{FF2B5EF4-FFF2-40B4-BE49-F238E27FC236}">
                <a16:creationId xmlns:a16="http://schemas.microsoft.com/office/drawing/2014/main" id="{D1C980A1-7A81-E64E-86E7-AE4ADB468ED3}"/>
              </a:ext>
            </a:extLst>
          </p:cNvPr>
          <p:cNvGrpSpPr>
            <a:grpSpLocks/>
          </p:cNvGrpSpPr>
          <p:nvPr/>
        </p:nvGrpSpPr>
        <p:grpSpPr bwMode="auto">
          <a:xfrm>
            <a:off x="3139572" y="2868942"/>
            <a:ext cx="3221831" cy="240506"/>
            <a:chOff x="2433511" y="2792111"/>
            <a:chExt cx="4296530" cy="320561"/>
          </a:xfrm>
        </p:grpSpPr>
        <p:grpSp>
          <p:nvGrpSpPr>
            <p:cNvPr id="901" name="Group 401">
              <a:extLst>
                <a:ext uri="{FF2B5EF4-FFF2-40B4-BE49-F238E27FC236}">
                  <a16:creationId xmlns:a16="http://schemas.microsoft.com/office/drawing/2014/main" id="{0C7ACA51-7903-9B4D-A9BA-79FE11C0D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922" name="Rectangle 921">
                <a:extLst>
                  <a:ext uri="{FF2B5EF4-FFF2-40B4-BE49-F238E27FC236}">
                    <a16:creationId xmlns:a16="http://schemas.microsoft.com/office/drawing/2014/main" id="{4D33FA09-AAF7-044A-A5A8-F3F23C68AF3C}"/>
                  </a:ext>
                </a:extLst>
              </p:cNvPr>
              <p:cNvSpPr/>
              <p:nvPr/>
            </p:nvSpPr>
            <p:spPr>
              <a:xfrm>
                <a:off x="2937534" y="39122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C201AD05-8A56-4949-B304-A2A9AB5DD587}"/>
                  </a:ext>
                </a:extLst>
              </p:cNvPr>
              <p:cNvCxnSpPr/>
              <p:nvPr/>
            </p:nvCxnSpPr>
            <p:spPr>
              <a:xfrm>
                <a:off x="2931664" y="40044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ED7C9AD7-08A8-D942-BF3A-F53E94AF4B95}"/>
                  </a:ext>
                </a:extLst>
              </p:cNvPr>
              <p:cNvCxnSpPr/>
              <p:nvPr/>
            </p:nvCxnSpPr>
            <p:spPr>
              <a:xfrm>
                <a:off x="2931664" y="4066980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5" name="Straight Connector 924">
                <a:extLst>
                  <a:ext uri="{FF2B5EF4-FFF2-40B4-BE49-F238E27FC236}">
                    <a16:creationId xmlns:a16="http://schemas.microsoft.com/office/drawing/2014/main" id="{143A10B8-06CC-D647-AEF7-2670CD772003}"/>
                  </a:ext>
                </a:extLst>
              </p:cNvPr>
              <p:cNvCxnSpPr>
                <a:stCxn id="922" idx="2"/>
              </p:cNvCxnSpPr>
              <p:nvPr/>
            </p:nvCxnSpPr>
            <p:spPr>
              <a:xfrm flipH="1" flipV="1">
                <a:off x="3148883" y="40044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2" name="Group 406">
              <a:extLst>
                <a:ext uri="{FF2B5EF4-FFF2-40B4-BE49-F238E27FC236}">
                  <a16:creationId xmlns:a16="http://schemas.microsoft.com/office/drawing/2014/main" id="{508A07A5-EEA9-904C-A972-4C4DADB52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3F286581-2453-1F47-8CC7-5657614015DB}"/>
                  </a:ext>
                </a:extLst>
              </p:cNvPr>
              <p:cNvSpPr/>
              <p:nvPr/>
            </p:nvSpPr>
            <p:spPr>
              <a:xfrm>
                <a:off x="2936779" y="3912603"/>
                <a:ext cx="424681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30F55D65-689B-184E-A7EE-17D45743B000}"/>
                  </a:ext>
                </a:extLst>
              </p:cNvPr>
              <p:cNvCxnSpPr/>
              <p:nvPr/>
            </p:nvCxnSpPr>
            <p:spPr>
              <a:xfrm>
                <a:off x="2930935" y="400481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076ADE22-2AEF-5040-9FA3-121B2C370E3A}"/>
                  </a:ext>
                </a:extLst>
              </p:cNvPr>
              <p:cNvCxnSpPr/>
              <p:nvPr/>
            </p:nvCxnSpPr>
            <p:spPr>
              <a:xfrm>
                <a:off x="2930935" y="406738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F2B6C973-6DE4-2349-9A6A-64B1F7541845}"/>
                  </a:ext>
                </a:extLst>
              </p:cNvPr>
              <p:cNvCxnSpPr>
                <a:stCxn id="918" idx="2"/>
              </p:cNvCxnSpPr>
              <p:nvPr/>
            </p:nvCxnSpPr>
            <p:spPr>
              <a:xfrm flipH="1" flipV="1">
                <a:off x="3147171" y="4004811"/>
                <a:ext cx="1949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3" name="Group 411">
              <a:extLst>
                <a:ext uri="{FF2B5EF4-FFF2-40B4-BE49-F238E27FC236}">
                  <a16:creationId xmlns:a16="http://schemas.microsoft.com/office/drawing/2014/main" id="{AB449866-D0BC-6B4F-801B-0FA210DD83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4E4F9BC1-F5BE-B344-A249-E838C680C739}"/>
                  </a:ext>
                </a:extLst>
              </p:cNvPr>
              <p:cNvSpPr/>
              <p:nvPr/>
            </p:nvSpPr>
            <p:spPr>
              <a:xfrm>
                <a:off x="2936958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DB20F410-274B-C043-A0B4-75FDB2F514FF}"/>
                  </a:ext>
                </a:extLst>
              </p:cNvPr>
              <p:cNvCxnSpPr/>
              <p:nvPr/>
            </p:nvCxnSpPr>
            <p:spPr>
              <a:xfrm>
                <a:off x="2931113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6" name="Straight Connector 915">
                <a:extLst>
                  <a:ext uri="{FF2B5EF4-FFF2-40B4-BE49-F238E27FC236}">
                    <a16:creationId xmlns:a16="http://schemas.microsoft.com/office/drawing/2014/main" id="{7E028785-0101-4B45-BBD3-8308680B4792}"/>
                  </a:ext>
                </a:extLst>
              </p:cNvPr>
              <p:cNvCxnSpPr/>
              <p:nvPr/>
            </p:nvCxnSpPr>
            <p:spPr>
              <a:xfrm>
                <a:off x="2931113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7" name="Straight Connector 916">
                <a:extLst>
                  <a:ext uri="{FF2B5EF4-FFF2-40B4-BE49-F238E27FC236}">
                    <a16:creationId xmlns:a16="http://schemas.microsoft.com/office/drawing/2014/main" id="{A47B9AA0-7155-B643-A937-D99E939A959D}"/>
                  </a:ext>
                </a:extLst>
              </p:cNvPr>
              <p:cNvCxnSpPr>
                <a:stCxn id="914" idx="2"/>
              </p:cNvCxnSpPr>
              <p:nvPr/>
            </p:nvCxnSpPr>
            <p:spPr>
              <a:xfrm flipH="1" flipV="1">
                <a:off x="3147351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4" name="Group 416">
              <a:extLst>
                <a:ext uri="{FF2B5EF4-FFF2-40B4-BE49-F238E27FC236}">
                  <a16:creationId xmlns:a16="http://schemas.microsoft.com/office/drawing/2014/main" id="{6CFC219B-7363-534F-BBB9-2940C18F6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A90F17FE-7DC7-C744-AC85-74012E165AB3}"/>
                  </a:ext>
                </a:extLst>
              </p:cNvPr>
              <p:cNvSpPr/>
              <p:nvPr/>
            </p:nvSpPr>
            <p:spPr>
              <a:xfrm>
                <a:off x="2937241" y="39126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1" name="Straight Connector 910">
                <a:extLst>
                  <a:ext uri="{FF2B5EF4-FFF2-40B4-BE49-F238E27FC236}">
                    <a16:creationId xmlns:a16="http://schemas.microsoft.com/office/drawing/2014/main" id="{493DE14E-A2F1-A249-AD60-B96754D395E1}"/>
                  </a:ext>
                </a:extLst>
              </p:cNvPr>
              <p:cNvCxnSpPr/>
              <p:nvPr/>
            </p:nvCxnSpPr>
            <p:spPr>
              <a:xfrm>
                <a:off x="2931371" y="40048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2" name="Straight Connector 911">
                <a:extLst>
                  <a:ext uri="{FF2B5EF4-FFF2-40B4-BE49-F238E27FC236}">
                    <a16:creationId xmlns:a16="http://schemas.microsoft.com/office/drawing/2014/main" id="{8DFE02DA-2A86-4844-B164-F4DC02A4123A}"/>
                  </a:ext>
                </a:extLst>
              </p:cNvPr>
              <p:cNvCxnSpPr/>
              <p:nvPr/>
            </p:nvCxnSpPr>
            <p:spPr>
              <a:xfrm>
                <a:off x="2931371" y="406738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3" name="Straight Connector 912">
                <a:extLst>
                  <a:ext uri="{FF2B5EF4-FFF2-40B4-BE49-F238E27FC236}">
                    <a16:creationId xmlns:a16="http://schemas.microsoft.com/office/drawing/2014/main" id="{C4AA7EE7-5C2E-8D48-989F-F7194666A353}"/>
                  </a:ext>
                </a:extLst>
              </p:cNvPr>
              <p:cNvCxnSpPr>
                <a:stCxn id="910" idx="2"/>
              </p:cNvCxnSpPr>
              <p:nvPr/>
            </p:nvCxnSpPr>
            <p:spPr>
              <a:xfrm flipH="1" flipV="1">
                <a:off x="3148590" y="40048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5" name="Group 421">
              <a:extLst>
                <a:ext uri="{FF2B5EF4-FFF2-40B4-BE49-F238E27FC236}">
                  <a16:creationId xmlns:a16="http://schemas.microsoft.com/office/drawing/2014/main" id="{1FA36B18-95B0-CB4E-95BE-59E971816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906" name="Rectangle 905">
                <a:extLst>
                  <a:ext uri="{FF2B5EF4-FFF2-40B4-BE49-F238E27FC236}">
                    <a16:creationId xmlns:a16="http://schemas.microsoft.com/office/drawing/2014/main" id="{EE684161-8E76-E041-95F6-E692F09DB739}"/>
                  </a:ext>
                </a:extLst>
              </p:cNvPr>
              <p:cNvSpPr/>
              <p:nvPr/>
            </p:nvSpPr>
            <p:spPr>
              <a:xfrm>
                <a:off x="2937432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07" name="Straight Connector 906">
                <a:extLst>
                  <a:ext uri="{FF2B5EF4-FFF2-40B4-BE49-F238E27FC236}">
                    <a16:creationId xmlns:a16="http://schemas.microsoft.com/office/drawing/2014/main" id="{7927B3EE-2CC2-B44C-94F1-B69CA0A815A2}"/>
                  </a:ext>
                </a:extLst>
              </p:cNvPr>
              <p:cNvCxnSpPr/>
              <p:nvPr/>
            </p:nvCxnSpPr>
            <p:spPr>
              <a:xfrm>
                <a:off x="2931587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8" name="Straight Connector 907">
                <a:extLst>
                  <a:ext uri="{FF2B5EF4-FFF2-40B4-BE49-F238E27FC236}">
                    <a16:creationId xmlns:a16="http://schemas.microsoft.com/office/drawing/2014/main" id="{89B6595F-CFF0-3B40-B47C-ADB86E974281}"/>
                  </a:ext>
                </a:extLst>
              </p:cNvPr>
              <p:cNvCxnSpPr/>
              <p:nvPr/>
            </p:nvCxnSpPr>
            <p:spPr>
              <a:xfrm>
                <a:off x="2931587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9" name="Straight Connector 908">
                <a:extLst>
                  <a:ext uri="{FF2B5EF4-FFF2-40B4-BE49-F238E27FC236}">
                    <a16:creationId xmlns:a16="http://schemas.microsoft.com/office/drawing/2014/main" id="{C551D2B6-035F-CE4D-A43A-5FFB5AFCEED5}"/>
                  </a:ext>
                </a:extLst>
              </p:cNvPr>
              <p:cNvCxnSpPr>
                <a:stCxn id="906" idx="2"/>
              </p:cNvCxnSpPr>
              <p:nvPr/>
            </p:nvCxnSpPr>
            <p:spPr>
              <a:xfrm flipH="1" flipV="1">
                <a:off x="3147825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A988FEAF-222E-2C4B-8C38-8B6C17D4D63D}"/>
              </a:ext>
            </a:extLst>
          </p:cNvPr>
          <p:cNvGrpSpPr>
            <a:grpSpLocks/>
          </p:cNvGrpSpPr>
          <p:nvPr/>
        </p:nvGrpSpPr>
        <p:grpSpPr bwMode="auto">
          <a:xfrm>
            <a:off x="2703801" y="3599987"/>
            <a:ext cx="3908822" cy="2055019"/>
            <a:chOff x="1856416" y="3709935"/>
            <a:chExt cx="5211763" cy="2739614"/>
          </a:xfrm>
        </p:grpSpPr>
        <p:sp>
          <p:nvSpPr>
            <p:cNvPr id="927" name="Freeform 926">
              <a:extLst>
                <a:ext uri="{FF2B5EF4-FFF2-40B4-BE49-F238E27FC236}">
                  <a16:creationId xmlns:a16="http://schemas.microsoft.com/office/drawing/2014/main" id="{875BCAC4-B573-D54B-BF32-094096F89D98}"/>
                </a:ext>
              </a:extLst>
            </p:cNvPr>
            <p:cNvSpPr/>
            <p:nvPr/>
          </p:nvSpPr>
          <p:spPr>
            <a:xfrm>
              <a:off x="1877053" y="5330529"/>
              <a:ext cx="1281113" cy="758711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8" name="Freeform 927">
              <a:extLst>
                <a:ext uri="{FF2B5EF4-FFF2-40B4-BE49-F238E27FC236}">
                  <a16:creationId xmlns:a16="http://schemas.microsoft.com/office/drawing/2014/main" id="{0D857BEA-FC6F-1449-A5C0-C21CC8BC5CED}"/>
                </a:ext>
              </a:extLst>
            </p:cNvPr>
            <p:cNvSpPr/>
            <p:nvPr/>
          </p:nvSpPr>
          <p:spPr>
            <a:xfrm>
              <a:off x="6202992" y="5428939"/>
              <a:ext cx="865187" cy="55395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9" name="Freeform 928">
              <a:extLst>
                <a:ext uri="{FF2B5EF4-FFF2-40B4-BE49-F238E27FC236}">
                  <a16:creationId xmlns:a16="http://schemas.microsoft.com/office/drawing/2014/main" id="{218DF382-E11C-A94A-ABF5-F93EB0534196}"/>
                </a:ext>
              </a:extLst>
            </p:cNvPr>
            <p:cNvSpPr/>
            <p:nvPr/>
          </p:nvSpPr>
          <p:spPr>
            <a:xfrm>
              <a:off x="5377492" y="5449574"/>
              <a:ext cx="676275" cy="89680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0" name="Freeform 929">
              <a:extLst>
                <a:ext uri="{FF2B5EF4-FFF2-40B4-BE49-F238E27FC236}">
                  <a16:creationId xmlns:a16="http://schemas.microsoft.com/office/drawing/2014/main" id="{BD4E8E8A-5281-2546-8825-0786245B15DA}"/>
                </a:ext>
              </a:extLst>
            </p:cNvPr>
            <p:cNvSpPr/>
            <p:nvPr/>
          </p:nvSpPr>
          <p:spPr>
            <a:xfrm>
              <a:off x="4340853" y="5470208"/>
              <a:ext cx="514350" cy="40157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1" name="Freeform 930">
              <a:extLst>
                <a:ext uri="{FF2B5EF4-FFF2-40B4-BE49-F238E27FC236}">
                  <a16:creationId xmlns:a16="http://schemas.microsoft.com/office/drawing/2014/main" id="{E78920D8-D684-1642-B41B-2CC538B9202E}"/>
                </a:ext>
              </a:extLst>
            </p:cNvPr>
            <p:cNvSpPr/>
            <p:nvPr/>
          </p:nvSpPr>
          <p:spPr>
            <a:xfrm>
              <a:off x="3561391" y="5433701"/>
              <a:ext cx="573087" cy="101584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932" name="Group 28">
              <a:extLst>
                <a:ext uri="{FF2B5EF4-FFF2-40B4-BE49-F238E27FC236}">
                  <a16:creationId xmlns:a16="http://schemas.microsoft.com/office/drawing/2014/main" id="{088ACE2A-7A5D-4F42-921C-CF157C288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F031C840-E404-B943-9DD7-6487F36B8BC7}"/>
                  </a:ext>
                </a:extLst>
              </p:cNvPr>
              <p:cNvSpPr/>
              <p:nvPr/>
            </p:nvSpPr>
            <p:spPr bwMode="auto">
              <a:xfrm rot="10800000">
                <a:off x="1867528" y="3957548"/>
                <a:ext cx="1027113" cy="61109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1018" name="Group 498">
                <a:extLst>
                  <a:ext uri="{FF2B5EF4-FFF2-40B4-BE49-F238E27FC236}">
                    <a16:creationId xmlns:a16="http://schemas.microsoft.com/office/drawing/2014/main" id="{11E4B476-A94C-6141-A48C-F22AAD7C5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6285E922-4389-6747-873A-ED742F93B7B8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681399F7-9F7D-8247-A86B-B0C42C17B7BD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:a16="http://schemas.microsoft.com/office/drawing/2014/main" id="{22EC9AA8-544A-8B4A-88A6-2074F49F53D4}"/>
                    </a:ext>
                  </a:extLst>
                </p:cNvPr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C98CC5A1-6137-AD47-8DAD-1CE3995E4F4E}"/>
                    </a:ext>
                  </a:extLst>
                </p:cNvPr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D6DBD6DE-4277-6E43-8F0F-101EA88CC186}"/>
                    </a:ext>
                  </a:extLst>
                </p:cNvPr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511198B5-F79E-C74D-B56E-01ADB1EAA4C1}"/>
                  </a:ext>
                </a:extLst>
              </p:cNvPr>
              <p:cNvSpPr/>
              <p:nvPr/>
            </p:nvSpPr>
            <p:spPr bwMode="auto">
              <a:xfrm>
                <a:off x="1877053" y="4705148"/>
                <a:ext cx="1028700" cy="52221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20" name="Straight Connector 1019">
                <a:extLst>
                  <a:ext uri="{FF2B5EF4-FFF2-40B4-BE49-F238E27FC236}">
                    <a16:creationId xmlns:a16="http://schemas.microsoft.com/office/drawing/2014/main" id="{D3ADC60A-D45A-1346-84AC-B4714AE1CB27}"/>
                  </a:ext>
                </a:extLst>
              </p:cNvPr>
              <p:cNvCxnSpPr/>
              <p:nvPr/>
            </p:nvCxnSpPr>
            <p:spPr bwMode="auto">
              <a:xfrm>
                <a:off x="1861178" y="3981356"/>
                <a:ext cx="17463" cy="130155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8C732665-0AF3-514A-8491-058D584AA66C}"/>
                  </a:ext>
                </a:extLst>
              </p:cNvPr>
              <p:cNvCxnSpPr/>
              <p:nvPr/>
            </p:nvCxnSpPr>
            <p:spPr bwMode="auto">
              <a:xfrm flipH="1">
                <a:off x="2894641" y="3971833"/>
                <a:ext cx="6350" cy="1269810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22" name="Group 504">
                <a:extLst>
                  <a:ext uri="{FF2B5EF4-FFF2-40B4-BE49-F238E27FC236}">
                    <a16:creationId xmlns:a16="http://schemas.microsoft.com/office/drawing/2014/main" id="{87E38306-3DC6-B044-991D-BEE6F6FD2E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1023" name="Oval 1022">
                  <a:extLst>
                    <a:ext uri="{FF2B5EF4-FFF2-40B4-BE49-F238E27FC236}">
                      <a16:creationId xmlns:a16="http://schemas.microsoft.com/office/drawing/2014/main" id="{55E5FA1C-CAB4-8341-8DAA-EDAE9CFD84E2}"/>
                    </a:ext>
                  </a:extLst>
                </p:cNvPr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44108165-9E65-5F4A-BAAB-C6ACE38D3C65}"/>
                    </a:ext>
                  </a:extLst>
                </p:cNvPr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5" name="Oval 1024">
                  <a:extLst>
                    <a:ext uri="{FF2B5EF4-FFF2-40B4-BE49-F238E27FC236}">
                      <a16:creationId xmlns:a16="http://schemas.microsoft.com/office/drawing/2014/main" id="{5220D9A0-FC71-C848-AA4B-AC3EAD73D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6" name="Freeform 1025">
                  <a:extLst>
                    <a:ext uri="{FF2B5EF4-FFF2-40B4-BE49-F238E27FC236}">
                      <a16:creationId xmlns:a16="http://schemas.microsoft.com/office/drawing/2014/main" id="{0E8501FC-8102-1648-8958-E425AC1A0FB8}"/>
                    </a:ext>
                  </a:extLst>
                </p:cNvPr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7" name="Freeform 1026">
                  <a:extLst>
                    <a:ext uri="{FF2B5EF4-FFF2-40B4-BE49-F238E27FC236}">
                      <a16:creationId xmlns:a16="http://schemas.microsoft.com/office/drawing/2014/main" id="{AF49A14A-FE33-EB4B-ADEA-BA7B3486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8" name="Freeform 1027">
                  <a:extLst>
                    <a:ext uri="{FF2B5EF4-FFF2-40B4-BE49-F238E27FC236}">
                      <a16:creationId xmlns:a16="http://schemas.microsoft.com/office/drawing/2014/main" id="{FEBE179E-02E9-C64E-89FC-F45503783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9" name="Freeform 1028">
                  <a:extLst>
                    <a:ext uri="{FF2B5EF4-FFF2-40B4-BE49-F238E27FC236}">
                      <a16:creationId xmlns:a16="http://schemas.microsoft.com/office/drawing/2014/main" id="{56DF1AAD-D538-1C44-A286-465AD81A0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60701F8E-3F5A-734C-A498-AA55BCD5CFE1}"/>
                    </a:ext>
                  </a:extLst>
                </p:cNvPr>
                <p:cNvCxnSpPr>
                  <a:cxnSpLocks noChangeShapeType="1"/>
                  <a:endCxn id="1025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1" name="Straight Connector 1030">
                  <a:extLst>
                    <a:ext uri="{FF2B5EF4-FFF2-40B4-BE49-F238E27FC236}">
                      <a16:creationId xmlns:a16="http://schemas.microsoft.com/office/drawing/2014/main" id="{299ED768-B7C5-C447-A0CA-015C1D4D47F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3" name="Group 29">
              <a:extLst>
                <a:ext uri="{FF2B5EF4-FFF2-40B4-BE49-F238E27FC236}">
                  <a16:creationId xmlns:a16="http://schemas.microsoft.com/office/drawing/2014/main" id="{BE1E7CEF-FBEC-2040-A3E0-0EBB60746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997" name="Rectangle 996">
                <a:extLst>
                  <a:ext uri="{FF2B5EF4-FFF2-40B4-BE49-F238E27FC236}">
                    <a16:creationId xmlns:a16="http://schemas.microsoft.com/office/drawing/2014/main" id="{7F242236-8B77-9144-8038-81B9BCAB1509}"/>
                  </a:ext>
                </a:extLst>
              </p:cNvPr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98" name="Straight Connector 997">
                <a:extLst>
                  <a:ext uri="{FF2B5EF4-FFF2-40B4-BE49-F238E27FC236}">
                    <a16:creationId xmlns:a16="http://schemas.microsoft.com/office/drawing/2014/main" id="{855E433C-9E28-D243-A7F8-5DC166631717}"/>
                  </a:ext>
                </a:extLst>
              </p:cNvPr>
              <p:cNvCxnSpPr/>
              <p:nvPr/>
            </p:nvCxnSpPr>
            <p:spPr bwMode="auto">
              <a:xfrm flipH="1">
                <a:off x="4078916" y="4019450"/>
                <a:ext cx="1587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99" name="Group 552">
                <a:extLst>
                  <a:ext uri="{FF2B5EF4-FFF2-40B4-BE49-F238E27FC236}">
                    <a16:creationId xmlns:a16="http://schemas.microsoft.com/office/drawing/2014/main" id="{2095E3B0-B1DF-9747-A4B6-739AFCB17C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1012" name="Oval 1011">
                  <a:extLst>
                    <a:ext uri="{FF2B5EF4-FFF2-40B4-BE49-F238E27FC236}">
                      <a16:creationId xmlns:a16="http://schemas.microsoft.com/office/drawing/2014/main" id="{77BE98D0-B8F8-0542-81BA-550DCDDBED58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FF81DF11-B403-0242-9BBF-4028E5002511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4" name="Oval 1013">
                  <a:extLst>
                    <a:ext uri="{FF2B5EF4-FFF2-40B4-BE49-F238E27FC236}">
                      <a16:creationId xmlns:a16="http://schemas.microsoft.com/office/drawing/2014/main" id="{DA7CD07E-7BFA-EA40-A63C-19BD545F9FBB}"/>
                    </a:ext>
                  </a:extLst>
                </p:cNvPr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15" name="Straight Connector 1014">
                  <a:extLst>
                    <a:ext uri="{FF2B5EF4-FFF2-40B4-BE49-F238E27FC236}">
                      <a16:creationId xmlns:a16="http://schemas.microsoft.com/office/drawing/2014/main" id="{B2F8B11B-A555-1F4E-A7E6-540E16F7A0A8}"/>
                    </a:ext>
                  </a:extLst>
                </p:cNvPr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DC5D2573-EDE8-D044-BD08-61DD678EC15B}"/>
                    </a:ext>
                  </a:extLst>
                </p:cNvPr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1CD2ADDF-DE6E-274D-9173-D493921DFE9F}"/>
                  </a:ext>
                </a:extLst>
              </p:cNvPr>
              <p:cNvSpPr/>
              <p:nvPr/>
            </p:nvSpPr>
            <p:spPr bwMode="auto">
              <a:xfrm>
                <a:off x="3572503" y="4574992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3926DE25-E9FB-D540-98B7-27C7DBB56A43}"/>
                  </a:ext>
                </a:extLst>
              </p:cNvPr>
              <p:cNvCxnSpPr/>
              <p:nvPr/>
            </p:nvCxnSpPr>
            <p:spPr bwMode="auto">
              <a:xfrm flipH="1">
                <a:off x="3566153" y="4027387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02" name="Group 538">
                <a:extLst>
                  <a:ext uri="{FF2B5EF4-FFF2-40B4-BE49-F238E27FC236}">
                    <a16:creationId xmlns:a16="http://schemas.microsoft.com/office/drawing/2014/main" id="{FA32E138-3569-9943-8F38-8BFBBEE94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1003" name="Oval 1002">
                  <a:extLst>
                    <a:ext uri="{FF2B5EF4-FFF2-40B4-BE49-F238E27FC236}">
                      <a16:creationId xmlns:a16="http://schemas.microsoft.com/office/drawing/2014/main" id="{172BF76E-3582-364D-ACA4-688518FFF091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Rectangle 1003">
                  <a:extLst>
                    <a:ext uri="{FF2B5EF4-FFF2-40B4-BE49-F238E27FC236}">
                      <a16:creationId xmlns:a16="http://schemas.microsoft.com/office/drawing/2014/main" id="{3A78A2F4-E393-6E42-BE3F-0FCA6714AEB4}"/>
                    </a:ext>
                  </a:extLst>
                </p:cNvPr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5" name="Oval 1004">
                  <a:extLst>
                    <a:ext uri="{FF2B5EF4-FFF2-40B4-BE49-F238E27FC236}">
                      <a16:creationId xmlns:a16="http://schemas.microsoft.com/office/drawing/2014/main" id="{940143FD-143D-914C-BE2C-37F2F665D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6" name="Freeform 1005">
                  <a:extLst>
                    <a:ext uri="{FF2B5EF4-FFF2-40B4-BE49-F238E27FC236}">
                      <a16:creationId xmlns:a16="http://schemas.microsoft.com/office/drawing/2014/main" id="{E3E8B10C-6B82-EC4C-A959-82D1FA770D43}"/>
                    </a:ext>
                  </a:extLst>
                </p:cNvPr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Freeform 1006">
                  <a:extLst>
                    <a:ext uri="{FF2B5EF4-FFF2-40B4-BE49-F238E27FC236}">
                      <a16:creationId xmlns:a16="http://schemas.microsoft.com/office/drawing/2014/main" id="{0B23900C-40C2-5447-A8A5-DB9E4C1FB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8" name="Freeform 1007">
                  <a:extLst>
                    <a:ext uri="{FF2B5EF4-FFF2-40B4-BE49-F238E27FC236}">
                      <a16:creationId xmlns:a16="http://schemas.microsoft.com/office/drawing/2014/main" id="{8EDB510B-0DD2-AE4F-82C5-7A7D8DC924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9" name="Freeform 1008">
                  <a:extLst>
                    <a:ext uri="{FF2B5EF4-FFF2-40B4-BE49-F238E27FC236}">
                      <a16:creationId xmlns:a16="http://schemas.microsoft.com/office/drawing/2014/main" id="{8DBE17FA-57C2-EB4B-A9B7-514F4336E2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6D72BFF1-097B-E940-AAD0-E8A2E1D2A096}"/>
                    </a:ext>
                  </a:extLst>
                </p:cNvPr>
                <p:cNvCxnSpPr>
                  <a:cxnSpLocks noChangeShapeType="1"/>
                  <a:endCxn id="1005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11" name="Straight Connector 1010">
                  <a:extLst>
                    <a:ext uri="{FF2B5EF4-FFF2-40B4-BE49-F238E27FC236}">
                      <a16:creationId xmlns:a16="http://schemas.microsoft.com/office/drawing/2014/main" id="{088863E0-982B-8A4D-853F-851CE3F1F1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4" name="Group 30">
              <a:extLst>
                <a:ext uri="{FF2B5EF4-FFF2-40B4-BE49-F238E27FC236}">
                  <a16:creationId xmlns:a16="http://schemas.microsoft.com/office/drawing/2014/main" id="{B108AACE-03DC-254D-AC34-727FF075B8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977" name="Rectangle 976">
                <a:extLst>
                  <a:ext uri="{FF2B5EF4-FFF2-40B4-BE49-F238E27FC236}">
                    <a16:creationId xmlns:a16="http://schemas.microsoft.com/office/drawing/2014/main" id="{B0F9C3E9-A467-3F42-B81A-4399A9B977B8}"/>
                  </a:ext>
                </a:extLst>
              </p:cNvPr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78" name="Straight Connector 977">
                <a:extLst>
                  <a:ext uri="{FF2B5EF4-FFF2-40B4-BE49-F238E27FC236}">
                    <a16:creationId xmlns:a16="http://schemas.microsoft.com/office/drawing/2014/main" id="{20B4E373-A127-2049-BBD2-5D8AFBDD7F00}"/>
                  </a:ext>
                </a:extLst>
              </p:cNvPr>
              <p:cNvCxnSpPr/>
              <p:nvPr/>
            </p:nvCxnSpPr>
            <p:spPr bwMode="auto">
              <a:xfrm flipH="1">
                <a:off x="4861553" y="402421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79" name="Group 580">
                <a:extLst>
                  <a:ext uri="{FF2B5EF4-FFF2-40B4-BE49-F238E27FC236}">
                    <a16:creationId xmlns:a16="http://schemas.microsoft.com/office/drawing/2014/main" id="{3A9D8F64-E0EA-B742-94C4-1BEB4135EA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992" name="Oval 991">
                  <a:extLst>
                    <a:ext uri="{FF2B5EF4-FFF2-40B4-BE49-F238E27FC236}">
                      <a16:creationId xmlns:a16="http://schemas.microsoft.com/office/drawing/2014/main" id="{74425C53-433E-6F47-8B0C-9F4C8E916E2E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:a16="http://schemas.microsoft.com/office/drawing/2014/main" id="{A0400564-35E9-0947-9C64-641EDF9EEAFA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4" name="Oval 993">
                  <a:extLst>
                    <a:ext uri="{FF2B5EF4-FFF2-40B4-BE49-F238E27FC236}">
                      <a16:creationId xmlns:a16="http://schemas.microsoft.com/office/drawing/2014/main" id="{56DE4CA9-0BD6-4744-AD30-73684267516E}"/>
                    </a:ext>
                  </a:extLst>
                </p:cNvPr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0A9628A0-82B0-154A-AC0C-91A2584C6F9D}"/>
                    </a:ext>
                  </a:extLst>
                </p:cNvPr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88F83DD9-96B0-3640-BF70-6737E76C9760}"/>
                    </a:ext>
                  </a:extLst>
                </p:cNvPr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80" name="Rectangle 979">
                <a:extLst>
                  <a:ext uri="{FF2B5EF4-FFF2-40B4-BE49-F238E27FC236}">
                    <a16:creationId xmlns:a16="http://schemas.microsoft.com/office/drawing/2014/main" id="{F00ED881-B944-FC48-9E88-0D81D2145925}"/>
                  </a:ext>
                </a:extLst>
              </p:cNvPr>
              <p:cNvSpPr/>
              <p:nvPr/>
            </p:nvSpPr>
            <p:spPr bwMode="auto">
              <a:xfrm>
                <a:off x="4355141" y="457975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81" name="Straight Connector 980">
                <a:extLst>
                  <a:ext uri="{FF2B5EF4-FFF2-40B4-BE49-F238E27FC236}">
                    <a16:creationId xmlns:a16="http://schemas.microsoft.com/office/drawing/2014/main" id="{7CCAB184-9AE2-7B4C-80D2-9640964D0371}"/>
                  </a:ext>
                </a:extLst>
              </p:cNvPr>
              <p:cNvCxnSpPr/>
              <p:nvPr/>
            </p:nvCxnSpPr>
            <p:spPr bwMode="auto">
              <a:xfrm flipH="1">
                <a:off x="4348791" y="4032148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82" name="Group 568">
                <a:extLst>
                  <a:ext uri="{FF2B5EF4-FFF2-40B4-BE49-F238E27FC236}">
                    <a16:creationId xmlns:a16="http://schemas.microsoft.com/office/drawing/2014/main" id="{2939B129-2D0A-934E-82CE-DFAE38C58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983" name="Oval 982">
                  <a:extLst>
                    <a:ext uri="{FF2B5EF4-FFF2-40B4-BE49-F238E27FC236}">
                      <a16:creationId xmlns:a16="http://schemas.microsoft.com/office/drawing/2014/main" id="{6A8F745B-1D4E-4F4F-BEFA-6144E5BDE2F6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4" name="Rectangle 983">
                  <a:extLst>
                    <a:ext uri="{FF2B5EF4-FFF2-40B4-BE49-F238E27FC236}">
                      <a16:creationId xmlns:a16="http://schemas.microsoft.com/office/drawing/2014/main" id="{9C90A1F3-B2A8-9548-8E8B-D7BD57307905}"/>
                    </a:ext>
                  </a:extLst>
                </p:cNvPr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5" name="Oval 984">
                  <a:extLst>
                    <a:ext uri="{FF2B5EF4-FFF2-40B4-BE49-F238E27FC236}">
                      <a16:creationId xmlns:a16="http://schemas.microsoft.com/office/drawing/2014/main" id="{629F401F-84D1-3A47-827D-8D94365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6" name="Freeform 985">
                  <a:extLst>
                    <a:ext uri="{FF2B5EF4-FFF2-40B4-BE49-F238E27FC236}">
                      <a16:creationId xmlns:a16="http://schemas.microsoft.com/office/drawing/2014/main" id="{FF593AC5-08BE-8844-905E-205731B1D7EF}"/>
                    </a:ext>
                  </a:extLst>
                </p:cNvPr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7" name="Freeform 986">
                  <a:extLst>
                    <a:ext uri="{FF2B5EF4-FFF2-40B4-BE49-F238E27FC236}">
                      <a16:creationId xmlns:a16="http://schemas.microsoft.com/office/drawing/2014/main" id="{F0D77977-1A67-AA45-AB94-A8428B061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8" name="Freeform 987">
                  <a:extLst>
                    <a:ext uri="{FF2B5EF4-FFF2-40B4-BE49-F238E27FC236}">
                      <a16:creationId xmlns:a16="http://schemas.microsoft.com/office/drawing/2014/main" id="{4A24255A-B649-9D44-AB80-CACD0B0D1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9" name="Freeform 988">
                  <a:extLst>
                    <a:ext uri="{FF2B5EF4-FFF2-40B4-BE49-F238E27FC236}">
                      <a16:creationId xmlns:a16="http://schemas.microsoft.com/office/drawing/2014/main" id="{21311582-6B5F-4441-B6D0-5D1DEBA1CB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C0FC5468-8C4C-AB42-AC33-6B20FED82305}"/>
                    </a:ext>
                  </a:extLst>
                </p:cNvPr>
                <p:cNvCxnSpPr>
                  <a:cxnSpLocks noChangeShapeType="1"/>
                  <a:endCxn id="985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91" name="Straight Connector 990">
                  <a:extLst>
                    <a:ext uri="{FF2B5EF4-FFF2-40B4-BE49-F238E27FC236}">
                      <a16:creationId xmlns:a16="http://schemas.microsoft.com/office/drawing/2014/main" id="{0641688B-D837-D241-8726-C138E7CF24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5" name="Group 48257">
              <a:extLst>
                <a:ext uri="{FF2B5EF4-FFF2-40B4-BE49-F238E27FC236}">
                  <a16:creationId xmlns:a16="http://schemas.microsoft.com/office/drawing/2014/main" id="{DFD8AD38-F69C-AE4E-A7C6-58BC92264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957" name="Rectangle 956">
                <a:extLst>
                  <a:ext uri="{FF2B5EF4-FFF2-40B4-BE49-F238E27FC236}">
                    <a16:creationId xmlns:a16="http://schemas.microsoft.com/office/drawing/2014/main" id="{B13372F6-7422-A24B-A223-1174A9270D3C}"/>
                  </a:ext>
                </a:extLst>
              </p:cNvPr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E33D11D1-8D4D-F14F-B9FC-6D2FB093890B}"/>
                  </a:ext>
                </a:extLst>
              </p:cNvPr>
              <p:cNvCxnSpPr/>
              <p:nvPr/>
            </p:nvCxnSpPr>
            <p:spPr bwMode="auto">
              <a:xfrm flipH="1">
                <a:off x="6064879" y="400675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59" name="Group 607">
                <a:extLst>
                  <a:ext uri="{FF2B5EF4-FFF2-40B4-BE49-F238E27FC236}">
                    <a16:creationId xmlns:a16="http://schemas.microsoft.com/office/drawing/2014/main" id="{12AC3864-6986-E84A-85C7-6895574A88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972" name="Oval 971">
                  <a:extLst>
                    <a:ext uri="{FF2B5EF4-FFF2-40B4-BE49-F238E27FC236}">
                      <a16:creationId xmlns:a16="http://schemas.microsoft.com/office/drawing/2014/main" id="{1C323077-6C9C-1746-A411-C1B91269146D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3" name="Rectangle 972">
                  <a:extLst>
                    <a:ext uri="{FF2B5EF4-FFF2-40B4-BE49-F238E27FC236}">
                      <a16:creationId xmlns:a16="http://schemas.microsoft.com/office/drawing/2014/main" id="{EE440552-5BF2-324D-8F4B-CBBAD5E25F28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4" name="Oval 973">
                  <a:extLst>
                    <a:ext uri="{FF2B5EF4-FFF2-40B4-BE49-F238E27FC236}">
                      <a16:creationId xmlns:a16="http://schemas.microsoft.com/office/drawing/2014/main" id="{352AAEDD-5767-E14C-A897-289B1F7E9906}"/>
                    </a:ext>
                  </a:extLst>
                </p:cNvPr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75" name="Straight Connector 974">
                  <a:extLst>
                    <a:ext uri="{FF2B5EF4-FFF2-40B4-BE49-F238E27FC236}">
                      <a16:creationId xmlns:a16="http://schemas.microsoft.com/office/drawing/2014/main" id="{703AA525-DABB-0145-AB73-1F4B2D918977}"/>
                    </a:ext>
                  </a:extLst>
                </p:cNvPr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:a16="http://schemas.microsoft.com/office/drawing/2014/main" id="{4325B995-3B4C-0C4D-A71A-517823605523}"/>
                    </a:ext>
                  </a:extLst>
                </p:cNvPr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60" name="Rectangle 959">
                <a:extLst>
                  <a:ext uri="{FF2B5EF4-FFF2-40B4-BE49-F238E27FC236}">
                    <a16:creationId xmlns:a16="http://schemas.microsoft.com/office/drawing/2014/main" id="{67DB7B11-56CE-334A-ADC8-5DC41B2B2B31}"/>
                  </a:ext>
                </a:extLst>
              </p:cNvPr>
              <p:cNvSpPr/>
              <p:nvPr/>
            </p:nvSpPr>
            <p:spPr bwMode="auto">
              <a:xfrm>
                <a:off x="5558467" y="456229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A04F27FE-A553-BA4D-8784-D3F9D239406C}"/>
                  </a:ext>
                </a:extLst>
              </p:cNvPr>
              <p:cNvCxnSpPr/>
              <p:nvPr/>
            </p:nvCxnSpPr>
            <p:spPr bwMode="auto">
              <a:xfrm flipH="1">
                <a:off x="5552117" y="4014689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62" name="Group 595">
                <a:extLst>
                  <a:ext uri="{FF2B5EF4-FFF2-40B4-BE49-F238E27FC236}">
                    <a16:creationId xmlns:a16="http://schemas.microsoft.com/office/drawing/2014/main" id="{7A9DFB75-AD21-E042-816D-12C833D0B1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963" name="Oval 962">
                  <a:extLst>
                    <a:ext uri="{FF2B5EF4-FFF2-40B4-BE49-F238E27FC236}">
                      <a16:creationId xmlns:a16="http://schemas.microsoft.com/office/drawing/2014/main" id="{EBC1A268-4FE6-7C48-A7EB-5B88F961348E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Rectangle 963">
                  <a:extLst>
                    <a:ext uri="{FF2B5EF4-FFF2-40B4-BE49-F238E27FC236}">
                      <a16:creationId xmlns:a16="http://schemas.microsoft.com/office/drawing/2014/main" id="{7E5BFB83-4F66-5340-A6C8-AE2EA6969B5D}"/>
                    </a:ext>
                  </a:extLst>
                </p:cNvPr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Oval 964">
                  <a:extLst>
                    <a:ext uri="{FF2B5EF4-FFF2-40B4-BE49-F238E27FC236}">
                      <a16:creationId xmlns:a16="http://schemas.microsoft.com/office/drawing/2014/main" id="{835B3555-2BFA-4345-AEDE-3AFF012D1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:a16="http://schemas.microsoft.com/office/drawing/2014/main" id="{9C54B396-F12D-CD4B-97BD-8CD97DC9CB69}"/>
                    </a:ext>
                  </a:extLst>
                </p:cNvPr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:a16="http://schemas.microsoft.com/office/drawing/2014/main" id="{74A5A762-7F2A-7146-9F8E-38B680D0F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:a16="http://schemas.microsoft.com/office/drawing/2014/main" id="{2A01FA01-3AF8-6C49-B347-15EC8DD1F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9" name="Freeform 968">
                  <a:extLst>
                    <a:ext uri="{FF2B5EF4-FFF2-40B4-BE49-F238E27FC236}">
                      <a16:creationId xmlns:a16="http://schemas.microsoft.com/office/drawing/2014/main" id="{45B074FE-A579-4E44-9C72-7EC693793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70" name="Straight Connector 969">
                  <a:extLst>
                    <a:ext uri="{FF2B5EF4-FFF2-40B4-BE49-F238E27FC236}">
                      <a16:creationId xmlns:a16="http://schemas.microsoft.com/office/drawing/2014/main" id="{D7BA177F-687A-5349-B8D9-E812C7AD3962}"/>
                    </a:ext>
                  </a:extLst>
                </p:cNvPr>
                <p:cNvCxnSpPr>
                  <a:cxnSpLocks noChangeShapeType="1"/>
                  <a:endCxn id="965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71" name="Straight Connector 970">
                  <a:extLst>
                    <a:ext uri="{FF2B5EF4-FFF2-40B4-BE49-F238E27FC236}">
                      <a16:creationId xmlns:a16="http://schemas.microsoft.com/office/drawing/2014/main" id="{2708807E-0266-644C-A6E9-061ABB06D12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6" name="Group 48258">
              <a:extLst>
                <a:ext uri="{FF2B5EF4-FFF2-40B4-BE49-F238E27FC236}">
                  <a16:creationId xmlns:a16="http://schemas.microsoft.com/office/drawing/2014/main" id="{47B32372-CF84-404F-9FD0-9ACFAC4EE6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937" name="Rectangle 936">
                <a:extLst>
                  <a:ext uri="{FF2B5EF4-FFF2-40B4-BE49-F238E27FC236}">
                    <a16:creationId xmlns:a16="http://schemas.microsoft.com/office/drawing/2014/main" id="{73DDF967-9AF3-2A4F-AE8E-6BE3B9FF2E91}"/>
                  </a:ext>
                </a:extLst>
              </p:cNvPr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38" name="Straight Connector 937">
                <a:extLst>
                  <a:ext uri="{FF2B5EF4-FFF2-40B4-BE49-F238E27FC236}">
                    <a16:creationId xmlns:a16="http://schemas.microsoft.com/office/drawing/2014/main" id="{4E2A68FE-149D-DD45-B62C-268C2B480787}"/>
                  </a:ext>
                </a:extLst>
              </p:cNvPr>
              <p:cNvCxnSpPr/>
              <p:nvPr/>
            </p:nvCxnSpPr>
            <p:spPr bwMode="auto">
              <a:xfrm flipH="1">
                <a:off x="7060242" y="3994054"/>
                <a:ext cx="1587" cy="136663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39" name="Group 634">
                <a:extLst>
                  <a:ext uri="{FF2B5EF4-FFF2-40B4-BE49-F238E27FC236}">
                    <a16:creationId xmlns:a16="http://schemas.microsoft.com/office/drawing/2014/main" id="{EA89FBDD-115D-B744-8C40-278D9ECEC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952" name="Oval 951">
                  <a:extLst>
                    <a:ext uri="{FF2B5EF4-FFF2-40B4-BE49-F238E27FC236}">
                      <a16:creationId xmlns:a16="http://schemas.microsoft.com/office/drawing/2014/main" id="{ADD15AEA-0E06-3444-AA78-D1D680AED400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3" name="Rectangle 952">
                  <a:extLst>
                    <a:ext uri="{FF2B5EF4-FFF2-40B4-BE49-F238E27FC236}">
                      <a16:creationId xmlns:a16="http://schemas.microsoft.com/office/drawing/2014/main" id="{CBDCEDCB-60F4-7D47-8AE9-D843D17AF39C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Oval 953">
                  <a:extLst>
                    <a:ext uri="{FF2B5EF4-FFF2-40B4-BE49-F238E27FC236}">
                      <a16:creationId xmlns:a16="http://schemas.microsoft.com/office/drawing/2014/main" id="{96CC10B3-D82A-D340-B795-8505902BBB5B}"/>
                    </a:ext>
                  </a:extLst>
                </p:cNvPr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3B133DA9-A713-2849-A8D7-EDE46E681761}"/>
                    </a:ext>
                  </a:extLst>
                </p:cNvPr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BC22357C-1B49-FD47-A8E1-4EE9363277E0}"/>
                    </a:ext>
                  </a:extLst>
                </p:cNvPr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8A75ED0D-201E-C349-9238-A2D94F02D3E1}"/>
                  </a:ext>
                </a:extLst>
              </p:cNvPr>
              <p:cNvSpPr/>
              <p:nvPr/>
            </p:nvSpPr>
            <p:spPr bwMode="auto">
              <a:xfrm>
                <a:off x="6553829" y="4551184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690B7076-D7BF-A64B-A741-7A1AB99BC7BD}"/>
                  </a:ext>
                </a:extLst>
              </p:cNvPr>
              <p:cNvCxnSpPr/>
              <p:nvPr/>
            </p:nvCxnSpPr>
            <p:spPr bwMode="auto">
              <a:xfrm flipH="1">
                <a:off x="6547479" y="4001991"/>
                <a:ext cx="3175" cy="1452344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42" name="Group 622">
                <a:extLst>
                  <a:ext uri="{FF2B5EF4-FFF2-40B4-BE49-F238E27FC236}">
                    <a16:creationId xmlns:a16="http://schemas.microsoft.com/office/drawing/2014/main" id="{536C1E87-C19D-B549-A398-BDAA53318F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943" name="Oval 942">
                  <a:extLst>
                    <a:ext uri="{FF2B5EF4-FFF2-40B4-BE49-F238E27FC236}">
                      <a16:creationId xmlns:a16="http://schemas.microsoft.com/office/drawing/2014/main" id="{2FA609ED-2E63-804A-8736-890A528B12F8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4" name="Rectangle 943">
                  <a:extLst>
                    <a:ext uri="{FF2B5EF4-FFF2-40B4-BE49-F238E27FC236}">
                      <a16:creationId xmlns:a16="http://schemas.microsoft.com/office/drawing/2014/main" id="{355D3E63-F907-0E45-8C46-4E02D5408E65}"/>
                    </a:ext>
                  </a:extLst>
                </p:cNvPr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Oval 944">
                  <a:extLst>
                    <a:ext uri="{FF2B5EF4-FFF2-40B4-BE49-F238E27FC236}">
                      <a16:creationId xmlns:a16="http://schemas.microsoft.com/office/drawing/2014/main" id="{575934DF-B322-274A-92BC-3407CBF59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6" name="Freeform 945">
                  <a:extLst>
                    <a:ext uri="{FF2B5EF4-FFF2-40B4-BE49-F238E27FC236}">
                      <a16:creationId xmlns:a16="http://schemas.microsoft.com/office/drawing/2014/main" id="{CBF18B9D-FBE2-C54E-A32D-C409E6C62912}"/>
                    </a:ext>
                  </a:extLst>
                </p:cNvPr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:a16="http://schemas.microsoft.com/office/drawing/2014/main" id="{E96DBFA6-2771-A54D-B845-79612A393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:a16="http://schemas.microsoft.com/office/drawing/2014/main" id="{02B4EA66-7954-AA46-ABFF-843F0F9139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:a16="http://schemas.microsoft.com/office/drawing/2014/main" id="{F20F445F-471B-7448-AAA1-96643F81BE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4BDF3FD2-413B-0D4C-9A59-50D44FBEA121}"/>
                    </a:ext>
                  </a:extLst>
                </p:cNvPr>
                <p:cNvCxnSpPr>
                  <a:cxnSpLocks noChangeShapeType="1"/>
                  <a:endCxn id="945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1" name="Straight Connector 950">
                  <a:extLst>
                    <a:ext uri="{FF2B5EF4-FFF2-40B4-BE49-F238E27FC236}">
                      <a16:creationId xmlns:a16="http://schemas.microsoft.com/office/drawing/2014/main" id="{71DA60AE-C589-FA44-94AB-B21A49C1523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91F629B-CF25-F443-9115-62469DD7E55B}"/>
              </a:ext>
            </a:extLst>
          </p:cNvPr>
          <p:cNvGrpSpPr>
            <a:grpSpLocks/>
          </p:cNvGrpSpPr>
          <p:nvPr/>
        </p:nvGrpSpPr>
        <p:grpSpPr bwMode="auto">
          <a:xfrm>
            <a:off x="3097900" y="2674872"/>
            <a:ext cx="3312319" cy="1735931"/>
            <a:chOff x="2381956" y="2435173"/>
            <a:chExt cx="4415330" cy="2315048"/>
          </a:xfrm>
        </p:grpSpPr>
        <p:sp>
          <p:nvSpPr>
            <p:cNvPr id="1038" name="Freeform 1037">
              <a:extLst>
                <a:ext uri="{FF2B5EF4-FFF2-40B4-BE49-F238E27FC236}">
                  <a16:creationId xmlns:a16="http://schemas.microsoft.com/office/drawing/2014/main" id="{9766E8B3-28C0-B742-8340-745064581E4E}"/>
                </a:ext>
              </a:extLst>
            </p:cNvPr>
            <p:cNvSpPr/>
            <p:nvPr/>
          </p:nvSpPr>
          <p:spPr>
            <a:xfrm>
              <a:off x="2381956" y="2439937"/>
              <a:ext cx="296789" cy="1743431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 dirty="0">
                <a:solidFill>
                  <a:srgbClr val="CC0000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39" name="Freeform 1038">
              <a:extLst>
                <a:ext uri="{FF2B5EF4-FFF2-40B4-BE49-F238E27FC236}">
                  <a16:creationId xmlns:a16="http://schemas.microsoft.com/office/drawing/2014/main" id="{CDF62C6F-3C23-F349-9A9F-804273D0BA51}"/>
                </a:ext>
              </a:extLst>
            </p:cNvPr>
            <p:cNvSpPr/>
            <p:nvPr/>
          </p:nvSpPr>
          <p:spPr>
            <a:xfrm flipH="1">
              <a:off x="6411620" y="2435173"/>
              <a:ext cx="385666" cy="2300758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 dirty="0"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1040" name="Straight Arrow Connector 1039">
              <a:extLst>
                <a:ext uri="{FF2B5EF4-FFF2-40B4-BE49-F238E27FC236}">
                  <a16:creationId xmlns:a16="http://schemas.microsoft.com/office/drawing/2014/main" id="{497E72DF-A12C-4044-A2D6-B881FE41D269}"/>
                </a:ext>
              </a:extLst>
            </p:cNvPr>
            <p:cNvCxnSpPr/>
            <p:nvPr/>
          </p:nvCxnSpPr>
          <p:spPr>
            <a:xfrm flipV="1">
              <a:off x="5791061" y="2687638"/>
              <a:ext cx="7936" cy="206258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1" name="Straight Arrow Connector 1040">
              <a:extLst>
                <a:ext uri="{FF2B5EF4-FFF2-40B4-BE49-F238E27FC236}">
                  <a16:creationId xmlns:a16="http://schemas.microsoft.com/office/drawing/2014/main" id="{EF8C79E1-BE27-8F43-B34B-79F8C5338E4E}"/>
                </a:ext>
              </a:extLst>
            </p:cNvPr>
            <p:cNvCxnSpPr/>
            <p:nvPr/>
          </p:nvCxnSpPr>
          <p:spPr>
            <a:xfrm flipV="1">
              <a:off x="4599144" y="2708279"/>
              <a:ext cx="17458" cy="2037179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2" name="Straight Arrow Connector 1041">
              <a:extLst>
                <a:ext uri="{FF2B5EF4-FFF2-40B4-BE49-F238E27FC236}">
                  <a16:creationId xmlns:a16="http://schemas.microsoft.com/office/drawing/2014/main" id="{4B55563F-765E-CC4D-92B4-D17FBE1B08A6}"/>
                </a:ext>
              </a:extLst>
            </p:cNvPr>
            <p:cNvCxnSpPr/>
            <p:nvPr/>
          </p:nvCxnSpPr>
          <p:spPr>
            <a:xfrm flipH="1" flipV="1">
              <a:off x="3807178" y="2762265"/>
              <a:ext cx="9523" cy="198319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5756541-DE04-D343-ADA3-E578917497B6}"/>
              </a:ext>
            </a:extLst>
          </p:cNvPr>
          <p:cNvGrpSpPr>
            <a:grpSpLocks/>
          </p:cNvGrpSpPr>
          <p:nvPr/>
        </p:nvGrpSpPr>
        <p:grpSpPr bwMode="auto">
          <a:xfrm>
            <a:off x="2853820" y="4333412"/>
            <a:ext cx="3718322" cy="520303"/>
            <a:chOff x="2055070" y="4690247"/>
            <a:chExt cx="4956877" cy="694339"/>
          </a:xfrm>
        </p:grpSpPr>
        <p:grpSp>
          <p:nvGrpSpPr>
            <p:cNvPr id="1044" name="Group 554">
              <a:extLst>
                <a:ext uri="{FF2B5EF4-FFF2-40B4-BE49-F238E27FC236}">
                  <a16:creationId xmlns:a16="http://schemas.microsoft.com/office/drawing/2014/main" id="{368CBAA7-B3CD-B447-8953-FE800957A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C71DD82B-ED54-9D40-848F-40B6802EC749}"/>
                  </a:ext>
                </a:extLst>
              </p:cNvPr>
              <p:cNvSpPr/>
              <p:nvPr/>
            </p:nvSpPr>
            <p:spPr>
              <a:xfrm>
                <a:off x="2936890" y="3912858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5A2CCD06-A52B-594C-895E-DE5616109835}"/>
                  </a:ext>
                </a:extLst>
              </p:cNvPr>
              <p:cNvCxnSpPr/>
              <p:nvPr/>
            </p:nvCxnSpPr>
            <p:spPr>
              <a:xfrm>
                <a:off x="2932124" y="4005058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CAE78986-A47E-684D-AC0D-81B0C9B79A88}"/>
                  </a:ext>
                </a:extLst>
              </p:cNvPr>
              <p:cNvCxnSpPr/>
              <p:nvPr/>
            </p:nvCxnSpPr>
            <p:spPr>
              <a:xfrm>
                <a:off x="2932124" y="406864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CEA4CB24-3526-B94F-BDC2-D6FC123FF46E}"/>
                  </a:ext>
                </a:extLst>
              </p:cNvPr>
              <p:cNvCxnSpPr>
                <a:stCxn id="1065" idx="2"/>
              </p:cNvCxnSpPr>
              <p:nvPr/>
            </p:nvCxnSpPr>
            <p:spPr>
              <a:xfrm flipH="1" flipV="1">
                <a:off x="3148146" y="4005058"/>
                <a:ext cx="1589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5" name="Group 582">
              <a:extLst>
                <a:ext uri="{FF2B5EF4-FFF2-40B4-BE49-F238E27FC236}">
                  <a16:creationId xmlns:a16="http://schemas.microsoft.com/office/drawing/2014/main" id="{813A6CA3-90B1-754D-8C2A-B486DE644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CDA497B5-1F53-4B4A-B52C-8AF25ACDEA7D}"/>
                  </a:ext>
                </a:extLst>
              </p:cNvPr>
              <p:cNvSpPr/>
              <p:nvPr/>
            </p:nvSpPr>
            <p:spPr>
              <a:xfrm>
                <a:off x="2936750" y="3912924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1FEFA7AF-47D6-9044-B6BA-FCC567BC9B9F}"/>
                  </a:ext>
                </a:extLst>
              </p:cNvPr>
              <p:cNvCxnSpPr/>
              <p:nvPr/>
            </p:nvCxnSpPr>
            <p:spPr>
              <a:xfrm>
                <a:off x="2931985" y="400512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F2F3585A-E53E-A040-84F7-9123881B9F28}"/>
                  </a:ext>
                </a:extLst>
              </p:cNvPr>
              <p:cNvCxnSpPr/>
              <p:nvPr/>
            </p:nvCxnSpPr>
            <p:spPr>
              <a:xfrm>
                <a:off x="2931985" y="4068711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F72283CD-AFD3-8E4E-9857-F6D589080734}"/>
                  </a:ext>
                </a:extLst>
              </p:cNvPr>
              <p:cNvCxnSpPr>
                <a:stCxn id="1061" idx="2"/>
              </p:cNvCxnSpPr>
              <p:nvPr/>
            </p:nvCxnSpPr>
            <p:spPr>
              <a:xfrm flipH="1" flipV="1">
                <a:off x="3148007" y="4005125"/>
                <a:ext cx="1588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6" name="Group 609">
              <a:extLst>
                <a:ext uri="{FF2B5EF4-FFF2-40B4-BE49-F238E27FC236}">
                  <a16:creationId xmlns:a16="http://schemas.microsoft.com/office/drawing/2014/main" id="{89D38A41-C0E7-004E-889C-35371BDB4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7E038D77-DD73-D34F-AE34-D667F6E9B9F0}"/>
                  </a:ext>
                </a:extLst>
              </p:cNvPr>
              <p:cNvSpPr/>
              <p:nvPr/>
            </p:nvSpPr>
            <p:spPr>
              <a:xfrm>
                <a:off x="2936535" y="3912722"/>
                <a:ext cx="425689" cy="32905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D2968903-9149-5948-9F49-8F05AE95D6F0}"/>
                  </a:ext>
                </a:extLst>
              </p:cNvPr>
              <p:cNvCxnSpPr/>
              <p:nvPr/>
            </p:nvCxnSpPr>
            <p:spPr>
              <a:xfrm>
                <a:off x="2931771" y="400492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6B45A1AF-6B67-DD42-AEDE-F73D064563E4}"/>
                  </a:ext>
                </a:extLst>
              </p:cNvPr>
              <p:cNvCxnSpPr/>
              <p:nvPr/>
            </p:nvCxnSpPr>
            <p:spPr>
              <a:xfrm>
                <a:off x="2931771" y="4068509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0FF66FC3-DA6A-CB44-8117-4648AAEC93ED}"/>
                  </a:ext>
                </a:extLst>
              </p:cNvPr>
              <p:cNvCxnSpPr>
                <a:stCxn id="1057" idx="2"/>
              </p:cNvCxnSpPr>
              <p:nvPr/>
            </p:nvCxnSpPr>
            <p:spPr>
              <a:xfrm flipH="1" flipV="1">
                <a:off x="3147792" y="4004922"/>
                <a:ext cx="1588" cy="236858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7" name="Group 636">
              <a:extLst>
                <a:ext uri="{FF2B5EF4-FFF2-40B4-BE49-F238E27FC236}">
                  <a16:creationId xmlns:a16="http://schemas.microsoft.com/office/drawing/2014/main" id="{6DF58C37-21E3-AF4F-B080-530FD985E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F4182402-0285-CD46-9828-6534BE97D257}"/>
                  </a:ext>
                </a:extLst>
              </p:cNvPr>
              <p:cNvSpPr/>
              <p:nvPr/>
            </p:nvSpPr>
            <p:spPr>
              <a:xfrm>
                <a:off x="2936425" y="3913102"/>
                <a:ext cx="425689" cy="32874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D14A7BEB-C638-0A47-B8DE-352AFA82413E}"/>
                  </a:ext>
                </a:extLst>
              </p:cNvPr>
              <p:cNvCxnSpPr/>
              <p:nvPr/>
            </p:nvCxnSpPr>
            <p:spPr>
              <a:xfrm>
                <a:off x="2931660" y="400521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F02DD2C2-E65E-7E4C-B479-635D130D51D4}"/>
                  </a:ext>
                </a:extLst>
              </p:cNvPr>
              <p:cNvCxnSpPr/>
              <p:nvPr/>
            </p:nvCxnSpPr>
            <p:spPr>
              <a:xfrm>
                <a:off x="2931660" y="406715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01A054F6-D6ED-F249-8703-213FDF32A722}"/>
                  </a:ext>
                </a:extLst>
              </p:cNvPr>
              <p:cNvCxnSpPr>
                <a:stCxn id="1053" idx="2"/>
              </p:cNvCxnSpPr>
              <p:nvPr/>
            </p:nvCxnSpPr>
            <p:spPr>
              <a:xfrm flipH="1" flipV="1">
                <a:off x="3147681" y="4005215"/>
                <a:ext cx="1588" cy="23663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8" name="Group 554">
              <a:extLst>
                <a:ext uri="{FF2B5EF4-FFF2-40B4-BE49-F238E27FC236}">
                  <a16:creationId xmlns:a16="http://schemas.microsoft.com/office/drawing/2014/main" id="{BAA5C424-578C-0343-914E-B5BD57101F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A0CDA39B-A97A-7842-8A3D-C53D637AE12E}"/>
                  </a:ext>
                </a:extLst>
              </p:cNvPr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779BD574-9352-0A4A-AD81-3425C567CA59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E4722BD0-017E-9C4D-9B3E-BB2C34567D80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BA1C7D13-CACA-DE42-A4BD-9DF0691F3FA5}"/>
                  </a:ext>
                </a:extLst>
              </p:cNvPr>
              <p:cNvCxnSpPr>
                <a:stCxn id="1049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1069" name="Group 347">
            <a:extLst>
              <a:ext uri="{FF2B5EF4-FFF2-40B4-BE49-F238E27FC236}">
                <a16:creationId xmlns:a16="http://schemas.microsoft.com/office/drawing/2014/main" id="{4D6C1728-73DE-F748-A0E0-11321B8F7571}"/>
              </a:ext>
            </a:extLst>
          </p:cNvPr>
          <p:cNvGrpSpPr>
            <a:grpSpLocks/>
          </p:cNvGrpSpPr>
          <p:nvPr/>
        </p:nvGrpSpPr>
        <p:grpSpPr bwMode="auto">
          <a:xfrm>
            <a:off x="5704176" y="5275194"/>
            <a:ext cx="441722" cy="182166"/>
            <a:chOff x="1871277" y="1576300"/>
            <a:chExt cx="1128371" cy="437861"/>
          </a:xfrm>
        </p:grpSpPr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BD0DE6BC-801F-2349-B339-2073DD002B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6"/>
              <a:ext cx="1125331" cy="32052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8006CA96-E3FA-9945-9B82-02259999272B}"/>
                </a:ext>
              </a:extLst>
            </p:cNvPr>
            <p:cNvSpPr/>
            <p:nvPr/>
          </p:nvSpPr>
          <p:spPr bwMode="auto">
            <a:xfrm>
              <a:off x="1871277" y="1739425"/>
              <a:ext cx="1128371" cy="11733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AC968267-A70E-0B48-9B2B-F3F7549B2D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3" name="Freeform 1072">
              <a:extLst>
                <a:ext uri="{FF2B5EF4-FFF2-40B4-BE49-F238E27FC236}">
                  <a16:creationId xmlns:a16="http://schemas.microsoft.com/office/drawing/2014/main" id="{3543F393-921B-2544-AAF2-81DE265DCA01}"/>
                </a:ext>
              </a:extLst>
            </p:cNvPr>
            <p:cNvSpPr/>
            <p:nvPr/>
          </p:nvSpPr>
          <p:spPr bwMode="auto">
            <a:xfrm>
              <a:off x="2160212" y="1673602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4" name="Freeform 1073">
              <a:extLst>
                <a:ext uri="{FF2B5EF4-FFF2-40B4-BE49-F238E27FC236}">
                  <a16:creationId xmlns:a16="http://schemas.microsoft.com/office/drawing/2014/main" id="{36A99124-4AE5-ED4F-A834-C0222885A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2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7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6 h 932950"/>
                <a:gd name="T12" fmla="*/ 536535 w 3723451"/>
                <a:gd name="T13" fmla="*/ 47040 h 932950"/>
                <a:gd name="T14" fmla="*/ 334214 w 3723451"/>
                <a:gd name="T15" fmla="*/ 111612 h 932950"/>
                <a:gd name="T16" fmla="*/ 126717 w 3723451"/>
                <a:gd name="T17" fmla="*/ 49415 h 932950"/>
                <a:gd name="T18" fmla="*/ 93168 w 3723451"/>
                <a:gd name="T19" fmla="*/ 56128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5" name="Freeform 1074">
              <a:extLst>
                <a:ext uri="{FF2B5EF4-FFF2-40B4-BE49-F238E27FC236}">
                  <a16:creationId xmlns:a16="http://schemas.microsoft.com/office/drawing/2014/main" id="{9CE3F7E2-B553-1E45-88FC-E2E1EC32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8"/>
              <a:ext cx="243315" cy="97302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8 h 809868"/>
                <a:gd name="T4" fmla="*/ 154017 w 1366596"/>
                <a:gd name="T5" fmla="*/ 97302 h 809868"/>
                <a:gd name="T6" fmla="*/ 819 w 1366596"/>
                <a:gd name="T7" fmla="*/ 51415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6" name="Freeform 1075">
              <a:extLst>
                <a:ext uri="{FF2B5EF4-FFF2-40B4-BE49-F238E27FC236}">
                  <a16:creationId xmlns:a16="http://schemas.microsoft.com/office/drawing/2014/main" id="{D7BB9DED-4899-7649-AEBA-749DA4527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2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2 h 791462"/>
                <a:gd name="T6" fmla="*/ 0 w 1348191"/>
                <a:gd name="T7" fmla="*/ 75239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E8965662-2E9A-0244-946F-4423CC691CFA}"/>
                </a:ext>
              </a:extLst>
            </p:cNvPr>
            <p:cNvCxnSpPr>
              <a:cxnSpLocks noChangeShapeType="1"/>
              <a:endCxn id="1072" idx="2"/>
            </p:cNvCxnSpPr>
            <p:nvPr/>
          </p:nvCxnSpPr>
          <p:spPr bwMode="auto">
            <a:xfrm flipH="1" flipV="1">
              <a:off x="1871277" y="1736563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857BA7A2-209C-0B4F-9F2F-F5D9E12C57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2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79" name="Group 347">
            <a:extLst>
              <a:ext uri="{FF2B5EF4-FFF2-40B4-BE49-F238E27FC236}">
                <a16:creationId xmlns:a16="http://schemas.microsoft.com/office/drawing/2014/main" id="{23A5395A-73E4-9545-9CCB-0643AECEF709}"/>
              </a:ext>
            </a:extLst>
          </p:cNvPr>
          <p:cNvGrpSpPr>
            <a:grpSpLocks/>
          </p:cNvGrpSpPr>
          <p:nvPr/>
        </p:nvGrpSpPr>
        <p:grpSpPr bwMode="auto">
          <a:xfrm>
            <a:off x="4593323" y="5169231"/>
            <a:ext cx="441722" cy="182165"/>
            <a:chOff x="1871277" y="1576300"/>
            <a:chExt cx="1128371" cy="437861"/>
          </a:xfrm>
        </p:grpSpPr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DF4469B4-1A62-884E-B93E-2088628FCF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9" y="1693635"/>
              <a:ext cx="1125329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CEED749C-6638-6040-A523-CBE05E8011F2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E82E8A3A-0CDF-0142-A8D4-2A7F88E464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29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20B0C69D-2EFF-CC4C-91E3-DE028EA90E90}"/>
                </a:ext>
              </a:extLst>
            </p:cNvPr>
            <p:cNvSpPr/>
            <p:nvPr/>
          </p:nvSpPr>
          <p:spPr bwMode="auto">
            <a:xfrm>
              <a:off x="2160214" y="1673603"/>
              <a:ext cx="547457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8F166C83-2DE4-AA4C-934F-358B1ABBD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1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6 w 3723451"/>
                <a:gd name="T5" fmla="*/ 62276 h 932950"/>
                <a:gd name="T6" fmla="*/ 534416 w 3723451"/>
                <a:gd name="T7" fmla="*/ 0 h 932950"/>
                <a:gd name="T8" fmla="*/ 663031 w 3723451"/>
                <a:gd name="T9" fmla="*/ 24782 h 932950"/>
                <a:gd name="T10" fmla="*/ 567342 w 3723451"/>
                <a:gd name="T11" fmla="*/ 55255 h 932950"/>
                <a:gd name="T12" fmla="*/ 536534 w 3723451"/>
                <a:gd name="T13" fmla="*/ 47039 h 932950"/>
                <a:gd name="T14" fmla="*/ 334213 w 3723451"/>
                <a:gd name="T15" fmla="*/ 111611 h 932950"/>
                <a:gd name="T16" fmla="*/ 126716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64120D6F-CF36-7A4B-868D-9522C1F79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1" y="1727977"/>
              <a:ext cx="243314" cy="97303"/>
            </a:xfrm>
            <a:custGeom>
              <a:avLst/>
              <a:gdLst>
                <a:gd name="T0" fmla="*/ 0 w 1366596"/>
                <a:gd name="T1" fmla="*/ 0 h 809868"/>
                <a:gd name="T2" fmla="*/ 243314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8477E0BD-F61A-594C-8419-6BA64D7DF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4" cy="97303"/>
            </a:xfrm>
            <a:custGeom>
              <a:avLst/>
              <a:gdLst>
                <a:gd name="T0" fmla="*/ 236994 w 1348191"/>
                <a:gd name="T1" fmla="*/ 0 h 791462"/>
                <a:gd name="T2" fmla="*/ 240274 w 1348191"/>
                <a:gd name="T3" fmla="*/ 46954 h 791462"/>
                <a:gd name="T4" fmla="*/ 86925 w 1348191"/>
                <a:gd name="T5" fmla="*/ 97303 h 791462"/>
                <a:gd name="T6" fmla="*/ 0 w 1348191"/>
                <a:gd name="T7" fmla="*/ 75240 h 791462"/>
                <a:gd name="T8" fmla="*/ 236994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53F7848D-82FC-7641-AC58-517C9B2FB854}"/>
                </a:ext>
              </a:extLst>
            </p:cNvPr>
            <p:cNvCxnSpPr>
              <a:cxnSpLocks noChangeShapeType="1"/>
              <a:endCxn id="1082" idx="2"/>
            </p:cNvCxnSpPr>
            <p:nvPr/>
          </p:nvCxnSpPr>
          <p:spPr bwMode="auto">
            <a:xfrm flipH="1" flipV="1">
              <a:off x="1871277" y="1736563"/>
              <a:ext cx="3042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EA830BBF-D185-DB42-96F5-34C5273F4B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6" y="1733700"/>
              <a:ext cx="3042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89" name="Group 347">
            <a:extLst>
              <a:ext uri="{FF2B5EF4-FFF2-40B4-BE49-F238E27FC236}">
                <a16:creationId xmlns:a16="http://schemas.microsoft.com/office/drawing/2014/main" id="{B6A937C7-17A9-A648-A780-A8D67F2249E6}"/>
              </a:ext>
            </a:extLst>
          </p:cNvPr>
          <p:cNvGrpSpPr>
            <a:grpSpLocks/>
          </p:cNvGrpSpPr>
          <p:nvPr/>
        </p:nvGrpSpPr>
        <p:grpSpPr bwMode="auto">
          <a:xfrm>
            <a:off x="5187445" y="5514513"/>
            <a:ext cx="441722" cy="182165"/>
            <a:chOff x="1871277" y="1576300"/>
            <a:chExt cx="1128371" cy="437861"/>
          </a:xfrm>
        </p:grpSpPr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21A30E2F-9F7B-DC47-908B-38849C8FE1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368E56E7-1038-F843-8824-9F2406D135D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2" name="Oval 1091">
              <a:extLst>
                <a:ext uri="{FF2B5EF4-FFF2-40B4-BE49-F238E27FC236}">
                  <a16:creationId xmlns:a16="http://schemas.microsoft.com/office/drawing/2014/main" id="{5E09C5D1-4489-9245-906B-AB737B65B9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3" name="Freeform 1092">
              <a:extLst>
                <a:ext uri="{FF2B5EF4-FFF2-40B4-BE49-F238E27FC236}">
                  <a16:creationId xmlns:a16="http://schemas.microsoft.com/office/drawing/2014/main" id="{60675A58-4EA5-F645-8293-8D562D37C4A7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4" name="Freeform 1093">
              <a:extLst>
                <a:ext uri="{FF2B5EF4-FFF2-40B4-BE49-F238E27FC236}">
                  <a16:creationId xmlns:a16="http://schemas.microsoft.com/office/drawing/2014/main" id="{936A0061-F839-A048-9329-4BA74387A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5" name="Freeform 1094">
              <a:extLst>
                <a:ext uri="{FF2B5EF4-FFF2-40B4-BE49-F238E27FC236}">
                  <a16:creationId xmlns:a16="http://schemas.microsoft.com/office/drawing/2014/main" id="{5010EAA9-D9FE-B348-B497-E58DC4A70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6" name="Freeform 1095">
              <a:extLst>
                <a:ext uri="{FF2B5EF4-FFF2-40B4-BE49-F238E27FC236}">
                  <a16:creationId xmlns:a16="http://schemas.microsoft.com/office/drawing/2014/main" id="{E2301F16-3352-1848-BBB4-2365D15D0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D853D2D6-514A-9847-BBC3-2AE928C8DAFB}"/>
                </a:ext>
              </a:extLst>
            </p:cNvPr>
            <p:cNvCxnSpPr>
              <a:cxnSpLocks noChangeShapeType="1"/>
              <a:endCxn id="109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0F7465E9-0BFE-964B-AB98-F93DD82101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99" name="Group 347">
            <a:extLst>
              <a:ext uri="{FF2B5EF4-FFF2-40B4-BE49-F238E27FC236}">
                <a16:creationId xmlns:a16="http://schemas.microsoft.com/office/drawing/2014/main" id="{B1B48B52-0F33-0442-B024-9A681DC9E147}"/>
              </a:ext>
            </a:extLst>
          </p:cNvPr>
          <p:cNvGrpSpPr>
            <a:grpSpLocks/>
          </p:cNvGrpSpPr>
          <p:nvPr/>
        </p:nvGrpSpPr>
        <p:grpSpPr bwMode="auto">
          <a:xfrm>
            <a:off x="4089688" y="5583569"/>
            <a:ext cx="441722" cy="182165"/>
            <a:chOff x="1871277" y="1576300"/>
            <a:chExt cx="1128371" cy="437861"/>
          </a:xfrm>
        </p:grpSpPr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B2DB57CB-08BD-2F4D-A7ED-38936BBFA3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5A9C96D-A2BA-754F-A882-52122EB391B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83C4800F-B303-9446-B339-EF2E78D32E4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3" name="Freeform 1102">
              <a:extLst>
                <a:ext uri="{FF2B5EF4-FFF2-40B4-BE49-F238E27FC236}">
                  <a16:creationId xmlns:a16="http://schemas.microsoft.com/office/drawing/2014/main" id="{8248D620-997C-1B4D-A023-5CD8220FC4D0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4" name="Freeform 1103">
              <a:extLst>
                <a:ext uri="{FF2B5EF4-FFF2-40B4-BE49-F238E27FC236}">
                  <a16:creationId xmlns:a16="http://schemas.microsoft.com/office/drawing/2014/main" id="{906FE13D-AC05-AA42-853B-9FAC9CA25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5" name="Freeform 1104">
              <a:extLst>
                <a:ext uri="{FF2B5EF4-FFF2-40B4-BE49-F238E27FC236}">
                  <a16:creationId xmlns:a16="http://schemas.microsoft.com/office/drawing/2014/main" id="{DE4AB67E-E389-E747-AA8A-F557E3B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6" name="Freeform 1105">
              <a:extLst>
                <a:ext uri="{FF2B5EF4-FFF2-40B4-BE49-F238E27FC236}">
                  <a16:creationId xmlns:a16="http://schemas.microsoft.com/office/drawing/2014/main" id="{A18C8CAC-63E9-E248-8397-1346071A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73BEE8CD-92EF-AB4A-9223-19BD5734C8CF}"/>
                </a:ext>
              </a:extLst>
            </p:cNvPr>
            <p:cNvCxnSpPr>
              <a:cxnSpLocks noChangeShapeType="1"/>
              <a:endCxn id="110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5BC61A72-737C-4F4F-802A-7DAAF663B4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10" name="Group 11">
            <a:extLst>
              <a:ext uri="{FF2B5EF4-FFF2-40B4-BE49-F238E27FC236}">
                <a16:creationId xmlns:a16="http://schemas.microsoft.com/office/drawing/2014/main" id="{E5217315-CB03-2542-94D5-3FA12A407609}"/>
              </a:ext>
            </a:extLst>
          </p:cNvPr>
          <p:cNvGrpSpPr>
            <a:grpSpLocks/>
          </p:cNvGrpSpPr>
          <p:nvPr/>
        </p:nvGrpSpPr>
        <p:grpSpPr bwMode="auto">
          <a:xfrm>
            <a:off x="3370553" y="2483179"/>
            <a:ext cx="2699147" cy="370284"/>
            <a:chOff x="2704632" y="2011398"/>
            <a:chExt cx="3598520" cy="493919"/>
          </a:xfrm>
        </p:grpSpPr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57A6E143-0094-5D49-8A05-004EA3A97A71}"/>
                </a:ext>
              </a:extLst>
            </p:cNvPr>
            <p:cNvSpPr/>
            <p:nvPr/>
          </p:nvSpPr>
          <p:spPr bwMode="auto">
            <a:xfrm>
              <a:off x="2722092" y="2011398"/>
              <a:ext cx="3581060" cy="492331"/>
            </a:xfrm>
            <a:prstGeom prst="ellipse">
              <a:avLst/>
            </a:prstGeom>
            <a:solidFill>
              <a:srgbClr val="FFFFFF">
                <a:alpha val="42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6" name="Oval 1135">
              <a:extLst>
                <a:ext uri="{FF2B5EF4-FFF2-40B4-BE49-F238E27FC236}">
                  <a16:creationId xmlns:a16="http://schemas.microsoft.com/office/drawing/2014/main" id="{431997AA-2888-D042-A558-B6DE0F737D3F}"/>
                </a:ext>
              </a:extLst>
            </p:cNvPr>
            <p:cNvSpPr/>
            <p:nvPr/>
          </p:nvSpPr>
          <p:spPr bwMode="auto">
            <a:xfrm>
              <a:off x="2704632" y="2012986"/>
              <a:ext cx="3581060" cy="492331"/>
            </a:xfrm>
            <a:prstGeom prst="ellipse">
              <a:avLst/>
            </a:prstGeom>
            <a:solidFill>
              <a:srgbClr val="CC0000">
                <a:alpha val="42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solidFill>
                  <a:srgbClr val="FFFFFF"/>
                </a:solidFill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7" name="TextBox 389">
              <a:extLst>
                <a:ext uri="{FF2B5EF4-FFF2-40B4-BE49-F238E27FC236}">
                  <a16:creationId xmlns:a16="http://schemas.microsoft.com/office/drawing/2014/main" id="{D0AF8FB3-4D5B-7B4A-8B82-CF15E8A6F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2350" y="2127167"/>
              <a:ext cx="2118328" cy="311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685800" eaLnBrk="0" fontAlgn="base" hangingPunct="0">
                <a:lnSpc>
                  <a:spcPts val="1106"/>
                </a:lnSpc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dirty="0">
                  <a:solidFill>
                    <a:srgbClr val="FFFFFF"/>
                  </a:solidFill>
                  <a:cs typeface="+mn-cs"/>
                </a:rPr>
                <a:t>Remote Controller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0F660B-2991-C94D-80D9-F1429AC36768}"/>
              </a:ext>
            </a:extLst>
          </p:cNvPr>
          <p:cNvGrpSpPr/>
          <p:nvPr/>
        </p:nvGrpSpPr>
        <p:grpSpPr>
          <a:xfrm>
            <a:off x="2756191" y="3990511"/>
            <a:ext cx="3828411" cy="635828"/>
            <a:chOff x="3674918" y="4177678"/>
            <a:chExt cx="5104549" cy="847770"/>
          </a:xfrm>
        </p:grpSpPr>
        <p:grpSp>
          <p:nvGrpSpPr>
            <p:cNvPr id="1111" name="Group 441">
              <a:extLst>
                <a:ext uri="{FF2B5EF4-FFF2-40B4-BE49-F238E27FC236}">
                  <a16:creationId xmlns:a16="http://schemas.microsoft.com/office/drawing/2014/main" id="{0C03A32C-FA65-214B-B936-B6E1B2C38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4918" y="4177678"/>
              <a:ext cx="923925" cy="406399"/>
              <a:chOff x="2705100" y="2011480"/>
              <a:chExt cx="3598690" cy="494427"/>
            </a:xfrm>
          </p:grpSpPr>
          <p:sp>
            <p:nvSpPr>
              <p:cNvPr id="1132" name="Oval 1131">
                <a:extLst>
                  <a:ext uri="{FF2B5EF4-FFF2-40B4-BE49-F238E27FC236}">
                    <a16:creationId xmlns:a16="http://schemas.microsoft.com/office/drawing/2014/main" id="{F74AE388-0960-CF47-B1A1-1ABEEB3A9CAF}"/>
                  </a:ext>
                </a:extLst>
              </p:cNvPr>
              <p:cNvSpPr/>
              <p:nvPr/>
            </p:nvSpPr>
            <p:spPr bwMode="auto">
              <a:xfrm>
                <a:off x="2723648" y="2011480"/>
                <a:ext cx="3580142" cy="492496"/>
              </a:xfrm>
              <a:prstGeom prst="ellipse">
                <a:avLst/>
              </a:prstGeom>
              <a:solidFill>
                <a:srgbClr val="FFFFFF">
                  <a:alpha val="42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3" name="Oval 1132">
                <a:extLst>
                  <a:ext uri="{FF2B5EF4-FFF2-40B4-BE49-F238E27FC236}">
                    <a16:creationId xmlns:a16="http://schemas.microsoft.com/office/drawing/2014/main" id="{1181AFDF-673F-BE48-B342-3AE78D0EFECC}"/>
                  </a:ext>
                </a:extLst>
              </p:cNvPr>
              <p:cNvSpPr/>
              <p:nvPr/>
            </p:nvSpPr>
            <p:spPr bwMode="auto">
              <a:xfrm>
                <a:off x="2705100" y="2013410"/>
                <a:ext cx="3580138" cy="492497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4" name="TextBox 389">
                <a:extLst>
                  <a:ext uri="{FF2B5EF4-FFF2-40B4-BE49-F238E27FC236}">
                    <a16:creationId xmlns:a16="http://schemas.microsoft.com/office/drawing/2014/main" id="{F3932BCA-D430-FC40-B54E-015140A71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7632" y="2127168"/>
                <a:ext cx="2207770" cy="378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lnSpc>
                    <a:spcPts val="1106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altLang="en-US" sz="1350" dirty="0">
                    <a:solidFill>
                      <a:srgbClr val="FFFFFF"/>
                    </a:solidFill>
                    <a:cs typeface="+mn-cs"/>
                  </a:rPr>
                  <a:t>CA</a:t>
                </a:r>
              </a:p>
            </p:txBody>
          </p:sp>
        </p:grpSp>
        <p:grpSp>
          <p:nvGrpSpPr>
            <p:cNvPr id="1112" name="Group 16">
              <a:extLst>
                <a:ext uri="{FF2B5EF4-FFF2-40B4-BE49-F238E27FC236}">
                  <a16:creationId xmlns:a16="http://schemas.microsoft.com/office/drawing/2014/main" id="{C3F9499B-4024-2B4E-8994-25AA993B23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14703" y="4714252"/>
              <a:ext cx="496291" cy="311196"/>
              <a:chOff x="3534848" y="4573304"/>
              <a:chExt cx="496244" cy="311327"/>
            </a:xfrm>
          </p:grpSpPr>
          <p:grpSp>
            <p:nvGrpSpPr>
              <p:cNvPr id="1128" name="Group 12">
                <a:extLst>
                  <a:ext uri="{FF2B5EF4-FFF2-40B4-BE49-F238E27FC236}">
                    <a16:creationId xmlns:a16="http://schemas.microsoft.com/office/drawing/2014/main" id="{643660C7-BD5F-8243-BB52-5E41566520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30" name="Oval 1129">
                  <a:extLst>
                    <a:ext uri="{FF2B5EF4-FFF2-40B4-BE49-F238E27FC236}">
                      <a16:creationId xmlns:a16="http://schemas.microsoft.com/office/drawing/2014/main" id="{EB6F94A5-07EA-824D-BCE4-E412F1D275A9}"/>
                    </a:ext>
                  </a:extLst>
                </p:cNvPr>
                <p:cNvSpPr/>
                <p:nvPr/>
              </p:nvSpPr>
              <p:spPr bwMode="auto">
                <a:xfrm>
                  <a:off x="3573046" y="4578067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31" name="Oval 1130">
                  <a:extLst>
                    <a:ext uri="{FF2B5EF4-FFF2-40B4-BE49-F238E27FC236}">
                      <a16:creationId xmlns:a16="http://schemas.microsoft.com/office/drawing/2014/main" id="{3AFA8449-4699-DE4E-AD4F-2F50FF91F472}"/>
                    </a:ext>
                  </a:extLst>
                </p:cNvPr>
                <p:cNvSpPr/>
                <p:nvPr/>
              </p:nvSpPr>
              <p:spPr bwMode="auto">
                <a:xfrm>
                  <a:off x="3558760" y="4587596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9" name="TextBox 389">
                <a:extLst>
                  <a:ext uri="{FF2B5EF4-FFF2-40B4-BE49-F238E27FC236}">
                    <a16:creationId xmlns:a16="http://schemas.microsoft.com/office/drawing/2014/main" id="{64D840F2-5A70-9E44-A243-269898185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4848" y="4573304"/>
                <a:ext cx="496244" cy="311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lnSpc>
                    <a:spcPts val="1106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altLang="en-US" sz="1050">
                    <a:solidFill>
                      <a:srgbClr val="FFFFFF"/>
                    </a:solidFill>
                    <a:cs typeface="+mn-cs"/>
                  </a:rPr>
                  <a:t>CA</a:t>
                </a:r>
                <a:endParaRPr lang="en-US" altLang="en-US" sz="1350">
                  <a:solidFill>
                    <a:srgbClr val="FFFFFF"/>
                  </a:solidFill>
                  <a:cs typeface="+mn-cs"/>
                </a:endParaRPr>
              </a:p>
            </p:txBody>
          </p:sp>
        </p:grpSp>
        <p:grpSp>
          <p:nvGrpSpPr>
            <p:cNvPr id="1113" name="Group 450">
              <a:extLst>
                <a:ext uri="{FF2B5EF4-FFF2-40B4-BE49-F238E27FC236}">
                  <a16:creationId xmlns:a16="http://schemas.microsoft.com/office/drawing/2014/main" id="{AADDBF22-BF75-E042-B015-F1D30A193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4925" y="4712134"/>
              <a:ext cx="496291" cy="311196"/>
              <a:chOff x="3534848" y="4573304"/>
              <a:chExt cx="496244" cy="311327"/>
            </a:xfrm>
          </p:grpSpPr>
          <p:grpSp>
            <p:nvGrpSpPr>
              <p:cNvPr id="1124" name="Group 451">
                <a:extLst>
                  <a:ext uri="{FF2B5EF4-FFF2-40B4-BE49-F238E27FC236}">
                    <a16:creationId xmlns:a16="http://schemas.microsoft.com/office/drawing/2014/main" id="{BD64AF44-6F7F-1747-8E26-3E6D0EDDA0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6" name="Oval 1125">
                  <a:extLst>
                    <a:ext uri="{FF2B5EF4-FFF2-40B4-BE49-F238E27FC236}">
                      <a16:creationId xmlns:a16="http://schemas.microsoft.com/office/drawing/2014/main" id="{B13E6B0A-9B22-874D-A5BB-CAB7052B0E58}"/>
                    </a:ext>
                  </a:extLst>
                </p:cNvPr>
                <p:cNvSpPr/>
                <p:nvPr/>
              </p:nvSpPr>
              <p:spPr bwMode="auto">
                <a:xfrm>
                  <a:off x="3573874" y="4581775"/>
                  <a:ext cx="439696" cy="257283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7" name="Oval 1126">
                  <a:extLst>
                    <a:ext uri="{FF2B5EF4-FFF2-40B4-BE49-F238E27FC236}">
                      <a16:creationId xmlns:a16="http://schemas.microsoft.com/office/drawing/2014/main" id="{88C69275-D6D4-D64E-9433-86A12EE44DC2}"/>
                    </a:ext>
                  </a:extLst>
                </p:cNvPr>
                <p:cNvSpPr/>
                <p:nvPr/>
              </p:nvSpPr>
              <p:spPr bwMode="auto">
                <a:xfrm>
                  <a:off x="3559588" y="4591304"/>
                  <a:ext cx="463506" cy="249341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5" name="TextBox 389">
                <a:extLst>
                  <a:ext uri="{FF2B5EF4-FFF2-40B4-BE49-F238E27FC236}">
                    <a16:creationId xmlns:a16="http://schemas.microsoft.com/office/drawing/2014/main" id="{137E9DC6-E808-9244-BE10-49D98EA5A1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4848" y="4573304"/>
                <a:ext cx="496244" cy="311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lnSpc>
                    <a:spcPts val="1106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altLang="en-US" sz="1050">
                    <a:solidFill>
                      <a:srgbClr val="FFFFFF"/>
                    </a:solidFill>
                    <a:cs typeface="+mn-cs"/>
                  </a:rPr>
                  <a:t>CA</a:t>
                </a:r>
                <a:endParaRPr lang="en-US" altLang="en-US" sz="1350">
                  <a:solidFill>
                    <a:srgbClr val="FFFFFF"/>
                  </a:solidFill>
                  <a:cs typeface="+mn-cs"/>
                </a:endParaRPr>
              </a:p>
            </p:txBody>
          </p:sp>
        </p:grpSp>
        <p:grpSp>
          <p:nvGrpSpPr>
            <p:cNvPr id="1114" name="Group 455">
              <a:extLst>
                <a:ext uri="{FF2B5EF4-FFF2-40B4-BE49-F238E27FC236}">
                  <a16:creationId xmlns:a16="http://schemas.microsoft.com/office/drawing/2014/main" id="{F9EC1EDD-92AD-2245-AE89-053A0D1F0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95295" y="4710017"/>
              <a:ext cx="496291" cy="311196"/>
              <a:chOff x="3534848" y="4573304"/>
              <a:chExt cx="496244" cy="311327"/>
            </a:xfrm>
          </p:grpSpPr>
          <p:grpSp>
            <p:nvGrpSpPr>
              <p:cNvPr id="1120" name="Group 456">
                <a:extLst>
                  <a:ext uri="{FF2B5EF4-FFF2-40B4-BE49-F238E27FC236}">
                    <a16:creationId xmlns:a16="http://schemas.microsoft.com/office/drawing/2014/main" id="{CB1EA6B7-79F6-7C4E-B31B-F6338BD15A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2" name="Oval 1121">
                  <a:extLst>
                    <a:ext uri="{FF2B5EF4-FFF2-40B4-BE49-F238E27FC236}">
                      <a16:creationId xmlns:a16="http://schemas.microsoft.com/office/drawing/2014/main" id="{9BF9A7D0-3676-5B44-9F92-551F82BA815A}"/>
                    </a:ext>
                  </a:extLst>
                </p:cNvPr>
                <p:cNvSpPr/>
                <p:nvPr/>
              </p:nvSpPr>
              <p:spPr bwMode="auto">
                <a:xfrm>
                  <a:off x="3573654" y="4577540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3" name="Oval 1122">
                  <a:extLst>
                    <a:ext uri="{FF2B5EF4-FFF2-40B4-BE49-F238E27FC236}">
                      <a16:creationId xmlns:a16="http://schemas.microsoft.com/office/drawing/2014/main" id="{F3145DFC-AFCD-7043-8580-05CA0BB4CB0F}"/>
                    </a:ext>
                  </a:extLst>
                </p:cNvPr>
                <p:cNvSpPr/>
                <p:nvPr/>
              </p:nvSpPr>
              <p:spPr bwMode="auto">
                <a:xfrm>
                  <a:off x="3559368" y="4587069"/>
                  <a:ext cx="463506" cy="252518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1" name="TextBox 389">
                <a:extLst>
                  <a:ext uri="{FF2B5EF4-FFF2-40B4-BE49-F238E27FC236}">
                    <a16:creationId xmlns:a16="http://schemas.microsoft.com/office/drawing/2014/main" id="{F248CEB0-87E6-A44A-A50F-5C3EC5372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4848" y="4573304"/>
                <a:ext cx="496244" cy="311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lnSpc>
                    <a:spcPts val="1106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altLang="en-US" sz="1050">
                    <a:solidFill>
                      <a:srgbClr val="FFFFFF"/>
                    </a:solidFill>
                    <a:cs typeface="+mn-cs"/>
                  </a:rPr>
                  <a:t>CA</a:t>
                </a:r>
                <a:endParaRPr lang="en-US" altLang="en-US" sz="1350">
                  <a:solidFill>
                    <a:srgbClr val="FFFFFF"/>
                  </a:solidFill>
                  <a:cs typeface="+mn-cs"/>
                </a:endParaRPr>
              </a:p>
            </p:txBody>
          </p:sp>
        </p:grpSp>
        <p:grpSp>
          <p:nvGrpSpPr>
            <p:cNvPr id="1115" name="Group 460">
              <a:extLst>
                <a:ext uri="{FF2B5EF4-FFF2-40B4-BE49-F238E27FC236}">
                  <a16:creationId xmlns:a16="http://schemas.microsoft.com/office/drawing/2014/main" id="{4F7BA808-3479-484C-BAF0-5CC1FD0331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83176" y="4707900"/>
              <a:ext cx="496291" cy="311196"/>
              <a:chOff x="3534848" y="4573304"/>
              <a:chExt cx="496244" cy="311327"/>
            </a:xfrm>
          </p:grpSpPr>
          <p:grpSp>
            <p:nvGrpSpPr>
              <p:cNvPr id="1116" name="Group 461">
                <a:extLst>
                  <a:ext uri="{FF2B5EF4-FFF2-40B4-BE49-F238E27FC236}">
                    <a16:creationId xmlns:a16="http://schemas.microsoft.com/office/drawing/2014/main" id="{933FA7BC-47D5-ED48-85E7-B486D7CBCA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18" name="Oval 1117">
                  <a:extLst>
                    <a:ext uri="{FF2B5EF4-FFF2-40B4-BE49-F238E27FC236}">
                      <a16:creationId xmlns:a16="http://schemas.microsoft.com/office/drawing/2014/main" id="{BFFF1AA5-D313-234B-BDA6-40E287FD081F}"/>
                    </a:ext>
                  </a:extLst>
                </p:cNvPr>
                <p:cNvSpPr/>
                <p:nvPr/>
              </p:nvSpPr>
              <p:spPr bwMode="auto">
                <a:xfrm>
                  <a:off x="3573198" y="4578069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19" name="Oval 1118">
                  <a:extLst>
                    <a:ext uri="{FF2B5EF4-FFF2-40B4-BE49-F238E27FC236}">
                      <a16:creationId xmlns:a16="http://schemas.microsoft.com/office/drawing/2014/main" id="{08D261B5-FBF3-B541-B8CA-B63F648BEF5C}"/>
                    </a:ext>
                  </a:extLst>
                </p:cNvPr>
                <p:cNvSpPr/>
                <p:nvPr/>
              </p:nvSpPr>
              <p:spPr bwMode="auto">
                <a:xfrm>
                  <a:off x="3558912" y="4587598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defRPr/>
                  </a:pPr>
                  <a:endParaRPr lang="en-US" sz="1350">
                    <a:solidFill>
                      <a:srgbClr val="FFFFFF"/>
                    </a:solidFill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17" name="TextBox 389">
                <a:extLst>
                  <a:ext uri="{FF2B5EF4-FFF2-40B4-BE49-F238E27FC236}">
                    <a16:creationId xmlns:a16="http://schemas.microsoft.com/office/drawing/2014/main" id="{8386C9B3-5C0B-0443-98EF-8CDB1312E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4848" y="4573304"/>
                <a:ext cx="496244" cy="311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defTabSz="685800" eaLnBrk="0" fontAlgn="base" hangingPunct="0">
                  <a:lnSpc>
                    <a:spcPts val="1106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altLang="en-US" sz="1050" dirty="0">
                    <a:solidFill>
                      <a:srgbClr val="FFFFFF"/>
                    </a:solidFill>
                    <a:cs typeface="+mn-cs"/>
                  </a:rPr>
                  <a:t>CA</a:t>
                </a:r>
                <a:endParaRPr lang="en-US" altLang="en-US" sz="1350" dirty="0">
                  <a:solidFill>
                    <a:srgbClr val="FFFFFF"/>
                  </a:solidFill>
                  <a:cs typeface="+mn-cs"/>
                </a:endParaRPr>
              </a:p>
            </p:txBody>
          </p:sp>
        </p:grpSp>
      </p:grpSp>
      <p:grpSp>
        <p:nvGrpSpPr>
          <p:cNvPr id="1139" name="Group 1">
            <a:extLst>
              <a:ext uri="{FF2B5EF4-FFF2-40B4-BE49-F238E27FC236}">
                <a16:creationId xmlns:a16="http://schemas.microsoft.com/office/drawing/2014/main" id="{A228ACC2-6157-BF41-88C3-0A086417268A}"/>
              </a:ext>
            </a:extLst>
          </p:cNvPr>
          <p:cNvGrpSpPr>
            <a:grpSpLocks/>
          </p:cNvGrpSpPr>
          <p:nvPr/>
        </p:nvGrpSpPr>
        <p:grpSpPr bwMode="auto">
          <a:xfrm>
            <a:off x="2015622" y="4963253"/>
            <a:ext cx="2075205" cy="699937"/>
            <a:chOff x="938213" y="5237165"/>
            <a:chExt cx="2766941" cy="933249"/>
          </a:xfrm>
        </p:grpSpPr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CB924182-B4D8-0F43-97E1-646C4E72A083}"/>
                </a:ext>
              </a:extLst>
            </p:cNvPr>
            <p:cNvCxnSpPr/>
            <p:nvPr/>
          </p:nvCxnSpPr>
          <p:spPr>
            <a:xfrm flipH="1">
              <a:off x="1282700" y="5802312"/>
              <a:ext cx="1508125" cy="1588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1141" name="TextBox 265">
              <a:extLst>
                <a:ext uri="{FF2B5EF4-FFF2-40B4-BE49-F238E27FC236}">
                  <a16:creationId xmlns:a16="http://schemas.microsoft.com/office/drawing/2014/main" id="{CFD0B0F1-D70C-5245-B37A-C9A4ABCBE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331715" cy="3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900">
                  <a:solidFill>
                    <a:srgbClr val="000000"/>
                  </a:solidFill>
                  <a:cs typeface="+mn-cs"/>
                </a:rPr>
                <a:t>1</a:t>
              </a:r>
            </a:p>
          </p:txBody>
        </p:sp>
        <p:sp>
          <p:nvSpPr>
            <p:cNvPr id="1142" name="TextBox 281">
              <a:extLst>
                <a:ext uri="{FF2B5EF4-FFF2-40B4-BE49-F238E27FC236}">
                  <a16:creationId xmlns:a16="http://schemas.microsoft.com/office/drawing/2014/main" id="{6C507E5B-C87D-FA46-A331-4ABAB6B8A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439" y="5761038"/>
              <a:ext cx="331715" cy="3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900">
                  <a:solidFill>
                    <a:srgbClr val="000000"/>
                  </a:solidFill>
                  <a:cs typeface="+mn-cs"/>
                </a:rPr>
                <a:t>2</a:t>
              </a:r>
            </a:p>
          </p:txBody>
        </p:sp>
        <p:grpSp>
          <p:nvGrpSpPr>
            <p:cNvPr id="1143" name="Group 5">
              <a:extLst>
                <a:ext uri="{FF2B5EF4-FFF2-40B4-BE49-F238E27FC236}">
                  <a16:creationId xmlns:a16="http://schemas.microsoft.com/office/drawing/2014/main" id="{1A707F03-E0B2-FF48-9597-B751067AD9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213" y="5237165"/>
              <a:ext cx="1616075" cy="554927"/>
              <a:chOff x="-4079003" y="2717403"/>
              <a:chExt cx="1616718" cy="556194"/>
            </a:xfrm>
          </p:grpSpPr>
          <p:sp>
            <p:nvSpPr>
              <p:cNvPr id="1157" name="Rectangle 98">
                <a:extLst>
                  <a:ext uri="{FF2B5EF4-FFF2-40B4-BE49-F238E27FC236}">
                    <a16:creationId xmlns:a16="http://schemas.microsoft.com/office/drawing/2014/main" id="{CA6EA6FC-3469-1A42-8A1A-7ABEC47FF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1158" name="Line 99">
                <a:extLst>
                  <a:ext uri="{FF2B5EF4-FFF2-40B4-BE49-F238E27FC236}">
                    <a16:creationId xmlns:a16="http://schemas.microsoft.com/office/drawing/2014/main" id="{8B52FDA0-6129-4D4D-AB34-6E31B5746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9" name="Rectangle 104">
                <a:extLst>
                  <a:ext uri="{FF2B5EF4-FFF2-40B4-BE49-F238E27FC236}">
                    <a16:creationId xmlns:a16="http://schemas.microsoft.com/office/drawing/2014/main" id="{EF6D77F4-B510-3541-9758-82FBBD823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altLang="en-US" sz="135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1160" name="Text Box 105">
                <a:extLst>
                  <a:ext uri="{FF2B5EF4-FFF2-40B4-BE49-F238E27FC236}">
                    <a16:creationId xmlns:a16="http://schemas.microsoft.com/office/drawing/2014/main" id="{2AE0900E-8A8F-4A4D-BB87-414DFE5E1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8429" cy="3084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r>
                  <a:rPr lang="en-US" altLang="en-US" sz="900">
                    <a:solidFill>
                      <a:srgbClr val="000000"/>
                    </a:solidFill>
                    <a:cs typeface="+mn-cs"/>
                  </a:rPr>
                  <a:t>0111</a:t>
                </a:r>
              </a:p>
            </p:txBody>
          </p:sp>
          <p:sp>
            <p:nvSpPr>
              <p:cNvPr id="1161" name="Line 119">
                <a:extLst>
                  <a:ext uri="{FF2B5EF4-FFF2-40B4-BE49-F238E27FC236}">
                    <a16:creationId xmlns:a16="http://schemas.microsoft.com/office/drawing/2014/main" id="{5B21AE9C-8AC8-434E-B3D3-DDFB36C48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144" name="Freeform 120">
              <a:extLst>
                <a:ext uri="{FF2B5EF4-FFF2-40B4-BE49-F238E27FC236}">
                  <a16:creationId xmlns:a16="http://schemas.microsoft.com/office/drawing/2014/main" id="{7959F5AF-96CF-CD42-95A7-B320D466F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1350"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145" name="Group 357">
              <a:extLst>
                <a:ext uri="{FF2B5EF4-FFF2-40B4-BE49-F238E27FC236}">
                  <a16:creationId xmlns:a16="http://schemas.microsoft.com/office/drawing/2014/main" id="{4D59E87F-CE51-5F46-B516-9F402F558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1147" name="Oval 1146">
                <a:extLst>
                  <a:ext uri="{FF2B5EF4-FFF2-40B4-BE49-F238E27FC236}">
                    <a16:creationId xmlns:a16="http://schemas.microsoft.com/office/drawing/2014/main" id="{47BEE802-D705-FB42-955E-D825A1B51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8" y="1694641"/>
                <a:ext cx="1125200" cy="319521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48" name="Rectangle 1147">
                <a:extLst>
                  <a:ext uri="{FF2B5EF4-FFF2-40B4-BE49-F238E27FC236}">
                    <a16:creationId xmlns:a16="http://schemas.microsoft.com/office/drawing/2014/main" id="{A0A9F0A0-D85B-BC44-809E-0D44746B1886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49" name="Oval 1148">
                <a:extLst>
                  <a:ext uri="{FF2B5EF4-FFF2-40B4-BE49-F238E27FC236}">
                    <a16:creationId xmlns:a16="http://schemas.microsoft.com/office/drawing/2014/main" id="{E6E2E4DB-C182-5947-9544-5CA42AF8D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2" cy="319521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0" name="Freeform 1149">
                <a:extLst>
                  <a:ext uri="{FF2B5EF4-FFF2-40B4-BE49-F238E27FC236}">
                    <a16:creationId xmlns:a16="http://schemas.microsoft.com/office/drawing/2014/main" id="{826516FA-D90F-FF4F-86C3-EABFADEC3BBB}"/>
                  </a:ext>
                </a:extLst>
              </p:cNvPr>
              <p:cNvSpPr/>
              <p:nvPr/>
            </p:nvSpPr>
            <p:spPr bwMode="auto">
              <a:xfrm>
                <a:off x="2159710" y="1673340"/>
                <a:ext cx="548337" cy="16094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solidFill>
                    <a:srgbClr val="FFFFFF"/>
                  </a:solidFill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51" name="Freeform 1150">
                <a:extLst>
                  <a:ext uri="{FF2B5EF4-FFF2-40B4-BE49-F238E27FC236}">
                    <a16:creationId xmlns:a16="http://schemas.microsoft.com/office/drawing/2014/main" id="{8B23C2D3-E371-5547-9057-B35E626AB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7" y="1633104"/>
                <a:ext cx="662442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1 w 3723451"/>
                  <a:gd name="T3" fmla="*/ 321 h 932950"/>
                  <a:gd name="T4" fmla="*/ 330163 w 3723451"/>
                  <a:gd name="T5" fmla="*/ 62070 h 932950"/>
                  <a:gd name="T6" fmla="*/ 533941 w 3723451"/>
                  <a:gd name="T7" fmla="*/ 0 h 932950"/>
                  <a:gd name="T8" fmla="*/ 662442 w 3723451"/>
                  <a:gd name="T9" fmla="*/ 24700 h 932950"/>
                  <a:gd name="T10" fmla="*/ 566838 w 3723451"/>
                  <a:gd name="T11" fmla="*/ 55072 h 932950"/>
                  <a:gd name="T12" fmla="*/ 536057 w 3723451"/>
                  <a:gd name="T13" fmla="*/ 46883 h 932950"/>
                  <a:gd name="T14" fmla="*/ 333916 w 3723451"/>
                  <a:gd name="T15" fmla="*/ 111241 h 932950"/>
                  <a:gd name="T16" fmla="*/ 126604 w 3723451"/>
                  <a:gd name="T17" fmla="*/ 49251 h 932950"/>
                  <a:gd name="T18" fmla="*/ 93085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2" name="Freeform 1151">
                <a:extLst>
                  <a:ext uri="{FF2B5EF4-FFF2-40B4-BE49-F238E27FC236}">
                    <a16:creationId xmlns:a16="http://schemas.microsoft.com/office/drawing/2014/main" id="{2DEA8715-4603-7449-BB4D-351CFEF75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9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9 w 1366596"/>
                  <a:gd name="T3" fmla="*/ 74985 h 809868"/>
                  <a:gd name="T4" fmla="*/ 154488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3" name="Freeform 1152">
                <a:extLst>
                  <a:ext uri="{FF2B5EF4-FFF2-40B4-BE49-F238E27FC236}">
                    <a16:creationId xmlns:a16="http://schemas.microsoft.com/office/drawing/2014/main" id="{72F5390F-6421-6840-94BC-D15B70623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9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350"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154" name="Straight Connector 1153">
                <a:extLst>
                  <a:ext uri="{FF2B5EF4-FFF2-40B4-BE49-F238E27FC236}">
                    <a16:creationId xmlns:a16="http://schemas.microsoft.com/office/drawing/2014/main" id="{34E68527-C12C-5248-A62C-D72D4BEC928A}"/>
                  </a:ext>
                </a:extLst>
              </p:cNvPr>
              <p:cNvCxnSpPr>
                <a:cxnSpLocks noChangeShapeType="1"/>
                <a:endCxn id="1149" idx="2"/>
              </p:cNvCxnSpPr>
              <p:nvPr/>
            </p:nvCxnSpPr>
            <p:spPr bwMode="auto">
              <a:xfrm flipH="1" flipV="1">
                <a:off x="1871277" y="1737244"/>
                <a:ext cx="3171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5" name="Straight Connector 1154">
                <a:extLst>
                  <a:ext uri="{FF2B5EF4-FFF2-40B4-BE49-F238E27FC236}">
                    <a16:creationId xmlns:a16="http://schemas.microsoft.com/office/drawing/2014/main" id="{475CE0A8-F910-FF45-A479-96A5E48ACF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9" y="1734878"/>
                <a:ext cx="3169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46" name="TextBox 282">
              <a:extLst>
                <a:ext uri="{FF2B5EF4-FFF2-40B4-BE49-F238E27FC236}">
                  <a16:creationId xmlns:a16="http://schemas.microsoft.com/office/drawing/2014/main" id="{4B460814-1FB2-5F46-A167-2E252688D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331715" cy="307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900">
                  <a:solidFill>
                    <a:srgbClr val="000000"/>
                  </a:solidFill>
                  <a:cs typeface="+mn-cs"/>
                </a:rPr>
                <a:t>3</a:t>
              </a:r>
            </a:p>
          </p:txBody>
        </p:sp>
      </p:grpSp>
      <p:sp>
        <p:nvSpPr>
          <p:cNvPr id="1162" name="TextBox 6">
            <a:extLst>
              <a:ext uri="{FF2B5EF4-FFF2-40B4-BE49-F238E27FC236}">
                <a16:creationId xmlns:a16="http://schemas.microsoft.com/office/drawing/2014/main" id="{21D1826E-E3E7-E445-9FFB-A565D9A2A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9600" y="4495335"/>
            <a:ext cx="149423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050">
                <a:solidFill>
                  <a:srgbClr val="000000"/>
                </a:solidFill>
                <a:cs typeface="+mn-cs"/>
              </a:rPr>
              <a:t>values in arriving 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050">
                <a:solidFill>
                  <a:srgbClr val="000000"/>
                </a:solidFill>
                <a:cs typeface="+mn-cs"/>
              </a:rPr>
              <a:t>packet header</a:t>
            </a:r>
            <a:endParaRPr lang="en-US" altLang="en-US" sz="135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F8C15A5A-1645-0849-B8DE-390745B8EBA4}"/>
              </a:ext>
            </a:extLst>
          </p:cNvPr>
          <p:cNvGrpSpPr>
            <a:grpSpLocks/>
          </p:cNvGrpSpPr>
          <p:nvPr/>
        </p:nvGrpSpPr>
        <p:grpSpPr bwMode="auto">
          <a:xfrm>
            <a:off x="3293182" y="3031384"/>
            <a:ext cx="3038451" cy="1775297"/>
            <a:chOff x="-3855475" y="3644638"/>
            <a:chExt cx="4051268" cy="2367866"/>
          </a:xfrm>
        </p:grpSpPr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D6CE7F18-1D47-9C49-BB85-76C5894DE5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3855475" y="3664699"/>
              <a:ext cx="0" cy="2094800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1C7BE6B4-EA67-FB4B-B50B-7E72D52ED7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818087" y="3658010"/>
              <a:ext cx="0" cy="235449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6" name="Straight Arrow Connector 1165">
              <a:extLst>
                <a:ext uri="{FF2B5EF4-FFF2-40B4-BE49-F238E27FC236}">
                  <a16:creationId xmlns:a16="http://schemas.microsoft.com/office/drawing/2014/main" id="{57774C27-8FF6-9F4F-A17E-D2F743FE22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31396" cy="2331351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" name="Straight Arrow Connector 1166">
              <a:extLst>
                <a:ext uri="{FF2B5EF4-FFF2-40B4-BE49-F238E27FC236}">
                  <a16:creationId xmlns:a16="http://schemas.microsoft.com/office/drawing/2014/main" id="{1F481D65-016C-9E4F-A167-D6343A3136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17641" y="3644638"/>
              <a:ext cx="0" cy="236462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8D76033E-EA4A-B441-99A6-CFC1521E6C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5792" y="3690049"/>
              <a:ext cx="1" cy="2311566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3621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 txBox="1">
            <a:spLocks/>
          </p:cNvSpPr>
          <p:nvPr/>
        </p:nvSpPr>
        <p:spPr>
          <a:xfrm>
            <a:off x="1370243" y="1635892"/>
            <a:ext cx="5203382" cy="47559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latin typeface="Ink Free" panose="03080402000500000000" pitchFamily="66" charset="0"/>
              </a:rPr>
              <a:t>Lets Look into…,</a:t>
            </a:r>
            <a:endParaRPr lang="en-IN" sz="3300" b="1" dirty="0">
              <a:latin typeface="Ink Free" panose="03080402000500000000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71471" y="2677963"/>
            <a:ext cx="565387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b="1" dirty="0">
                <a:solidFill>
                  <a:srgbClr val="002060"/>
                </a:solidFill>
                <a:latin typeface="Ink Free" panose="03080402000500000000" pitchFamily="66" charset="0"/>
              </a:rPr>
              <a:t>Traditional Switch Architecture</a:t>
            </a:r>
            <a:endParaRPr lang="en-IN" sz="2700" b="1" dirty="0">
              <a:solidFill>
                <a:srgbClr val="002060"/>
              </a:solidFill>
              <a:latin typeface="Ink Free" panose="03080402000500000000" pitchFamily="66" charset="0"/>
            </a:endParaRPr>
          </a:p>
          <a:p>
            <a:r>
              <a:rPr lang="en-US" sz="2700" b="1" dirty="0">
                <a:solidFill>
                  <a:srgbClr val="002060"/>
                </a:solidFill>
                <a:latin typeface="Ink Free" panose="03080402000500000000" pitchFamily="66" charset="0"/>
              </a:rPr>
              <a:t>Evolution of Switches, Control Planes and needs of Modern Data Centers</a:t>
            </a:r>
            <a:endParaRPr lang="en-IN" sz="2700" b="1" dirty="0">
              <a:solidFill>
                <a:srgbClr val="002060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60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 txBox="1">
            <a:spLocks/>
          </p:cNvSpPr>
          <p:nvPr/>
        </p:nvSpPr>
        <p:spPr>
          <a:xfrm>
            <a:off x="1708313" y="857250"/>
            <a:ext cx="5203382" cy="47559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latin typeface="Ink Free" panose="03080402000500000000" pitchFamily="66" charset="0"/>
              </a:rPr>
              <a:t>Evolution of Switches and Control Planes</a:t>
            </a:r>
            <a:endParaRPr lang="en-IN" sz="3300" b="1" dirty="0">
              <a:latin typeface="Ink Free" panose="03080402000500000000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8547" y="1583160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Traditional Switch Architecture</a:t>
            </a:r>
            <a:endParaRPr lang="en-IN" sz="1800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4"/>
          <a:stretch/>
        </p:blipFill>
        <p:spPr bwMode="auto">
          <a:xfrm>
            <a:off x="4682956" y="1955286"/>
            <a:ext cx="3594363" cy="331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99237" y="1929409"/>
            <a:ext cx="3783718" cy="394700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Data Plane</a:t>
            </a:r>
          </a:p>
          <a:p>
            <a:pPr lvl="1"/>
            <a:r>
              <a:rPr lang="en-US" sz="1500" dirty="0"/>
              <a:t>Vast majority of packets only touch data plan</a:t>
            </a:r>
          </a:p>
          <a:p>
            <a:pPr lvl="1"/>
            <a:r>
              <a:rPr lang="en-US" sz="1500" dirty="0"/>
              <a:t>Contains</a:t>
            </a:r>
          </a:p>
          <a:p>
            <a:pPr lvl="2"/>
            <a:r>
              <a:rPr lang="en-US" sz="1350" dirty="0"/>
              <a:t>Reception &amp; Transmission Ports</a:t>
            </a:r>
          </a:p>
          <a:p>
            <a:pPr lvl="2"/>
            <a:r>
              <a:rPr lang="en-US" sz="1350" dirty="0"/>
              <a:t>Forwarding Table</a:t>
            </a:r>
          </a:p>
          <a:p>
            <a:r>
              <a:rPr lang="en-US" sz="1800" dirty="0"/>
              <a:t>What does the Data Plane do?</a:t>
            </a:r>
          </a:p>
          <a:p>
            <a:pPr lvl="1"/>
            <a:r>
              <a:rPr lang="en-US" sz="1500" dirty="0"/>
              <a:t>Packet buffering</a:t>
            </a:r>
          </a:p>
          <a:p>
            <a:pPr lvl="1"/>
            <a:r>
              <a:rPr lang="en-US" sz="1500" dirty="0"/>
              <a:t>Packet scheduling</a:t>
            </a:r>
          </a:p>
          <a:p>
            <a:pPr lvl="1"/>
            <a:r>
              <a:rPr lang="en-US" sz="1500" dirty="0"/>
              <a:t>Header modification and forwarding</a:t>
            </a:r>
          </a:p>
          <a:p>
            <a:r>
              <a:rPr lang="en-US" sz="1800" dirty="0"/>
              <a:t>What happens if the packet information is not in the forwarding table?</a:t>
            </a:r>
          </a:p>
          <a:p>
            <a:pPr lvl="1"/>
            <a:r>
              <a:rPr lang="en-US" sz="1500" dirty="0"/>
              <a:t>Data Plane communicates vertically to Control Plane</a:t>
            </a:r>
          </a:p>
        </p:txBody>
      </p:sp>
    </p:spTree>
    <p:extLst>
      <p:ext uri="{BB962C8B-B14F-4D97-AF65-F5344CB8AC3E}">
        <p14:creationId xmlns:p14="http://schemas.microsoft.com/office/powerpoint/2010/main" val="45098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 txBox="1">
            <a:spLocks/>
          </p:cNvSpPr>
          <p:nvPr/>
        </p:nvSpPr>
        <p:spPr>
          <a:xfrm>
            <a:off x="1447516" y="950092"/>
            <a:ext cx="5203382" cy="47559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latin typeface="Ink Free" panose="03080402000500000000" pitchFamily="66" charset="0"/>
              </a:rPr>
              <a:t>Evolution of Switches and Control Planes</a:t>
            </a:r>
            <a:endParaRPr lang="en-IN" sz="3300" b="1" dirty="0">
              <a:latin typeface="Ink Free" panose="03080402000500000000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7750" y="1676002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Traditional Switch Architecture</a:t>
            </a:r>
            <a:endParaRPr lang="en-IN" sz="1800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4"/>
          <a:stretch/>
        </p:blipFill>
        <p:spPr bwMode="auto">
          <a:xfrm>
            <a:off x="4546001" y="1601770"/>
            <a:ext cx="3514976" cy="2189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31693" y="1956932"/>
            <a:ext cx="3585384" cy="394700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b="1" dirty="0">
                <a:solidFill>
                  <a:schemeClr val="accent1">
                    <a:lumMod val="75000"/>
                  </a:schemeClr>
                </a:solidFill>
              </a:rPr>
              <a:t>Control Plane</a:t>
            </a:r>
          </a:p>
          <a:p>
            <a:pPr lvl="1"/>
            <a:r>
              <a:rPr lang="en-US" sz="1350" dirty="0"/>
              <a:t>Principal role  - Keep forwarding table up-to-date</a:t>
            </a:r>
          </a:p>
          <a:p>
            <a:pPr lvl="1"/>
            <a:r>
              <a:rPr lang="en-US" sz="1350" dirty="0"/>
              <a:t>Control plane of the switch is bombarded with a constant barrage of control protocol traffic</a:t>
            </a:r>
          </a:p>
          <a:p>
            <a:pPr lvl="1"/>
            <a:r>
              <a:rPr lang="en-US" sz="1350" dirty="0"/>
              <a:t>Process control protocols - Control protocols  collectively manage the topology of the network.</a:t>
            </a:r>
          </a:p>
          <a:p>
            <a:r>
              <a:rPr lang="en-US" sz="1350" b="1" dirty="0">
                <a:solidFill>
                  <a:schemeClr val="accent1">
                    <a:lumMod val="75000"/>
                  </a:schemeClr>
                </a:solidFill>
              </a:rPr>
              <a:t>Management Plane</a:t>
            </a:r>
          </a:p>
          <a:p>
            <a:pPr lvl="1"/>
            <a:r>
              <a:rPr lang="en-US" sz="1350" dirty="0"/>
              <a:t>Network administrators configure and monitor the switch through this plane</a:t>
            </a:r>
          </a:p>
          <a:p>
            <a:pPr lvl="1"/>
            <a:r>
              <a:rPr lang="en-US" sz="1350" dirty="0"/>
              <a:t>Interfaces vertically to collect or update information in other planes</a:t>
            </a:r>
          </a:p>
          <a:p>
            <a:pPr lvl="1"/>
            <a:r>
              <a:rPr lang="en-US" sz="1350" dirty="0"/>
              <a:t>Typically a NMS (network management system) communicates to the plane in the switch.</a:t>
            </a:r>
          </a:p>
          <a:p>
            <a:endParaRPr lang="en-US" sz="135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685800" lvl="2" indent="0">
              <a:buNone/>
            </a:pPr>
            <a:endParaRPr lang="en-US" sz="13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46004" y="3810021"/>
            <a:ext cx="3421693" cy="198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3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AB6E9E277804DABC86EB8C860FA82" ma:contentTypeVersion="8" ma:contentTypeDescription="Create a new document." ma:contentTypeScope="" ma:versionID="61b49c71382a6f9700fee307c0778866">
  <xsd:schema xmlns:xsd="http://www.w3.org/2001/XMLSchema" xmlns:xs="http://www.w3.org/2001/XMLSchema" xmlns:p="http://schemas.microsoft.com/office/2006/metadata/properties" xmlns:ns2="358c27f4-605e-4a4d-a8b9-e26961c65206" targetNamespace="http://schemas.microsoft.com/office/2006/metadata/properties" ma:root="true" ma:fieldsID="47a6b9903b5bde202c59c8ee6d957075" ns2:_="">
    <xsd:import namespace="358c27f4-605e-4a4d-a8b9-e26961c652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c27f4-605e-4a4d-a8b9-e26961c652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78ECCA-3221-4293-82B4-F3773693CD29}"/>
</file>

<file path=customXml/itemProps2.xml><?xml version="1.0" encoding="utf-8"?>
<ds:datastoreItem xmlns:ds="http://schemas.openxmlformats.org/officeDocument/2006/customXml" ds:itemID="{DB290CD9-1897-457F-ABE0-6092CD7309C1}"/>
</file>

<file path=docProps/app.xml><?xml version="1.0" encoding="utf-8"?>
<Properties xmlns="http://schemas.openxmlformats.org/officeDocument/2006/extended-properties" xmlns:vt="http://schemas.openxmlformats.org/officeDocument/2006/docPropsVTypes">
  <TotalTime>2976</TotalTime>
  <Words>3605</Words>
  <Application>Microsoft Office PowerPoint</Application>
  <PresentationFormat>On-screen Show (4:3)</PresentationFormat>
  <Paragraphs>886</Paragraphs>
  <Slides>32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1_Office Theme</vt:lpstr>
      <vt:lpstr>Network Fundamentals for Cloud</vt:lpstr>
      <vt:lpstr>PowerPoint Presentation</vt:lpstr>
      <vt:lpstr>PowerPoint Presentation</vt:lpstr>
      <vt:lpstr>Network layer: data plane, control plane</vt:lpstr>
      <vt:lpstr>Per-router control plane</vt:lpstr>
      <vt:lpstr>Software-Defined Networking (SDN) control plane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Generalized forwarding: match plus action</vt:lpstr>
      <vt:lpstr>Flow table abstraction</vt:lpstr>
      <vt:lpstr>Flow table abstraction</vt:lpstr>
      <vt:lpstr>OpenFlow: flow table entries</vt:lpstr>
      <vt:lpstr>OpenFlow: examples</vt:lpstr>
      <vt:lpstr>OpenFlow: examples</vt:lpstr>
      <vt:lpstr>OpenFlow abstraction</vt:lpstr>
      <vt:lpstr>OpenFlow example</vt:lpstr>
      <vt:lpstr>OpenFlow example</vt:lpstr>
      <vt:lpstr>Generalized forwarding: summary</vt:lpstr>
      <vt:lpstr>PowerPoint Presentation</vt:lpstr>
      <vt:lpstr>Virtualization Concept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Fundamentals for Cloud</dc:title>
  <dc:creator>Rama</dc:creator>
  <cp:lastModifiedBy>NISHIT NARANG .</cp:lastModifiedBy>
  <cp:revision>10</cp:revision>
  <dcterms:created xsi:type="dcterms:W3CDTF">2021-04-16T09:08:31Z</dcterms:created>
  <dcterms:modified xsi:type="dcterms:W3CDTF">2024-09-07T12:20:34Z</dcterms:modified>
</cp:coreProperties>
</file>