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xml" ContentType="application/vnd.openxmlformats-officedocument.presentationml.slide+xml"/>
  <Override PartName="/ppt/presentation.xml" ContentType="application/vnd.openxmlformats-officedocument.presentationml.presentation.main+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7.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7" r:id="rId2"/>
    <p:sldId id="258" r:id="rId3"/>
    <p:sldId id="266" r:id="rId4"/>
    <p:sldId id="267" r:id="rId5"/>
    <p:sldId id="404" r:id="rId6"/>
    <p:sldId id="406" r:id="rId7"/>
    <p:sldId id="438" r:id="rId8"/>
    <p:sldId id="439" r:id="rId9"/>
    <p:sldId id="440" r:id="rId10"/>
    <p:sldId id="441" r:id="rId11"/>
    <p:sldId id="442" r:id="rId12"/>
    <p:sldId id="443" r:id="rId13"/>
    <p:sldId id="444" r:id="rId14"/>
    <p:sldId id="445" r:id="rId15"/>
    <p:sldId id="431" r:id="rId16"/>
    <p:sldId id="446" r:id="rId17"/>
    <p:sldId id="447" r:id="rId18"/>
    <p:sldId id="448" r:id="rId19"/>
    <p:sldId id="449" r:id="rId20"/>
    <p:sldId id="450" r:id="rId21"/>
    <p:sldId id="451" r:id="rId22"/>
    <p:sldId id="453" r:id="rId23"/>
    <p:sldId id="454" r:id="rId24"/>
    <p:sldId id="455" r:id="rId25"/>
    <p:sldId id="457" r:id="rId26"/>
    <p:sldId id="461" r:id="rId27"/>
    <p:sldId id="458" r:id="rId28"/>
    <p:sldId id="462" r:id="rId29"/>
    <p:sldId id="459" r:id="rId30"/>
    <p:sldId id="463" r:id="rId31"/>
    <p:sldId id="46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Slides" id="{4E59C3E2-E03B-2947-A4A8-38E307C3B29F}">
          <p14:sldIdLst>
            <p14:sldId id="257"/>
            <p14:sldId id="258"/>
            <p14:sldId id="266"/>
            <p14:sldId id="267"/>
            <p14:sldId id="404"/>
          </p14:sldIdLst>
        </p14:section>
        <p14:section name="Part 1: Introduction to IAM (30 minutes)" id="{89663204-98A0-D64C-BAD3-D2686FB5472A}">
          <p14:sldIdLst>
            <p14:sldId id="406"/>
            <p14:sldId id="438"/>
            <p14:sldId id="439"/>
            <p14:sldId id="440"/>
            <p14:sldId id="441"/>
            <p14:sldId id="442"/>
            <p14:sldId id="443"/>
            <p14:sldId id="444"/>
            <p14:sldId id="445"/>
          </p14:sldIdLst>
        </p14:section>
        <p14:section name="Part 2: Authentication Techniques (45 minutes)" id="{D1BAA666-BB30-454C-89B5-1C8E51106C5C}">
          <p14:sldIdLst>
            <p14:sldId id="431"/>
            <p14:sldId id="446"/>
            <p14:sldId id="447"/>
            <p14:sldId id="448"/>
            <p14:sldId id="449"/>
            <p14:sldId id="450"/>
            <p14:sldId id="451"/>
            <p14:sldId id="453"/>
            <p14:sldId id="454"/>
            <p14:sldId id="455"/>
            <p14:sldId id="457"/>
            <p14:sldId id="461"/>
            <p14:sldId id="458"/>
            <p14:sldId id="462"/>
            <p14:sldId id="459"/>
            <p14:sldId id="463"/>
            <p14:sldId id="4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64"/>
    <p:restoredTop sz="77945"/>
  </p:normalViewPr>
  <p:slideViewPr>
    <p:cSldViewPr snapToGrid="0">
      <p:cViewPr varScale="1">
        <p:scale>
          <a:sx n="97" d="100"/>
          <a:sy n="97" d="100"/>
        </p:scale>
        <p:origin x="21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E526C-1F66-A343-BA82-5CB8405C81AD}" type="datetimeFigureOut">
              <a:rPr lang="en-US" smtClean="0"/>
              <a:t>2/15/25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8921A-9167-1B43-96F5-5A94B9FF053E}" type="slidenum">
              <a:rPr lang="en-US" smtClean="0"/>
              <a:t>‹#›</a:t>
            </a:fld>
            <a:endParaRPr lang="en-US"/>
          </a:p>
        </p:txBody>
      </p:sp>
    </p:spTree>
    <p:extLst>
      <p:ext uri="{BB962C8B-B14F-4D97-AF65-F5344CB8AC3E}">
        <p14:creationId xmlns:p14="http://schemas.microsoft.com/office/powerpoint/2010/main" val="191811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8B6E1B-A30A-3F4C-9CDC-3563261FCA63}" type="slidenum">
              <a:rPr lang="en-US" smtClean="0"/>
              <a:t>3</a:t>
            </a:fld>
            <a:endParaRPr lang="en-US"/>
          </a:p>
        </p:txBody>
      </p:sp>
    </p:spTree>
    <p:extLst>
      <p:ext uri="{BB962C8B-B14F-4D97-AF65-F5344CB8AC3E}">
        <p14:creationId xmlns:p14="http://schemas.microsoft.com/office/powerpoint/2010/main" val="253094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14</a:t>
            </a:fld>
            <a:endParaRPr lang="en-US"/>
          </a:p>
        </p:txBody>
      </p:sp>
    </p:spTree>
    <p:extLst>
      <p:ext uri="{BB962C8B-B14F-4D97-AF65-F5344CB8AC3E}">
        <p14:creationId xmlns:p14="http://schemas.microsoft.com/office/powerpoint/2010/main" val="2725382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15</a:t>
            </a:fld>
            <a:endParaRPr lang="en-US"/>
          </a:p>
        </p:txBody>
      </p:sp>
    </p:spTree>
    <p:extLst>
      <p:ext uri="{BB962C8B-B14F-4D97-AF65-F5344CB8AC3E}">
        <p14:creationId xmlns:p14="http://schemas.microsoft.com/office/powerpoint/2010/main" val="3795957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16</a:t>
            </a:fld>
            <a:endParaRPr lang="en-US"/>
          </a:p>
        </p:txBody>
      </p:sp>
    </p:spTree>
    <p:extLst>
      <p:ext uri="{BB962C8B-B14F-4D97-AF65-F5344CB8AC3E}">
        <p14:creationId xmlns:p14="http://schemas.microsoft.com/office/powerpoint/2010/main" val="230662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17</a:t>
            </a:fld>
            <a:endParaRPr lang="en-US"/>
          </a:p>
        </p:txBody>
      </p:sp>
    </p:spTree>
    <p:extLst>
      <p:ext uri="{BB962C8B-B14F-4D97-AF65-F5344CB8AC3E}">
        <p14:creationId xmlns:p14="http://schemas.microsoft.com/office/powerpoint/2010/main" val="3857298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18</a:t>
            </a:fld>
            <a:endParaRPr lang="en-US"/>
          </a:p>
        </p:txBody>
      </p:sp>
    </p:spTree>
    <p:extLst>
      <p:ext uri="{BB962C8B-B14F-4D97-AF65-F5344CB8AC3E}">
        <p14:creationId xmlns:p14="http://schemas.microsoft.com/office/powerpoint/2010/main" val="3081562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21</a:t>
            </a:fld>
            <a:endParaRPr lang="en-US"/>
          </a:p>
        </p:txBody>
      </p:sp>
    </p:spTree>
    <p:extLst>
      <p:ext uri="{BB962C8B-B14F-4D97-AF65-F5344CB8AC3E}">
        <p14:creationId xmlns:p14="http://schemas.microsoft.com/office/powerpoint/2010/main" val="515889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24</a:t>
            </a:fld>
            <a:endParaRPr lang="en-US"/>
          </a:p>
        </p:txBody>
      </p:sp>
    </p:spTree>
    <p:extLst>
      <p:ext uri="{BB962C8B-B14F-4D97-AF65-F5344CB8AC3E}">
        <p14:creationId xmlns:p14="http://schemas.microsoft.com/office/powerpoint/2010/main" val="2359692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25</a:t>
            </a:fld>
            <a:endParaRPr lang="en-US"/>
          </a:p>
        </p:txBody>
      </p:sp>
    </p:spTree>
    <p:extLst>
      <p:ext uri="{BB962C8B-B14F-4D97-AF65-F5344CB8AC3E}">
        <p14:creationId xmlns:p14="http://schemas.microsoft.com/office/powerpoint/2010/main" val="1269609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IN" b="0" i="0" dirty="0">
              <a:solidFill>
                <a:srgbClr val="00297A"/>
              </a:solidFill>
              <a:effectLst/>
              <a:highlight>
                <a:srgbClr val="FFFFFF"/>
              </a:highlight>
              <a:latin typeface="ABCWhyte Book"/>
            </a:endParaRPr>
          </a:p>
        </p:txBody>
      </p:sp>
      <p:sp>
        <p:nvSpPr>
          <p:cNvPr id="4" name="Slide Number Placeholder 3"/>
          <p:cNvSpPr>
            <a:spLocks noGrp="1"/>
          </p:cNvSpPr>
          <p:nvPr>
            <p:ph type="sldNum" sz="quarter" idx="5"/>
          </p:nvPr>
        </p:nvSpPr>
        <p:spPr/>
        <p:txBody>
          <a:bodyPr/>
          <a:lstStyle/>
          <a:p>
            <a:fld id="{0A38921A-9167-1B43-96F5-5A94B9FF053E}" type="slidenum">
              <a:rPr lang="en-US" smtClean="0"/>
              <a:t>26</a:t>
            </a:fld>
            <a:endParaRPr lang="en-US"/>
          </a:p>
        </p:txBody>
      </p:sp>
    </p:spTree>
    <p:extLst>
      <p:ext uri="{BB962C8B-B14F-4D97-AF65-F5344CB8AC3E}">
        <p14:creationId xmlns:p14="http://schemas.microsoft.com/office/powerpoint/2010/main" val="204957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27</a:t>
            </a:fld>
            <a:endParaRPr lang="en-US"/>
          </a:p>
        </p:txBody>
      </p:sp>
    </p:spTree>
    <p:extLst>
      <p:ext uri="{BB962C8B-B14F-4D97-AF65-F5344CB8AC3E}">
        <p14:creationId xmlns:p14="http://schemas.microsoft.com/office/powerpoint/2010/main" val="2299658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6</a:t>
            </a:fld>
            <a:endParaRPr lang="en-US"/>
          </a:p>
        </p:txBody>
      </p:sp>
    </p:spTree>
    <p:extLst>
      <p:ext uri="{BB962C8B-B14F-4D97-AF65-F5344CB8AC3E}">
        <p14:creationId xmlns:p14="http://schemas.microsoft.com/office/powerpoint/2010/main" val="974311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28</a:t>
            </a:fld>
            <a:endParaRPr lang="en-US"/>
          </a:p>
        </p:txBody>
      </p:sp>
    </p:spTree>
    <p:extLst>
      <p:ext uri="{BB962C8B-B14F-4D97-AF65-F5344CB8AC3E}">
        <p14:creationId xmlns:p14="http://schemas.microsoft.com/office/powerpoint/2010/main" val="1921489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29</a:t>
            </a:fld>
            <a:endParaRPr lang="en-US"/>
          </a:p>
        </p:txBody>
      </p:sp>
    </p:spTree>
    <p:extLst>
      <p:ext uri="{BB962C8B-B14F-4D97-AF65-F5344CB8AC3E}">
        <p14:creationId xmlns:p14="http://schemas.microsoft.com/office/powerpoint/2010/main" val="27379752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30</a:t>
            </a:fld>
            <a:endParaRPr lang="en-US"/>
          </a:p>
        </p:txBody>
      </p:sp>
    </p:spTree>
    <p:extLst>
      <p:ext uri="{BB962C8B-B14F-4D97-AF65-F5344CB8AC3E}">
        <p14:creationId xmlns:p14="http://schemas.microsoft.com/office/powerpoint/2010/main" val="1051816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31</a:t>
            </a:fld>
            <a:endParaRPr lang="en-US"/>
          </a:p>
        </p:txBody>
      </p:sp>
    </p:spTree>
    <p:extLst>
      <p:ext uri="{BB962C8B-B14F-4D97-AF65-F5344CB8AC3E}">
        <p14:creationId xmlns:p14="http://schemas.microsoft.com/office/powerpoint/2010/main" val="240598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7</a:t>
            </a:fld>
            <a:endParaRPr lang="en-US"/>
          </a:p>
        </p:txBody>
      </p:sp>
    </p:spTree>
    <p:extLst>
      <p:ext uri="{BB962C8B-B14F-4D97-AF65-F5344CB8AC3E}">
        <p14:creationId xmlns:p14="http://schemas.microsoft.com/office/powerpoint/2010/main" val="1545401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8</a:t>
            </a:fld>
            <a:endParaRPr lang="en-US"/>
          </a:p>
        </p:txBody>
      </p:sp>
    </p:spTree>
    <p:extLst>
      <p:ext uri="{BB962C8B-B14F-4D97-AF65-F5344CB8AC3E}">
        <p14:creationId xmlns:p14="http://schemas.microsoft.com/office/powerpoint/2010/main" val="3234637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9</a:t>
            </a:fld>
            <a:endParaRPr lang="en-US"/>
          </a:p>
        </p:txBody>
      </p:sp>
    </p:spTree>
    <p:extLst>
      <p:ext uri="{BB962C8B-B14F-4D97-AF65-F5344CB8AC3E}">
        <p14:creationId xmlns:p14="http://schemas.microsoft.com/office/powerpoint/2010/main" val="1669564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10</a:t>
            </a:fld>
            <a:endParaRPr lang="en-US"/>
          </a:p>
        </p:txBody>
      </p:sp>
    </p:spTree>
    <p:extLst>
      <p:ext uri="{BB962C8B-B14F-4D97-AF65-F5344CB8AC3E}">
        <p14:creationId xmlns:p14="http://schemas.microsoft.com/office/powerpoint/2010/main" val="40172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11</a:t>
            </a:fld>
            <a:endParaRPr lang="en-US"/>
          </a:p>
        </p:txBody>
      </p:sp>
    </p:spTree>
    <p:extLst>
      <p:ext uri="{BB962C8B-B14F-4D97-AF65-F5344CB8AC3E}">
        <p14:creationId xmlns:p14="http://schemas.microsoft.com/office/powerpoint/2010/main" val="2669892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12</a:t>
            </a:fld>
            <a:endParaRPr lang="en-US"/>
          </a:p>
        </p:txBody>
      </p:sp>
    </p:spTree>
    <p:extLst>
      <p:ext uri="{BB962C8B-B14F-4D97-AF65-F5344CB8AC3E}">
        <p14:creationId xmlns:p14="http://schemas.microsoft.com/office/powerpoint/2010/main" val="1215416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13</a:t>
            </a:fld>
            <a:endParaRPr lang="en-US"/>
          </a:p>
        </p:txBody>
      </p:sp>
    </p:spTree>
    <p:extLst>
      <p:ext uri="{BB962C8B-B14F-4D97-AF65-F5344CB8AC3E}">
        <p14:creationId xmlns:p14="http://schemas.microsoft.com/office/powerpoint/2010/main" val="320070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ED84-4A42-64DE-D25E-6FDD6C064E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3F4527D-5E21-9929-A6A8-4420028F7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89C6D01-C143-A91D-EAEB-A41EAB83986A}"/>
              </a:ext>
            </a:extLst>
          </p:cNvPr>
          <p:cNvSpPr>
            <a:spLocks noGrp="1"/>
          </p:cNvSpPr>
          <p:nvPr>
            <p:ph type="dt" sz="half" idx="10"/>
          </p:nvPr>
        </p:nvSpPr>
        <p:spPr/>
        <p:txBody>
          <a:bodyPr/>
          <a:lstStyle/>
          <a:p>
            <a:fld id="{EB96466D-07AF-CA41-9389-6F1EDF81BB8F}" type="datetimeFigureOut">
              <a:rPr lang="en-US" smtClean="0"/>
              <a:t>2/15/25</a:t>
            </a:fld>
            <a:endParaRPr lang="en-US"/>
          </a:p>
        </p:txBody>
      </p:sp>
      <p:sp>
        <p:nvSpPr>
          <p:cNvPr id="5" name="Footer Placeholder 4">
            <a:extLst>
              <a:ext uri="{FF2B5EF4-FFF2-40B4-BE49-F238E27FC236}">
                <a16:creationId xmlns:a16="http://schemas.microsoft.com/office/drawing/2014/main" id="{F8D4CC0F-F0EC-4CDF-0AA0-2144FAAAA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E50B9-4097-D59C-4A95-C2E9FB69845A}"/>
              </a:ext>
            </a:extLst>
          </p:cNvPr>
          <p:cNvSpPr>
            <a:spLocks noGrp="1"/>
          </p:cNvSpPr>
          <p:nvPr>
            <p:ph type="sldNum" sz="quarter" idx="12"/>
          </p:nvPr>
        </p:nvSpPr>
        <p:spPr/>
        <p:txBody>
          <a:bodyPr/>
          <a:lstStyle/>
          <a:p>
            <a:fld id="{595FACCC-CD9D-D443-8FB4-7D3E76C3625C}" type="slidenum">
              <a:rPr lang="en-US" smtClean="0"/>
              <a:t>‹#›</a:t>
            </a:fld>
            <a:endParaRPr lang="en-US"/>
          </a:p>
        </p:txBody>
      </p:sp>
    </p:spTree>
    <p:extLst>
      <p:ext uri="{BB962C8B-B14F-4D97-AF65-F5344CB8AC3E}">
        <p14:creationId xmlns:p14="http://schemas.microsoft.com/office/powerpoint/2010/main" val="186849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D922BE12-9582-5E36-9A46-E6B1A71374AD}"/>
              </a:ext>
            </a:extLst>
          </p:cNvPr>
          <p:cNvGrpSpPr>
            <a:grpSpLocks/>
          </p:cNvGrpSpPr>
          <p:nvPr userDrawn="1"/>
        </p:nvGrpSpPr>
        <p:grpSpPr bwMode="auto">
          <a:xfrm>
            <a:off x="0" y="1295400"/>
            <a:ext cx="9347200" cy="46038"/>
            <a:chOff x="1905000" y="6553200"/>
            <a:chExt cx="7010400" cy="45719"/>
          </a:xfrm>
        </p:grpSpPr>
        <p:sp>
          <p:nvSpPr>
            <p:cNvPr id="5" name="Rectangle 4">
              <a:extLst>
                <a:ext uri="{FF2B5EF4-FFF2-40B4-BE49-F238E27FC236}">
                  <a16:creationId xmlns:a16="http://schemas.microsoft.com/office/drawing/2014/main" id="{1AE3572E-FE64-41B7-3339-60BF32D81F3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86B9EE53-4488-BC98-9F5D-7AD70D718AE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21AABAAD-1718-5D4C-8A6D-44BCFBFE665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9" name="Group 13">
            <a:extLst>
              <a:ext uri="{FF2B5EF4-FFF2-40B4-BE49-F238E27FC236}">
                <a16:creationId xmlns:a16="http://schemas.microsoft.com/office/drawing/2014/main" id="{FAF22554-4316-51B4-B78C-7231D9658C26}"/>
              </a:ext>
            </a:extLst>
          </p:cNvPr>
          <p:cNvGrpSpPr>
            <a:grpSpLocks/>
          </p:cNvGrpSpPr>
          <p:nvPr userDrawn="1"/>
        </p:nvGrpSpPr>
        <p:grpSpPr bwMode="auto">
          <a:xfrm>
            <a:off x="2844800" y="6553200"/>
            <a:ext cx="9347200" cy="46038"/>
            <a:chOff x="1905000" y="6553200"/>
            <a:chExt cx="7010400" cy="45719"/>
          </a:xfrm>
        </p:grpSpPr>
        <p:sp>
          <p:nvSpPr>
            <p:cNvPr id="10" name="Rectangle 9">
              <a:extLst>
                <a:ext uri="{FF2B5EF4-FFF2-40B4-BE49-F238E27FC236}">
                  <a16:creationId xmlns:a16="http://schemas.microsoft.com/office/drawing/2014/main" id="{1C832A28-6E69-AE65-A696-EDD695DEC90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FBC91FD1-B387-5702-11A6-E6065DE81D0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D214263A-11FE-E266-797C-E722093E272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3" name="Picture 14" descr="Picture 7.png">
            <a:extLst>
              <a:ext uri="{FF2B5EF4-FFF2-40B4-BE49-F238E27FC236}">
                <a16:creationId xmlns:a16="http://schemas.microsoft.com/office/drawing/2014/main" id="{29FF1D89-B1E6-4696-0D15-C0B6793134A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E1236296-772C-0C4E-3E8A-4BD67A548EF8}"/>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4766733" y="1600201"/>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600201"/>
            <a:ext cx="4011084"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7339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16C2C08E-F8BC-8441-972A-99C6A6CC83AE}"/>
              </a:ext>
            </a:extLst>
          </p:cNvPr>
          <p:cNvGrpSpPr>
            <a:grpSpLocks/>
          </p:cNvGrpSpPr>
          <p:nvPr userDrawn="1"/>
        </p:nvGrpSpPr>
        <p:grpSpPr bwMode="auto">
          <a:xfrm>
            <a:off x="0" y="1295400"/>
            <a:ext cx="9347200" cy="46038"/>
            <a:chOff x="1905000" y="6553200"/>
            <a:chExt cx="7010400" cy="45719"/>
          </a:xfrm>
        </p:grpSpPr>
        <p:sp>
          <p:nvSpPr>
            <p:cNvPr id="7" name="Rectangle 6">
              <a:extLst>
                <a:ext uri="{FF2B5EF4-FFF2-40B4-BE49-F238E27FC236}">
                  <a16:creationId xmlns:a16="http://schemas.microsoft.com/office/drawing/2014/main" id="{949C1C83-CE3B-EAEB-8729-E5745E7DB7A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4304A50B-CE9B-6751-3440-7CDA65CFBB9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BA3822F8-5159-60E7-038E-FFF65D41AA8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0" name="Group 10">
            <a:extLst>
              <a:ext uri="{FF2B5EF4-FFF2-40B4-BE49-F238E27FC236}">
                <a16:creationId xmlns:a16="http://schemas.microsoft.com/office/drawing/2014/main" id="{1B3F91F1-60D1-946F-3F83-B0F44DE272A0}"/>
              </a:ext>
            </a:extLst>
          </p:cNvPr>
          <p:cNvGrpSpPr>
            <a:grpSpLocks/>
          </p:cNvGrpSpPr>
          <p:nvPr userDrawn="1"/>
        </p:nvGrpSpPr>
        <p:grpSpPr bwMode="auto">
          <a:xfrm>
            <a:off x="2844800" y="6553200"/>
            <a:ext cx="9347200" cy="46038"/>
            <a:chOff x="1905000" y="6553200"/>
            <a:chExt cx="7010400" cy="45719"/>
          </a:xfrm>
        </p:grpSpPr>
        <p:sp>
          <p:nvSpPr>
            <p:cNvPr id="11" name="Rectangle 10">
              <a:extLst>
                <a:ext uri="{FF2B5EF4-FFF2-40B4-BE49-F238E27FC236}">
                  <a16:creationId xmlns:a16="http://schemas.microsoft.com/office/drawing/2014/main" id="{31846AA8-11C2-0910-554F-4AC1637DF5F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04821928-913E-ED36-48A0-C8D3E871CB2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5A1176E7-50AF-2B0F-3DB6-AFBA7219FEE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4" name="Picture 14" descr="Picture 7.png">
            <a:extLst>
              <a:ext uri="{FF2B5EF4-FFF2-40B4-BE49-F238E27FC236}">
                <a16:creationId xmlns:a16="http://schemas.microsoft.com/office/drawing/2014/main" id="{7AAEE034-EDDD-3765-4A0C-B4E15E4C1BD3}"/>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4D9A58DD-D40C-695C-1AC0-391ABA125950}"/>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2389717" y="5407025"/>
            <a:ext cx="73152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2389717" y="1828800"/>
            <a:ext cx="73152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53818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1D018482-9950-2A51-1719-0F2FD5B9BEC6}"/>
              </a:ext>
            </a:extLst>
          </p:cNvPr>
          <p:cNvGrpSpPr>
            <a:grpSpLocks/>
          </p:cNvGrpSpPr>
          <p:nvPr userDrawn="1"/>
        </p:nvGrpSpPr>
        <p:grpSpPr bwMode="auto">
          <a:xfrm>
            <a:off x="0" y="1295400"/>
            <a:ext cx="9347200" cy="46038"/>
            <a:chOff x="1905000" y="6553200"/>
            <a:chExt cx="7010400" cy="45719"/>
          </a:xfrm>
        </p:grpSpPr>
        <p:sp>
          <p:nvSpPr>
            <p:cNvPr id="4" name="Rectangle 3">
              <a:extLst>
                <a:ext uri="{FF2B5EF4-FFF2-40B4-BE49-F238E27FC236}">
                  <a16:creationId xmlns:a16="http://schemas.microsoft.com/office/drawing/2014/main" id="{3FC449A6-67D7-10A8-154F-E7B6F4B1E58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08A21BD9-4C28-7BC2-2FD5-6F81D6C70A5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3E422922-BB0E-2A51-63B9-513D4BE0D5A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7" name="Group 24">
            <a:extLst>
              <a:ext uri="{FF2B5EF4-FFF2-40B4-BE49-F238E27FC236}">
                <a16:creationId xmlns:a16="http://schemas.microsoft.com/office/drawing/2014/main" id="{7C94BC88-F64D-448F-39CB-6F95929E8213}"/>
              </a:ext>
            </a:extLst>
          </p:cNvPr>
          <p:cNvGrpSpPr>
            <a:grpSpLocks/>
          </p:cNvGrpSpPr>
          <p:nvPr userDrawn="1"/>
        </p:nvGrpSpPr>
        <p:grpSpPr bwMode="auto">
          <a:xfrm>
            <a:off x="2844800" y="6553200"/>
            <a:ext cx="9347200" cy="46038"/>
            <a:chOff x="1905000" y="6553200"/>
            <a:chExt cx="7010400" cy="45719"/>
          </a:xfrm>
        </p:grpSpPr>
        <p:sp>
          <p:nvSpPr>
            <p:cNvPr id="8" name="Rectangle 7">
              <a:extLst>
                <a:ext uri="{FF2B5EF4-FFF2-40B4-BE49-F238E27FC236}">
                  <a16:creationId xmlns:a16="http://schemas.microsoft.com/office/drawing/2014/main" id="{24A445AA-F10C-7044-1B18-96DF59CAFF1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D1DCB8F9-A0F8-17CA-B373-182FC621C51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a:extLst>
                <a:ext uri="{FF2B5EF4-FFF2-40B4-BE49-F238E27FC236}">
                  <a16:creationId xmlns:a16="http://schemas.microsoft.com/office/drawing/2014/main" id="{888F9BFF-9542-2533-011F-C00D31EDF47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1" name="Picture 14" descr="Picture 7.png">
            <a:extLst>
              <a:ext uri="{FF2B5EF4-FFF2-40B4-BE49-F238E27FC236}">
                <a16:creationId xmlns:a16="http://schemas.microsoft.com/office/drawing/2014/main" id="{5E2E40C8-248E-5616-2A5C-703BC6A7757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3A24457A-A21B-9EF5-D7D9-DFECFCCEFD75}"/>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822440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E18E98F-DBE7-3232-E8C1-CEC312216C1F}"/>
              </a:ext>
            </a:extLst>
          </p:cNvPr>
          <p:cNvGrpSpPr>
            <a:grpSpLocks/>
          </p:cNvGrpSpPr>
          <p:nvPr userDrawn="1"/>
        </p:nvGrpSpPr>
        <p:grpSpPr bwMode="auto">
          <a:xfrm rot="5400000">
            <a:off x="7538509" y="2560109"/>
            <a:ext cx="5181600" cy="61383"/>
            <a:chOff x="1905000" y="6553200"/>
            <a:chExt cx="7010400" cy="45719"/>
          </a:xfrm>
        </p:grpSpPr>
        <p:sp>
          <p:nvSpPr>
            <p:cNvPr id="4" name="Rectangle 3">
              <a:extLst>
                <a:ext uri="{FF2B5EF4-FFF2-40B4-BE49-F238E27FC236}">
                  <a16:creationId xmlns:a16="http://schemas.microsoft.com/office/drawing/2014/main" id="{2B94A8C7-A1D5-4E5B-5587-55EB871E8A0D}"/>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200684CD-3CEC-D089-0BB7-89A4E328CE0E}"/>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9DB583A9-DE58-C34E-6E8F-B88FA7364296}"/>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8" name="Picture 10" descr="Picture 7.png">
            <a:extLst>
              <a:ext uri="{FF2B5EF4-FFF2-40B4-BE49-F238E27FC236}">
                <a16:creationId xmlns:a16="http://schemas.microsoft.com/office/drawing/2014/main" id="{36FBDF4F-9404-DC71-098B-BC0D05EE0153}"/>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10583" y="381001"/>
            <a:ext cx="922868"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01C5E13-F747-B231-7E70-1DBA3704988D}"/>
              </a:ext>
            </a:extLst>
          </p:cNvPr>
          <p:cNvSpPr txBox="1"/>
          <p:nvPr userDrawn="1"/>
        </p:nvSpPr>
        <p:spPr>
          <a:xfrm rot="5400000">
            <a:off x="-2748491" y="3808884"/>
            <a:ext cx="5867400" cy="230832"/>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625600" y="38100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8191500" y="2552700"/>
            <a:ext cx="5867400" cy="1524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60524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1" y="3750945"/>
            <a:ext cx="9848089"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1" y="4610030"/>
            <a:ext cx="7321550" cy="647555"/>
          </a:xfrm>
        </p:spPr>
        <p:txBody>
          <a:bodyPr>
            <a:normAutofit/>
          </a:bodyPr>
          <a:lstStyle>
            <a:lvl1pPr marL="0" indent="0">
              <a:buNone/>
              <a:defRPr sz="1801">
                <a:solidFill>
                  <a:schemeClr val="tx1"/>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36299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338456" y="258447"/>
            <a:ext cx="11506836" cy="611505"/>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338456" y="1048386"/>
            <a:ext cx="11506836" cy="5128895"/>
          </a:xfrm>
        </p:spPr>
        <p:txBody>
          <a:bodyPr>
            <a:normAutofit/>
          </a:bodyPr>
          <a:lstStyle>
            <a:lvl1pPr>
              <a:defRPr sz="2000">
                <a:solidFill>
                  <a:schemeClr val="tx1">
                    <a:lumMod val="75000"/>
                    <a:lumOff val="25000"/>
                  </a:schemeClr>
                </a:solidFill>
              </a:defRPr>
            </a:lvl1pPr>
            <a:lvl2pPr>
              <a:defRPr sz="1801">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04915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4A3D69-4841-F691-A822-A6153CF4D43D}"/>
              </a:ext>
            </a:extLst>
          </p:cNvPr>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Arial" pitchFamily="34" charset="0"/>
              <a:cs typeface="Arial" pitchFamily="34" charset="0"/>
            </a:endParaRPr>
          </a:p>
        </p:txBody>
      </p:sp>
      <p:sp>
        <p:nvSpPr>
          <p:cNvPr id="3" name="Rectangle 2">
            <a:extLst>
              <a:ext uri="{FF2B5EF4-FFF2-40B4-BE49-F238E27FC236}">
                <a16:creationId xmlns:a16="http://schemas.microsoft.com/office/drawing/2014/main" id="{CF4B86B3-32A2-5224-9AAF-62DD0758B94F}"/>
              </a:ext>
            </a:extLst>
          </p:cNvPr>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Rectangle 3">
            <a:extLst>
              <a:ext uri="{FF2B5EF4-FFF2-40B4-BE49-F238E27FC236}">
                <a16:creationId xmlns:a16="http://schemas.microsoft.com/office/drawing/2014/main" id="{DB84F80A-81BD-405B-D16D-E09E780FBB7B}"/>
              </a:ext>
            </a:extLst>
          </p:cNvPr>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B4F7F278-1D7A-80F5-B17F-1CCBFA5EC4FE}"/>
              </a:ext>
            </a:extLst>
          </p:cNvPr>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6" name="Picture 10" descr="BITS_university_logo_whitevert.png">
            <a:extLst>
              <a:ext uri="{FF2B5EF4-FFF2-40B4-BE49-F238E27FC236}">
                <a16:creationId xmlns:a16="http://schemas.microsoft.com/office/drawing/2014/main" id="{3707F097-5E52-E513-D251-FDE22683B0B9}"/>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1D7F50B-FEF2-AC6F-6FE5-28CC782A4921}"/>
              </a:ext>
            </a:extLst>
          </p:cNvPr>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547573AB-6B8C-D35D-6FCC-1993A9E4C8F0}"/>
              </a:ext>
            </a:extLst>
          </p:cNvPr>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0602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B88D8A-D8BF-E4E6-A856-5D4AC7D1C7C9}"/>
              </a:ext>
            </a:extLst>
          </p:cNvPr>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pitchFamily="34" charset="0"/>
              <a:cs typeface="Arial" pitchFamily="34" charset="0"/>
            </a:endParaRPr>
          </a:p>
        </p:txBody>
      </p:sp>
      <p:sp>
        <p:nvSpPr>
          <p:cNvPr id="4" name="Rectangle 3">
            <a:extLst>
              <a:ext uri="{FF2B5EF4-FFF2-40B4-BE49-F238E27FC236}">
                <a16:creationId xmlns:a16="http://schemas.microsoft.com/office/drawing/2014/main" id="{22AB191D-E6CD-D370-7040-74DF014B3794}"/>
              </a:ext>
            </a:extLst>
          </p:cNvPr>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53F41A23-0180-1ECD-DBCA-E729544A483D}"/>
              </a:ext>
            </a:extLst>
          </p:cNvPr>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6E233892-C779-6E23-3FAC-33755B7E33CB}"/>
              </a:ext>
            </a:extLst>
          </p:cNvPr>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8" name="Picture 10" descr="BITS_university_logo_whitevert.png">
            <a:extLst>
              <a:ext uri="{FF2B5EF4-FFF2-40B4-BE49-F238E27FC236}">
                <a16:creationId xmlns:a16="http://schemas.microsoft.com/office/drawing/2014/main" id="{CAD7B431-7504-C77B-A3A1-6E1931C2CC8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D065D9AA-326B-0966-6E34-F4E808C41BD8}"/>
              </a:ext>
            </a:extLst>
          </p:cNvPr>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B8A2227C-C31A-23CE-825D-BB61E8A61948}"/>
              </a:ext>
            </a:extLst>
          </p:cNvPr>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87509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E4146A5F-3536-D7A4-8A8F-066BF120DA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99657B03-5702-A80F-652E-0C70AEA97428}"/>
              </a:ext>
            </a:extLst>
          </p:cNvPr>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4" name="Picture 8" descr="Picture 7.png">
            <a:extLst>
              <a:ext uri="{FF2B5EF4-FFF2-40B4-BE49-F238E27FC236}">
                <a16:creationId xmlns:a16="http://schemas.microsoft.com/office/drawing/2014/main" id="{47B7CC06-AFAA-B8B2-6C43-DEC8A562F3A8}"/>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563EDFA-F09F-8AB4-973D-93E6C1B25111}"/>
              </a:ext>
            </a:extLst>
          </p:cNvPr>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EED8A7B6-D25A-36C3-4191-115CAA485BC6}"/>
              </a:ext>
            </a:extLst>
          </p:cNvPr>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1D42998E-D8B6-AB53-58D0-1494DDE37FCB}"/>
              </a:ext>
            </a:extLst>
          </p:cNvPr>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62D6A800-CA5D-42E9-1666-B94274787DF6}"/>
              </a:ext>
            </a:extLst>
          </p:cNvPr>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7980F198-3D3E-2EF0-12E2-0B34F5CF764D}"/>
              </a:ext>
            </a:extLst>
          </p:cNvPr>
          <p:cNvSpPr txBox="1"/>
          <p:nvPr userDrawn="1"/>
        </p:nvSpPr>
        <p:spPr>
          <a:xfrm>
            <a:off x="9448800" y="11715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9096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39AE5-382D-22E2-9EF7-58D346A76C94}"/>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4" name="Group 11">
            <a:extLst>
              <a:ext uri="{FF2B5EF4-FFF2-40B4-BE49-F238E27FC236}">
                <a16:creationId xmlns:a16="http://schemas.microsoft.com/office/drawing/2014/main" id="{6A99812D-E000-8BD9-382D-032177299B79}"/>
              </a:ext>
            </a:extLst>
          </p:cNvPr>
          <p:cNvGrpSpPr>
            <a:grpSpLocks/>
          </p:cNvGrpSpPr>
          <p:nvPr userDrawn="1"/>
        </p:nvGrpSpPr>
        <p:grpSpPr bwMode="auto">
          <a:xfrm>
            <a:off x="2779184" y="6550026"/>
            <a:ext cx="9412816" cy="49213"/>
            <a:chOff x="2083888" y="6550671"/>
            <a:chExt cx="7060112" cy="48665"/>
          </a:xfrm>
        </p:grpSpPr>
        <p:sp>
          <p:nvSpPr>
            <p:cNvPr id="5" name="Rectangle 4">
              <a:extLst>
                <a:ext uri="{FF2B5EF4-FFF2-40B4-BE49-F238E27FC236}">
                  <a16:creationId xmlns:a16="http://schemas.microsoft.com/office/drawing/2014/main" id="{B87CE080-8A18-5F6A-E2C4-FFFF1898A2BC}"/>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C89C3056-00A4-DBCA-958E-32146AE615BF}"/>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3C57CD1D-B87A-BA51-CA6E-209D29B5595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8" name="Picture 11" descr="Picture 7.png">
            <a:extLst>
              <a:ext uri="{FF2B5EF4-FFF2-40B4-BE49-F238E27FC236}">
                <a16:creationId xmlns:a16="http://schemas.microsoft.com/office/drawing/2014/main" id="{6F9DB59C-2E8C-0E35-46D2-BDA20065C010}"/>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46CBBA99-EEF0-73F1-8D33-0D717C2FB88E}"/>
              </a:ext>
            </a:extLst>
          </p:cNvPr>
          <p:cNvGrpSpPr>
            <a:grpSpLocks/>
          </p:cNvGrpSpPr>
          <p:nvPr userDrawn="1"/>
        </p:nvGrpSpPr>
        <p:grpSpPr bwMode="auto">
          <a:xfrm>
            <a:off x="2844800" y="6553200"/>
            <a:ext cx="9347200" cy="46038"/>
            <a:chOff x="1905000" y="6553200"/>
            <a:chExt cx="7010400" cy="45719"/>
          </a:xfrm>
        </p:grpSpPr>
        <p:sp>
          <p:nvSpPr>
            <p:cNvPr id="10" name="Rectangle 9">
              <a:extLst>
                <a:ext uri="{FF2B5EF4-FFF2-40B4-BE49-F238E27FC236}">
                  <a16:creationId xmlns:a16="http://schemas.microsoft.com/office/drawing/2014/main" id="{5B64D6CA-D530-F611-1EB1-D9255C68855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9D1FC07A-26A5-FBE4-E665-D7C76F76AE2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56C09276-DE25-5AD5-EBF5-6C285505971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3" name="Group 22">
            <a:extLst>
              <a:ext uri="{FF2B5EF4-FFF2-40B4-BE49-F238E27FC236}">
                <a16:creationId xmlns:a16="http://schemas.microsoft.com/office/drawing/2014/main" id="{3148767E-079D-6D1A-2814-83B91C3C8CB7}"/>
              </a:ext>
            </a:extLst>
          </p:cNvPr>
          <p:cNvGrpSpPr>
            <a:grpSpLocks/>
          </p:cNvGrpSpPr>
          <p:nvPr userDrawn="1"/>
        </p:nvGrpSpPr>
        <p:grpSpPr bwMode="auto">
          <a:xfrm>
            <a:off x="0" y="1295400"/>
            <a:ext cx="9347200" cy="46038"/>
            <a:chOff x="1905000" y="6553200"/>
            <a:chExt cx="7010400" cy="45719"/>
          </a:xfrm>
        </p:grpSpPr>
        <p:sp>
          <p:nvSpPr>
            <p:cNvPr id="14" name="Rectangle 13">
              <a:extLst>
                <a:ext uri="{FF2B5EF4-FFF2-40B4-BE49-F238E27FC236}">
                  <a16:creationId xmlns:a16="http://schemas.microsoft.com/office/drawing/2014/main" id="{1036EA4F-5E0C-B72F-F161-C867756FB11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a:extLst>
                <a:ext uri="{FF2B5EF4-FFF2-40B4-BE49-F238E27FC236}">
                  <a16:creationId xmlns:a16="http://schemas.microsoft.com/office/drawing/2014/main" id="{6824A0FA-7E45-B907-BBB5-58DDC1CB080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6" name="Rectangle 15">
              <a:extLst>
                <a:ext uri="{FF2B5EF4-FFF2-40B4-BE49-F238E27FC236}">
                  <a16:creationId xmlns:a16="http://schemas.microsoft.com/office/drawing/2014/main" id="{8D498C4D-7B54-B9CC-5122-E26078BC532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326965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625E-E5D8-69C3-CE02-5DAF9D7C067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A6356EF-2481-7382-E05C-46AFF153292A}"/>
              </a:ext>
            </a:extLst>
          </p:cNvPr>
          <p:cNvSpPr>
            <a:spLocks noGrp="1"/>
          </p:cNvSpPr>
          <p:nvPr>
            <p:ph type="dt" sz="half" idx="10"/>
          </p:nvPr>
        </p:nvSpPr>
        <p:spPr/>
        <p:txBody>
          <a:bodyPr/>
          <a:lstStyle/>
          <a:p>
            <a:pPr>
              <a:defRPr/>
            </a:pPr>
            <a:fld id="{574D89A2-E891-4143-9EB2-B2E94B1A3AE2}" type="datetimeFigureOut">
              <a:rPr lang="en-US" smtClean="0"/>
              <a:pPr>
                <a:defRPr/>
              </a:pPr>
              <a:t>2/15/25</a:t>
            </a:fld>
            <a:endParaRPr lang="en-US"/>
          </a:p>
        </p:txBody>
      </p:sp>
      <p:sp>
        <p:nvSpPr>
          <p:cNvPr id="4" name="Footer Placeholder 3">
            <a:extLst>
              <a:ext uri="{FF2B5EF4-FFF2-40B4-BE49-F238E27FC236}">
                <a16:creationId xmlns:a16="http://schemas.microsoft.com/office/drawing/2014/main" id="{A0AAF371-138E-4901-B1E8-3D2C97D18B61}"/>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DDCE2E95-9EEB-60AC-E577-3C37B7AF8109}"/>
              </a:ext>
            </a:extLst>
          </p:cNvPr>
          <p:cNvSpPr>
            <a:spLocks noGrp="1"/>
          </p:cNvSpPr>
          <p:nvPr>
            <p:ph type="sldNum" sz="quarter" idx="12"/>
          </p:nvPr>
        </p:nvSpPr>
        <p:spPr/>
        <p:txBody>
          <a:bodyPr/>
          <a:lstStyle/>
          <a:p>
            <a:fld id="{F90E45C6-92C6-184F-A5FA-1BB0AE63A2A7}" type="slidenum">
              <a:rPr lang="en-US" altLang="en-US" smtClean="0"/>
              <a:pPr/>
              <a:t>‹#›</a:t>
            </a:fld>
            <a:endParaRPr lang="en-US" altLang="en-US"/>
          </a:p>
        </p:txBody>
      </p:sp>
      <p:grpSp>
        <p:nvGrpSpPr>
          <p:cNvPr id="6" name="Group 18">
            <a:extLst>
              <a:ext uri="{FF2B5EF4-FFF2-40B4-BE49-F238E27FC236}">
                <a16:creationId xmlns:a16="http://schemas.microsoft.com/office/drawing/2014/main" id="{87018F8A-054D-7AF2-00CF-072D22E0A553}"/>
              </a:ext>
            </a:extLst>
          </p:cNvPr>
          <p:cNvGrpSpPr>
            <a:grpSpLocks/>
          </p:cNvGrpSpPr>
          <p:nvPr userDrawn="1"/>
        </p:nvGrpSpPr>
        <p:grpSpPr bwMode="auto">
          <a:xfrm>
            <a:off x="2844800" y="6553200"/>
            <a:ext cx="9347200" cy="46038"/>
            <a:chOff x="1905000" y="6553200"/>
            <a:chExt cx="7010400" cy="45719"/>
          </a:xfrm>
        </p:grpSpPr>
        <p:sp>
          <p:nvSpPr>
            <p:cNvPr id="7" name="Rectangle 6">
              <a:extLst>
                <a:ext uri="{FF2B5EF4-FFF2-40B4-BE49-F238E27FC236}">
                  <a16:creationId xmlns:a16="http://schemas.microsoft.com/office/drawing/2014/main" id="{64595F08-2264-C58E-6292-EC288BD0F5C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960CD7BA-3CDF-9DCC-4C51-11DA47C8B49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EF6FAA5F-EC6C-5EFB-6E99-FA60B16DFED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10" name="TextBox 9">
            <a:extLst>
              <a:ext uri="{FF2B5EF4-FFF2-40B4-BE49-F238E27FC236}">
                <a16:creationId xmlns:a16="http://schemas.microsoft.com/office/drawing/2014/main" id="{C729BD68-2DCA-F088-7DE7-89E2EAF714B0}"/>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11" name="Picture 11" descr="Picture 7.png">
            <a:extLst>
              <a:ext uri="{FF2B5EF4-FFF2-40B4-BE49-F238E27FC236}">
                <a16:creationId xmlns:a16="http://schemas.microsoft.com/office/drawing/2014/main" id="{C79D63CF-106D-A6E7-5F9D-466013674F8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22">
            <a:extLst>
              <a:ext uri="{FF2B5EF4-FFF2-40B4-BE49-F238E27FC236}">
                <a16:creationId xmlns:a16="http://schemas.microsoft.com/office/drawing/2014/main" id="{DEACE02F-67FD-14FE-95EE-64899CC6EAE1}"/>
              </a:ext>
            </a:extLst>
          </p:cNvPr>
          <p:cNvGrpSpPr>
            <a:grpSpLocks/>
          </p:cNvGrpSpPr>
          <p:nvPr userDrawn="1"/>
        </p:nvGrpSpPr>
        <p:grpSpPr bwMode="auto">
          <a:xfrm>
            <a:off x="0" y="1295400"/>
            <a:ext cx="9347200" cy="46038"/>
            <a:chOff x="1905000" y="6553200"/>
            <a:chExt cx="7010400" cy="45719"/>
          </a:xfrm>
        </p:grpSpPr>
        <p:sp>
          <p:nvSpPr>
            <p:cNvPr id="13" name="Rectangle 12">
              <a:extLst>
                <a:ext uri="{FF2B5EF4-FFF2-40B4-BE49-F238E27FC236}">
                  <a16:creationId xmlns:a16="http://schemas.microsoft.com/office/drawing/2014/main" id="{43E39647-B02E-FE0C-F188-AC6AA1D602D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Rectangle 13">
              <a:extLst>
                <a:ext uri="{FF2B5EF4-FFF2-40B4-BE49-F238E27FC236}">
                  <a16:creationId xmlns:a16="http://schemas.microsoft.com/office/drawing/2014/main" id="{E8E891AE-19C1-71EB-30FF-68CFB39D6BB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a:extLst>
                <a:ext uri="{FF2B5EF4-FFF2-40B4-BE49-F238E27FC236}">
                  <a16:creationId xmlns:a16="http://schemas.microsoft.com/office/drawing/2014/main" id="{42E24FC5-7A18-1847-8A1A-650C3ED32A2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Tree>
    <p:extLst>
      <p:ext uri="{BB962C8B-B14F-4D97-AF65-F5344CB8AC3E}">
        <p14:creationId xmlns:p14="http://schemas.microsoft.com/office/powerpoint/2010/main" val="61185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12A6136E-7DE3-52BD-5F7C-0E5ACDF38C30}"/>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77137701-8DF7-8E72-301A-58FA19D4E510}"/>
              </a:ext>
            </a:extLst>
          </p:cNvPr>
          <p:cNvGrpSpPr>
            <a:grpSpLocks/>
          </p:cNvGrpSpPr>
          <p:nvPr userDrawn="1"/>
        </p:nvGrpSpPr>
        <p:grpSpPr bwMode="auto">
          <a:xfrm>
            <a:off x="0" y="1295400"/>
            <a:ext cx="9347200" cy="46038"/>
            <a:chOff x="1905000" y="6553200"/>
            <a:chExt cx="7010400" cy="45719"/>
          </a:xfrm>
        </p:grpSpPr>
        <p:sp>
          <p:nvSpPr>
            <p:cNvPr id="6" name="Rectangle 5">
              <a:extLst>
                <a:ext uri="{FF2B5EF4-FFF2-40B4-BE49-F238E27FC236}">
                  <a16:creationId xmlns:a16="http://schemas.microsoft.com/office/drawing/2014/main" id="{5023DDEF-501D-810F-A956-18FA5F35F0F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EAC3CEAD-E519-8FC7-7640-37D1E54EB59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242817A9-BEBE-6ECF-FAF1-3E4496BB1B7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9" name="Group 28">
            <a:extLst>
              <a:ext uri="{FF2B5EF4-FFF2-40B4-BE49-F238E27FC236}">
                <a16:creationId xmlns:a16="http://schemas.microsoft.com/office/drawing/2014/main" id="{597F8BE5-C9B7-7200-3061-1FAB36CC3152}"/>
              </a:ext>
            </a:extLst>
          </p:cNvPr>
          <p:cNvGrpSpPr>
            <a:grpSpLocks/>
          </p:cNvGrpSpPr>
          <p:nvPr userDrawn="1"/>
        </p:nvGrpSpPr>
        <p:grpSpPr bwMode="auto">
          <a:xfrm>
            <a:off x="2844800" y="6553200"/>
            <a:ext cx="9347200" cy="46038"/>
            <a:chOff x="1905000" y="6553200"/>
            <a:chExt cx="7010400" cy="45719"/>
          </a:xfrm>
        </p:grpSpPr>
        <p:sp>
          <p:nvSpPr>
            <p:cNvPr id="10" name="Rectangle 9">
              <a:extLst>
                <a:ext uri="{FF2B5EF4-FFF2-40B4-BE49-F238E27FC236}">
                  <a16:creationId xmlns:a16="http://schemas.microsoft.com/office/drawing/2014/main" id="{EA326E9A-5A07-ACA3-16BC-89E87D2FFEE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DE37DAB1-86F7-D630-1D57-211D4AE9898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22149CF1-7E7A-68E6-DBDD-11B19B1A52C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13" name="TextBox 12">
            <a:extLst>
              <a:ext uri="{FF2B5EF4-FFF2-40B4-BE49-F238E27FC236}">
                <a16:creationId xmlns:a16="http://schemas.microsoft.com/office/drawing/2014/main" id="{2CC207C3-4598-5B1C-3FB7-8986CBBE1726}"/>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6096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66040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2582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8E5CC2DE-3785-DD05-730E-865F4A52F71A}"/>
              </a:ext>
            </a:extLst>
          </p:cNvPr>
          <p:cNvGrpSpPr>
            <a:grpSpLocks/>
          </p:cNvGrpSpPr>
          <p:nvPr userDrawn="1"/>
        </p:nvGrpSpPr>
        <p:grpSpPr bwMode="auto">
          <a:xfrm>
            <a:off x="0" y="1295400"/>
            <a:ext cx="9347200" cy="46038"/>
            <a:chOff x="1905000" y="6553200"/>
            <a:chExt cx="7010400" cy="45719"/>
          </a:xfrm>
        </p:grpSpPr>
        <p:sp>
          <p:nvSpPr>
            <p:cNvPr id="7" name="Rectangle 6">
              <a:extLst>
                <a:ext uri="{FF2B5EF4-FFF2-40B4-BE49-F238E27FC236}">
                  <a16:creationId xmlns:a16="http://schemas.microsoft.com/office/drawing/2014/main" id="{4BEBC16A-AE1D-C59B-F899-DE1A449D4F0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8CCB5858-A62A-50FF-9A39-42252FE7D42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B330F86D-AB55-03CA-BDBB-5FDDA8B89E7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1" name="Group 15">
            <a:extLst>
              <a:ext uri="{FF2B5EF4-FFF2-40B4-BE49-F238E27FC236}">
                <a16:creationId xmlns:a16="http://schemas.microsoft.com/office/drawing/2014/main" id="{EC8851F6-B1BD-AC56-FDF6-E3ABCA90EBA0}"/>
              </a:ext>
            </a:extLst>
          </p:cNvPr>
          <p:cNvGrpSpPr>
            <a:grpSpLocks/>
          </p:cNvGrpSpPr>
          <p:nvPr userDrawn="1"/>
        </p:nvGrpSpPr>
        <p:grpSpPr bwMode="auto">
          <a:xfrm>
            <a:off x="2844800" y="6553200"/>
            <a:ext cx="9347200" cy="46038"/>
            <a:chOff x="1905000" y="6553200"/>
            <a:chExt cx="7010400" cy="45719"/>
          </a:xfrm>
        </p:grpSpPr>
        <p:sp>
          <p:nvSpPr>
            <p:cNvPr id="12" name="Rectangle 11">
              <a:extLst>
                <a:ext uri="{FF2B5EF4-FFF2-40B4-BE49-F238E27FC236}">
                  <a16:creationId xmlns:a16="http://schemas.microsoft.com/office/drawing/2014/main" id="{9FC326D9-4893-288E-8C44-62D2BE4F1EA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F12D7A65-5B3F-9689-FA1B-B855CD9AFDE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Rectangle 13">
              <a:extLst>
                <a:ext uri="{FF2B5EF4-FFF2-40B4-BE49-F238E27FC236}">
                  <a16:creationId xmlns:a16="http://schemas.microsoft.com/office/drawing/2014/main" id="{8EBF8385-0756-DAEF-AA07-053E5DE2466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5" name="Picture 14" descr="Picture 7.png">
            <a:extLst>
              <a:ext uri="{FF2B5EF4-FFF2-40B4-BE49-F238E27FC236}">
                <a16:creationId xmlns:a16="http://schemas.microsoft.com/office/drawing/2014/main" id="{C8CF5649-DAB7-2FDB-E6AF-6EE07D4E2C4A}"/>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0597359B-8790-5696-FEFC-18658D6CDF33}"/>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609600" y="1535112"/>
            <a:ext cx="5386917"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62199"/>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2"/>
            <a:ext cx="5389033"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362199"/>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6056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5D2E1AEC-E51E-5849-0BF9-51F8C09587FE}"/>
              </a:ext>
            </a:extLst>
          </p:cNvPr>
          <p:cNvGrpSpPr>
            <a:grpSpLocks/>
          </p:cNvGrpSpPr>
          <p:nvPr userDrawn="1"/>
        </p:nvGrpSpPr>
        <p:grpSpPr bwMode="auto">
          <a:xfrm>
            <a:off x="0" y="1295400"/>
            <a:ext cx="9347200" cy="46038"/>
            <a:chOff x="1905000" y="6553200"/>
            <a:chExt cx="7010400" cy="45719"/>
          </a:xfrm>
        </p:grpSpPr>
        <p:sp>
          <p:nvSpPr>
            <p:cNvPr id="3" name="Rectangle 2">
              <a:extLst>
                <a:ext uri="{FF2B5EF4-FFF2-40B4-BE49-F238E27FC236}">
                  <a16:creationId xmlns:a16="http://schemas.microsoft.com/office/drawing/2014/main" id="{535B9A04-C93E-DA8E-5237-38A5887E68C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Rectangle 3">
              <a:extLst>
                <a:ext uri="{FF2B5EF4-FFF2-40B4-BE49-F238E27FC236}">
                  <a16:creationId xmlns:a16="http://schemas.microsoft.com/office/drawing/2014/main" id="{7F65ABA1-08C6-B54E-4C2E-BE9D9ACCFB9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1420ED57-4A0C-4EA9-957D-6BA9E40D8D8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7" name="Group 10">
            <a:extLst>
              <a:ext uri="{FF2B5EF4-FFF2-40B4-BE49-F238E27FC236}">
                <a16:creationId xmlns:a16="http://schemas.microsoft.com/office/drawing/2014/main" id="{4A270F2F-54C7-8C84-DB26-6790B74EAA9E}"/>
              </a:ext>
            </a:extLst>
          </p:cNvPr>
          <p:cNvGrpSpPr>
            <a:grpSpLocks/>
          </p:cNvGrpSpPr>
          <p:nvPr userDrawn="1"/>
        </p:nvGrpSpPr>
        <p:grpSpPr bwMode="auto">
          <a:xfrm>
            <a:off x="2844800" y="6553200"/>
            <a:ext cx="9347200" cy="46038"/>
            <a:chOff x="1905000" y="6553200"/>
            <a:chExt cx="7010400" cy="45719"/>
          </a:xfrm>
        </p:grpSpPr>
        <p:sp>
          <p:nvSpPr>
            <p:cNvPr id="8" name="Rectangle 7">
              <a:extLst>
                <a:ext uri="{FF2B5EF4-FFF2-40B4-BE49-F238E27FC236}">
                  <a16:creationId xmlns:a16="http://schemas.microsoft.com/office/drawing/2014/main" id="{152C0699-5BA5-4022-A2EE-D85A5DCD9AB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E3751828-E80D-D255-A7FD-31080306AC9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a:extLst>
                <a:ext uri="{FF2B5EF4-FFF2-40B4-BE49-F238E27FC236}">
                  <a16:creationId xmlns:a16="http://schemas.microsoft.com/office/drawing/2014/main" id="{1ACAFEEE-5EE0-35B5-9AD7-9CD94BB7D3B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1" name="Picture 14" descr="Picture 7.png">
            <a:extLst>
              <a:ext uri="{FF2B5EF4-FFF2-40B4-BE49-F238E27FC236}">
                <a16:creationId xmlns:a16="http://schemas.microsoft.com/office/drawing/2014/main" id="{D7E7E696-B548-9917-BD08-376D82BD53C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D142D825-A84A-4126-13FD-7635412249D9}"/>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30293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4B5A23-769F-26AD-4B5E-304939B41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B5FC5E5-E07F-54C5-CFB7-EC6CBFA65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AB0F8-2CBC-53D7-8480-E490706EE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96466D-07AF-CA41-9389-6F1EDF81BB8F}" type="datetimeFigureOut">
              <a:rPr lang="en-US" smtClean="0"/>
              <a:t>2/15/25</a:t>
            </a:fld>
            <a:endParaRPr lang="en-US"/>
          </a:p>
        </p:txBody>
      </p:sp>
      <p:sp>
        <p:nvSpPr>
          <p:cNvPr id="5" name="Footer Placeholder 4">
            <a:extLst>
              <a:ext uri="{FF2B5EF4-FFF2-40B4-BE49-F238E27FC236}">
                <a16:creationId xmlns:a16="http://schemas.microsoft.com/office/drawing/2014/main" id="{1E2EA19A-935E-2509-68C3-0AAFBA78E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D9B26F-7D59-D499-0AC0-7C2BFD668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5FACCC-CD9D-D443-8FB4-7D3E76C3625C}" type="slidenum">
              <a:rPr lang="en-US" smtClean="0"/>
              <a:t>‹#›</a:t>
            </a:fld>
            <a:endParaRPr lang="en-US"/>
          </a:p>
        </p:txBody>
      </p:sp>
    </p:spTree>
    <p:extLst>
      <p:ext uri="{BB962C8B-B14F-4D97-AF65-F5344CB8AC3E}">
        <p14:creationId xmlns:p14="http://schemas.microsoft.com/office/powerpoint/2010/main" val="21948099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3" r:id="rId14"/>
    <p:sldLayoutId id="214748367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A2B9-427F-51CC-2F47-053A7C62ECBF}"/>
              </a:ext>
            </a:extLst>
          </p:cNvPr>
          <p:cNvSpPr>
            <a:spLocks noGrp="1"/>
          </p:cNvSpPr>
          <p:nvPr>
            <p:ph type="title"/>
          </p:nvPr>
        </p:nvSpPr>
        <p:spPr/>
        <p:txBody>
          <a:bodyPr/>
          <a:lstStyle/>
          <a:p>
            <a:r>
              <a:rPr lang="en-US" dirty="0"/>
              <a:t>Identity, Entitlement and Access Management</a:t>
            </a:r>
          </a:p>
        </p:txBody>
      </p:sp>
      <p:sp>
        <p:nvSpPr>
          <p:cNvPr id="6" name="Content Placeholder 5">
            <a:extLst>
              <a:ext uri="{FF2B5EF4-FFF2-40B4-BE49-F238E27FC236}">
                <a16:creationId xmlns:a16="http://schemas.microsoft.com/office/drawing/2014/main" id="{6CE3674F-8771-28CE-A8B6-C491B8791A39}"/>
              </a:ext>
            </a:extLst>
          </p:cNvPr>
          <p:cNvSpPr txBox="1">
            <a:spLocks/>
          </p:cNvSpPr>
          <p:nvPr/>
        </p:nvSpPr>
        <p:spPr bwMode="auto">
          <a:xfrm>
            <a:off x="5359400" y="5484341"/>
            <a:ext cx="601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marL="0" indent="0" algn="r" rtl="0" eaLnBrk="0" fontAlgn="base" hangingPunct="0">
              <a:lnSpc>
                <a:spcPts val="1800"/>
              </a:lnSpc>
              <a:spcBef>
                <a:spcPts val="0"/>
              </a:spcBef>
              <a:spcAft>
                <a:spcPct val="0"/>
              </a:spcAft>
              <a:buFont typeface="Arial" panose="020B0604020202020204" pitchFamily="34" charset="0"/>
              <a:buNone/>
              <a:defRPr sz="1800" kern="1200" baseline="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14400" rtl="0" eaLnBrk="1" fontAlgn="base" latinLnBrk="0" hangingPunct="1">
              <a:lnSpc>
                <a:spcPts val="1800"/>
              </a:lnSpc>
              <a:spcBef>
                <a:spcPct val="0"/>
              </a:spcBef>
              <a:spcAft>
                <a:spcPct val="0"/>
              </a:spcAft>
              <a:buClrTx/>
              <a:buSzTx/>
              <a:buFont typeface="Arial" panose="020B0604020202020204" pitchFamily="34" charset="0"/>
              <a:buNone/>
              <a:tabLst/>
              <a:defRPr/>
            </a:pPr>
            <a:r>
              <a:rPr kumimoji="0" lang="en-US" altLang="en-US" sz="1800" b="0" i="0" u="none" strike="noStrike" kern="1200" cap="none" spc="0" normalizeH="0" baseline="0" noProof="0">
                <a:ln>
                  <a:noFill/>
                </a:ln>
                <a:solidFill>
                  <a:sysClr val="window" lastClr="FFFFFF"/>
                </a:solidFill>
                <a:effectLst/>
                <a:uLnTx/>
                <a:uFillTx/>
                <a:latin typeface="Arial" pitchFamily="34" charset="0"/>
                <a:ea typeface="+mn-ea"/>
                <a:cs typeface="Arial" pitchFamily="34" charset="0"/>
              </a:rPr>
              <a:t>Syed Aquib</a:t>
            </a:r>
          </a:p>
          <a:p>
            <a:pPr marL="0" marR="0" lvl="0" indent="0" algn="r" defTabSz="914400" rtl="0" eaLnBrk="1" fontAlgn="base" latinLnBrk="0" hangingPunct="1">
              <a:lnSpc>
                <a:spcPts val="1800"/>
              </a:lnSpc>
              <a:spcBef>
                <a:spcPct val="0"/>
              </a:spcBef>
              <a:spcAft>
                <a:spcPct val="0"/>
              </a:spcAft>
              <a:buClrTx/>
              <a:buSzTx/>
              <a:buFont typeface="Arial" panose="020B0604020202020204" pitchFamily="34" charset="0"/>
              <a:buNone/>
              <a:tabLst/>
              <a:defRPr/>
            </a:pPr>
            <a:r>
              <a:rPr kumimoji="0" lang="en-US" altLang="en-US" sz="1800" b="0" i="0" u="none" strike="noStrike" kern="1200" cap="none" spc="0" normalizeH="0" baseline="0" noProof="0">
                <a:ln>
                  <a:noFill/>
                </a:ln>
                <a:solidFill>
                  <a:sysClr val="window" lastClr="FFFFFF"/>
                </a:solidFill>
                <a:effectLst/>
                <a:uLnTx/>
                <a:uFillTx/>
                <a:latin typeface="Arial" pitchFamily="34" charset="0"/>
                <a:ea typeface="+mn-ea"/>
                <a:cs typeface="Arial" pitchFamily="34" charset="0"/>
              </a:rPr>
              <a:t>Security Fundamentals For Cloud</a:t>
            </a:r>
            <a:endParaRPr kumimoji="0" lang="en-US" altLang="en-US" sz="1800" b="0"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206989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The Challenges of IAM in the Cloud</a:t>
            </a:r>
            <a:endParaRPr lang="en-US" dirty="0"/>
          </a:p>
        </p:txBody>
      </p:sp>
      <p:sp>
        <p:nvSpPr>
          <p:cNvPr id="4" name="Content Placeholder 3">
            <a:extLst>
              <a:ext uri="{FF2B5EF4-FFF2-40B4-BE49-F238E27FC236}">
                <a16:creationId xmlns:a16="http://schemas.microsoft.com/office/drawing/2014/main" id="{F02A5C18-96B6-707C-55FC-0F84C0B850EA}"/>
              </a:ext>
            </a:extLst>
          </p:cNvPr>
          <p:cNvSpPr>
            <a:spLocks noGrp="1"/>
          </p:cNvSpPr>
          <p:nvPr>
            <p:ph idx="1"/>
          </p:nvPr>
        </p:nvSpPr>
        <p:spPr>
          <a:xfrm>
            <a:off x="406400" y="1493838"/>
            <a:ext cx="10972800" cy="4525963"/>
          </a:xfrm>
        </p:spPr>
        <p:txBody>
          <a:bodyPr>
            <a:normAutofit/>
          </a:bodyPr>
          <a:lstStyle/>
          <a:p>
            <a:r>
              <a:rPr lang="en-IN" b="1" dirty="0"/>
              <a:t>Dynamic Environments</a:t>
            </a:r>
          </a:p>
          <a:p>
            <a:pPr>
              <a:buFont typeface="Arial" panose="020B0604020202020204" pitchFamily="34" charset="0"/>
              <a:buChar char="•"/>
            </a:pPr>
            <a:r>
              <a:rPr lang="en-IN" b="1" dirty="0"/>
              <a:t>Rapid changes in cloud infrastructure:</a:t>
            </a:r>
            <a:r>
              <a:rPr lang="en-IN" dirty="0"/>
              <a:t> Cloud infrastructure is inherently dynamic, with frequent changes in configurations, resources, and user access needs. IAM solutions must be agile and adaptable to keep pace with these changes and ensure that access controls remain effective.</a:t>
            </a:r>
          </a:p>
          <a:p>
            <a:pPr>
              <a:buFont typeface="Arial" panose="020B0604020202020204" pitchFamily="34" charset="0"/>
              <a:buChar char="•"/>
            </a:pPr>
            <a:r>
              <a:rPr lang="en-IN" b="1" dirty="0"/>
              <a:t>Ephemeral resources:</a:t>
            </a:r>
            <a:r>
              <a:rPr lang="en-IN" dirty="0"/>
              <a:t> Cloud environments often utilize ephemeral resources, such as virtual machines or containers, that are created and destroyed on demand. Managing identities and access for such short-lived resources can be challenging, as traditional IAM approaches may not be well-suited for such dynamic environments.</a:t>
            </a:r>
          </a:p>
        </p:txBody>
      </p:sp>
    </p:spTree>
    <p:extLst>
      <p:ext uri="{BB962C8B-B14F-4D97-AF65-F5344CB8AC3E}">
        <p14:creationId xmlns:p14="http://schemas.microsoft.com/office/powerpoint/2010/main" val="417918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The Challenges of IAM in the Cloud</a:t>
            </a:r>
            <a:endParaRPr lang="en-US" dirty="0"/>
          </a:p>
        </p:txBody>
      </p:sp>
      <p:sp>
        <p:nvSpPr>
          <p:cNvPr id="4" name="Content Placeholder 3">
            <a:extLst>
              <a:ext uri="{FF2B5EF4-FFF2-40B4-BE49-F238E27FC236}">
                <a16:creationId xmlns:a16="http://schemas.microsoft.com/office/drawing/2014/main" id="{F02A5C18-96B6-707C-55FC-0F84C0B850EA}"/>
              </a:ext>
            </a:extLst>
          </p:cNvPr>
          <p:cNvSpPr>
            <a:spLocks noGrp="1"/>
          </p:cNvSpPr>
          <p:nvPr>
            <p:ph idx="1"/>
          </p:nvPr>
        </p:nvSpPr>
        <p:spPr>
          <a:xfrm>
            <a:off x="406400" y="1493838"/>
            <a:ext cx="10972800" cy="4525963"/>
          </a:xfrm>
        </p:spPr>
        <p:txBody>
          <a:bodyPr>
            <a:normAutofit/>
          </a:bodyPr>
          <a:lstStyle/>
          <a:p>
            <a:r>
              <a:rPr lang="en-IN" b="1" dirty="0"/>
              <a:t>Security Threats</a:t>
            </a:r>
          </a:p>
          <a:p>
            <a:pPr>
              <a:buFont typeface="Arial" panose="020B0604020202020204" pitchFamily="34" charset="0"/>
              <a:buChar char="•"/>
            </a:pPr>
            <a:r>
              <a:rPr lang="en-IN" b="1" dirty="0"/>
              <a:t>Account takeover:</a:t>
            </a:r>
            <a:r>
              <a:rPr lang="en-IN" dirty="0"/>
              <a:t> Cybercriminals often target user accounts to gain unauthorized access to cloud resources. Phishing attacks, credential stuffing, and other tactics are used to compromise accounts and exploit their privileges.</a:t>
            </a:r>
          </a:p>
          <a:p>
            <a:pPr>
              <a:buFont typeface="Arial" panose="020B0604020202020204" pitchFamily="34" charset="0"/>
              <a:buChar char="•"/>
            </a:pPr>
            <a:r>
              <a:rPr lang="en-IN" b="1" dirty="0"/>
              <a:t>Unauthorized access:</a:t>
            </a:r>
            <a:r>
              <a:rPr lang="en-IN" dirty="0"/>
              <a:t> Weak access controls, misconfigurations, or vulnerabilities in cloud applications can lead to unauthorized access to sensitive data or critical systems.</a:t>
            </a:r>
          </a:p>
          <a:p>
            <a:pPr>
              <a:buFont typeface="Arial" panose="020B0604020202020204" pitchFamily="34" charset="0"/>
              <a:buChar char="•"/>
            </a:pPr>
            <a:r>
              <a:rPr lang="en-IN" b="1" dirty="0"/>
              <a:t>Privilege escalation:</a:t>
            </a:r>
            <a:r>
              <a:rPr lang="en-IN" dirty="0"/>
              <a:t> Attackers may exploit vulnerabilities or misconfigurations to elevate their privileges within a cloud environment, gaining access to resources beyond their initial authorization.</a:t>
            </a:r>
          </a:p>
        </p:txBody>
      </p:sp>
    </p:spTree>
    <p:extLst>
      <p:ext uri="{BB962C8B-B14F-4D97-AF65-F5344CB8AC3E}">
        <p14:creationId xmlns:p14="http://schemas.microsoft.com/office/powerpoint/2010/main" val="2737916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IAM Best Practices</a:t>
            </a:r>
            <a:endParaRPr lang="en-US" dirty="0"/>
          </a:p>
        </p:txBody>
      </p:sp>
      <p:sp>
        <p:nvSpPr>
          <p:cNvPr id="2" name="Content Placeholder 3">
            <a:extLst>
              <a:ext uri="{FF2B5EF4-FFF2-40B4-BE49-F238E27FC236}">
                <a16:creationId xmlns:a16="http://schemas.microsoft.com/office/drawing/2014/main" id="{A391D4C3-C282-F748-137D-2EE12D7D9938}"/>
              </a:ext>
            </a:extLst>
          </p:cNvPr>
          <p:cNvSpPr>
            <a:spLocks noGrp="1"/>
          </p:cNvSpPr>
          <p:nvPr>
            <p:ph idx="1"/>
          </p:nvPr>
        </p:nvSpPr>
        <p:spPr>
          <a:xfrm>
            <a:off x="406400" y="1493838"/>
            <a:ext cx="10972800" cy="4525963"/>
          </a:xfrm>
        </p:spPr>
        <p:txBody>
          <a:bodyPr>
            <a:normAutofit/>
          </a:bodyPr>
          <a:lstStyle/>
          <a:p>
            <a:r>
              <a:rPr lang="en-IN" b="1" dirty="0"/>
              <a:t>Strong Password Policies</a:t>
            </a:r>
          </a:p>
          <a:p>
            <a:pPr>
              <a:buFont typeface="Arial" panose="020B0604020202020204" pitchFamily="34" charset="0"/>
              <a:buChar char="•"/>
            </a:pPr>
            <a:r>
              <a:rPr lang="en-IN" b="1" dirty="0"/>
              <a:t>Enforce Complex Passwords:</a:t>
            </a:r>
            <a:r>
              <a:rPr lang="en-IN" dirty="0"/>
              <a:t> Require users to create strong passwords that include a mix of uppercase and lowercase letters, numbers, and symbols. Avoid easily guessable information like birthdays or pet names.</a:t>
            </a:r>
          </a:p>
          <a:p>
            <a:pPr>
              <a:buFont typeface="Arial" panose="020B0604020202020204" pitchFamily="34" charset="0"/>
              <a:buChar char="•"/>
            </a:pPr>
            <a:r>
              <a:rPr lang="en-IN" b="1" dirty="0"/>
              <a:t>Regular Password Changes:</a:t>
            </a:r>
            <a:r>
              <a:rPr lang="en-IN" dirty="0"/>
              <a:t> Mandate periodic password changes to reduce the risk of compromised credentials. Consider a balance between security and user convenience when setting the frequency.</a:t>
            </a:r>
          </a:p>
          <a:p>
            <a:pPr>
              <a:buFont typeface="Arial" panose="020B0604020202020204" pitchFamily="34" charset="0"/>
              <a:buChar char="•"/>
            </a:pPr>
            <a:r>
              <a:rPr lang="en-IN" b="1" dirty="0"/>
              <a:t>Multi-Factor Authentication (MFA):</a:t>
            </a:r>
            <a:r>
              <a:rPr lang="en-IN" dirty="0"/>
              <a:t> Implement MFA to add an extra layer of security beyond passwords. This typically involves requiring users to provide a second form of verification, such as a code sent to their mobile device or a fingerprint scan.</a:t>
            </a:r>
          </a:p>
        </p:txBody>
      </p:sp>
    </p:spTree>
    <p:extLst>
      <p:ext uri="{BB962C8B-B14F-4D97-AF65-F5344CB8AC3E}">
        <p14:creationId xmlns:p14="http://schemas.microsoft.com/office/powerpoint/2010/main" val="3124843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IAM Best Practices</a:t>
            </a:r>
            <a:endParaRPr lang="en-US" dirty="0"/>
          </a:p>
        </p:txBody>
      </p:sp>
      <p:sp>
        <p:nvSpPr>
          <p:cNvPr id="2" name="Content Placeholder 3">
            <a:extLst>
              <a:ext uri="{FF2B5EF4-FFF2-40B4-BE49-F238E27FC236}">
                <a16:creationId xmlns:a16="http://schemas.microsoft.com/office/drawing/2014/main" id="{A391D4C3-C282-F748-137D-2EE12D7D9938}"/>
              </a:ext>
            </a:extLst>
          </p:cNvPr>
          <p:cNvSpPr>
            <a:spLocks noGrp="1"/>
          </p:cNvSpPr>
          <p:nvPr>
            <p:ph idx="1"/>
          </p:nvPr>
        </p:nvSpPr>
        <p:spPr>
          <a:xfrm>
            <a:off x="406400" y="1493838"/>
            <a:ext cx="11785600" cy="5058854"/>
          </a:xfrm>
        </p:spPr>
        <p:txBody>
          <a:bodyPr>
            <a:normAutofit fontScale="92500" lnSpcReduction="10000"/>
          </a:bodyPr>
          <a:lstStyle/>
          <a:p>
            <a:r>
              <a:rPr lang="en-IN" b="1" dirty="0"/>
              <a:t>Least Privilege Access</a:t>
            </a:r>
          </a:p>
          <a:p>
            <a:pPr>
              <a:buFont typeface="Arial" panose="020B0604020202020204" pitchFamily="34" charset="0"/>
              <a:buChar char="•"/>
            </a:pPr>
            <a:r>
              <a:rPr lang="en-IN" b="1" dirty="0"/>
              <a:t>Grant Minimum Necessary Permissions:</a:t>
            </a:r>
            <a:r>
              <a:rPr lang="en-IN" dirty="0"/>
              <a:t> Adhere to the principle of least privilege, granting users only the minimum level of access required to perform their specific tasks. This limits the potential damage in case of a compromised account.</a:t>
            </a:r>
          </a:p>
          <a:p>
            <a:pPr>
              <a:buFont typeface="Arial" panose="020B0604020202020204" pitchFamily="34" charset="0"/>
              <a:buChar char="•"/>
            </a:pPr>
            <a:r>
              <a:rPr lang="en-IN" b="1" dirty="0"/>
              <a:t>Role-Based Access Control (RBAC):</a:t>
            </a:r>
            <a:r>
              <a:rPr lang="en-IN" dirty="0"/>
              <a:t> Implement RBAC to assign permissions based on predefined roles within the organization. This simplifies access management and ensures consistency in access rights.</a:t>
            </a:r>
          </a:p>
          <a:p>
            <a:r>
              <a:rPr lang="en-IN" b="1" dirty="0"/>
              <a:t>User Provisioning and Deprovisioning</a:t>
            </a:r>
          </a:p>
          <a:p>
            <a:pPr>
              <a:buFont typeface="Arial" panose="020B0604020202020204" pitchFamily="34" charset="0"/>
              <a:buChar char="•"/>
            </a:pPr>
            <a:r>
              <a:rPr lang="en-IN" b="1" dirty="0"/>
              <a:t>Automated Processes:</a:t>
            </a:r>
            <a:r>
              <a:rPr lang="en-IN" dirty="0"/>
              <a:t> Automate the processes of creating, modifying, and deleting user accounts. This ensures timely access provisioning and deprovisioning, reducing the risk of unauthorized access.</a:t>
            </a:r>
          </a:p>
          <a:p>
            <a:pPr>
              <a:buFont typeface="Arial" panose="020B0604020202020204" pitchFamily="34" charset="0"/>
              <a:buChar char="•"/>
            </a:pPr>
            <a:r>
              <a:rPr lang="en-IN" b="1" dirty="0"/>
              <a:t>Lifecycle Management:</a:t>
            </a:r>
            <a:r>
              <a:rPr lang="en-IN" dirty="0"/>
              <a:t> Implement IAM solutions that can manage the entire lifecycle of user accounts, from creation to deactivation, ensuring consistent access management throughout the user's tenure.</a:t>
            </a:r>
          </a:p>
        </p:txBody>
      </p:sp>
    </p:spTree>
    <p:extLst>
      <p:ext uri="{BB962C8B-B14F-4D97-AF65-F5344CB8AC3E}">
        <p14:creationId xmlns:p14="http://schemas.microsoft.com/office/powerpoint/2010/main" val="1001715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IAM Best Practices</a:t>
            </a:r>
            <a:endParaRPr lang="en-US" dirty="0"/>
          </a:p>
        </p:txBody>
      </p:sp>
      <p:sp>
        <p:nvSpPr>
          <p:cNvPr id="2" name="Content Placeholder 3">
            <a:extLst>
              <a:ext uri="{FF2B5EF4-FFF2-40B4-BE49-F238E27FC236}">
                <a16:creationId xmlns:a16="http://schemas.microsoft.com/office/drawing/2014/main" id="{A391D4C3-C282-F748-137D-2EE12D7D9938}"/>
              </a:ext>
            </a:extLst>
          </p:cNvPr>
          <p:cNvSpPr>
            <a:spLocks noGrp="1"/>
          </p:cNvSpPr>
          <p:nvPr>
            <p:ph idx="1"/>
          </p:nvPr>
        </p:nvSpPr>
        <p:spPr>
          <a:xfrm>
            <a:off x="406400" y="1493838"/>
            <a:ext cx="11626574" cy="5058854"/>
          </a:xfrm>
        </p:spPr>
        <p:txBody>
          <a:bodyPr>
            <a:normAutofit fontScale="92500"/>
          </a:bodyPr>
          <a:lstStyle/>
          <a:p>
            <a:r>
              <a:rPr lang="en-IN" b="1" dirty="0"/>
              <a:t>Regular Access Reviews</a:t>
            </a:r>
          </a:p>
          <a:p>
            <a:pPr>
              <a:buFont typeface="Arial" panose="020B0604020202020204" pitchFamily="34" charset="0"/>
              <a:buChar char="•"/>
            </a:pPr>
            <a:r>
              <a:rPr lang="en-IN" b="1" dirty="0"/>
              <a:t>Periodic Reviews:</a:t>
            </a:r>
            <a:r>
              <a:rPr lang="en-IN" dirty="0"/>
              <a:t> Conduct regular reviews of user access rights to ensure they are still appropriate and aligned with current job responsibilities. This helps identify and revoke unnecessary access, reducing the risk of unauthorized access.</a:t>
            </a:r>
          </a:p>
          <a:p>
            <a:pPr>
              <a:buFont typeface="Arial" panose="020B0604020202020204" pitchFamily="34" charset="0"/>
              <a:buChar char="•"/>
            </a:pPr>
            <a:r>
              <a:rPr lang="en-IN" b="1" dirty="0"/>
              <a:t>Automated Reviews:</a:t>
            </a:r>
            <a:r>
              <a:rPr lang="en-IN" dirty="0"/>
              <a:t> Leverage IAM tools that can automate access reviews, streamlining the process and reducing the administrative burden.</a:t>
            </a:r>
          </a:p>
          <a:p>
            <a:r>
              <a:rPr lang="en-IN" b="1" dirty="0"/>
              <a:t>Centralized IAM</a:t>
            </a:r>
          </a:p>
          <a:p>
            <a:pPr>
              <a:buFont typeface="Arial" panose="020B0604020202020204" pitchFamily="34" charset="0"/>
              <a:buChar char="•"/>
            </a:pPr>
            <a:r>
              <a:rPr lang="en-IN" b="1" dirty="0"/>
              <a:t>Unified IAM Solution:</a:t>
            </a:r>
            <a:r>
              <a:rPr lang="en-IN" dirty="0"/>
              <a:t> Use a centralized IAM solution to manage identities and access across multiple cloud services and applications. This provides a single point of control and simplifies access management.</a:t>
            </a:r>
          </a:p>
          <a:p>
            <a:pPr>
              <a:buFont typeface="Arial" panose="020B0604020202020204" pitchFamily="34" charset="0"/>
              <a:buChar char="•"/>
            </a:pPr>
            <a:r>
              <a:rPr lang="en-IN" b="1" dirty="0"/>
              <a:t>Single Sign-On (SSO):</a:t>
            </a:r>
            <a:r>
              <a:rPr lang="en-IN" dirty="0"/>
              <a:t> Implement SSO to allow users to access multiple applications with a single set of credentials. This improves user experience and reduces the risk of password fatigue.</a:t>
            </a:r>
          </a:p>
        </p:txBody>
      </p:sp>
    </p:spTree>
    <p:extLst>
      <p:ext uri="{BB962C8B-B14F-4D97-AF65-F5344CB8AC3E}">
        <p14:creationId xmlns:p14="http://schemas.microsoft.com/office/powerpoint/2010/main" val="1797150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D8C924-D3E0-91CC-9434-B0BDCE97A6C2}"/>
              </a:ext>
            </a:extLst>
          </p:cNvPr>
          <p:cNvSpPr>
            <a:spLocks noGrp="1"/>
          </p:cNvSpPr>
          <p:nvPr>
            <p:ph idx="1"/>
          </p:nvPr>
        </p:nvSpPr>
        <p:spPr/>
        <p:txBody>
          <a:bodyPr/>
          <a:lstStyle/>
          <a:p>
            <a:r>
              <a:rPr lang="en-IN" b="1" dirty="0"/>
              <a:t>Definition of Authentication</a:t>
            </a:r>
          </a:p>
          <a:p>
            <a:pPr>
              <a:buFont typeface="Arial" panose="020B0604020202020204" pitchFamily="34" charset="0"/>
              <a:buChar char="•"/>
            </a:pPr>
            <a:r>
              <a:rPr lang="en-IN" dirty="0"/>
              <a:t>Authentication is the process of confirming the truth of an attribute of a single piece of data or entity. It usually involves a user providing some form of evidence to prove their identity, which is then validated by the system. This validation process ensures that only legitimate users can gain access to resources and perform actions within a digital environment.</a:t>
            </a:r>
          </a:p>
          <a:p>
            <a:endParaRPr lang="en-US" dirty="0"/>
          </a:p>
        </p:txBody>
      </p:sp>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a:t>Authentication: </a:t>
            </a:r>
          </a:p>
          <a:p>
            <a:r>
              <a:rPr lang="en-IN" dirty="0"/>
              <a:t>Proving You Are Who You Say You Are</a:t>
            </a:r>
            <a:endParaRPr lang="en-US" dirty="0"/>
          </a:p>
        </p:txBody>
      </p:sp>
    </p:spTree>
    <p:extLst>
      <p:ext uri="{BB962C8B-B14F-4D97-AF65-F5344CB8AC3E}">
        <p14:creationId xmlns:p14="http://schemas.microsoft.com/office/powerpoint/2010/main" val="1792503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D8C924-D3E0-91CC-9434-B0BDCE97A6C2}"/>
              </a:ext>
            </a:extLst>
          </p:cNvPr>
          <p:cNvSpPr>
            <a:spLocks noGrp="1"/>
          </p:cNvSpPr>
          <p:nvPr>
            <p:ph idx="1"/>
          </p:nvPr>
        </p:nvSpPr>
        <p:spPr/>
        <p:txBody>
          <a:bodyPr>
            <a:normAutofit lnSpcReduction="10000"/>
          </a:bodyPr>
          <a:lstStyle/>
          <a:p>
            <a:r>
              <a:rPr lang="en-IN" b="1" dirty="0"/>
              <a:t>Types of Authentication</a:t>
            </a:r>
          </a:p>
          <a:p>
            <a:r>
              <a:rPr lang="en-IN" dirty="0"/>
              <a:t>Authentication methods typically fall into three categories, often referred to as the "factors of authentication."</a:t>
            </a:r>
          </a:p>
          <a:p>
            <a:r>
              <a:rPr lang="en-IN" b="1" dirty="0"/>
              <a:t>1. Something You Know</a:t>
            </a:r>
          </a:p>
          <a:p>
            <a:r>
              <a:rPr lang="en-IN" dirty="0"/>
              <a:t>This is the most common type of authentication, involving something that only the legitimate user should know.</a:t>
            </a:r>
          </a:p>
          <a:p>
            <a:pPr>
              <a:buFont typeface="Arial" panose="020B0604020202020204" pitchFamily="34" charset="0"/>
              <a:buChar char="•"/>
            </a:pPr>
            <a:r>
              <a:rPr lang="en-IN" b="1" dirty="0"/>
              <a:t>Passwords:</a:t>
            </a:r>
            <a:r>
              <a:rPr lang="en-IN" dirty="0"/>
              <a:t> The user provides a secret string of characters that they have memorized.</a:t>
            </a:r>
          </a:p>
          <a:p>
            <a:pPr>
              <a:buFont typeface="Arial" panose="020B0604020202020204" pitchFamily="34" charset="0"/>
              <a:buChar char="•"/>
            </a:pPr>
            <a:r>
              <a:rPr lang="en-IN" b="1" dirty="0"/>
              <a:t>PINs:</a:t>
            </a:r>
            <a:r>
              <a:rPr lang="en-IN" dirty="0"/>
              <a:t> Similar to passwords, but usually shorter and numeric.</a:t>
            </a:r>
          </a:p>
          <a:p>
            <a:pPr>
              <a:buFont typeface="Arial" panose="020B0604020202020204" pitchFamily="34" charset="0"/>
              <a:buChar char="•"/>
            </a:pPr>
            <a:r>
              <a:rPr lang="en-IN" b="1" dirty="0"/>
              <a:t>Security Questions:</a:t>
            </a:r>
            <a:r>
              <a:rPr lang="en-IN" dirty="0"/>
              <a:t> The user answers personal questions that only they should know the answers to.</a:t>
            </a:r>
          </a:p>
        </p:txBody>
      </p:sp>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a:t>Authentication: </a:t>
            </a:r>
          </a:p>
          <a:p>
            <a:r>
              <a:rPr lang="en-IN" dirty="0"/>
              <a:t>Proving You Are Who You Say You Are</a:t>
            </a:r>
            <a:endParaRPr lang="en-US" dirty="0"/>
          </a:p>
        </p:txBody>
      </p:sp>
    </p:spTree>
    <p:extLst>
      <p:ext uri="{BB962C8B-B14F-4D97-AF65-F5344CB8AC3E}">
        <p14:creationId xmlns:p14="http://schemas.microsoft.com/office/powerpoint/2010/main" val="3841966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D8C924-D3E0-91CC-9434-B0BDCE97A6C2}"/>
              </a:ext>
            </a:extLst>
          </p:cNvPr>
          <p:cNvSpPr>
            <a:spLocks noGrp="1"/>
          </p:cNvSpPr>
          <p:nvPr>
            <p:ph idx="1"/>
          </p:nvPr>
        </p:nvSpPr>
        <p:spPr/>
        <p:txBody>
          <a:bodyPr>
            <a:normAutofit lnSpcReduction="10000"/>
          </a:bodyPr>
          <a:lstStyle/>
          <a:p>
            <a:r>
              <a:rPr lang="en-IN" b="1" dirty="0"/>
              <a:t>Types of Authentication</a:t>
            </a:r>
          </a:p>
          <a:p>
            <a:r>
              <a:rPr lang="en-IN" dirty="0"/>
              <a:t>Authentication methods typically fall into three categories, often referred to as the "factors of authentication."</a:t>
            </a:r>
          </a:p>
          <a:p>
            <a:r>
              <a:rPr lang="en-IN" b="1" dirty="0"/>
              <a:t>2. Something You Have</a:t>
            </a:r>
          </a:p>
          <a:p>
            <a:r>
              <a:rPr lang="en-IN" dirty="0"/>
              <a:t>This involves possessing a physical object that is associated with the user's identity.</a:t>
            </a:r>
          </a:p>
          <a:p>
            <a:pPr>
              <a:buFont typeface="Arial" panose="020B0604020202020204" pitchFamily="34" charset="0"/>
              <a:buChar char="•"/>
            </a:pPr>
            <a:r>
              <a:rPr lang="en-IN" b="1" dirty="0"/>
              <a:t>Smart Cards:</a:t>
            </a:r>
            <a:r>
              <a:rPr lang="en-IN" dirty="0"/>
              <a:t> Credit card-sized cards with embedded chips that store authentication information.</a:t>
            </a:r>
          </a:p>
          <a:p>
            <a:pPr>
              <a:buFont typeface="Arial" panose="020B0604020202020204" pitchFamily="34" charset="0"/>
              <a:buChar char="•"/>
            </a:pPr>
            <a:r>
              <a:rPr lang="en-IN" b="1" dirty="0"/>
              <a:t>Tokens:</a:t>
            </a:r>
            <a:r>
              <a:rPr lang="en-IN" dirty="0"/>
              <a:t> Small devices that generate one-time passwords or codes.</a:t>
            </a:r>
          </a:p>
          <a:p>
            <a:pPr>
              <a:buFont typeface="Arial" panose="020B0604020202020204" pitchFamily="34" charset="0"/>
              <a:buChar char="•"/>
            </a:pPr>
            <a:r>
              <a:rPr lang="en-IN" b="1" dirty="0"/>
              <a:t>Mobile Devices:</a:t>
            </a:r>
            <a:r>
              <a:rPr lang="en-IN" dirty="0"/>
              <a:t> Smartphones can be used for authentication through apps or built-in features.</a:t>
            </a:r>
          </a:p>
        </p:txBody>
      </p:sp>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a:t>Authentication: </a:t>
            </a:r>
          </a:p>
          <a:p>
            <a:r>
              <a:rPr lang="en-IN" dirty="0"/>
              <a:t>Proving You Are Who You Say You Are</a:t>
            </a:r>
            <a:endParaRPr lang="en-US" dirty="0"/>
          </a:p>
        </p:txBody>
      </p:sp>
    </p:spTree>
    <p:extLst>
      <p:ext uri="{BB962C8B-B14F-4D97-AF65-F5344CB8AC3E}">
        <p14:creationId xmlns:p14="http://schemas.microsoft.com/office/powerpoint/2010/main" val="1370033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D8C924-D3E0-91CC-9434-B0BDCE97A6C2}"/>
              </a:ext>
            </a:extLst>
          </p:cNvPr>
          <p:cNvSpPr>
            <a:spLocks noGrp="1"/>
          </p:cNvSpPr>
          <p:nvPr>
            <p:ph idx="1"/>
          </p:nvPr>
        </p:nvSpPr>
        <p:spPr/>
        <p:txBody>
          <a:bodyPr>
            <a:normAutofit fontScale="92500" lnSpcReduction="20000"/>
          </a:bodyPr>
          <a:lstStyle/>
          <a:p>
            <a:pPr>
              <a:lnSpc>
                <a:spcPct val="120000"/>
              </a:lnSpc>
            </a:pPr>
            <a:r>
              <a:rPr lang="en-IN" sz="2600" b="1" dirty="0"/>
              <a:t>Types of Authentication</a:t>
            </a:r>
          </a:p>
          <a:p>
            <a:pPr>
              <a:lnSpc>
                <a:spcPct val="120000"/>
              </a:lnSpc>
            </a:pPr>
            <a:r>
              <a:rPr lang="en-IN" sz="2600" dirty="0"/>
              <a:t>Authentication methods typically fall into three categories, often referred to as the "factors of authentication."</a:t>
            </a:r>
          </a:p>
          <a:p>
            <a:pPr>
              <a:lnSpc>
                <a:spcPct val="120000"/>
              </a:lnSpc>
            </a:pPr>
            <a:r>
              <a:rPr lang="en-IN" sz="2600" b="1" dirty="0"/>
              <a:t>3. Something You Are</a:t>
            </a:r>
          </a:p>
          <a:p>
            <a:r>
              <a:rPr lang="en-IN" dirty="0"/>
              <a:t>This leverages the user's unique physical or </a:t>
            </a:r>
            <a:r>
              <a:rPr lang="en-IN" dirty="0" err="1"/>
              <a:t>behavioral</a:t>
            </a:r>
            <a:r>
              <a:rPr lang="en-IN" dirty="0"/>
              <a:t> characteristics for authentication.</a:t>
            </a:r>
          </a:p>
          <a:p>
            <a:pPr>
              <a:buFont typeface="Arial" panose="020B0604020202020204" pitchFamily="34" charset="0"/>
              <a:buChar char="•"/>
            </a:pPr>
            <a:r>
              <a:rPr lang="en-IN" b="1" dirty="0"/>
              <a:t>Biometrics:</a:t>
            </a:r>
            <a:endParaRPr lang="en-IN" dirty="0"/>
          </a:p>
          <a:p>
            <a:pPr marL="742950" lvl="2" indent="-342900">
              <a:buClr>
                <a:srgbClr val="101141"/>
              </a:buClr>
            </a:pPr>
            <a:r>
              <a:rPr lang="en-IN" sz="2800" b="1" dirty="0"/>
              <a:t>Fingerprints: </a:t>
            </a:r>
            <a:r>
              <a:rPr lang="en-IN" sz="2800" dirty="0"/>
              <a:t>Unique patterns on a user's fingertips are scanned and matched.</a:t>
            </a:r>
          </a:p>
          <a:p>
            <a:pPr marL="742950" lvl="2" indent="-342900">
              <a:buClr>
                <a:srgbClr val="101141"/>
              </a:buClr>
            </a:pPr>
            <a:r>
              <a:rPr lang="en-IN" sz="2800" b="1" dirty="0"/>
              <a:t>Facial Recognition: </a:t>
            </a:r>
            <a:r>
              <a:rPr lang="en-IN" sz="2800" dirty="0"/>
              <a:t>A user's facial features are </a:t>
            </a:r>
            <a:r>
              <a:rPr lang="en-IN" sz="2800" dirty="0" err="1"/>
              <a:t>analyzed</a:t>
            </a:r>
            <a:r>
              <a:rPr lang="en-IN" sz="2800" dirty="0"/>
              <a:t> and compared to a stored image.</a:t>
            </a:r>
          </a:p>
          <a:p>
            <a:pPr marL="742950" lvl="2" indent="-342900">
              <a:buClr>
                <a:srgbClr val="101141"/>
              </a:buClr>
            </a:pPr>
            <a:r>
              <a:rPr lang="en-IN" sz="2800" b="1" dirty="0"/>
              <a:t>Iris Scans: </a:t>
            </a:r>
            <a:r>
              <a:rPr lang="en-IN" sz="2800" dirty="0"/>
              <a:t>The unique patterns in a user's irises are scanned and matched.</a:t>
            </a:r>
          </a:p>
        </p:txBody>
      </p:sp>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a:t>Authentication: </a:t>
            </a:r>
          </a:p>
          <a:p>
            <a:r>
              <a:rPr lang="en-IN" dirty="0"/>
              <a:t>Proving You Are Who You Say You Are</a:t>
            </a:r>
            <a:endParaRPr lang="en-US" dirty="0"/>
          </a:p>
        </p:txBody>
      </p:sp>
    </p:spTree>
    <p:extLst>
      <p:ext uri="{BB962C8B-B14F-4D97-AF65-F5344CB8AC3E}">
        <p14:creationId xmlns:p14="http://schemas.microsoft.com/office/powerpoint/2010/main" val="420430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a:t>Multi-Factor Authentication (MFA)</a:t>
            </a:r>
            <a:endParaRPr lang="en-US" dirty="0"/>
          </a:p>
        </p:txBody>
      </p:sp>
      <p:sp>
        <p:nvSpPr>
          <p:cNvPr id="2" name="Content Placeholder 1">
            <a:extLst>
              <a:ext uri="{FF2B5EF4-FFF2-40B4-BE49-F238E27FC236}">
                <a16:creationId xmlns:a16="http://schemas.microsoft.com/office/drawing/2014/main" id="{69072391-B386-EB42-8535-0337DA88F5A0}"/>
              </a:ext>
            </a:extLst>
          </p:cNvPr>
          <p:cNvSpPr>
            <a:spLocks noGrp="1"/>
          </p:cNvSpPr>
          <p:nvPr>
            <p:ph idx="1"/>
          </p:nvPr>
        </p:nvSpPr>
        <p:spPr/>
        <p:txBody>
          <a:bodyPr/>
          <a:lstStyle/>
          <a:p>
            <a:r>
              <a:rPr lang="en-IN" b="1" dirty="0"/>
              <a:t>Definition of Multi-Factor Authentication</a:t>
            </a:r>
          </a:p>
          <a:p>
            <a:pPr>
              <a:buFont typeface="Arial" panose="020B0604020202020204" pitchFamily="34" charset="0"/>
              <a:buChar char="•"/>
            </a:pPr>
            <a:r>
              <a:rPr lang="en-IN" dirty="0"/>
              <a:t>MFA is a security mechanism that requires users to provide multiple pieces of evidence, or factors, to verify their identity before granting access to a system or application. It typically combines something the user knows (like a password) with something they have (like a smartphone) or something they are (like a fingerprint). This layered approach significantly enhances security by making it considerably more difficult for unauthorized users to gain access, even if they manage to compromise one of the factors.</a:t>
            </a:r>
          </a:p>
          <a:p>
            <a:endParaRPr lang="en-US" dirty="0"/>
          </a:p>
        </p:txBody>
      </p:sp>
    </p:spTree>
    <p:extLst>
      <p:ext uri="{BB962C8B-B14F-4D97-AF65-F5344CB8AC3E}">
        <p14:creationId xmlns:p14="http://schemas.microsoft.com/office/powerpoint/2010/main" val="158603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97406-419C-909B-6CE8-81552546AE43}"/>
              </a:ext>
            </a:extLst>
          </p:cNvPr>
          <p:cNvSpPr>
            <a:spLocks noGrp="1"/>
          </p:cNvSpPr>
          <p:nvPr>
            <p:ph sz="quarter" idx="10"/>
          </p:nvPr>
        </p:nvSpPr>
        <p:spPr/>
        <p:txBody>
          <a:bodyPr/>
          <a:lstStyle/>
          <a:p>
            <a:r>
              <a:rPr lang="en-US" dirty="0"/>
              <a:t>CC ZG504, Cloud Security Foundations </a:t>
            </a:r>
            <a:br>
              <a:rPr lang="en-US" dirty="0"/>
            </a:br>
            <a:r>
              <a:rPr lang="en-US" dirty="0"/>
              <a:t>Lecture No.3</a:t>
            </a:r>
          </a:p>
        </p:txBody>
      </p:sp>
    </p:spTree>
    <p:extLst>
      <p:ext uri="{BB962C8B-B14F-4D97-AF65-F5344CB8AC3E}">
        <p14:creationId xmlns:p14="http://schemas.microsoft.com/office/powerpoint/2010/main" val="1073586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a:t>Multi-Factor Authentication (MFA)</a:t>
            </a:r>
            <a:endParaRPr lang="en-US" dirty="0"/>
          </a:p>
        </p:txBody>
      </p:sp>
      <p:sp>
        <p:nvSpPr>
          <p:cNvPr id="2" name="Content Placeholder 1">
            <a:extLst>
              <a:ext uri="{FF2B5EF4-FFF2-40B4-BE49-F238E27FC236}">
                <a16:creationId xmlns:a16="http://schemas.microsoft.com/office/drawing/2014/main" id="{69072391-B386-EB42-8535-0337DA88F5A0}"/>
              </a:ext>
            </a:extLst>
          </p:cNvPr>
          <p:cNvSpPr>
            <a:spLocks noGrp="1"/>
          </p:cNvSpPr>
          <p:nvPr>
            <p:ph idx="1"/>
          </p:nvPr>
        </p:nvSpPr>
        <p:spPr/>
        <p:txBody>
          <a:bodyPr>
            <a:normAutofit fontScale="85000" lnSpcReduction="20000"/>
          </a:bodyPr>
          <a:lstStyle/>
          <a:p>
            <a:r>
              <a:rPr lang="en-IN" b="1" dirty="0"/>
              <a:t>Common MFA Methods</a:t>
            </a:r>
          </a:p>
          <a:p>
            <a:r>
              <a:rPr lang="en-IN" dirty="0"/>
              <a:t>Several MFA methods are commonly used today, each with its strengths and considerations.</a:t>
            </a:r>
          </a:p>
          <a:p>
            <a:pPr>
              <a:buFont typeface="+mj-lt"/>
              <a:buAutoNum type="arabicPeriod"/>
            </a:pPr>
            <a:r>
              <a:rPr lang="en-IN" b="1" dirty="0"/>
              <a:t>SMS or Email Verification Codes:</a:t>
            </a:r>
            <a:endParaRPr lang="en-IN" dirty="0"/>
          </a:p>
          <a:p>
            <a:pPr>
              <a:buFont typeface="Arial" panose="020B0604020202020204" pitchFamily="34" charset="0"/>
              <a:buChar char="•"/>
            </a:pPr>
            <a:r>
              <a:rPr lang="en-IN" b="1" dirty="0"/>
              <a:t>Process:</a:t>
            </a:r>
            <a:r>
              <a:rPr lang="en-IN" dirty="0"/>
              <a:t> The user enters their password, and then a unique verification code is sent to their registered phone number or email address. The user must enter this code to complete the authentication process.</a:t>
            </a:r>
          </a:p>
          <a:p>
            <a:pPr>
              <a:buFont typeface="Arial" panose="020B0604020202020204" pitchFamily="34" charset="0"/>
              <a:buChar char="•"/>
            </a:pPr>
            <a:r>
              <a:rPr lang="en-IN" b="1" dirty="0"/>
              <a:t>Pros:</a:t>
            </a:r>
            <a:r>
              <a:rPr lang="en-IN" dirty="0"/>
              <a:t> Easy to implement and widely supported.</a:t>
            </a:r>
          </a:p>
          <a:p>
            <a:pPr>
              <a:buFont typeface="Arial" panose="020B0604020202020204" pitchFamily="34" charset="0"/>
              <a:buChar char="•"/>
            </a:pPr>
            <a:r>
              <a:rPr lang="en-IN" b="1" dirty="0"/>
              <a:t>Cons:</a:t>
            </a:r>
            <a:r>
              <a:rPr lang="en-IN" dirty="0"/>
              <a:t> Susceptible to SIM swapping attacks or email compromise.</a:t>
            </a:r>
          </a:p>
          <a:p>
            <a:pPr>
              <a:buFont typeface="+mj-lt"/>
              <a:buAutoNum type="arabicPeriod" startAt="2"/>
            </a:pPr>
            <a:r>
              <a:rPr lang="en-IN" b="1" dirty="0"/>
              <a:t>Authenticator Apps:</a:t>
            </a:r>
            <a:endParaRPr lang="en-IN" dirty="0"/>
          </a:p>
          <a:p>
            <a:pPr>
              <a:buFont typeface="Arial" panose="020B0604020202020204" pitchFamily="34" charset="0"/>
              <a:buChar char="•"/>
            </a:pPr>
            <a:r>
              <a:rPr lang="en-IN" b="1" dirty="0"/>
              <a:t>Process:</a:t>
            </a:r>
            <a:r>
              <a:rPr lang="en-IN" dirty="0"/>
              <a:t> The user installs an authenticator app on their smartphone, which generates time-based one-time passwords (TOTPs) that change every 30 seconds. The user enters the current TOTP along with their password.</a:t>
            </a:r>
          </a:p>
          <a:p>
            <a:pPr>
              <a:buFont typeface="Arial" panose="020B0604020202020204" pitchFamily="34" charset="0"/>
              <a:buChar char="•"/>
            </a:pPr>
            <a:r>
              <a:rPr lang="en-IN" b="1" dirty="0"/>
              <a:t>Pros:</a:t>
            </a:r>
            <a:r>
              <a:rPr lang="en-IN" dirty="0"/>
              <a:t> More secure than SMS or email codes, as they are not tied to a phone number or email address.</a:t>
            </a:r>
          </a:p>
          <a:p>
            <a:pPr>
              <a:buFont typeface="Arial" panose="020B0604020202020204" pitchFamily="34" charset="0"/>
              <a:buChar char="•"/>
            </a:pPr>
            <a:r>
              <a:rPr lang="en-IN" b="1" dirty="0"/>
              <a:t>Cons:</a:t>
            </a:r>
            <a:r>
              <a:rPr lang="en-IN" dirty="0"/>
              <a:t> Requires the user to have their smartphone with them.</a:t>
            </a:r>
          </a:p>
        </p:txBody>
      </p:sp>
    </p:spTree>
    <p:extLst>
      <p:ext uri="{BB962C8B-B14F-4D97-AF65-F5344CB8AC3E}">
        <p14:creationId xmlns:p14="http://schemas.microsoft.com/office/powerpoint/2010/main" val="1946669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a:t>Multi-Factor Authentication (MFA)</a:t>
            </a:r>
            <a:endParaRPr lang="en-US" dirty="0"/>
          </a:p>
        </p:txBody>
      </p:sp>
      <p:sp>
        <p:nvSpPr>
          <p:cNvPr id="2" name="Content Placeholder 1">
            <a:extLst>
              <a:ext uri="{FF2B5EF4-FFF2-40B4-BE49-F238E27FC236}">
                <a16:creationId xmlns:a16="http://schemas.microsoft.com/office/drawing/2014/main" id="{69072391-B386-EB42-8535-0337DA88F5A0}"/>
              </a:ext>
            </a:extLst>
          </p:cNvPr>
          <p:cNvSpPr>
            <a:spLocks noGrp="1"/>
          </p:cNvSpPr>
          <p:nvPr>
            <p:ph idx="1"/>
          </p:nvPr>
        </p:nvSpPr>
        <p:spPr/>
        <p:txBody>
          <a:bodyPr>
            <a:normAutofit fontScale="92500" lnSpcReduction="10000"/>
          </a:bodyPr>
          <a:lstStyle/>
          <a:p>
            <a:pPr>
              <a:buFont typeface="+mj-lt"/>
              <a:buAutoNum type="arabicPeriod" startAt="3"/>
            </a:pPr>
            <a:r>
              <a:rPr lang="en-IN" b="1" dirty="0"/>
              <a:t>Hardware Tokens:</a:t>
            </a:r>
            <a:endParaRPr lang="en-IN" dirty="0"/>
          </a:p>
          <a:p>
            <a:pPr>
              <a:buFont typeface="Arial" panose="020B0604020202020204" pitchFamily="34" charset="0"/>
              <a:buChar char="•"/>
            </a:pPr>
            <a:r>
              <a:rPr lang="en-IN" b="1" dirty="0"/>
              <a:t>Process:</a:t>
            </a:r>
            <a:r>
              <a:rPr lang="en-IN" dirty="0"/>
              <a:t> The user possesses a physical device, often resembling a USB drive, that generates one-time passwords. The user enters the current password from the token along with their regular password.</a:t>
            </a:r>
          </a:p>
          <a:p>
            <a:pPr>
              <a:buFont typeface="Arial" panose="020B0604020202020204" pitchFamily="34" charset="0"/>
              <a:buChar char="•"/>
            </a:pPr>
            <a:r>
              <a:rPr lang="en-IN" b="1" dirty="0"/>
              <a:t>Pros:</a:t>
            </a:r>
            <a:r>
              <a:rPr lang="en-IN" dirty="0"/>
              <a:t> Highly secure, as the token is not connected to the internet and is difficult to duplicate.</a:t>
            </a:r>
          </a:p>
          <a:p>
            <a:pPr>
              <a:buFont typeface="Arial" panose="020B0604020202020204" pitchFamily="34" charset="0"/>
              <a:buChar char="•"/>
            </a:pPr>
            <a:r>
              <a:rPr lang="en-IN" b="1" dirty="0"/>
              <a:t>Cons:</a:t>
            </a:r>
            <a:r>
              <a:rPr lang="en-IN" dirty="0"/>
              <a:t> Can be inconvenient to carry around and can be lost or stolen.</a:t>
            </a:r>
          </a:p>
          <a:p>
            <a:pPr>
              <a:buFont typeface="+mj-lt"/>
              <a:buAutoNum type="arabicPeriod" startAt="4"/>
            </a:pPr>
            <a:r>
              <a:rPr lang="en-IN" b="1" dirty="0"/>
              <a:t>Biometrics:</a:t>
            </a:r>
            <a:endParaRPr lang="en-IN" dirty="0"/>
          </a:p>
          <a:p>
            <a:pPr>
              <a:buFont typeface="Arial" panose="020B0604020202020204" pitchFamily="34" charset="0"/>
              <a:buChar char="•"/>
            </a:pPr>
            <a:r>
              <a:rPr lang="en-IN" b="1" dirty="0"/>
              <a:t>Process:</a:t>
            </a:r>
            <a:r>
              <a:rPr lang="en-IN" dirty="0"/>
              <a:t> The user provides a biometric identifier, such as a fingerprint or facial scan, which is compared to a stored template.</a:t>
            </a:r>
          </a:p>
          <a:p>
            <a:pPr>
              <a:buFont typeface="Arial" panose="020B0604020202020204" pitchFamily="34" charset="0"/>
              <a:buChar char="•"/>
            </a:pPr>
            <a:r>
              <a:rPr lang="en-IN" b="1" dirty="0"/>
              <a:t>Pros:</a:t>
            </a:r>
            <a:r>
              <a:rPr lang="en-IN" dirty="0"/>
              <a:t> Highly secure and convenient, as the biometric identifier is unique to the user and cannot be easily replicated.</a:t>
            </a:r>
          </a:p>
          <a:p>
            <a:pPr>
              <a:buFont typeface="Arial" panose="020B0604020202020204" pitchFamily="34" charset="0"/>
              <a:buChar char="•"/>
            </a:pPr>
            <a:r>
              <a:rPr lang="en-IN" b="1" dirty="0"/>
              <a:t>Cons:</a:t>
            </a:r>
            <a:r>
              <a:rPr lang="en-IN" dirty="0"/>
              <a:t> Can be expensive to implement and may raise privacy concerns.</a:t>
            </a:r>
          </a:p>
        </p:txBody>
      </p:sp>
    </p:spTree>
    <p:extLst>
      <p:ext uri="{BB962C8B-B14F-4D97-AF65-F5344CB8AC3E}">
        <p14:creationId xmlns:p14="http://schemas.microsoft.com/office/powerpoint/2010/main" val="794408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err="1"/>
              <a:t>Passwordless</a:t>
            </a:r>
            <a:r>
              <a:rPr lang="en-IN" dirty="0"/>
              <a:t> Authentication</a:t>
            </a:r>
            <a:endParaRPr lang="en-US" dirty="0"/>
          </a:p>
        </p:txBody>
      </p:sp>
      <p:sp>
        <p:nvSpPr>
          <p:cNvPr id="2" name="Content Placeholder 1">
            <a:extLst>
              <a:ext uri="{FF2B5EF4-FFF2-40B4-BE49-F238E27FC236}">
                <a16:creationId xmlns:a16="http://schemas.microsoft.com/office/drawing/2014/main" id="{EC425FF9-69DC-9761-937B-A2AFCF1D22EC}"/>
              </a:ext>
            </a:extLst>
          </p:cNvPr>
          <p:cNvSpPr>
            <a:spLocks noGrp="1"/>
          </p:cNvSpPr>
          <p:nvPr>
            <p:ph idx="1"/>
          </p:nvPr>
        </p:nvSpPr>
        <p:spPr/>
        <p:txBody>
          <a:bodyPr/>
          <a:lstStyle/>
          <a:p>
            <a:r>
              <a:rPr lang="en-IN" b="1" dirty="0"/>
              <a:t>Emerging Trend: Eliminating the Need for Traditional Passwords</a:t>
            </a:r>
          </a:p>
          <a:p>
            <a:pPr>
              <a:buFont typeface="Arial" panose="020B0604020202020204" pitchFamily="34" charset="0"/>
              <a:buChar char="•"/>
            </a:pPr>
            <a:r>
              <a:rPr lang="en-IN" dirty="0" err="1"/>
              <a:t>Passwordless</a:t>
            </a:r>
            <a:r>
              <a:rPr lang="en-IN" dirty="0"/>
              <a:t> authentication seeks to replace the conventional password-based login process with more secure and user-friendly alternatives. It leverages various technologies to verify user identity without requiring them to remember and enter complex passwords. This approach not only enhances security but also streamlines the login experience, reducing friction and improving user satisfaction.</a:t>
            </a:r>
          </a:p>
        </p:txBody>
      </p:sp>
    </p:spTree>
    <p:extLst>
      <p:ext uri="{BB962C8B-B14F-4D97-AF65-F5344CB8AC3E}">
        <p14:creationId xmlns:p14="http://schemas.microsoft.com/office/powerpoint/2010/main" val="847525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err="1"/>
              <a:t>Passwordless</a:t>
            </a:r>
            <a:r>
              <a:rPr lang="en-IN" dirty="0"/>
              <a:t> Authentication</a:t>
            </a:r>
            <a:endParaRPr lang="en-US" dirty="0"/>
          </a:p>
        </p:txBody>
      </p:sp>
      <p:sp>
        <p:nvSpPr>
          <p:cNvPr id="2" name="Content Placeholder 1">
            <a:extLst>
              <a:ext uri="{FF2B5EF4-FFF2-40B4-BE49-F238E27FC236}">
                <a16:creationId xmlns:a16="http://schemas.microsoft.com/office/drawing/2014/main" id="{EC425FF9-69DC-9761-937B-A2AFCF1D22EC}"/>
              </a:ext>
            </a:extLst>
          </p:cNvPr>
          <p:cNvSpPr>
            <a:spLocks noGrp="1"/>
          </p:cNvSpPr>
          <p:nvPr>
            <p:ph idx="1"/>
          </p:nvPr>
        </p:nvSpPr>
        <p:spPr/>
        <p:txBody>
          <a:bodyPr>
            <a:normAutofit fontScale="85000" lnSpcReduction="20000"/>
          </a:bodyPr>
          <a:lstStyle/>
          <a:p>
            <a:r>
              <a:rPr lang="en-IN" b="1" dirty="0"/>
              <a:t>Methods of </a:t>
            </a:r>
            <a:r>
              <a:rPr lang="en-IN" b="1" dirty="0" err="1"/>
              <a:t>Passwordless</a:t>
            </a:r>
            <a:r>
              <a:rPr lang="en-IN" b="1" dirty="0"/>
              <a:t> Authentication</a:t>
            </a:r>
          </a:p>
          <a:p>
            <a:r>
              <a:rPr lang="en-IN" dirty="0"/>
              <a:t>Several methods are gaining traction in the </a:t>
            </a:r>
            <a:r>
              <a:rPr lang="en-IN" dirty="0" err="1"/>
              <a:t>passwordless</a:t>
            </a:r>
            <a:r>
              <a:rPr lang="en-IN" dirty="0"/>
              <a:t> authentication landscape:</a:t>
            </a:r>
          </a:p>
          <a:p>
            <a:pPr>
              <a:buFont typeface="+mj-lt"/>
              <a:buAutoNum type="arabicPeriod"/>
            </a:pPr>
            <a:r>
              <a:rPr lang="en-IN" b="1" dirty="0"/>
              <a:t>Biometrics:</a:t>
            </a:r>
            <a:endParaRPr lang="en-IN" dirty="0"/>
          </a:p>
          <a:p>
            <a:pPr>
              <a:buFont typeface="Arial" panose="020B0604020202020204" pitchFamily="34" charset="0"/>
              <a:buChar char="•"/>
            </a:pPr>
            <a:r>
              <a:rPr lang="en-IN" b="1" dirty="0"/>
              <a:t>Mechanism:</a:t>
            </a:r>
            <a:r>
              <a:rPr lang="en-IN" dirty="0"/>
              <a:t> Utilizes unique physical or </a:t>
            </a:r>
            <a:r>
              <a:rPr lang="en-IN" dirty="0" err="1"/>
              <a:t>behavioral</a:t>
            </a:r>
            <a:r>
              <a:rPr lang="en-IN" dirty="0"/>
              <a:t> characteristics of the user for authentication, such as fingerprints, facial recognition, or iris scans.</a:t>
            </a:r>
          </a:p>
          <a:p>
            <a:pPr>
              <a:buFont typeface="Arial" panose="020B0604020202020204" pitchFamily="34" charset="0"/>
              <a:buChar char="•"/>
            </a:pPr>
            <a:r>
              <a:rPr lang="en-IN" b="1" dirty="0"/>
              <a:t>Pros:</a:t>
            </a:r>
            <a:r>
              <a:rPr lang="en-IN" dirty="0"/>
              <a:t> Offers strong security as biometric identifiers are difficult to replicate. Provides a seamless user experience.</a:t>
            </a:r>
          </a:p>
          <a:p>
            <a:pPr>
              <a:buFont typeface="Arial" panose="020B0604020202020204" pitchFamily="34" charset="0"/>
              <a:buChar char="•"/>
            </a:pPr>
            <a:r>
              <a:rPr lang="en-IN" b="1" dirty="0"/>
              <a:t>Cons:</a:t>
            </a:r>
            <a:r>
              <a:rPr lang="en-IN" dirty="0"/>
              <a:t> Can be expensive to implement and raises privacy concerns. Requires specialized hardware or software.</a:t>
            </a:r>
          </a:p>
          <a:p>
            <a:pPr>
              <a:buFont typeface="+mj-lt"/>
              <a:buAutoNum type="arabicPeriod" startAt="2"/>
            </a:pPr>
            <a:r>
              <a:rPr lang="en-IN" b="1" dirty="0"/>
              <a:t>Magic Links:</a:t>
            </a:r>
            <a:endParaRPr lang="en-IN" dirty="0"/>
          </a:p>
          <a:p>
            <a:pPr>
              <a:buFont typeface="Arial" panose="020B0604020202020204" pitchFamily="34" charset="0"/>
              <a:buChar char="•"/>
            </a:pPr>
            <a:r>
              <a:rPr lang="en-IN" b="1" dirty="0"/>
              <a:t>Mechanism:</a:t>
            </a:r>
            <a:r>
              <a:rPr lang="en-IN" dirty="0"/>
              <a:t> Upon initiating a login request, a unique, time-limited link is sent to the user's registered email address. Clicking on this link automatically logs the user in.</a:t>
            </a:r>
          </a:p>
          <a:p>
            <a:pPr>
              <a:buFont typeface="Arial" panose="020B0604020202020204" pitchFamily="34" charset="0"/>
              <a:buChar char="•"/>
            </a:pPr>
            <a:r>
              <a:rPr lang="en-IN" b="1" dirty="0"/>
              <a:t>Pros:</a:t>
            </a:r>
            <a:r>
              <a:rPr lang="en-IN" dirty="0"/>
              <a:t> Simple and user-friendly. Eliminates the need to remember passwords.</a:t>
            </a:r>
          </a:p>
          <a:p>
            <a:pPr>
              <a:buFont typeface="Arial" panose="020B0604020202020204" pitchFamily="34" charset="0"/>
              <a:buChar char="•"/>
            </a:pPr>
            <a:r>
              <a:rPr lang="en-IN" b="1" dirty="0"/>
              <a:t>Cons:</a:t>
            </a:r>
            <a:r>
              <a:rPr lang="en-IN" dirty="0"/>
              <a:t> Relies on the security of the user's email account. May not be suitable for high-security environments.</a:t>
            </a:r>
          </a:p>
        </p:txBody>
      </p:sp>
    </p:spTree>
    <p:extLst>
      <p:ext uri="{BB962C8B-B14F-4D97-AF65-F5344CB8AC3E}">
        <p14:creationId xmlns:p14="http://schemas.microsoft.com/office/powerpoint/2010/main" val="3382698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err="1"/>
              <a:t>Passwordless</a:t>
            </a:r>
            <a:r>
              <a:rPr lang="en-IN" dirty="0"/>
              <a:t> Authentication</a:t>
            </a:r>
            <a:endParaRPr lang="en-US" dirty="0"/>
          </a:p>
        </p:txBody>
      </p:sp>
      <p:sp>
        <p:nvSpPr>
          <p:cNvPr id="2" name="Content Placeholder 1">
            <a:extLst>
              <a:ext uri="{FF2B5EF4-FFF2-40B4-BE49-F238E27FC236}">
                <a16:creationId xmlns:a16="http://schemas.microsoft.com/office/drawing/2014/main" id="{EC425FF9-69DC-9761-937B-A2AFCF1D22EC}"/>
              </a:ext>
            </a:extLst>
          </p:cNvPr>
          <p:cNvSpPr>
            <a:spLocks noGrp="1"/>
          </p:cNvSpPr>
          <p:nvPr>
            <p:ph idx="1"/>
          </p:nvPr>
        </p:nvSpPr>
        <p:spPr/>
        <p:txBody>
          <a:bodyPr>
            <a:normAutofit/>
          </a:bodyPr>
          <a:lstStyle/>
          <a:p>
            <a:r>
              <a:rPr lang="en-IN" b="1" dirty="0"/>
              <a:t>Methods of </a:t>
            </a:r>
            <a:r>
              <a:rPr lang="en-IN" b="1" dirty="0" err="1"/>
              <a:t>Passwordless</a:t>
            </a:r>
            <a:r>
              <a:rPr lang="en-IN" b="1" dirty="0"/>
              <a:t> Authentication</a:t>
            </a:r>
          </a:p>
          <a:p>
            <a:r>
              <a:rPr lang="en-IN" dirty="0"/>
              <a:t>Several methods are gaining traction in the </a:t>
            </a:r>
            <a:r>
              <a:rPr lang="en-IN" dirty="0" err="1"/>
              <a:t>passwordless</a:t>
            </a:r>
            <a:r>
              <a:rPr lang="en-IN" dirty="0"/>
              <a:t> authentication landscape:</a:t>
            </a:r>
          </a:p>
          <a:p>
            <a:pPr>
              <a:buFont typeface="+mj-lt"/>
              <a:buAutoNum type="arabicPeriod" startAt="3"/>
            </a:pPr>
            <a:r>
              <a:rPr lang="en-IN" b="1" dirty="0"/>
              <a:t>FIDO2 Security Keys:</a:t>
            </a:r>
            <a:endParaRPr lang="en-IN" dirty="0"/>
          </a:p>
          <a:p>
            <a:pPr>
              <a:buFont typeface="Arial" panose="020B0604020202020204" pitchFamily="34" charset="0"/>
              <a:buChar char="•"/>
            </a:pPr>
            <a:r>
              <a:rPr lang="en-IN" b="1" dirty="0"/>
              <a:t>Mechanism:</a:t>
            </a:r>
            <a:r>
              <a:rPr lang="en-IN" dirty="0"/>
              <a:t> Employs physical security keys that use public-key cryptography to authenticate the user. The key is inserted into a device or tapped against it to complete the login process.</a:t>
            </a:r>
          </a:p>
          <a:p>
            <a:pPr>
              <a:buFont typeface="Arial" panose="020B0604020202020204" pitchFamily="34" charset="0"/>
              <a:buChar char="•"/>
            </a:pPr>
            <a:r>
              <a:rPr lang="en-IN" b="1" dirty="0"/>
              <a:t>Pros:</a:t>
            </a:r>
            <a:r>
              <a:rPr lang="en-IN" dirty="0"/>
              <a:t> Highly secure, as the private key never leaves the device. Provides strong protection against phishing and other online attacks.</a:t>
            </a:r>
          </a:p>
          <a:p>
            <a:pPr>
              <a:buFont typeface="Arial" panose="020B0604020202020204" pitchFamily="34" charset="0"/>
              <a:buChar char="•"/>
            </a:pPr>
            <a:r>
              <a:rPr lang="en-IN" b="1" dirty="0"/>
              <a:t>Cons:</a:t>
            </a:r>
            <a:r>
              <a:rPr lang="en-IN" dirty="0"/>
              <a:t> Requires the user to carry a physical key. May not be compatible with all devices or applications.</a:t>
            </a:r>
          </a:p>
        </p:txBody>
      </p:sp>
    </p:spTree>
    <p:extLst>
      <p:ext uri="{BB962C8B-B14F-4D97-AF65-F5344CB8AC3E}">
        <p14:creationId xmlns:p14="http://schemas.microsoft.com/office/powerpoint/2010/main" val="7368094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a:t>Access Control Methods</a:t>
            </a:r>
          </a:p>
          <a:p>
            <a:r>
              <a:rPr lang="en-IN" dirty="0"/>
              <a:t>Role-Based Access Control (RBAC)</a:t>
            </a:r>
            <a:endParaRPr lang="en-US" dirty="0"/>
          </a:p>
        </p:txBody>
      </p:sp>
      <p:sp>
        <p:nvSpPr>
          <p:cNvPr id="2" name="Content Placeholder 1">
            <a:extLst>
              <a:ext uri="{FF2B5EF4-FFF2-40B4-BE49-F238E27FC236}">
                <a16:creationId xmlns:a16="http://schemas.microsoft.com/office/drawing/2014/main" id="{F0DB1CCB-77C2-6A4E-84FB-4B1B28E75178}"/>
              </a:ext>
            </a:extLst>
          </p:cNvPr>
          <p:cNvSpPr>
            <a:spLocks noGrp="1"/>
          </p:cNvSpPr>
          <p:nvPr>
            <p:ph idx="1"/>
          </p:nvPr>
        </p:nvSpPr>
        <p:spPr/>
        <p:txBody>
          <a:bodyPr/>
          <a:lstStyle/>
          <a:p>
            <a:r>
              <a:rPr lang="en-IN" b="1" dirty="0"/>
              <a:t>Mechanism:</a:t>
            </a:r>
            <a:r>
              <a:rPr lang="en-IN" dirty="0"/>
              <a:t> RBAC assigns permissions based on predefined roles within an organization. Roles are typically associated with specific job functions or responsibilities. Users are assigned to one or more roles, and each role is granted a set of permissions.</a:t>
            </a:r>
          </a:p>
          <a:p>
            <a:r>
              <a:rPr lang="en-IN" b="1" dirty="0"/>
              <a:t>Pros:</a:t>
            </a:r>
            <a:r>
              <a:rPr lang="en-IN" dirty="0"/>
              <a:t> Simplifies access management by grouping users with similar access needs. Provides a clear and consistent approach to access control. Easy to scale as the organization grows.</a:t>
            </a:r>
          </a:p>
          <a:p>
            <a:r>
              <a:rPr lang="en-IN" b="1" dirty="0"/>
              <a:t>Cons:</a:t>
            </a:r>
            <a:r>
              <a:rPr lang="en-IN" dirty="0"/>
              <a:t> Can be inflexible if access needs are highly granular or dynamic. May require frequent updates to roles and permissions as job responsibilities change.</a:t>
            </a:r>
            <a:endParaRPr lang="en-US" dirty="0"/>
          </a:p>
        </p:txBody>
      </p:sp>
    </p:spTree>
    <p:extLst>
      <p:ext uri="{BB962C8B-B14F-4D97-AF65-F5344CB8AC3E}">
        <p14:creationId xmlns:p14="http://schemas.microsoft.com/office/powerpoint/2010/main" val="1882267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a:t>Access Control Methods</a:t>
            </a:r>
          </a:p>
          <a:p>
            <a:r>
              <a:rPr lang="en-IN" dirty="0"/>
              <a:t>Role-Based Access Control (RBAC)</a:t>
            </a:r>
            <a:endParaRPr lang="en-US" dirty="0"/>
          </a:p>
        </p:txBody>
      </p:sp>
      <p:pic>
        <p:nvPicPr>
          <p:cNvPr id="16388" name="Picture 4" descr="Role-Based Access Control">
            <a:extLst>
              <a:ext uri="{FF2B5EF4-FFF2-40B4-BE49-F238E27FC236}">
                <a16:creationId xmlns:a16="http://schemas.microsoft.com/office/drawing/2014/main" id="{D835B9B3-8B62-70C2-FEFF-151F99D980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66838" y="1493838"/>
            <a:ext cx="9051924" cy="45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912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a:t>Access Control Methods</a:t>
            </a:r>
          </a:p>
          <a:p>
            <a:r>
              <a:rPr lang="en-IN" dirty="0"/>
              <a:t>Attribute-Based Access Control (ABAC)</a:t>
            </a:r>
            <a:endParaRPr lang="en-US" dirty="0"/>
          </a:p>
        </p:txBody>
      </p:sp>
      <p:sp>
        <p:nvSpPr>
          <p:cNvPr id="2" name="Content Placeholder 1">
            <a:extLst>
              <a:ext uri="{FF2B5EF4-FFF2-40B4-BE49-F238E27FC236}">
                <a16:creationId xmlns:a16="http://schemas.microsoft.com/office/drawing/2014/main" id="{F0DB1CCB-77C2-6A4E-84FB-4B1B28E75178}"/>
              </a:ext>
            </a:extLst>
          </p:cNvPr>
          <p:cNvSpPr>
            <a:spLocks noGrp="1"/>
          </p:cNvSpPr>
          <p:nvPr>
            <p:ph idx="1"/>
          </p:nvPr>
        </p:nvSpPr>
        <p:spPr/>
        <p:txBody>
          <a:bodyPr/>
          <a:lstStyle/>
          <a:p>
            <a:r>
              <a:rPr lang="en-IN" b="1" dirty="0"/>
              <a:t>Mechanism:</a:t>
            </a:r>
            <a:r>
              <a:rPr lang="en-IN" dirty="0"/>
              <a:t> ABAC grants access based on the attributes of the user, the resource being accessed, and the context of the request. Attributes can include user characteristics (e.g., department, location, seniority), resource properties (e.g., sensitivity level, data classification), and environmental factors (e.g., time of day, location of access).</a:t>
            </a:r>
          </a:p>
          <a:p>
            <a:r>
              <a:rPr lang="en-IN" b="1" dirty="0"/>
              <a:t>Pros:</a:t>
            </a:r>
            <a:r>
              <a:rPr lang="en-IN" dirty="0"/>
              <a:t> Highly flexible and adaptable to complex access control scenarios. Allows for fine-grained access control based on specific conditions. Supports dynamic access decisions based on real-time context.</a:t>
            </a:r>
          </a:p>
          <a:p>
            <a:r>
              <a:rPr lang="en-IN" b="1" dirty="0"/>
              <a:t>Cons:</a:t>
            </a:r>
            <a:r>
              <a:rPr lang="en-IN" dirty="0"/>
              <a:t> Can be complex to implement and manage. Requires careful definition of attributes and policies. May introduce performance overhead due to the dynamic evaluation of access requests.</a:t>
            </a:r>
            <a:endParaRPr lang="en-US" dirty="0"/>
          </a:p>
        </p:txBody>
      </p:sp>
    </p:spTree>
    <p:extLst>
      <p:ext uri="{BB962C8B-B14F-4D97-AF65-F5344CB8AC3E}">
        <p14:creationId xmlns:p14="http://schemas.microsoft.com/office/powerpoint/2010/main" val="340849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a:t>Access Control Methods</a:t>
            </a:r>
          </a:p>
          <a:p>
            <a:r>
              <a:rPr lang="en-IN" dirty="0"/>
              <a:t>Attribute-Based Access Control (ABAC)</a:t>
            </a:r>
            <a:endParaRPr lang="en-US" dirty="0"/>
          </a:p>
        </p:txBody>
      </p:sp>
      <p:pic>
        <p:nvPicPr>
          <p:cNvPr id="18434" name="Picture 2" descr="Attribute-Based Access Control">
            <a:extLst>
              <a:ext uri="{FF2B5EF4-FFF2-40B4-BE49-F238E27FC236}">
                <a16:creationId xmlns:a16="http://schemas.microsoft.com/office/drawing/2014/main" id="{1EC3EB7E-0D22-71D5-F487-52B13B53CBA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90750" y="1493838"/>
            <a:ext cx="7404100" cy="45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79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a:t>Access Control Methods</a:t>
            </a:r>
          </a:p>
          <a:p>
            <a:r>
              <a:rPr lang="en-IN" dirty="0"/>
              <a:t>Discretionary Access Control (DAC)</a:t>
            </a:r>
            <a:endParaRPr lang="en-US" dirty="0"/>
          </a:p>
        </p:txBody>
      </p:sp>
      <p:sp>
        <p:nvSpPr>
          <p:cNvPr id="2" name="Content Placeholder 1">
            <a:extLst>
              <a:ext uri="{FF2B5EF4-FFF2-40B4-BE49-F238E27FC236}">
                <a16:creationId xmlns:a16="http://schemas.microsoft.com/office/drawing/2014/main" id="{F0DB1CCB-77C2-6A4E-84FB-4B1B28E75178}"/>
              </a:ext>
            </a:extLst>
          </p:cNvPr>
          <p:cNvSpPr>
            <a:spLocks noGrp="1"/>
          </p:cNvSpPr>
          <p:nvPr>
            <p:ph idx="1"/>
          </p:nvPr>
        </p:nvSpPr>
        <p:spPr/>
        <p:txBody>
          <a:bodyPr/>
          <a:lstStyle/>
          <a:p>
            <a:r>
              <a:rPr lang="en-IN" b="1" dirty="0"/>
              <a:t>Mechanism:</a:t>
            </a:r>
            <a:r>
              <a:rPr lang="en-IN" dirty="0"/>
              <a:t> DAC places the decision-making authority in the hands of the owner of a resource. The owner has the discretion to decide who can access the resource and what actions they can perform.</a:t>
            </a:r>
          </a:p>
          <a:p>
            <a:r>
              <a:rPr lang="en-IN" b="1" dirty="0"/>
              <a:t>Pros:</a:t>
            </a:r>
            <a:r>
              <a:rPr lang="en-IN" dirty="0"/>
              <a:t> Simple and intuitive, as it mirrors how access is often managed in the physical world. Provides flexibility for owners to control access to their resources.</a:t>
            </a:r>
          </a:p>
          <a:p>
            <a:r>
              <a:rPr lang="en-IN" b="1" dirty="0"/>
              <a:t>Cons:</a:t>
            </a:r>
            <a:r>
              <a:rPr lang="en-IN" dirty="0"/>
              <a:t> Can lead to inconsistent access control across an organization. Difficult to audit and manage, as access decisions are decentralized. Prone to errors and security risks if owners are not careful in granting access.</a:t>
            </a:r>
            <a:endParaRPr lang="en-US" dirty="0"/>
          </a:p>
        </p:txBody>
      </p:sp>
    </p:spTree>
    <p:extLst>
      <p:ext uri="{BB962C8B-B14F-4D97-AF65-F5344CB8AC3E}">
        <p14:creationId xmlns:p14="http://schemas.microsoft.com/office/powerpoint/2010/main" val="373557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878D9-1C23-B307-2EBE-C8ED3F06BB71}"/>
              </a:ext>
            </a:extLst>
          </p:cNvPr>
          <p:cNvSpPr>
            <a:spLocks noGrp="1"/>
          </p:cNvSpPr>
          <p:nvPr>
            <p:ph idx="1"/>
          </p:nvPr>
        </p:nvSpPr>
        <p:spPr/>
        <p:txBody>
          <a:bodyPr>
            <a:normAutofit/>
          </a:bodyPr>
          <a:lstStyle/>
          <a:p>
            <a:pPr>
              <a:buFont typeface="Arial" panose="020B0604020202020204" pitchFamily="34" charset="0"/>
              <a:buChar char="•"/>
            </a:pPr>
            <a:r>
              <a:rPr lang="en-US" sz="2000" dirty="0"/>
              <a:t>Part 1: Introduction to IAM (30 minutes)</a:t>
            </a:r>
          </a:p>
          <a:p>
            <a:pPr lvl="1">
              <a:buFont typeface="Arial" panose="020B0604020202020204" pitchFamily="34" charset="0"/>
              <a:buChar char="•"/>
            </a:pPr>
            <a:r>
              <a:rPr lang="en-US" sz="1400" dirty="0"/>
              <a:t>Introduction to Identity, Entitlement, and Access Management</a:t>
            </a:r>
          </a:p>
          <a:p>
            <a:pPr lvl="1">
              <a:buFont typeface="Arial" panose="020B0604020202020204" pitchFamily="34" charset="0"/>
              <a:buChar char="•"/>
            </a:pPr>
            <a:r>
              <a:rPr lang="en-US" sz="1400" dirty="0"/>
              <a:t>The Challenges of IAM in the Cloud</a:t>
            </a:r>
          </a:p>
          <a:p>
            <a:pPr lvl="1">
              <a:buFont typeface="Arial" panose="020B0604020202020204" pitchFamily="34" charset="0"/>
              <a:buChar char="•"/>
            </a:pPr>
            <a:r>
              <a:rPr lang="en-US" sz="1400" dirty="0"/>
              <a:t>IAM Best Practices</a:t>
            </a:r>
          </a:p>
          <a:p>
            <a:pPr>
              <a:buFont typeface="Arial" panose="020B0604020202020204" pitchFamily="34" charset="0"/>
              <a:buChar char="•"/>
            </a:pPr>
            <a:r>
              <a:rPr lang="en-US" sz="2000" dirty="0"/>
              <a:t>Part 2: Authentication Techniques (45 minutes)</a:t>
            </a:r>
          </a:p>
          <a:p>
            <a:pPr lvl="1">
              <a:buFont typeface="Arial" panose="020B0604020202020204" pitchFamily="34" charset="0"/>
              <a:buChar char="•"/>
            </a:pPr>
            <a:r>
              <a:rPr lang="en-US" sz="1400" dirty="0"/>
              <a:t>Authentication: Proving You Are Who You Say You Are</a:t>
            </a:r>
          </a:p>
          <a:p>
            <a:pPr lvl="1">
              <a:buFont typeface="Arial" panose="020B0604020202020204" pitchFamily="34" charset="0"/>
              <a:buChar char="•"/>
            </a:pPr>
            <a:r>
              <a:rPr lang="en-US" sz="1400" dirty="0"/>
              <a:t>Multi-Factor Authentication (MFA)</a:t>
            </a:r>
          </a:p>
          <a:p>
            <a:pPr lvl="1">
              <a:buFont typeface="Arial" panose="020B0604020202020204" pitchFamily="34" charset="0"/>
              <a:buChar char="•"/>
            </a:pPr>
            <a:r>
              <a:rPr lang="en-US" sz="1400" dirty="0" err="1"/>
              <a:t>Passwordless</a:t>
            </a:r>
            <a:r>
              <a:rPr lang="en-US" sz="1400" dirty="0"/>
              <a:t> Authentication</a:t>
            </a:r>
          </a:p>
          <a:p>
            <a:pPr lvl="1">
              <a:buFont typeface="Arial" panose="020B0604020202020204" pitchFamily="34" charset="0"/>
              <a:buChar char="•"/>
            </a:pPr>
            <a:r>
              <a:rPr lang="en-US" sz="1400" dirty="0"/>
              <a:t>Access Control Methods</a:t>
            </a:r>
          </a:p>
          <a:p>
            <a:pPr lvl="1">
              <a:buFont typeface="Arial" panose="020B0604020202020204" pitchFamily="34" charset="0"/>
              <a:buChar char="•"/>
            </a:pPr>
            <a:r>
              <a:rPr lang="en-US" sz="1400" dirty="0"/>
              <a:t>Practical Threat Modeling Techniques</a:t>
            </a:r>
          </a:p>
          <a:p>
            <a:pPr>
              <a:buFont typeface="Arial" panose="020B0604020202020204" pitchFamily="34" charset="0"/>
              <a:buChar char="•"/>
            </a:pPr>
            <a:r>
              <a:rPr lang="en-US" sz="2000" dirty="0"/>
              <a:t>Part 3: Advanced IAM Concepts (30 minutes)</a:t>
            </a:r>
          </a:p>
          <a:p>
            <a:pPr lvl="1">
              <a:buFont typeface="Arial" panose="020B0604020202020204" pitchFamily="34" charset="0"/>
              <a:buChar char="•"/>
            </a:pPr>
            <a:r>
              <a:rPr lang="en-US" sz="1400" dirty="0"/>
              <a:t>Identity Federation</a:t>
            </a:r>
          </a:p>
          <a:p>
            <a:pPr lvl="1">
              <a:buFont typeface="Arial" panose="020B0604020202020204" pitchFamily="34" charset="0"/>
              <a:buChar char="•"/>
            </a:pPr>
            <a:r>
              <a:rPr lang="en-US" sz="1400" dirty="0"/>
              <a:t>Privileged Access Management (PAM)</a:t>
            </a:r>
          </a:p>
          <a:p>
            <a:pPr lvl="1">
              <a:buFont typeface="Arial" panose="020B0604020202020204" pitchFamily="34" charset="0"/>
              <a:buChar char="•"/>
            </a:pPr>
            <a:r>
              <a:rPr lang="en-US" sz="1400" dirty="0"/>
              <a:t>IAM Trends and Future Directions</a:t>
            </a:r>
          </a:p>
          <a:p>
            <a:pPr>
              <a:buFont typeface="Arial" panose="020B0604020202020204" pitchFamily="34" charset="0"/>
              <a:buChar char="•"/>
            </a:pPr>
            <a:r>
              <a:rPr lang="en-US" sz="2000" dirty="0"/>
              <a:t>Q&amp;A and Group Activity (30 minutes)</a:t>
            </a:r>
          </a:p>
        </p:txBody>
      </p:sp>
      <p:sp>
        <p:nvSpPr>
          <p:cNvPr id="4" name="Content Placeholder 3">
            <a:extLst>
              <a:ext uri="{FF2B5EF4-FFF2-40B4-BE49-F238E27FC236}">
                <a16:creationId xmlns:a16="http://schemas.microsoft.com/office/drawing/2014/main" id="{0A835767-2E47-6376-475E-BFD62E11C84B}"/>
              </a:ext>
            </a:extLst>
          </p:cNvPr>
          <p:cNvSpPr>
            <a:spLocks noGrp="1"/>
          </p:cNvSpPr>
          <p:nvPr>
            <p:ph sz="quarter" idx="10"/>
          </p:nvPr>
        </p:nvSpPr>
        <p:spPr/>
        <p:txBody>
          <a:bodyPr/>
          <a:lstStyle/>
          <a:p>
            <a:r>
              <a:rPr lang="en-US" dirty="0"/>
              <a:t>Agenda</a:t>
            </a:r>
          </a:p>
        </p:txBody>
      </p:sp>
    </p:spTree>
    <p:extLst>
      <p:ext uri="{BB962C8B-B14F-4D97-AF65-F5344CB8AC3E}">
        <p14:creationId xmlns:p14="http://schemas.microsoft.com/office/powerpoint/2010/main" val="3713427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a:bodyPr>
          <a:lstStyle/>
          <a:p>
            <a:r>
              <a:rPr lang="en-IN" dirty="0"/>
              <a:t>Access Control Methods</a:t>
            </a:r>
          </a:p>
          <a:p>
            <a:r>
              <a:rPr lang="en-IN" dirty="0"/>
              <a:t>Discretionary Access Control (DAC)</a:t>
            </a:r>
            <a:endParaRPr lang="en-US" dirty="0"/>
          </a:p>
        </p:txBody>
      </p:sp>
      <p:pic>
        <p:nvPicPr>
          <p:cNvPr id="19458" name="Picture 2">
            <a:extLst>
              <a:ext uri="{FF2B5EF4-FFF2-40B4-BE49-F238E27FC236}">
                <a16:creationId xmlns:a16="http://schemas.microsoft.com/office/drawing/2014/main" id="{23CBCCE8-421C-36A9-4D45-63CA402D389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35300" y="2226469"/>
            <a:ext cx="5715000" cy="306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343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361D0-C64C-B869-6430-76C16A8D251F}"/>
              </a:ext>
            </a:extLst>
          </p:cNvPr>
          <p:cNvSpPr>
            <a:spLocks noGrp="1"/>
          </p:cNvSpPr>
          <p:nvPr>
            <p:ph sz="quarter" idx="10"/>
          </p:nvPr>
        </p:nvSpPr>
        <p:spPr/>
        <p:txBody>
          <a:bodyPr>
            <a:normAutofit fontScale="92500"/>
          </a:bodyPr>
          <a:lstStyle/>
          <a:p>
            <a:r>
              <a:rPr lang="en-IN" dirty="0"/>
              <a:t>Access Control Methods</a:t>
            </a:r>
          </a:p>
          <a:p>
            <a:r>
              <a:rPr lang="en-IN" dirty="0"/>
              <a:t>Choosing the Right Access Control Method</a:t>
            </a:r>
            <a:endParaRPr lang="en-US" dirty="0"/>
          </a:p>
        </p:txBody>
      </p:sp>
      <p:sp>
        <p:nvSpPr>
          <p:cNvPr id="2" name="Content Placeholder 1">
            <a:extLst>
              <a:ext uri="{FF2B5EF4-FFF2-40B4-BE49-F238E27FC236}">
                <a16:creationId xmlns:a16="http://schemas.microsoft.com/office/drawing/2014/main" id="{F0DB1CCB-77C2-6A4E-84FB-4B1B28E75178}"/>
              </a:ext>
            </a:extLst>
          </p:cNvPr>
          <p:cNvSpPr>
            <a:spLocks noGrp="1"/>
          </p:cNvSpPr>
          <p:nvPr>
            <p:ph idx="1"/>
          </p:nvPr>
        </p:nvSpPr>
        <p:spPr/>
        <p:txBody>
          <a:bodyPr/>
          <a:lstStyle/>
          <a:p>
            <a:r>
              <a:rPr lang="en-IN" dirty="0"/>
              <a:t>The optimal access control method depends on the specific needs and characteristics of the organization and its resources. Many organizations employ a combination of access control models to address different access control scenarios.</a:t>
            </a:r>
          </a:p>
          <a:p>
            <a:pPr>
              <a:buFont typeface="Arial" panose="020B0604020202020204" pitchFamily="34" charset="0"/>
              <a:buChar char="•"/>
            </a:pPr>
            <a:r>
              <a:rPr lang="en-IN" b="1" dirty="0"/>
              <a:t>RBAC</a:t>
            </a:r>
            <a:r>
              <a:rPr lang="en-IN" dirty="0"/>
              <a:t> is often used for managing access to applications and systems where access needs are relatively stable and predictable.</a:t>
            </a:r>
          </a:p>
          <a:p>
            <a:pPr>
              <a:buFont typeface="Arial" panose="020B0604020202020204" pitchFamily="34" charset="0"/>
              <a:buChar char="•"/>
            </a:pPr>
            <a:r>
              <a:rPr lang="en-IN" b="1" dirty="0"/>
              <a:t>ABAC</a:t>
            </a:r>
            <a:r>
              <a:rPr lang="en-IN" dirty="0"/>
              <a:t> is suitable for environments with dynamic access requirements or where fine-grained access control is necessary.</a:t>
            </a:r>
          </a:p>
          <a:p>
            <a:pPr>
              <a:buFont typeface="Arial" panose="020B0604020202020204" pitchFamily="34" charset="0"/>
              <a:buChar char="•"/>
            </a:pPr>
            <a:r>
              <a:rPr lang="en-IN" b="1" dirty="0"/>
              <a:t>DAC</a:t>
            </a:r>
            <a:r>
              <a:rPr lang="en-IN" dirty="0"/>
              <a:t> may be appropriate for situations where resource owners need full control over access to their resources.</a:t>
            </a:r>
          </a:p>
        </p:txBody>
      </p:sp>
    </p:spTree>
    <p:extLst>
      <p:ext uri="{BB962C8B-B14F-4D97-AF65-F5344CB8AC3E}">
        <p14:creationId xmlns:p14="http://schemas.microsoft.com/office/powerpoint/2010/main" val="343481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FEF4E0-FBF0-31A2-6C5D-CB6CEA9CDDC8}"/>
              </a:ext>
            </a:extLst>
          </p:cNvPr>
          <p:cNvSpPr>
            <a:spLocks noGrp="1"/>
          </p:cNvSpPr>
          <p:nvPr>
            <p:ph idx="1"/>
          </p:nvPr>
        </p:nvSpPr>
        <p:spPr/>
        <p:txBody>
          <a:bodyPr>
            <a:normAutofit/>
          </a:bodyPr>
          <a:lstStyle/>
          <a:p>
            <a:r>
              <a:rPr lang="en-IN" sz="1500" b="1" u="sng" dirty="0"/>
              <a:t>Cloud Security: Why It Matters:</a:t>
            </a:r>
          </a:p>
          <a:p>
            <a:pPr>
              <a:buFont typeface="Arial" panose="020B0604020202020204" pitchFamily="34" charset="0"/>
              <a:buChar char="•"/>
            </a:pPr>
            <a:r>
              <a:rPr lang="en-IN" sz="1600" dirty="0"/>
              <a:t>Cloud environments are complex and dynamic, creating unique security challenges.</a:t>
            </a:r>
          </a:p>
          <a:p>
            <a:pPr>
              <a:buFont typeface="Arial" panose="020B0604020202020204" pitchFamily="34" charset="0"/>
              <a:buChar char="•"/>
            </a:pPr>
            <a:r>
              <a:rPr lang="en-IN" sz="1600" dirty="0"/>
              <a:t>Specialized tools are needed to protect data, applications, and infrastructure in the cloud.</a:t>
            </a:r>
          </a:p>
          <a:p>
            <a:pPr>
              <a:buFont typeface="Arial" panose="020B0604020202020204" pitchFamily="34" charset="0"/>
              <a:buChar char="•"/>
            </a:pPr>
            <a:endParaRPr lang="en-IN" sz="1600" dirty="0"/>
          </a:p>
          <a:p>
            <a:pPr>
              <a:lnSpc>
                <a:spcPct val="110000"/>
              </a:lnSpc>
            </a:pPr>
            <a:r>
              <a:rPr lang="en-IN" sz="1500" b="1" u="sng" dirty="0"/>
              <a:t>Key Cloud Security Technologies:</a:t>
            </a:r>
          </a:p>
          <a:p>
            <a:pPr>
              <a:buFont typeface="Arial" panose="020B0604020202020204" pitchFamily="34" charset="0"/>
              <a:buChar char="•"/>
            </a:pPr>
            <a:r>
              <a:rPr lang="en-IN" sz="1600" b="1" dirty="0"/>
              <a:t>CSPM (Cloud Security Posture Management): </a:t>
            </a:r>
            <a:r>
              <a:rPr lang="en-IN" sz="1600" dirty="0"/>
              <a:t>Assesses and improves your cloud's security posture by monitoring configurations, ensuring compliance, and prioritizing risks.</a:t>
            </a:r>
          </a:p>
          <a:p>
            <a:pPr>
              <a:buFont typeface="Arial" panose="020B0604020202020204" pitchFamily="34" charset="0"/>
              <a:buChar char="•"/>
            </a:pPr>
            <a:r>
              <a:rPr lang="en-IN" sz="1600" b="1" dirty="0"/>
              <a:t>CWPP (Cloud Workload Protection Platform): </a:t>
            </a:r>
            <a:r>
              <a:rPr lang="en-IN" sz="1600" dirty="0"/>
              <a:t>Safeguards your cloud workloads (VMs, containers) with vulnerability scanning, intrusion detection, and runtime protection.</a:t>
            </a:r>
          </a:p>
          <a:p>
            <a:pPr>
              <a:buFont typeface="Arial" panose="020B0604020202020204" pitchFamily="34" charset="0"/>
              <a:buChar char="•"/>
            </a:pPr>
            <a:r>
              <a:rPr lang="en-IN" sz="1600" b="1" dirty="0"/>
              <a:t>CNAPP (Cloud-Native Application Protection Platform): </a:t>
            </a:r>
            <a:r>
              <a:rPr lang="en-IN" sz="1600" dirty="0"/>
              <a:t>A unified solution for securing cloud-native applications, combining CSPM and CWPP capabilities.</a:t>
            </a:r>
          </a:p>
          <a:p>
            <a:pPr>
              <a:buFont typeface="Arial" panose="020B0604020202020204" pitchFamily="34" charset="0"/>
              <a:buChar char="•"/>
            </a:pPr>
            <a:r>
              <a:rPr lang="en-IN" sz="1600" b="1" dirty="0"/>
              <a:t>CASB (Cloud Access Security Broker): </a:t>
            </a:r>
            <a:r>
              <a:rPr lang="en-IN" sz="1600" dirty="0"/>
              <a:t>Acts as a gatekeeper between users and cloud applications, enforcing security policies and protecting data.</a:t>
            </a:r>
          </a:p>
        </p:txBody>
      </p:sp>
      <p:sp>
        <p:nvSpPr>
          <p:cNvPr id="3" name="Content Placeholder 2">
            <a:extLst>
              <a:ext uri="{FF2B5EF4-FFF2-40B4-BE49-F238E27FC236}">
                <a16:creationId xmlns:a16="http://schemas.microsoft.com/office/drawing/2014/main" id="{EBA70B05-A6CB-2F1E-D386-FA5D9B4F7D6F}"/>
              </a:ext>
            </a:extLst>
          </p:cNvPr>
          <p:cNvSpPr>
            <a:spLocks noGrp="1"/>
          </p:cNvSpPr>
          <p:nvPr>
            <p:ph sz="quarter" idx="10"/>
          </p:nvPr>
        </p:nvSpPr>
        <p:spPr>
          <a:xfrm>
            <a:off x="406399" y="110358"/>
            <a:ext cx="10592527" cy="1143000"/>
          </a:xfrm>
        </p:spPr>
        <p:txBody>
          <a:bodyPr>
            <a:normAutofit fontScale="92500"/>
          </a:bodyPr>
          <a:lstStyle/>
          <a:p>
            <a:r>
              <a:rPr lang="en-US" dirty="0"/>
              <a:t>Session 2: A Quick Recap</a:t>
            </a:r>
            <a:br>
              <a:rPr lang="en-US" dirty="0"/>
            </a:br>
            <a:r>
              <a:rPr lang="en-US" dirty="0"/>
              <a:t>Mastering Cloud Security: Essential Tools and Strategies</a:t>
            </a:r>
          </a:p>
        </p:txBody>
      </p:sp>
    </p:spTree>
    <p:extLst>
      <p:ext uri="{BB962C8B-B14F-4D97-AF65-F5344CB8AC3E}">
        <p14:creationId xmlns:p14="http://schemas.microsoft.com/office/powerpoint/2010/main" val="158575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FEF4E0-FBF0-31A2-6C5D-CB6CEA9CDDC8}"/>
              </a:ext>
            </a:extLst>
          </p:cNvPr>
          <p:cNvSpPr>
            <a:spLocks noGrp="1"/>
          </p:cNvSpPr>
          <p:nvPr>
            <p:ph idx="1"/>
          </p:nvPr>
        </p:nvSpPr>
        <p:spPr/>
        <p:txBody>
          <a:bodyPr/>
          <a:lstStyle/>
          <a:p>
            <a:r>
              <a:rPr lang="en-IN" sz="1600" b="1" u="sng" dirty="0"/>
              <a:t>Threat </a:t>
            </a:r>
            <a:r>
              <a:rPr lang="en-IN" sz="1600" b="1" u="sng" dirty="0" err="1"/>
              <a:t>Modeling</a:t>
            </a:r>
            <a:r>
              <a:rPr lang="en-IN" sz="1600" b="1" u="sng" dirty="0"/>
              <a:t>:</a:t>
            </a:r>
          </a:p>
          <a:p>
            <a:pPr>
              <a:buFont typeface="Arial" panose="020B0604020202020204" pitchFamily="34" charset="0"/>
              <a:buChar char="•"/>
            </a:pPr>
            <a:r>
              <a:rPr lang="en-IN" sz="1600" dirty="0"/>
              <a:t>Proactively identifies and assesses potential threats to your cloud environment.</a:t>
            </a:r>
          </a:p>
          <a:p>
            <a:pPr>
              <a:buFont typeface="Arial" panose="020B0604020202020204" pitchFamily="34" charset="0"/>
              <a:buChar char="•"/>
            </a:pPr>
            <a:r>
              <a:rPr lang="en-IN" sz="1600" dirty="0"/>
              <a:t>Helps prioritize risks and develop effective mitigation strategies.</a:t>
            </a:r>
          </a:p>
          <a:p>
            <a:pPr>
              <a:buFont typeface="Arial" panose="020B0604020202020204" pitchFamily="34" charset="0"/>
              <a:buChar char="•"/>
            </a:pPr>
            <a:endParaRPr lang="en-IN" sz="1600" dirty="0"/>
          </a:p>
          <a:p>
            <a:r>
              <a:rPr lang="en-IN" sz="1600" b="1" u="sng" dirty="0"/>
              <a:t>Secure by Design:</a:t>
            </a:r>
          </a:p>
          <a:p>
            <a:pPr>
              <a:buFont typeface="Arial" panose="020B0604020202020204" pitchFamily="34" charset="0"/>
              <a:buChar char="•"/>
            </a:pPr>
            <a:r>
              <a:rPr lang="en-IN" sz="1600" dirty="0"/>
              <a:t>Builds security into the foundation of your cloud architecture, not as an afterthought.</a:t>
            </a:r>
          </a:p>
          <a:p>
            <a:pPr>
              <a:buFont typeface="Arial" panose="020B0604020202020204" pitchFamily="34" charset="0"/>
              <a:buChar char="•"/>
            </a:pPr>
            <a:r>
              <a:rPr lang="en-IN" sz="1600" dirty="0"/>
              <a:t>Key principles include least privilege, </a:t>
            </a:r>
            <a:r>
              <a:rPr lang="en-IN" sz="1600" dirty="0" err="1"/>
              <a:t>defense</a:t>
            </a:r>
            <a:r>
              <a:rPr lang="en-IN" sz="1600" dirty="0"/>
              <a:t> in depth, zero trust, and immutable infrastructure.</a:t>
            </a:r>
          </a:p>
          <a:p>
            <a:pPr>
              <a:buFont typeface="Arial" panose="020B0604020202020204" pitchFamily="34" charset="0"/>
              <a:buChar char="•"/>
            </a:pPr>
            <a:endParaRPr lang="en-IN" sz="1600" dirty="0"/>
          </a:p>
          <a:p>
            <a:r>
              <a:rPr lang="en-IN" sz="1600" b="1" u="sng" dirty="0"/>
              <a:t>Best Practices for Cloud Security:</a:t>
            </a:r>
          </a:p>
          <a:p>
            <a:pPr>
              <a:buFont typeface="Arial" panose="020B0604020202020204" pitchFamily="34" charset="0"/>
              <a:buChar char="•"/>
            </a:pPr>
            <a:r>
              <a:rPr lang="en-IN" sz="1600" dirty="0"/>
              <a:t>Implement strong access control, network segmentation, data encryption, and continuous monitoring.</a:t>
            </a:r>
          </a:p>
          <a:p>
            <a:pPr>
              <a:buFont typeface="Arial" panose="020B0604020202020204" pitchFamily="34" charset="0"/>
              <a:buChar char="•"/>
            </a:pPr>
            <a:r>
              <a:rPr lang="en-IN" sz="1600" dirty="0"/>
              <a:t>Regularly assess your security posture through vulnerability scans and penetration testing.</a:t>
            </a:r>
          </a:p>
        </p:txBody>
      </p:sp>
      <p:sp>
        <p:nvSpPr>
          <p:cNvPr id="3" name="Content Placeholder 2">
            <a:extLst>
              <a:ext uri="{FF2B5EF4-FFF2-40B4-BE49-F238E27FC236}">
                <a16:creationId xmlns:a16="http://schemas.microsoft.com/office/drawing/2014/main" id="{EBA70B05-A6CB-2F1E-D386-FA5D9B4F7D6F}"/>
              </a:ext>
            </a:extLst>
          </p:cNvPr>
          <p:cNvSpPr>
            <a:spLocks noGrp="1"/>
          </p:cNvSpPr>
          <p:nvPr>
            <p:ph sz="quarter" idx="10"/>
          </p:nvPr>
        </p:nvSpPr>
        <p:spPr>
          <a:xfrm>
            <a:off x="406399" y="110358"/>
            <a:ext cx="10527211" cy="1143000"/>
          </a:xfrm>
        </p:spPr>
        <p:txBody>
          <a:bodyPr>
            <a:normAutofit fontScale="85000" lnSpcReduction="10000"/>
          </a:bodyPr>
          <a:lstStyle/>
          <a:p>
            <a:r>
              <a:rPr lang="en-US" dirty="0"/>
              <a:t>Session 2: A Quick Recap</a:t>
            </a:r>
          </a:p>
          <a:p>
            <a:r>
              <a:rPr lang="en-US" dirty="0"/>
              <a:t>Building a Secure Cloud Foundation: Proactive Approaches</a:t>
            </a:r>
          </a:p>
        </p:txBody>
      </p:sp>
    </p:spTree>
    <p:extLst>
      <p:ext uri="{BB962C8B-B14F-4D97-AF65-F5344CB8AC3E}">
        <p14:creationId xmlns:p14="http://schemas.microsoft.com/office/powerpoint/2010/main" val="394543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C03F7-ED35-5D36-BE17-71E4707682A9}"/>
              </a:ext>
            </a:extLst>
          </p:cNvPr>
          <p:cNvSpPr>
            <a:spLocks noGrp="1"/>
          </p:cNvSpPr>
          <p:nvPr>
            <p:ph sz="quarter" idx="10"/>
          </p:nvPr>
        </p:nvSpPr>
        <p:spPr>
          <a:xfrm>
            <a:off x="406400" y="152400"/>
            <a:ext cx="8397966" cy="1143000"/>
          </a:xfrm>
        </p:spPr>
        <p:txBody>
          <a:bodyPr>
            <a:normAutofit/>
          </a:bodyPr>
          <a:lstStyle/>
          <a:p>
            <a:r>
              <a:rPr lang="en-IN" dirty="0"/>
              <a:t>Introduction to Identity, Entitlement, and Access Management</a:t>
            </a:r>
            <a:endParaRPr lang="en-US" dirty="0"/>
          </a:p>
        </p:txBody>
      </p:sp>
      <p:sp>
        <p:nvSpPr>
          <p:cNvPr id="4" name="Content Placeholder 3">
            <a:extLst>
              <a:ext uri="{FF2B5EF4-FFF2-40B4-BE49-F238E27FC236}">
                <a16:creationId xmlns:a16="http://schemas.microsoft.com/office/drawing/2014/main" id="{C5F4F7C4-AB3A-0CFA-D1ED-541CC2BBD069}"/>
              </a:ext>
            </a:extLst>
          </p:cNvPr>
          <p:cNvSpPr>
            <a:spLocks noGrp="1"/>
          </p:cNvSpPr>
          <p:nvPr>
            <p:ph idx="1"/>
          </p:nvPr>
        </p:nvSpPr>
        <p:spPr/>
        <p:txBody>
          <a:bodyPr/>
          <a:lstStyle/>
          <a:p>
            <a:r>
              <a:rPr lang="en-IN" b="1" dirty="0"/>
              <a:t>Definition of IAM</a:t>
            </a:r>
            <a:endParaRPr lang="en-IN" dirty="0"/>
          </a:p>
          <a:p>
            <a:pPr>
              <a:buFont typeface="Arial" panose="020B0604020202020204" pitchFamily="34" charset="0"/>
              <a:buChar char="•"/>
            </a:pPr>
            <a:r>
              <a:rPr lang="en-IN" dirty="0"/>
              <a:t>IAM, at its core, is about managing digital identities and their access privileges. It encompasses the policies, processes, and technologies that control who can access what within a system or network. </a:t>
            </a:r>
          </a:p>
          <a:p>
            <a:pPr>
              <a:buFont typeface="Arial" panose="020B0604020202020204" pitchFamily="34" charset="0"/>
              <a:buChar char="•"/>
            </a:pPr>
            <a:r>
              <a:rPr lang="en-IN" dirty="0"/>
              <a:t>Think of it as the digital equivalent of a bouncer at an exclusive club – checking IDs, verifying credentials, and granting entry only to those who meet the criteria.</a:t>
            </a:r>
          </a:p>
        </p:txBody>
      </p:sp>
    </p:spTree>
    <p:extLst>
      <p:ext uri="{BB962C8B-B14F-4D97-AF65-F5344CB8AC3E}">
        <p14:creationId xmlns:p14="http://schemas.microsoft.com/office/powerpoint/2010/main" val="375542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C03F7-ED35-5D36-BE17-71E4707682A9}"/>
              </a:ext>
            </a:extLst>
          </p:cNvPr>
          <p:cNvSpPr>
            <a:spLocks noGrp="1"/>
          </p:cNvSpPr>
          <p:nvPr>
            <p:ph sz="quarter" idx="10"/>
          </p:nvPr>
        </p:nvSpPr>
        <p:spPr>
          <a:xfrm>
            <a:off x="406400" y="152400"/>
            <a:ext cx="8397966" cy="1143000"/>
          </a:xfrm>
        </p:spPr>
        <p:txBody>
          <a:bodyPr>
            <a:normAutofit/>
          </a:bodyPr>
          <a:lstStyle/>
          <a:p>
            <a:r>
              <a:rPr lang="en-IN" dirty="0"/>
              <a:t>Introduction to Identity, Entitlement, and Access Management</a:t>
            </a:r>
            <a:endParaRPr lang="en-US" dirty="0"/>
          </a:p>
        </p:txBody>
      </p:sp>
      <p:sp>
        <p:nvSpPr>
          <p:cNvPr id="4" name="Content Placeholder 3">
            <a:extLst>
              <a:ext uri="{FF2B5EF4-FFF2-40B4-BE49-F238E27FC236}">
                <a16:creationId xmlns:a16="http://schemas.microsoft.com/office/drawing/2014/main" id="{C5F4F7C4-AB3A-0CFA-D1ED-541CC2BBD069}"/>
              </a:ext>
            </a:extLst>
          </p:cNvPr>
          <p:cNvSpPr>
            <a:spLocks noGrp="1"/>
          </p:cNvSpPr>
          <p:nvPr>
            <p:ph idx="1"/>
          </p:nvPr>
        </p:nvSpPr>
        <p:spPr/>
        <p:txBody>
          <a:bodyPr>
            <a:normAutofit lnSpcReduction="10000"/>
          </a:bodyPr>
          <a:lstStyle/>
          <a:p>
            <a:r>
              <a:rPr lang="en-IN" dirty="0"/>
              <a:t>IAM is built on three foundational pillars:</a:t>
            </a:r>
          </a:p>
          <a:p>
            <a:pPr>
              <a:buFont typeface="+mj-lt"/>
              <a:buAutoNum type="arabicPeriod"/>
            </a:pPr>
            <a:r>
              <a:rPr lang="en-IN" b="1" dirty="0"/>
              <a:t>Identification:</a:t>
            </a:r>
            <a:r>
              <a:rPr lang="en-IN" dirty="0"/>
              <a:t> This is the first step in establishing a digital identity. It involves assigning unique identifiers to individuals, devices, or applications within a system. Common examples include usernames, employee IDs, or device serial numbers.</a:t>
            </a:r>
          </a:p>
          <a:p>
            <a:pPr>
              <a:buFont typeface="+mj-lt"/>
              <a:buAutoNum type="arabicPeriod"/>
            </a:pPr>
            <a:r>
              <a:rPr lang="en-IN" b="1" dirty="0"/>
              <a:t>Authentication:</a:t>
            </a:r>
            <a:r>
              <a:rPr lang="en-IN" dirty="0"/>
              <a:t> Once identified, the next step is to verify the claimed identity. This is where passwords, biometrics, or multi-factor authentication come into play. Authentication ensures that the user is who they claim to be.</a:t>
            </a:r>
          </a:p>
          <a:p>
            <a:pPr>
              <a:buFont typeface="+mj-lt"/>
              <a:buAutoNum type="arabicPeriod"/>
            </a:pPr>
            <a:r>
              <a:rPr lang="en-IN" b="1" dirty="0"/>
              <a:t>Authorization:</a:t>
            </a:r>
            <a:r>
              <a:rPr lang="en-IN" dirty="0"/>
              <a:t> After successful authentication, authorization determines what resources or actions the user is permitted to access. This involves defining access rights and permissions based on roles, responsibilities, or other criteria.</a:t>
            </a:r>
          </a:p>
        </p:txBody>
      </p:sp>
    </p:spTree>
    <p:extLst>
      <p:ext uri="{BB962C8B-B14F-4D97-AF65-F5344CB8AC3E}">
        <p14:creationId xmlns:p14="http://schemas.microsoft.com/office/powerpoint/2010/main" val="381345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C03F7-ED35-5D36-BE17-71E4707682A9}"/>
              </a:ext>
            </a:extLst>
          </p:cNvPr>
          <p:cNvSpPr>
            <a:spLocks noGrp="1"/>
          </p:cNvSpPr>
          <p:nvPr>
            <p:ph sz="quarter" idx="10"/>
          </p:nvPr>
        </p:nvSpPr>
        <p:spPr>
          <a:xfrm>
            <a:off x="406400" y="152400"/>
            <a:ext cx="8397966" cy="1143000"/>
          </a:xfrm>
        </p:spPr>
        <p:txBody>
          <a:bodyPr>
            <a:normAutofit/>
          </a:bodyPr>
          <a:lstStyle/>
          <a:p>
            <a:r>
              <a:rPr lang="en-IN" dirty="0"/>
              <a:t>Introduction to Identity, Entitlement, and Access Management</a:t>
            </a:r>
            <a:endParaRPr lang="en-US" dirty="0"/>
          </a:p>
        </p:txBody>
      </p:sp>
      <p:sp>
        <p:nvSpPr>
          <p:cNvPr id="4" name="Content Placeholder 3">
            <a:extLst>
              <a:ext uri="{FF2B5EF4-FFF2-40B4-BE49-F238E27FC236}">
                <a16:creationId xmlns:a16="http://schemas.microsoft.com/office/drawing/2014/main" id="{C5F4F7C4-AB3A-0CFA-D1ED-541CC2BBD069}"/>
              </a:ext>
            </a:extLst>
          </p:cNvPr>
          <p:cNvSpPr>
            <a:spLocks noGrp="1"/>
          </p:cNvSpPr>
          <p:nvPr>
            <p:ph idx="1"/>
          </p:nvPr>
        </p:nvSpPr>
        <p:spPr/>
        <p:txBody>
          <a:bodyPr>
            <a:normAutofit fontScale="92500" lnSpcReduction="10000"/>
          </a:bodyPr>
          <a:lstStyle/>
          <a:p>
            <a:r>
              <a:rPr lang="en-IN" b="1" dirty="0"/>
              <a:t>Importance of IAM in Cloud Security</a:t>
            </a:r>
            <a:endParaRPr lang="en-IN" dirty="0"/>
          </a:p>
          <a:p>
            <a:r>
              <a:rPr lang="en-IN" dirty="0"/>
              <a:t>The advent of cloud computing has brought immense benefits in terms of scalability and flexibility. However, it also presents unique security challenges. IAM plays a pivotal role in mitigating these risks and ensuring cloud security.</a:t>
            </a:r>
          </a:p>
          <a:p>
            <a:pPr>
              <a:buFont typeface="Arial" panose="020B0604020202020204" pitchFamily="34" charset="0"/>
              <a:buChar char="•"/>
            </a:pPr>
            <a:r>
              <a:rPr lang="en-IN" b="1" dirty="0"/>
              <a:t>Protecting Sensitive Data:</a:t>
            </a:r>
            <a:r>
              <a:rPr lang="en-IN" dirty="0"/>
              <a:t> Cloud environments often house vast amounts of sensitive data. IAM ensures that only authorized users can access and interact with this data, preventing unauthorized access and data breaches.</a:t>
            </a:r>
          </a:p>
          <a:p>
            <a:pPr>
              <a:buFont typeface="Arial" panose="020B0604020202020204" pitchFamily="34" charset="0"/>
              <a:buChar char="•"/>
            </a:pPr>
            <a:r>
              <a:rPr lang="en-IN" b="1" dirty="0"/>
              <a:t>Ensuring Compliance:</a:t>
            </a:r>
            <a:r>
              <a:rPr lang="en-IN" dirty="0"/>
              <a:t> Many industries are subject to stringent regulations regarding data protection and access control. IAM helps organizations comply with these regulations by providing a clear audit trail of user activities and access rights.</a:t>
            </a:r>
          </a:p>
          <a:p>
            <a:pPr>
              <a:buFont typeface="Arial" panose="020B0604020202020204" pitchFamily="34" charset="0"/>
              <a:buChar char="•"/>
            </a:pPr>
            <a:r>
              <a:rPr lang="en-IN" b="1" dirty="0"/>
              <a:t>Enabling Secure Collaboration:</a:t>
            </a:r>
            <a:r>
              <a:rPr lang="en-IN" dirty="0"/>
              <a:t> Cloud-based collaboration tools are increasingly common in today's workplaces. IAM facilitates secure collaboration by controlling access to shared resources and preventing unauthorized sharing of information.</a:t>
            </a:r>
          </a:p>
        </p:txBody>
      </p:sp>
    </p:spTree>
    <p:extLst>
      <p:ext uri="{BB962C8B-B14F-4D97-AF65-F5344CB8AC3E}">
        <p14:creationId xmlns:p14="http://schemas.microsoft.com/office/powerpoint/2010/main" val="991395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The Challenges of IAM in the Cloud</a:t>
            </a:r>
            <a:endParaRPr lang="en-US" dirty="0"/>
          </a:p>
        </p:txBody>
      </p:sp>
      <p:sp>
        <p:nvSpPr>
          <p:cNvPr id="4" name="Content Placeholder 3">
            <a:extLst>
              <a:ext uri="{FF2B5EF4-FFF2-40B4-BE49-F238E27FC236}">
                <a16:creationId xmlns:a16="http://schemas.microsoft.com/office/drawing/2014/main" id="{F02A5C18-96B6-707C-55FC-0F84C0B850EA}"/>
              </a:ext>
            </a:extLst>
          </p:cNvPr>
          <p:cNvSpPr>
            <a:spLocks noGrp="1"/>
          </p:cNvSpPr>
          <p:nvPr>
            <p:ph idx="1"/>
          </p:nvPr>
        </p:nvSpPr>
        <p:spPr>
          <a:xfrm>
            <a:off x="406400" y="1493838"/>
            <a:ext cx="10972800" cy="4525963"/>
          </a:xfrm>
        </p:spPr>
        <p:txBody>
          <a:bodyPr>
            <a:normAutofit fontScale="92500" lnSpcReduction="10000"/>
          </a:bodyPr>
          <a:lstStyle/>
          <a:p>
            <a:r>
              <a:rPr lang="en-IN" b="1" dirty="0"/>
              <a:t>Increased Complexity</a:t>
            </a:r>
          </a:p>
          <a:p>
            <a:pPr>
              <a:buFont typeface="Arial" panose="020B0604020202020204" pitchFamily="34" charset="0"/>
              <a:buChar char="•"/>
            </a:pPr>
            <a:r>
              <a:rPr lang="en-IN" b="1" dirty="0"/>
              <a:t>Multiple cloud services:</a:t>
            </a:r>
            <a:r>
              <a:rPr lang="en-IN" dirty="0"/>
              <a:t> Organizations often utilize a multi-cloud strategy, employing various cloud service providers (CSPs) for different needs. Each CSP may have its own IAM mechanisms, leading to a fragmented and complex IAM landscape. Managing identities and access across multiple clouds can be a daunting task.</a:t>
            </a:r>
          </a:p>
          <a:p>
            <a:pPr>
              <a:buFont typeface="Arial" panose="020B0604020202020204" pitchFamily="34" charset="0"/>
              <a:buChar char="•"/>
            </a:pPr>
            <a:r>
              <a:rPr lang="en-IN" b="1" dirty="0"/>
              <a:t>Diverse user populations:</a:t>
            </a:r>
            <a:r>
              <a:rPr lang="en-IN" dirty="0"/>
              <a:t> Cloud environments cater to a wide range of users, including employees, partners, contractors, and even customers. Each group may have different access requirements and security considerations. Managing identities and access for such a diverse user population can be intricate.</a:t>
            </a:r>
          </a:p>
          <a:p>
            <a:pPr>
              <a:buFont typeface="Arial" panose="020B0604020202020204" pitchFamily="34" charset="0"/>
              <a:buChar char="•"/>
            </a:pPr>
            <a:r>
              <a:rPr lang="en-IN" b="1" dirty="0"/>
              <a:t>Growing number of devices:</a:t>
            </a:r>
            <a:r>
              <a:rPr lang="en-IN" dirty="0"/>
              <a:t> The proliferation of mobile devices, IoT devices, and other endpoints accessing cloud resources further complicates IAM. Ensuring secure access from a multitude of devices with varying levels of security posture is a significant challenge.</a:t>
            </a:r>
          </a:p>
        </p:txBody>
      </p:sp>
    </p:spTree>
    <p:extLst>
      <p:ext uri="{BB962C8B-B14F-4D97-AF65-F5344CB8AC3E}">
        <p14:creationId xmlns:p14="http://schemas.microsoft.com/office/powerpoint/2010/main" val="910430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934532E62ED442B7E5C3F91EE07FD5" ma:contentTypeVersion="4" ma:contentTypeDescription="Create a new document." ma:contentTypeScope="" ma:versionID="47ca64178aa882f198a3a746d4b57a93">
  <xsd:schema xmlns:xsd="http://www.w3.org/2001/XMLSchema" xmlns:xs="http://www.w3.org/2001/XMLSchema" xmlns:p="http://schemas.microsoft.com/office/2006/metadata/properties" xmlns:ns2="e6c0fca8-e8ab-4ed3-b3cf-dd91df233b25" targetNamespace="http://schemas.microsoft.com/office/2006/metadata/properties" ma:root="true" ma:fieldsID="875b7d516fba8276cb580b68fcece61a" ns2:_="">
    <xsd:import namespace="e6c0fca8-e8ab-4ed3-b3cf-dd91df233b2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c0fca8-e8ab-4ed3-b3cf-dd91df233b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9F9267-A92C-405D-85C7-59666855B2FF}"/>
</file>

<file path=customXml/itemProps2.xml><?xml version="1.0" encoding="utf-8"?>
<ds:datastoreItem xmlns:ds="http://schemas.openxmlformats.org/officeDocument/2006/customXml" ds:itemID="{DCBB05DF-78E8-4031-8140-72648A30EA49}"/>
</file>

<file path=customXml/itemProps3.xml><?xml version="1.0" encoding="utf-8"?>
<ds:datastoreItem xmlns:ds="http://schemas.openxmlformats.org/officeDocument/2006/customXml" ds:itemID="{E816C0E7-B5F0-4398-BDCE-B9FBE6E50D23}"/>
</file>

<file path=docProps/app.xml><?xml version="1.0" encoding="utf-8"?>
<Properties xmlns="http://schemas.openxmlformats.org/officeDocument/2006/extended-properties" xmlns:vt="http://schemas.openxmlformats.org/officeDocument/2006/docPropsVTypes">
  <TotalTime>10334</TotalTime>
  <Words>3085</Words>
  <Application>Microsoft Macintosh PowerPoint</Application>
  <PresentationFormat>Widescreen</PresentationFormat>
  <Paragraphs>217</Paragraphs>
  <Slides>31</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ABCWhyte Book</vt:lpstr>
      <vt:lpstr>Aptos</vt:lpstr>
      <vt:lpstr>Aptos Display</vt:lpstr>
      <vt:lpstr>Arial</vt:lpstr>
      <vt:lpstr>Office Theme</vt:lpstr>
      <vt:lpstr>Identity, Entitlement and Access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Aquib R .</dc:creator>
  <cp:lastModifiedBy>Syed Aquib R .</cp:lastModifiedBy>
  <cp:revision>143</cp:revision>
  <dcterms:created xsi:type="dcterms:W3CDTF">2024-07-26T17:19:15Z</dcterms:created>
  <dcterms:modified xsi:type="dcterms:W3CDTF">2025-02-15T10:23:17Z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0x01010067934532E62ED442B7E5C3F91EE07FD5</vt:lpwstr>
  </property>
</Properties>
</file>