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8"/>
  </p:notesMasterIdLst>
  <p:sldIdLst>
    <p:sldId id="257" r:id="rId5"/>
    <p:sldId id="258" r:id="rId6"/>
    <p:sldId id="266" r:id="rId7"/>
    <p:sldId id="267" r:id="rId8"/>
    <p:sldId id="404" r:id="rId9"/>
    <p:sldId id="406" r:id="rId10"/>
    <p:sldId id="472" r:id="rId11"/>
    <p:sldId id="445" r:id="rId12"/>
    <p:sldId id="473" r:id="rId13"/>
    <p:sldId id="476" r:id="rId14"/>
    <p:sldId id="477" r:id="rId15"/>
    <p:sldId id="483" r:id="rId16"/>
    <p:sldId id="478" r:id="rId17"/>
    <p:sldId id="482" r:id="rId18"/>
    <p:sldId id="486" r:id="rId19"/>
    <p:sldId id="484" r:id="rId20"/>
    <p:sldId id="485" r:id="rId21"/>
    <p:sldId id="487" r:id="rId22"/>
    <p:sldId id="437" r:id="rId23"/>
    <p:sldId id="469" r:id="rId24"/>
    <p:sldId id="470" r:id="rId25"/>
    <p:sldId id="466" r:id="rId26"/>
    <p:sldId id="46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Slides" id="{4E59C3E2-E03B-2947-A4A8-38E307C3B29F}">
          <p14:sldIdLst>
            <p14:sldId id="257"/>
            <p14:sldId id="258"/>
            <p14:sldId id="266"/>
            <p14:sldId id="267"/>
            <p14:sldId id="404"/>
          </p14:sldIdLst>
        </p14:section>
        <p14:section name="Part 1: Securing, Hardening, and Patching Virtual Machines (45 minutes)" id="{89663204-98A0-D64C-BAD3-D2686FB5472A}">
          <p14:sldIdLst>
            <p14:sldId id="406"/>
            <p14:sldId id="472"/>
            <p14:sldId id="445"/>
            <p14:sldId id="473"/>
          </p14:sldIdLst>
        </p14:section>
        <p14:section name="Part 2: Security at the Network Layer (45 minutes)" id="{D1BAA666-BB30-454C-89B5-1C8E51106C5C}">
          <p14:sldIdLst>
            <p14:sldId id="476"/>
            <p14:sldId id="477"/>
            <p14:sldId id="483"/>
            <p14:sldId id="478"/>
            <p14:sldId id="482"/>
            <p14:sldId id="486"/>
            <p14:sldId id="484"/>
            <p14:sldId id="485"/>
            <p14:sldId id="487"/>
          </p14:sldIdLst>
        </p14:section>
        <p14:section name="Part 3: Q&amp;A and Wrap-up (30 minutes)" id="{C8071CCF-17D7-F749-8B22-09B204CAD9C2}">
          <p14:sldIdLst>
            <p14:sldId id="437"/>
            <p14:sldId id="469"/>
            <p14:sldId id="470"/>
            <p14:sldId id="466"/>
            <p14:sldId id="4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5E9E7-A1BF-0C52-2FE4-DE9B989B4862}" v="2" dt="2025-03-02T00:02:10.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28"/>
    <p:restoredTop sz="77945"/>
  </p:normalViewPr>
  <p:slideViewPr>
    <p:cSldViewPr snapToGrid="0">
      <p:cViewPr varScale="1">
        <p:scale>
          <a:sx n="97" d="100"/>
          <a:sy n="97" d="100"/>
        </p:scale>
        <p:origin x="84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quib R ." userId="S::syedaquib@wilp.bits-pilani.ac.in::d1c0f89c-4bc4-407c-a729-e9fc3bf11036" providerId="AD" clId="Web-{5CF5E9E7-A1BF-0C52-2FE4-DE9B989B4862}"/>
    <pc:docChg chg="modSld">
      <pc:chgData name="Syed Aquib R ." userId="S::syedaquib@wilp.bits-pilani.ac.in::d1c0f89c-4bc4-407c-a729-e9fc3bf11036" providerId="AD" clId="Web-{5CF5E9E7-A1BF-0C52-2FE4-DE9B989B4862}" dt="2025-03-02T00:02:08.831" v="0" actId="20577"/>
      <pc:docMkLst>
        <pc:docMk/>
      </pc:docMkLst>
      <pc:sldChg chg="modSp">
        <pc:chgData name="Syed Aquib R ." userId="S::syedaquib@wilp.bits-pilani.ac.in::d1c0f89c-4bc4-407c-a729-e9fc3bf11036" providerId="AD" clId="Web-{5CF5E9E7-A1BF-0C52-2FE4-DE9B989B4862}" dt="2025-03-02T00:02:08.831" v="0" actId="20577"/>
        <pc:sldMkLst>
          <pc:docMk/>
          <pc:sldMk cId="3945435677" sldId="404"/>
        </pc:sldMkLst>
        <pc:spChg chg="mod">
          <ac:chgData name="Syed Aquib R ." userId="S::syedaquib@wilp.bits-pilani.ac.in::d1c0f89c-4bc4-407c-a729-e9fc3bf11036" providerId="AD" clId="Web-{5CF5E9E7-A1BF-0C52-2FE4-DE9B989B4862}" dt="2025-03-02T00:02:08.831" v="0" actId="20577"/>
          <ac:spMkLst>
            <pc:docMk/>
            <pc:sldMk cId="3945435677" sldId="404"/>
            <ac:spMk id="3" creationId="{EBA70B05-A6CB-2F1E-D386-FA5D9B4F7D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E526C-1F66-A343-BA82-5CB8405C81AD}"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8921A-9167-1B43-96F5-5A94B9FF053E}" type="slidenum">
              <a:rPr lang="en-US" smtClean="0"/>
              <a:t>‹#›</a:t>
            </a:fld>
            <a:endParaRPr lang="en-US"/>
          </a:p>
        </p:txBody>
      </p:sp>
    </p:spTree>
    <p:extLst>
      <p:ext uri="{BB962C8B-B14F-4D97-AF65-F5344CB8AC3E}">
        <p14:creationId xmlns:p14="http://schemas.microsoft.com/office/powerpoint/2010/main" val="1918116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48B6E1B-A30A-3F4C-9CDC-3563261FCA63}" type="slidenum">
              <a:rPr lang="en-US" smtClean="0"/>
              <a:t>3</a:t>
            </a:fld>
            <a:endParaRPr lang="en-US"/>
          </a:p>
        </p:txBody>
      </p:sp>
    </p:spTree>
    <p:extLst>
      <p:ext uri="{BB962C8B-B14F-4D97-AF65-F5344CB8AC3E}">
        <p14:creationId xmlns:p14="http://schemas.microsoft.com/office/powerpoint/2010/main" val="25309416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14</a:t>
            </a:fld>
            <a:endParaRPr lang="en-US"/>
          </a:p>
        </p:txBody>
      </p:sp>
    </p:spTree>
    <p:extLst>
      <p:ext uri="{BB962C8B-B14F-4D97-AF65-F5344CB8AC3E}">
        <p14:creationId xmlns:p14="http://schemas.microsoft.com/office/powerpoint/2010/main" val="3528975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15</a:t>
            </a:fld>
            <a:endParaRPr lang="en-US"/>
          </a:p>
        </p:txBody>
      </p:sp>
    </p:spTree>
    <p:extLst>
      <p:ext uri="{BB962C8B-B14F-4D97-AF65-F5344CB8AC3E}">
        <p14:creationId xmlns:p14="http://schemas.microsoft.com/office/powerpoint/2010/main" val="1724464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16</a:t>
            </a:fld>
            <a:endParaRPr lang="en-US"/>
          </a:p>
        </p:txBody>
      </p:sp>
    </p:spTree>
    <p:extLst>
      <p:ext uri="{BB962C8B-B14F-4D97-AF65-F5344CB8AC3E}">
        <p14:creationId xmlns:p14="http://schemas.microsoft.com/office/powerpoint/2010/main" val="748509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17</a:t>
            </a:fld>
            <a:endParaRPr lang="en-US"/>
          </a:p>
        </p:txBody>
      </p:sp>
    </p:spTree>
    <p:extLst>
      <p:ext uri="{BB962C8B-B14F-4D97-AF65-F5344CB8AC3E}">
        <p14:creationId xmlns:p14="http://schemas.microsoft.com/office/powerpoint/2010/main" val="29262203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18</a:t>
            </a:fld>
            <a:endParaRPr lang="en-US"/>
          </a:p>
        </p:txBody>
      </p:sp>
    </p:spTree>
    <p:extLst>
      <p:ext uri="{BB962C8B-B14F-4D97-AF65-F5344CB8AC3E}">
        <p14:creationId xmlns:p14="http://schemas.microsoft.com/office/powerpoint/2010/main" val="11087244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19</a:t>
            </a:fld>
            <a:endParaRPr lang="en-US"/>
          </a:p>
        </p:txBody>
      </p:sp>
    </p:spTree>
    <p:extLst>
      <p:ext uri="{BB962C8B-B14F-4D97-AF65-F5344CB8AC3E}">
        <p14:creationId xmlns:p14="http://schemas.microsoft.com/office/powerpoint/2010/main" val="5255113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i="0" dirty="0">
              <a:solidFill>
                <a:srgbClr val="000000"/>
              </a:solidFill>
              <a:effectLst/>
              <a:highlight>
                <a:srgbClr val="FFFFFF"/>
              </a:highlight>
              <a:latin typeface="Graphik Web"/>
            </a:endParaRPr>
          </a:p>
        </p:txBody>
      </p:sp>
      <p:sp>
        <p:nvSpPr>
          <p:cNvPr id="4" name="Slide Number Placeholder 3"/>
          <p:cNvSpPr>
            <a:spLocks noGrp="1"/>
          </p:cNvSpPr>
          <p:nvPr>
            <p:ph type="sldNum" sz="quarter" idx="5"/>
          </p:nvPr>
        </p:nvSpPr>
        <p:spPr/>
        <p:txBody>
          <a:bodyPr/>
          <a:lstStyle/>
          <a:p>
            <a:fld id="{0A38921A-9167-1B43-96F5-5A94B9FF053E}" type="slidenum">
              <a:rPr lang="en-US" smtClean="0"/>
              <a:t>20</a:t>
            </a:fld>
            <a:endParaRPr lang="en-US"/>
          </a:p>
        </p:txBody>
      </p:sp>
    </p:spTree>
    <p:extLst>
      <p:ext uri="{BB962C8B-B14F-4D97-AF65-F5344CB8AC3E}">
        <p14:creationId xmlns:p14="http://schemas.microsoft.com/office/powerpoint/2010/main" val="9074577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IN" b="0" i="0" dirty="0">
              <a:solidFill>
                <a:srgbClr val="000000"/>
              </a:solidFill>
              <a:effectLst/>
              <a:highlight>
                <a:srgbClr val="FFFFFF"/>
              </a:highlight>
              <a:latin typeface="Graphik Web"/>
            </a:endParaRPr>
          </a:p>
        </p:txBody>
      </p:sp>
      <p:sp>
        <p:nvSpPr>
          <p:cNvPr id="4" name="Slide Number Placeholder 3"/>
          <p:cNvSpPr>
            <a:spLocks noGrp="1"/>
          </p:cNvSpPr>
          <p:nvPr>
            <p:ph type="sldNum" sz="quarter" idx="5"/>
          </p:nvPr>
        </p:nvSpPr>
        <p:spPr/>
        <p:txBody>
          <a:bodyPr/>
          <a:lstStyle/>
          <a:p>
            <a:fld id="{0A38921A-9167-1B43-96F5-5A94B9FF053E}" type="slidenum">
              <a:rPr lang="en-US" smtClean="0"/>
              <a:t>21</a:t>
            </a:fld>
            <a:endParaRPr lang="en-US"/>
          </a:p>
        </p:txBody>
      </p:sp>
    </p:spTree>
    <p:extLst>
      <p:ext uri="{BB962C8B-B14F-4D97-AF65-F5344CB8AC3E}">
        <p14:creationId xmlns:p14="http://schemas.microsoft.com/office/powerpoint/2010/main" val="1920885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22</a:t>
            </a:fld>
            <a:endParaRPr lang="en-US"/>
          </a:p>
        </p:txBody>
      </p:sp>
    </p:spTree>
    <p:extLst>
      <p:ext uri="{BB962C8B-B14F-4D97-AF65-F5344CB8AC3E}">
        <p14:creationId xmlns:p14="http://schemas.microsoft.com/office/powerpoint/2010/main" val="3365104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23</a:t>
            </a:fld>
            <a:endParaRPr lang="en-US"/>
          </a:p>
        </p:txBody>
      </p:sp>
    </p:spTree>
    <p:extLst>
      <p:ext uri="{BB962C8B-B14F-4D97-AF65-F5344CB8AC3E}">
        <p14:creationId xmlns:p14="http://schemas.microsoft.com/office/powerpoint/2010/main" val="341932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6</a:t>
            </a:fld>
            <a:endParaRPr lang="en-US"/>
          </a:p>
        </p:txBody>
      </p:sp>
    </p:spTree>
    <p:extLst>
      <p:ext uri="{BB962C8B-B14F-4D97-AF65-F5344CB8AC3E}">
        <p14:creationId xmlns:p14="http://schemas.microsoft.com/office/powerpoint/2010/main" val="9743115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7</a:t>
            </a:fld>
            <a:endParaRPr lang="en-US"/>
          </a:p>
        </p:txBody>
      </p:sp>
    </p:spTree>
    <p:extLst>
      <p:ext uri="{BB962C8B-B14F-4D97-AF65-F5344CB8AC3E}">
        <p14:creationId xmlns:p14="http://schemas.microsoft.com/office/powerpoint/2010/main" val="7059667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A38921A-9167-1B43-96F5-5A94B9FF053E}" type="slidenum">
              <a:rPr lang="en-US" smtClean="0"/>
              <a:t>8</a:t>
            </a:fld>
            <a:endParaRPr lang="en-US"/>
          </a:p>
        </p:txBody>
      </p:sp>
    </p:spTree>
    <p:extLst>
      <p:ext uri="{BB962C8B-B14F-4D97-AF65-F5344CB8AC3E}">
        <p14:creationId xmlns:p14="http://schemas.microsoft.com/office/powerpoint/2010/main" val="2725382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9</a:t>
            </a:fld>
            <a:endParaRPr lang="en-US"/>
          </a:p>
        </p:txBody>
      </p:sp>
    </p:spTree>
    <p:extLst>
      <p:ext uri="{BB962C8B-B14F-4D97-AF65-F5344CB8AC3E}">
        <p14:creationId xmlns:p14="http://schemas.microsoft.com/office/powerpoint/2010/main" val="3380479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10</a:t>
            </a:fld>
            <a:endParaRPr lang="en-US"/>
          </a:p>
        </p:txBody>
      </p:sp>
    </p:spTree>
    <p:extLst>
      <p:ext uri="{BB962C8B-B14F-4D97-AF65-F5344CB8AC3E}">
        <p14:creationId xmlns:p14="http://schemas.microsoft.com/office/powerpoint/2010/main" val="2380793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11</a:t>
            </a:fld>
            <a:endParaRPr lang="en-US"/>
          </a:p>
        </p:txBody>
      </p:sp>
    </p:spTree>
    <p:extLst>
      <p:ext uri="{BB962C8B-B14F-4D97-AF65-F5344CB8AC3E}">
        <p14:creationId xmlns:p14="http://schemas.microsoft.com/office/powerpoint/2010/main" val="325246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12</a:t>
            </a:fld>
            <a:endParaRPr lang="en-US"/>
          </a:p>
        </p:txBody>
      </p:sp>
    </p:spTree>
    <p:extLst>
      <p:ext uri="{BB962C8B-B14F-4D97-AF65-F5344CB8AC3E}">
        <p14:creationId xmlns:p14="http://schemas.microsoft.com/office/powerpoint/2010/main" val="505434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endParaRPr lang="en-IN" dirty="0"/>
          </a:p>
        </p:txBody>
      </p:sp>
      <p:sp>
        <p:nvSpPr>
          <p:cNvPr id="4" name="Slide Number Placeholder 3"/>
          <p:cNvSpPr>
            <a:spLocks noGrp="1"/>
          </p:cNvSpPr>
          <p:nvPr>
            <p:ph type="sldNum" sz="quarter" idx="5"/>
          </p:nvPr>
        </p:nvSpPr>
        <p:spPr/>
        <p:txBody>
          <a:bodyPr/>
          <a:lstStyle/>
          <a:p>
            <a:fld id="{0A38921A-9167-1B43-96F5-5A94B9FF053E}" type="slidenum">
              <a:rPr lang="en-US" smtClean="0"/>
              <a:t>13</a:t>
            </a:fld>
            <a:endParaRPr lang="en-US"/>
          </a:p>
        </p:txBody>
      </p:sp>
    </p:spTree>
    <p:extLst>
      <p:ext uri="{BB962C8B-B14F-4D97-AF65-F5344CB8AC3E}">
        <p14:creationId xmlns:p14="http://schemas.microsoft.com/office/powerpoint/2010/main" val="4084913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1ED84-4A42-64DE-D25E-6FDD6C064E8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3F4527D-5E21-9929-A6A8-4420028F7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389C6D01-C143-A91D-EAEB-A41EAB83986A}"/>
              </a:ext>
            </a:extLst>
          </p:cNvPr>
          <p:cNvSpPr>
            <a:spLocks noGrp="1"/>
          </p:cNvSpPr>
          <p:nvPr>
            <p:ph type="dt" sz="half" idx="10"/>
          </p:nvPr>
        </p:nvSpPr>
        <p:spPr/>
        <p:txBody>
          <a:bodyPr/>
          <a:lstStyle/>
          <a:p>
            <a:fld id="{EB96466D-07AF-CA41-9389-6F1EDF81BB8F}" type="datetimeFigureOut">
              <a:rPr lang="en-US" smtClean="0"/>
              <a:t>3/1/2025</a:t>
            </a:fld>
            <a:endParaRPr lang="en-US"/>
          </a:p>
        </p:txBody>
      </p:sp>
      <p:sp>
        <p:nvSpPr>
          <p:cNvPr id="5" name="Footer Placeholder 4">
            <a:extLst>
              <a:ext uri="{FF2B5EF4-FFF2-40B4-BE49-F238E27FC236}">
                <a16:creationId xmlns:a16="http://schemas.microsoft.com/office/drawing/2014/main" id="{F8D4CC0F-F0EC-4CDF-0AA0-2144FAAAA4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DE50B9-4097-D59C-4A95-C2E9FB69845A}"/>
              </a:ext>
            </a:extLst>
          </p:cNvPr>
          <p:cNvSpPr>
            <a:spLocks noGrp="1"/>
          </p:cNvSpPr>
          <p:nvPr>
            <p:ph type="sldNum" sz="quarter" idx="12"/>
          </p:nvPr>
        </p:nvSpPr>
        <p:spPr/>
        <p:txBody>
          <a:bodyPr/>
          <a:lstStyle/>
          <a:p>
            <a:fld id="{595FACCC-CD9D-D443-8FB4-7D3E76C3625C}" type="slidenum">
              <a:rPr lang="en-US" smtClean="0"/>
              <a:t>‹#›</a:t>
            </a:fld>
            <a:endParaRPr lang="en-US"/>
          </a:p>
        </p:txBody>
      </p:sp>
    </p:spTree>
    <p:extLst>
      <p:ext uri="{BB962C8B-B14F-4D97-AF65-F5344CB8AC3E}">
        <p14:creationId xmlns:p14="http://schemas.microsoft.com/office/powerpoint/2010/main" val="1868496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grpSp>
        <p:nvGrpSpPr>
          <p:cNvPr id="2" name="Group 8">
            <a:extLst>
              <a:ext uri="{FF2B5EF4-FFF2-40B4-BE49-F238E27FC236}">
                <a16:creationId xmlns:a16="http://schemas.microsoft.com/office/drawing/2014/main" id="{D922BE12-9582-5E36-9A46-E6B1A71374AD}"/>
              </a:ext>
            </a:extLst>
          </p:cNvPr>
          <p:cNvGrpSpPr>
            <a:grpSpLocks/>
          </p:cNvGrpSpPr>
          <p:nvPr userDrawn="1"/>
        </p:nvGrpSpPr>
        <p:grpSpPr bwMode="auto">
          <a:xfrm>
            <a:off x="0" y="1295400"/>
            <a:ext cx="9347200" cy="46038"/>
            <a:chOff x="1905000" y="6553200"/>
            <a:chExt cx="7010400" cy="45719"/>
          </a:xfrm>
        </p:grpSpPr>
        <p:sp>
          <p:nvSpPr>
            <p:cNvPr id="5" name="Rectangle 4">
              <a:extLst>
                <a:ext uri="{FF2B5EF4-FFF2-40B4-BE49-F238E27FC236}">
                  <a16:creationId xmlns:a16="http://schemas.microsoft.com/office/drawing/2014/main" id="{1AE3572E-FE64-41B7-3339-60BF32D81F3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86B9EE53-4488-BC98-9F5D-7AD70D718AE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21AABAAD-1718-5D4C-8A6D-44BCFBFE6657}"/>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13">
            <a:extLst>
              <a:ext uri="{FF2B5EF4-FFF2-40B4-BE49-F238E27FC236}">
                <a16:creationId xmlns:a16="http://schemas.microsoft.com/office/drawing/2014/main" id="{FAF22554-4316-51B4-B78C-7231D9658C26}"/>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1C832A28-6E69-AE65-A696-EDD695DEC90C}"/>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FBC91FD1-B387-5702-11A6-E6065DE81D0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D214263A-11FE-E266-797C-E722093E272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3" name="Picture 14" descr="Picture 7.png">
            <a:extLst>
              <a:ext uri="{FF2B5EF4-FFF2-40B4-BE49-F238E27FC236}">
                <a16:creationId xmlns:a16="http://schemas.microsoft.com/office/drawing/2014/main" id="{29FF1D89-B1E6-4696-0D15-C0B6793134AD}"/>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E1236296-772C-0C4E-3E8A-4BD67A548EF8}"/>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idx="1"/>
          </p:nvPr>
        </p:nvSpPr>
        <p:spPr>
          <a:xfrm>
            <a:off x="4766733" y="1600201"/>
            <a:ext cx="6815667"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600201"/>
            <a:ext cx="4011084"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73396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grpSp>
        <p:nvGrpSpPr>
          <p:cNvPr id="6" name="Group 6">
            <a:extLst>
              <a:ext uri="{FF2B5EF4-FFF2-40B4-BE49-F238E27FC236}">
                <a16:creationId xmlns:a16="http://schemas.microsoft.com/office/drawing/2014/main" id="{16C2C08E-F8BC-8441-972A-99C6A6CC83AE}"/>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949C1C83-CE3B-EAEB-8729-E5745E7DB7A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4304A50B-CE9B-6751-3440-7CDA65CFBB9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A3822F8-5159-60E7-038E-FFF65D41AA8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0">
            <a:extLst>
              <a:ext uri="{FF2B5EF4-FFF2-40B4-BE49-F238E27FC236}">
                <a16:creationId xmlns:a16="http://schemas.microsoft.com/office/drawing/2014/main" id="{1B3F91F1-60D1-946F-3F83-B0F44DE272A0}"/>
              </a:ext>
            </a:extLst>
          </p:cNvPr>
          <p:cNvGrpSpPr>
            <a:grpSpLocks/>
          </p:cNvGrpSpPr>
          <p:nvPr userDrawn="1"/>
        </p:nvGrpSpPr>
        <p:grpSpPr bwMode="auto">
          <a:xfrm>
            <a:off x="2844800" y="6553200"/>
            <a:ext cx="9347200" cy="46038"/>
            <a:chOff x="1905000" y="6553200"/>
            <a:chExt cx="7010400" cy="45719"/>
          </a:xfrm>
        </p:grpSpPr>
        <p:sp>
          <p:nvSpPr>
            <p:cNvPr id="11" name="Rectangle 10">
              <a:extLst>
                <a:ext uri="{FF2B5EF4-FFF2-40B4-BE49-F238E27FC236}">
                  <a16:creationId xmlns:a16="http://schemas.microsoft.com/office/drawing/2014/main" id="{31846AA8-11C2-0910-554F-4AC1637DF5F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04821928-913E-ED36-48A0-C8D3E871CB2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5A1176E7-50AF-2B0F-3DB6-AFBA7219FEE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4" name="Picture 14" descr="Picture 7.png">
            <a:extLst>
              <a:ext uri="{FF2B5EF4-FFF2-40B4-BE49-F238E27FC236}">
                <a16:creationId xmlns:a16="http://schemas.microsoft.com/office/drawing/2014/main" id="{7AAEE034-EDDD-3765-4A0C-B4E15E4C1BD3}"/>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a:extLst>
              <a:ext uri="{FF2B5EF4-FFF2-40B4-BE49-F238E27FC236}">
                <a16:creationId xmlns:a16="http://schemas.microsoft.com/office/drawing/2014/main" id="{4D9A58DD-D40C-695C-1AC0-391ABA12595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2" name="Title 1"/>
          <p:cNvSpPr>
            <a:spLocks noGrp="1"/>
          </p:cNvSpPr>
          <p:nvPr>
            <p:ph type="title"/>
          </p:nvPr>
        </p:nvSpPr>
        <p:spPr>
          <a:xfrm>
            <a:off x="2389717" y="5407025"/>
            <a:ext cx="7315200" cy="304800"/>
          </a:xfrm>
        </p:spPr>
        <p:txBody>
          <a:bodyPr anchor="b"/>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2389717" y="1828800"/>
            <a:ext cx="73152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711825"/>
            <a:ext cx="73152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4153818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Vertical Text">
    <p:spTree>
      <p:nvGrpSpPr>
        <p:cNvPr id="1" name=""/>
        <p:cNvGrpSpPr/>
        <p:nvPr/>
      </p:nvGrpSpPr>
      <p:grpSpPr>
        <a:xfrm>
          <a:off x="0" y="0"/>
          <a:ext cx="0" cy="0"/>
          <a:chOff x="0" y="0"/>
          <a:chExt cx="0" cy="0"/>
        </a:xfrm>
      </p:grpSpPr>
      <p:grpSp>
        <p:nvGrpSpPr>
          <p:cNvPr id="2" name="Group 19">
            <a:extLst>
              <a:ext uri="{FF2B5EF4-FFF2-40B4-BE49-F238E27FC236}">
                <a16:creationId xmlns:a16="http://schemas.microsoft.com/office/drawing/2014/main" id="{1D018482-9950-2A51-1719-0F2FD5B9BEC6}"/>
              </a:ext>
            </a:extLst>
          </p:cNvPr>
          <p:cNvGrpSpPr>
            <a:grpSpLocks/>
          </p:cNvGrpSpPr>
          <p:nvPr userDrawn="1"/>
        </p:nvGrpSpPr>
        <p:grpSpPr bwMode="auto">
          <a:xfrm>
            <a:off x="0" y="1295400"/>
            <a:ext cx="9347200" cy="46038"/>
            <a:chOff x="1905000" y="6553200"/>
            <a:chExt cx="7010400" cy="45719"/>
          </a:xfrm>
        </p:grpSpPr>
        <p:sp>
          <p:nvSpPr>
            <p:cNvPr id="4" name="Rectangle 3">
              <a:extLst>
                <a:ext uri="{FF2B5EF4-FFF2-40B4-BE49-F238E27FC236}">
                  <a16:creationId xmlns:a16="http://schemas.microsoft.com/office/drawing/2014/main" id="{3FC449A6-67D7-10A8-154F-E7B6F4B1E58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08A21BD9-4C28-7BC2-2FD5-6F81D6C70A51}"/>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3E422922-BB0E-2A51-63B9-513D4BE0D5A0}"/>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24">
            <a:extLst>
              <a:ext uri="{FF2B5EF4-FFF2-40B4-BE49-F238E27FC236}">
                <a16:creationId xmlns:a16="http://schemas.microsoft.com/office/drawing/2014/main" id="{7C94BC88-F64D-448F-39CB-6F95929E8213}"/>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24A445AA-F10C-7044-1B18-96DF59CAFF19}"/>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D1DCB8F9-A0F8-17CA-B373-182FC621C51F}"/>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888F9BFF-9542-2533-011F-C00D31EDF47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5E2E40C8-248E-5616-2A5C-703BC6A77576}"/>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3A24457A-A21B-9EF5-D7D9-DFECFCCEFD75}"/>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224406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grpSp>
        <p:nvGrpSpPr>
          <p:cNvPr id="2" name="Group 7">
            <a:extLst>
              <a:ext uri="{FF2B5EF4-FFF2-40B4-BE49-F238E27FC236}">
                <a16:creationId xmlns:a16="http://schemas.microsoft.com/office/drawing/2014/main" id="{3E18E98F-DBE7-3232-E8C1-CEC312216C1F}"/>
              </a:ext>
            </a:extLst>
          </p:cNvPr>
          <p:cNvGrpSpPr>
            <a:grpSpLocks/>
          </p:cNvGrpSpPr>
          <p:nvPr userDrawn="1"/>
        </p:nvGrpSpPr>
        <p:grpSpPr bwMode="auto">
          <a:xfrm rot="5400000">
            <a:off x="7538509" y="2560109"/>
            <a:ext cx="5181600" cy="61383"/>
            <a:chOff x="1905000" y="6553200"/>
            <a:chExt cx="7010400" cy="45719"/>
          </a:xfrm>
        </p:grpSpPr>
        <p:sp>
          <p:nvSpPr>
            <p:cNvPr id="4" name="Rectangle 3">
              <a:extLst>
                <a:ext uri="{FF2B5EF4-FFF2-40B4-BE49-F238E27FC236}">
                  <a16:creationId xmlns:a16="http://schemas.microsoft.com/office/drawing/2014/main" id="{2B94A8C7-A1D5-4E5B-5587-55EB871E8A0D}"/>
                </a:ext>
              </a:extLst>
            </p:cNvPr>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200684CD-3CEC-D089-0BB7-89A4E328CE0E}"/>
                </a:ext>
              </a:extLst>
            </p:cNvPr>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9DB583A9-DE58-C34E-6E8F-B88FA7364296}"/>
                </a:ext>
              </a:extLst>
            </p:cNvPr>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0" descr="Picture 7.png">
            <a:extLst>
              <a:ext uri="{FF2B5EF4-FFF2-40B4-BE49-F238E27FC236}">
                <a16:creationId xmlns:a16="http://schemas.microsoft.com/office/drawing/2014/main" id="{36FBDF4F-9404-DC71-098B-BC0D05EE0153}"/>
              </a:ext>
            </a:extLst>
          </p:cNvPr>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10583" y="381001"/>
            <a:ext cx="922868"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901C5E13-F747-B231-7E70-1DBA3704988D}"/>
              </a:ext>
            </a:extLst>
          </p:cNvPr>
          <p:cNvSpPr txBox="1"/>
          <p:nvPr userDrawn="1"/>
        </p:nvSpPr>
        <p:spPr>
          <a:xfrm rot="5400000">
            <a:off x="-2748491" y="3808884"/>
            <a:ext cx="5867400" cy="230832"/>
          </a:xfrm>
          <a:prstGeom prst="rect">
            <a:avLst/>
          </a:prstGeom>
          <a:noFill/>
        </p:spPr>
        <p:txBody>
          <a:bodyPr>
            <a:spAutoFit/>
          </a:bodyPr>
          <a:lstStyle/>
          <a:p>
            <a:pPr algn="r" fontAlgn="auto">
              <a:spcBef>
                <a:spcPts val="0"/>
              </a:spcBef>
              <a:spcAft>
                <a:spcPts val="0"/>
              </a:spcAft>
              <a:defRPr/>
            </a:pPr>
            <a:r>
              <a:rPr lang="en-US" sz="900" b="1" dirty="0">
                <a:solidFill>
                  <a:srgbClr val="101141"/>
                </a:solidFill>
                <a:latin typeface="Arial"/>
                <a:cs typeface="Arial"/>
              </a:rPr>
              <a:t>BITS </a:t>
            </a:r>
            <a:r>
              <a:rPr lang="en-US" sz="900" dirty="0">
                <a:solidFill>
                  <a:srgbClr val="101141"/>
                </a:solidFill>
                <a:latin typeface="Arial"/>
                <a:cs typeface="Arial"/>
              </a:rPr>
              <a:t>Pilani, Pilani Campus</a:t>
            </a:r>
          </a:p>
        </p:txBody>
      </p:sp>
      <p:sp>
        <p:nvSpPr>
          <p:cNvPr id="3" name="Vertical Text Placeholder 2"/>
          <p:cNvSpPr>
            <a:spLocks noGrp="1"/>
          </p:cNvSpPr>
          <p:nvPr>
            <p:ph type="body" orient="vert" idx="1"/>
          </p:nvPr>
        </p:nvSpPr>
        <p:spPr>
          <a:xfrm>
            <a:off x="1625600" y="38100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p:nvPr>
        </p:nvSpPr>
        <p:spPr>
          <a:xfrm rot="5400000">
            <a:off x="8191500" y="2552700"/>
            <a:ext cx="5867400" cy="1524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12605243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1" y="3750945"/>
            <a:ext cx="9848089"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1" y="4610030"/>
            <a:ext cx="7321550" cy="647555"/>
          </a:xfrm>
        </p:spPr>
        <p:txBody>
          <a:bodyPr>
            <a:normAutofit/>
          </a:bodyPr>
          <a:lstStyle>
            <a:lvl1pPr marL="0" indent="0">
              <a:buNone/>
              <a:defRPr sz="1801">
                <a:solidFill>
                  <a:schemeClr val="tx1"/>
                </a:solidFill>
              </a:defRPr>
            </a:lvl1pPr>
            <a:lvl2pPr marL="457206" indent="0">
              <a:buNone/>
              <a:defRPr sz="2000">
                <a:solidFill>
                  <a:schemeClr val="tx1">
                    <a:tint val="75000"/>
                  </a:schemeClr>
                </a:solidFill>
              </a:defRPr>
            </a:lvl2pPr>
            <a:lvl3pPr marL="914411" indent="0">
              <a:buNone/>
              <a:defRPr sz="1801">
                <a:solidFill>
                  <a:schemeClr val="tx1">
                    <a:tint val="75000"/>
                  </a:schemeClr>
                </a:solidFill>
              </a:defRPr>
            </a:lvl3pPr>
            <a:lvl4pPr marL="1371617" indent="0">
              <a:buNone/>
              <a:defRPr sz="1600">
                <a:solidFill>
                  <a:schemeClr val="tx1">
                    <a:tint val="75000"/>
                  </a:schemeClr>
                </a:solidFill>
              </a:defRPr>
            </a:lvl4pPr>
            <a:lvl5pPr marL="1828823" indent="0">
              <a:buNone/>
              <a:defRPr sz="1600">
                <a:solidFill>
                  <a:schemeClr val="tx1">
                    <a:tint val="75000"/>
                  </a:schemeClr>
                </a:solidFill>
              </a:defRPr>
            </a:lvl5pPr>
            <a:lvl6pPr marL="2286029" indent="0">
              <a:buNone/>
              <a:defRPr sz="1600">
                <a:solidFill>
                  <a:schemeClr val="tx1">
                    <a:tint val="75000"/>
                  </a:schemeClr>
                </a:solidFill>
              </a:defRPr>
            </a:lvl6pPr>
            <a:lvl7pPr marL="2743234" indent="0">
              <a:buNone/>
              <a:defRPr sz="1600">
                <a:solidFill>
                  <a:schemeClr val="tx1">
                    <a:tint val="75000"/>
                  </a:schemeClr>
                </a:solidFill>
              </a:defRPr>
            </a:lvl7pPr>
            <a:lvl8pPr marL="3200440" indent="0">
              <a:buNone/>
              <a:defRPr sz="1600">
                <a:solidFill>
                  <a:schemeClr val="tx1">
                    <a:tint val="75000"/>
                  </a:schemeClr>
                </a:solidFill>
              </a:defRPr>
            </a:lvl8pPr>
            <a:lvl9pPr marL="3657646"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2636299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6" y="258447"/>
            <a:ext cx="11506836"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6" y="1048386"/>
            <a:ext cx="11506836" cy="5128895"/>
          </a:xfrm>
        </p:spPr>
        <p:txBody>
          <a:bodyPr>
            <a:normAutofit/>
          </a:bodyPr>
          <a:lstStyle>
            <a:lvl1pPr>
              <a:defRPr sz="2000">
                <a:solidFill>
                  <a:schemeClr val="tx1">
                    <a:lumMod val="75000"/>
                    <a:lumOff val="25000"/>
                  </a:schemeClr>
                </a:solidFill>
              </a:defRPr>
            </a:lvl1pPr>
            <a:lvl2pPr>
              <a:defRPr sz="1801">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404915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54A3D69-4841-F691-A822-A6153CF4D43D}"/>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fontAlgn="auto">
              <a:spcBef>
                <a:spcPts val="0"/>
              </a:spcBef>
              <a:spcAft>
                <a:spcPts val="0"/>
              </a:spcAft>
              <a:defRPr/>
            </a:pPr>
            <a:endParaRPr lang="en-US" sz="1800" dirty="0">
              <a:latin typeface="Arial" pitchFamily="34" charset="0"/>
              <a:cs typeface="Arial" pitchFamily="34" charset="0"/>
            </a:endParaRPr>
          </a:p>
        </p:txBody>
      </p:sp>
      <p:sp>
        <p:nvSpPr>
          <p:cNvPr id="3" name="Rectangle 2">
            <a:extLst>
              <a:ext uri="{FF2B5EF4-FFF2-40B4-BE49-F238E27FC236}">
                <a16:creationId xmlns:a16="http://schemas.microsoft.com/office/drawing/2014/main" id="{CF4B86B3-32A2-5224-9AAF-62DD0758B94F}"/>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DB84F80A-81BD-405B-D16D-E09E780FBB7B}"/>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B4F7F278-1D7A-80F5-B17F-1CCBFA5EC4FE}"/>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6" name="Picture 10" descr="BITS_university_logo_whitevert.png">
            <a:extLst>
              <a:ext uri="{FF2B5EF4-FFF2-40B4-BE49-F238E27FC236}">
                <a16:creationId xmlns:a16="http://schemas.microsoft.com/office/drawing/2014/main" id="{3707F097-5E52-E513-D251-FDE22683B0B9}"/>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E1D7F50B-FEF2-AC6F-6FE5-28CC782A4921}"/>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8" name="TextBox 7">
            <a:extLst>
              <a:ext uri="{FF2B5EF4-FFF2-40B4-BE49-F238E27FC236}">
                <a16:creationId xmlns:a16="http://schemas.microsoft.com/office/drawing/2014/main" id="{547573AB-6B8C-D35D-6FCC-1993A9E4C8F0}"/>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1"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206022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7B88D8A-D8BF-E4E6-A856-5D4AC7D1C7C9}"/>
              </a:ext>
            </a:extLst>
          </p:cNvPr>
          <p:cNvSpPr/>
          <p:nvPr userDrawn="1"/>
        </p:nvSpPr>
        <p:spPr>
          <a:xfrm>
            <a:off x="0" y="3352800"/>
            <a:ext cx="115824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pitchFamily="34" charset="0"/>
              <a:cs typeface="Arial" pitchFamily="34" charset="0"/>
            </a:endParaRPr>
          </a:p>
        </p:txBody>
      </p:sp>
      <p:sp>
        <p:nvSpPr>
          <p:cNvPr id="4" name="Rectangle 3">
            <a:extLst>
              <a:ext uri="{FF2B5EF4-FFF2-40B4-BE49-F238E27FC236}">
                <a16:creationId xmlns:a16="http://schemas.microsoft.com/office/drawing/2014/main" id="{22AB191D-E6CD-D370-7040-74DF014B3794}"/>
              </a:ext>
            </a:extLst>
          </p:cNvPr>
          <p:cNvSpPr/>
          <p:nvPr userDrawn="1"/>
        </p:nvSpPr>
        <p:spPr>
          <a:xfrm>
            <a:off x="3860800" y="609600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5" name="Rectangle 4">
            <a:extLst>
              <a:ext uri="{FF2B5EF4-FFF2-40B4-BE49-F238E27FC236}">
                <a16:creationId xmlns:a16="http://schemas.microsoft.com/office/drawing/2014/main" id="{53F41A23-0180-1ECD-DBCA-E729544A483D}"/>
              </a:ext>
            </a:extLst>
          </p:cNvPr>
          <p:cNvSpPr/>
          <p:nvPr userDrawn="1"/>
        </p:nvSpPr>
        <p:spPr>
          <a:xfrm>
            <a:off x="0" y="609600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6E233892-C779-6E23-3FAC-33755B7E33CB}"/>
              </a:ext>
            </a:extLst>
          </p:cNvPr>
          <p:cNvSpPr/>
          <p:nvPr userDrawn="1"/>
        </p:nvSpPr>
        <p:spPr>
          <a:xfrm>
            <a:off x="7721600" y="609600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8" name="Picture 10" descr="BITS_university_logo_whitevert.png">
            <a:extLst>
              <a:ext uri="{FF2B5EF4-FFF2-40B4-BE49-F238E27FC236}">
                <a16:creationId xmlns:a16="http://schemas.microsoft.com/office/drawing/2014/main" id="{CAD7B431-7504-C77B-A3A1-6E1931C2CC81}"/>
              </a:ext>
            </a:extLst>
          </p:cNvPr>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101600" y="3352801"/>
            <a:ext cx="27432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D065D9AA-326B-0966-6E34-F4E808C41BD8}"/>
              </a:ext>
            </a:extLst>
          </p:cNvPr>
          <p:cNvSpPr txBox="1"/>
          <p:nvPr userDrawn="1"/>
        </p:nvSpPr>
        <p:spPr>
          <a:xfrm>
            <a:off x="-101600" y="52578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0" name="TextBox 9">
            <a:extLst>
              <a:ext uri="{FF2B5EF4-FFF2-40B4-BE49-F238E27FC236}">
                <a16:creationId xmlns:a16="http://schemas.microsoft.com/office/drawing/2014/main" id="{B8A2227C-C31A-23CE-825D-BB61E8A61948}"/>
              </a:ext>
            </a:extLst>
          </p:cNvPr>
          <p:cNvSpPr txBox="1"/>
          <p:nvPr userDrawn="1"/>
        </p:nvSpPr>
        <p:spPr>
          <a:xfrm>
            <a:off x="203200" y="56673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7" name="Content Placeholder 6"/>
          <p:cNvSpPr>
            <a:spLocks noGrp="1"/>
          </p:cNvSpPr>
          <p:nvPr>
            <p:ph sz="quarter" idx="13"/>
          </p:nvPr>
        </p:nvSpPr>
        <p:spPr>
          <a:xfrm>
            <a:off x="3352800" y="5410200"/>
            <a:ext cx="80264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a:t>Click to edit Master text styles</a:t>
            </a:r>
          </a:p>
          <a:p>
            <a:pPr lvl="1"/>
            <a:r>
              <a:rPr lang="en-US"/>
              <a:t>Second level</a:t>
            </a:r>
          </a:p>
        </p:txBody>
      </p:sp>
      <p:sp>
        <p:nvSpPr>
          <p:cNvPr id="2" name="Title 1"/>
          <p:cNvSpPr>
            <a:spLocks noGrp="1"/>
          </p:cNvSpPr>
          <p:nvPr>
            <p:ph type="title"/>
          </p:nvPr>
        </p:nvSpPr>
        <p:spPr>
          <a:xfrm>
            <a:off x="3352800" y="3810000"/>
            <a:ext cx="8026400" cy="1524000"/>
          </a:xfrm>
        </p:spPr>
        <p:txBody>
          <a:bodyPr anchorCtr="0">
            <a:noAutofit/>
          </a:bodyPr>
          <a:lstStyle>
            <a:lvl1pPr algn="l">
              <a:lnSpc>
                <a:spcPts val="4000"/>
              </a:lnSpc>
              <a:defRPr sz="4400" baseline="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287509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2" name="Picture 6" descr="\\Server\D\jyoti\FI023_BITS_v1\styleguide img\IMG_5627_b.jpg">
            <a:extLst>
              <a:ext uri="{FF2B5EF4-FFF2-40B4-BE49-F238E27FC236}">
                <a16:creationId xmlns:a16="http://schemas.microsoft.com/office/drawing/2014/main" id="{E4146A5F-3536-D7A4-8A8F-066BF120DAA4}"/>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99657B03-5702-A80F-652E-0C70AEA97428}"/>
              </a:ext>
            </a:extLst>
          </p:cNvPr>
          <p:cNvSpPr/>
          <p:nvPr userDrawn="1"/>
        </p:nvSpPr>
        <p:spPr>
          <a:xfrm>
            <a:off x="0" y="4281488"/>
            <a:ext cx="12192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pic>
        <p:nvPicPr>
          <p:cNvPr id="4" name="Picture 8" descr="Picture 7.png">
            <a:extLst>
              <a:ext uri="{FF2B5EF4-FFF2-40B4-BE49-F238E27FC236}">
                <a16:creationId xmlns:a16="http://schemas.microsoft.com/office/drawing/2014/main" id="{47B7CC06-AFAA-B8B2-6C43-DEC8A562F3A8}"/>
              </a:ext>
            </a:extLst>
          </p:cNvPr>
          <p:cNvPicPr>
            <a:picLocks noChangeAspect="1"/>
          </p:cNvPicPr>
          <p:nvPr userDrawn="1"/>
        </p:nvPicPr>
        <p:blipFill>
          <a:blip r:embed="rId3">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3563EDFA-F09F-8AB4-973D-93E6C1B25111}"/>
              </a:ext>
            </a:extLst>
          </p:cNvPr>
          <p:cNvSpPr/>
          <p:nvPr userDrawn="1"/>
        </p:nvSpPr>
        <p:spPr>
          <a:xfrm>
            <a:off x="3843867" y="6775450"/>
            <a:ext cx="38608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EED8A7B6-D25A-36C3-4191-115CAA485BC6}"/>
              </a:ext>
            </a:extLst>
          </p:cNvPr>
          <p:cNvSpPr/>
          <p:nvPr userDrawn="1"/>
        </p:nvSpPr>
        <p:spPr>
          <a:xfrm>
            <a:off x="-16933" y="6775450"/>
            <a:ext cx="38608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1D42998E-D8B6-AB53-58D0-1494DDE37FCB}"/>
              </a:ext>
            </a:extLst>
          </p:cNvPr>
          <p:cNvSpPr/>
          <p:nvPr userDrawn="1"/>
        </p:nvSpPr>
        <p:spPr>
          <a:xfrm>
            <a:off x="7704667" y="6775450"/>
            <a:ext cx="38608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62D6A800-CA5D-42E9-1666-B94274787DF6}"/>
              </a:ext>
            </a:extLst>
          </p:cNvPr>
          <p:cNvSpPr txBox="1"/>
          <p:nvPr userDrawn="1"/>
        </p:nvSpPr>
        <p:spPr>
          <a:xfrm>
            <a:off x="9144000" y="762000"/>
            <a:ext cx="2946400" cy="554038"/>
          </a:xfrm>
          <a:prstGeom prst="rect">
            <a:avLst/>
          </a:prstGeom>
          <a:noFill/>
        </p:spPr>
        <p:txBody>
          <a:bodyPr>
            <a:spAutoFit/>
          </a:bodyPr>
          <a:lstStyle/>
          <a:p>
            <a:pPr algn="ctr" fontAlgn="auto">
              <a:spcBef>
                <a:spcPts val="0"/>
              </a:spcBef>
              <a:spcAft>
                <a:spcPts val="0"/>
              </a:spcAft>
              <a:defRPr/>
            </a:pP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9" name="TextBox 8">
            <a:extLst>
              <a:ext uri="{FF2B5EF4-FFF2-40B4-BE49-F238E27FC236}">
                <a16:creationId xmlns:a16="http://schemas.microsoft.com/office/drawing/2014/main" id="{7980F198-3D3E-2EF0-12E2-0B34F5CF764D}"/>
              </a:ext>
            </a:extLst>
          </p:cNvPr>
          <p:cNvSpPr txBox="1"/>
          <p:nvPr userDrawn="1"/>
        </p:nvSpPr>
        <p:spPr>
          <a:xfrm>
            <a:off x="9448800" y="1171576"/>
            <a:ext cx="2540000" cy="276225"/>
          </a:xfrm>
          <a:prstGeom prst="rect">
            <a:avLst/>
          </a:prstGeom>
          <a:noFill/>
        </p:spPr>
        <p:txBody>
          <a:bodyPr>
            <a:spAutoFit/>
          </a:bodyPr>
          <a:lstStyle/>
          <a:p>
            <a:pPr fontAlgn="auto">
              <a:spcBef>
                <a:spcPts val="0"/>
              </a:spcBef>
              <a:spcAft>
                <a:spcPts val="0"/>
              </a:spcAft>
              <a:defRPr/>
            </a:pPr>
            <a:r>
              <a:rPr lang="en-US" sz="1200" dirty="0">
                <a:solidFill>
                  <a:srgbClr val="FFFFFF"/>
                </a:solidFill>
                <a:latin typeface="Arial"/>
                <a:cs typeface="Arial"/>
              </a:rPr>
              <a:t>Pilani Campus</a:t>
            </a:r>
          </a:p>
        </p:txBody>
      </p:sp>
      <p:sp>
        <p:nvSpPr>
          <p:cNvPr id="17" name="Content Placeholder 16"/>
          <p:cNvSpPr>
            <a:spLocks noGrp="1"/>
          </p:cNvSpPr>
          <p:nvPr>
            <p:ph sz="quarter" idx="10"/>
          </p:nvPr>
        </p:nvSpPr>
        <p:spPr>
          <a:xfrm>
            <a:off x="406400" y="4648200"/>
            <a:ext cx="112776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090963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39AE5-382D-22E2-9EF7-58D346A76C94}"/>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grpSp>
        <p:nvGrpSpPr>
          <p:cNvPr id="4" name="Group 11">
            <a:extLst>
              <a:ext uri="{FF2B5EF4-FFF2-40B4-BE49-F238E27FC236}">
                <a16:creationId xmlns:a16="http://schemas.microsoft.com/office/drawing/2014/main" id="{6A99812D-E000-8BD9-382D-032177299B79}"/>
              </a:ext>
            </a:extLst>
          </p:cNvPr>
          <p:cNvGrpSpPr>
            <a:grpSpLocks/>
          </p:cNvGrpSpPr>
          <p:nvPr userDrawn="1"/>
        </p:nvGrpSpPr>
        <p:grpSpPr bwMode="auto">
          <a:xfrm>
            <a:off x="2779184" y="6550026"/>
            <a:ext cx="9412816" cy="49213"/>
            <a:chOff x="2083888" y="6550671"/>
            <a:chExt cx="7060112" cy="48665"/>
          </a:xfrm>
        </p:grpSpPr>
        <p:sp>
          <p:nvSpPr>
            <p:cNvPr id="5" name="Rectangle 4">
              <a:extLst>
                <a:ext uri="{FF2B5EF4-FFF2-40B4-BE49-F238E27FC236}">
                  <a16:creationId xmlns:a16="http://schemas.microsoft.com/office/drawing/2014/main" id="{B87CE080-8A18-5F6A-E2C4-FFFF1898A2BC}"/>
                </a:ext>
              </a:extLst>
            </p:cNvPr>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C89C3056-00A4-DBCA-958E-32146AE615BF}"/>
                </a:ext>
              </a:extLst>
            </p:cNvPr>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3C57CD1D-B87A-BA51-CA6E-209D29B5595F}"/>
                </a:ext>
              </a:extLst>
            </p:cNvPr>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8" name="Picture 11" descr="Picture 7.png">
            <a:extLst>
              <a:ext uri="{FF2B5EF4-FFF2-40B4-BE49-F238E27FC236}">
                <a16:creationId xmlns:a16="http://schemas.microsoft.com/office/drawing/2014/main" id="{6F9DB59C-2E8C-0E35-46D2-BDA20065C01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8">
            <a:extLst>
              <a:ext uri="{FF2B5EF4-FFF2-40B4-BE49-F238E27FC236}">
                <a16:creationId xmlns:a16="http://schemas.microsoft.com/office/drawing/2014/main" id="{46CBBA99-EEF0-73F1-8D33-0D717C2FB88E}"/>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5B64D6CA-D530-F611-1EB1-D9255C68855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9D1FC07A-26A5-FBE4-E665-D7C76F76AE2C}"/>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56C09276-DE25-5AD5-EBF5-6C285505971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3" name="Group 22">
            <a:extLst>
              <a:ext uri="{FF2B5EF4-FFF2-40B4-BE49-F238E27FC236}">
                <a16:creationId xmlns:a16="http://schemas.microsoft.com/office/drawing/2014/main" id="{3148767E-079D-6D1A-2814-83B91C3C8CB7}"/>
              </a:ext>
            </a:extLst>
          </p:cNvPr>
          <p:cNvGrpSpPr>
            <a:grpSpLocks/>
          </p:cNvGrpSpPr>
          <p:nvPr userDrawn="1"/>
        </p:nvGrpSpPr>
        <p:grpSpPr bwMode="auto">
          <a:xfrm>
            <a:off x="0" y="1295400"/>
            <a:ext cx="9347200" cy="46038"/>
            <a:chOff x="1905000" y="6553200"/>
            <a:chExt cx="7010400" cy="45719"/>
          </a:xfrm>
        </p:grpSpPr>
        <p:sp>
          <p:nvSpPr>
            <p:cNvPr id="14" name="Rectangle 13">
              <a:extLst>
                <a:ext uri="{FF2B5EF4-FFF2-40B4-BE49-F238E27FC236}">
                  <a16:creationId xmlns:a16="http://schemas.microsoft.com/office/drawing/2014/main" id="{1036EA4F-5E0C-B72F-F161-C867756FB114}"/>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6824A0FA-7E45-B907-BBB5-58DDC1CB080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a:extLst>
                <a:ext uri="{FF2B5EF4-FFF2-40B4-BE49-F238E27FC236}">
                  <a16:creationId xmlns:a16="http://schemas.microsoft.com/office/drawing/2014/main" id="{8D498C4D-7B54-B9CC-5122-E26078BC53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Click to edit Master text styles</a:t>
            </a:r>
          </a:p>
        </p:txBody>
      </p:sp>
    </p:spTree>
    <p:extLst>
      <p:ext uri="{BB962C8B-B14F-4D97-AF65-F5344CB8AC3E}">
        <p14:creationId xmlns:p14="http://schemas.microsoft.com/office/powerpoint/2010/main" val="3269657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F625E-E5D8-69C3-CE02-5DAF9D7C0674}"/>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BA6356EF-2481-7382-E05C-46AFF153292A}"/>
              </a:ext>
            </a:extLst>
          </p:cNvPr>
          <p:cNvSpPr>
            <a:spLocks noGrp="1"/>
          </p:cNvSpPr>
          <p:nvPr>
            <p:ph type="dt" sz="half" idx="10"/>
          </p:nvPr>
        </p:nvSpPr>
        <p:spPr/>
        <p:txBody>
          <a:bodyPr/>
          <a:lstStyle/>
          <a:p>
            <a:pPr>
              <a:defRPr/>
            </a:pPr>
            <a:fld id="{574D89A2-E891-4143-9EB2-B2E94B1A3AE2}" type="datetimeFigureOut">
              <a:rPr lang="en-US" smtClean="0"/>
              <a:pPr>
                <a:defRPr/>
              </a:pPr>
              <a:t>3/1/2025</a:t>
            </a:fld>
            <a:endParaRPr lang="en-US"/>
          </a:p>
        </p:txBody>
      </p:sp>
      <p:sp>
        <p:nvSpPr>
          <p:cNvPr id="4" name="Footer Placeholder 3">
            <a:extLst>
              <a:ext uri="{FF2B5EF4-FFF2-40B4-BE49-F238E27FC236}">
                <a16:creationId xmlns:a16="http://schemas.microsoft.com/office/drawing/2014/main" id="{A0AAF371-138E-4901-B1E8-3D2C97D18B61}"/>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DDCE2E95-9EEB-60AC-E577-3C37B7AF8109}"/>
              </a:ext>
            </a:extLst>
          </p:cNvPr>
          <p:cNvSpPr>
            <a:spLocks noGrp="1"/>
          </p:cNvSpPr>
          <p:nvPr>
            <p:ph type="sldNum" sz="quarter" idx="12"/>
          </p:nvPr>
        </p:nvSpPr>
        <p:spPr/>
        <p:txBody>
          <a:bodyPr/>
          <a:lstStyle/>
          <a:p>
            <a:fld id="{F90E45C6-92C6-184F-A5FA-1BB0AE63A2A7}" type="slidenum">
              <a:rPr lang="en-US" altLang="en-US" smtClean="0"/>
              <a:pPr/>
              <a:t>‹#›</a:t>
            </a:fld>
            <a:endParaRPr lang="en-US" altLang="en-US"/>
          </a:p>
        </p:txBody>
      </p:sp>
      <p:grpSp>
        <p:nvGrpSpPr>
          <p:cNvPr id="6" name="Group 18">
            <a:extLst>
              <a:ext uri="{FF2B5EF4-FFF2-40B4-BE49-F238E27FC236}">
                <a16:creationId xmlns:a16="http://schemas.microsoft.com/office/drawing/2014/main" id="{87018F8A-054D-7AF2-00CF-072D22E0A553}"/>
              </a:ext>
            </a:extLst>
          </p:cNvPr>
          <p:cNvGrpSpPr>
            <a:grpSpLocks/>
          </p:cNvGrpSpPr>
          <p:nvPr userDrawn="1"/>
        </p:nvGrpSpPr>
        <p:grpSpPr bwMode="auto">
          <a:xfrm>
            <a:off x="2844800" y="6553200"/>
            <a:ext cx="9347200" cy="46038"/>
            <a:chOff x="1905000" y="6553200"/>
            <a:chExt cx="7010400" cy="45719"/>
          </a:xfrm>
        </p:grpSpPr>
        <p:sp>
          <p:nvSpPr>
            <p:cNvPr id="7" name="Rectangle 6">
              <a:extLst>
                <a:ext uri="{FF2B5EF4-FFF2-40B4-BE49-F238E27FC236}">
                  <a16:creationId xmlns:a16="http://schemas.microsoft.com/office/drawing/2014/main" id="{64595F08-2264-C58E-6292-EC288BD0F5C1}"/>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960CD7BA-3CDF-9DCC-4C51-11DA47C8B49B}"/>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F6FAA5F-EC6C-5EFB-6E99-FA60B16DFED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0" name="TextBox 9">
            <a:extLst>
              <a:ext uri="{FF2B5EF4-FFF2-40B4-BE49-F238E27FC236}">
                <a16:creationId xmlns:a16="http://schemas.microsoft.com/office/drawing/2014/main" id="{C729BD68-2DCA-F088-7DE7-89E2EAF714B0}"/>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pic>
        <p:nvPicPr>
          <p:cNvPr id="11" name="Picture 11" descr="Picture 7.png">
            <a:extLst>
              <a:ext uri="{FF2B5EF4-FFF2-40B4-BE49-F238E27FC236}">
                <a16:creationId xmlns:a16="http://schemas.microsoft.com/office/drawing/2014/main" id="{C79D63CF-106D-A6E7-5F9D-466013674F82}"/>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 name="Group 22">
            <a:extLst>
              <a:ext uri="{FF2B5EF4-FFF2-40B4-BE49-F238E27FC236}">
                <a16:creationId xmlns:a16="http://schemas.microsoft.com/office/drawing/2014/main" id="{DEACE02F-67FD-14FE-95EE-64899CC6EAE1}"/>
              </a:ext>
            </a:extLst>
          </p:cNvPr>
          <p:cNvGrpSpPr>
            <a:grpSpLocks/>
          </p:cNvGrpSpPr>
          <p:nvPr userDrawn="1"/>
        </p:nvGrpSpPr>
        <p:grpSpPr bwMode="auto">
          <a:xfrm>
            <a:off x="0" y="1295400"/>
            <a:ext cx="9347200" cy="46038"/>
            <a:chOff x="1905000" y="6553200"/>
            <a:chExt cx="7010400" cy="45719"/>
          </a:xfrm>
        </p:grpSpPr>
        <p:sp>
          <p:nvSpPr>
            <p:cNvPr id="13" name="Rectangle 12">
              <a:extLst>
                <a:ext uri="{FF2B5EF4-FFF2-40B4-BE49-F238E27FC236}">
                  <a16:creationId xmlns:a16="http://schemas.microsoft.com/office/drawing/2014/main" id="{43E39647-B02E-FE0C-F188-AC6AA1D602D7}"/>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E8E891AE-19C1-71EB-30FF-68CFB39D6BBD}"/>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5" name="Rectangle 14">
              <a:extLst>
                <a:ext uri="{FF2B5EF4-FFF2-40B4-BE49-F238E27FC236}">
                  <a16:creationId xmlns:a16="http://schemas.microsoft.com/office/drawing/2014/main" id="{42E24FC5-7A18-1847-8A1A-650C3ED32A23}"/>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Tree>
    <p:extLst>
      <p:ext uri="{BB962C8B-B14F-4D97-AF65-F5344CB8AC3E}">
        <p14:creationId xmlns:p14="http://schemas.microsoft.com/office/powerpoint/2010/main" val="6118583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2" name="Picture 6" descr="Picture 7.png">
            <a:extLst>
              <a:ext uri="{FF2B5EF4-FFF2-40B4-BE49-F238E27FC236}">
                <a16:creationId xmlns:a16="http://schemas.microsoft.com/office/drawing/2014/main" id="{12A6136E-7DE3-52BD-5F7C-0E5ACDF38C30}"/>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19">
            <a:extLst>
              <a:ext uri="{FF2B5EF4-FFF2-40B4-BE49-F238E27FC236}">
                <a16:creationId xmlns:a16="http://schemas.microsoft.com/office/drawing/2014/main" id="{77137701-8DF7-8E72-301A-58FA19D4E510}"/>
              </a:ext>
            </a:extLst>
          </p:cNvPr>
          <p:cNvGrpSpPr>
            <a:grpSpLocks/>
          </p:cNvGrpSpPr>
          <p:nvPr userDrawn="1"/>
        </p:nvGrpSpPr>
        <p:grpSpPr bwMode="auto">
          <a:xfrm>
            <a:off x="0" y="1295400"/>
            <a:ext cx="9347200" cy="46038"/>
            <a:chOff x="1905000" y="6553200"/>
            <a:chExt cx="7010400" cy="45719"/>
          </a:xfrm>
        </p:grpSpPr>
        <p:sp>
          <p:nvSpPr>
            <p:cNvPr id="6" name="Rectangle 5">
              <a:extLst>
                <a:ext uri="{FF2B5EF4-FFF2-40B4-BE49-F238E27FC236}">
                  <a16:creationId xmlns:a16="http://schemas.microsoft.com/office/drawing/2014/main" id="{5023DDEF-501D-810F-A956-18FA5F35F0F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a:extLst>
                <a:ext uri="{FF2B5EF4-FFF2-40B4-BE49-F238E27FC236}">
                  <a16:creationId xmlns:a16="http://schemas.microsoft.com/office/drawing/2014/main" id="{EAC3CEAD-E519-8FC7-7640-37D1E54EB59E}"/>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242817A9-BEBE-6ECF-FAF1-3E4496BB1B78}"/>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9" name="Group 28">
            <a:extLst>
              <a:ext uri="{FF2B5EF4-FFF2-40B4-BE49-F238E27FC236}">
                <a16:creationId xmlns:a16="http://schemas.microsoft.com/office/drawing/2014/main" id="{597F8BE5-C9B7-7200-3061-1FAB36CC3152}"/>
              </a:ext>
            </a:extLst>
          </p:cNvPr>
          <p:cNvGrpSpPr>
            <a:grpSpLocks/>
          </p:cNvGrpSpPr>
          <p:nvPr userDrawn="1"/>
        </p:nvGrpSpPr>
        <p:grpSpPr bwMode="auto">
          <a:xfrm>
            <a:off x="2844800" y="6553200"/>
            <a:ext cx="9347200" cy="46038"/>
            <a:chOff x="1905000" y="6553200"/>
            <a:chExt cx="7010400" cy="45719"/>
          </a:xfrm>
        </p:grpSpPr>
        <p:sp>
          <p:nvSpPr>
            <p:cNvPr id="10" name="Rectangle 9">
              <a:extLst>
                <a:ext uri="{FF2B5EF4-FFF2-40B4-BE49-F238E27FC236}">
                  <a16:creationId xmlns:a16="http://schemas.microsoft.com/office/drawing/2014/main" id="{EA326E9A-5A07-ACA3-16BC-89E87D2FFEE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1" name="Rectangle 10">
              <a:extLst>
                <a:ext uri="{FF2B5EF4-FFF2-40B4-BE49-F238E27FC236}">
                  <a16:creationId xmlns:a16="http://schemas.microsoft.com/office/drawing/2014/main" id="{DE37DAB1-86F7-D630-1D57-211D4AE9898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a:extLst>
                <a:ext uri="{FF2B5EF4-FFF2-40B4-BE49-F238E27FC236}">
                  <a16:creationId xmlns:a16="http://schemas.microsoft.com/office/drawing/2014/main" id="{22149CF1-7E7A-68E6-DBDD-11B19B1A52C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13" name="TextBox 12">
            <a:extLst>
              <a:ext uri="{FF2B5EF4-FFF2-40B4-BE49-F238E27FC236}">
                <a16:creationId xmlns:a16="http://schemas.microsoft.com/office/drawing/2014/main" id="{2CC207C3-4598-5B1C-3FB7-8986CBBE1726}"/>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Pilani Campus</a:t>
            </a:r>
          </a:p>
        </p:txBody>
      </p:sp>
      <p:sp>
        <p:nvSpPr>
          <p:cNvPr id="3" name="Content Placeholder 2"/>
          <p:cNvSpPr>
            <a:spLocks noGrp="1"/>
          </p:cNvSpPr>
          <p:nvPr>
            <p:ph sz="half" idx="1"/>
          </p:nvPr>
        </p:nvSpPr>
        <p:spPr>
          <a:xfrm>
            <a:off x="6096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4" name="Content Placeholder 3"/>
          <p:cNvSpPr>
            <a:spLocks noGrp="1"/>
          </p:cNvSpPr>
          <p:nvPr>
            <p:ph sz="half" idx="2"/>
          </p:nvPr>
        </p:nvSpPr>
        <p:spPr>
          <a:xfrm>
            <a:off x="6604000" y="1600201"/>
            <a:ext cx="5384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19"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725829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grpSp>
        <p:nvGrpSpPr>
          <p:cNvPr id="2" name="Group 10">
            <a:extLst>
              <a:ext uri="{FF2B5EF4-FFF2-40B4-BE49-F238E27FC236}">
                <a16:creationId xmlns:a16="http://schemas.microsoft.com/office/drawing/2014/main" id="{8E5CC2DE-3785-DD05-730E-865F4A52F71A}"/>
              </a:ext>
            </a:extLst>
          </p:cNvPr>
          <p:cNvGrpSpPr>
            <a:grpSpLocks/>
          </p:cNvGrpSpPr>
          <p:nvPr userDrawn="1"/>
        </p:nvGrpSpPr>
        <p:grpSpPr bwMode="auto">
          <a:xfrm>
            <a:off x="0" y="1295400"/>
            <a:ext cx="9347200" cy="46038"/>
            <a:chOff x="1905000" y="6553200"/>
            <a:chExt cx="7010400" cy="45719"/>
          </a:xfrm>
        </p:grpSpPr>
        <p:sp>
          <p:nvSpPr>
            <p:cNvPr id="7" name="Rectangle 6">
              <a:extLst>
                <a:ext uri="{FF2B5EF4-FFF2-40B4-BE49-F238E27FC236}">
                  <a16:creationId xmlns:a16="http://schemas.microsoft.com/office/drawing/2014/main" id="{4BEBC16A-AE1D-C59B-F899-DE1A449D4F0D}"/>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a:extLst>
                <a:ext uri="{FF2B5EF4-FFF2-40B4-BE49-F238E27FC236}">
                  <a16:creationId xmlns:a16="http://schemas.microsoft.com/office/drawing/2014/main" id="{8CCB5858-A62A-50FF-9A39-42252FE7D420}"/>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B330F86D-AB55-03CA-BDBB-5FDDA8B89E7B}"/>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1" name="Group 15">
            <a:extLst>
              <a:ext uri="{FF2B5EF4-FFF2-40B4-BE49-F238E27FC236}">
                <a16:creationId xmlns:a16="http://schemas.microsoft.com/office/drawing/2014/main" id="{EC8851F6-B1BD-AC56-FDF6-E3ABCA90EBA0}"/>
              </a:ext>
            </a:extLst>
          </p:cNvPr>
          <p:cNvGrpSpPr>
            <a:grpSpLocks/>
          </p:cNvGrpSpPr>
          <p:nvPr userDrawn="1"/>
        </p:nvGrpSpPr>
        <p:grpSpPr bwMode="auto">
          <a:xfrm>
            <a:off x="2844800" y="6553200"/>
            <a:ext cx="9347200" cy="46038"/>
            <a:chOff x="1905000" y="6553200"/>
            <a:chExt cx="7010400" cy="45719"/>
          </a:xfrm>
        </p:grpSpPr>
        <p:sp>
          <p:nvSpPr>
            <p:cNvPr id="12" name="Rectangle 11">
              <a:extLst>
                <a:ext uri="{FF2B5EF4-FFF2-40B4-BE49-F238E27FC236}">
                  <a16:creationId xmlns:a16="http://schemas.microsoft.com/office/drawing/2014/main" id="{9FC326D9-4893-288E-8C44-62D2BE4F1EA0}"/>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a:extLst>
                <a:ext uri="{FF2B5EF4-FFF2-40B4-BE49-F238E27FC236}">
                  <a16:creationId xmlns:a16="http://schemas.microsoft.com/office/drawing/2014/main" id="{F12D7A65-5B3F-9689-FA1B-B855CD9AFDE5}"/>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4" name="Rectangle 13">
              <a:extLst>
                <a:ext uri="{FF2B5EF4-FFF2-40B4-BE49-F238E27FC236}">
                  <a16:creationId xmlns:a16="http://schemas.microsoft.com/office/drawing/2014/main" id="{8EBF8385-0756-DAEF-AA07-053E5DE24664}"/>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5" name="Picture 14" descr="Picture 7.png">
            <a:extLst>
              <a:ext uri="{FF2B5EF4-FFF2-40B4-BE49-F238E27FC236}">
                <a16:creationId xmlns:a16="http://schemas.microsoft.com/office/drawing/2014/main" id="{C8CF5649-DAB7-2FDB-E6AF-6EE07D4E2C4A}"/>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Box 15">
            <a:extLst>
              <a:ext uri="{FF2B5EF4-FFF2-40B4-BE49-F238E27FC236}">
                <a16:creationId xmlns:a16="http://schemas.microsoft.com/office/drawing/2014/main" id="{0597359B-8790-5696-FEFC-18658D6CDF33}"/>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3" name="Text Placeholder 2"/>
          <p:cNvSpPr>
            <a:spLocks noGrp="1"/>
          </p:cNvSpPr>
          <p:nvPr>
            <p:ph type="body" idx="1"/>
          </p:nvPr>
        </p:nvSpPr>
        <p:spPr>
          <a:xfrm>
            <a:off x="609600" y="1535112"/>
            <a:ext cx="5386917"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362199"/>
            <a:ext cx="5386917"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2"/>
            <a:ext cx="5389033"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362199"/>
            <a:ext cx="5389033"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605635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grpSp>
        <p:nvGrpSpPr>
          <p:cNvPr id="2" name="Group 5">
            <a:extLst>
              <a:ext uri="{FF2B5EF4-FFF2-40B4-BE49-F238E27FC236}">
                <a16:creationId xmlns:a16="http://schemas.microsoft.com/office/drawing/2014/main" id="{5D2E1AEC-E51E-5849-0BF9-51F8C09587FE}"/>
              </a:ext>
            </a:extLst>
          </p:cNvPr>
          <p:cNvGrpSpPr>
            <a:grpSpLocks/>
          </p:cNvGrpSpPr>
          <p:nvPr userDrawn="1"/>
        </p:nvGrpSpPr>
        <p:grpSpPr bwMode="auto">
          <a:xfrm>
            <a:off x="0" y="1295400"/>
            <a:ext cx="9347200" cy="46038"/>
            <a:chOff x="1905000" y="6553200"/>
            <a:chExt cx="7010400" cy="45719"/>
          </a:xfrm>
        </p:grpSpPr>
        <p:sp>
          <p:nvSpPr>
            <p:cNvPr id="3" name="Rectangle 2">
              <a:extLst>
                <a:ext uri="{FF2B5EF4-FFF2-40B4-BE49-F238E27FC236}">
                  <a16:creationId xmlns:a16="http://schemas.microsoft.com/office/drawing/2014/main" id="{535B9A04-C93E-DA8E-5237-38A5887E68CA}"/>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4" name="Rectangle 3">
              <a:extLst>
                <a:ext uri="{FF2B5EF4-FFF2-40B4-BE49-F238E27FC236}">
                  <a16:creationId xmlns:a16="http://schemas.microsoft.com/office/drawing/2014/main" id="{7F65ABA1-08C6-B54E-4C2E-BE9D9ACCFB97}"/>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6" name="Rectangle 5">
              <a:extLst>
                <a:ext uri="{FF2B5EF4-FFF2-40B4-BE49-F238E27FC236}">
                  <a16:creationId xmlns:a16="http://schemas.microsoft.com/office/drawing/2014/main" id="{1420ED57-4A0C-4EA9-957D-6BA9E40D8D86}"/>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7" name="Group 10">
            <a:extLst>
              <a:ext uri="{FF2B5EF4-FFF2-40B4-BE49-F238E27FC236}">
                <a16:creationId xmlns:a16="http://schemas.microsoft.com/office/drawing/2014/main" id="{4A270F2F-54C7-8C84-DB26-6790B74EAA9E}"/>
              </a:ext>
            </a:extLst>
          </p:cNvPr>
          <p:cNvGrpSpPr>
            <a:grpSpLocks/>
          </p:cNvGrpSpPr>
          <p:nvPr userDrawn="1"/>
        </p:nvGrpSpPr>
        <p:grpSpPr bwMode="auto">
          <a:xfrm>
            <a:off x="2844800" y="6553200"/>
            <a:ext cx="9347200" cy="46038"/>
            <a:chOff x="1905000" y="6553200"/>
            <a:chExt cx="7010400" cy="45719"/>
          </a:xfrm>
        </p:grpSpPr>
        <p:sp>
          <p:nvSpPr>
            <p:cNvPr id="8" name="Rectangle 7">
              <a:extLst>
                <a:ext uri="{FF2B5EF4-FFF2-40B4-BE49-F238E27FC236}">
                  <a16:creationId xmlns:a16="http://schemas.microsoft.com/office/drawing/2014/main" id="{152C0699-5BA5-4022-A2EE-D85A5DCD9ABF}"/>
                </a:ext>
              </a:extLst>
            </p:cNvPr>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9" name="Rectangle 8">
              <a:extLst>
                <a:ext uri="{FF2B5EF4-FFF2-40B4-BE49-F238E27FC236}">
                  <a16:creationId xmlns:a16="http://schemas.microsoft.com/office/drawing/2014/main" id="{E3751828-E80D-D255-A7FD-31080306AC96}"/>
                </a:ext>
              </a:extLst>
            </p:cNvPr>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0" name="Rectangle 9">
              <a:extLst>
                <a:ext uri="{FF2B5EF4-FFF2-40B4-BE49-F238E27FC236}">
                  <a16:creationId xmlns:a16="http://schemas.microsoft.com/office/drawing/2014/main" id="{1ACAFEEE-5EE0-35B5-9AD7-9CD94BB7D3BF}"/>
                </a:ext>
              </a:extLst>
            </p:cNvPr>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pic>
        <p:nvPicPr>
          <p:cNvPr id="11" name="Picture 14" descr="Picture 7.png">
            <a:extLst>
              <a:ext uri="{FF2B5EF4-FFF2-40B4-BE49-F238E27FC236}">
                <a16:creationId xmlns:a16="http://schemas.microsoft.com/office/drawing/2014/main" id="{D7E7E696-B548-9917-BD08-376D82BD53C9}"/>
              </a:ext>
            </a:extLst>
          </p:cNvPr>
          <p:cNvPicPr>
            <a:picLocks noChangeAspect="1"/>
          </p:cNvPicPr>
          <p:nvPr userDrawn="1"/>
        </p:nvPicPr>
        <p:blipFill>
          <a:blip r:embed="rId2">
            <a:extLst>
              <a:ext uri="{28A0092B-C50C-407E-A947-70E740481C1C}">
                <a14:useLocalDpi xmlns:a14="http://schemas.microsoft.com/office/drawing/2010/main" val="0"/>
              </a:ext>
            </a:extLst>
          </a:blip>
          <a:srcRect l="1923" b="5336"/>
          <a:stretch>
            <a:fillRect/>
          </a:stretch>
        </p:blipFill>
        <p:spPr bwMode="auto">
          <a:xfrm>
            <a:off x="8839201" y="0"/>
            <a:ext cx="2925233"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Box 11">
            <a:extLst>
              <a:ext uri="{FF2B5EF4-FFF2-40B4-BE49-F238E27FC236}">
                <a16:creationId xmlns:a16="http://schemas.microsoft.com/office/drawing/2014/main" id="{D142D825-A84A-4126-13FD-7635412249D9}"/>
              </a:ext>
            </a:extLst>
          </p:cNvPr>
          <p:cNvSpPr txBox="1"/>
          <p:nvPr userDrawn="1"/>
        </p:nvSpPr>
        <p:spPr>
          <a:xfrm>
            <a:off x="4368800" y="6596064"/>
            <a:ext cx="7823200" cy="261937"/>
          </a:xfrm>
          <a:prstGeom prst="rect">
            <a:avLst/>
          </a:prstGeom>
          <a:noFill/>
        </p:spPr>
        <p:txBody>
          <a:bodyPr>
            <a:spAutoFit/>
          </a:bodyPr>
          <a:lstStyle/>
          <a:p>
            <a:pPr algn="r" fontAlgn="auto">
              <a:spcBef>
                <a:spcPts val="0"/>
              </a:spcBef>
              <a:spcAft>
                <a:spcPts val="0"/>
              </a:spcAft>
              <a:defRPr/>
            </a:pPr>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5"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33029320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4B5A23-769F-26AD-4B5E-304939B411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B5FC5E5-E07F-54C5-CFB7-EC6CBFA65E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AB0F8-2CBC-53D7-8480-E490706EEE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B96466D-07AF-CA41-9389-6F1EDF81BB8F}" type="datetimeFigureOut">
              <a:rPr lang="en-US" smtClean="0"/>
              <a:t>3/1/2025</a:t>
            </a:fld>
            <a:endParaRPr lang="en-US"/>
          </a:p>
        </p:txBody>
      </p:sp>
      <p:sp>
        <p:nvSpPr>
          <p:cNvPr id="5" name="Footer Placeholder 4">
            <a:extLst>
              <a:ext uri="{FF2B5EF4-FFF2-40B4-BE49-F238E27FC236}">
                <a16:creationId xmlns:a16="http://schemas.microsoft.com/office/drawing/2014/main" id="{1E2EA19A-935E-2509-68C3-0AAFBA78EC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D9B26F-7D59-D499-0AC0-7C2BFD668D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95FACCC-CD9D-D443-8FB4-7D3E76C3625C}" type="slidenum">
              <a:rPr lang="en-US" smtClean="0"/>
              <a:t>‹#›</a:t>
            </a:fld>
            <a:endParaRPr lang="en-US"/>
          </a:p>
        </p:txBody>
      </p:sp>
    </p:spTree>
    <p:extLst>
      <p:ext uri="{BB962C8B-B14F-4D97-AF65-F5344CB8AC3E}">
        <p14:creationId xmlns:p14="http://schemas.microsoft.com/office/powerpoint/2010/main" val="219480997"/>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3" r:id="rId14"/>
    <p:sldLayoutId id="2147483674"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A2B9-427F-51CC-2F47-053A7C62ECBF}"/>
              </a:ext>
            </a:extLst>
          </p:cNvPr>
          <p:cNvSpPr>
            <a:spLocks noGrp="1"/>
          </p:cNvSpPr>
          <p:nvPr>
            <p:ph type="title"/>
          </p:nvPr>
        </p:nvSpPr>
        <p:spPr/>
        <p:txBody>
          <a:bodyPr/>
          <a:lstStyle/>
          <a:p>
            <a:r>
              <a:rPr lang="en-US" dirty="0"/>
              <a:t>Cloud Infrastructure Security</a:t>
            </a:r>
          </a:p>
        </p:txBody>
      </p:sp>
      <p:sp>
        <p:nvSpPr>
          <p:cNvPr id="6" name="Content Placeholder 5">
            <a:extLst>
              <a:ext uri="{FF2B5EF4-FFF2-40B4-BE49-F238E27FC236}">
                <a16:creationId xmlns:a16="http://schemas.microsoft.com/office/drawing/2014/main" id="{6CE3674F-8771-28CE-A8B6-C491B8791A39}"/>
              </a:ext>
            </a:extLst>
          </p:cNvPr>
          <p:cNvSpPr txBox="1">
            <a:spLocks/>
          </p:cNvSpPr>
          <p:nvPr/>
        </p:nvSpPr>
        <p:spPr bwMode="auto">
          <a:xfrm>
            <a:off x="5359400" y="5484341"/>
            <a:ext cx="60198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marL="0" indent="0" algn="r" rtl="0" eaLnBrk="0" fontAlgn="base" hangingPunct="0">
              <a:lnSpc>
                <a:spcPts val="1800"/>
              </a:lnSpc>
              <a:spcBef>
                <a:spcPts val="0"/>
              </a:spcBef>
              <a:spcAft>
                <a:spcPct val="0"/>
              </a:spcAft>
              <a:buFont typeface="Arial" panose="020B0604020202020204" pitchFamily="34" charset="0"/>
              <a:buNone/>
              <a:defRPr sz="1800" kern="1200" baseline="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Syed Aquib</a:t>
            </a:r>
          </a:p>
          <a:p>
            <a:pPr marL="0" marR="0" lvl="0" indent="0" algn="r" defTabSz="914400" rtl="0" eaLnBrk="1" fontAlgn="base" latinLnBrk="0" hangingPunct="1">
              <a:lnSpc>
                <a:spcPts val="1800"/>
              </a:lnSpc>
              <a:spcBef>
                <a:spcPct val="0"/>
              </a:spcBef>
              <a:spcAft>
                <a:spcPct val="0"/>
              </a:spcAft>
              <a:buClrTx/>
              <a:buSzTx/>
              <a:buFont typeface="Arial" panose="020B0604020202020204" pitchFamily="34" charset="0"/>
              <a:buNone/>
              <a:tabLst/>
              <a:defRPr/>
            </a:pPr>
            <a:r>
              <a:rPr kumimoji="0" lang="en-US" altLang="en-US" sz="1800" b="0" i="0" u="none" strike="noStrike" kern="1200" cap="none" spc="0" normalizeH="0" baseline="0" noProof="0">
                <a:ln>
                  <a:noFill/>
                </a:ln>
                <a:solidFill>
                  <a:sysClr val="window" lastClr="FFFFFF"/>
                </a:solidFill>
                <a:effectLst/>
                <a:uLnTx/>
                <a:uFillTx/>
                <a:latin typeface="Arial" pitchFamily="34" charset="0"/>
                <a:ea typeface="+mn-ea"/>
                <a:cs typeface="Arial" pitchFamily="34" charset="0"/>
              </a:rPr>
              <a:t>Security Fundamentals For Cloud</a:t>
            </a:r>
            <a:endParaRPr kumimoji="0" lang="en-US" altLang="en-US" sz="1800" b="0" i="0" u="none" strike="noStrike" kern="1200" cap="none" spc="0" normalizeH="0" baseline="0" noProof="0" dirty="0">
              <a:ln>
                <a:noFill/>
              </a:ln>
              <a:solidFill>
                <a:sysClr val="window" lastClr="FFFFFF"/>
              </a:solidFill>
              <a:effectLst/>
              <a:uLnTx/>
              <a:uFillTx/>
              <a:latin typeface="Arial" pitchFamily="34" charset="0"/>
              <a:ea typeface="+mn-ea"/>
              <a:cs typeface="Arial" pitchFamily="34" charset="0"/>
            </a:endParaRPr>
          </a:p>
        </p:txBody>
      </p:sp>
    </p:spTree>
    <p:extLst>
      <p:ext uri="{BB962C8B-B14F-4D97-AF65-F5344CB8AC3E}">
        <p14:creationId xmlns:p14="http://schemas.microsoft.com/office/powerpoint/2010/main" val="42069893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Securing the Network Layer</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92500"/>
          </a:bodyPr>
          <a:lstStyle/>
          <a:p>
            <a:r>
              <a:rPr lang="en-IN" b="1" dirty="0"/>
              <a:t>Why Network Security is Critical for Cloud Security</a:t>
            </a:r>
            <a:endParaRPr lang="en-IN" dirty="0"/>
          </a:p>
          <a:p>
            <a:pPr>
              <a:buFont typeface="Arial" panose="020B0604020202020204" pitchFamily="34" charset="0"/>
              <a:buChar char="•"/>
            </a:pPr>
            <a:r>
              <a:rPr lang="en-IN" b="1" dirty="0"/>
              <a:t>Data Protection</a:t>
            </a:r>
            <a:r>
              <a:rPr lang="en-IN" dirty="0"/>
              <a:t>: Networks act as conduits for sensitive information. Network security measures like encryption and access controls ensure that data remains protected both in transit and at rest, preventing unauthorized access and data breaches.</a:t>
            </a:r>
          </a:p>
          <a:p>
            <a:pPr>
              <a:buFont typeface="Arial" panose="020B0604020202020204" pitchFamily="34" charset="0"/>
              <a:buChar char="•"/>
            </a:pPr>
            <a:r>
              <a:rPr lang="en-IN" b="1" dirty="0"/>
              <a:t>System Availability</a:t>
            </a:r>
            <a:r>
              <a:rPr lang="en-IN" dirty="0"/>
              <a:t>: Network security safeguards against attacks like Distributed Denial of Service (DDoS) that aim to disrupt services and render systems unavailable. This ensures uninterrupted access to critical cloud resources.</a:t>
            </a:r>
          </a:p>
          <a:p>
            <a:pPr>
              <a:buFont typeface="Arial" panose="020B0604020202020204" pitchFamily="34" charset="0"/>
              <a:buChar char="•"/>
            </a:pPr>
            <a:r>
              <a:rPr lang="en-IN" b="1" dirty="0"/>
              <a:t>Threat Mitigation</a:t>
            </a:r>
            <a:r>
              <a:rPr lang="en-IN" dirty="0"/>
              <a:t>: By implementing firewalls, intrusion detection systems, and other network security mechanisms, organizations can proactively identify and mitigate threats, preventing them from impacting the cloud environment.</a:t>
            </a:r>
          </a:p>
          <a:p>
            <a:pPr>
              <a:buFont typeface="Arial" panose="020B0604020202020204" pitchFamily="34" charset="0"/>
              <a:buChar char="•"/>
            </a:pPr>
            <a:r>
              <a:rPr lang="en-IN" b="1" dirty="0"/>
              <a:t>Regulatory Compliance</a:t>
            </a:r>
            <a:r>
              <a:rPr lang="en-IN" dirty="0"/>
              <a:t>: Many industries have stringent data protection regulations. A strong network security posture helps organizations comply with these regulations and avoid penalties.</a:t>
            </a:r>
          </a:p>
        </p:txBody>
      </p:sp>
    </p:spTree>
    <p:extLst>
      <p:ext uri="{BB962C8B-B14F-4D97-AF65-F5344CB8AC3E}">
        <p14:creationId xmlns:p14="http://schemas.microsoft.com/office/powerpoint/2010/main" val="34919873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Securing the Network Layer</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a:bodyPr>
          <a:lstStyle/>
          <a:p>
            <a:r>
              <a:rPr lang="en-IN" b="1" dirty="0"/>
              <a:t>Common Network-Based Threats</a:t>
            </a:r>
            <a:endParaRPr lang="en-IN" dirty="0"/>
          </a:p>
          <a:p>
            <a:pPr>
              <a:buFont typeface="Arial" panose="020B0604020202020204" pitchFamily="34" charset="0"/>
              <a:buChar char="•"/>
            </a:pPr>
            <a:r>
              <a:rPr lang="en-IN" b="1" dirty="0"/>
              <a:t>Unauthorized Access</a:t>
            </a:r>
            <a:r>
              <a:rPr lang="en-IN" dirty="0"/>
              <a:t>: This involves gaining access to network resources without proper authorization. This can be achieved through techniques like password cracking, exploiting vulnerabilities, or social engineering.</a:t>
            </a:r>
          </a:p>
          <a:p>
            <a:pPr>
              <a:buFont typeface="Arial" panose="020B0604020202020204" pitchFamily="34" charset="0"/>
              <a:buChar char="•"/>
            </a:pPr>
            <a:r>
              <a:rPr lang="en-IN" b="1" dirty="0"/>
              <a:t>Data Interception</a:t>
            </a:r>
            <a:r>
              <a:rPr lang="en-IN" dirty="0"/>
              <a:t>: Attackers may attempt to intercept data in transit to steal sensitive information like login credentials, financial data, or personal information.</a:t>
            </a:r>
          </a:p>
          <a:p>
            <a:pPr>
              <a:buFont typeface="Arial" panose="020B0604020202020204" pitchFamily="34" charset="0"/>
              <a:buChar char="•"/>
            </a:pPr>
            <a:r>
              <a:rPr lang="en-IN" b="1" dirty="0"/>
              <a:t>DDoS Attacks</a:t>
            </a:r>
            <a:r>
              <a:rPr lang="en-IN" dirty="0"/>
              <a:t>: These attacks overwhelm network resources with a flood of traffic, rendering services unavailable to legitimate users.</a:t>
            </a:r>
          </a:p>
          <a:p>
            <a:pPr>
              <a:buFont typeface="Arial" panose="020B0604020202020204" pitchFamily="34" charset="0"/>
              <a:buChar char="•"/>
            </a:pPr>
            <a:r>
              <a:rPr lang="en-IN" b="1" dirty="0"/>
              <a:t>Malware</a:t>
            </a:r>
            <a:r>
              <a:rPr lang="en-IN" dirty="0"/>
              <a:t>: Malicious software can infiltrate networks through various means, like phishing emails or drive-by downloads. Once inside, malware can steal data, disrupt operations, or create backdoors for further attacks.</a:t>
            </a:r>
          </a:p>
        </p:txBody>
      </p:sp>
    </p:spTree>
    <p:extLst>
      <p:ext uri="{BB962C8B-B14F-4D97-AF65-F5344CB8AC3E}">
        <p14:creationId xmlns:p14="http://schemas.microsoft.com/office/powerpoint/2010/main" val="2309835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Securing the Network Layer</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533963" cy="5058854"/>
          </a:xfrm>
        </p:spPr>
        <p:txBody>
          <a:bodyPr>
            <a:normAutofit/>
          </a:bodyPr>
          <a:lstStyle/>
          <a:p>
            <a:r>
              <a:rPr lang="en-IN" b="1" dirty="0"/>
              <a:t>Key Network Security Measures</a:t>
            </a:r>
            <a:endParaRPr lang="en-IN" dirty="0"/>
          </a:p>
          <a:p>
            <a:pPr>
              <a:buFont typeface="Arial" panose="020B0604020202020204" pitchFamily="34" charset="0"/>
              <a:buChar char="•"/>
            </a:pPr>
            <a:r>
              <a:rPr lang="en-IN" b="1" dirty="0"/>
              <a:t>Firewalls</a:t>
            </a:r>
            <a:r>
              <a:rPr lang="en-IN" dirty="0"/>
              <a:t>: Act as a barrier between trusted and untrusted networks, controlling incoming and outgoing traffic based on predefined rules.</a:t>
            </a:r>
          </a:p>
          <a:p>
            <a:pPr>
              <a:buFont typeface="Arial" panose="020B0604020202020204" pitchFamily="34" charset="0"/>
              <a:buChar char="•"/>
            </a:pPr>
            <a:r>
              <a:rPr lang="en-IN" b="1" dirty="0"/>
              <a:t>Intrusion Detection and Prevention Systems (IDS/IPS)</a:t>
            </a:r>
            <a:r>
              <a:rPr lang="en-IN" dirty="0"/>
              <a:t>: Monitor network traffic for suspicious activity and can take automated actions to block threats.</a:t>
            </a:r>
          </a:p>
          <a:p>
            <a:pPr>
              <a:buFont typeface="Arial" panose="020B0604020202020204" pitchFamily="34" charset="0"/>
              <a:buChar char="•"/>
            </a:pPr>
            <a:r>
              <a:rPr lang="en-IN" b="1" dirty="0"/>
              <a:t>Virtual Private Networks (VPNs)</a:t>
            </a:r>
            <a:r>
              <a:rPr lang="en-IN" dirty="0"/>
              <a:t>: Create secure, encrypted tunnels for data transmission over public networks.</a:t>
            </a:r>
          </a:p>
          <a:p>
            <a:pPr>
              <a:buFont typeface="Arial" panose="020B0604020202020204" pitchFamily="34" charset="0"/>
              <a:buChar char="•"/>
            </a:pPr>
            <a:r>
              <a:rPr lang="en-IN" b="1" dirty="0"/>
              <a:t>Network Segmentation</a:t>
            </a:r>
            <a:r>
              <a:rPr lang="en-IN" dirty="0"/>
              <a:t>: Divides the network into smaller segments to isolate sensitive data and limit the impact of breaches.</a:t>
            </a:r>
          </a:p>
          <a:p>
            <a:pPr>
              <a:buFont typeface="Arial" panose="020B0604020202020204" pitchFamily="34" charset="0"/>
              <a:buChar char="•"/>
            </a:pPr>
            <a:r>
              <a:rPr lang="en-IN" b="1" dirty="0"/>
              <a:t>Regular Security Assessments</a:t>
            </a:r>
            <a:r>
              <a:rPr lang="en-IN" dirty="0"/>
              <a:t>: Conduct vulnerability scans and penetration tests to identify and address weaknesses before they are exploited.</a:t>
            </a:r>
          </a:p>
        </p:txBody>
      </p:sp>
    </p:spTree>
    <p:extLst>
      <p:ext uri="{BB962C8B-B14F-4D97-AF65-F5344CB8AC3E}">
        <p14:creationId xmlns:p14="http://schemas.microsoft.com/office/powerpoint/2010/main" val="4077558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Virtual Private Cloud (VPC)</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p:txBody>
          <a:bodyPr>
            <a:normAutofit fontScale="77500" lnSpcReduction="20000"/>
          </a:bodyPr>
          <a:lstStyle/>
          <a:p>
            <a:r>
              <a:rPr lang="en-IN" b="1" dirty="0"/>
              <a:t>1. Network Isolation and Segmentation</a:t>
            </a:r>
            <a:endParaRPr lang="en-IN" dirty="0"/>
          </a:p>
          <a:p>
            <a:r>
              <a:rPr lang="en-IN" dirty="0"/>
              <a:t>A VPC acts as a virtual fence, segregating your cloud resources from those of other cloud users. This isolation ensures that your applications and data remain secure and protected from unauthorized access. You can further enhance isolation by segmenting your VPC into multiple subnets, each serving specific purposes or hosting different types of workloads.</a:t>
            </a:r>
          </a:p>
          <a:p>
            <a:r>
              <a:rPr lang="en-IN" b="1" dirty="0"/>
              <a:t>2. Control Over IP Address Ranges, Subnets, and Routing Tables</a:t>
            </a:r>
            <a:endParaRPr lang="en-IN" dirty="0"/>
          </a:p>
          <a:p>
            <a:r>
              <a:rPr lang="en-IN" dirty="0"/>
              <a:t>Within your VPC, you have full autonomy to define the IP address ranges, create subnets, and configure routing tables. This granular control allows you to design a network topology that perfectly suits your application architecture and facilitates efficient communication between your resources.</a:t>
            </a:r>
          </a:p>
          <a:p>
            <a:r>
              <a:rPr lang="en-IN" b="1" dirty="0"/>
              <a:t>3. Enhanced Security and Privacy</a:t>
            </a:r>
            <a:endParaRPr lang="en-IN" dirty="0"/>
          </a:p>
          <a:p>
            <a:r>
              <a:rPr lang="en-IN" dirty="0"/>
              <a:t>VPCs offer robust security features to safeguard your cloud environment. You can implement security groups (virtual firewalls) to control inbound and outbound traffic, define network access control lists (ACLs) to filter traffic at the subnet level, and leverage VPN connections for secure access to your VPC resources from on-premises networks. These security measures help protect your data and applications from unauthorized access and potential threats.</a:t>
            </a:r>
          </a:p>
        </p:txBody>
      </p:sp>
    </p:spTree>
    <p:extLst>
      <p:ext uri="{BB962C8B-B14F-4D97-AF65-F5344CB8AC3E}">
        <p14:creationId xmlns:p14="http://schemas.microsoft.com/office/powerpoint/2010/main" val="3952340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Firewalls (FW)</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85000" lnSpcReduction="10000"/>
          </a:bodyPr>
          <a:lstStyle/>
          <a:p>
            <a:r>
              <a:rPr lang="en-IN" b="1" dirty="0"/>
              <a:t>Purpose:</a:t>
            </a:r>
            <a:r>
              <a:rPr lang="en-IN" dirty="0"/>
              <a:t> A firewall is a network security system that acts as a barrier between a trusted internal network and an untrusted external network (such as the internet). Its primary function is to monitor and control incoming and outgoing network traffic based on a set of predefined security rules. These rules dictate which types of traffic are permitted or blocked, helping to prevent unauthorized access and malicious activities.   </a:t>
            </a:r>
          </a:p>
          <a:p>
            <a:r>
              <a:rPr lang="en-IN" b="1" dirty="0"/>
              <a:t>Types of Firewalls:</a:t>
            </a:r>
            <a:endParaRPr lang="en-IN" dirty="0"/>
          </a:p>
          <a:p>
            <a:pPr>
              <a:buFont typeface="Arial" panose="020B0604020202020204" pitchFamily="34" charset="0"/>
              <a:buChar char="•"/>
            </a:pPr>
            <a:r>
              <a:rPr lang="en-IN" b="1" dirty="0"/>
              <a:t>Network Firewalls:</a:t>
            </a:r>
            <a:r>
              <a:rPr lang="en-IN" dirty="0"/>
              <a:t> These firewalls operate at the network layer, inspecting packets based on their source and destination IP addresses, ports, and protocols. They can filter traffic based on specific criteria, such as allowing or blocking certain types of traffic (e.g., HTTP, FTP, SSH) or restricting access to specific IP addresses or port ranges.</a:t>
            </a:r>
          </a:p>
          <a:p>
            <a:pPr>
              <a:buFont typeface="Arial" panose="020B0604020202020204" pitchFamily="34" charset="0"/>
              <a:buChar char="•"/>
            </a:pPr>
            <a:r>
              <a:rPr lang="en-IN" b="1" dirty="0"/>
              <a:t>Web Application Firewalls (WAFs):</a:t>
            </a:r>
            <a:r>
              <a:rPr lang="en-IN" dirty="0"/>
              <a:t> WAFs are specialized firewalls designed to protect web applications from attacks that exploit vulnerabilities in application code or protocols. They </a:t>
            </a:r>
            <a:r>
              <a:rPr lang="en-IN" dirty="0" err="1"/>
              <a:t>analyze</a:t>
            </a:r>
            <a:r>
              <a:rPr lang="en-IN" dirty="0"/>
              <a:t> HTTP/HTTPS traffic and can detect and block malicious requests, such as SQL injection attacks, cross-site scripting (XSS), and cross-site request forgery (CSRF). WAFs provide an additional layer of security beyond traditional network firewalls.</a:t>
            </a:r>
          </a:p>
        </p:txBody>
      </p:sp>
    </p:spTree>
    <p:extLst>
      <p:ext uri="{BB962C8B-B14F-4D97-AF65-F5344CB8AC3E}">
        <p14:creationId xmlns:p14="http://schemas.microsoft.com/office/powerpoint/2010/main" val="19498112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Real-World Examples of Firewalls (FW)</a:t>
            </a:r>
            <a:endParaRPr lang="en-US"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92500" lnSpcReduction="20000"/>
          </a:bodyPr>
          <a:lstStyle/>
          <a:p>
            <a:r>
              <a:rPr lang="en-IN" b="1" dirty="0"/>
              <a:t>Home Router Firewall:</a:t>
            </a:r>
            <a:r>
              <a:rPr lang="en-IN" dirty="0"/>
              <a:t> Most home routers come equipped with a built-in firewall that protects your home network from unauthorized access and malicious traffic from the internet. It typically blocks incoming connections from the internet unless specifically configured to allow them.</a:t>
            </a:r>
          </a:p>
          <a:p>
            <a:r>
              <a:rPr lang="en-IN" b="1" dirty="0"/>
              <a:t>Corporate Network Firewall:</a:t>
            </a:r>
            <a:r>
              <a:rPr lang="en-IN" dirty="0"/>
              <a:t> Large organizations often use sophisticated firewalls at the edge of their network to protect against external threats. These firewalls filter traffic based on complex rules, ensuring that only authorized access is granted to internal resources.</a:t>
            </a:r>
          </a:p>
          <a:p>
            <a:r>
              <a:rPr lang="en-IN" b="1" dirty="0"/>
              <a:t>Cloud Firewall:</a:t>
            </a:r>
            <a:r>
              <a:rPr lang="en-IN" dirty="0"/>
              <a:t> Cloud providers offer virtual firewalls to protect cloud-based resources and applications. These firewalls can be configured to control traffic between different cloud instances or between the cloud and the internet.</a:t>
            </a:r>
          </a:p>
          <a:p>
            <a:r>
              <a:rPr lang="en-IN" b="1" dirty="0"/>
              <a:t>Web Application Firewall (WAF):</a:t>
            </a:r>
            <a:r>
              <a:rPr lang="en-IN" dirty="0"/>
              <a:t> A WAF protects web applications by filtering, monitoring, and blocking HTTP/HTTPS traffic. It can detect and prevent attacks such as SQL injection and cross-site scripting (XSS). A popular WAF example is Cloudflare's WAF service, used by many websites to protect against malicious web requests.</a:t>
            </a:r>
          </a:p>
        </p:txBody>
      </p:sp>
    </p:spTree>
    <p:extLst>
      <p:ext uri="{BB962C8B-B14F-4D97-AF65-F5344CB8AC3E}">
        <p14:creationId xmlns:p14="http://schemas.microsoft.com/office/powerpoint/2010/main" val="26361245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b="1" dirty="0"/>
              <a:t>Intrusion Prevention Systems (IPS)</a:t>
            </a:r>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85000" lnSpcReduction="20000"/>
          </a:bodyPr>
          <a:lstStyle/>
          <a:p>
            <a:r>
              <a:rPr lang="en-IN" b="1" dirty="0"/>
              <a:t>Purpose:</a:t>
            </a:r>
            <a:endParaRPr lang="en-IN" dirty="0"/>
          </a:p>
          <a:p>
            <a:r>
              <a:rPr lang="en-IN" dirty="0"/>
              <a:t>Intrusion Prevention Systems (IPS) serve as proactive network security solutions, designed to not only detect but also prevent malicious network activity in real time. While traditional firewalls act as a barrier, allowing or blocking traffic based on predefined rules, IPS goes a step further by actively </a:t>
            </a:r>
            <a:r>
              <a:rPr lang="en-IN" dirty="0" err="1"/>
              <a:t>analyzing</a:t>
            </a:r>
            <a:r>
              <a:rPr lang="en-IN" dirty="0"/>
              <a:t> network traffic and taking immediate action to thwart threats as they occur.</a:t>
            </a:r>
          </a:p>
          <a:p>
            <a:r>
              <a:rPr lang="en-IN" b="1" dirty="0"/>
              <a:t>How IPS Works:</a:t>
            </a:r>
            <a:endParaRPr lang="en-IN" dirty="0"/>
          </a:p>
          <a:p>
            <a:r>
              <a:rPr lang="en-IN" dirty="0"/>
              <a:t>IPS employs a multi-pronged approach to identify and neutralize threats:</a:t>
            </a:r>
          </a:p>
          <a:p>
            <a:pPr>
              <a:buFont typeface="+mj-lt"/>
              <a:buAutoNum type="arabicPeriod"/>
            </a:pPr>
            <a:r>
              <a:rPr lang="en-IN" b="1" dirty="0"/>
              <a:t>Signature-Based Detection:</a:t>
            </a:r>
            <a:r>
              <a:rPr lang="en-IN" dirty="0"/>
              <a:t> IPS maintains a database of known attack signatures, representing patterns or characteristics associated with specific exploits or malware. By continuously scanning network traffic against this database, IPS can identify and block malicious packets before they reach their intended targets.</a:t>
            </a:r>
          </a:p>
          <a:p>
            <a:pPr>
              <a:buFont typeface="+mj-lt"/>
              <a:buAutoNum type="arabicPeriod"/>
            </a:pPr>
            <a:r>
              <a:rPr lang="en-IN" b="1" dirty="0"/>
              <a:t>Anomaly-Based Detection:</a:t>
            </a:r>
            <a:r>
              <a:rPr lang="en-IN" dirty="0"/>
              <a:t> IPS also utilizes anomaly-based detection techniques to identify unusual or suspicious </a:t>
            </a:r>
            <a:r>
              <a:rPr lang="en-IN" dirty="0" err="1"/>
              <a:t>behavior</a:t>
            </a:r>
            <a:r>
              <a:rPr lang="en-IN" dirty="0"/>
              <a:t> that deviates from established network baselines. This helps to detect new or unknown attacks that may not have a corresponding signature.</a:t>
            </a:r>
          </a:p>
          <a:p>
            <a:pPr>
              <a:buFont typeface="+mj-lt"/>
              <a:buAutoNum type="arabicPeriod"/>
            </a:pPr>
            <a:r>
              <a:rPr lang="en-IN" b="1" dirty="0"/>
              <a:t>Real-Time Prevention:</a:t>
            </a:r>
            <a:r>
              <a:rPr lang="en-IN" dirty="0"/>
              <a:t> When IPS detects a potential threat, it takes immediate action to prevent the attack from succeeding. This may involve dropping malicious packets, blocking the source IP address, or resetting the connection.</a:t>
            </a:r>
          </a:p>
        </p:txBody>
      </p:sp>
    </p:spTree>
    <p:extLst>
      <p:ext uri="{BB962C8B-B14F-4D97-AF65-F5344CB8AC3E}">
        <p14:creationId xmlns:p14="http://schemas.microsoft.com/office/powerpoint/2010/main" val="3211982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b="1" dirty="0"/>
              <a:t>Intrusion Prevention Systems (IPS)</a:t>
            </a:r>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92500" lnSpcReduction="10000"/>
          </a:bodyPr>
          <a:lstStyle/>
          <a:p>
            <a:r>
              <a:rPr lang="en-IN" b="1" dirty="0"/>
              <a:t>Key Benefits of IPS:</a:t>
            </a:r>
            <a:endParaRPr lang="en-IN" dirty="0"/>
          </a:p>
          <a:p>
            <a:pPr>
              <a:buFont typeface="Arial" panose="020B0604020202020204" pitchFamily="34" charset="0"/>
              <a:buChar char="•"/>
            </a:pPr>
            <a:r>
              <a:rPr lang="en-IN" b="1" dirty="0"/>
              <a:t>Proactive Threat Detection and Prevention:</a:t>
            </a:r>
            <a:r>
              <a:rPr lang="en-IN" dirty="0"/>
              <a:t> IPS acts as a first line of </a:t>
            </a:r>
            <a:r>
              <a:rPr lang="en-IN" dirty="0" err="1"/>
              <a:t>defense</a:t>
            </a:r>
            <a:r>
              <a:rPr lang="en-IN" dirty="0"/>
              <a:t>, actively blocking threats before they can cause damage. This proactive approach significantly reduces the risk of successful attacks and data breaches.</a:t>
            </a:r>
          </a:p>
          <a:p>
            <a:pPr>
              <a:buFont typeface="Arial" panose="020B0604020202020204" pitchFamily="34" charset="0"/>
              <a:buChar char="•"/>
            </a:pPr>
            <a:r>
              <a:rPr lang="en-IN" b="1" dirty="0"/>
              <a:t>Enhanced Security Posture:</a:t>
            </a:r>
            <a:r>
              <a:rPr lang="en-IN" dirty="0"/>
              <a:t> By adding an additional layer of security beyond traditional firewalls, IPS strengthens your overall security posture. It provides comprehensive protection against a wide range of network threats, including known and unknown attacks.</a:t>
            </a:r>
          </a:p>
          <a:p>
            <a:pPr>
              <a:buFont typeface="Arial" panose="020B0604020202020204" pitchFamily="34" charset="0"/>
              <a:buChar char="•"/>
            </a:pPr>
            <a:r>
              <a:rPr lang="en-IN" b="1" dirty="0"/>
              <a:t>Real-Time Visibility:</a:t>
            </a:r>
            <a:r>
              <a:rPr lang="en-IN" dirty="0"/>
              <a:t> IPS provides real-time visibility into network traffic and security events, allowing you to identify and respond to threats quickly. Detailed logs and alerts enable you to track attack patterns and trends, helping you stay ahead of emerging threats.</a:t>
            </a:r>
          </a:p>
          <a:p>
            <a:pPr>
              <a:buFont typeface="Arial" panose="020B0604020202020204" pitchFamily="34" charset="0"/>
              <a:buChar char="•"/>
            </a:pPr>
            <a:r>
              <a:rPr lang="en-IN" b="1" dirty="0"/>
              <a:t>Regulatory Compliance:</a:t>
            </a:r>
            <a:r>
              <a:rPr lang="en-IN" dirty="0"/>
              <a:t> IPS can assist in meeting regulatory compliance requirements by demonstrating proactive measures to protect sensitive data and prevent security incidents.</a:t>
            </a:r>
          </a:p>
        </p:txBody>
      </p:sp>
    </p:spTree>
    <p:extLst>
      <p:ext uri="{BB962C8B-B14F-4D97-AF65-F5344CB8AC3E}">
        <p14:creationId xmlns:p14="http://schemas.microsoft.com/office/powerpoint/2010/main" val="1708866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Real-World Examples of </a:t>
            </a:r>
            <a:br>
              <a:rPr lang="en-IN" dirty="0"/>
            </a:br>
            <a:r>
              <a:rPr lang="en-IN" dirty="0"/>
              <a:t>Intrusion Prevention Systems (IPS)</a:t>
            </a:r>
            <a:endParaRPr lang="en-IN" b="1" dirty="0"/>
          </a:p>
        </p:txBody>
      </p:sp>
      <p:sp>
        <p:nvSpPr>
          <p:cNvPr id="2" name="Content Placeholder 1">
            <a:extLst>
              <a:ext uri="{FF2B5EF4-FFF2-40B4-BE49-F238E27FC236}">
                <a16:creationId xmlns:a16="http://schemas.microsoft.com/office/drawing/2014/main" id="{E98E5F81-5964-417D-61D6-A68A0298B039}"/>
              </a:ext>
            </a:extLst>
          </p:cNvPr>
          <p:cNvSpPr>
            <a:spLocks noGrp="1"/>
          </p:cNvSpPr>
          <p:nvPr>
            <p:ph idx="1"/>
          </p:nvPr>
        </p:nvSpPr>
        <p:spPr>
          <a:xfrm>
            <a:off x="406399" y="1493838"/>
            <a:ext cx="11087395" cy="5058854"/>
          </a:xfrm>
        </p:spPr>
        <p:txBody>
          <a:bodyPr>
            <a:normAutofit fontScale="92500" lnSpcReduction="20000"/>
          </a:bodyPr>
          <a:lstStyle/>
          <a:p>
            <a:r>
              <a:rPr lang="en-IN" b="1" dirty="0"/>
              <a:t>Snort:</a:t>
            </a:r>
            <a:r>
              <a:rPr lang="en-IN" dirty="0"/>
              <a:t> Snort is a widely used open-source IPS that can detect and block various types of network attacks. It uses a combination of signature-based and anomaly-based detection techniques to identify threats.</a:t>
            </a:r>
          </a:p>
          <a:p>
            <a:r>
              <a:rPr lang="en-IN" b="1" dirty="0"/>
              <a:t>Suricata:</a:t>
            </a:r>
            <a:r>
              <a:rPr lang="en-IN" dirty="0"/>
              <a:t> Another popular open-source IPS, Suricata, provides similar capabilities to Snort and is often used in high-performance network environments.</a:t>
            </a:r>
          </a:p>
          <a:p>
            <a:r>
              <a:rPr lang="en-IN" b="1" dirty="0"/>
              <a:t>Cisco Firepower:</a:t>
            </a:r>
            <a:r>
              <a:rPr lang="en-IN" dirty="0"/>
              <a:t> Cisco's Firepower product line includes both firewalls and IPS capabilities. It offers advanced threat detection and prevention using a combination of signature-based, anomaly-based, and reputation-based analysis.</a:t>
            </a:r>
          </a:p>
          <a:p>
            <a:r>
              <a:rPr lang="en-IN" b="1" dirty="0"/>
              <a:t>Next-Generation Firewall (NGFW):</a:t>
            </a:r>
            <a:r>
              <a:rPr lang="en-IN" dirty="0"/>
              <a:t> Many NGFWs incorporate IPS functionality alongside traditional firewall capabilities. This allows for a more integrated and efficient approach to network security. Palo Alto Networks and Fortinet are examples of vendors offering NGFW solutions with built-in IPS.</a:t>
            </a:r>
          </a:p>
          <a:p>
            <a:r>
              <a:rPr lang="en-IN" b="1" dirty="0"/>
              <a:t>Endpoint Protection Platform (EPP):</a:t>
            </a:r>
            <a:r>
              <a:rPr lang="en-IN" dirty="0"/>
              <a:t> Some EPPs include host-based IPS components to protect individual endpoints from malicious network traffic. These solutions complement network-based IPS by providing an additional layer of security at the device level.</a:t>
            </a:r>
          </a:p>
        </p:txBody>
      </p:sp>
    </p:spTree>
    <p:extLst>
      <p:ext uri="{BB962C8B-B14F-4D97-AF65-F5344CB8AC3E}">
        <p14:creationId xmlns:p14="http://schemas.microsoft.com/office/powerpoint/2010/main" val="2295505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pic>
        <p:nvPicPr>
          <p:cNvPr id="24578" name="Picture 2" descr="Digitizing Art History | Hermitage Collection Connection">
            <a:extLst>
              <a:ext uri="{FF2B5EF4-FFF2-40B4-BE49-F238E27FC236}">
                <a16:creationId xmlns:a16="http://schemas.microsoft.com/office/drawing/2014/main" id="{639D6C37-DFF3-42C9-7D24-AA2F2BAC227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797763" y="1493838"/>
            <a:ext cx="6190074" cy="4525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2410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297406-419C-909B-6CE8-81552546AE43}"/>
              </a:ext>
            </a:extLst>
          </p:cNvPr>
          <p:cNvSpPr>
            <a:spLocks noGrp="1"/>
          </p:cNvSpPr>
          <p:nvPr>
            <p:ph sz="quarter" idx="10"/>
          </p:nvPr>
        </p:nvSpPr>
        <p:spPr/>
        <p:txBody>
          <a:bodyPr/>
          <a:lstStyle/>
          <a:p>
            <a:r>
              <a:rPr lang="en-US" dirty="0"/>
              <a:t>CC ZG504, Cloud Security Foundations </a:t>
            </a:r>
            <a:br>
              <a:rPr lang="en-US" dirty="0"/>
            </a:br>
            <a:r>
              <a:rPr lang="en-US" dirty="0"/>
              <a:t>Lecture No.5</a:t>
            </a:r>
          </a:p>
        </p:txBody>
      </p:sp>
    </p:spTree>
    <p:extLst>
      <p:ext uri="{BB962C8B-B14F-4D97-AF65-F5344CB8AC3E}">
        <p14:creationId xmlns:p14="http://schemas.microsoft.com/office/powerpoint/2010/main" val="10735866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Gartner Hype Cycle</a:t>
            </a:r>
          </a:p>
        </p:txBody>
      </p:sp>
      <p:pic>
        <p:nvPicPr>
          <p:cNvPr id="3076" name="Picture 4" descr="What is Gartner Hype Cycle? Explained to you by Sangfor">
            <a:extLst>
              <a:ext uri="{FF2B5EF4-FFF2-40B4-BE49-F238E27FC236}">
                <a16:creationId xmlns:a16="http://schemas.microsoft.com/office/drawing/2014/main" id="{14C06E15-5C4D-BA13-5C21-48257ED0EBB6}"/>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309586" y="1515103"/>
            <a:ext cx="7572827" cy="5045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76284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Hype Cycle for </a:t>
            </a:r>
          </a:p>
          <a:p>
            <a:r>
              <a:rPr lang="en-IN" dirty="0"/>
              <a:t>Workload and Network Security</a:t>
            </a:r>
          </a:p>
        </p:txBody>
      </p:sp>
      <p:pic>
        <p:nvPicPr>
          <p:cNvPr id="4098" name="Picture 2" descr="GartnerNetworkSecurity">
            <a:extLst>
              <a:ext uri="{FF2B5EF4-FFF2-40B4-BE49-F238E27FC236}">
                <a16:creationId xmlns:a16="http://schemas.microsoft.com/office/drawing/2014/main" id="{A1034994-FAF7-E05C-C872-759FFA903EEA}"/>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1854" t="7481" r="9271" b="8858"/>
          <a:stretch/>
        </p:blipFill>
        <p:spPr bwMode="auto">
          <a:xfrm>
            <a:off x="1752008" y="1435396"/>
            <a:ext cx="8687983" cy="49915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1259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p:txBody>
          <a:bodyPr>
            <a:normAutofit lnSpcReduction="10000"/>
          </a:bodyPr>
          <a:lstStyle/>
          <a:p>
            <a:r>
              <a:rPr lang="en-IN" b="1" dirty="0"/>
              <a:t>1. The Rise of CNAPP</a:t>
            </a:r>
            <a:endParaRPr lang="en-IN" dirty="0"/>
          </a:p>
          <a:p>
            <a:pPr>
              <a:buFont typeface="Arial" panose="020B0604020202020204" pitchFamily="34" charset="0"/>
              <a:buChar char="•"/>
            </a:pPr>
            <a:r>
              <a:rPr lang="en-IN" dirty="0"/>
              <a:t>Cloud-Native Application Protection Platforms (CNAPP) are gaining significant traction, moving closer to mainstream adoption.</a:t>
            </a:r>
          </a:p>
          <a:p>
            <a:pPr>
              <a:buFont typeface="Arial" panose="020B0604020202020204" pitchFamily="34" charset="0"/>
              <a:buChar char="•"/>
            </a:pPr>
            <a:r>
              <a:rPr lang="en-IN" dirty="0"/>
              <a:t>CNAPP integrates various security capabilities, including Cloud Security Posture Management (CSPM), Cloud Workload Protection Platforms (CWPP), and Kubernetes Security Posture Management (KSPM).</a:t>
            </a:r>
          </a:p>
          <a:p>
            <a:pPr>
              <a:buFont typeface="Arial" panose="020B0604020202020204" pitchFamily="34" charset="0"/>
              <a:buChar char="•"/>
            </a:pPr>
            <a:r>
              <a:rPr lang="en-IN" dirty="0"/>
              <a:t>This consolidation simplifies security for cloud-native environments.</a:t>
            </a:r>
          </a:p>
          <a:p>
            <a:r>
              <a:rPr lang="en-IN" b="1" dirty="0"/>
              <a:t>2. The Maturing of ZTNA</a:t>
            </a:r>
            <a:endParaRPr lang="en-IN" dirty="0"/>
          </a:p>
          <a:p>
            <a:pPr>
              <a:buFont typeface="Arial" panose="020B0604020202020204" pitchFamily="34" charset="0"/>
              <a:buChar char="•"/>
            </a:pPr>
            <a:r>
              <a:rPr lang="en-IN" dirty="0"/>
              <a:t>Zero Trust Network Access (ZTNA) is moving towards the "Slope of Enlightenment" phase, indicating growing understanding and acceptance.</a:t>
            </a:r>
          </a:p>
          <a:p>
            <a:pPr>
              <a:buFont typeface="Arial" panose="020B0604020202020204" pitchFamily="34" charset="0"/>
              <a:buChar char="•"/>
            </a:pPr>
            <a:r>
              <a:rPr lang="en-IN" dirty="0"/>
              <a:t>ZTNA is vital for secure remote access and aligns with the broader shift towards Zero Trust security principles.</a:t>
            </a:r>
          </a:p>
        </p:txBody>
      </p:sp>
    </p:spTree>
    <p:extLst>
      <p:ext uri="{BB962C8B-B14F-4D97-AF65-F5344CB8AC3E}">
        <p14:creationId xmlns:p14="http://schemas.microsoft.com/office/powerpoint/2010/main" val="1317340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BFCEDE-EBB1-B363-D4DA-7DEA285699AA}"/>
              </a:ext>
            </a:extLst>
          </p:cNvPr>
          <p:cNvSpPr>
            <a:spLocks noGrp="1"/>
          </p:cNvSpPr>
          <p:nvPr>
            <p:ph sz="quarter" idx="10"/>
          </p:nvPr>
        </p:nvSpPr>
        <p:spPr/>
        <p:txBody>
          <a:bodyPr/>
          <a:lstStyle/>
          <a:p>
            <a:r>
              <a:rPr lang="en-IN" dirty="0"/>
              <a:t>Trends and Future Directions</a:t>
            </a:r>
            <a:endParaRPr lang="en-US" dirty="0"/>
          </a:p>
        </p:txBody>
      </p:sp>
      <p:sp>
        <p:nvSpPr>
          <p:cNvPr id="2" name="Content Placeholder 1">
            <a:extLst>
              <a:ext uri="{FF2B5EF4-FFF2-40B4-BE49-F238E27FC236}">
                <a16:creationId xmlns:a16="http://schemas.microsoft.com/office/drawing/2014/main" id="{7743B080-4E7A-A57E-0E06-006F63290C61}"/>
              </a:ext>
            </a:extLst>
          </p:cNvPr>
          <p:cNvSpPr>
            <a:spLocks noGrp="1"/>
          </p:cNvSpPr>
          <p:nvPr>
            <p:ph idx="1"/>
          </p:nvPr>
        </p:nvSpPr>
        <p:spPr/>
        <p:txBody>
          <a:bodyPr>
            <a:normAutofit fontScale="92500" lnSpcReduction="10000"/>
          </a:bodyPr>
          <a:lstStyle/>
          <a:p>
            <a:r>
              <a:rPr lang="en-IN" b="1" dirty="0"/>
              <a:t>3. The Growing Importance of API Security</a:t>
            </a:r>
            <a:endParaRPr lang="en-IN" dirty="0"/>
          </a:p>
          <a:p>
            <a:pPr>
              <a:buFont typeface="Arial" panose="020B0604020202020204" pitchFamily="34" charset="0"/>
              <a:buChar char="•"/>
            </a:pPr>
            <a:r>
              <a:rPr lang="en-IN" dirty="0"/>
              <a:t>API Security is recognized as crucial, with a focus on protecting APIs throughout their lifecycle.</a:t>
            </a:r>
          </a:p>
          <a:p>
            <a:pPr>
              <a:buFont typeface="Arial" panose="020B0604020202020204" pitchFamily="34" charset="0"/>
              <a:buChar char="•"/>
            </a:pPr>
            <a:r>
              <a:rPr lang="en-IN" dirty="0"/>
              <a:t>Increased API adoption and associated risks drive this emphasis.</a:t>
            </a:r>
          </a:p>
          <a:p>
            <a:r>
              <a:rPr lang="en-IN" b="1" dirty="0"/>
              <a:t>4. The Continued Relevance of SASE</a:t>
            </a:r>
            <a:endParaRPr lang="en-IN" dirty="0"/>
          </a:p>
          <a:p>
            <a:pPr>
              <a:buFont typeface="Arial" panose="020B0604020202020204" pitchFamily="34" charset="0"/>
              <a:buChar char="•"/>
            </a:pPr>
            <a:r>
              <a:rPr lang="en-IN" dirty="0"/>
              <a:t>Secure Access Service Edge (SASE) remains a prominent technology, converging network and security functions.</a:t>
            </a:r>
          </a:p>
          <a:p>
            <a:pPr>
              <a:buFont typeface="Arial" panose="020B0604020202020204" pitchFamily="34" charset="0"/>
              <a:buChar char="•"/>
            </a:pPr>
            <a:r>
              <a:rPr lang="en-IN" dirty="0"/>
              <a:t>SASE simplifies security for distributed workforces and cloud-based resources.</a:t>
            </a:r>
          </a:p>
          <a:p>
            <a:r>
              <a:rPr lang="en-IN" b="1" dirty="0"/>
              <a:t>5. The Emergence of XDR</a:t>
            </a:r>
            <a:endParaRPr lang="en-IN" dirty="0"/>
          </a:p>
          <a:p>
            <a:pPr>
              <a:buFont typeface="Arial" panose="020B0604020202020204" pitchFamily="34" charset="0"/>
              <a:buChar char="•"/>
            </a:pPr>
            <a:r>
              <a:rPr lang="en-IN" dirty="0"/>
              <a:t>Extended Detection and Response (XDR) is gaining visibility, offering unified threat detection and response across various security tools.</a:t>
            </a:r>
          </a:p>
          <a:p>
            <a:pPr>
              <a:buFont typeface="Arial" panose="020B0604020202020204" pitchFamily="34" charset="0"/>
              <a:buChar char="•"/>
            </a:pPr>
            <a:r>
              <a:rPr lang="en-IN" dirty="0"/>
              <a:t>XDR improves threat visibility and incident response capabilities.</a:t>
            </a:r>
          </a:p>
        </p:txBody>
      </p:sp>
    </p:spTree>
    <p:extLst>
      <p:ext uri="{BB962C8B-B14F-4D97-AF65-F5344CB8AC3E}">
        <p14:creationId xmlns:p14="http://schemas.microsoft.com/office/powerpoint/2010/main" val="383706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C878D9-1C23-B307-2EBE-C8ED3F06BB71}"/>
              </a:ext>
            </a:extLst>
          </p:cNvPr>
          <p:cNvSpPr>
            <a:spLocks noGrp="1"/>
          </p:cNvSpPr>
          <p:nvPr>
            <p:ph idx="1"/>
          </p:nvPr>
        </p:nvSpPr>
        <p:spPr/>
        <p:txBody>
          <a:bodyPr>
            <a:normAutofit/>
          </a:bodyPr>
          <a:lstStyle/>
          <a:p>
            <a:pPr>
              <a:buFont typeface="Arial" panose="020B0604020202020204" pitchFamily="34" charset="0"/>
              <a:buChar char="•"/>
            </a:pPr>
            <a:r>
              <a:rPr lang="en-US" sz="2000" dirty="0"/>
              <a:t>Part 1: Securing, Hardening, and Patching Virtual Machines (45 minutes)</a:t>
            </a:r>
          </a:p>
          <a:p>
            <a:pPr lvl="1">
              <a:buFont typeface="Arial" panose="020B0604020202020204" pitchFamily="34" charset="0"/>
              <a:buChar char="•"/>
            </a:pPr>
            <a:r>
              <a:rPr lang="en-IN" sz="1400" dirty="0"/>
              <a:t>Introduction to Virtual Machine Security</a:t>
            </a:r>
          </a:p>
          <a:p>
            <a:pPr lvl="1">
              <a:buFont typeface="Arial" panose="020B0604020202020204" pitchFamily="34" charset="0"/>
              <a:buChar char="•"/>
            </a:pPr>
            <a:r>
              <a:rPr lang="en-IN" sz="1400" dirty="0"/>
              <a:t>Hardening Virtual Machines</a:t>
            </a:r>
          </a:p>
          <a:p>
            <a:pPr lvl="1">
              <a:buFont typeface="Arial" panose="020B0604020202020204" pitchFamily="34" charset="0"/>
              <a:buChar char="•"/>
            </a:pPr>
            <a:r>
              <a:rPr lang="en-IN" sz="1400" dirty="0"/>
              <a:t>Patch Management</a:t>
            </a:r>
          </a:p>
          <a:p>
            <a:pPr lvl="1">
              <a:buFont typeface="Arial" panose="020B0604020202020204" pitchFamily="34" charset="0"/>
              <a:buChar char="•"/>
            </a:pPr>
            <a:r>
              <a:rPr lang="en-IN" sz="1400" dirty="0"/>
              <a:t>Image and Configuration Management</a:t>
            </a:r>
          </a:p>
          <a:p>
            <a:pPr>
              <a:buFont typeface="Arial" panose="020B0604020202020204" pitchFamily="34" charset="0"/>
              <a:buChar char="•"/>
            </a:pPr>
            <a:r>
              <a:rPr lang="en-US" sz="2000" dirty="0"/>
              <a:t>Part 2: </a:t>
            </a:r>
            <a:r>
              <a:rPr lang="en-IN" sz="2000" dirty="0"/>
              <a:t>Security at the Network Layer </a:t>
            </a:r>
            <a:r>
              <a:rPr lang="en-US" sz="2000" dirty="0"/>
              <a:t>(45 minutes)</a:t>
            </a:r>
          </a:p>
          <a:p>
            <a:pPr lvl="1">
              <a:buFont typeface="Arial" panose="020B0604020202020204" pitchFamily="34" charset="0"/>
              <a:buChar char="•"/>
            </a:pPr>
            <a:r>
              <a:rPr lang="en-US" sz="1400" dirty="0"/>
              <a:t>Securing the Network Layer</a:t>
            </a:r>
          </a:p>
          <a:p>
            <a:pPr lvl="1">
              <a:buFont typeface="Arial" panose="020B0604020202020204" pitchFamily="34" charset="0"/>
              <a:buChar char="•"/>
            </a:pPr>
            <a:r>
              <a:rPr lang="en-US" sz="1400" dirty="0"/>
              <a:t>Virtual Private Cloud (VPC)</a:t>
            </a:r>
          </a:p>
          <a:p>
            <a:pPr lvl="1">
              <a:buFont typeface="Arial" panose="020B0604020202020204" pitchFamily="34" charset="0"/>
              <a:buChar char="•"/>
            </a:pPr>
            <a:r>
              <a:rPr lang="en-US" sz="1400" dirty="0"/>
              <a:t>Firewalls (FW)</a:t>
            </a:r>
          </a:p>
          <a:p>
            <a:pPr lvl="1">
              <a:buFont typeface="Arial" panose="020B0604020202020204" pitchFamily="34" charset="0"/>
              <a:buChar char="•"/>
            </a:pPr>
            <a:r>
              <a:rPr lang="en-US" sz="1400" dirty="0"/>
              <a:t>Intrusion Prevention Systems (IPS)</a:t>
            </a:r>
          </a:p>
          <a:p>
            <a:pPr>
              <a:buFont typeface="Arial" panose="020B0604020202020204" pitchFamily="34" charset="0"/>
              <a:buChar char="•"/>
            </a:pPr>
            <a:r>
              <a:rPr lang="en-US" sz="2000" dirty="0"/>
              <a:t>Part 3: Q&amp;A and Wrap-up (30 minutes)</a:t>
            </a:r>
          </a:p>
          <a:p>
            <a:pPr lvl="1">
              <a:buFont typeface="Arial" panose="020B0604020202020204" pitchFamily="34" charset="0"/>
              <a:buChar char="•"/>
            </a:pPr>
            <a:r>
              <a:rPr lang="en-IN" sz="1400" dirty="0"/>
              <a:t>Q&amp;A and Discussion</a:t>
            </a:r>
          </a:p>
          <a:p>
            <a:pPr lvl="1">
              <a:buFont typeface="Arial" panose="020B0604020202020204" pitchFamily="34" charset="0"/>
              <a:buChar char="•"/>
            </a:pPr>
            <a:r>
              <a:rPr lang="en-US" sz="1400" dirty="0"/>
              <a:t>Conclusion</a:t>
            </a:r>
          </a:p>
        </p:txBody>
      </p:sp>
      <p:sp>
        <p:nvSpPr>
          <p:cNvPr id="4" name="Content Placeholder 3">
            <a:extLst>
              <a:ext uri="{FF2B5EF4-FFF2-40B4-BE49-F238E27FC236}">
                <a16:creationId xmlns:a16="http://schemas.microsoft.com/office/drawing/2014/main" id="{0A835767-2E47-6376-475E-BFD62E11C84B}"/>
              </a:ext>
            </a:extLst>
          </p:cNvPr>
          <p:cNvSpPr>
            <a:spLocks noGrp="1"/>
          </p:cNvSpPr>
          <p:nvPr>
            <p:ph sz="quarter" idx="10"/>
          </p:nvPr>
        </p:nvSpPr>
        <p:spPr/>
        <p:txBody>
          <a:bodyPr/>
          <a:lstStyle/>
          <a:p>
            <a:r>
              <a:rPr lang="en-US" dirty="0"/>
              <a:t>Agenda</a:t>
            </a:r>
          </a:p>
        </p:txBody>
      </p:sp>
    </p:spTree>
    <p:extLst>
      <p:ext uri="{BB962C8B-B14F-4D97-AF65-F5344CB8AC3E}">
        <p14:creationId xmlns:p14="http://schemas.microsoft.com/office/powerpoint/2010/main" val="3713427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a:xfrm>
            <a:off x="406400" y="1493838"/>
            <a:ext cx="11785600" cy="5026232"/>
          </a:xfrm>
        </p:spPr>
        <p:txBody>
          <a:bodyPr>
            <a:normAutofit fontScale="70000" lnSpcReduction="20000"/>
          </a:bodyPr>
          <a:lstStyle/>
          <a:p>
            <a:r>
              <a:rPr lang="en-IN" b="1" dirty="0"/>
              <a:t>Federated Identities</a:t>
            </a:r>
            <a:endParaRPr lang="en-IN" dirty="0"/>
          </a:p>
          <a:p>
            <a:pPr>
              <a:buFont typeface="Arial" panose="020B0604020202020204" pitchFamily="34" charset="0"/>
              <a:buChar char="•"/>
            </a:pPr>
            <a:r>
              <a:rPr lang="en-IN" b="1" dirty="0"/>
              <a:t>Definition:</a:t>
            </a:r>
            <a:r>
              <a:rPr lang="en-IN" dirty="0"/>
              <a:t> A system enabling users to access multiple services with a single set of credentials, managed by a trusted identity provider (IdP).</a:t>
            </a:r>
          </a:p>
          <a:p>
            <a:pPr>
              <a:buFont typeface="Arial" panose="020B0604020202020204" pitchFamily="34" charset="0"/>
              <a:buChar char="•"/>
            </a:pPr>
            <a:r>
              <a:rPr lang="en-IN" b="1" dirty="0"/>
              <a:t>Benefits:</a:t>
            </a:r>
            <a:endParaRPr lang="en-IN" dirty="0"/>
          </a:p>
          <a:p>
            <a:pPr marL="742950" lvl="1" indent="-285750">
              <a:buFont typeface="Arial" panose="020B0604020202020204" pitchFamily="34" charset="0"/>
              <a:buChar char="•"/>
            </a:pPr>
            <a:r>
              <a:rPr lang="en-IN" dirty="0"/>
              <a:t>Simplified user experience</a:t>
            </a:r>
          </a:p>
          <a:p>
            <a:pPr marL="742950" lvl="1" indent="-285750">
              <a:buFont typeface="Arial" panose="020B0604020202020204" pitchFamily="34" charset="0"/>
              <a:buChar char="•"/>
            </a:pPr>
            <a:r>
              <a:rPr lang="en-IN" dirty="0"/>
              <a:t>Reduced administrative overhead</a:t>
            </a:r>
          </a:p>
          <a:p>
            <a:pPr marL="742950" lvl="1" indent="-285750">
              <a:buFont typeface="Arial" panose="020B0604020202020204" pitchFamily="34" charset="0"/>
              <a:buChar char="•"/>
            </a:pPr>
            <a:r>
              <a:rPr lang="en-IN" dirty="0"/>
              <a:t>Improved security</a:t>
            </a:r>
          </a:p>
          <a:p>
            <a:r>
              <a:rPr lang="en-IN" b="1" dirty="0"/>
              <a:t>Types of Federation</a:t>
            </a:r>
            <a:endParaRPr lang="en-IN" dirty="0"/>
          </a:p>
          <a:p>
            <a:pPr>
              <a:buFont typeface="Arial" panose="020B0604020202020204" pitchFamily="34" charset="0"/>
              <a:buChar char="•"/>
            </a:pPr>
            <a:r>
              <a:rPr lang="en-IN" b="1" dirty="0"/>
              <a:t>Web-Based:</a:t>
            </a:r>
            <a:r>
              <a:rPr lang="en-IN" dirty="0"/>
              <a:t> Login to web apps using existing social media or enterprise accounts (e.g., "Sign in with Google").</a:t>
            </a:r>
          </a:p>
          <a:p>
            <a:pPr>
              <a:buFont typeface="Arial" panose="020B0604020202020204" pitchFamily="34" charset="0"/>
              <a:buChar char="•"/>
            </a:pPr>
            <a:r>
              <a:rPr lang="en-IN" b="1" dirty="0"/>
              <a:t>Enterprise:</a:t>
            </a:r>
            <a:r>
              <a:rPr lang="en-IN" dirty="0"/>
              <a:t> Access resources across different departments or organizations within an enterprise using company credentials.</a:t>
            </a:r>
          </a:p>
          <a:p>
            <a:pPr>
              <a:buFont typeface="Arial" panose="020B0604020202020204" pitchFamily="34" charset="0"/>
              <a:buChar char="•"/>
            </a:pPr>
            <a:r>
              <a:rPr lang="en-IN" b="1" dirty="0"/>
              <a:t>Cross-Domain:</a:t>
            </a:r>
            <a:r>
              <a:rPr lang="en-IN" dirty="0"/>
              <a:t> Extend identity federation across different security domains, enabling secure collaboration between organizations.</a:t>
            </a:r>
          </a:p>
          <a:p>
            <a:r>
              <a:rPr lang="en-IN" b="1" dirty="0"/>
              <a:t>Key Protocols &amp; Technologies</a:t>
            </a:r>
            <a:endParaRPr lang="en-IN" dirty="0"/>
          </a:p>
          <a:p>
            <a:pPr>
              <a:buFont typeface="Arial" panose="020B0604020202020204" pitchFamily="34" charset="0"/>
              <a:buChar char="•"/>
            </a:pPr>
            <a:r>
              <a:rPr lang="en-IN" b="1" dirty="0"/>
              <a:t>SAML:</a:t>
            </a:r>
            <a:r>
              <a:rPr lang="en-IN" dirty="0"/>
              <a:t> XML-based standard for exchanging authentication and authorization data between an IdP and a service provider.</a:t>
            </a:r>
          </a:p>
          <a:p>
            <a:pPr>
              <a:buFont typeface="Arial" panose="020B0604020202020204" pitchFamily="34" charset="0"/>
              <a:buChar char="•"/>
            </a:pPr>
            <a:r>
              <a:rPr lang="en-IN" b="1" dirty="0"/>
              <a:t>OAuth:</a:t>
            </a:r>
            <a:r>
              <a:rPr lang="en-IN" dirty="0"/>
              <a:t> Open standard for authorization, allowing third-party apps access to user resources without sharing credentials.</a:t>
            </a:r>
          </a:p>
          <a:p>
            <a:pPr>
              <a:buFont typeface="Arial" panose="020B0604020202020204" pitchFamily="34" charset="0"/>
              <a:buChar char="•"/>
            </a:pPr>
            <a:r>
              <a:rPr lang="en-IN" b="1" dirty="0"/>
              <a:t>OpenID Connect:</a:t>
            </a:r>
            <a:r>
              <a:rPr lang="en-IN" dirty="0"/>
              <a:t> Identity layer on top of OAuth, providing user authentication and information exchange.</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92527" cy="1143000"/>
          </a:xfrm>
        </p:spPr>
        <p:txBody>
          <a:bodyPr>
            <a:normAutofit/>
          </a:bodyPr>
          <a:lstStyle/>
          <a:p>
            <a:r>
              <a:rPr lang="en-US" dirty="0"/>
              <a:t>Session 4: A Quick Recap</a:t>
            </a:r>
            <a:br>
              <a:rPr lang="en-US" dirty="0"/>
            </a:br>
            <a:r>
              <a:rPr lang="en-IN" dirty="0"/>
              <a:t>Federated Identities &amp; Protocols</a:t>
            </a:r>
            <a:endParaRPr lang="en-US" dirty="0"/>
          </a:p>
        </p:txBody>
      </p:sp>
    </p:spTree>
    <p:extLst>
      <p:ext uri="{BB962C8B-B14F-4D97-AF65-F5344CB8AC3E}">
        <p14:creationId xmlns:p14="http://schemas.microsoft.com/office/powerpoint/2010/main" val="1585759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EF4E0-FBF0-31A2-6C5D-CB6CEA9CDDC8}"/>
              </a:ext>
            </a:extLst>
          </p:cNvPr>
          <p:cNvSpPr>
            <a:spLocks noGrp="1"/>
          </p:cNvSpPr>
          <p:nvPr>
            <p:ph idx="1"/>
          </p:nvPr>
        </p:nvSpPr>
        <p:spPr/>
        <p:txBody>
          <a:bodyPr>
            <a:normAutofit fontScale="77500" lnSpcReduction="20000"/>
          </a:bodyPr>
          <a:lstStyle/>
          <a:p>
            <a:r>
              <a:rPr lang="en-IN" b="1" dirty="0"/>
              <a:t>IAM Protocols &amp; Specifications</a:t>
            </a:r>
            <a:endParaRPr lang="en-IN" dirty="0"/>
          </a:p>
          <a:p>
            <a:pPr>
              <a:buFont typeface="Arial" panose="020B0604020202020204" pitchFamily="34" charset="0"/>
              <a:buChar char="•"/>
            </a:pPr>
            <a:r>
              <a:rPr lang="en-IN" b="1" dirty="0"/>
              <a:t>Overview:</a:t>
            </a:r>
            <a:r>
              <a:rPr lang="en-IN" dirty="0"/>
              <a:t> Define the rules for exchanging identity and access information between systems.</a:t>
            </a:r>
          </a:p>
          <a:p>
            <a:pPr>
              <a:buFont typeface="Arial" panose="020B0604020202020204" pitchFamily="34" charset="0"/>
              <a:buChar char="•"/>
            </a:pPr>
            <a:r>
              <a:rPr lang="en-IN" b="1" dirty="0"/>
              <a:t>Key Protocols:</a:t>
            </a:r>
            <a:endParaRPr lang="en-IN" dirty="0"/>
          </a:p>
          <a:p>
            <a:pPr marL="742950" lvl="1" indent="-285750">
              <a:buFont typeface="Arial" panose="020B0604020202020204" pitchFamily="34" charset="0"/>
              <a:buChar char="•"/>
            </a:pPr>
            <a:r>
              <a:rPr lang="en-IN" dirty="0"/>
              <a:t>SAML, OAuth, OpenID Connect</a:t>
            </a:r>
          </a:p>
          <a:p>
            <a:pPr marL="742950" lvl="1" indent="-285750">
              <a:buFont typeface="Arial" panose="020B0604020202020204" pitchFamily="34" charset="0"/>
              <a:buChar char="•"/>
            </a:pPr>
            <a:r>
              <a:rPr lang="en-IN" dirty="0"/>
              <a:t>LDAP, Kerberos, RADIUS</a:t>
            </a:r>
          </a:p>
          <a:p>
            <a:r>
              <a:rPr lang="en-IN" b="1" dirty="0"/>
              <a:t>Entitlement Management</a:t>
            </a:r>
            <a:endParaRPr lang="en-IN" dirty="0"/>
          </a:p>
          <a:p>
            <a:pPr>
              <a:buFont typeface="Arial" panose="020B0604020202020204" pitchFamily="34" charset="0"/>
              <a:buChar char="•"/>
            </a:pPr>
            <a:r>
              <a:rPr lang="en-IN" b="1" dirty="0"/>
              <a:t>Definition:</a:t>
            </a:r>
            <a:r>
              <a:rPr lang="en-IN" dirty="0"/>
              <a:t> Managing and controlling user access rights to resources based on roles, attributes, etc.</a:t>
            </a:r>
          </a:p>
          <a:p>
            <a:pPr>
              <a:buFont typeface="Arial" panose="020B0604020202020204" pitchFamily="34" charset="0"/>
              <a:buChar char="•"/>
            </a:pPr>
            <a:r>
              <a:rPr lang="en-IN" b="1" dirty="0"/>
              <a:t>Benefits:</a:t>
            </a:r>
            <a:endParaRPr lang="en-IN" dirty="0"/>
          </a:p>
          <a:p>
            <a:pPr marL="742950" lvl="1" indent="-285750">
              <a:buFont typeface="Arial" panose="020B0604020202020204" pitchFamily="34" charset="0"/>
              <a:buChar char="•"/>
            </a:pPr>
            <a:r>
              <a:rPr lang="en-IN" dirty="0"/>
              <a:t>Ensures appropriate access levels.</a:t>
            </a:r>
          </a:p>
          <a:p>
            <a:pPr marL="742950" lvl="1" indent="-285750">
              <a:buFont typeface="Arial" panose="020B0604020202020204" pitchFamily="34" charset="0"/>
              <a:buChar char="•"/>
            </a:pPr>
            <a:r>
              <a:rPr lang="en-IN" dirty="0"/>
              <a:t>Reduces risk of unauthorized access.</a:t>
            </a:r>
          </a:p>
          <a:p>
            <a:pPr marL="742950" lvl="1" indent="-285750">
              <a:buFont typeface="Arial" panose="020B0604020202020204" pitchFamily="34" charset="0"/>
              <a:buChar char="•"/>
            </a:pPr>
            <a:r>
              <a:rPr lang="en-IN" dirty="0"/>
              <a:t>Simplifies access management.</a:t>
            </a:r>
          </a:p>
          <a:p>
            <a:r>
              <a:rPr lang="en-IN" b="1" dirty="0"/>
              <a:t>IAM Audit</a:t>
            </a:r>
            <a:endParaRPr lang="en-IN" dirty="0"/>
          </a:p>
          <a:p>
            <a:pPr>
              <a:buFont typeface="Arial" panose="020B0604020202020204" pitchFamily="34" charset="0"/>
              <a:buChar char="•"/>
            </a:pPr>
            <a:r>
              <a:rPr lang="en-IN" b="1" dirty="0"/>
              <a:t>Importance:</a:t>
            </a:r>
            <a:r>
              <a:rPr lang="en-IN" dirty="0"/>
              <a:t> Regular audits ensure IAM policies are effective and compliant.</a:t>
            </a:r>
          </a:p>
          <a:p>
            <a:pPr>
              <a:buFont typeface="Arial" panose="020B0604020202020204" pitchFamily="34" charset="0"/>
              <a:buChar char="•"/>
            </a:pPr>
            <a:r>
              <a:rPr lang="en-IN" b="1" dirty="0"/>
              <a:t>Key Focus Areas:</a:t>
            </a:r>
            <a:endParaRPr lang="en-IN" dirty="0"/>
          </a:p>
          <a:p>
            <a:pPr marL="742950" lvl="1" indent="-285750">
              <a:buFont typeface="Arial" panose="020B0604020202020204" pitchFamily="34" charset="0"/>
              <a:buChar char="•"/>
            </a:pPr>
            <a:r>
              <a:rPr lang="en-IN" dirty="0"/>
              <a:t>User access reviews</a:t>
            </a:r>
          </a:p>
          <a:p>
            <a:pPr marL="742950" lvl="1" indent="-285750">
              <a:buFont typeface="Arial" panose="020B0604020202020204" pitchFamily="34" charset="0"/>
              <a:buChar char="•"/>
            </a:pPr>
            <a:r>
              <a:rPr lang="en-IN" dirty="0"/>
              <a:t>Privilege escalation checks</a:t>
            </a:r>
          </a:p>
          <a:p>
            <a:pPr marL="742950" lvl="1" indent="-285750">
              <a:buFont typeface="Arial" panose="020B0604020202020204" pitchFamily="34" charset="0"/>
              <a:buChar char="•"/>
            </a:pPr>
            <a:r>
              <a:rPr lang="en-IN" dirty="0"/>
              <a:t>Log analysis</a:t>
            </a:r>
          </a:p>
          <a:p>
            <a:pPr marL="742950" lvl="1" indent="-285750">
              <a:buFont typeface="Arial" panose="020B0604020202020204" pitchFamily="34" charset="0"/>
              <a:buChar char="•"/>
            </a:pPr>
            <a:r>
              <a:rPr lang="en-IN" dirty="0"/>
              <a:t>Compliance audits</a:t>
            </a:r>
          </a:p>
        </p:txBody>
      </p:sp>
      <p:sp>
        <p:nvSpPr>
          <p:cNvPr id="3" name="Content Placeholder 2">
            <a:extLst>
              <a:ext uri="{FF2B5EF4-FFF2-40B4-BE49-F238E27FC236}">
                <a16:creationId xmlns:a16="http://schemas.microsoft.com/office/drawing/2014/main" id="{EBA70B05-A6CB-2F1E-D386-FA5D9B4F7D6F}"/>
              </a:ext>
            </a:extLst>
          </p:cNvPr>
          <p:cNvSpPr>
            <a:spLocks noGrp="1"/>
          </p:cNvSpPr>
          <p:nvPr>
            <p:ph sz="quarter" idx="10"/>
          </p:nvPr>
        </p:nvSpPr>
        <p:spPr>
          <a:xfrm>
            <a:off x="406399" y="110358"/>
            <a:ext cx="10527211" cy="1143000"/>
          </a:xfrm>
        </p:spPr>
        <p:txBody>
          <a:bodyPr>
            <a:normAutofit/>
          </a:bodyPr>
          <a:lstStyle/>
          <a:p>
            <a:r>
              <a:rPr lang="en-US" dirty="0">
                <a:latin typeface="Arial"/>
                <a:cs typeface="Arial"/>
              </a:rPr>
              <a:t>Session 4: A Quick Recap</a:t>
            </a:r>
          </a:p>
          <a:p>
            <a:r>
              <a:rPr lang="en-IN" dirty="0"/>
              <a:t>IAM, Entitlement Management, &amp; Audit</a:t>
            </a:r>
            <a:endParaRPr lang="en-US" dirty="0"/>
          </a:p>
        </p:txBody>
      </p:sp>
    </p:spTree>
    <p:extLst>
      <p:ext uri="{BB962C8B-B14F-4D97-AF65-F5344CB8AC3E}">
        <p14:creationId xmlns:p14="http://schemas.microsoft.com/office/powerpoint/2010/main" val="3945435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Introduction to Virtual Machine Security</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p:txBody>
          <a:bodyPr/>
          <a:lstStyle/>
          <a:p>
            <a:r>
              <a:rPr lang="en-IN" b="1" dirty="0"/>
              <a:t>The Need for VM Security:</a:t>
            </a:r>
            <a:r>
              <a:rPr lang="en-IN" dirty="0"/>
              <a:t> While VMs offer numerous advantages, they also introduce potential security challenges. VMs can be susceptible to attacks from various sources, including malware, network intrusions, and misconfigurations. Unsecured VMs can lead to data breaches, service disruptions, and financial losses.</a:t>
            </a:r>
          </a:p>
          <a:p>
            <a:r>
              <a:rPr lang="en-IN" b="1" dirty="0"/>
              <a:t>Shared Responsibility:</a:t>
            </a:r>
            <a:r>
              <a:rPr lang="en-IN" dirty="0"/>
              <a:t> Cloud providers implement robust security measures to protect the underlying infrastructure. However, securing VMs is a shared responsibility. Customers play a crucial role in safeguarding their data and applications within the VMs. This includes implementing strong access controls, patching vulnerabilities, and monitoring for suspicious activity.</a:t>
            </a:r>
          </a:p>
        </p:txBody>
      </p:sp>
    </p:spTree>
    <p:extLst>
      <p:ext uri="{BB962C8B-B14F-4D97-AF65-F5344CB8AC3E}">
        <p14:creationId xmlns:p14="http://schemas.microsoft.com/office/powerpoint/2010/main" val="375542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0C03F7-ED35-5D36-BE17-71E4707682A9}"/>
              </a:ext>
            </a:extLst>
          </p:cNvPr>
          <p:cNvSpPr>
            <a:spLocks noGrp="1"/>
          </p:cNvSpPr>
          <p:nvPr>
            <p:ph sz="quarter" idx="10"/>
          </p:nvPr>
        </p:nvSpPr>
        <p:spPr>
          <a:xfrm>
            <a:off x="406400" y="152400"/>
            <a:ext cx="8397966" cy="1143000"/>
          </a:xfrm>
        </p:spPr>
        <p:txBody>
          <a:bodyPr>
            <a:normAutofit/>
          </a:bodyPr>
          <a:lstStyle/>
          <a:p>
            <a:r>
              <a:rPr lang="en-IN" dirty="0"/>
              <a:t>Hardening Virtual Machines</a:t>
            </a:r>
            <a:endParaRPr lang="en-US" dirty="0"/>
          </a:p>
        </p:txBody>
      </p:sp>
      <p:sp>
        <p:nvSpPr>
          <p:cNvPr id="4" name="Content Placeholder 3">
            <a:extLst>
              <a:ext uri="{FF2B5EF4-FFF2-40B4-BE49-F238E27FC236}">
                <a16:creationId xmlns:a16="http://schemas.microsoft.com/office/drawing/2014/main" id="{C5F4F7C4-AB3A-0CFA-D1ED-541CC2BBD069}"/>
              </a:ext>
            </a:extLst>
          </p:cNvPr>
          <p:cNvSpPr>
            <a:spLocks noGrp="1"/>
          </p:cNvSpPr>
          <p:nvPr>
            <p:ph idx="1"/>
          </p:nvPr>
        </p:nvSpPr>
        <p:spPr>
          <a:xfrm>
            <a:off x="406399" y="1493838"/>
            <a:ext cx="11619023" cy="5045185"/>
          </a:xfrm>
        </p:spPr>
        <p:txBody>
          <a:bodyPr>
            <a:normAutofit/>
          </a:bodyPr>
          <a:lstStyle/>
          <a:p>
            <a:pPr marL="0" indent="0"/>
            <a:r>
              <a:rPr lang="en-IN" b="1" dirty="0"/>
              <a:t>Definition:</a:t>
            </a:r>
            <a:r>
              <a:rPr lang="en-IN" dirty="0"/>
              <a:t> Hardening is a proactive security practice that involves reducing the attack surface of a virtual machine. It's akin to locking all the doors and windows of your house, making it significantly more difficult for intruders to gain unauthorized access. We accomplish this by removing any unnecessary software, services, and open ports that could be exploited by attackers.</a:t>
            </a:r>
          </a:p>
          <a:p>
            <a:pPr marL="0" indent="0"/>
            <a:endParaRPr lang="en-IN" dirty="0"/>
          </a:p>
          <a:p>
            <a:r>
              <a:rPr lang="en-IN" b="1" dirty="0"/>
              <a:t>Key Steps:</a:t>
            </a:r>
            <a:endParaRPr lang="en-IN" dirty="0"/>
          </a:p>
          <a:p>
            <a:pPr>
              <a:buFont typeface="+mj-lt"/>
              <a:buAutoNum type="arabicPeriod"/>
            </a:pPr>
            <a:r>
              <a:rPr lang="en-IN" b="1" dirty="0"/>
              <a:t>Disable Unnecessary Services and Ports</a:t>
            </a:r>
            <a:endParaRPr lang="en-IN" dirty="0"/>
          </a:p>
          <a:p>
            <a:pPr>
              <a:buFont typeface="+mj-lt"/>
              <a:buAutoNum type="arabicPeriod"/>
            </a:pPr>
            <a:r>
              <a:rPr lang="en-IN" b="1" dirty="0"/>
              <a:t>Apply Security Configurations and Updates</a:t>
            </a:r>
            <a:endParaRPr lang="en-IN" dirty="0"/>
          </a:p>
          <a:p>
            <a:pPr>
              <a:buFont typeface="+mj-lt"/>
              <a:buAutoNum type="arabicPeriod"/>
            </a:pPr>
            <a:r>
              <a:rPr lang="en-IN" b="1" dirty="0"/>
              <a:t>Restrict Administrative Access</a:t>
            </a:r>
            <a:endParaRPr lang="en-IN" dirty="0"/>
          </a:p>
          <a:p>
            <a:pPr>
              <a:buFont typeface="+mj-lt"/>
              <a:buAutoNum type="arabicPeriod"/>
            </a:pPr>
            <a:r>
              <a:rPr lang="en-IN" b="1" dirty="0"/>
              <a:t>Implement Strong Password Policies</a:t>
            </a:r>
            <a:endParaRPr lang="en-IN" dirty="0"/>
          </a:p>
          <a:p>
            <a:pPr>
              <a:buFont typeface="+mj-lt"/>
              <a:buAutoNum type="arabicPeriod"/>
            </a:pPr>
            <a:r>
              <a:rPr lang="en-IN" b="1" dirty="0"/>
              <a:t>Use Security Tools</a:t>
            </a:r>
            <a:endParaRPr lang="en-IN" dirty="0"/>
          </a:p>
        </p:txBody>
      </p:sp>
    </p:spTree>
    <p:extLst>
      <p:ext uri="{BB962C8B-B14F-4D97-AF65-F5344CB8AC3E}">
        <p14:creationId xmlns:p14="http://schemas.microsoft.com/office/powerpoint/2010/main" val="4106007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Patch Management</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72186" cy="5058854"/>
          </a:xfrm>
        </p:spPr>
        <p:txBody>
          <a:bodyPr>
            <a:normAutofit fontScale="70000" lnSpcReduction="20000"/>
          </a:bodyPr>
          <a:lstStyle/>
          <a:p>
            <a:r>
              <a:rPr lang="en-IN" b="1" dirty="0"/>
              <a:t>Importance:</a:t>
            </a:r>
            <a:r>
              <a:rPr lang="en-IN" dirty="0"/>
              <a:t> Patch management is the ongoing process of applying software updates and security patches to address vulnerabilities and fix bugs in your virtual machines. It's like regularly servicing your car to keep it running smoothly and prevent breakdowns. Failing to patch can leave your VMs exposed to known exploits, making them an easy target for attackers.</a:t>
            </a:r>
          </a:p>
          <a:p>
            <a:r>
              <a:rPr lang="en-IN" b="1" dirty="0"/>
              <a:t>Challenges:</a:t>
            </a:r>
            <a:endParaRPr lang="en-IN" dirty="0"/>
          </a:p>
          <a:p>
            <a:pPr>
              <a:buFont typeface="Arial" panose="020B0604020202020204" pitchFamily="34" charset="0"/>
              <a:buChar char="•"/>
            </a:pPr>
            <a:r>
              <a:rPr lang="en-IN" b="1" dirty="0"/>
              <a:t>Dynamic Cloud Environments:</a:t>
            </a:r>
            <a:r>
              <a:rPr lang="en-IN" dirty="0"/>
              <a:t> Cloud environments are constantly evolving, with new VMs being spun up and existing ones being modified or terminated. This dynamic nature can make it challenging to track and patch all VMs effectively.</a:t>
            </a:r>
          </a:p>
          <a:p>
            <a:pPr>
              <a:buFont typeface="Arial" panose="020B0604020202020204" pitchFamily="34" charset="0"/>
              <a:buChar char="•"/>
            </a:pPr>
            <a:r>
              <a:rPr lang="en-IN" b="1" dirty="0"/>
              <a:t>Minimizing Downtime:</a:t>
            </a:r>
            <a:r>
              <a:rPr lang="en-IN" dirty="0"/>
              <a:t> Patching often requires rebooting VMs, which can lead to service disruptions. It's crucial to minimize downtime to ensure business continuity.</a:t>
            </a:r>
          </a:p>
          <a:p>
            <a:pPr>
              <a:buFont typeface="Arial" panose="020B0604020202020204" pitchFamily="34" charset="0"/>
              <a:buChar char="•"/>
            </a:pPr>
            <a:r>
              <a:rPr lang="en-IN" b="1" dirty="0"/>
              <a:t>Ensuring Compatibility:</a:t>
            </a:r>
            <a:r>
              <a:rPr lang="en-IN" dirty="0"/>
              <a:t> Patches can sometimes introduce compatibility issues with existing applications or configurations. Thorough testing is necessary to avoid unintended consequences.</a:t>
            </a:r>
          </a:p>
          <a:p>
            <a:r>
              <a:rPr lang="en-IN" b="1" dirty="0"/>
              <a:t>Best Practices:</a:t>
            </a:r>
            <a:endParaRPr lang="en-IN" dirty="0"/>
          </a:p>
          <a:p>
            <a:pPr>
              <a:buFont typeface="+mj-lt"/>
              <a:buAutoNum type="arabicPeriod"/>
            </a:pPr>
            <a:r>
              <a:rPr lang="en-IN" b="1" dirty="0"/>
              <a:t>Establish a Patch Management Process:</a:t>
            </a:r>
            <a:r>
              <a:rPr lang="en-IN" dirty="0"/>
              <a:t> Define clear procedures for identifying, prioritizing, testing, and deploying patches.</a:t>
            </a:r>
          </a:p>
          <a:p>
            <a:pPr>
              <a:buFont typeface="+mj-lt"/>
              <a:buAutoNum type="arabicPeriod"/>
            </a:pPr>
            <a:r>
              <a:rPr lang="en-IN" b="1" dirty="0"/>
              <a:t>Prioritize Critical Patches:</a:t>
            </a:r>
            <a:r>
              <a:rPr lang="en-IN" dirty="0"/>
              <a:t> Focus on patching vulnerabilities that pose the highest risk to your organization.</a:t>
            </a:r>
          </a:p>
          <a:p>
            <a:pPr>
              <a:buFont typeface="+mj-lt"/>
              <a:buAutoNum type="arabicPeriod"/>
            </a:pPr>
            <a:r>
              <a:rPr lang="en-IN" b="1" dirty="0"/>
              <a:t>Test Patches in a Non-Production Environment:</a:t>
            </a:r>
            <a:r>
              <a:rPr lang="en-IN" dirty="0"/>
              <a:t> Before applying patches to production VMs, test them in a controlled environment to identify any potential issues.</a:t>
            </a:r>
          </a:p>
          <a:p>
            <a:pPr>
              <a:buFont typeface="+mj-lt"/>
              <a:buAutoNum type="arabicPeriod"/>
            </a:pPr>
            <a:r>
              <a:rPr lang="en-IN" b="1" dirty="0"/>
              <a:t>Automate Patch Deployment:</a:t>
            </a:r>
            <a:r>
              <a:rPr lang="en-IN" dirty="0"/>
              <a:t> Use automation tools to streamline the patching process and reduce the risk of human error.</a:t>
            </a:r>
          </a:p>
        </p:txBody>
      </p:sp>
    </p:spTree>
    <p:extLst>
      <p:ext uri="{BB962C8B-B14F-4D97-AF65-F5344CB8AC3E}">
        <p14:creationId xmlns:p14="http://schemas.microsoft.com/office/powerpoint/2010/main" val="1797150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2BE4D7B7-3306-6BC8-66E6-A89AD75276A6}"/>
              </a:ext>
            </a:extLst>
          </p:cNvPr>
          <p:cNvSpPr txBox="1"/>
          <p:nvPr/>
        </p:nvSpPr>
        <p:spPr>
          <a:xfrm>
            <a:off x="269111" y="305308"/>
            <a:ext cx="7983637" cy="1015663"/>
          </a:xfrm>
          <a:prstGeom prst="rect">
            <a:avLst/>
          </a:prstGeom>
        </p:spPr>
        <p:txBody>
          <a:bodyPr vert="horz" lIns="91440" tIns="45720" rIns="91440" bIns="45720" rtlCol="0" anchor="ctr">
            <a:normAutofit/>
          </a:bodyPr>
          <a:lstStyle>
            <a:lvl1pPr indent="-228600">
              <a:lnSpc>
                <a:spcPts val="3600"/>
              </a:lnSpc>
              <a:spcBef>
                <a:spcPts val="0"/>
              </a:spcBef>
              <a:buFont typeface="Arial" panose="020B0604020202020204" pitchFamily="34" charset="0"/>
              <a:buNone/>
              <a:defRPr sz="3600" b="1" spc="-150" baseline="0">
                <a:latin typeface="Arial" pitchFamily="34" charset="0"/>
                <a:cs typeface="Arial"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Image and Configuration Management</a:t>
            </a:r>
            <a:endParaRPr lang="en-US" dirty="0"/>
          </a:p>
        </p:txBody>
      </p:sp>
      <p:sp>
        <p:nvSpPr>
          <p:cNvPr id="2" name="Content Placeholder 3">
            <a:extLst>
              <a:ext uri="{FF2B5EF4-FFF2-40B4-BE49-F238E27FC236}">
                <a16:creationId xmlns:a16="http://schemas.microsoft.com/office/drawing/2014/main" id="{A391D4C3-C282-F748-137D-2EE12D7D9938}"/>
              </a:ext>
            </a:extLst>
          </p:cNvPr>
          <p:cNvSpPr>
            <a:spLocks noGrp="1"/>
          </p:cNvSpPr>
          <p:nvPr>
            <p:ph idx="1"/>
          </p:nvPr>
        </p:nvSpPr>
        <p:spPr>
          <a:xfrm>
            <a:off x="406400" y="1493838"/>
            <a:ext cx="11626574" cy="5058854"/>
          </a:xfrm>
        </p:spPr>
        <p:txBody>
          <a:bodyPr>
            <a:normAutofit/>
          </a:bodyPr>
          <a:lstStyle/>
          <a:p>
            <a:r>
              <a:rPr lang="en-IN" b="1" dirty="0"/>
              <a:t>Golden Images:</a:t>
            </a:r>
            <a:r>
              <a:rPr lang="en-IN" dirty="0"/>
              <a:t> A golden image is a pre-configured, secure, and standardized template for creating new virtual machines. It acts as a blueprint, ensuring all VMs deployed from this image start with a known and hardened configuration. This reduces the risk of misconfigurations and vulnerabilities that can arise from manual setups.</a:t>
            </a:r>
          </a:p>
          <a:p>
            <a:r>
              <a:rPr lang="en-IN" b="1" dirty="0"/>
              <a:t>Configuration Management Tools:</a:t>
            </a:r>
            <a:r>
              <a:rPr lang="en-IN" dirty="0"/>
              <a:t> These tools automate the process of configuring and maintaining VMs, ensuring consistency across multiple instances. They allow you to define desired configurations (e.g., software installations, security settings) and automatically apply them to VMs, even as they scale up or down. This eliminates manual configuration errors and saves significant time and effort.</a:t>
            </a:r>
          </a:p>
        </p:txBody>
      </p:sp>
    </p:spTree>
    <p:extLst>
      <p:ext uri="{BB962C8B-B14F-4D97-AF65-F5344CB8AC3E}">
        <p14:creationId xmlns:p14="http://schemas.microsoft.com/office/powerpoint/2010/main" val="19368132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7934532E62ED442B7E5C3F91EE07FD5" ma:contentTypeVersion="4" ma:contentTypeDescription="Create a new document." ma:contentTypeScope="" ma:versionID="47ca64178aa882f198a3a746d4b57a93">
  <xsd:schema xmlns:xsd="http://www.w3.org/2001/XMLSchema" xmlns:xs="http://www.w3.org/2001/XMLSchema" xmlns:p="http://schemas.microsoft.com/office/2006/metadata/properties" xmlns:ns2="e6c0fca8-e8ab-4ed3-b3cf-dd91df233b25" targetNamespace="http://schemas.microsoft.com/office/2006/metadata/properties" ma:root="true" ma:fieldsID="875b7d516fba8276cb580b68fcece61a" ns2:_="">
    <xsd:import namespace="e6c0fca8-e8ab-4ed3-b3cf-dd91df233b2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6c0fca8-e8ab-4ed3-b3cf-dd91df233b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DF3F5B2-ED56-4DD1-96B9-45E4C9A93E42}">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C78102F5-8738-40D6-976F-0AAB9A4E1DC7}">
  <ds:schemaRefs>
    <ds:schemaRef ds:uri="http://schemas.microsoft.com/sharepoint/v3/contenttype/forms"/>
  </ds:schemaRefs>
</ds:datastoreItem>
</file>

<file path=customXml/itemProps3.xml><?xml version="1.0" encoding="utf-8"?>
<ds:datastoreItem xmlns:ds="http://schemas.openxmlformats.org/officeDocument/2006/customXml" ds:itemID="{0C27FD36-D056-41D9-B08C-EBC5C5D01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6c0fca8-e8ab-4ed3-b3cf-dd91df233b2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14302</TotalTime>
  <Words>2749</Words>
  <Application>Microsoft Office PowerPoint</Application>
  <PresentationFormat>Widescreen</PresentationFormat>
  <Paragraphs>176</Paragraphs>
  <Slides>23</Slides>
  <Notes>19</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Cloud Infrastructure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Aquib R .</dc:creator>
  <cp:lastModifiedBy>Syed Aquib R .</cp:lastModifiedBy>
  <cp:revision>199</cp:revision>
  <dcterms:created xsi:type="dcterms:W3CDTF">2024-07-26T17:19:15Z</dcterms:created>
  <dcterms:modified xsi:type="dcterms:W3CDTF">2025-03-02T00:02:19Z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0x01010067934532E62ED442B7E5C3F91EE07FD5</vt:lpwstr>
  </property>
</Properties>
</file>