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sldIdLst>
    <p:sldId id="257" r:id="rId5"/>
    <p:sldId id="258" r:id="rId6"/>
    <p:sldId id="266" r:id="rId7"/>
    <p:sldId id="267" r:id="rId8"/>
    <p:sldId id="404" r:id="rId9"/>
    <p:sldId id="406" r:id="rId10"/>
    <p:sldId id="488" r:id="rId11"/>
    <p:sldId id="489" r:id="rId12"/>
    <p:sldId id="472" r:id="rId13"/>
    <p:sldId id="491" r:id="rId14"/>
    <p:sldId id="492" r:id="rId15"/>
    <p:sldId id="445" r:id="rId16"/>
    <p:sldId id="493" r:id="rId17"/>
    <p:sldId id="476" r:id="rId18"/>
    <p:sldId id="494" r:id="rId19"/>
    <p:sldId id="477" r:id="rId20"/>
    <p:sldId id="495" r:id="rId21"/>
    <p:sldId id="483" r:id="rId22"/>
    <p:sldId id="496" r:id="rId23"/>
    <p:sldId id="497" r:id="rId24"/>
    <p:sldId id="499" r:id="rId25"/>
    <p:sldId id="500" r:id="rId26"/>
    <p:sldId id="501" r:id="rId27"/>
    <p:sldId id="502" r:id="rId28"/>
    <p:sldId id="437" r:id="rId29"/>
    <p:sldId id="466" r:id="rId30"/>
    <p:sldId id="503" r:id="rId31"/>
    <p:sldId id="46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Slides" id="{4E59C3E2-E03B-2947-A4A8-38E307C3B29F}">
          <p14:sldIdLst>
            <p14:sldId id="257"/>
            <p14:sldId id="258"/>
            <p14:sldId id="266"/>
            <p14:sldId id="267"/>
            <p14:sldId id="404"/>
          </p14:sldIdLst>
        </p14:section>
        <p14:section name="Part 1: Securing Storage (30 minutes)" id="{89663204-98A0-D64C-BAD3-D2686FB5472A}">
          <p14:sldIdLst>
            <p14:sldId id="406"/>
            <p14:sldId id="488"/>
            <p14:sldId id="489"/>
            <p14:sldId id="472"/>
            <p14:sldId id="491"/>
            <p14:sldId id="492"/>
            <p14:sldId id="445"/>
            <p14:sldId id="493"/>
          </p14:sldIdLst>
        </p14:section>
        <p14:section name="Part 2: Cloud Configuration and Change Management (45 minutes)" id="{D1BAA666-BB30-454C-89B5-1C8E51106C5C}">
          <p14:sldIdLst>
            <p14:sldId id="476"/>
            <p14:sldId id="494"/>
            <p14:sldId id="477"/>
            <p14:sldId id="495"/>
            <p14:sldId id="483"/>
            <p14:sldId id="496"/>
          </p14:sldIdLst>
        </p14:section>
        <p14:section name="Part 3: Cloud Infrastructure Audit (30 minutes)" id="{C6555785-546C-5846-B63A-C0C9D1BD7AAE}">
          <p14:sldIdLst>
            <p14:sldId id="497"/>
            <p14:sldId id="499"/>
            <p14:sldId id="500"/>
            <p14:sldId id="501"/>
            <p14:sldId id="502"/>
          </p14:sldIdLst>
        </p14:section>
        <p14:section name="Part 4: Q&amp;A and Wrap-up (15 minutes)" id="{C8071CCF-17D7-F749-8B22-09B204CAD9C2}">
          <p14:sldIdLst>
            <p14:sldId id="437"/>
            <p14:sldId id="466"/>
            <p14:sldId id="503"/>
            <p14:sldId id="4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0F8AF0-E7E6-941B-5513-96FC8911AE51}" v="5" dt="2025-03-02T00:02:50.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22"/>
    <p:restoredTop sz="77959"/>
  </p:normalViewPr>
  <p:slideViewPr>
    <p:cSldViewPr snapToGrid="0">
      <p:cViewPr varScale="1">
        <p:scale>
          <a:sx n="98" d="100"/>
          <a:sy n="98" d="100"/>
        </p:scale>
        <p:origin x="9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Aquib R ." userId="S::syedaquib@wilp.bits-pilani.ac.in::d1c0f89c-4bc4-407c-a729-e9fc3bf11036" providerId="AD" clId="Web-{EB0F8AF0-E7E6-941B-5513-96FC8911AE51}"/>
    <pc:docChg chg="delSld modSld modSection">
      <pc:chgData name="Syed Aquib R ." userId="S::syedaquib@wilp.bits-pilani.ac.in::d1c0f89c-4bc4-407c-a729-e9fc3bf11036" providerId="AD" clId="Web-{EB0F8AF0-E7E6-941B-5513-96FC8911AE51}" dt="2025-03-02T00:02:50.855" v="3"/>
      <pc:docMkLst>
        <pc:docMk/>
      </pc:docMkLst>
      <pc:sldChg chg="del">
        <pc:chgData name="Syed Aquib R ." userId="S::syedaquib@wilp.bits-pilani.ac.in::d1c0f89c-4bc4-407c-a729-e9fc3bf11036" providerId="AD" clId="Web-{EB0F8AF0-E7E6-941B-5513-96FC8911AE51}" dt="2025-03-02T00:02:50.855" v="3"/>
        <pc:sldMkLst>
          <pc:docMk/>
          <pc:sldMk cId="0" sldId="398"/>
        </pc:sldMkLst>
      </pc:sldChg>
      <pc:sldChg chg="modSp">
        <pc:chgData name="Syed Aquib R ." userId="S::syedaquib@wilp.bits-pilani.ac.in::d1c0f89c-4bc4-407c-a729-e9fc3bf11036" providerId="AD" clId="Web-{EB0F8AF0-E7E6-941B-5513-96FC8911AE51}" dt="2025-03-02T00:02:38.558" v="1" actId="20577"/>
        <pc:sldMkLst>
          <pc:docMk/>
          <pc:sldMk cId="3945435677" sldId="404"/>
        </pc:sldMkLst>
        <pc:spChg chg="mod">
          <ac:chgData name="Syed Aquib R ." userId="S::syedaquib@wilp.bits-pilani.ac.in::d1c0f89c-4bc4-407c-a729-e9fc3bf11036" providerId="AD" clId="Web-{EB0F8AF0-E7E6-941B-5513-96FC8911AE51}" dt="2025-03-02T00:02:38.558" v="1" actId="20577"/>
          <ac:spMkLst>
            <pc:docMk/>
            <pc:sldMk cId="3945435677" sldId="404"/>
            <ac:spMk id="3" creationId="{EBA70B05-A6CB-2F1E-D386-FA5D9B4F7D6F}"/>
          </ac:spMkLst>
        </pc:spChg>
      </pc:sldChg>
      <pc:sldChg chg="del">
        <pc:chgData name="Syed Aquib R ." userId="S::syedaquib@wilp.bits-pilani.ac.in::d1c0f89c-4bc4-407c-a729-e9fc3bf11036" providerId="AD" clId="Web-{EB0F8AF0-E7E6-941B-5513-96FC8911AE51}" dt="2025-03-02T00:02:48.777" v="2"/>
        <pc:sldMkLst>
          <pc:docMk/>
          <pc:sldMk cId="1690178037" sldId="4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E526C-1F66-A343-BA82-5CB8405C81AD}" type="datetimeFigureOut">
              <a:rPr lang="en-US" smtClean="0"/>
              <a:t>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8921A-9167-1B43-96F5-5A94B9FF053E}" type="slidenum">
              <a:rPr lang="en-US" smtClean="0"/>
              <a:t>‹#›</a:t>
            </a:fld>
            <a:endParaRPr lang="en-US"/>
          </a:p>
        </p:txBody>
      </p:sp>
    </p:spTree>
    <p:extLst>
      <p:ext uri="{BB962C8B-B14F-4D97-AF65-F5344CB8AC3E}">
        <p14:creationId xmlns:p14="http://schemas.microsoft.com/office/powerpoint/2010/main" val="191811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8B6E1B-A30A-3F4C-9CDC-3563261FCA63}" type="slidenum">
              <a:rPr lang="en-US" smtClean="0"/>
              <a:t>3</a:t>
            </a:fld>
            <a:endParaRPr lang="en-US"/>
          </a:p>
        </p:txBody>
      </p:sp>
    </p:spTree>
    <p:extLst>
      <p:ext uri="{BB962C8B-B14F-4D97-AF65-F5344CB8AC3E}">
        <p14:creationId xmlns:p14="http://schemas.microsoft.com/office/powerpoint/2010/main" val="253094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13</a:t>
            </a:fld>
            <a:endParaRPr lang="en-US"/>
          </a:p>
        </p:txBody>
      </p:sp>
    </p:spTree>
    <p:extLst>
      <p:ext uri="{BB962C8B-B14F-4D97-AF65-F5344CB8AC3E}">
        <p14:creationId xmlns:p14="http://schemas.microsoft.com/office/powerpoint/2010/main" val="16699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14</a:t>
            </a:fld>
            <a:endParaRPr lang="en-US"/>
          </a:p>
        </p:txBody>
      </p:sp>
    </p:spTree>
    <p:extLst>
      <p:ext uri="{BB962C8B-B14F-4D97-AF65-F5344CB8AC3E}">
        <p14:creationId xmlns:p14="http://schemas.microsoft.com/office/powerpoint/2010/main" val="2380793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15</a:t>
            </a:fld>
            <a:endParaRPr lang="en-US"/>
          </a:p>
        </p:txBody>
      </p:sp>
    </p:spTree>
    <p:extLst>
      <p:ext uri="{BB962C8B-B14F-4D97-AF65-F5344CB8AC3E}">
        <p14:creationId xmlns:p14="http://schemas.microsoft.com/office/powerpoint/2010/main" val="3694884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16</a:t>
            </a:fld>
            <a:endParaRPr lang="en-US"/>
          </a:p>
        </p:txBody>
      </p:sp>
    </p:spTree>
    <p:extLst>
      <p:ext uri="{BB962C8B-B14F-4D97-AF65-F5344CB8AC3E}">
        <p14:creationId xmlns:p14="http://schemas.microsoft.com/office/powerpoint/2010/main" val="3252463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17</a:t>
            </a:fld>
            <a:endParaRPr lang="en-US"/>
          </a:p>
        </p:txBody>
      </p:sp>
    </p:spTree>
    <p:extLst>
      <p:ext uri="{BB962C8B-B14F-4D97-AF65-F5344CB8AC3E}">
        <p14:creationId xmlns:p14="http://schemas.microsoft.com/office/powerpoint/2010/main" val="1167278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18</a:t>
            </a:fld>
            <a:endParaRPr lang="en-US"/>
          </a:p>
        </p:txBody>
      </p:sp>
    </p:spTree>
    <p:extLst>
      <p:ext uri="{BB962C8B-B14F-4D97-AF65-F5344CB8AC3E}">
        <p14:creationId xmlns:p14="http://schemas.microsoft.com/office/powerpoint/2010/main" val="505434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19</a:t>
            </a:fld>
            <a:endParaRPr lang="en-US"/>
          </a:p>
        </p:txBody>
      </p:sp>
    </p:spTree>
    <p:extLst>
      <p:ext uri="{BB962C8B-B14F-4D97-AF65-F5344CB8AC3E}">
        <p14:creationId xmlns:p14="http://schemas.microsoft.com/office/powerpoint/2010/main" val="1725933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20</a:t>
            </a:fld>
            <a:endParaRPr lang="en-US"/>
          </a:p>
        </p:txBody>
      </p:sp>
    </p:spTree>
    <p:extLst>
      <p:ext uri="{BB962C8B-B14F-4D97-AF65-F5344CB8AC3E}">
        <p14:creationId xmlns:p14="http://schemas.microsoft.com/office/powerpoint/2010/main" val="2700359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21</a:t>
            </a:fld>
            <a:endParaRPr lang="en-US"/>
          </a:p>
        </p:txBody>
      </p:sp>
    </p:spTree>
    <p:extLst>
      <p:ext uri="{BB962C8B-B14F-4D97-AF65-F5344CB8AC3E}">
        <p14:creationId xmlns:p14="http://schemas.microsoft.com/office/powerpoint/2010/main" val="2303863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22</a:t>
            </a:fld>
            <a:endParaRPr lang="en-US"/>
          </a:p>
        </p:txBody>
      </p:sp>
    </p:spTree>
    <p:extLst>
      <p:ext uri="{BB962C8B-B14F-4D97-AF65-F5344CB8AC3E}">
        <p14:creationId xmlns:p14="http://schemas.microsoft.com/office/powerpoint/2010/main" val="1227422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5</a:t>
            </a:fld>
            <a:endParaRPr lang="en-US"/>
          </a:p>
        </p:txBody>
      </p:sp>
    </p:spTree>
    <p:extLst>
      <p:ext uri="{BB962C8B-B14F-4D97-AF65-F5344CB8AC3E}">
        <p14:creationId xmlns:p14="http://schemas.microsoft.com/office/powerpoint/2010/main" val="1943639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23</a:t>
            </a:fld>
            <a:endParaRPr lang="en-US"/>
          </a:p>
        </p:txBody>
      </p:sp>
    </p:spTree>
    <p:extLst>
      <p:ext uri="{BB962C8B-B14F-4D97-AF65-F5344CB8AC3E}">
        <p14:creationId xmlns:p14="http://schemas.microsoft.com/office/powerpoint/2010/main" val="2374521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24</a:t>
            </a:fld>
            <a:endParaRPr lang="en-US"/>
          </a:p>
        </p:txBody>
      </p:sp>
    </p:spTree>
    <p:extLst>
      <p:ext uri="{BB962C8B-B14F-4D97-AF65-F5344CB8AC3E}">
        <p14:creationId xmlns:p14="http://schemas.microsoft.com/office/powerpoint/2010/main" val="341619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25</a:t>
            </a:fld>
            <a:endParaRPr lang="en-US"/>
          </a:p>
        </p:txBody>
      </p:sp>
    </p:spTree>
    <p:extLst>
      <p:ext uri="{BB962C8B-B14F-4D97-AF65-F5344CB8AC3E}">
        <p14:creationId xmlns:p14="http://schemas.microsoft.com/office/powerpoint/2010/main" val="525511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26</a:t>
            </a:fld>
            <a:endParaRPr lang="en-US"/>
          </a:p>
        </p:txBody>
      </p:sp>
    </p:spTree>
    <p:extLst>
      <p:ext uri="{BB962C8B-B14F-4D97-AF65-F5344CB8AC3E}">
        <p14:creationId xmlns:p14="http://schemas.microsoft.com/office/powerpoint/2010/main" val="3365104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27</a:t>
            </a:fld>
            <a:endParaRPr lang="en-US"/>
          </a:p>
        </p:txBody>
      </p:sp>
    </p:spTree>
    <p:extLst>
      <p:ext uri="{BB962C8B-B14F-4D97-AF65-F5344CB8AC3E}">
        <p14:creationId xmlns:p14="http://schemas.microsoft.com/office/powerpoint/2010/main" val="2082991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28</a:t>
            </a:fld>
            <a:endParaRPr lang="en-US"/>
          </a:p>
        </p:txBody>
      </p:sp>
    </p:spTree>
    <p:extLst>
      <p:ext uri="{BB962C8B-B14F-4D97-AF65-F5344CB8AC3E}">
        <p14:creationId xmlns:p14="http://schemas.microsoft.com/office/powerpoint/2010/main" val="341932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6</a:t>
            </a:fld>
            <a:endParaRPr lang="en-US"/>
          </a:p>
        </p:txBody>
      </p:sp>
    </p:spTree>
    <p:extLst>
      <p:ext uri="{BB962C8B-B14F-4D97-AF65-F5344CB8AC3E}">
        <p14:creationId xmlns:p14="http://schemas.microsoft.com/office/powerpoint/2010/main" val="974311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7</a:t>
            </a:fld>
            <a:endParaRPr lang="en-US"/>
          </a:p>
        </p:txBody>
      </p:sp>
    </p:spTree>
    <p:extLst>
      <p:ext uri="{BB962C8B-B14F-4D97-AF65-F5344CB8AC3E}">
        <p14:creationId xmlns:p14="http://schemas.microsoft.com/office/powerpoint/2010/main" val="3463043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8</a:t>
            </a:fld>
            <a:endParaRPr lang="en-US"/>
          </a:p>
        </p:txBody>
      </p:sp>
    </p:spTree>
    <p:extLst>
      <p:ext uri="{BB962C8B-B14F-4D97-AF65-F5344CB8AC3E}">
        <p14:creationId xmlns:p14="http://schemas.microsoft.com/office/powerpoint/2010/main" val="2231788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9</a:t>
            </a:fld>
            <a:endParaRPr lang="en-US"/>
          </a:p>
        </p:txBody>
      </p:sp>
    </p:spTree>
    <p:extLst>
      <p:ext uri="{BB962C8B-B14F-4D97-AF65-F5344CB8AC3E}">
        <p14:creationId xmlns:p14="http://schemas.microsoft.com/office/powerpoint/2010/main" val="705966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10</a:t>
            </a:fld>
            <a:endParaRPr lang="en-US"/>
          </a:p>
        </p:txBody>
      </p:sp>
    </p:spTree>
    <p:extLst>
      <p:ext uri="{BB962C8B-B14F-4D97-AF65-F5344CB8AC3E}">
        <p14:creationId xmlns:p14="http://schemas.microsoft.com/office/powerpoint/2010/main" val="47203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11</a:t>
            </a:fld>
            <a:endParaRPr lang="en-US"/>
          </a:p>
        </p:txBody>
      </p:sp>
    </p:spTree>
    <p:extLst>
      <p:ext uri="{BB962C8B-B14F-4D97-AF65-F5344CB8AC3E}">
        <p14:creationId xmlns:p14="http://schemas.microsoft.com/office/powerpoint/2010/main" val="1917361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12</a:t>
            </a:fld>
            <a:endParaRPr lang="en-US"/>
          </a:p>
        </p:txBody>
      </p:sp>
    </p:spTree>
    <p:extLst>
      <p:ext uri="{BB962C8B-B14F-4D97-AF65-F5344CB8AC3E}">
        <p14:creationId xmlns:p14="http://schemas.microsoft.com/office/powerpoint/2010/main" val="272538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ED84-4A42-64DE-D25E-6FDD6C064E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3F4527D-5E21-9929-A6A8-4420028F7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89C6D01-C143-A91D-EAEB-A41EAB83986A}"/>
              </a:ext>
            </a:extLst>
          </p:cNvPr>
          <p:cNvSpPr>
            <a:spLocks noGrp="1"/>
          </p:cNvSpPr>
          <p:nvPr>
            <p:ph type="dt" sz="half" idx="10"/>
          </p:nvPr>
        </p:nvSpPr>
        <p:spPr/>
        <p:txBody>
          <a:bodyPr/>
          <a:lstStyle/>
          <a:p>
            <a:fld id="{EB96466D-07AF-CA41-9389-6F1EDF81BB8F}" type="datetimeFigureOut">
              <a:rPr lang="en-US" smtClean="0"/>
              <a:t>3/1/2025</a:t>
            </a:fld>
            <a:endParaRPr lang="en-US"/>
          </a:p>
        </p:txBody>
      </p:sp>
      <p:sp>
        <p:nvSpPr>
          <p:cNvPr id="5" name="Footer Placeholder 4">
            <a:extLst>
              <a:ext uri="{FF2B5EF4-FFF2-40B4-BE49-F238E27FC236}">
                <a16:creationId xmlns:a16="http://schemas.microsoft.com/office/drawing/2014/main" id="{F8D4CC0F-F0EC-4CDF-0AA0-2144FAAAA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E50B9-4097-D59C-4A95-C2E9FB69845A}"/>
              </a:ext>
            </a:extLst>
          </p:cNvPr>
          <p:cNvSpPr>
            <a:spLocks noGrp="1"/>
          </p:cNvSpPr>
          <p:nvPr>
            <p:ph type="sldNum" sz="quarter" idx="12"/>
          </p:nvPr>
        </p:nvSpPr>
        <p:spPr/>
        <p:txBody>
          <a:bodyPr/>
          <a:lstStyle/>
          <a:p>
            <a:fld id="{595FACCC-CD9D-D443-8FB4-7D3E76C3625C}" type="slidenum">
              <a:rPr lang="en-US" smtClean="0"/>
              <a:t>‹#›</a:t>
            </a:fld>
            <a:endParaRPr lang="en-US"/>
          </a:p>
        </p:txBody>
      </p:sp>
    </p:spTree>
    <p:extLst>
      <p:ext uri="{BB962C8B-B14F-4D97-AF65-F5344CB8AC3E}">
        <p14:creationId xmlns:p14="http://schemas.microsoft.com/office/powerpoint/2010/main" val="186849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D922BE12-9582-5E36-9A46-E6B1A71374AD}"/>
              </a:ext>
            </a:extLst>
          </p:cNvPr>
          <p:cNvGrpSpPr>
            <a:grpSpLocks/>
          </p:cNvGrpSpPr>
          <p:nvPr userDrawn="1"/>
        </p:nvGrpSpPr>
        <p:grpSpPr bwMode="auto">
          <a:xfrm>
            <a:off x="0" y="1295400"/>
            <a:ext cx="9347200" cy="46038"/>
            <a:chOff x="1905000" y="6553200"/>
            <a:chExt cx="7010400" cy="45719"/>
          </a:xfrm>
        </p:grpSpPr>
        <p:sp>
          <p:nvSpPr>
            <p:cNvPr id="5" name="Rectangle 4">
              <a:extLst>
                <a:ext uri="{FF2B5EF4-FFF2-40B4-BE49-F238E27FC236}">
                  <a16:creationId xmlns:a16="http://schemas.microsoft.com/office/drawing/2014/main" id="{1AE3572E-FE64-41B7-3339-60BF32D81F3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86B9EE53-4488-BC98-9F5D-7AD70D718AE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21AABAAD-1718-5D4C-8A6D-44BCFBFE665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9" name="Group 13">
            <a:extLst>
              <a:ext uri="{FF2B5EF4-FFF2-40B4-BE49-F238E27FC236}">
                <a16:creationId xmlns:a16="http://schemas.microsoft.com/office/drawing/2014/main" id="{FAF22554-4316-51B4-B78C-7231D9658C26}"/>
              </a:ext>
            </a:extLst>
          </p:cNvPr>
          <p:cNvGrpSpPr>
            <a:grpSpLocks/>
          </p:cNvGrpSpPr>
          <p:nvPr userDrawn="1"/>
        </p:nvGrpSpPr>
        <p:grpSpPr bwMode="auto">
          <a:xfrm>
            <a:off x="2844800" y="6553200"/>
            <a:ext cx="9347200" cy="46038"/>
            <a:chOff x="1905000" y="6553200"/>
            <a:chExt cx="7010400" cy="45719"/>
          </a:xfrm>
        </p:grpSpPr>
        <p:sp>
          <p:nvSpPr>
            <p:cNvPr id="10" name="Rectangle 9">
              <a:extLst>
                <a:ext uri="{FF2B5EF4-FFF2-40B4-BE49-F238E27FC236}">
                  <a16:creationId xmlns:a16="http://schemas.microsoft.com/office/drawing/2014/main" id="{1C832A28-6E69-AE65-A696-EDD695DEC90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FBC91FD1-B387-5702-11A6-E6065DE81D0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D214263A-11FE-E266-797C-E722093E272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3" name="Picture 14" descr="Picture 7.png">
            <a:extLst>
              <a:ext uri="{FF2B5EF4-FFF2-40B4-BE49-F238E27FC236}">
                <a16:creationId xmlns:a16="http://schemas.microsoft.com/office/drawing/2014/main" id="{29FF1D89-B1E6-4696-0D15-C0B6793134A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E1236296-772C-0C4E-3E8A-4BD67A548EF8}"/>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4766733" y="1600201"/>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600201"/>
            <a:ext cx="4011084"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7339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16C2C08E-F8BC-8441-972A-99C6A6CC83AE}"/>
              </a:ext>
            </a:extLst>
          </p:cNvPr>
          <p:cNvGrpSpPr>
            <a:grpSpLocks/>
          </p:cNvGrpSpPr>
          <p:nvPr userDrawn="1"/>
        </p:nvGrpSpPr>
        <p:grpSpPr bwMode="auto">
          <a:xfrm>
            <a:off x="0" y="1295400"/>
            <a:ext cx="9347200" cy="46038"/>
            <a:chOff x="1905000" y="6553200"/>
            <a:chExt cx="7010400" cy="45719"/>
          </a:xfrm>
        </p:grpSpPr>
        <p:sp>
          <p:nvSpPr>
            <p:cNvPr id="7" name="Rectangle 6">
              <a:extLst>
                <a:ext uri="{FF2B5EF4-FFF2-40B4-BE49-F238E27FC236}">
                  <a16:creationId xmlns:a16="http://schemas.microsoft.com/office/drawing/2014/main" id="{949C1C83-CE3B-EAEB-8729-E5745E7DB7A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4304A50B-CE9B-6751-3440-7CDA65CFBB9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BA3822F8-5159-60E7-038E-FFF65D41AA8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0" name="Group 10">
            <a:extLst>
              <a:ext uri="{FF2B5EF4-FFF2-40B4-BE49-F238E27FC236}">
                <a16:creationId xmlns:a16="http://schemas.microsoft.com/office/drawing/2014/main" id="{1B3F91F1-60D1-946F-3F83-B0F44DE272A0}"/>
              </a:ext>
            </a:extLst>
          </p:cNvPr>
          <p:cNvGrpSpPr>
            <a:grpSpLocks/>
          </p:cNvGrpSpPr>
          <p:nvPr userDrawn="1"/>
        </p:nvGrpSpPr>
        <p:grpSpPr bwMode="auto">
          <a:xfrm>
            <a:off x="2844800" y="6553200"/>
            <a:ext cx="9347200" cy="46038"/>
            <a:chOff x="1905000" y="6553200"/>
            <a:chExt cx="7010400" cy="45719"/>
          </a:xfrm>
        </p:grpSpPr>
        <p:sp>
          <p:nvSpPr>
            <p:cNvPr id="11" name="Rectangle 10">
              <a:extLst>
                <a:ext uri="{FF2B5EF4-FFF2-40B4-BE49-F238E27FC236}">
                  <a16:creationId xmlns:a16="http://schemas.microsoft.com/office/drawing/2014/main" id="{31846AA8-11C2-0910-554F-4AC1637DF5F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04821928-913E-ED36-48A0-C8D3E871CB2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5A1176E7-50AF-2B0F-3DB6-AFBA7219FEE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4" name="Picture 14" descr="Picture 7.png">
            <a:extLst>
              <a:ext uri="{FF2B5EF4-FFF2-40B4-BE49-F238E27FC236}">
                <a16:creationId xmlns:a16="http://schemas.microsoft.com/office/drawing/2014/main" id="{7AAEE034-EDDD-3765-4A0C-B4E15E4C1BD3}"/>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4D9A58DD-D40C-695C-1AC0-391ABA125950}"/>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2389717" y="5407025"/>
            <a:ext cx="73152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2389717" y="1828800"/>
            <a:ext cx="73152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53818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1D018482-9950-2A51-1719-0F2FD5B9BEC6}"/>
              </a:ext>
            </a:extLst>
          </p:cNvPr>
          <p:cNvGrpSpPr>
            <a:grpSpLocks/>
          </p:cNvGrpSpPr>
          <p:nvPr userDrawn="1"/>
        </p:nvGrpSpPr>
        <p:grpSpPr bwMode="auto">
          <a:xfrm>
            <a:off x="0" y="1295400"/>
            <a:ext cx="9347200" cy="46038"/>
            <a:chOff x="1905000" y="6553200"/>
            <a:chExt cx="7010400" cy="45719"/>
          </a:xfrm>
        </p:grpSpPr>
        <p:sp>
          <p:nvSpPr>
            <p:cNvPr id="4" name="Rectangle 3">
              <a:extLst>
                <a:ext uri="{FF2B5EF4-FFF2-40B4-BE49-F238E27FC236}">
                  <a16:creationId xmlns:a16="http://schemas.microsoft.com/office/drawing/2014/main" id="{3FC449A6-67D7-10A8-154F-E7B6F4B1E58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08A21BD9-4C28-7BC2-2FD5-6F81D6C70A5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3E422922-BB0E-2A51-63B9-513D4BE0D5A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7" name="Group 24">
            <a:extLst>
              <a:ext uri="{FF2B5EF4-FFF2-40B4-BE49-F238E27FC236}">
                <a16:creationId xmlns:a16="http://schemas.microsoft.com/office/drawing/2014/main" id="{7C94BC88-F64D-448F-39CB-6F95929E8213}"/>
              </a:ext>
            </a:extLst>
          </p:cNvPr>
          <p:cNvGrpSpPr>
            <a:grpSpLocks/>
          </p:cNvGrpSpPr>
          <p:nvPr userDrawn="1"/>
        </p:nvGrpSpPr>
        <p:grpSpPr bwMode="auto">
          <a:xfrm>
            <a:off x="2844800" y="6553200"/>
            <a:ext cx="9347200" cy="46038"/>
            <a:chOff x="1905000" y="6553200"/>
            <a:chExt cx="7010400" cy="45719"/>
          </a:xfrm>
        </p:grpSpPr>
        <p:sp>
          <p:nvSpPr>
            <p:cNvPr id="8" name="Rectangle 7">
              <a:extLst>
                <a:ext uri="{FF2B5EF4-FFF2-40B4-BE49-F238E27FC236}">
                  <a16:creationId xmlns:a16="http://schemas.microsoft.com/office/drawing/2014/main" id="{24A445AA-F10C-7044-1B18-96DF59CAFF1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D1DCB8F9-A0F8-17CA-B373-182FC621C51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a:extLst>
                <a:ext uri="{FF2B5EF4-FFF2-40B4-BE49-F238E27FC236}">
                  <a16:creationId xmlns:a16="http://schemas.microsoft.com/office/drawing/2014/main" id="{888F9BFF-9542-2533-011F-C00D31EDF47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1" name="Picture 14" descr="Picture 7.png">
            <a:extLst>
              <a:ext uri="{FF2B5EF4-FFF2-40B4-BE49-F238E27FC236}">
                <a16:creationId xmlns:a16="http://schemas.microsoft.com/office/drawing/2014/main" id="{5E2E40C8-248E-5616-2A5C-703BC6A7757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3A24457A-A21B-9EF5-D7D9-DFECFCCEFD75}"/>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22440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E18E98F-DBE7-3232-E8C1-CEC312216C1F}"/>
              </a:ext>
            </a:extLst>
          </p:cNvPr>
          <p:cNvGrpSpPr>
            <a:grpSpLocks/>
          </p:cNvGrpSpPr>
          <p:nvPr userDrawn="1"/>
        </p:nvGrpSpPr>
        <p:grpSpPr bwMode="auto">
          <a:xfrm rot="5400000">
            <a:off x="7538509" y="2560109"/>
            <a:ext cx="5181600" cy="61383"/>
            <a:chOff x="1905000" y="6553200"/>
            <a:chExt cx="7010400" cy="45719"/>
          </a:xfrm>
        </p:grpSpPr>
        <p:sp>
          <p:nvSpPr>
            <p:cNvPr id="4" name="Rectangle 3">
              <a:extLst>
                <a:ext uri="{FF2B5EF4-FFF2-40B4-BE49-F238E27FC236}">
                  <a16:creationId xmlns:a16="http://schemas.microsoft.com/office/drawing/2014/main" id="{2B94A8C7-A1D5-4E5B-5587-55EB871E8A0D}"/>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200684CD-3CEC-D089-0BB7-89A4E328CE0E}"/>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9DB583A9-DE58-C34E-6E8F-B88FA7364296}"/>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8" name="Picture 10" descr="Picture 7.png">
            <a:extLst>
              <a:ext uri="{FF2B5EF4-FFF2-40B4-BE49-F238E27FC236}">
                <a16:creationId xmlns:a16="http://schemas.microsoft.com/office/drawing/2014/main" id="{36FBDF4F-9404-DC71-098B-BC0D05EE0153}"/>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10583" y="381001"/>
            <a:ext cx="922868"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01C5E13-F747-B231-7E70-1DBA3704988D}"/>
              </a:ext>
            </a:extLst>
          </p:cNvPr>
          <p:cNvSpPr txBox="1"/>
          <p:nvPr userDrawn="1"/>
        </p:nvSpPr>
        <p:spPr>
          <a:xfrm rot="5400000">
            <a:off x="-2748491" y="3808884"/>
            <a:ext cx="5867400" cy="230832"/>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625600" y="38100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8191500" y="2552700"/>
            <a:ext cx="5867400" cy="1524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60524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1" y="3750945"/>
            <a:ext cx="9848089"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1" y="4610030"/>
            <a:ext cx="7321550" cy="647555"/>
          </a:xfrm>
        </p:spPr>
        <p:txBody>
          <a:bodyPr>
            <a:normAutofit/>
          </a:bodyPr>
          <a:lstStyle>
            <a:lvl1pPr marL="0" indent="0">
              <a:buNone/>
              <a:defRPr sz="1801">
                <a:solidFill>
                  <a:schemeClr val="tx1"/>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3629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4A3D69-4841-F691-A822-A6153CF4D43D}"/>
              </a:ext>
            </a:extLst>
          </p:cNvPr>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Arial" pitchFamily="34" charset="0"/>
              <a:cs typeface="Arial" pitchFamily="34" charset="0"/>
            </a:endParaRPr>
          </a:p>
        </p:txBody>
      </p:sp>
      <p:sp>
        <p:nvSpPr>
          <p:cNvPr id="3" name="Rectangle 2">
            <a:extLst>
              <a:ext uri="{FF2B5EF4-FFF2-40B4-BE49-F238E27FC236}">
                <a16:creationId xmlns:a16="http://schemas.microsoft.com/office/drawing/2014/main" id="{CF4B86B3-32A2-5224-9AAF-62DD0758B94F}"/>
              </a:ext>
            </a:extLst>
          </p:cNvPr>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Rectangle 3">
            <a:extLst>
              <a:ext uri="{FF2B5EF4-FFF2-40B4-BE49-F238E27FC236}">
                <a16:creationId xmlns:a16="http://schemas.microsoft.com/office/drawing/2014/main" id="{DB84F80A-81BD-405B-D16D-E09E780FBB7B}"/>
              </a:ext>
            </a:extLst>
          </p:cNvPr>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B4F7F278-1D7A-80F5-B17F-1CCBFA5EC4FE}"/>
              </a:ext>
            </a:extLst>
          </p:cNvPr>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6" name="Picture 10" descr="BITS_university_logo_whitevert.png">
            <a:extLst>
              <a:ext uri="{FF2B5EF4-FFF2-40B4-BE49-F238E27FC236}">
                <a16:creationId xmlns:a16="http://schemas.microsoft.com/office/drawing/2014/main" id="{3707F097-5E52-E513-D251-FDE22683B0B9}"/>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1D7F50B-FEF2-AC6F-6FE5-28CC782A4921}"/>
              </a:ext>
            </a:extLst>
          </p:cNvPr>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547573AB-6B8C-D35D-6FCC-1993A9E4C8F0}"/>
              </a:ext>
            </a:extLst>
          </p:cNvPr>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0602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B88D8A-D8BF-E4E6-A856-5D4AC7D1C7C9}"/>
              </a:ext>
            </a:extLst>
          </p:cNvPr>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pitchFamily="34" charset="0"/>
              <a:cs typeface="Arial" pitchFamily="34" charset="0"/>
            </a:endParaRPr>
          </a:p>
        </p:txBody>
      </p:sp>
      <p:sp>
        <p:nvSpPr>
          <p:cNvPr id="4" name="Rectangle 3">
            <a:extLst>
              <a:ext uri="{FF2B5EF4-FFF2-40B4-BE49-F238E27FC236}">
                <a16:creationId xmlns:a16="http://schemas.microsoft.com/office/drawing/2014/main" id="{22AB191D-E6CD-D370-7040-74DF014B3794}"/>
              </a:ext>
            </a:extLst>
          </p:cNvPr>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53F41A23-0180-1ECD-DBCA-E729544A483D}"/>
              </a:ext>
            </a:extLst>
          </p:cNvPr>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6E233892-C779-6E23-3FAC-33755B7E33CB}"/>
              </a:ext>
            </a:extLst>
          </p:cNvPr>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8" name="Picture 10" descr="BITS_university_logo_whitevert.png">
            <a:extLst>
              <a:ext uri="{FF2B5EF4-FFF2-40B4-BE49-F238E27FC236}">
                <a16:creationId xmlns:a16="http://schemas.microsoft.com/office/drawing/2014/main" id="{CAD7B431-7504-C77B-A3A1-6E1931C2CC8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D065D9AA-326B-0966-6E34-F4E808C41BD8}"/>
              </a:ext>
            </a:extLst>
          </p:cNvPr>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B8A2227C-C31A-23CE-825D-BB61E8A61948}"/>
              </a:ext>
            </a:extLst>
          </p:cNvPr>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87509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E4146A5F-3536-D7A4-8A8F-066BF120DA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99657B03-5702-A80F-652E-0C70AEA97428}"/>
              </a:ext>
            </a:extLst>
          </p:cNvPr>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4" name="Picture 8" descr="Picture 7.png">
            <a:extLst>
              <a:ext uri="{FF2B5EF4-FFF2-40B4-BE49-F238E27FC236}">
                <a16:creationId xmlns:a16="http://schemas.microsoft.com/office/drawing/2014/main" id="{47B7CC06-AFAA-B8B2-6C43-DEC8A562F3A8}"/>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563EDFA-F09F-8AB4-973D-93E6C1B25111}"/>
              </a:ext>
            </a:extLst>
          </p:cNvPr>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EED8A7B6-D25A-36C3-4191-115CAA485BC6}"/>
              </a:ext>
            </a:extLst>
          </p:cNvPr>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1D42998E-D8B6-AB53-58D0-1494DDE37FCB}"/>
              </a:ext>
            </a:extLst>
          </p:cNvPr>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62D6A800-CA5D-42E9-1666-B94274787DF6}"/>
              </a:ext>
            </a:extLst>
          </p:cNvPr>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7980F198-3D3E-2EF0-12E2-0B34F5CF764D}"/>
              </a:ext>
            </a:extLst>
          </p:cNvPr>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9096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39AE5-382D-22E2-9EF7-58D346A76C94}"/>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4" name="Group 11">
            <a:extLst>
              <a:ext uri="{FF2B5EF4-FFF2-40B4-BE49-F238E27FC236}">
                <a16:creationId xmlns:a16="http://schemas.microsoft.com/office/drawing/2014/main" id="{6A99812D-E000-8BD9-382D-032177299B79}"/>
              </a:ext>
            </a:extLst>
          </p:cNvPr>
          <p:cNvGrpSpPr>
            <a:grpSpLocks/>
          </p:cNvGrpSpPr>
          <p:nvPr userDrawn="1"/>
        </p:nvGrpSpPr>
        <p:grpSpPr bwMode="auto">
          <a:xfrm>
            <a:off x="2779184" y="6550026"/>
            <a:ext cx="9412816" cy="49213"/>
            <a:chOff x="2083888" y="6550671"/>
            <a:chExt cx="7060112" cy="48665"/>
          </a:xfrm>
        </p:grpSpPr>
        <p:sp>
          <p:nvSpPr>
            <p:cNvPr id="5" name="Rectangle 4">
              <a:extLst>
                <a:ext uri="{FF2B5EF4-FFF2-40B4-BE49-F238E27FC236}">
                  <a16:creationId xmlns:a16="http://schemas.microsoft.com/office/drawing/2014/main" id="{B87CE080-8A18-5F6A-E2C4-FFFF1898A2BC}"/>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C89C3056-00A4-DBCA-958E-32146AE615BF}"/>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3C57CD1D-B87A-BA51-CA6E-209D29B5595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8" name="Picture 11" descr="Picture 7.png">
            <a:extLst>
              <a:ext uri="{FF2B5EF4-FFF2-40B4-BE49-F238E27FC236}">
                <a16:creationId xmlns:a16="http://schemas.microsoft.com/office/drawing/2014/main" id="{6F9DB59C-2E8C-0E35-46D2-BDA20065C010}"/>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46CBBA99-EEF0-73F1-8D33-0D717C2FB88E}"/>
              </a:ext>
            </a:extLst>
          </p:cNvPr>
          <p:cNvGrpSpPr>
            <a:grpSpLocks/>
          </p:cNvGrpSpPr>
          <p:nvPr userDrawn="1"/>
        </p:nvGrpSpPr>
        <p:grpSpPr bwMode="auto">
          <a:xfrm>
            <a:off x="2844800" y="6553200"/>
            <a:ext cx="9347200" cy="46038"/>
            <a:chOff x="1905000" y="6553200"/>
            <a:chExt cx="7010400" cy="45719"/>
          </a:xfrm>
        </p:grpSpPr>
        <p:sp>
          <p:nvSpPr>
            <p:cNvPr id="10" name="Rectangle 9">
              <a:extLst>
                <a:ext uri="{FF2B5EF4-FFF2-40B4-BE49-F238E27FC236}">
                  <a16:creationId xmlns:a16="http://schemas.microsoft.com/office/drawing/2014/main" id="{5B64D6CA-D530-F611-1EB1-D9255C68855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9D1FC07A-26A5-FBE4-E665-D7C76F76AE2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56C09276-DE25-5AD5-EBF5-6C285505971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3" name="Group 22">
            <a:extLst>
              <a:ext uri="{FF2B5EF4-FFF2-40B4-BE49-F238E27FC236}">
                <a16:creationId xmlns:a16="http://schemas.microsoft.com/office/drawing/2014/main" id="{3148767E-079D-6D1A-2814-83B91C3C8CB7}"/>
              </a:ext>
            </a:extLst>
          </p:cNvPr>
          <p:cNvGrpSpPr>
            <a:grpSpLocks/>
          </p:cNvGrpSpPr>
          <p:nvPr userDrawn="1"/>
        </p:nvGrpSpPr>
        <p:grpSpPr bwMode="auto">
          <a:xfrm>
            <a:off x="0" y="1295400"/>
            <a:ext cx="9347200" cy="46038"/>
            <a:chOff x="1905000" y="6553200"/>
            <a:chExt cx="7010400" cy="45719"/>
          </a:xfrm>
        </p:grpSpPr>
        <p:sp>
          <p:nvSpPr>
            <p:cNvPr id="14" name="Rectangle 13">
              <a:extLst>
                <a:ext uri="{FF2B5EF4-FFF2-40B4-BE49-F238E27FC236}">
                  <a16:creationId xmlns:a16="http://schemas.microsoft.com/office/drawing/2014/main" id="{1036EA4F-5E0C-B72F-F161-C867756FB11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a:extLst>
                <a:ext uri="{FF2B5EF4-FFF2-40B4-BE49-F238E27FC236}">
                  <a16:creationId xmlns:a16="http://schemas.microsoft.com/office/drawing/2014/main" id="{6824A0FA-7E45-B907-BBB5-58DDC1CB080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6" name="Rectangle 15">
              <a:extLst>
                <a:ext uri="{FF2B5EF4-FFF2-40B4-BE49-F238E27FC236}">
                  <a16:creationId xmlns:a16="http://schemas.microsoft.com/office/drawing/2014/main" id="{8D498C4D-7B54-B9CC-5122-E26078BC532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326965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625E-E5D8-69C3-CE02-5DAF9D7C06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A6356EF-2481-7382-E05C-46AFF153292A}"/>
              </a:ext>
            </a:extLst>
          </p:cNvPr>
          <p:cNvSpPr>
            <a:spLocks noGrp="1"/>
          </p:cNvSpPr>
          <p:nvPr>
            <p:ph type="dt" sz="half" idx="10"/>
          </p:nvPr>
        </p:nvSpPr>
        <p:spPr/>
        <p:txBody>
          <a:bodyPr/>
          <a:lstStyle/>
          <a:p>
            <a:pPr>
              <a:defRPr/>
            </a:pPr>
            <a:fld id="{574D89A2-E891-4143-9EB2-B2E94B1A3AE2}" type="datetimeFigureOut">
              <a:rPr lang="en-US" smtClean="0"/>
              <a:pPr>
                <a:defRPr/>
              </a:pPr>
              <a:t>3/1/2025</a:t>
            </a:fld>
            <a:endParaRPr lang="en-US"/>
          </a:p>
        </p:txBody>
      </p:sp>
      <p:sp>
        <p:nvSpPr>
          <p:cNvPr id="4" name="Footer Placeholder 3">
            <a:extLst>
              <a:ext uri="{FF2B5EF4-FFF2-40B4-BE49-F238E27FC236}">
                <a16:creationId xmlns:a16="http://schemas.microsoft.com/office/drawing/2014/main" id="{A0AAF371-138E-4901-B1E8-3D2C97D18B61}"/>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DDCE2E95-9EEB-60AC-E577-3C37B7AF8109}"/>
              </a:ext>
            </a:extLst>
          </p:cNvPr>
          <p:cNvSpPr>
            <a:spLocks noGrp="1"/>
          </p:cNvSpPr>
          <p:nvPr>
            <p:ph type="sldNum" sz="quarter" idx="12"/>
          </p:nvPr>
        </p:nvSpPr>
        <p:spPr/>
        <p:txBody>
          <a:bodyPr/>
          <a:lstStyle/>
          <a:p>
            <a:fld id="{F90E45C6-92C6-184F-A5FA-1BB0AE63A2A7}" type="slidenum">
              <a:rPr lang="en-US" altLang="en-US" smtClean="0"/>
              <a:pPr/>
              <a:t>‹#›</a:t>
            </a:fld>
            <a:endParaRPr lang="en-US" altLang="en-US"/>
          </a:p>
        </p:txBody>
      </p:sp>
      <p:grpSp>
        <p:nvGrpSpPr>
          <p:cNvPr id="6" name="Group 18">
            <a:extLst>
              <a:ext uri="{FF2B5EF4-FFF2-40B4-BE49-F238E27FC236}">
                <a16:creationId xmlns:a16="http://schemas.microsoft.com/office/drawing/2014/main" id="{87018F8A-054D-7AF2-00CF-072D22E0A553}"/>
              </a:ext>
            </a:extLst>
          </p:cNvPr>
          <p:cNvGrpSpPr>
            <a:grpSpLocks/>
          </p:cNvGrpSpPr>
          <p:nvPr userDrawn="1"/>
        </p:nvGrpSpPr>
        <p:grpSpPr bwMode="auto">
          <a:xfrm>
            <a:off x="2844800" y="6553200"/>
            <a:ext cx="9347200" cy="46038"/>
            <a:chOff x="1905000" y="6553200"/>
            <a:chExt cx="7010400" cy="45719"/>
          </a:xfrm>
        </p:grpSpPr>
        <p:sp>
          <p:nvSpPr>
            <p:cNvPr id="7" name="Rectangle 6">
              <a:extLst>
                <a:ext uri="{FF2B5EF4-FFF2-40B4-BE49-F238E27FC236}">
                  <a16:creationId xmlns:a16="http://schemas.microsoft.com/office/drawing/2014/main" id="{64595F08-2264-C58E-6292-EC288BD0F5C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960CD7BA-3CDF-9DCC-4C51-11DA47C8B49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F6FAA5F-EC6C-5EFB-6E99-FA60B16DFED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10" name="TextBox 9">
            <a:extLst>
              <a:ext uri="{FF2B5EF4-FFF2-40B4-BE49-F238E27FC236}">
                <a16:creationId xmlns:a16="http://schemas.microsoft.com/office/drawing/2014/main" id="{C729BD68-2DCA-F088-7DE7-89E2EAF714B0}"/>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11" name="Picture 11" descr="Picture 7.png">
            <a:extLst>
              <a:ext uri="{FF2B5EF4-FFF2-40B4-BE49-F238E27FC236}">
                <a16:creationId xmlns:a16="http://schemas.microsoft.com/office/drawing/2014/main" id="{C79D63CF-106D-A6E7-5F9D-466013674F8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22">
            <a:extLst>
              <a:ext uri="{FF2B5EF4-FFF2-40B4-BE49-F238E27FC236}">
                <a16:creationId xmlns:a16="http://schemas.microsoft.com/office/drawing/2014/main" id="{DEACE02F-67FD-14FE-95EE-64899CC6EAE1}"/>
              </a:ext>
            </a:extLst>
          </p:cNvPr>
          <p:cNvGrpSpPr>
            <a:grpSpLocks/>
          </p:cNvGrpSpPr>
          <p:nvPr userDrawn="1"/>
        </p:nvGrpSpPr>
        <p:grpSpPr bwMode="auto">
          <a:xfrm>
            <a:off x="0" y="1295400"/>
            <a:ext cx="9347200" cy="46038"/>
            <a:chOff x="1905000" y="6553200"/>
            <a:chExt cx="7010400" cy="45719"/>
          </a:xfrm>
        </p:grpSpPr>
        <p:sp>
          <p:nvSpPr>
            <p:cNvPr id="13" name="Rectangle 12">
              <a:extLst>
                <a:ext uri="{FF2B5EF4-FFF2-40B4-BE49-F238E27FC236}">
                  <a16:creationId xmlns:a16="http://schemas.microsoft.com/office/drawing/2014/main" id="{43E39647-B02E-FE0C-F188-AC6AA1D602D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Rectangle 13">
              <a:extLst>
                <a:ext uri="{FF2B5EF4-FFF2-40B4-BE49-F238E27FC236}">
                  <a16:creationId xmlns:a16="http://schemas.microsoft.com/office/drawing/2014/main" id="{E8E891AE-19C1-71EB-30FF-68CFB39D6BB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a:extLst>
                <a:ext uri="{FF2B5EF4-FFF2-40B4-BE49-F238E27FC236}">
                  <a16:creationId xmlns:a16="http://schemas.microsoft.com/office/drawing/2014/main" id="{42E24FC5-7A18-1847-8A1A-650C3ED32A2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Tree>
    <p:extLst>
      <p:ext uri="{BB962C8B-B14F-4D97-AF65-F5344CB8AC3E}">
        <p14:creationId xmlns:p14="http://schemas.microsoft.com/office/powerpoint/2010/main" val="61185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12A6136E-7DE3-52BD-5F7C-0E5ACDF38C30}"/>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77137701-8DF7-8E72-301A-58FA19D4E510}"/>
              </a:ext>
            </a:extLst>
          </p:cNvPr>
          <p:cNvGrpSpPr>
            <a:grpSpLocks/>
          </p:cNvGrpSpPr>
          <p:nvPr userDrawn="1"/>
        </p:nvGrpSpPr>
        <p:grpSpPr bwMode="auto">
          <a:xfrm>
            <a:off x="0" y="1295400"/>
            <a:ext cx="9347200" cy="46038"/>
            <a:chOff x="1905000" y="6553200"/>
            <a:chExt cx="7010400" cy="45719"/>
          </a:xfrm>
        </p:grpSpPr>
        <p:sp>
          <p:nvSpPr>
            <p:cNvPr id="6" name="Rectangle 5">
              <a:extLst>
                <a:ext uri="{FF2B5EF4-FFF2-40B4-BE49-F238E27FC236}">
                  <a16:creationId xmlns:a16="http://schemas.microsoft.com/office/drawing/2014/main" id="{5023DDEF-501D-810F-A956-18FA5F35F0F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EAC3CEAD-E519-8FC7-7640-37D1E54EB59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242817A9-BEBE-6ECF-FAF1-3E4496BB1B7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9" name="Group 28">
            <a:extLst>
              <a:ext uri="{FF2B5EF4-FFF2-40B4-BE49-F238E27FC236}">
                <a16:creationId xmlns:a16="http://schemas.microsoft.com/office/drawing/2014/main" id="{597F8BE5-C9B7-7200-3061-1FAB36CC3152}"/>
              </a:ext>
            </a:extLst>
          </p:cNvPr>
          <p:cNvGrpSpPr>
            <a:grpSpLocks/>
          </p:cNvGrpSpPr>
          <p:nvPr userDrawn="1"/>
        </p:nvGrpSpPr>
        <p:grpSpPr bwMode="auto">
          <a:xfrm>
            <a:off x="2844800" y="6553200"/>
            <a:ext cx="9347200" cy="46038"/>
            <a:chOff x="1905000" y="6553200"/>
            <a:chExt cx="7010400" cy="45719"/>
          </a:xfrm>
        </p:grpSpPr>
        <p:sp>
          <p:nvSpPr>
            <p:cNvPr id="10" name="Rectangle 9">
              <a:extLst>
                <a:ext uri="{FF2B5EF4-FFF2-40B4-BE49-F238E27FC236}">
                  <a16:creationId xmlns:a16="http://schemas.microsoft.com/office/drawing/2014/main" id="{EA326E9A-5A07-ACA3-16BC-89E87D2FFEE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DE37DAB1-86F7-D630-1D57-211D4AE9898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22149CF1-7E7A-68E6-DBDD-11B19B1A52C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13" name="TextBox 12">
            <a:extLst>
              <a:ext uri="{FF2B5EF4-FFF2-40B4-BE49-F238E27FC236}">
                <a16:creationId xmlns:a16="http://schemas.microsoft.com/office/drawing/2014/main" id="{2CC207C3-4598-5B1C-3FB7-8986CBBE1726}"/>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6096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66040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2582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8E5CC2DE-3785-DD05-730E-865F4A52F71A}"/>
              </a:ext>
            </a:extLst>
          </p:cNvPr>
          <p:cNvGrpSpPr>
            <a:grpSpLocks/>
          </p:cNvGrpSpPr>
          <p:nvPr userDrawn="1"/>
        </p:nvGrpSpPr>
        <p:grpSpPr bwMode="auto">
          <a:xfrm>
            <a:off x="0" y="1295400"/>
            <a:ext cx="9347200" cy="46038"/>
            <a:chOff x="1905000" y="6553200"/>
            <a:chExt cx="7010400" cy="45719"/>
          </a:xfrm>
        </p:grpSpPr>
        <p:sp>
          <p:nvSpPr>
            <p:cNvPr id="7" name="Rectangle 6">
              <a:extLst>
                <a:ext uri="{FF2B5EF4-FFF2-40B4-BE49-F238E27FC236}">
                  <a16:creationId xmlns:a16="http://schemas.microsoft.com/office/drawing/2014/main" id="{4BEBC16A-AE1D-C59B-F899-DE1A449D4F0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8CCB5858-A62A-50FF-9A39-42252FE7D42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B330F86D-AB55-03CA-BDBB-5FDDA8B89E7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1" name="Group 15">
            <a:extLst>
              <a:ext uri="{FF2B5EF4-FFF2-40B4-BE49-F238E27FC236}">
                <a16:creationId xmlns:a16="http://schemas.microsoft.com/office/drawing/2014/main" id="{EC8851F6-B1BD-AC56-FDF6-E3ABCA90EBA0}"/>
              </a:ext>
            </a:extLst>
          </p:cNvPr>
          <p:cNvGrpSpPr>
            <a:grpSpLocks/>
          </p:cNvGrpSpPr>
          <p:nvPr userDrawn="1"/>
        </p:nvGrpSpPr>
        <p:grpSpPr bwMode="auto">
          <a:xfrm>
            <a:off x="2844800" y="6553200"/>
            <a:ext cx="9347200" cy="46038"/>
            <a:chOff x="1905000" y="6553200"/>
            <a:chExt cx="7010400" cy="45719"/>
          </a:xfrm>
        </p:grpSpPr>
        <p:sp>
          <p:nvSpPr>
            <p:cNvPr id="12" name="Rectangle 11">
              <a:extLst>
                <a:ext uri="{FF2B5EF4-FFF2-40B4-BE49-F238E27FC236}">
                  <a16:creationId xmlns:a16="http://schemas.microsoft.com/office/drawing/2014/main" id="{9FC326D9-4893-288E-8C44-62D2BE4F1EA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F12D7A65-5B3F-9689-FA1B-B855CD9AFDE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Rectangle 13">
              <a:extLst>
                <a:ext uri="{FF2B5EF4-FFF2-40B4-BE49-F238E27FC236}">
                  <a16:creationId xmlns:a16="http://schemas.microsoft.com/office/drawing/2014/main" id="{8EBF8385-0756-DAEF-AA07-053E5DE2466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5" name="Picture 14" descr="Picture 7.png">
            <a:extLst>
              <a:ext uri="{FF2B5EF4-FFF2-40B4-BE49-F238E27FC236}">
                <a16:creationId xmlns:a16="http://schemas.microsoft.com/office/drawing/2014/main" id="{C8CF5649-DAB7-2FDB-E6AF-6EE07D4E2C4A}"/>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0597359B-8790-5696-FEFC-18658D6CDF33}"/>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609600" y="1535112"/>
            <a:ext cx="5386917"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62199"/>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2"/>
            <a:ext cx="5389033"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362199"/>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6056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5D2E1AEC-E51E-5849-0BF9-51F8C09587FE}"/>
              </a:ext>
            </a:extLst>
          </p:cNvPr>
          <p:cNvGrpSpPr>
            <a:grpSpLocks/>
          </p:cNvGrpSpPr>
          <p:nvPr userDrawn="1"/>
        </p:nvGrpSpPr>
        <p:grpSpPr bwMode="auto">
          <a:xfrm>
            <a:off x="0" y="1295400"/>
            <a:ext cx="9347200" cy="46038"/>
            <a:chOff x="1905000" y="6553200"/>
            <a:chExt cx="7010400" cy="45719"/>
          </a:xfrm>
        </p:grpSpPr>
        <p:sp>
          <p:nvSpPr>
            <p:cNvPr id="3" name="Rectangle 2">
              <a:extLst>
                <a:ext uri="{FF2B5EF4-FFF2-40B4-BE49-F238E27FC236}">
                  <a16:creationId xmlns:a16="http://schemas.microsoft.com/office/drawing/2014/main" id="{535B9A04-C93E-DA8E-5237-38A5887E68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Rectangle 3">
              <a:extLst>
                <a:ext uri="{FF2B5EF4-FFF2-40B4-BE49-F238E27FC236}">
                  <a16:creationId xmlns:a16="http://schemas.microsoft.com/office/drawing/2014/main" id="{7F65ABA1-08C6-B54E-4C2E-BE9D9ACCFB9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1420ED57-4A0C-4EA9-957D-6BA9E40D8D8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7" name="Group 10">
            <a:extLst>
              <a:ext uri="{FF2B5EF4-FFF2-40B4-BE49-F238E27FC236}">
                <a16:creationId xmlns:a16="http://schemas.microsoft.com/office/drawing/2014/main" id="{4A270F2F-54C7-8C84-DB26-6790B74EAA9E}"/>
              </a:ext>
            </a:extLst>
          </p:cNvPr>
          <p:cNvGrpSpPr>
            <a:grpSpLocks/>
          </p:cNvGrpSpPr>
          <p:nvPr userDrawn="1"/>
        </p:nvGrpSpPr>
        <p:grpSpPr bwMode="auto">
          <a:xfrm>
            <a:off x="2844800" y="6553200"/>
            <a:ext cx="9347200" cy="46038"/>
            <a:chOff x="1905000" y="6553200"/>
            <a:chExt cx="7010400" cy="45719"/>
          </a:xfrm>
        </p:grpSpPr>
        <p:sp>
          <p:nvSpPr>
            <p:cNvPr id="8" name="Rectangle 7">
              <a:extLst>
                <a:ext uri="{FF2B5EF4-FFF2-40B4-BE49-F238E27FC236}">
                  <a16:creationId xmlns:a16="http://schemas.microsoft.com/office/drawing/2014/main" id="{152C0699-5BA5-4022-A2EE-D85A5DCD9AB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3751828-E80D-D255-A7FD-31080306AC9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a:extLst>
                <a:ext uri="{FF2B5EF4-FFF2-40B4-BE49-F238E27FC236}">
                  <a16:creationId xmlns:a16="http://schemas.microsoft.com/office/drawing/2014/main" id="{1ACAFEEE-5EE0-35B5-9AD7-9CD94BB7D3B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1" name="Picture 14" descr="Picture 7.png">
            <a:extLst>
              <a:ext uri="{FF2B5EF4-FFF2-40B4-BE49-F238E27FC236}">
                <a16:creationId xmlns:a16="http://schemas.microsoft.com/office/drawing/2014/main" id="{D7E7E696-B548-9917-BD08-376D82BD53C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D142D825-A84A-4126-13FD-7635412249D9}"/>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30293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4B5A23-769F-26AD-4B5E-304939B41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B5FC5E5-E07F-54C5-CFB7-EC6CBFA65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AB0F8-2CBC-53D7-8480-E490706EE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96466D-07AF-CA41-9389-6F1EDF81BB8F}" type="datetimeFigureOut">
              <a:rPr lang="en-US" smtClean="0"/>
              <a:t>3/1/2025</a:t>
            </a:fld>
            <a:endParaRPr lang="en-US"/>
          </a:p>
        </p:txBody>
      </p:sp>
      <p:sp>
        <p:nvSpPr>
          <p:cNvPr id="5" name="Footer Placeholder 4">
            <a:extLst>
              <a:ext uri="{FF2B5EF4-FFF2-40B4-BE49-F238E27FC236}">
                <a16:creationId xmlns:a16="http://schemas.microsoft.com/office/drawing/2014/main" id="{1E2EA19A-935E-2509-68C3-0AAFBA78E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D9B26F-7D59-D499-0AC0-7C2BFD668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5FACCC-CD9D-D443-8FB4-7D3E76C3625C}" type="slidenum">
              <a:rPr lang="en-US" smtClean="0"/>
              <a:t>‹#›</a:t>
            </a:fld>
            <a:endParaRPr lang="en-US"/>
          </a:p>
        </p:txBody>
      </p:sp>
    </p:spTree>
    <p:extLst>
      <p:ext uri="{BB962C8B-B14F-4D97-AF65-F5344CB8AC3E}">
        <p14:creationId xmlns:p14="http://schemas.microsoft.com/office/powerpoint/2010/main" val="21948099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owasp.org/www-project-top-ten/"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A2B9-427F-51CC-2F47-053A7C62ECBF}"/>
              </a:ext>
            </a:extLst>
          </p:cNvPr>
          <p:cNvSpPr>
            <a:spLocks noGrp="1"/>
          </p:cNvSpPr>
          <p:nvPr>
            <p:ph type="title"/>
          </p:nvPr>
        </p:nvSpPr>
        <p:spPr/>
        <p:txBody>
          <a:bodyPr/>
          <a:lstStyle/>
          <a:p>
            <a:r>
              <a:rPr lang="en-US" dirty="0"/>
              <a:t>Cloud Infrastructure Security</a:t>
            </a:r>
          </a:p>
        </p:txBody>
      </p:sp>
      <p:sp>
        <p:nvSpPr>
          <p:cNvPr id="6" name="Content Placeholder 5">
            <a:extLst>
              <a:ext uri="{FF2B5EF4-FFF2-40B4-BE49-F238E27FC236}">
                <a16:creationId xmlns:a16="http://schemas.microsoft.com/office/drawing/2014/main" id="{6CE3674F-8771-28CE-A8B6-C491B8791A39}"/>
              </a:ext>
            </a:extLst>
          </p:cNvPr>
          <p:cNvSpPr txBox="1">
            <a:spLocks/>
          </p:cNvSpPr>
          <p:nvPr/>
        </p:nvSpPr>
        <p:spPr bwMode="auto">
          <a:xfrm>
            <a:off x="5359400" y="5484341"/>
            <a:ext cx="601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marL="0" indent="0" algn="r" rtl="0" eaLnBrk="0" fontAlgn="base" hangingPunct="0">
              <a:lnSpc>
                <a:spcPts val="1800"/>
              </a:lnSpc>
              <a:spcBef>
                <a:spcPts val="0"/>
              </a:spcBef>
              <a:spcAft>
                <a:spcPct val="0"/>
              </a:spcAft>
              <a:buFont typeface="Arial" panose="020B0604020202020204" pitchFamily="34" charset="0"/>
              <a:buNone/>
              <a:defRPr sz="1800" kern="1200" baseline="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14400" rtl="0" eaLnBrk="1" fontAlgn="base" latinLnBrk="0" hangingPunct="1">
              <a:lnSpc>
                <a:spcPts val="1800"/>
              </a:lnSpc>
              <a:spcBef>
                <a:spcPct val="0"/>
              </a:spcBef>
              <a:spcAft>
                <a:spcPct val="0"/>
              </a:spcAft>
              <a:buClrTx/>
              <a:buSzTx/>
              <a:buFont typeface="Arial" panose="020B0604020202020204" pitchFamily="34" charset="0"/>
              <a:buNone/>
              <a:tabLst/>
              <a:defRPr/>
            </a:pPr>
            <a:r>
              <a:rPr kumimoji="0" lang="en-US" altLang="en-US" sz="18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rPr>
              <a:t>Syed Aquib</a:t>
            </a:r>
          </a:p>
          <a:p>
            <a:pPr marL="0" marR="0" lvl="0" indent="0" algn="r" defTabSz="914400" rtl="0" eaLnBrk="1" fontAlgn="base" latinLnBrk="0" hangingPunct="1">
              <a:lnSpc>
                <a:spcPts val="1800"/>
              </a:lnSpc>
              <a:spcBef>
                <a:spcPct val="0"/>
              </a:spcBef>
              <a:spcAft>
                <a:spcPct val="0"/>
              </a:spcAft>
              <a:buClrTx/>
              <a:buSzTx/>
              <a:buFont typeface="Arial" panose="020B0604020202020204" pitchFamily="34" charset="0"/>
              <a:buNone/>
              <a:tabLst/>
              <a:defRPr/>
            </a:pPr>
            <a:r>
              <a:rPr kumimoji="0" lang="en-US" altLang="en-US" sz="18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rPr>
              <a:t>Security Fundamentals For Cloud</a:t>
            </a:r>
            <a:endParaRPr kumimoji="0" lang="en-US" altLang="en-US" sz="1800" b="0"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206989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03F7-ED35-5D36-BE17-71E4707682A9}"/>
              </a:ext>
            </a:extLst>
          </p:cNvPr>
          <p:cNvSpPr>
            <a:spLocks noGrp="1"/>
          </p:cNvSpPr>
          <p:nvPr>
            <p:ph sz="quarter" idx="10"/>
          </p:nvPr>
        </p:nvSpPr>
        <p:spPr>
          <a:xfrm>
            <a:off x="406400" y="152400"/>
            <a:ext cx="8397966" cy="1143000"/>
          </a:xfrm>
        </p:spPr>
        <p:txBody>
          <a:bodyPr>
            <a:normAutofit/>
          </a:bodyPr>
          <a:lstStyle/>
          <a:p>
            <a:r>
              <a:rPr lang="en-IN" dirty="0"/>
              <a:t>Encryption</a:t>
            </a:r>
            <a:endParaRPr lang="en-US" dirty="0"/>
          </a:p>
        </p:txBody>
      </p:sp>
      <p:sp>
        <p:nvSpPr>
          <p:cNvPr id="2" name="Content Placeholder 1">
            <a:extLst>
              <a:ext uri="{FF2B5EF4-FFF2-40B4-BE49-F238E27FC236}">
                <a16:creationId xmlns:a16="http://schemas.microsoft.com/office/drawing/2014/main" id="{A586560A-6C2E-3071-750A-815382B8EE14}"/>
              </a:ext>
            </a:extLst>
          </p:cNvPr>
          <p:cNvSpPr>
            <a:spLocks noGrp="1"/>
          </p:cNvSpPr>
          <p:nvPr>
            <p:ph idx="1"/>
          </p:nvPr>
        </p:nvSpPr>
        <p:spPr/>
        <p:txBody>
          <a:bodyPr/>
          <a:lstStyle/>
          <a:p>
            <a:r>
              <a:rPr lang="en-IN" b="1" dirty="0"/>
              <a:t>Encryption at Rest:</a:t>
            </a:r>
            <a:endParaRPr lang="en-IN" dirty="0"/>
          </a:p>
          <a:p>
            <a:pPr>
              <a:buFont typeface="Arial" panose="020B0604020202020204" pitchFamily="34" charset="0"/>
              <a:buChar char="•"/>
            </a:pPr>
            <a:r>
              <a:rPr lang="en-IN" b="1" dirty="0"/>
              <a:t>Encryption Algorithms:</a:t>
            </a:r>
            <a:r>
              <a:rPr lang="en-IN" dirty="0"/>
              <a:t> Utilizing industry-standard algorithms like AES-256 to scramble data in a way that makes it unreadable without the decryption key.</a:t>
            </a:r>
          </a:p>
          <a:p>
            <a:pPr>
              <a:buFont typeface="Arial" panose="020B0604020202020204" pitchFamily="34" charset="0"/>
              <a:buChar char="•"/>
            </a:pPr>
            <a:r>
              <a:rPr lang="en-IN" b="1" dirty="0"/>
              <a:t>Key Management:</a:t>
            </a:r>
            <a:r>
              <a:rPr lang="en-IN" dirty="0"/>
              <a:t> Storing encryption keys securely, often using hardware security modules (HSMs) or cloud-based key management services (KMS).</a:t>
            </a:r>
          </a:p>
          <a:p>
            <a:r>
              <a:rPr lang="en-IN" b="1" dirty="0"/>
              <a:t>Encryption in Transit:</a:t>
            </a:r>
            <a:endParaRPr lang="en-IN" dirty="0"/>
          </a:p>
          <a:p>
            <a:pPr>
              <a:buFont typeface="Arial" panose="020B0604020202020204" pitchFamily="34" charset="0"/>
              <a:buChar char="•"/>
            </a:pPr>
            <a:r>
              <a:rPr lang="en-IN" b="1" dirty="0"/>
              <a:t>Secure Protocols:</a:t>
            </a:r>
            <a:r>
              <a:rPr lang="en-IN" dirty="0"/>
              <a:t> Implementing protocols like HTTPS and TLS to create an encrypted tunnel for data transmission, protecting it from eavesdropping.</a:t>
            </a:r>
          </a:p>
          <a:p>
            <a:pPr>
              <a:buFont typeface="Arial" panose="020B0604020202020204" pitchFamily="34" charset="0"/>
              <a:buChar char="•"/>
            </a:pPr>
            <a:r>
              <a:rPr lang="en-IN" b="1" dirty="0"/>
              <a:t>Certificate Management:</a:t>
            </a:r>
            <a:r>
              <a:rPr lang="en-IN" dirty="0"/>
              <a:t> Ensuring that SSL/TLS certificates are up-to-date and valid to maintain the integrity of encrypted connections.</a:t>
            </a:r>
          </a:p>
        </p:txBody>
      </p:sp>
    </p:spTree>
    <p:extLst>
      <p:ext uri="{BB962C8B-B14F-4D97-AF65-F5344CB8AC3E}">
        <p14:creationId xmlns:p14="http://schemas.microsoft.com/office/powerpoint/2010/main" val="952159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03F7-ED35-5D36-BE17-71E4707682A9}"/>
              </a:ext>
            </a:extLst>
          </p:cNvPr>
          <p:cNvSpPr>
            <a:spLocks noGrp="1"/>
          </p:cNvSpPr>
          <p:nvPr>
            <p:ph sz="quarter" idx="10"/>
          </p:nvPr>
        </p:nvSpPr>
        <p:spPr>
          <a:xfrm>
            <a:off x="406400" y="152400"/>
            <a:ext cx="8397966" cy="1143000"/>
          </a:xfrm>
        </p:spPr>
        <p:txBody>
          <a:bodyPr>
            <a:normAutofit/>
          </a:bodyPr>
          <a:lstStyle/>
          <a:p>
            <a:r>
              <a:rPr lang="en-IN" dirty="0"/>
              <a:t>Encryption</a:t>
            </a:r>
            <a:endParaRPr lang="en-US" dirty="0"/>
          </a:p>
        </p:txBody>
      </p:sp>
      <p:sp>
        <p:nvSpPr>
          <p:cNvPr id="2" name="Content Placeholder 1">
            <a:extLst>
              <a:ext uri="{FF2B5EF4-FFF2-40B4-BE49-F238E27FC236}">
                <a16:creationId xmlns:a16="http://schemas.microsoft.com/office/drawing/2014/main" id="{A586560A-6C2E-3071-750A-815382B8EE14}"/>
              </a:ext>
            </a:extLst>
          </p:cNvPr>
          <p:cNvSpPr>
            <a:spLocks noGrp="1"/>
          </p:cNvSpPr>
          <p:nvPr>
            <p:ph idx="1"/>
          </p:nvPr>
        </p:nvSpPr>
        <p:spPr/>
        <p:txBody>
          <a:bodyPr/>
          <a:lstStyle/>
          <a:p>
            <a:r>
              <a:rPr lang="en-IN" b="1" dirty="0"/>
              <a:t>Key Management:</a:t>
            </a:r>
            <a:endParaRPr lang="en-IN" dirty="0"/>
          </a:p>
          <a:p>
            <a:pPr>
              <a:buFont typeface="Arial" panose="020B0604020202020204" pitchFamily="34" charset="0"/>
              <a:buChar char="•"/>
            </a:pPr>
            <a:r>
              <a:rPr lang="en-IN" b="1" dirty="0"/>
              <a:t>Key Rotation:</a:t>
            </a:r>
            <a:r>
              <a:rPr lang="en-IN" dirty="0"/>
              <a:t> Regularly changing encryption keys to minimize the impact of a potential key compromise.</a:t>
            </a:r>
          </a:p>
          <a:p>
            <a:pPr>
              <a:buFont typeface="Arial" panose="020B0604020202020204" pitchFamily="34" charset="0"/>
              <a:buChar char="•"/>
            </a:pPr>
            <a:r>
              <a:rPr lang="en-IN" b="1" dirty="0"/>
              <a:t>Access Control:</a:t>
            </a:r>
            <a:r>
              <a:rPr lang="en-IN" dirty="0"/>
              <a:t> Implementing strict access controls to limit who can access and manage encryption keys.</a:t>
            </a:r>
          </a:p>
          <a:p>
            <a:pPr>
              <a:buFont typeface="Arial" panose="020B0604020202020204" pitchFamily="34" charset="0"/>
              <a:buChar char="•"/>
            </a:pPr>
            <a:r>
              <a:rPr lang="en-IN" b="1" dirty="0"/>
              <a:t>Key Backup and Recovery:</a:t>
            </a:r>
            <a:r>
              <a:rPr lang="en-IN" dirty="0"/>
              <a:t> Establishing secure procedures for backing up and recovering encryption keys in case of loss or disaster.</a:t>
            </a:r>
          </a:p>
        </p:txBody>
      </p:sp>
    </p:spTree>
    <p:extLst>
      <p:ext uri="{BB962C8B-B14F-4D97-AF65-F5344CB8AC3E}">
        <p14:creationId xmlns:p14="http://schemas.microsoft.com/office/powerpoint/2010/main" val="2209035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Backup and Recovery</a:t>
            </a:r>
            <a:endParaRPr lang="en-US" dirty="0"/>
          </a:p>
        </p:txBody>
      </p:sp>
      <p:sp>
        <p:nvSpPr>
          <p:cNvPr id="2" name="Content Placeholder 3">
            <a:extLst>
              <a:ext uri="{FF2B5EF4-FFF2-40B4-BE49-F238E27FC236}">
                <a16:creationId xmlns:a16="http://schemas.microsoft.com/office/drawing/2014/main" id="{A391D4C3-C282-F748-137D-2EE12D7D9938}"/>
              </a:ext>
            </a:extLst>
          </p:cNvPr>
          <p:cNvSpPr>
            <a:spLocks noGrp="1"/>
          </p:cNvSpPr>
          <p:nvPr>
            <p:ph idx="1"/>
          </p:nvPr>
        </p:nvSpPr>
        <p:spPr>
          <a:xfrm>
            <a:off x="406400" y="1493838"/>
            <a:ext cx="11672186" cy="5058854"/>
          </a:xfrm>
        </p:spPr>
        <p:txBody>
          <a:bodyPr>
            <a:normAutofit fontScale="92500" lnSpcReduction="10000"/>
          </a:bodyPr>
          <a:lstStyle/>
          <a:p>
            <a:r>
              <a:rPr lang="en-IN" b="1" dirty="0"/>
              <a:t>Importance of Backups:</a:t>
            </a:r>
            <a:endParaRPr lang="en-IN" dirty="0"/>
          </a:p>
          <a:p>
            <a:pPr>
              <a:buFont typeface="Arial" panose="020B0604020202020204" pitchFamily="34" charset="0"/>
              <a:buChar char="•"/>
            </a:pPr>
            <a:r>
              <a:rPr lang="en-IN" b="1" dirty="0"/>
              <a:t>Protection Against Data Loss:</a:t>
            </a:r>
            <a:r>
              <a:rPr lang="en-IN" dirty="0"/>
              <a:t> Safeguarding your data from accidental deletions, hardware failures, cyberattacks, or natural disasters.</a:t>
            </a:r>
          </a:p>
          <a:p>
            <a:pPr>
              <a:buFont typeface="Arial" panose="020B0604020202020204" pitchFamily="34" charset="0"/>
              <a:buChar char="•"/>
            </a:pPr>
            <a:r>
              <a:rPr lang="en-IN" b="1" dirty="0"/>
              <a:t>Business Continuity:</a:t>
            </a:r>
            <a:r>
              <a:rPr lang="en-IN" dirty="0"/>
              <a:t> Ensuring that your operations can continue even if your primary data is compromised or unavailable.</a:t>
            </a:r>
          </a:p>
          <a:p>
            <a:pPr>
              <a:buFont typeface="Arial" panose="020B0604020202020204" pitchFamily="34" charset="0"/>
              <a:buChar char="•"/>
            </a:pPr>
            <a:r>
              <a:rPr lang="en-IN" b="1" dirty="0"/>
              <a:t>Compliance Requirements:</a:t>
            </a:r>
            <a:r>
              <a:rPr lang="en-IN" dirty="0"/>
              <a:t> Meeting regulatory or industry-specific requirements for data retention and recovery.</a:t>
            </a:r>
          </a:p>
          <a:p>
            <a:r>
              <a:rPr lang="en-IN" b="1" dirty="0"/>
              <a:t>Recovery Strategies:</a:t>
            </a:r>
            <a:endParaRPr lang="en-IN" dirty="0"/>
          </a:p>
          <a:p>
            <a:pPr>
              <a:buFont typeface="Arial" panose="020B0604020202020204" pitchFamily="34" charset="0"/>
              <a:buChar char="•"/>
            </a:pPr>
            <a:r>
              <a:rPr lang="en-IN" b="1" dirty="0"/>
              <a:t>Recovery Time Objective (RTO):</a:t>
            </a:r>
            <a:r>
              <a:rPr lang="en-IN" dirty="0"/>
              <a:t> Defining the maximum acceptable time it takes to restore your data after an incident.</a:t>
            </a:r>
          </a:p>
          <a:p>
            <a:pPr>
              <a:buFont typeface="Arial" panose="020B0604020202020204" pitchFamily="34" charset="0"/>
              <a:buChar char="•"/>
            </a:pPr>
            <a:r>
              <a:rPr lang="en-IN" b="1" dirty="0"/>
              <a:t>Recovery Point Objective (RPO):</a:t>
            </a:r>
            <a:r>
              <a:rPr lang="en-IN" dirty="0"/>
              <a:t> Determining the maximum acceptable amount of data loss you can tolerate.</a:t>
            </a:r>
          </a:p>
          <a:p>
            <a:pPr>
              <a:buFont typeface="Arial" panose="020B0604020202020204" pitchFamily="34" charset="0"/>
              <a:buChar char="•"/>
            </a:pPr>
            <a:r>
              <a:rPr lang="en-IN" b="1" dirty="0"/>
              <a:t>Testing and Validation:</a:t>
            </a:r>
            <a:r>
              <a:rPr lang="en-IN" dirty="0"/>
              <a:t> Regularly testing your recovery procedures to ensure they work as expected.</a:t>
            </a:r>
          </a:p>
        </p:txBody>
      </p:sp>
    </p:spTree>
    <p:extLst>
      <p:ext uri="{BB962C8B-B14F-4D97-AF65-F5344CB8AC3E}">
        <p14:creationId xmlns:p14="http://schemas.microsoft.com/office/powerpoint/2010/main" val="179715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Backup and Recovery</a:t>
            </a:r>
            <a:endParaRPr lang="en-US" dirty="0"/>
          </a:p>
        </p:txBody>
      </p:sp>
      <p:sp>
        <p:nvSpPr>
          <p:cNvPr id="2" name="Content Placeholder 3">
            <a:extLst>
              <a:ext uri="{FF2B5EF4-FFF2-40B4-BE49-F238E27FC236}">
                <a16:creationId xmlns:a16="http://schemas.microsoft.com/office/drawing/2014/main" id="{A391D4C3-C282-F748-137D-2EE12D7D9938}"/>
              </a:ext>
            </a:extLst>
          </p:cNvPr>
          <p:cNvSpPr>
            <a:spLocks noGrp="1"/>
          </p:cNvSpPr>
          <p:nvPr>
            <p:ph idx="1"/>
          </p:nvPr>
        </p:nvSpPr>
        <p:spPr>
          <a:xfrm>
            <a:off x="406400" y="1493838"/>
            <a:ext cx="11672186" cy="5058854"/>
          </a:xfrm>
        </p:spPr>
        <p:txBody>
          <a:bodyPr>
            <a:normAutofit fontScale="92500"/>
          </a:bodyPr>
          <a:lstStyle/>
          <a:p>
            <a:r>
              <a:rPr lang="en-IN" b="1" dirty="0"/>
              <a:t>Snapshotting:</a:t>
            </a:r>
            <a:endParaRPr lang="en-IN" dirty="0"/>
          </a:p>
          <a:p>
            <a:pPr>
              <a:buFont typeface="Arial" panose="020B0604020202020204" pitchFamily="34" charset="0"/>
              <a:buChar char="•"/>
            </a:pPr>
            <a:r>
              <a:rPr lang="en-IN" b="1" dirty="0"/>
              <a:t>Point-in-Time Copies:</a:t>
            </a:r>
            <a:r>
              <a:rPr lang="en-IN" dirty="0"/>
              <a:t> Creating read-only copies of your data at specific points in time.</a:t>
            </a:r>
          </a:p>
          <a:p>
            <a:pPr>
              <a:buFont typeface="Arial" panose="020B0604020202020204" pitchFamily="34" charset="0"/>
              <a:buChar char="•"/>
            </a:pPr>
            <a:r>
              <a:rPr lang="en-IN" b="1" dirty="0"/>
              <a:t>Quick Recovery:</a:t>
            </a:r>
            <a:r>
              <a:rPr lang="en-IN" dirty="0"/>
              <a:t> Enabling you to roll back your data to a previous state if needed.</a:t>
            </a:r>
          </a:p>
          <a:p>
            <a:pPr>
              <a:buFont typeface="Arial" panose="020B0604020202020204" pitchFamily="34" charset="0"/>
              <a:buChar char="•"/>
            </a:pPr>
            <a:r>
              <a:rPr lang="en-IN" b="1" dirty="0"/>
              <a:t>Cost-Effective:</a:t>
            </a:r>
            <a:r>
              <a:rPr lang="en-IN" dirty="0"/>
              <a:t> Often more cost-effective than full backups for frequent recovery points.</a:t>
            </a:r>
          </a:p>
          <a:p>
            <a:r>
              <a:rPr lang="en-IN" b="1" dirty="0"/>
              <a:t>Replication:</a:t>
            </a:r>
            <a:endParaRPr lang="en-IN" dirty="0"/>
          </a:p>
          <a:p>
            <a:pPr>
              <a:buFont typeface="Arial" panose="020B0604020202020204" pitchFamily="34" charset="0"/>
              <a:buChar char="•"/>
            </a:pPr>
            <a:r>
              <a:rPr lang="en-IN" b="1" dirty="0"/>
              <a:t>Redundancy:</a:t>
            </a:r>
            <a:r>
              <a:rPr lang="en-IN" dirty="0"/>
              <a:t> Copying data to multiple locations for increased availability and durability.</a:t>
            </a:r>
          </a:p>
          <a:p>
            <a:pPr>
              <a:buFont typeface="Arial" panose="020B0604020202020204" pitchFamily="34" charset="0"/>
              <a:buChar char="•"/>
            </a:pPr>
            <a:r>
              <a:rPr lang="en-IN" b="1" dirty="0"/>
              <a:t>Disaster Recovery:</a:t>
            </a:r>
            <a:r>
              <a:rPr lang="en-IN" dirty="0"/>
              <a:t> Ensuring that your data can be recovered even if your primary location is affected by a disaster.</a:t>
            </a:r>
          </a:p>
          <a:p>
            <a:pPr>
              <a:buFont typeface="Arial" panose="020B0604020202020204" pitchFamily="34" charset="0"/>
              <a:buChar char="•"/>
            </a:pPr>
            <a:r>
              <a:rPr lang="en-IN" b="1" dirty="0"/>
              <a:t>Geographic Distribution:</a:t>
            </a:r>
            <a:r>
              <a:rPr lang="en-IN" dirty="0"/>
              <a:t> Distributing data across different regions to protect against regional outages or disasters.</a:t>
            </a:r>
          </a:p>
        </p:txBody>
      </p:sp>
    </p:spTree>
    <p:extLst>
      <p:ext uri="{BB962C8B-B14F-4D97-AF65-F5344CB8AC3E}">
        <p14:creationId xmlns:p14="http://schemas.microsoft.com/office/powerpoint/2010/main" val="119887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Cloud Configuration Management</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087395" cy="5058854"/>
          </a:xfrm>
        </p:spPr>
        <p:txBody>
          <a:bodyPr>
            <a:normAutofit fontScale="85000" lnSpcReduction="10000"/>
          </a:bodyPr>
          <a:lstStyle/>
          <a:p>
            <a:r>
              <a:rPr lang="en-IN" b="1" dirty="0"/>
              <a:t>Definition:</a:t>
            </a:r>
            <a:endParaRPr lang="en-IN" dirty="0"/>
          </a:p>
          <a:p>
            <a:pPr>
              <a:buFont typeface="Arial" panose="020B0604020202020204" pitchFamily="34" charset="0"/>
              <a:buChar char="•"/>
            </a:pPr>
            <a:r>
              <a:rPr lang="en-IN" b="1" dirty="0"/>
              <a:t>Consistent Setup:</a:t>
            </a:r>
            <a:r>
              <a:rPr lang="en-IN" dirty="0"/>
              <a:t> Cloud configuration management ensures that all your cloud resources, from virtual machines to storage buckets, are configured according to your desired state.</a:t>
            </a:r>
          </a:p>
          <a:p>
            <a:pPr>
              <a:buFont typeface="Arial" panose="020B0604020202020204" pitchFamily="34" charset="0"/>
              <a:buChar char="•"/>
            </a:pPr>
            <a:r>
              <a:rPr lang="en-IN" b="1" dirty="0"/>
              <a:t>Change Tracking:</a:t>
            </a:r>
            <a:r>
              <a:rPr lang="en-IN" dirty="0"/>
              <a:t> It allows you to track changes made to your configuration, making it easier to identify and troubleshoot issues.</a:t>
            </a:r>
          </a:p>
          <a:p>
            <a:pPr>
              <a:buFont typeface="Arial" panose="020B0604020202020204" pitchFamily="34" charset="0"/>
              <a:buChar char="•"/>
            </a:pPr>
            <a:r>
              <a:rPr lang="en-IN" b="1" dirty="0"/>
              <a:t>Scalability:</a:t>
            </a:r>
            <a:r>
              <a:rPr lang="en-IN" dirty="0"/>
              <a:t> It enables you to manage configurations across large and complex cloud environments efficiently.</a:t>
            </a:r>
          </a:p>
          <a:p>
            <a:r>
              <a:rPr lang="en-IN" b="1" dirty="0"/>
              <a:t>Challenges:</a:t>
            </a:r>
            <a:endParaRPr lang="en-IN" dirty="0"/>
          </a:p>
          <a:p>
            <a:pPr>
              <a:buFont typeface="Arial" panose="020B0604020202020204" pitchFamily="34" charset="0"/>
              <a:buChar char="•"/>
            </a:pPr>
            <a:r>
              <a:rPr lang="en-IN" b="1" dirty="0"/>
              <a:t>Configuration Drift:</a:t>
            </a:r>
            <a:r>
              <a:rPr lang="en-IN" dirty="0"/>
              <a:t> Over time, manual changes or automated processes can cause your configurations to deviate from the desired state, leading to security vulnerabilities and performance issues.</a:t>
            </a:r>
          </a:p>
          <a:p>
            <a:pPr>
              <a:buFont typeface="Arial" panose="020B0604020202020204" pitchFamily="34" charset="0"/>
              <a:buChar char="•"/>
            </a:pPr>
            <a:r>
              <a:rPr lang="en-IN" b="1" dirty="0"/>
              <a:t>Complexity:</a:t>
            </a:r>
            <a:r>
              <a:rPr lang="en-IN" dirty="0"/>
              <a:t> Cloud environments can be highly complex, with numerous interconnected resources. Managing configurations across such environments can be challenging.</a:t>
            </a:r>
          </a:p>
          <a:p>
            <a:pPr>
              <a:buFont typeface="Arial" panose="020B0604020202020204" pitchFamily="34" charset="0"/>
              <a:buChar char="•"/>
            </a:pPr>
            <a:r>
              <a:rPr lang="en-IN" b="1" dirty="0"/>
              <a:t>Continuous Monitoring:</a:t>
            </a:r>
            <a:r>
              <a:rPr lang="en-IN" dirty="0"/>
              <a:t> Cloud environments are dynamic, and configurations can change frequently. Continuous monitoring is necessary to detect and address configuration drift proactively.</a:t>
            </a:r>
          </a:p>
        </p:txBody>
      </p:sp>
    </p:spTree>
    <p:extLst>
      <p:ext uri="{BB962C8B-B14F-4D97-AF65-F5344CB8AC3E}">
        <p14:creationId xmlns:p14="http://schemas.microsoft.com/office/powerpoint/2010/main" val="3491987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Cloud Configuration Management</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087395" cy="5058854"/>
          </a:xfrm>
        </p:spPr>
        <p:txBody>
          <a:bodyPr>
            <a:normAutofit/>
          </a:bodyPr>
          <a:lstStyle/>
          <a:p>
            <a:r>
              <a:rPr lang="en-IN" b="1" dirty="0"/>
              <a:t>Tools and Best Practices:</a:t>
            </a:r>
            <a:endParaRPr lang="en-IN" dirty="0"/>
          </a:p>
          <a:p>
            <a:pPr>
              <a:buFont typeface="Arial" panose="020B0604020202020204" pitchFamily="34" charset="0"/>
              <a:buChar char="•"/>
            </a:pPr>
            <a:r>
              <a:rPr lang="en-IN" b="1" dirty="0"/>
              <a:t>Infrastructure as Code (</a:t>
            </a:r>
            <a:r>
              <a:rPr lang="en-IN" b="1" dirty="0" err="1"/>
              <a:t>IaC</a:t>
            </a:r>
            <a:r>
              <a:rPr lang="en-IN" b="1" dirty="0"/>
              <a:t>):</a:t>
            </a:r>
            <a:r>
              <a:rPr lang="en-IN" dirty="0"/>
              <a:t> Define and manage your infrastructure using code, making it easier to automate provisioning, configuration, and deployment.</a:t>
            </a:r>
          </a:p>
          <a:p>
            <a:pPr>
              <a:buFont typeface="Arial" panose="020B0604020202020204" pitchFamily="34" charset="0"/>
              <a:buChar char="•"/>
            </a:pPr>
            <a:r>
              <a:rPr lang="en-IN" b="1" dirty="0"/>
              <a:t>Configuration Management Tools:</a:t>
            </a:r>
            <a:r>
              <a:rPr lang="en-IN" dirty="0"/>
              <a:t> Utilize tools like Ansible, Puppet, or Chef to automate configuration management tasks and ensure consistency across your environment.</a:t>
            </a:r>
          </a:p>
          <a:p>
            <a:pPr>
              <a:buFont typeface="Arial" panose="020B0604020202020204" pitchFamily="34" charset="0"/>
              <a:buChar char="•"/>
            </a:pPr>
            <a:r>
              <a:rPr lang="en-IN" b="1" dirty="0"/>
              <a:t>Version Control:</a:t>
            </a:r>
            <a:r>
              <a:rPr lang="en-IN" dirty="0"/>
              <a:t> Track changes to your configuration code using version control systems like Git, allowing you to roll back changes if necessary.</a:t>
            </a:r>
          </a:p>
          <a:p>
            <a:pPr>
              <a:buFont typeface="Arial" panose="020B0604020202020204" pitchFamily="34" charset="0"/>
              <a:buChar char="•"/>
            </a:pPr>
            <a:r>
              <a:rPr lang="en-IN" b="1" dirty="0"/>
              <a:t>Automated Configuration Checks:</a:t>
            </a:r>
            <a:r>
              <a:rPr lang="en-IN" dirty="0"/>
              <a:t> Implement automated checks to identify configuration drift and non-compliant configurations.</a:t>
            </a:r>
          </a:p>
        </p:txBody>
      </p:sp>
    </p:spTree>
    <p:extLst>
      <p:ext uri="{BB962C8B-B14F-4D97-AF65-F5344CB8AC3E}">
        <p14:creationId xmlns:p14="http://schemas.microsoft.com/office/powerpoint/2010/main" val="3414889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Patch Management</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533963" cy="5058854"/>
          </a:xfrm>
        </p:spPr>
        <p:txBody>
          <a:bodyPr>
            <a:normAutofit fontScale="92500" lnSpcReduction="20000"/>
          </a:bodyPr>
          <a:lstStyle/>
          <a:p>
            <a:r>
              <a:rPr lang="en-IN" b="1" dirty="0"/>
              <a:t>Importance:</a:t>
            </a:r>
            <a:endParaRPr lang="en-IN" dirty="0"/>
          </a:p>
          <a:p>
            <a:pPr>
              <a:buFont typeface="Arial" panose="020B0604020202020204" pitchFamily="34" charset="0"/>
              <a:buChar char="•"/>
            </a:pPr>
            <a:r>
              <a:rPr lang="en-IN" b="1" dirty="0"/>
              <a:t>Vulnerability Mitigation:</a:t>
            </a:r>
            <a:r>
              <a:rPr lang="en-IN" dirty="0"/>
              <a:t> Security patches close loopholes that attackers can exploit to gain unauthorized access to your systems.</a:t>
            </a:r>
          </a:p>
          <a:p>
            <a:pPr>
              <a:buFont typeface="Arial" panose="020B0604020202020204" pitchFamily="34" charset="0"/>
              <a:buChar char="•"/>
            </a:pPr>
            <a:r>
              <a:rPr lang="en-IN" b="1" dirty="0"/>
              <a:t>Bug Fixes:</a:t>
            </a:r>
            <a:r>
              <a:rPr lang="en-IN" dirty="0"/>
              <a:t> Patches address software bugs that can cause unexpected </a:t>
            </a:r>
            <a:r>
              <a:rPr lang="en-IN" dirty="0" err="1"/>
              <a:t>behavior</a:t>
            </a:r>
            <a:r>
              <a:rPr lang="en-IN" dirty="0"/>
              <a:t> or instability, impacting the performance and reliability of your cloud infrastructure.</a:t>
            </a:r>
          </a:p>
          <a:p>
            <a:pPr>
              <a:buFont typeface="Arial" panose="020B0604020202020204" pitchFamily="34" charset="0"/>
              <a:buChar char="•"/>
            </a:pPr>
            <a:r>
              <a:rPr lang="en-IN" b="1" dirty="0"/>
              <a:t>Compliance:</a:t>
            </a:r>
            <a:r>
              <a:rPr lang="en-IN" dirty="0"/>
              <a:t> Many industry and regulatory standards require regular patching to maintain compliance.</a:t>
            </a:r>
          </a:p>
          <a:p>
            <a:pPr>
              <a:buFont typeface="Arial" panose="020B0604020202020204" pitchFamily="34" charset="0"/>
              <a:buChar char="•"/>
            </a:pPr>
            <a:endParaRPr lang="en-IN" dirty="0"/>
          </a:p>
          <a:p>
            <a:r>
              <a:rPr lang="en-IN" b="1" dirty="0"/>
              <a:t>Cloud-Specific Challenges:</a:t>
            </a:r>
            <a:endParaRPr lang="en-IN" dirty="0"/>
          </a:p>
          <a:p>
            <a:pPr>
              <a:buFont typeface="Arial" panose="020B0604020202020204" pitchFamily="34" charset="0"/>
              <a:buChar char="•"/>
            </a:pPr>
            <a:r>
              <a:rPr lang="en-IN" b="1" dirty="0"/>
              <a:t>Dynamic Environments:</a:t>
            </a:r>
            <a:r>
              <a:rPr lang="en-IN" dirty="0"/>
              <a:t> Cloud environments are constantly evolving, with new resources being added and existing ones being modified. Patch management needs to adapt to this dynamic nature.</a:t>
            </a:r>
          </a:p>
          <a:p>
            <a:pPr>
              <a:buFont typeface="Arial" panose="020B0604020202020204" pitchFamily="34" charset="0"/>
              <a:buChar char="•"/>
            </a:pPr>
            <a:r>
              <a:rPr lang="en-IN" b="1" dirty="0"/>
              <a:t>Compatibility:</a:t>
            </a:r>
            <a:r>
              <a:rPr lang="en-IN" dirty="0"/>
              <a:t> Ensuring that patches are compatible with your cloud infrastructure and applications is crucial to avoid conflicts and disruptions.</a:t>
            </a:r>
          </a:p>
          <a:p>
            <a:pPr>
              <a:buFont typeface="Arial" panose="020B0604020202020204" pitchFamily="34" charset="0"/>
              <a:buChar char="•"/>
            </a:pPr>
            <a:r>
              <a:rPr lang="en-IN" b="1" dirty="0"/>
              <a:t>Downtime:</a:t>
            </a:r>
            <a:r>
              <a:rPr lang="en-IN" dirty="0"/>
              <a:t> Minimizing downtime during patching is essential to ensure the availability of your cloud services.</a:t>
            </a:r>
          </a:p>
        </p:txBody>
      </p:sp>
    </p:spTree>
    <p:extLst>
      <p:ext uri="{BB962C8B-B14F-4D97-AF65-F5344CB8AC3E}">
        <p14:creationId xmlns:p14="http://schemas.microsoft.com/office/powerpoint/2010/main" val="2309835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Patch Management</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533963" cy="5058854"/>
          </a:xfrm>
        </p:spPr>
        <p:txBody>
          <a:bodyPr>
            <a:normAutofit/>
          </a:bodyPr>
          <a:lstStyle/>
          <a:p>
            <a:r>
              <a:rPr lang="en-IN" b="1" dirty="0"/>
              <a:t>Best Practices:</a:t>
            </a:r>
            <a:endParaRPr lang="en-IN" dirty="0"/>
          </a:p>
          <a:p>
            <a:pPr>
              <a:buFont typeface="Arial" panose="020B0604020202020204" pitchFamily="34" charset="0"/>
              <a:buChar char="•"/>
            </a:pPr>
            <a:r>
              <a:rPr lang="en-IN" b="1" dirty="0"/>
              <a:t>Establish a Patch Management Process:</a:t>
            </a:r>
            <a:r>
              <a:rPr lang="en-IN" dirty="0"/>
              <a:t> Define clear roles and responsibilities, identify critical assets, and establish a patching schedule.</a:t>
            </a:r>
          </a:p>
          <a:p>
            <a:pPr>
              <a:buFont typeface="Arial" panose="020B0604020202020204" pitchFamily="34" charset="0"/>
              <a:buChar char="•"/>
            </a:pPr>
            <a:r>
              <a:rPr lang="en-IN" b="1" dirty="0"/>
              <a:t>Prioritize Critical Patches:</a:t>
            </a:r>
            <a:r>
              <a:rPr lang="en-IN" dirty="0"/>
              <a:t> Focus on patches that address critical vulnerabilities or security issues first.</a:t>
            </a:r>
          </a:p>
          <a:p>
            <a:pPr>
              <a:buFont typeface="Arial" panose="020B0604020202020204" pitchFamily="34" charset="0"/>
              <a:buChar char="•"/>
            </a:pPr>
            <a:r>
              <a:rPr lang="en-IN" b="1" dirty="0"/>
              <a:t>Test Patches in a Non-Production Environment:</a:t>
            </a:r>
            <a:r>
              <a:rPr lang="en-IN" dirty="0"/>
              <a:t> Before deploying patches to your production environment, thoroughly test them in a non-production environment to identify potential issues.</a:t>
            </a:r>
          </a:p>
          <a:p>
            <a:pPr>
              <a:buFont typeface="Arial" panose="020B0604020202020204" pitchFamily="34" charset="0"/>
              <a:buChar char="•"/>
            </a:pPr>
            <a:r>
              <a:rPr lang="en-IN" b="1" dirty="0"/>
              <a:t>Automate Patch Deployment:</a:t>
            </a:r>
            <a:r>
              <a:rPr lang="en-IN" dirty="0"/>
              <a:t> Whenever possible, automate the patching process to reduce manual effort and improve efficiency.</a:t>
            </a:r>
          </a:p>
        </p:txBody>
      </p:sp>
    </p:spTree>
    <p:extLst>
      <p:ext uri="{BB962C8B-B14F-4D97-AF65-F5344CB8AC3E}">
        <p14:creationId xmlns:p14="http://schemas.microsoft.com/office/powerpoint/2010/main" val="826327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Cloud Change Management</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533963" cy="5058854"/>
          </a:xfrm>
        </p:spPr>
        <p:txBody>
          <a:bodyPr>
            <a:normAutofit fontScale="92500" lnSpcReduction="20000"/>
          </a:bodyPr>
          <a:lstStyle/>
          <a:p>
            <a:r>
              <a:rPr lang="en-IN" b="1" dirty="0"/>
              <a:t>Definition:</a:t>
            </a:r>
            <a:endParaRPr lang="en-IN" dirty="0"/>
          </a:p>
          <a:p>
            <a:pPr>
              <a:buFont typeface="Arial" panose="020B0604020202020204" pitchFamily="34" charset="0"/>
              <a:buChar char="•"/>
            </a:pPr>
            <a:r>
              <a:rPr lang="en-IN" b="1" dirty="0"/>
              <a:t>Controlled Changes:</a:t>
            </a:r>
            <a:r>
              <a:rPr lang="en-IN" dirty="0"/>
              <a:t> Cloud change management involves planning, evaluating, implementing, and reviewing any modifications to your cloud resources or applications.</a:t>
            </a:r>
          </a:p>
          <a:p>
            <a:pPr>
              <a:buFont typeface="Arial" panose="020B0604020202020204" pitchFamily="34" charset="0"/>
              <a:buChar char="•"/>
            </a:pPr>
            <a:r>
              <a:rPr lang="en-IN" b="1" dirty="0"/>
              <a:t>Minimizing Risk:</a:t>
            </a:r>
            <a:r>
              <a:rPr lang="en-IN" dirty="0"/>
              <a:t> It aims to reduce the risk of unintended consequences, such as downtime, security breaches, or performance issues.</a:t>
            </a:r>
          </a:p>
          <a:p>
            <a:pPr>
              <a:buFont typeface="Arial" panose="020B0604020202020204" pitchFamily="34" charset="0"/>
              <a:buChar char="•"/>
            </a:pPr>
            <a:r>
              <a:rPr lang="en-IN" b="1" dirty="0"/>
              <a:t>Traceability:</a:t>
            </a:r>
            <a:r>
              <a:rPr lang="en-IN" dirty="0"/>
              <a:t> It provides a clear record of changes made, enabling you to track the evolution of your cloud environment and identify the root cause of any issues that arise.</a:t>
            </a:r>
          </a:p>
          <a:p>
            <a:r>
              <a:rPr lang="en-IN" b="1" dirty="0"/>
              <a:t>Importance:</a:t>
            </a:r>
            <a:endParaRPr lang="en-IN" dirty="0"/>
          </a:p>
          <a:p>
            <a:pPr>
              <a:buFont typeface="Arial" panose="020B0604020202020204" pitchFamily="34" charset="0"/>
              <a:buChar char="•"/>
            </a:pPr>
            <a:r>
              <a:rPr lang="en-IN" b="1" dirty="0"/>
              <a:t>Service Availability:</a:t>
            </a:r>
            <a:r>
              <a:rPr lang="en-IN" dirty="0"/>
              <a:t> Implementing changes without proper planning and control can lead to unexpected outages and disruptions, affecting the availability of your cloud services.</a:t>
            </a:r>
          </a:p>
          <a:p>
            <a:pPr>
              <a:buFont typeface="Arial" panose="020B0604020202020204" pitchFamily="34" charset="0"/>
              <a:buChar char="•"/>
            </a:pPr>
            <a:r>
              <a:rPr lang="en-IN" b="1" dirty="0"/>
              <a:t>Security:</a:t>
            </a:r>
            <a:r>
              <a:rPr lang="en-IN" dirty="0"/>
              <a:t> Unauthorized or poorly executed changes can introduce security vulnerabilities, making your cloud environment susceptible to attacks.</a:t>
            </a:r>
          </a:p>
          <a:p>
            <a:pPr>
              <a:buFont typeface="Arial" panose="020B0604020202020204" pitchFamily="34" charset="0"/>
              <a:buChar char="•"/>
            </a:pPr>
            <a:r>
              <a:rPr lang="en-IN" b="1" dirty="0"/>
              <a:t>Compliance:</a:t>
            </a:r>
            <a:r>
              <a:rPr lang="en-IN" dirty="0"/>
              <a:t> Many regulatory and industry standards require organizations to have a formal change management process in place.</a:t>
            </a:r>
          </a:p>
        </p:txBody>
      </p:sp>
    </p:spTree>
    <p:extLst>
      <p:ext uri="{BB962C8B-B14F-4D97-AF65-F5344CB8AC3E}">
        <p14:creationId xmlns:p14="http://schemas.microsoft.com/office/powerpoint/2010/main" val="4077558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Cloud Change Management</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533963" cy="5058854"/>
          </a:xfrm>
        </p:spPr>
        <p:txBody>
          <a:bodyPr>
            <a:normAutofit/>
          </a:bodyPr>
          <a:lstStyle/>
          <a:p>
            <a:r>
              <a:rPr lang="en-IN" b="1" dirty="0"/>
              <a:t>Key Principles:</a:t>
            </a:r>
            <a:endParaRPr lang="en-IN" dirty="0"/>
          </a:p>
          <a:p>
            <a:pPr>
              <a:buFont typeface="Arial" panose="020B0604020202020204" pitchFamily="34" charset="0"/>
              <a:buChar char="•"/>
            </a:pPr>
            <a:r>
              <a:rPr lang="en-IN" b="1" dirty="0"/>
              <a:t>Formal Change Request Process:</a:t>
            </a:r>
            <a:r>
              <a:rPr lang="en-IN" dirty="0"/>
              <a:t> Establish a standardized process for requesting, evaluating, and approving changes.</a:t>
            </a:r>
          </a:p>
          <a:p>
            <a:pPr>
              <a:buFont typeface="Arial" panose="020B0604020202020204" pitchFamily="34" charset="0"/>
              <a:buChar char="•"/>
            </a:pPr>
            <a:r>
              <a:rPr lang="en-IN" b="1" dirty="0"/>
              <a:t>Risk Assessment:</a:t>
            </a:r>
            <a:r>
              <a:rPr lang="en-IN" dirty="0"/>
              <a:t> Identify and assess the potential risks associated with each change before implementation.</a:t>
            </a:r>
          </a:p>
          <a:p>
            <a:pPr>
              <a:buFont typeface="Arial" panose="020B0604020202020204" pitchFamily="34" charset="0"/>
              <a:buChar char="•"/>
            </a:pPr>
            <a:r>
              <a:rPr lang="en-IN" b="1" dirty="0"/>
              <a:t>Approval Workflows:</a:t>
            </a:r>
            <a:r>
              <a:rPr lang="en-IN" dirty="0"/>
              <a:t> Implement clear approval workflows to ensure that changes are authorized by the appropriate stakeholders.</a:t>
            </a:r>
          </a:p>
          <a:p>
            <a:pPr>
              <a:buFont typeface="Arial" panose="020B0604020202020204" pitchFamily="34" charset="0"/>
              <a:buChar char="•"/>
            </a:pPr>
            <a:r>
              <a:rPr lang="en-IN" b="1" dirty="0"/>
              <a:t>Testing and Validation:</a:t>
            </a:r>
            <a:r>
              <a:rPr lang="en-IN" dirty="0"/>
              <a:t> Thoroughly test changes in a non-production environment before deploying them to production.</a:t>
            </a:r>
          </a:p>
          <a:p>
            <a:pPr>
              <a:buFont typeface="Arial" panose="020B0604020202020204" pitchFamily="34" charset="0"/>
              <a:buChar char="•"/>
            </a:pPr>
            <a:r>
              <a:rPr lang="en-IN" b="1" dirty="0"/>
              <a:t>Post-Implementation Review:</a:t>
            </a:r>
            <a:r>
              <a:rPr lang="en-IN" dirty="0"/>
              <a:t> Evaluate the impact of changes after implementation and identify any lessons learned for future improvements.</a:t>
            </a:r>
          </a:p>
        </p:txBody>
      </p:sp>
    </p:spTree>
    <p:extLst>
      <p:ext uri="{BB962C8B-B14F-4D97-AF65-F5344CB8AC3E}">
        <p14:creationId xmlns:p14="http://schemas.microsoft.com/office/powerpoint/2010/main" val="8093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97406-419C-909B-6CE8-81552546AE43}"/>
              </a:ext>
            </a:extLst>
          </p:cNvPr>
          <p:cNvSpPr>
            <a:spLocks noGrp="1"/>
          </p:cNvSpPr>
          <p:nvPr>
            <p:ph sz="quarter" idx="10"/>
          </p:nvPr>
        </p:nvSpPr>
        <p:spPr/>
        <p:txBody>
          <a:bodyPr/>
          <a:lstStyle/>
          <a:p>
            <a:r>
              <a:rPr lang="en-US" dirty="0"/>
              <a:t>CC ZG504, Cloud Security Foundations </a:t>
            </a:r>
            <a:br>
              <a:rPr lang="en-US" dirty="0"/>
            </a:br>
            <a:r>
              <a:rPr lang="en-US" dirty="0"/>
              <a:t>Lecture No. 6</a:t>
            </a:r>
          </a:p>
        </p:txBody>
      </p:sp>
    </p:spTree>
    <p:extLst>
      <p:ext uri="{BB962C8B-B14F-4D97-AF65-F5344CB8AC3E}">
        <p14:creationId xmlns:p14="http://schemas.microsoft.com/office/powerpoint/2010/main" val="1073586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Cloud Infrastructure Audit</a:t>
            </a:r>
            <a:endParaRPr lang="en-US" dirty="0"/>
          </a:p>
        </p:txBody>
      </p:sp>
      <p:sp>
        <p:nvSpPr>
          <p:cNvPr id="3" name="Content Placeholder 2">
            <a:extLst>
              <a:ext uri="{FF2B5EF4-FFF2-40B4-BE49-F238E27FC236}">
                <a16:creationId xmlns:a16="http://schemas.microsoft.com/office/drawing/2014/main" id="{E634F93C-D429-0F3A-A089-C2666B4B351D}"/>
              </a:ext>
            </a:extLst>
          </p:cNvPr>
          <p:cNvSpPr>
            <a:spLocks noGrp="1"/>
          </p:cNvSpPr>
          <p:nvPr>
            <p:ph idx="1"/>
          </p:nvPr>
        </p:nvSpPr>
        <p:spPr>
          <a:xfrm>
            <a:off x="406400" y="1493838"/>
            <a:ext cx="11785600" cy="5058854"/>
          </a:xfrm>
        </p:spPr>
        <p:txBody>
          <a:bodyPr>
            <a:normAutofit fontScale="85000" lnSpcReduction="10000"/>
          </a:bodyPr>
          <a:lstStyle/>
          <a:p>
            <a:r>
              <a:rPr lang="en-IN" b="1" dirty="0"/>
              <a:t>Definition:</a:t>
            </a:r>
            <a:endParaRPr lang="en-IN" dirty="0"/>
          </a:p>
          <a:p>
            <a:pPr>
              <a:buFont typeface="Arial" panose="020B0604020202020204" pitchFamily="34" charset="0"/>
              <a:buChar char="•"/>
            </a:pPr>
            <a:r>
              <a:rPr lang="en-IN" b="1" dirty="0"/>
              <a:t>Comprehensive Evaluation:</a:t>
            </a:r>
            <a:r>
              <a:rPr lang="en-IN" dirty="0"/>
              <a:t> A cloud infrastructure audit involves a thorough examination of your cloud resources, configurations, and security controls to assess their effectiveness and identify potential risks.</a:t>
            </a:r>
          </a:p>
          <a:p>
            <a:pPr>
              <a:buFont typeface="Arial" panose="020B0604020202020204" pitchFamily="34" charset="0"/>
              <a:buChar char="•"/>
            </a:pPr>
            <a:r>
              <a:rPr lang="en-IN" b="1" dirty="0"/>
              <a:t>Evidence-Based:</a:t>
            </a:r>
            <a:r>
              <a:rPr lang="en-IN" dirty="0"/>
              <a:t> Audits rely on collecting and </a:t>
            </a:r>
            <a:r>
              <a:rPr lang="en-IN" dirty="0" err="1"/>
              <a:t>analyzing</a:t>
            </a:r>
            <a:r>
              <a:rPr lang="en-IN" dirty="0"/>
              <a:t> evidence, such as logs, configurations, and access controls, to support their findings and recommendations.</a:t>
            </a:r>
          </a:p>
          <a:p>
            <a:pPr>
              <a:buFont typeface="Arial" panose="020B0604020202020204" pitchFamily="34" charset="0"/>
              <a:buChar char="•"/>
            </a:pPr>
            <a:r>
              <a:rPr lang="en-IN" b="1" dirty="0"/>
              <a:t>Continuous Improvement:</a:t>
            </a:r>
            <a:r>
              <a:rPr lang="en-IN" dirty="0"/>
              <a:t> Audits are not just about finding problems; they also provide valuable insights to enhance your cloud security posture and promote continuous improvement.</a:t>
            </a:r>
          </a:p>
          <a:p>
            <a:pPr>
              <a:buFont typeface="Arial" panose="020B0604020202020204" pitchFamily="34" charset="0"/>
              <a:buChar char="•"/>
            </a:pPr>
            <a:endParaRPr lang="en-IN" dirty="0"/>
          </a:p>
          <a:p>
            <a:r>
              <a:rPr lang="en-IN" b="1" dirty="0"/>
              <a:t>Objectives:</a:t>
            </a:r>
            <a:endParaRPr lang="en-IN" dirty="0"/>
          </a:p>
          <a:p>
            <a:pPr>
              <a:buFont typeface="Arial" panose="020B0604020202020204" pitchFamily="34" charset="0"/>
              <a:buChar char="•"/>
            </a:pPr>
            <a:r>
              <a:rPr lang="en-IN" b="1" dirty="0"/>
              <a:t>Identify Vulnerabilities and Misconfigurations:</a:t>
            </a:r>
            <a:r>
              <a:rPr lang="en-IN" dirty="0"/>
              <a:t> Uncover weaknesses in your cloud environment that could be exploited by attackers.</a:t>
            </a:r>
          </a:p>
          <a:p>
            <a:pPr>
              <a:buFont typeface="Arial" panose="020B0604020202020204" pitchFamily="34" charset="0"/>
              <a:buChar char="•"/>
            </a:pPr>
            <a:r>
              <a:rPr lang="en-IN" b="1" dirty="0"/>
              <a:t>Assess Compliance:</a:t>
            </a:r>
            <a:r>
              <a:rPr lang="en-IN" dirty="0"/>
              <a:t> Verify that your cloud environment adheres to relevant security standards and regulations, such as ISO 27001, PCI DSS, or HIPAA.</a:t>
            </a:r>
          </a:p>
          <a:p>
            <a:pPr>
              <a:buFont typeface="Arial" panose="020B0604020202020204" pitchFamily="34" charset="0"/>
              <a:buChar char="•"/>
            </a:pPr>
            <a:r>
              <a:rPr lang="en-IN" b="1" dirty="0"/>
              <a:t>Provide Recommendations for Improvement:</a:t>
            </a:r>
            <a:r>
              <a:rPr lang="en-IN" dirty="0"/>
              <a:t> Offer actionable recommendations to address identified vulnerabilities, strengthen security controls, and improve compliance.</a:t>
            </a:r>
          </a:p>
        </p:txBody>
      </p:sp>
    </p:spTree>
    <p:extLst>
      <p:ext uri="{BB962C8B-B14F-4D97-AF65-F5344CB8AC3E}">
        <p14:creationId xmlns:p14="http://schemas.microsoft.com/office/powerpoint/2010/main" val="3303006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Cloud Infrastructure Audit</a:t>
            </a:r>
            <a:endParaRPr lang="en-US" dirty="0"/>
          </a:p>
        </p:txBody>
      </p:sp>
      <p:sp>
        <p:nvSpPr>
          <p:cNvPr id="3" name="Content Placeholder 2">
            <a:extLst>
              <a:ext uri="{FF2B5EF4-FFF2-40B4-BE49-F238E27FC236}">
                <a16:creationId xmlns:a16="http://schemas.microsoft.com/office/drawing/2014/main" id="{E634F93C-D429-0F3A-A089-C2666B4B351D}"/>
              </a:ext>
            </a:extLst>
          </p:cNvPr>
          <p:cNvSpPr>
            <a:spLocks noGrp="1"/>
          </p:cNvSpPr>
          <p:nvPr>
            <p:ph idx="1"/>
          </p:nvPr>
        </p:nvSpPr>
        <p:spPr>
          <a:xfrm>
            <a:off x="406400" y="1493838"/>
            <a:ext cx="11785600" cy="5058854"/>
          </a:xfrm>
        </p:spPr>
        <p:txBody>
          <a:bodyPr>
            <a:normAutofit fontScale="77500" lnSpcReduction="20000"/>
          </a:bodyPr>
          <a:lstStyle/>
          <a:p>
            <a:r>
              <a:rPr lang="en-IN" b="1" dirty="0"/>
              <a:t>Internal Audits:</a:t>
            </a:r>
            <a:endParaRPr lang="en-IN" dirty="0"/>
          </a:p>
          <a:p>
            <a:pPr>
              <a:buFont typeface="Arial" panose="020B0604020202020204" pitchFamily="34" charset="0"/>
              <a:buChar char="•"/>
            </a:pPr>
            <a:r>
              <a:rPr lang="en-IN" b="1" dirty="0"/>
              <a:t>Conducted by:</a:t>
            </a:r>
            <a:r>
              <a:rPr lang="en-IN" dirty="0"/>
              <a:t> Your organization's own internal audit team, security personnel, or designated employees.</a:t>
            </a:r>
          </a:p>
          <a:p>
            <a:pPr>
              <a:buFont typeface="Arial" panose="020B0604020202020204" pitchFamily="34" charset="0"/>
              <a:buChar char="•"/>
            </a:pPr>
            <a:r>
              <a:rPr lang="en-IN" b="1" dirty="0"/>
              <a:t>Purpose:</a:t>
            </a:r>
            <a:r>
              <a:rPr lang="en-IN" dirty="0"/>
              <a:t> To assess and evaluate the security of your own cloud environment, identify any vulnerabilities or weaknesses, and ensure adherence to your internal security policies and procedures.</a:t>
            </a:r>
          </a:p>
          <a:p>
            <a:pPr>
              <a:buFont typeface="Arial" panose="020B0604020202020204" pitchFamily="34" charset="0"/>
              <a:buChar char="•"/>
            </a:pPr>
            <a:r>
              <a:rPr lang="en-IN" b="1" dirty="0"/>
              <a:t>Advantages:</a:t>
            </a:r>
            <a:r>
              <a:rPr lang="en-IN" dirty="0"/>
              <a:t> Can be more cost-effective, allows for greater control over the audit process, and can lead to faster remediation of identified issues.</a:t>
            </a:r>
          </a:p>
          <a:p>
            <a:pPr>
              <a:buFont typeface="Arial" panose="020B0604020202020204" pitchFamily="34" charset="0"/>
              <a:buChar char="•"/>
            </a:pPr>
            <a:r>
              <a:rPr lang="en-IN" b="1" dirty="0"/>
              <a:t>Disadvantages:</a:t>
            </a:r>
            <a:r>
              <a:rPr lang="en-IN" dirty="0"/>
              <a:t> May lack the objectivity and independence of an external audit, and could potentially miss critical vulnerabilities or compliance issues.</a:t>
            </a:r>
          </a:p>
          <a:p>
            <a:pPr>
              <a:buFont typeface="Arial" panose="020B0604020202020204" pitchFamily="34" charset="0"/>
              <a:buChar char="•"/>
            </a:pPr>
            <a:endParaRPr lang="en-IN" dirty="0"/>
          </a:p>
          <a:p>
            <a:r>
              <a:rPr lang="en-IN" b="1" dirty="0"/>
              <a:t>External Audits:</a:t>
            </a:r>
            <a:endParaRPr lang="en-IN" dirty="0"/>
          </a:p>
          <a:p>
            <a:pPr>
              <a:buFont typeface="Arial" panose="020B0604020202020204" pitchFamily="34" charset="0"/>
              <a:buChar char="•"/>
            </a:pPr>
            <a:r>
              <a:rPr lang="en-IN" b="1" dirty="0"/>
              <a:t>Conducted by:</a:t>
            </a:r>
            <a:r>
              <a:rPr lang="en-IN" dirty="0"/>
              <a:t> Independent third-party auditors or your cloud service provider's audit team.</a:t>
            </a:r>
          </a:p>
          <a:p>
            <a:pPr>
              <a:buFont typeface="Arial" panose="020B0604020202020204" pitchFamily="34" charset="0"/>
              <a:buChar char="•"/>
            </a:pPr>
            <a:r>
              <a:rPr lang="en-IN" b="1" dirty="0"/>
              <a:t>Purpose:</a:t>
            </a:r>
            <a:r>
              <a:rPr lang="en-IN" dirty="0"/>
              <a:t> To provide an unbiased and objective assessment of your cloud environment's security, validate compliance with industry standards and regulations, and identify any areas for improvement.</a:t>
            </a:r>
          </a:p>
          <a:p>
            <a:pPr>
              <a:buFont typeface="Arial" panose="020B0604020202020204" pitchFamily="34" charset="0"/>
              <a:buChar char="•"/>
            </a:pPr>
            <a:r>
              <a:rPr lang="en-IN" b="1" dirty="0"/>
              <a:t>Advantages:</a:t>
            </a:r>
            <a:r>
              <a:rPr lang="en-IN" dirty="0"/>
              <a:t> Offers an independent and impartial perspective, enhances credibility and trust, and can help identify vulnerabilities or compliance issues that internal audits might miss.</a:t>
            </a:r>
          </a:p>
          <a:p>
            <a:pPr>
              <a:buFont typeface="Arial" panose="020B0604020202020204" pitchFamily="34" charset="0"/>
              <a:buChar char="•"/>
            </a:pPr>
            <a:r>
              <a:rPr lang="en-IN" b="1" dirty="0"/>
              <a:t>Disadvantages:</a:t>
            </a:r>
            <a:r>
              <a:rPr lang="en-IN" dirty="0"/>
              <a:t> Can be more expensive and time-consuming, and may require sharing sensitive information with external parties.</a:t>
            </a:r>
          </a:p>
        </p:txBody>
      </p:sp>
    </p:spTree>
    <p:extLst>
      <p:ext uri="{BB962C8B-B14F-4D97-AF65-F5344CB8AC3E}">
        <p14:creationId xmlns:p14="http://schemas.microsoft.com/office/powerpoint/2010/main" val="87364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Key Areas of Focus in a Cloud Audit</a:t>
            </a:r>
            <a:endParaRPr lang="en-US" dirty="0"/>
          </a:p>
        </p:txBody>
      </p:sp>
      <p:sp>
        <p:nvSpPr>
          <p:cNvPr id="3" name="Content Placeholder 2">
            <a:extLst>
              <a:ext uri="{FF2B5EF4-FFF2-40B4-BE49-F238E27FC236}">
                <a16:creationId xmlns:a16="http://schemas.microsoft.com/office/drawing/2014/main" id="{E634F93C-D429-0F3A-A089-C2666B4B351D}"/>
              </a:ext>
            </a:extLst>
          </p:cNvPr>
          <p:cNvSpPr>
            <a:spLocks noGrp="1"/>
          </p:cNvSpPr>
          <p:nvPr>
            <p:ph idx="1"/>
          </p:nvPr>
        </p:nvSpPr>
        <p:spPr>
          <a:xfrm>
            <a:off x="406400" y="1493838"/>
            <a:ext cx="11785600" cy="5058854"/>
          </a:xfrm>
        </p:spPr>
        <p:txBody>
          <a:bodyPr>
            <a:normAutofit fontScale="92500" lnSpcReduction="10000"/>
          </a:bodyPr>
          <a:lstStyle/>
          <a:p>
            <a:r>
              <a:rPr lang="en-IN" b="1" dirty="0"/>
              <a:t>Access Controls:</a:t>
            </a:r>
            <a:endParaRPr lang="en-IN" dirty="0"/>
          </a:p>
          <a:p>
            <a:pPr>
              <a:buFont typeface="Arial" panose="020B0604020202020204" pitchFamily="34" charset="0"/>
              <a:buChar char="•"/>
            </a:pPr>
            <a:r>
              <a:rPr lang="en-IN" b="1" dirty="0"/>
              <a:t>User Permissions:</a:t>
            </a:r>
            <a:r>
              <a:rPr lang="en-IN" dirty="0"/>
              <a:t> Ensuring that users have the appropriate level of access to cloud resources based on their roles and responsibilities.</a:t>
            </a:r>
          </a:p>
          <a:p>
            <a:pPr>
              <a:buFont typeface="Arial" panose="020B0604020202020204" pitchFamily="34" charset="0"/>
              <a:buChar char="•"/>
            </a:pPr>
            <a:r>
              <a:rPr lang="en-IN" b="1" dirty="0"/>
              <a:t>Authentication Mechanisms:</a:t>
            </a:r>
            <a:r>
              <a:rPr lang="en-IN" dirty="0"/>
              <a:t> Evaluating the strength and effectiveness of authentication methods like multi-factor authentication (MFA).</a:t>
            </a:r>
          </a:p>
          <a:p>
            <a:pPr>
              <a:buFont typeface="Arial" panose="020B0604020202020204" pitchFamily="34" charset="0"/>
              <a:buChar char="•"/>
            </a:pPr>
            <a:r>
              <a:rPr lang="en-IN" b="1" dirty="0"/>
              <a:t>Privileged Access Management (PAM):</a:t>
            </a:r>
            <a:r>
              <a:rPr lang="en-IN" dirty="0"/>
              <a:t> Controlling and monitoring access to sensitive accounts and resources with elevated privileges.</a:t>
            </a:r>
          </a:p>
          <a:p>
            <a:r>
              <a:rPr lang="en-IN" b="1" dirty="0"/>
              <a:t>Network Security:</a:t>
            </a:r>
            <a:endParaRPr lang="en-IN" dirty="0"/>
          </a:p>
          <a:p>
            <a:pPr>
              <a:buFont typeface="Arial" panose="020B0604020202020204" pitchFamily="34" charset="0"/>
              <a:buChar char="•"/>
            </a:pPr>
            <a:r>
              <a:rPr lang="en-IN" b="1" dirty="0"/>
              <a:t>Firewall Configurations:</a:t>
            </a:r>
            <a:r>
              <a:rPr lang="en-IN" dirty="0"/>
              <a:t> Reviewing firewall rules to ensure they are properly configured to restrict unauthorized access.</a:t>
            </a:r>
          </a:p>
          <a:p>
            <a:pPr>
              <a:buFont typeface="Arial" panose="020B0604020202020204" pitchFamily="34" charset="0"/>
              <a:buChar char="•"/>
            </a:pPr>
            <a:r>
              <a:rPr lang="en-IN" b="1" dirty="0"/>
              <a:t>Network Segmentation:</a:t>
            </a:r>
            <a:r>
              <a:rPr lang="en-IN" dirty="0"/>
              <a:t> Assessing the use of network segmentation to isolate sensitive data and critical applications.</a:t>
            </a:r>
          </a:p>
          <a:p>
            <a:pPr>
              <a:buFont typeface="Arial" panose="020B0604020202020204" pitchFamily="34" charset="0"/>
              <a:buChar char="•"/>
            </a:pPr>
            <a:r>
              <a:rPr lang="en-IN" b="1" dirty="0"/>
              <a:t>Intrusion Detection/Prevention Systems (IDS/IPS):</a:t>
            </a:r>
            <a:r>
              <a:rPr lang="en-IN" dirty="0"/>
              <a:t> Evaluating the effectiveness of IDS/IPS in detecting and preventing malicious activity.</a:t>
            </a:r>
          </a:p>
        </p:txBody>
      </p:sp>
    </p:spTree>
    <p:extLst>
      <p:ext uri="{BB962C8B-B14F-4D97-AF65-F5344CB8AC3E}">
        <p14:creationId xmlns:p14="http://schemas.microsoft.com/office/powerpoint/2010/main" val="1991751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Key Areas of Focus in a Cloud Audit</a:t>
            </a:r>
            <a:endParaRPr lang="en-US" dirty="0"/>
          </a:p>
        </p:txBody>
      </p:sp>
      <p:sp>
        <p:nvSpPr>
          <p:cNvPr id="3" name="Content Placeholder 2">
            <a:extLst>
              <a:ext uri="{FF2B5EF4-FFF2-40B4-BE49-F238E27FC236}">
                <a16:creationId xmlns:a16="http://schemas.microsoft.com/office/drawing/2014/main" id="{E634F93C-D429-0F3A-A089-C2666B4B351D}"/>
              </a:ext>
            </a:extLst>
          </p:cNvPr>
          <p:cNvSpPr>
            <a:spLocks noGrp="1"/>
          </p:cNvSpPr>
          <p:nvPr>
            <p:ph idx="1"/>
          </p:nvPr>
        </p:nvSpPr>
        <p:spPr>
          <a:xfrm>
            <a:off x="406400" y="1493838"/>
            <a:ext cx="11785600" cy="5058854"/>
          </a:xfrm>
        </p:spPr>
        <p:txBody>
          <a:bodyPr>
            <a:normAutofit fontScale="92500" lnSpcReduction="10000"/>
          </a:bodyPr>
          <a:lstStyle/>
          <a:p>
            <a:r>
              <a:rPr lang="en-IN" b="1" dirty="0"/>
              <a:t>Data Security:</a:t>
            </a:r>
            <a:endParaRPr lang="en-IN" dirty="0"/>
          </a:p>
          <a:p>
            <a:pPr>
              <a:buFont typeface="Arial" panose="020B0604020202020204" pitchFamily="34" charset="0"/>
              <a:buChar char="•"/>
            </a:pPr>
            <a:r>
              <a:rPr lang="en-IN" b="1" dirty="0"/>
              <a:t>Encryption:</a:t>
            </a:r>
            <a:r>
              <a:rPr lang="en-IN" dirty="0"/>
              <a:t> Verifying that data is encrypted at rest and in transit using strong encryption algorithms and key management practices.</a:t>
            </a:r>
          </a:p>
          <a:p>
            <a:pPr>
              <a:buFont typeface="Arial" panose="020B0604020202020204" pitchFamily="34" charset="0"/>
              <a:buChar char="•"/>
            </a:pPr>
            <a:r>
              <a:rPr lang="en-IN" b="1" dirty="0"/>
              <a:t>Data Loss Prevention (DLP):</a:t>
            </a:r>
            <a:r>
              <a:rPr lang="en-IN" dirty="0"/>
              <a:t> Assessing the use of DLP solutions to prevent sensitive data from being leaked or exfiltrated.</a:t>
            </a:r>
          </a:p>
          <a:p>
            <a:pPr>
              <a:buFont typeface="Arial" panose="020B0604020202020204" pitchFamily="34" charset="0"/>
              <a:buChar char="•"/>
            </a:pPr>
            <a:r>
              <a:rPr lang="en-IN" b="1" dirty="0"/>
              <a:t>Data Retention Policies:</a:t>
            </a:r>
            <a:r>
              <a:rPr lang="en-IN" dirty="0"/>
              <a:t> Ensuring that data retention policies are in place to comply with regulatory requirements and organizational needs.</a:t>
            </a:r>
          </a:p>
          <a:p>
            <a:r>
              <a:rPr lang="en-IN" b="1" dirty="0"/>
              <a:t>Configuration Management:</a:t>
            </a:r>
            <a:endParaRPr lang="en-IN" dirty="0"/>
          </a:p>
          <a:p>
            <a:pPr>
              <a:buFont typeface="Arial" panose="020B0604020202020204" pitchFamily="34" charset="0"/>
              <a:buChar char="•"/>
            </a:pPr>
            <a:r>
              <a:rPr lang="en-IN" b="1" dirty="0"/>
              <a:t>Consistency:</a:t>
            </a:r>
            <a:r>
              <a:rPr lang="en-IN" dirty="0"/>
              <a:t> Checking that configurations across your cloud environment are consistent and adhere to security best practices.</a:t>
            </a:r>
          </a:p>
          <a:p>
            <a:pPr>
              <a:buFont typeface="Arial" panose="020B0604020202020204" pitchFamily="34" charset="0"/>
              <a:buChar char="•"/>
            </a:pPr>
            <a:r>
              <a:rPr lang="en-IN" b="1" dirty="0"/>
              <a:t>Change Management Processes:</a:t>
            </a:r>
            <a:r>
              <a:rPr lang="en-IN" dirty="0"/>
              <a:t> Evaluating the effectiveness of your change management processes to ensure that changes are controlled and documented.</a:t>
            </a:r>
          </a:p>
          <a:p>
            <a:pPr>
              <a:buFont typeface="Arial" panose="020B0604020202020204" pitchFamily="34" charset="0"/>
              <a:buChar char="•"/>
            </a:pPr>
            <a:r>
              <a:rPr lang="en-IN" b="1" dirty="0"/>
              <a:t>Vulnerability Management:</a:t>
            </a:r>
            <a:r>
              <a:rPr lang="en-IN" dirty="0"/>
              <a:t> Assessing your vulnerability management program to identify and remediate vulnerabilities in a timely manner.</a:t>
            </a:r>
          </a:p>
        </p:txBody>
      </p:sp>
    </p:spTree>
    <p:extLst>
      <p:ext uri="{BB962C8B-B14F-4D97-AF65-F5344CB8AC3E}">
        <p14:creationId xmlns:p14="http://schemas.microsoft.com/office/powerpoint/2010/main" val="268372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Key Areas of Focus in a Cloud Audit</a:t>
            </a:r>
            <a:endParaRPr lang="en-US" dirty="0"/>
          </a:p>
        </p:txBody>
      </p:sp>
      <p:sp>
        <p:nvSpPr>
          <p:cNvPr id="3" name="Content Placeholder 2">
            <a:extLst>
              <a:ext uri="{FF2B5EF4-FFF2-40B4-BE49-F238E27FC236}">
                <a16:creationId xmlns:a16="http://schemas.microsoft.com/office/drawing/2014/main" id="{E634F93C-D429-0F3A-A089-C2666B4B351D}"/>
              </a:ext>
            </a:extLst>
          </p:cNvPr>
          <p:cNvSpPr>
            <a:spLocks noGrp="1"/>
          </p:cNvSpPr>
          <p:nvPr>
            <p:ph idx="1"/>
          </p:nvPr>
        </p:nvSpPr>
        <p:spPr>
          <a:xfrm>
            <a:off x="406400" y="1493838"/>
            <a:ext cx="11785600" cy="5058854"/>
          </a:xfrm>
        </p:spPr>
        <p:txBody>
          <a:bodyPr>
            <a:normAutofit/>
          </a:bodyPr>
          <a:lstStyle/>
          <a:p>
            <a:r>
              <a:rPr lang="en-IN" b="1" dirty="0"/>
              <a:t>Logging and Monitoring:</a:t>
            </a:r>
            <a:endParaRPr lang="en-IN" dirty="0"/>
          </a:p>
          <a:p>
            <a:pPr>
              <a:buFont typeface="Arial" panose="020B0604020202020204" pitchFamily="34" charset="0"/>
              <a:buChar char="•"/>
            </a:pPr>
            <a:r>
              <a:rPr lang="en-IN" b="1" dirty="0"/>
              <a:t>Log Collection and Analysis:</a:t>
            </a:r>
            <a:r>
              <a:rPr lang="en-IN" dirty="0"/>
              <a:t> Ensuring that logs from various cloud services and resources are collected and </a:t>
            </a:r>
            <a:r>
              <a:rPr lang="en-IN" dirty="0" err="1"/>
              <a:t>analyzed</a:t>
            </a:r>
            <a:r>
              <a:rPr lang="en-IN" dirty="0"/>
              <a:t> to detect suspicious activity.</a:t>
            </a:r>
          </a:p>
          <a:p>
            <a:pPr>
              <a:buFont typeface="Arial" panose="020B0604020202020204" pitchFamily="34" charset="0"/>
              <a:buChar char="•"/>
            </a:pPr>
            <a:r>
              <a:rPr lang="en-IN" b="1" dirty="0"/>
              <a:t>Security Event Monitoring:</a:t>
            </a:r>
            <a:r>
              <a:rPr lang="en-IN" dirty="0"/>
              <a:t> Implementing security event monitoring to identify and respond to potential security incidents in real-time.</a:t>
            </a:r>
          </a:p>
          <a:p>
            <a:r>
              <a:rPr lang="en-IN" b="1" dirty="0"/>
              <a:t>Incident Response:</a:t>
            </a:r>
            <a:endParaRPr lang="en-IN" dirty="0"/>
          </a:p>
          <a:p>
            <a:pPr>
              <a:buFont typeface="Arial" panose="020B0604020202020204" pitchFamily="34" charset="0"/>
              <a:buChar char="•"/>
            </a:pPr>
            <a:r>
              <a:rPr lang="en-IN" b="1" dirty="0"/>
              <a:t>Incident Response Plans:</a:t>
            </a:r>
            <a:r>
              <a:rPr lang="en-IN" dirty="0"/>
              <a:t> Reviewing your incident response plans to ensure they are comprehensive and up-to-date.</a:t>
            </a:r>
          </a:p>
          <a:p>
            <a:pPr>
              <a:buFont typeface="Arial" panose="020B0604020202020204" pitchFamily="34" charset="0"/>
              <a:buChar char="•"/>
            </a:pPr>
            <a:r>
              <a:rPr lang="en-IN" b="1" dirty="0"/>
              <a:t>Communication Protocols:</a:t>
            </a:r>
            <a:r>
              <a:rPr lang="en-IN" dirty="0"/>
              <a:t> Establishing clear communication protocols to facilitate effective communication during an incident.</a:t>
            </a:r>
          </a:p>
          <a:p>
            <a:pPr>
              <a:buFont typeface="Arial" panose="020B0604020202020204" pitchFamily="34" charset="0"/>
              <a:buChar char="•"/>
            </a:pPr>
            <a:r>
              <a:rPr lang="en-IN" b="1" dirty="0"/>
              <a:t>Post-Incident Reviews:</a:t>
            </a:r>
            <a:r>
              <a:rPr lang="en-IN" dirty="0"/>
              <a:t> Conducting post-incident reviews to identify lessons learned and improve your incident response capabilities.</a:t>
            </a:r>
          </a:p>
        </p:txBody>
      </p:sp>
    </p:spTree>
    <p:extLst>
      <p:ext uri="{BB962C8B-B14F-4D97-AF65-F5344CB8AC3E}">
        <p14:creationId xmlns:p14="http://schemas.microsoft.com/office/powerpoint/2010/main" val="3639509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Trends and Future Directions</a:t>
            </a:r>
            <a:endParaRPr lang="en-US" dirty="0"/>
          </a:p>
        </p:txBody>
      </p:sp>
      <p:pic>
        <p:nvPicPr>
          <p:cNvPr id="24578" name="Picture 2" descr="Digitizing Art History | Hermitage Collection Connection">
            <a:extLst>
              <a:ext uri="{FF2B5EF4-FFF2-40B4-BE49-F238E27FC236}">
                <a16:creationId xmlns:a16="http://schemas.microsoft.com/office/drawing/2014/main" id="{639D6C37-DFF3-42C9-7D24-AA2F2BAC227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97763" y="1493838"/>
            <a:ext cx="6190074" cy="45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410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Trends and Future Directions</a:t>
            </a:r>
            <a:endParaRPr lang="en-US" dirty="0"/>
          </a:p>
        </p:txBody>
      </p:sp>
      <p:sp>
        <p:nvSpPr>
          <p:cNvPr id="2" name="Content Placeholder 1">
            <a:extLst>
              <a:ext uri="{FF2B5EF4-FFF2-40B4-BE49-F238E27FC236}">
                <a16:creationId xmlns:a16="http://schemas.microsoft.com/office/drawing/2014/main" id="{7743B080-4E7A-A57E-0E06-006F63290C61}"/>
              </a:ext>
            </a:extLst>
          </p:cNvPr>
          <p:cNvSpPr>
            <a:spLocks noGrp="1"/>
          </p:cNvSpPr>
          <p:nvPr>
            <p:ph idx="1"/>
          </p:nvPr>
        </p:nvSpPr>
        <p:spPr>
          <a:xfrm>
            <a:off x="406400" y="1493838"/>
            <a:ext cx="11785600" cy="5364162"/>
          </a:xfrm>
        </p:spPr>
        <p:txBody>
          <a:bodyPr>
            <a:normAutofit fontScale="92500" lnSpcReduction="10000"/>
          </a:bodyPr>
          <a:lstStyle/>
          <a:p>
            <a:r>
              <a:rPr lang="en-IN" b="1" dirty="0"/>
              <a:t>AI and Machine Learning for Threat Detection:</a:t>
            </a:r>
            <a:endParaRPr lang="en-IN" dirty="0"/>
          </a:p>
          <a:p>
            <a:pPr>
              <a:buFont typeface="Arial" panose="020B0604020202020204" pitchFamily="34" charset="0"/>
              <a:buChar char="•"/>
            </a:pPr>
            <a:r>
              <a:rPr lang="en-IN" b="1" dirty="0"/>
              <a:t>Anomaly Detection:</a:t>
            </a:r>
            <a:r>
              <a:rPr lang="en-IN" dirty="0"/>
              <a:t> Utilizing AI/ML to identify unusual patterns or </a:t>
            </a:r>
            <a:r>
              <a:rPr lang="en-IN" dirty="0" err="1"/>
              <a:t>behaviors</a:t>
            </a:r>
            <a:r>
              <a:rPr lang="en-IN" dirty="0"/>
              <a:t> that may indicate a security breach.</a:t>
            </a:r>
          </a:p>
          <a:p>
            <a:pPr>
              <a:buFont typeface="Arial" panose="020B0604020202020204" pitchFamily="34" charset="0"/>
              <a:buChar char="•"/>
            </a:pPr>
            <a:r>
              <a:rPr lang="en-IN" b="1" dirty="0"/>
              <a:t>User and Entity </a:t>
            </a:r>
            <a:r>
              <a:rPr lang="en-IN" b="1" dirty="0" err="1"/>
              <a:t>Behavior</a:t>
            </a:r>
            <a:r>
              <a:rPr lang="en-IN" b="1" dirty="0"/>
              <a:t> Analytics (UEBA):</a:t>
            </a:r>
            <a:r>
              <a:rPr lang="en-IN" dirty="0"/>
              <a:t> </a:t>
            </a:r>
            <a:r>
              <a:rPr lang="en-IN" dirty="0" err="1"/>
              <a:t>Analyzing</a:t>
            </a:r>
            <a:r>
              <a:rPr lang="en-IN" dirty="0"/>
              <a:t> user and entity activities to detect deviations from normal patterns that could signify malicious intent.</a:t>
            </a:r>
          </a:p>
          <a:p>
            <a:pPr>
              <a:buFont typeface="Arial" panose="020B0604020202020204" pitchFamily="34" charset="0"/>
              <a:buChar char="•"/>
            </a:pPr>
            <a:r>
              <a:rPr lang="en-IN" b="1" dirty="0"/>
              <a:t>Threat Intelligence Integration:</a:t>
            </a:r>
            <a:r>
              <a:rPr lang="en-IN" dirty="0"/>
              <a:t> Incorporating threat intelligence feeds into AI/ML models to enhance their ability to detect known threats.</a:t>
            </a:r>
          </a:p>
          <a:p>
            <a:pPr>
              <a:buFont typeface="Arial" panose="020B0604020202020204" pitchFamily="34" charset="0"/>
              <a:buChar char="•"/>
            </a:pPr>
            <a:endParaRPr lang="en-IN" dirty="0"/>
          </a:p>
          <a:p>
            <a:r>
              <a:rPr lang="en-IN" b="1" dirty="0"/>
              <a:t>Zero Trust Security Model:</a:t>
            </a:r>
            <a:endParaRPr lang="en-IN" dirty="0"/>
          </a:p>
          <a:p>
            <a:pPr>
              <a:buFont typeface="Arial" panose="020B0604020202020204" pitchFamily="34" charset="0"/>
              <a:buChar char="•"/>
            </a:pPr>
            <a:r>
              <a:rPr lang="en-IN" b="1" dirty="0"/>
              <a:t>Continuous Verification:</a:t>
            </a:r>
            <a:r>
              <a:rPr lang="en-IN" dirty="0"/>
              <a:t> Constantly verifying the identity and security posture of users and devices before granting access to resources.</a:t>
            </a:r>
          </a:p>
          <a:p>
            <a:pPr>
              <a:buFont typeface="Arial" panose="020B0604020202020204" pitchFamily="34" charset="0"/>
              <a:buChar char="•"/>
            </a:pPr>
            <a:r>
              <a:rPr lang="en-IN" b="1" dirty="0" err="1"/>
              <a:t>Microsegmentation</a:t>
            </a:r>
            <a:r>
              <a:rPr lang="en-IN" b="1" dirty="0"/>
              <a:t>:</a:t>
            </a:r>
            <a:r>
              <a:rPr lang="en-IN" dirty="0"/>
              <a:t> Isolating sensitive data and critical applications using </a:t>
            </a:r>
            <a:r>
              <a:rPr lang="en-IN" dirty="0" err="1"/>
              <a:t>microsegmentation</a:t>
            </a:r>
            <a:r>
              <a:rPr lang="en-IN" dirty="0"/>
              <a:t> to limit the impact of a potential breach.</a:t>
            </a:r>
          </a:p>
          <a:p>
            <a:pPr>
              <a:buFont typeface="Arial" panose="020B0604020202020204" pitchFamily="34" charset="0"/>
              <a:buChar char="•"/>
            </a:pPr>
            <a:r>
              <a:rPr lang="en-IN" b="1" dirty="0"/>
              <a:t>Least Privilege Access:</a:t>
            </a:r>
            <a:r>
              <a:rPr lang="en-IN" dirty="0"/>
              <a:t> Granting users only the minimum level of access necessary to perform their tasks.</a:t>
            </a:r>
          </a:p>
        </p:txBody>
      </p:sp>
    </p:spTree>
    <p:extLst>
      <p:ext uri="{BB962C8B-B14F-4D97-AF65-F5344CB8AC3E}">
        <p14:creationId xmlns:p14="http://schemas.microsoft.com/office/powerpoint/2010/main" val="1317340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Trends and Future Directions</a:t>
            </a:r>
            <a:endParaRPr lang="en-US" dirty="0"/>
          </a:p>
        </p:txBody>
      </p:sp>
      <p:sp>
        <p:nvSpPr>
          <p:cNvPr id="2" name="Content Placeholder 1">
            <a:extLst>
              <a:ext uri="{FF2B5EF4-FFF2-40B4-BE49-F238E27FC236}">
                <a16:creationId xmlns:a16="http://schemas.microsoft.com/office/drawing/2014/main" id="{7743B080-4E7A-A57E-0E06-006F63290C61}"/>
              </a:ext>
            </a:extLst>
          </p:cNvPr>
          <p:cNvSpPr>
            <a:spLocks noGrp="1"/>
          </p:cNvSpPr>
          <p:nvPr>
            <p:ph idx="1"/>
          </p:nvPr>
        </p:nvSpPr>
        <p:spPr>
          <a:xfrm>
            <a:off x="406400" y="1493838"/>
            <a:ext cx="11785600" cy="5364162"/>
          </a:xfrm>
        </p:spPr>
        <p:txBody>
          <a:bodyPr>
            <a:normAutofit fontScale="92500" lnSpcReduction="10000"/>
          </a:bodyPr>
          <a:lstStyle/>
          <a:p>
            <a:r>
              <a:rPr lang="en-IN" b="1" dirty="0"/>
              <a:t>Serverless Security:</a:t>
            </a:r>
            <a:endParaRPr lang="en-IN" dirty="0"/>
          </a:p>
          <a:p>
            <a:pPr>
              <a:buFont typeface="Arial" panose="020B0604020202020204" pitchFamily="34" charset="0"/>
              <a:buChar char="•"/>
            </a:pPr>
            <a:r>
              <a:rPr lang="en-IN" b="1" dirty="0"/>
              <a:t>Function Security:</a:t>
            </a:r>
            <a:r>
              <a:rPr lang="en-IN" dirty="0"/>
              <a:t> Protecting serverless functions from unauthorized access and code injection attacks.</a:t>
            </a:r>
          </a:p>
          <a:p>
            <a:pPr>
              <a:buFont typeface="Arial" panose="020B0604020202020204" pitchFamily="34" charset="0"/>
              <a:buChar char="•"/>
            </a:pPr>
            <a:r>
              <a:rPr lang="en-IN" b="1" dirty="0"/>
              <a:t>API Security:</a:t>
            </a:r>
            <a:r>
              <a:rPr lang="en-IN" dirty="0"/>
              <a:t> Implementing robust authentication and authorization mechanisms to secure APIs exposed by serverless functions.</a:t>
            </a:r>
          </a:p>
          <a:p>
            <a:pPr>
              <a:buFont typeface="Arial" panose="020B0604020202020204" pitchFamily="34" charset="0"/>
              <a:buChar char="•"/>
            </a:pPr>
            <a:r>
              <a:rPr lang="en-IN" b="1" dirty="0"/>
              <a:t>Data Flow Security:</a:t>
            </a:r>
            <a:r>
              <a:rPr lang="en-IN" dirty="0"/>
              <a:t> Ensuring the confidentiality and integrity of data as it moves between serverless functions and other cloud services.</a:t>
            </a:r>
          </a:p>
          <a:p>
            <a:pPr>
              <a:buFont typeface="Arial" panose="020B0604020202020204" pitchFamily="34" charset="0"/>
              <a:buChar char="•"/>
            </a:pPr>
            <a:endParaRPr lang="en-IN" dirty="0"/>
          </a:p>
          <a:p>
            <a:r>
              <a:rPr lang="en-IN" b="1" dirty="0"/>
              <a:t>Cloud-Native Security Tools:</a:t>
            </a:r>
            <a:endParaRPr lang="en-IN" dirty="0"/>
          </a:p>
          <a:p>
            <a:pPr>
              <a:buFont typeface="Arial" panose="020B0604020202020204" pitchFamily="34" charset="0"/>
              <a:buChar char="•"/>
            </a:pPr>
            <a:r>
              <a:rPr lang="en-IN" b="1" dirty="0"/>
              <a:t>Cloud Security Posture Management (CSPM):</a:t>
            </a:r>
            <a:r>
              <a:rPr lang="en-IN" dirty="0"/>
              <a:t> Automating the assessment and remediation of security misconfigurations in cloud environments.</a:t>
            </a:r>
          </a:p>
          <a:p>
            <a:pPr>
              <a:buFont typeface="Arial" panose="020B0604020202020204" pitchFamily="34" charset="0"/>
              <a:buChar char="•"/>
            </a:pPr>
            <a:r>
              <a:rPr lang="en-IN" b="1" dirty="0"/>
              <a:t>Cloud Workload Protection Platforms (CWPP):</a:t>
            </a:r>
            <a:r>
              <a:rPr lang="en-IN" dirty="0"/>
              <a:t> Protecting workloads running in containers and serverless environments.</a:t>
            </a:r>
          </a:p>
          <a:p>
            <a:pPr>
              <a:buFont typeface="Arial" panose="020B0604020202020204" pitchFamily="34" charset="0"/>
              <a:buChar char="•"/>
            </a:pPr>
            <a:r>
              <a:rPr lang="en-IN" b="1" dirty="0"/>
              <a:t>Cloud Access Security Brokers (CASB):</a:t>
            </a:r>
            <a:r>
              <a:rPr lang="en-IN" dirty="0"/>
              <a:t> Enforcing security policies and providing visibility into cloud usage.</a:t>
            </a:r>
          </a:p>
        </p:txBody>
      </p:sp>
    </p:spTree>
    <p:extLst>
      <p:ext uri="{BB962C8B-B14F-4D97-AF65-F5344CB8AC3E}">
        <p14:creationId xmlns:p14="http://schemas.microsoft.com/office/powerpoint/2010/main" val="4275914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Trends and Future Directions</a:t>
            </a:r>
            <a:endParaRPr lang="en-US" dirty="0"/>
          </a:p>
        </p:txBody>
      </p:sp>
      <p:sp>
        <p:nvSpPr>
          <p:cNvPr id="2" name="Content Placeholder 1">
            <a:extLst>
              <a:ext uri="{FF2B5EF4-FFF2-40B4-BE49-F238E27FC236}">
                <a16:creationId xmlns:a16="http://schemas.microsoft.com/office/drawing/2014/main" id="{7743B080-4E7A-A57E-0E06-006F63290C61}"/>
              </a:ext>
            </a:extLst>
          </p:cNvPr>
          <p:cNvSpPr>
            <a:spLocks noGrp="1"/>
          </p:cNvSpPr>
          <p:nvPr>
            <p:ph idx="1"/>
          </p:nvPr>
        </p:nvSpPr>
        <p:spPr>
          <a:xfrm>
            <a:off x="406400" y="1493838"/>
            <a:ext cx="11709400" cy="5070248"/>
          </a:xfrm>
        </p:spPr>
        <p:txBody>
          <a:bodyPr>
            <a:normAutofit fontScale="92500"/>
          </a:bodyPr>
          <a:lstStyle/>
          <a:p>
            <a:r>
              <a:rPr lang="en-IN" b="1" dirty="0"/>
              <a:t>Quantum-Resistant Encryption:</a:t>
            </a:r>
            <a:endParaRPr lang="en-IN" dirty="0"/>
          </a:p>
          <a:p>
            <a:pPr>
              <a:buFont typeface="Arial" panose="020B0604020202020204" pitchFamily="34" charset="0"/>
              <a:buChar char="•"/>
            </a:pPr>
            <a:r>
              <a:rPr lang="en-IN" b="1" dirty="0"/>
              <a:t>Post-Quantum Cryptography (PQC):</a:t>
            </a:r>
            <a:r>
              <a:rPr lang="en-IN" dirty="0"/>
              <a:t> Developing and adopting encryption algorithms that are resistant to attacks from quantum computers.</a:t>
            </a:r>
          </a:p>
          <a:p>
            <a:pPr>
              <a:buFont typeface="Arial" panose="020B0604020202020204" pitchFamily="34" charset="0"/>
              <a:buChar char="•"/>
            </a:pPr>
            <a:r>
              <a:rPr lang="en-IN" b="1" dirty="0"/>
              <a:t>Hybrid Encryption Schemes:</a:t>
            </a:r>
            <a:r>
              <a:rPr lang="en-IN" dirty="0"/>
              <a:t> Combining traditional encryption with PQC to provide immediate protection while transitioning to a post-quantum world.</a:t>
            </a:r>
          </a:p>
          <a:p>
            <a:pPr>
              <a:buFont typeface="Arial" panose="020B0604020202020204" pitchFamily="34" charset="0"/>
              <a:buChar char="•"/>
            </a:pPr>
            <a:endParaRPr lang="en-IN" dirty="0"/>
          </a:p>
          <a:p>
            <a:r>
              <a:rPr lang="en-IN" b="1" dirty="0" err="1"/>
              <a:t>DevSecOps</a:t>
            </a:r>
            <a:r>
              <a:rPr lang="en-IN" b="1" dirty="0"/>
              <a:t>:</a:t>
            </a:r>
            <a:endParaRPr lang="en-IN" dirty="0"/>
          </a:p>
          <a:p>
            <a:pPr>
              <a:buFont typeface="Arial" panose="020B0604020202020204" pitchFamily="34" charset="0"/>
              <a:buChar char="•"/>
            </a:pPr>
            <a:r>
              <a:rPr lang="en-IN" b="1" dirty="0"/>
              <a:t>Shift Left Security:</a:t>
            </a:r>
            <a:r>
              <a:rPr lang="en-IN" dirty="0"/>
              <a:t> Integrating security testing and vulnerability scanning into the early stages of the development process.</a:t>
            </a:r>
          </a:p>
          <a:p>
            <a:pPr>
              <a:buFont typeface="Arial" panose="020B0604020202020204" pitchFamily="34" charset="0"/>
              <a:buChar char="•"/>
            </a:pPr>
            <a:r>
              <a:rPr lang="en-IN" b="1" dirty="0"/>
              <a:t>Continuous Security:</a:t>
            </a:r>
            <a:r>
              <a:rPr lang="en-IN" dirty="0"/>
              <a:t> Automating security checks and remediation throughout the development lifecycle.</a:t>
            </a:r>
          </a:p>
          <a:p>
            <a:pPr>
              <a:buFont typeface="Arial" panose="020B0604020202020204" pitchFamily="34" charset="0"/>
              <a:buChar char="•"/>
            </a:pPr>
            <a:r>
              <a:rPr lang="en-IN" b="1" dirty="0"/>
              <a:t>Collaboration:</a:t>
            </a:r>
            <a:r>
              <a:rPr lang="en-IN" dirty="0"/>
              <a:t> Fostering collaboration between development, security, and operations teams to ensure that security is embedded into every aspect of the development process.</a:t>
            </a:r>
          </a:p>
        </p:txBody>
      </p:sp>
    </p:spTree>
    <p:extLst>
      <p:ext uri="{BB962C8B-B14F-4D97-AF65-F5344CB8AC3E}">
        <p14:creationId xmlns:p14="http://schemas.microsoft.com/office/powerpoint/2010/main" val="38370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878D9-1C23-B307-2EBE-C8ED3F06BB71}"/>
              </a:ext>
            </a:extLst>
          </p:cNvPr>
          <p:cNvSpPr>
            <a:spLocks noGrp="1"/>
          </p:cNvSpPr>
          <p:nvPr>
            <p:ph idx="1"/>
          </p:nvPr>
        </p:nvSpPr>
        <p:spPr/>
        <p:txBody>
          <a:bodyPr>
            <a:normAutofit/>
          </a:bodyPr>
          <a:lstStyle/>
          <a:p>
            <a:pPr>
              <a:buFont typeface="Arial" panose="020B0604020202020204" pitchFamily="34" charset="0"/>
              <a:buChar char="•"/>
            </a:pPr>
            <a:r>
              <a:rPr lang="en-US" sz="2000" dirty="0"/>
              <a:t>Part 1: Securing Storage (30 minutes)</a:t>
            </a:r>
          </a:p>
          <a:p>
            <a:pPr lvl="1">
              <a:buFont typeface="Arial" panose="020B0604020202020204" pitchFamily="34" charset="0"/>
              <a:buChar char="•"/>
            </a:pPr>
            <a:r>
              <a:rPr lang="en-IN" sz="1400" dirty="0"/>
              <a:t>Introduction to Cloud Storage Security</a:t>
            </a:r>
          </a:p>
          <a:p>
            <a:pPr lvl="1">
              <a:buFont typeface="Arial" panose="020B0604020202020204" pitchFamily="34" charset="0"/>
              <a:buChar char="•"/>
            </a:pPr>
            <a:r>
              <a:rPr lang="en-IN" sz="1400" dirty="0"/>
              <a:t>Encryption</a:t>
            </a:r>
          </a:p>
          <a:p>
            <a:pPr lvl="1">
              <a:buFont typeface="Arial" panose="020B0604020202020204" pitchFamily="34" charset="0"/>
              <a:buChar char="•"/>
            </a:pPr>
            <a:r>
              <a:rPr lang="en-IN" sz="1400" dirty="0"/>
              <a:t>Backup and Recovery</a:t>
            </a:r>
          </a:p>
          <a:p>
            <a:pPr>
              <a:buFont typeface="Arial" panose="020B0604020202020204" pitchFamily="34" charset="0"/>
              <a:buChar char="•"/>
            </a:pPr>
            <a:r>
              <a:rPr lang="en-US" sz="2000" dirty="0"/>
              <a:t>Part 2: </a:t>
            </a:r>
            <a:r>
              <a:rPr lang="en-IN" sz="2000" dirty="0"/>
              <a:t>Cloud Configuration and Change Management  </a:t>
            </a:r>
            <a:r>
              <a:rPr lang="en-US" sz="2000" dirty="0"/>
              <a:t>(45 minutes)</a:t>
            </a:r>
          </a:p>
          <a:p>
            <a:pPr lvl="1">
              <a:buFont typeface="Arial" panose="020B0604020202020204" pitchFamily="34" charset="0"/>
              <a:buChar char="•"/>
            </a:pPr>
            <a:r>
              <a:rPr lang="en-US" sz="1400" dirty="0"/>
              <a:t>Cloud Configuration Management</a:t>
            </a:r>
          </a:p>
          <a:p>
            <a:pPr lvl="1">
              <a:buFont typeface="Arial" panose="020B0604020202020204" pitchFamily="34" charset="0"/>
              <a:buChar char="•"/>
            </a:pPr>
            <a:r>
              <a:rPr lang="en-US" sz="1400" dirty="0"/>
              <a:t>Patch Management</a:t>
            </a:r>
          </a:p>
          <a:p>
            <a:pPr lvl="1">
              <a:buFont typeface="Arial" panose="020B0604020202020204" pitchFamily="34" charset="0"/>
              <a:buChar char="•"/>
            </a:pPr>
            <a:r>
              <a:rPr lang="en-US" sz="1400" dirty="0"/>
              <a:t>Cloud Change Management</a:t>
            </a:r>
          </a:p>
          <a:p>
            <a:pPr lvl="1">
              <a:buFont typeface="Arial" panose="020B0604020202020204" pitchFamily="34" charset="0"/>
              <a:buChar char="•"/>
            </a:pPr>
            <a:r>
              <a:rPr lang="en-US" sz="1400" dirty="0"/>
              <a:t>Intrusion Prevention Systems (IPS)</a:t>
            </a:r>
          </a:p>
          <a:p>
            <a:pPr marL="342900" lvl="1" indent="-342900">
              <a:buClr>
                <a:srgbClr val="101141"/>
              </a:buClr>
              <a:buFont typeface="Arial" panose="020B0604020202020204" pitchFamily="34" charset="0"/>
              <a:buChar char="•"/>
            </a:pPr>
            <a:r>
              <a:rPr lang="en-US" sz="2000" dirty="0"/>
              <a:t>Part 3: Cloud Infrastructure Audit (30 minutes)</a:t>
            </a:r>
          </a:p>
          <a:p>
            <a:pPr lvl="1">
              <a:buFont typeface="Arial" panose="020B0604020202020204" pitchFamily="34" charset="0"/>
              <a:buChar char="•"/>
            </a:pPr>
            <a:r>
              <a:rPr lang="en-US" sz="1400" dirty="0"/>
              <a:t>Cloud Infrastructure Audit</a:t>
            </a:r>
          </a:p>
          <a:p>
            <a:pPr lvl="1">
              <a:buFont typeface="Arial" panose="020B0604020202020204" pitchFamily="34" charset="0"/>
              <a:buChar char="•"/>
            </a:pPr>
            <a:r>
              <a:rPr lang="en-US" sz="1400" dirty="0"/>
              <a:t>Key Areas of Focus in a Cloud Audit</a:t>
            </a:r>
          </a:p>
          <a:p>
            <a:pPr>
              <a:buFont typeface="Arial" panose="020B0604020202020204" pitchFamily="34" charset="0"/>
              <a:buChar char="•"/>
            </a:pPr>
            <a:r>
              <a:rPr lang="en-US" sz="2000" dirty="0"/>
              <a:t>Part 4: Q&amp;A and Wrap-up (15 minutes)</a:t>
            </a:r>
          </a:p>
          <a:p>
            <a:pPr lvl="1">
              <a:buFont typeface="Arial" panose="020B0604020202020204" pitchFamily="34" charset="0"/>
              <a:buChar char="•"/>
            </a:pPr>
            <a:r>
              <a:rPr lang="en-IN" sz="1400" dirty="0"/>
              <a:t>Q&amp;A and Discussion</a:t>
            </a:r>
          </a:p>
          <a:p>
            <a:pPr lvl="1">
              <a:buFont typeface="Arial" panose="020B0604020202020204" pitchFamily="34" charset="0"/>
              <a:buChar char="•"/>
            </a:pPr>
            <a:r>
              <a:rPr lang="en-US" sz="1400" dirty="0"/>
              <a:t>Conclusion</a:t>
            </a:r>
          </a:p>
        </p:txBody>
      </p:sp>
      <p:sp>
        <p:nvSpPr>
          <p:cNvPr id="4" name="Content Placeholder 3">
            <a:extLst>
              <a:ext uri="{FF2B5EF4-FFF2-40B4-BE49-F238E27FC236}">
                <a16:creationId xmlns:a16="http://schemas.microsoft.com/office/drawing/2014/main" id="{0A835767-2E47-6376-475E-BFD62E11C84B}"/>
              </a:ext>
            </a:extLst>
          </p:cNvPr>
          <p:cNvSpPr>
            <a:spLocks noGrp="1"/>
          </p:cNvSpPr>
          <p:nvPr>
            <p:ph sz="quarter" idx="10"/>
          </p:nvPr>
        </p:nvSpPr>
        <p:spPr/>
        <p:txBody>
          <a:bodyPr/>
          <a:lstStyle/>
          <a:p>
            <a:r>
              <a:rPr lang="en-US" dirty="0"/>
              <a:t>Agenda</a:t>
            </a:r>
          </a:p>
        </p:txBody>
      </p:sp>
    </p:spTree>
    <p:extLst>
      <p:ext uri="{BB962C8B-B14F-4D97-AF65-F5344CB8AC3E}">
        <p14:creationId xmlns:p14="http://schemas.microsoft.com/office/powerpoint/2010/main" val="371342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FEF4E0-FBF0-31A2-6C5D-CB6CEA9CDDC8}"/>
              </a:ext>
            </a:extLst>
          </p:cNvPr>
          <p:cNvSpPr>
            <a:spLocks noGrp="1"/>
          </p:cNvSpPr>
          <p:nvPr>
            <p:ph idx="1"/>
          </p:nvPr>
        </p:nvSpPr>
        <p:spPr>
          <a:xfrm>
            <a:off x="406400" y="1493838"/>
            <a:ext cx="11785600" cy="5364162"/>
          </a:xfrm>
        </p:spPr>
        <p:txBody>
          <a:bodyPr>
            <a:normAutofit fontScale="85000" lnSpcReduction="20000"/>
          </a:bodyPr>
          <a:lstStyle/>
          <a:p>
            <a:pPr>
              <a:buFont typeface="Arial" panose="020B0604020202020204" pitchFamily="34" charset="0"/>
              <a:buChar char="•"/>
            </a:pPr>
            <a:r>
              <a:rPr lang="en-IN" b="1" dirty="0"/>
              <a:t>Virtual Machines (VMs):</a:t>
            </a:r>
            <a:r>
              <a:rPr lang="en-IN" dirty="0"/>
              <a:t> The building blocks of cloud computing, offering flexibility and efficiency but also potential security risks.</a:t>
            </a:r>
          </a:p>
          <a:p>
            <a:pPr>
              <a:buFont typeface="Arial" panose="020B0604020202020204" pitchFamily="34" charset="0"/>
              <a:buChar char="•"/>
            </a:pPr>
            <a:r>
              <a:rPr lang="en-IN" b="1" dirty="0"/>
              <a:t>Shared Responsibility:</a:t>
            </a:r>
            <a:r>
              <a:rPr lang="en-IN" dirty="0"/>
              <a:t> Both cloud providers and customers share the responsibility for securing VMs.</a:t>
            </a:r>
          </a:p>
          <a:p>
            <a:pPr>
              <a:buFont typeface="Arial" panose="020B0604020202020204" pitchFamily="34" charset="0"/>
              <a:buChar char="•"/>
            </a:pPr>
            <a:r>
              <a:rPr lang="en-IN" b="1" dirty="0"/>
              <a:t>Hardening VMs:</a:t>
            </a:r>
            <a:r>
              <a:rPr lang="en-IN" dirty="0"/>
              <a:t> Proactively reducing the attack surface by disabling unnecessary services, applying updates, and restricting access.</a:t>
            </a:r>
          </a:p>
          <a:p>
            <a:pPr marL="742950" lvl="1" indent="-285750">
              <a:buFont typeface="Arial" panose="020B0604020202020204" pitchFamily="34" charset="0"/>
              <a:buChar char="•"/>
            </a:pPr>
            <a:r>
              <a:rPr lang="en-IN" i="1" dirty="0"/>
              <a:t>Tools: </a:t>
            </a:r>
            <a:r>
              <a:rPr lang="en-IN" i="1" dirty="0" err="1"/>
              <a:t>Lynis</a:t>
            </a:r>
            <a:r>
              <a:rPr lang="en-IN" i="1" dirty="0"/>
              <a:t>, Bastille Linux, Microsoft Security Compliance Toolkit</a:t>
            </a:r>
            <a:endParaRPr lang="en-IN" dirty="0"/>
          </a:p>
          <a:p>
            <a:pPr>
              <a:buFont typeface="Arial" panose="020B0604020202020204" pitchFamily="34" charset="0"/>
              <a:buChar char="•"/>
            </a:pPr>
            <a:r>
              <a:rPr lang="en-IN" b="1" dirty="0"/>
              <a:t>Patch Management:</a:t>
            </a:r>
            <a:r>
              <a:rPr lang="en-IN" dirty="0"/>
              <a:t> Regularly updating software to address vulnerabilities and fix bugs, overcoming challenges in dynamic cloud environments.</a:t>
            </a:r>
          </a:p>
          <a:p>
            <a:pPr marL="742950" lvl="1" indent="-285750">
              <a:buFont typeface="Arial" panose="020B0604020202020204" pitchFamily="34" charset="0"/>
              <a:buChar char="•"/>
            </a:pPr>
            <a:r>
              <a:rPr lang="en-IN" i="1" dirty="0"/>
              <a:t>Tools: AWS Systems Manager, Azure Update Management, SCCM, Tanium</a:t>
            </a:r>
            <a:endParaRPr lang="en-IN" dirty="0"/>
          </a:p>
          <a:p>
            <a:pPr>
              <a:buFont typeface="Arial" panose="020B0604020202020204" pitchFamily="34" charset="0"/>
              <a:buChar char="•"/>
            </a:pPr>
            <a:r>
              <a:rPr lang="en-IN" b="1" dirty="0"/>
              <a:t>Image &amp; Configuration Management:</a:t>
            </a:r>
            <a:r>
              <a:rPr lang="en-IN" dirty="0"/>
              <a:t> Creating secure, standardized VM images and using automation tools for consistency and scalability.</a:t>
            </a:r>
          </a:p>
          <a:p>
            <a:pPr marL="742950" lvl="1" indent="-285750">
              <a:buFont typeface="Arial" panose="020B0604020202020204" pitchFamily="34" charset="0"/>
              <a:buChar char="•"/>
            </a:pPr>
            <a:r>
              <a:rPr lang="en-IN" i="1" dirty="0"/>
              <a:t>Tools: Packer, Ansible, Puppet, Chef, Terraform</a:t>
            </a:r>
          </a:p>
          <a:p>
            <a:pPr marL="742950" lvl="1" indent="-285750">
              <a:buFont typeface="Arial" panose="020B0604020202020204" pitchFamily="34" charset="0"/>
              <a:buChar char="•"/>
            </a:pPr>
            <a:endParaRPr lang="en-IN" dirty="0"/>
          </a:p>
          <a:p>
            <a:r>
              <a:rPr lang="en-IN" dirty="0"/>
              <a:t>Remember, securing VMs requires a multi-layered approach incorporating hardening, patch management, and proper configuration practices.</a:t>
            </a:r>
          </a:p>
          <a:p>
            <a:endParaRPr lang="en-IN" dirty="0"/>
          </a:p>
          <a:p>
            <a:r>
              <a:rPr lang="en-IN" sz="2200" b="1" i="1" dirty="0"/>
              <a:t>Note: </a:t>
            </a:r>
            <a:r>
              <a:rPr lang="en-IN" sz="1900" i="1" dirty="0"/>
              <a:t>The list of tools provided is not exhaustive, and the most suitable tool may depend on your specific cloud environment and requirements.</a:t>
            </a:r>
            <a:endParaRPr lang="en-IN" sz="2200" dirty="0"/>
          </a:p>
        </p:txBody>
      </p:sp>
      <p:sp>
        <p:nvSpPr>
          <p:cNvPr id="3" name="Content Placeholder 2">
            <a:extLst>
              <a:ext uri="{FF2B5EF4-FFF2-40B4-BE49-F238E27FC236}">
                <a16:creationId xmlns:a16="http://schemas.microsoft.com/office/drawing/2014/main" id="{EBA70B05-A6CB-2F1E-D386-FA5D9B4F7D6F}"/>
              </a:ext>
            </a:extLst>
          </p:cNvPr>
          <p:cNvSpPr>
            <a:spLocks noGrp="1"/>
          </p:cNvSpPr>
          <p:nvPr>
            <p:ph sz="quarter" idx="10"/>
          </p:nvPr>
        </p:nvSpPr>
        <p:spPr>
          <a:xfrm>
            <a:off x="406399" y="110358"/>
            <a:ext cx="10592527" cy="1143000"/>
          </a:xfrm>
        </p:spPr>
        <p:txBody>
          <a:bodyPr>
            <a:normAutofit/>
          </a:bodyPr>
          <a:lstStyle/>
          <a:p>
            <a:r>
              <a:rPr lang="en-US" dirty="0"/>
              <a:t>Session 5: A Quick Recap</a:t>
            </a:r>
            <a:br>
              <a:rPr lang="en-US" dirty="0"/>
            </a:br>
            <a:r>
              <a:rPr lang="en-IN" dirty="0"/>
              <a:t>Enhancing Virtual Machine Security</a:t>
            </a:r>
            <a:endParaRPr lang="en-US" dirty="0"/>
          </a:p>
        </p:txBody>
      </p:sp>
    </p:spTree>
    <p:extLst>
      <p:ext uri="{BB962C8B-B14F-4D97-AF65-F5344CB8AC3E}">
        <p14:creationId xmlns:p14="http://schemas.microsoft.com/office/powerpoint/2010/main" val="158575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FEF4E0-FBF0-31A2-6C5D-CB6CEA9CDDC8}"/>
              </a:ext>
            </a:extLst>
          </p:cNvPr>
          <p:cNvSpPr>
            <a:spLocks noGrp="1"/>
          </p:cNvSpPr>
          <p:nvPr>
            <p:ph idx="1"/>
          </p:nvPr>
        </p:nvSpPr>
        <p:spPr>
          <a:xfrm>
            <a:off x="406400" y="1493838"/>
            <a:ext cx="11785600" cy="5364162"/>
          </a:xfrm>
        </p:spPr>
        <p:txBody>
          <a:bodyPr>
            <a:normAutofit fontScale="92500" lnSpcReduction="10000"/>
          </a:bodyPr>
          <a:lstStyle/>
          <a:p>
            <a:pPr>
              <a:buFont typeface="Arial" panose="020B0604020202020204" pitchFamily="34" charset="0"/>
              <a:buChar char="•"/>
            </a:pPr>
            <a:r>
              <a:rPr lang="en-IN" b="1" dirty="0"/>
              <a:t>Network Security is Foundational:</a:t>
            </a:r>
            <a:r>
              <a:rPr lang="en-IN" dirty="0"/>
              <a:t> It's critical for safeguarding cloud data confidentiality, integrity, and availability. Common threats include unauthorized access, data interception, and DDoS attacks.</a:t>
            </a:r>
          </a:p>
          <a:p>
            <a:pPr>
              <a:buFont typeface="Arial" panose="020B0604020202020204" pitchFamily="34" charset="0"/>
              <a:buChar char="•"/>
            </a:pPr>
            <a:r>
              <a:rPr lang="en-IN" b="1" dirty="0"/>
              <a:t>Virtual Private Cloud (VPC):</a:t>
            </a:r>
            <a:r>
              <a:rPr lang="en-IN" dirty="0"/>
              <a:t> Provides network isolation, control over IP addressing, and enhanced security for cloud resources.</a:t>
            </a:r>
          </a:p>
          <a:p>
            <a:pPr marL="742950" lvl="1" indent="-285750">
              <a:buFont typeface="Arial" panose="020B0604020202020204" pitchFamily="34" charset="0"/>
              <a:buChar char="•"/>
            </a:pPr>
            <a:r>
              <a:rPr lang="en-IN" b="1" dirty="0"/>
              <a:t>Tools:</a:t>
            </a:r>
            <a:r>
              <a:rPr lang="en-IN" dirty="0"/>
              <a:t> Amazon VPC, Azure Virtual Network, Google Cloud VPC</a:t>
            </a:r>
          </a:p>
          <a:p>
            <a:pPr>
              <a:buFont typeface="Arial" panose="020B0604020202020204" pitchFamily="34" charset="0"/>
              <a:buChar char="•"/>
            </a:pPr>
            <a:r>
              <a:rPr lang="en-IN" b="1" dirty="0"/>
              <a:t>Firewalls (FW):</a:t>
            </a:r>
            <a:r>
              <a:rPr lang="en-IN" dirty="0"/>
              <a:t> Control network traffic based on predefined rules, with types including network firewalls and </a:t>
            </a:r>
            <a:r>
              <a:rPr lang="en-IN" dirty="0">
                <a:hlinkClick r:id="rId3"/>
              </a:rPr>
              <a:t>web application firewalls (WAFs)</a:t>
            </a:r>
            <a:r>
              <a:rPr lang="en-IN" dirty="0"/>
              <a:t>. Key considerations include rule management, logging, and updates.</a:t>
            </a:r>
          </a:p>
          <a:p>
            <a:pPr marL="742950" lvl="1" indent="-285750">
              <a:buFont typeface="Arial" panose="020B0604020202020204" pitchFamily="34" charset="0"/>
              <a:buChar char="•"/>
            </a:pPr>
            <a:r>
              <a:rPr lang="en-IN" b="1" dirty="0"/>
              <a:t>Tools:</a:t>
            </a:r>
            <a:r>
              <a:rPr lang="en-IN" dirty="0"/>
              <a:t> Palo Alto Networks firewalls, Cisco ASA, Fortinet FortiGate, AWS WAF, Cloudflare WAF</a:t>
            </a:r>
          </a:p>
          <a:p>
            <a:pPr>
              <a:buFont typeface="Arial" panose="020B0604020202020204" pitchFamily="34" charset="0"/>
              <a:buChar char="•"/>
            </a:pPr>
            <a:r>
              <a:rPr lang="en-IN" b="1" dirty="0"/>
              <a:t>Intrusion Prevention Systems (IPS):</a:t>
            </a:r>
            <a:r>
              <a:rPr lang="en-IN" dirty="0"/>
              <a:t> Detect and prevent malicious activity in real-time by </a:t>
            </a:r>
            <a:r>
              <a:rPr lang="en-IN" dirty="0" err="1"/>
              <a:t>analyzing</a:t>
            </a:r>
            <a:r>
              <a:rPr lang="en-IN" dirty="0"/>
              <a:t> traffic for signatures and anomalies, leading to proactive threat detection and an enhanced security posture.</a:t>
            </a:r>
          </a:p>
          <a:p>
            <a:pPr marL="742950" lvl="1" indent="-285750">
              <a:buFont typeface="Arial" panose="020B0604020202020204" pitchFamily="34" charset="0"/>
              <a:buChar char="•"/>
            </a:pPr>
            <a:r>
              <a:rPr lang="en-IN" b="1" dirty="0"/>
              <a:t>Tools:</a:t>
            </a:r>
            <a:r>
              <a:rPr lang="en-IN" dirty="0"/>
              <a:t> Snort, Suricata, Cisco Firepower, Palo Alto Networks IPS</a:t>
            </a:r>
          </a:p>
          <a:p>
            <a:pPr marL="742950" lvl="1" indent="-285750">
              <a:buFont typeface="Arial" panose="020B0604020202020204" pitchFamily="34" charset="0"/>
              <a:buChar char="•"/>
            </a:pPr>
            <a:endParaRPr lang="en-IN" dirty="0"/>
          </a:p>
          <a:p>
            <a:r>
              <a:rPr lang="en-IN" sz="1900" b="1" i="1" dirty="0"/>
              <a:t>Remember:</a:t>
            </a:r>
            <a:r>
              <a:rPr lang="en-IN" sz="1900" i="1" dirty="0"/>
              <a:t> Network security is a multi-layered approach involving various tools and techniques to protect your cloud environment.</a:t>
            </a:r>
          </a:p>
        </p:txBody>
      </p:sp>
      <p:sp>
        <p:nvSpPr>
          <p:cNvPr id="3" name="Content Placeholder 2">
            <a:extLst>
              <a:ext uri="{FF2B5EF4-FFF2-40B4-BE49-F238E27FC236}">
                <a16:creationId xmlns:a16="http://schemas.microsoft.com/office/drawing/2014/main" id="{EBA70B05-A6CB-2F1E-D386-FA5D9B4F7D6F}"/>
              </a:ext>
            </a:extLst>
          </p:cNvPr>
          <p:cNvSpPr>
            <a:spLocks noGrp="1"/>
          </p:cNvSpPr>
          <p:nvPr>
            <p:ph sz="quarter" idx="10"/>
          </p:nvPr>
        </p:nvSpPr>
        <p:spPr>
          <a:xfrm>
            <a:off x="406399" y="110358"/>
            <a:ext cx="10527211" cy="1143000"/>
          </a:xfrm>
        </p:spPr>
        <p:txBody>
          <a:bodyPr>
            <a:normAutofit/>
          </a:bodyPr>
          <a:lstStyle/>
          <a:p>
            <a:r>
              <a:rPr lang="en-US" dirty="0">
                <a:latin typeface="Arial"/>
                <a:cs typeface="Arial"/>
              </a:rPr>
              <a:t>Session 5: A Quick Recap</a:t>
            </a:r>
          </a:p>
          <a:p>
            <a:r>
              <a:rPr lang="en-IN" dirty="0"/>
              <a:t>IAM, Entitlement Management, &amp; Audit</a:t>
            </a:r>
            <a:endParaRPr lang="en-US" dirty="0"/>
          </a:p>
        </p:txBody>
      </p:sp>
    </p:spTree>
    <p:extLst>
      <p:ext uri="{BB962C8B-B14F-4D97-AF65-F5344CB8AC3E}">
        <p14:creationId xmlns:p14="http://schemas.microsoft.com/office/powerpoint/2010/main" val="394543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03F7-ED35-5D36-BE17-71E4707682A9}"/>
              </a:ext>
            </a:extLst>
          </p:cNvPr>
          <p:cNvSpPr>
            <a:spLocks noGrp="1"/>
          </p:cNvSpPr>
          <p:nvPr>
            <p:ph sz="quarter" idx="10"/>
          </p:nvPr>
        </p:nvSpPr>
        <p:spPr>
          <a:xfrm>
            <a:off x="406400" y="152400"/>
            <a:ext cx="8397966" cy="1143000"/>
          </a:xfrm>
        </p:spPr>
        <p:txBody>
          <a:bodyPr>
            <a:normAutofit/>
          </a:bodyPr>
          <a:lstStyle/>
          <a:p>
            <a:r>
              <a:rPr lang="en-IN" dirty="0"/>
              <a:t>Introduction to Cloud Storage Security</a:t>
            </a:r>
            <a:endParaRPr lang="en-US" dirty="0"/>
          </a:p>
        </p:txBody>
      </p:sp>
      <p:sp>
        <p:nvSpPr>
          <p:cNvPr id="4" name="Content Placeholder 3">
            <a:extLst>
              <a:ext uri="{FF2B5EF4-FFF2-40B4-BE49-F238E27FC236}">
                <a16:creationId xmlns:a16="http://schemas.microsoft.com/office/drawing/2014/main" id="{C5F4F7C4-AB3A-0CFA-D1ED-541CC2BBD069}"/>
              </a:ext>
            </a:extLst>
          </p:cNvPr>
          <p:cNvSpPr>
            <a:spLocks noGrp="1"/>
          </p:cNvSpPr>
          <p:nvPr>
            <p:ph idx="1"/>
          </p:nvPr>
        </p:nvSpPr>
        <p:spPr/>
        <p:txBody>
          <a:bodyPr>
            <a:normAutofit fontScale="85000" lnSpcReduction="10000"/>
          </a:bodyPr>
          <a:lstStyle/>
          <a:p>
            <a:r>
              <a:rPr lang="en-IN" b="1" dirty="0"/>
              <a:t>Cloud Storage Overview</a:t>
            </a:r>
            <a:endParaRPr lang="en-IN" dirty="0"/>
          </a:p>
          <a:p>
            <a:pPr>
              <a:buFont typeface="Arial" panose="020B0604020202020204" pitchFamily="34" charset="0"/>
              <a:buChar char="•"/>
            </a:pPr>
            <a:r>
              <a:rPr lang="en-IN" b="1" dirty="0"/>
              <a:t>Object Storage:</a:t>
            </a:r>
            <a:r>
              <a:rPr lang="en-IN" dirty="0"/>
              <a:t> The most common and scalable type of cloud storage, ideal for storing large amounts of unstructured data like images, videos, and documents. Data is stored as objects in a flat address space, making it highly scalable and cost-effective. Examples include Amazon S3, Google Cloud Storage, and Azure Blob Storage.</a:t>
            </a:r>
          </a:p>
          <a:p>
            <a:pPr>
              <a:buFont typeface="Arial" panose="020B0604020202020204" pitchFamily="34" charset="0"/>
              <a:buChar char="•"/>
            </a:pPr>
            <a:r>
              <a:rPr lang="en-IN" b="1" dirty="0"/>
              <a:t>File Storage:</a:t>
            </a:r>
            <a:r>
              <a:rPr lang="en-IN" dirty="0"/>
              <a:t> Provides a hierarchical file system structure familiar to users, suitable for applications that require shared access to files and folders. It is commonly used for lift-and-shift migrations of on-premises applications and for file sharing and collaboration. Examples include Amazon EFS, Google Cloud </a:t>
            </a:r>
            <a:r>
              <a:rPr lang="en-IN" dirty="0" err="1"/>
              <a:t>Filestore</a:t>
            </a:r>
            <a:r>
              <a:rPr lang="en-IN" dirty="0"/>
              <a:t>, and Azure Files.</a:t>
            </a:r>
          </a:p>
          <a:p>
            <a:pPr>
              <a:buFont typeface="Arial" panose="020B0604020202020204" pitchFamily="34" charset="0"/>
              <a:buChar char="•"/>
            </a:pPr>
            <a:r>
              <a:rPr lang="en-IN" b="1" dirty="0"/>
              <a:t>Block Storage:</a:t>
            </a:r>
            <a:r>
              <a:rPr lang="en-IN" dirty="0"/>
              <a:t> Presents storage as raw volumes to virtual machines, similar to traditional hard drives. It offers high performance and low latency, making it well-suited for databases, operating systems, and other applications requiring high I/O throughput. Examples include Amazon EBS, Google Persistent Disk, and Azure Managed Disks.</a:t>
            </a:r>
          </a:p>
        </p:txBody>
      </p:sp>
    </p:spTree>
    <p:extLst>
      <p:ext uri="{BB962C8B-B14F-4D97-AF65-F5344CB8AC3E}">
        <p14:creationId xmlns:p14="http://schemas.microsoft.com/office/powerpoint/2010/main" val="375542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03F7-ED35-5D36-BE17-71E4707682A9}"/>
              </a:ext>
            </a:extLst>
          </p:cNvPr>
          <p:cNvSpPr>
            <a:spLocks noGrp="1"/>
          </p:cNvSpPr>
          <p:nvPr>
            <p:ph sz="quarter" idx="10"/>
          </p:nvPr>
        </p:nvSpPr>
        <p:spPr>
          <a:xfrm>
            <a:off x="406400" y="152400"/>
            <a:ext cx="8397966" cy="1143000"/>
          </a:xfrm>
        </p:spPr>
        <p:txBody>
          <a:bodyPr>
            <a:normAutofit/>
          </a:bodyPr>
          <a:lstStyle/>
          <a:p>
            <a:r>
              <a:rPr lang="en-IN" dirty="0"/>
              <a:t>Introduction to Cloud Storage Security</a:t>
            </a:r>
            <a:endParaRPr lang="en-US" dirty="0"/>
          </a:p>
        </p:txBody>
      </p:sp>
      <p:sp>
        <p:nvSpPr>
          <p:cNvPr id="4" name="Content Placeholder 3">
            <a:extLst>
              <a:ext uri="{FF2B5EF4-FFF2-40B4-BE49-F238E27FC236}">
                <a16:creationId xmlns:a16="http://schemas.microsoft.com/office/drawing/2014/main" id="{C5F4F7C4-AB3A-0CFA-D1ED-541CC2BBD069}"/>
              </a:ext>
            </a:extLst>
          </p:cNvPr>
          <p:cNvSpPr>
            <a:spLocks noGrp="1"/>
          </p:cNvSpPr>
          <p:nvPr>
            <p:ph idx="1"/>
          </p:nvPr>
        </p:nvSpPr>
        <p:spPr/>
        <p:txBody>
          <a:bodyPr>
            <a:normAutofit fontScale="92500"/>
          </a:bodyPr>
          <a:lstStyle/>
          <a:p>
            <a:r>
              <a:rPr lang="en-IN" b="1" dirty="0"/>
              <a:t>Storage Security Challenges</a:t>
            </a:r>
            <a:endParaRPr lang="en-IN" dirty="0"/>
          </a:p>
          <a:p>
            <a:pPr>
              <a:buFont typeface="Arial" panose="020B0604020202020204" pitchFamily="34" charset="0"/>
              <a:buChar char="•"/>
            </a:pPr>
            <a:r>
              <a:rPr lang="en-IN" b="1" dirty="0"/>
              <a:t>Data Breaches:</a:t>
            </a:r>
            <a:r>
              <a:rPr lang="en-IN" dirty="0"/>
              <a:t> Unauthorized access to sensitive data can lead to financial losses, reputational damage, and legal consequences.</a:t>
            </a:r>
          </a:p>
          <a:p>
            <a:pPr>
              <a:buFont typeface="Arial" panose="020B0604020202020204" pitchFamily="34" charset="0"/>
              <a:buChar char="•"/>
            </a:pPr>
            <a:r>
              <a:rPr lang="en-IN" b="1" dirty="0"/>
              <a:t>Unauthorized Access:</a:t>
            </a:r>
            <a:r>
              <a:rPr lang="en-IN" dirty="0"/>
              <a:t> Misconfigured access controls or compromised credentials can allow malicious actors to view, modify, or delete data.</a:t>
            </a:r>
          </a:p>
          <a:p>
            <a:pPr>
              <a:buFont typeface="Arial" panose="020B0604020202020204" pitchFamily="34" charset="0"/>
              <a:buChar char="•"/>
            </a:pPr>
            <a:r>
              <a:rPr lang="en-IN" b="1" dirty="0"/>
              <a:t>Data Loss:</a:t>
            </a:r>
            <a:r>
              <a:rPr lang="en-IN" dirty="0"/>
              <a:t> Hardware failures, natural disasters, or accidental deletions can result in permanent data loss if proper backups and disaster recovery plans are not in place.</a:t>
            </a:r>
          </a:p>
          <a:p>
            <a:pPr>
              <a:buFont typeface="Arial" panose="020B0604020202020204" pitchFamily="34" charset="0"/>
              <a:buChar char="•"/>
            </a:pPr>
            <a:r>
              <a:rPr lang="en-IN" b="1" dirty="0"/>
              <a:t>Data Sovereignty and Compliance:</a:t>
            </a:r>
            <a:r>
              <a:rPr lang="en-IN" dirty="0"/>
              <a:t> Storing data in the cloud raises concerns about data residency and compliance with regulations like GDPR and HIPAA.</a:t>
            </a:r>
          </a:p>
          <a:p>
            <a:pPr>
              <a:buFont typeface="Arial" panose="020B0604020202020204" pitchFamily="34" charset="0"/>
              <a:buChar char="•"/>
            </a:pPr>
            <a:r>
              <a:rPr lang="en-IN" b="1" dirty="0"/>
              <a:t>Insider Threats:</a:t>
            </a:r>
            <a:r>
              <a:rPr lang="en-IN" dirty="0"/>
              <a:t> Malicious or negligent employees with access to cloud storage can pose a significant risk to data security.</a:t>
            </a:r>
          </a:p>
        </p:txBody>
      </p:sp>
    </p:spTree>
    <p:extLst>
      <p:ext uri="{BB962C8B-B14F-4D97-AF65-F5344CB8AC3E}">
        <p14:creationId xmlns:p14="http://schemas.microsoft.com/office/powerpoint/2010/main" val="346923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03F7-ED35-5D36-BE17-71E4707682A9}"/>
              </a:ext>
            </a:extLst>
          </p:cNvPr>
          <p:cNvSpPr>
            <a:spLocks noGrp="1"/>
          </p:cNvSpPr>
          <p:nvPr>
            <p:ph sz="quarter" idx="10"/>
          </p:nvPr>
        </p:nvSpPr>
        <p:spPr>
          <a:xfrm>
            <a:off x="406400" y="152400"/>
            <a:ext cx="8397966" cy="1143000"/>
          </a:xfrm>
        </p:spPr>
        <p:txBody>
          <a:bodyPr>
            <a:normAutofit/>
          </a:bodyPr>
          <a:lstStyle/>
          <a:p>
            <a:r>
              <a:rPr lang="en-IN" dirty="0"/>
              <a:t>Introduction to Cloud Storage Security</a:t>
            </a:r>
            <a:endParaRPr lang="en-US" dirty="0"/>
          </a:p>
        </p:txBody>
      </p:sp>
      <p:sp>
        <p:nvSpPr>
          <p:cNvPr id="4" name="Content Placeholder 3">
            <a:extLst>
              <a:ext uri="{FF2B5EF4-FFF2-40B4-BE49-F238E27FC236}">
                <a16:creationId xmlns:a16="http://schemas.microsoft.com/office/drawing/2014/main" id="{C5F4F7C4-AB3A-0CFA-D1ED-541CC2BBD069}"/>
              </a:ext>
            </a:extLst>
          </p:cNvPr>
          <p:cNvSpPr>
            <a:spLocks noGrp="1"/>
          </p:cNvSpPr>
          <p:nvPr>
            <p:ph idx="1"/>
          </p:nvPr>
        </p:nvSpPr>
        <p:spPr/>
        <p:txBody>
          <a:bodyPr>
            <a:normAutofit/>
          </a:bodyPr>
          <a:lstStyle/>
          <a:p>
            <a:r>
              <a:rPr lang="en-IN" b="1" dirty="0"/>
              <a:t>Shared Responsibility Model</a:t>
            </a:r>
            <a:endParaRPr lang="en-IN" dirty="0"/>
          </a:p>
          <a:p>
            <a:pPr>
              <a:buFont typeface="Arial" panose="020B0604020202020204" pitchFamily="34" charset="0"/>
              <a:buChar char="•"/>
            </a:pPr>
            <a:r>
              <a:rPr lang="en-IN" b="1" dirty="0"/>
              <a:t>Cloud Provider's Responsibility:</a:t>
            </a:r>
            <a:r>
              <a:rPr lang="en-IN" dirty="0"/>
              <a:t> The cloud provider is responsible for securing the underlying infrastructure, including physical security, network security, and host security.</a:t>
            </a:r>
          </a:p>
          <a:p>
            <a:pPr>
              <a:buFont typeface="Arial" panose="020B0604020202020204" pitchFamily="34" charset="0"/>
              <a:buChar char="•"/>
            </a:pPr>
            <a:r>
              <a:rPr lang="en-IN" b="1" dirty="0"/>
              <a:t>Customer's Responsibility:</a:t>
            </a:r>
            <a:r>
              <a:rPr lang="en-IN" dirty="0"/>
              <a:t> The customer is responsible for securing their data and applications in the cloud. This includes implementing strong access controls, encrypting data at rest and in transit, and managing user identities and access privileges.</a:t>
            </a:r>
          </a:p>
        </p:txBody>
      </p:sp>
    </p:spTree>
    <p:extLst>
      <p:ext uri="{BB962C8B-B14F-4D97-AF65-F5344CB8AC3E}">
        <p14:creationId xmlns:p14="http://schemas.microsoft.com/office/powerpoint/2010/main" val="135651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03F7-ED35-5D36-BE17-71E4707682A9}"/>
              </a:ext>
            </a:extLst>
          </p:cNvPr>
          <p:cNvSpPr>
            <a:spLocks noGrp="1"/>
          </p:cNvSpPr>
          <p:nvPr>
            <p:ph sz="quarter" idx="10"/>
          </p:nvPr>
        </p:nvSpPr>
        <p:spPr>
          <a:xfrm>
            <a:off x="406400" y="152400"/>
            <a:ext cx="8397966" cy="1143000"/>
          </a:xfrm>
        </p:spPr>
        <p:txBody>
          <a:bodyPr>
            <a:normAutofit/>
          </a:bodyPr>
          <a:lstStyle/>
          <a:p>
            <a:r>
              <a:rPr lang="en-IN" dirty="0"/>
              <a:t>Decode! :-P</a:t>
            </a:r>
            <a:r>
              <a:rPr lang="en-US" dirty="0"/>
              <a:t> $3%@$%@#</a:t>
            </a:r>
            <a:endParaRPr lang="en-IN" dirty="0"/>
          </a:p>
        </p:txBody>
      </p:sp>
      <p:sp>
        <p:nvSpPr>
          <p:cNvPr id="2" name="Content Placeholder 1">
            <a:extLst>
              <a:ext uri="{FF2B5EF4-FFF2-40B4-BE49-F238E27FC236}">
                <a16:creationId xmlns:a16="http://schemas.microsoft.com/office/drawing/2014/main" id="{7F054993-ACAF-C267-5B65-2F623EF4E89B}"/>
              </a:ext>
            </a:extLst>
          </p:cNvPr>
          <p:cNvSpPr>
            <a:spLocks noGrp="1"/>
          </p:cNvSpPr>
          <p:nvPr>
            <p:ph idx="1"/>
          </p:nvPr>
        </p:nvSpPr>
        <p:spPr/>
        <p:txBody>
          <a:bodyPr/>
          <a:lstStyle/>
          <a:p>
            <a:r>
              <a:rPr lang="en-US" dirty="0"/>
              <a:t>SGVsbG8gdGhlcmUsIHRoaXMgaXMgYSBzZWNyZXQgbWVzc2FnZSE=</a:t>
            </a:r>
          </a:p>
          <a:p>
            <a:endParaRPr lang="en-US" dirty="0"/>
          </a:p>
          <a:p>
            <a:pPr>
              <a:buFont typeface="+mj-lt"/>
              <a:buAutoNum type="arabicPeriod"/>
            </a:pPr>
            <a:r>
              <a:rPr lang="en-IN" dirty="0"/>
              <a:t>Your task is to decode it to find the hidden phrase.</a:t>
            </a:r>
          </a:p>
          <a:p>
            <a:pPr>
              <a:buFont typeface="+mj-lt"/>
              <a:buAutoNum type="arabicPeriod"/>
            </a:pPr>
            <a:r>
              <a:rPr lang="en-IN" dirty="0"/>
              <a:t>Once you've decoded it, identify what type of encoding was used and whether it provides any security.</a:t>
            </a:r>
          </a:p>
          <a:p>
            <a:pPr>
              <a:buFont typeface="+mj-lt"/>
              <a:buAutoNum type="arabicPeriod"/>
            </a:pPr>
            <a:r>
              <a:rPr lang="en-IN" dirty="0"/>
              <a:t>Re-encode the decoded phrase using a Caesar cipher and provide the encoded result.</a:t>
            </a:r>
          </a:p>
          <a:p>
            <a:pPr>
              <a:buFont typeface="+mj-lt"/>
              <a:buAutoNum type="arabicPeriod"/>
            </a:pPr>
            <a:endParaRPr lang="en-IN" dirty="0"/>
          </a:p>
          <a:p>
            <a:endParaRPr lang="en-US" dirty="0"/>
          </a:p>
        </p:txBody>
      </p:sp>
    </p:spTree>
    <p:extLst>
      <p:ext uri="{BB962C8B-B14F-4D97-AF65-F5344CB8AC3E}">
        <p14:creationId xmlns:p14="http://schemas.microsoft.com/office/powerpoint/2010/main" val="4106007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7934532E62ED442B7E5C3F91EE07FD5" ma:contentTypeVersion="4" ma:contentTypeDescription="Create a new document." ma:contentTypeScope="" ma:versionID="47ca64178aa882f198a3a746d4b57a93">
  <xsd:schema xmlns:xsd="http://www.w3.org/2001/XMLSchema" xmlns:xs="http://www.w3.org/2001/XMLSchema" xmlns:p="http://schemas.microsoft.com/office/2006/metadata/properties" xmlns:ns2="e6c0fca8-e8ab-4ed3-b3cf-dd91df233b25" targetNamespace="http://schemas.microsoft.com/office/2006/metadata/properties" ma:root="true" ma:fieldsID="875b7d516fba8276cb580b68fcece61a" ns2:_="">
    <xsd:import namespace="e6c0fca8-e8ab-4ed3-b3cf-dd91df233b2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c0fca8-e8ab-4ed3-b3cf-dd91df233b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BFA16E-0C47-4D38-95F3-CC1BF65F76A9}">
  <ds:schemaRefs>
    <ds:schemaRef ds:uri="http://schemas.microsoft.com/sharepoint/v3/contenttype/forms"/>
  </ds:schemaRefs>
</ds:datastoreItem>
</file>

<file path=customXml/itemProps2.xml><?xml version="1.0" encoding="utf-8"?>
<ds:datastoreItem xmlns:ds="http://schemas.openxmlformats.org/officeDocument/2006/customXml" ds:itemID="{8AA4F960-14A0-485E-B6E0-CD19A618F7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c0fca8-e8ab-4ed3-b3cf-dd91df233b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23696F-44E5-4670-BFC0-9B697D9FA62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14674</TotalTime>
  <Words>3148</Words>
  <Application>Microsoft Office PowerPoint</Application>
  <PresentationFormat>Widescreen</PresentationFormat>
  <Paragraphs>249</Paragraphs>
  <Slides>28</Slides>
  <Notes>25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Cloud Infrastructure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Aquib R .</dc:creator>
  <cp:lastModifiedBy>Syed Aquib R .</cp:lastModifiedBy>
  <cp:revision>237</cp:revision>
  <dcterms:created xsi:type="dcterms:W3CDTF">2024-07-26T17:19:15Z</dcterms:created>
  <dcterms:modified xsi:type="dcterms:W3CDTF">2025-03-02T00:02:58Z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0x01010067934532E62ED442B7E5C3F91EE07FD5</vt:lpwstr>
  </property>
</Properties>
</file>