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Raleway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Raleway-italic.fntdata"/><Relationship Id="rId16" Type="http://schemas.openxmlformats.org/officeDocument/2006/relationships/slide" Target="slides/slide11.xml"/><Relationship Id="rId38" Type="http://schemas.openxmlformats.org/officeDocument/2006/relationships/font" Target="fonts/Ralew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fb8a763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fb8a763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5eaa9f90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5eaa9f90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fd35b943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fd35b943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5fd35b943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5fd35b943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fd35b9433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fd35b943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fdd9f44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fdd9f44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5ea629cce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5ea629cce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a629cce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a629cce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5ea629cce1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5ea629cce1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a629cce1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a629cce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ea629cce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ea629cce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a629cce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a629cce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5ea629cce1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5ea629cce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ea629cce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ea629cce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fdd9f44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fdd9f44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fdd9f449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fdd9f449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e28bdc4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3e28bdc4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e28bdc4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e28bdc4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e28bdc4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e28bdc4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fb8a763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3fb8a763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fb8a763e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3fb8a763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fdd9f449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fdd9f449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5fe3dd0d9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5fe3dd0d9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da1fb6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da1fb6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ea629cce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ea629cc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fb8a763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fb8a763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5ea629cce1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5ea629cce1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ea629cce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ea629cce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fd35b943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fd35b943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fd35b94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fd35b94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developer.github.com/v4/explorer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facebook.github.io/graphql" TargetMode="External"/><Relationship Id="rId4" Type="http://schemas.openxmlformats.org/officeDocument/2006/relationships/hyperlink" Target="https://graphql.org/" TargetMode="External"/><Relationship Id="rId5" Type="http://schemas.openxmlformats.org/officeDocument/2006/relationships/hyperlink" Target="https://graphql.org/graphql-js/" TargetMode="External"/><Relationship Id="rId6" Type="http://schemas.openxmlformats.org/officeDocument/2006/relationships/hyperlink" Target="https://graphql.org/code/" TargetMode="External"/><Relationship Id="rId7" Type="http://schemas.openxmlformats.org/officeDocument/2006/relationships/hyperlink" Target="https://github.com/chentsulin/awesome-graphq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hyperlink" Target="https://www.youtube.com/watch?v=783ccP__No8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Relationship Id="rId10" Type="http://schemas.openxmlformats.org/officeDocument/2006/relationships/image" Target="../media/image1.png"/><Relationship Id="rId9" Type="http://schemas.openxmlformats.org/officeDocument/2006/relationships/image" Target="../media/image19.png"/><Relationship Id="rId5" Type="http://schemas.openxmlformats.org/officeDocument/2006/relationships/image" Target="../media/image7.png"/><Relationship Id="rId6" Type="http://schemas.openxmlformats.org/officeDocument/2006/relationships/hyperlink" Target="https://graphql.org/users/" TargetMode="External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11932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GraphQL</a:t>
            </a:r>
            <a:endParaRPr/>
          </a:p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6196202" y="3979775"/>
            <a:ext cx="294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Rodrigo Prates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github.com/rodrigocprates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08/2019</a:t>
            </a:r>
            <a:endParaRPr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 important aspects</a:t>
            </a:r>
            <a:endParaRPr/>
          </a:p>
        </p:txBody>
      </p:sp>
      <p:sp>
        <p:nvSpPr>
          <p:cNvPr id="156" name="Google Shape;156;p22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schema specifies the API contract.</a:t>
            </a:r>
            <a:endParaRPr i="1"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Strongly Typed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: all types and relationships are defined in schema.</a:t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Introspective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: client can query details about the schema.</a:t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Hierarchical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: query and response have same structure.</a:t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Schema</a:t>
            </a:r>
            <a:r>
              <a:rPr b="0" lang="en" sz="3200"/>
              <a:t> definition</a:t>
            </a:r>
            <a:endParaRPr b="0" sz="3200"/>
          </a:p>
        </p:txBody>
      </p:sp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729625" y="2231050"/>
            <a:ext cx="28887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To define a </a:t>
            </a: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schema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 we use a </a:t>
            </a:r>
            <a:r>
              <a:rPr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Schema Definition Language (SDL)</a:t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0725" y="2231050"/>
            <a:ext cx="4600096" cy="27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Operation </a:t>
            </a:r>
            <a:r>
              <a:rPr b="0" lang="en" sz="3200"/>
              <a:t>types</a:t>
            </a:r>
            <a:endParaRPr b="0" sz="3200"/>
          </a:p>
        </p:txBody>
      </p:sp>
      <p:sp>
        <p:nvSpPr>
          <p:cNvPr id="169" name="Google Shape;169;p24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There are </a:t>
            </a: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three 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types of operations in a GraphQL service:</a:t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Query: a read-only </a:t>
            </a:r>
            <a:r>
              <a:rPr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endParaRPr i="1"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Mutation: a </a:t>
            </a:r>
            <a:r>
              <a:rPr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 followed by a </a:t>
            </a:r>
            <a:r>
              <a:rPr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fetch</a:t>
            </a:r>
            <a:endParaRPr i="1"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Subscription: a long‐lived request that fetches data in response to source events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Query</a:t>
            </a:r>
            <a:r>
              <a:rPr lang="en" sz="3200"/>
              <a:t> </a:t>
            </a:r>
            <a:r>
              <a:rPr b="0" lang="en" sz="3200"/>
              <a:t>operation t</a:t>
            </a:r>
            <a:r>
              <a:rPr b="0" lang="en" sz="3200"/>
              <a:t>ype -</a:t>
            </a:r>
            <a:r>
              <a:rPr b="0" i="1" lang="en" sz="2000"/>
              <a:t> github graphQL API</a:t>
            </a:r>
            <a:endParaRPr b="0" i="1" sz="2000"/>
          </a:p>
        </p:txBody>
      </p:sp>
      <p:pic>
        <p:nvPicPr>
          <p:cNvPr id="175" name="Google Shape;17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775" y="2139925"/>
            <a:ext cx="6203725" cy="28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Mutation</a:t>
            </a:r>
            <a:r>
              <a:rPr lang="en" sz="3200"/>
              <a:t> </a:t>
            </a:r>
            <a:r>
              <a:rPr b="0" lang="en" sz="3200"/>
              <a:t>operation type</a:t>
            </a:r>
            <a:r>
              <a:rPr b="0" lang="en" sz="3200"/>
              <a:t> -</a:t>
            </a:r>
            <a:r>
              <a:rPr b="0" i="1" lang="en" sz="2000"/>
              <a:t> github graphQL API</a:t>
            </a:r>
            <a:endParaRPr b="0" i="1" sz="20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6625" y="2127075"/>
            <a:ext cx="6364499" cy="27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Subscription</a:t>
            </a:r>
            <a:r>
              <a:rPr lang="en" sz="3200"/>
              <a:t> </a:t>
            </a:r>
            <a:r>
              <a:rPr b="0" lang="en" sz="3200"/>
              <a:t>operation type</a:t>
            </a:r>
            <a:endParaRPr b="0" i="1" sz="2000"/>
          </a:p>
        </p:txBody>
      </p:sp>
      <p:sp>
        <p:nvSpPr>
          <p:cNvPr id="187" name="Google Shape;187;p27"/>
          <p:cNvSpPr txBox="1"/>
          <p:nvPr/>
        </p:nvSpPr>
        <p:spPr>
          <a:xfrm>
            <a:off x="3205350" y="2812500"/>
            <a:ext cx="2736300" cy="1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>
                <a:latin typeface="Lato"/>
                <a:ea typeface="Lato"/>
                <a:cs typeface="Lato"/>
                <a:sym typeface="Lato"/>
              </a:rPr>
              <a:t>whenever</a:t>
            </a:r>
            <a:r>
              <a:rPr i="1" lang="en" sz="1600">
                <a:latin typeface="Lato"/>
                <a:ea typeface="Lato"/>
                <a:cs typeface="Lato"/>
                <a:sym typeface="Lato"/>
              </a:rPr>
              <a:t> a new mutation is performed that creates a new Person, the server sends the information about this person over to the client</a:t>
            </a:r>
            <a:endParaRPr i="1"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2" y="2784750"/>
            <a:ext cx="2084575" cy="188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925" y="2812500"/>
            <a:ext cx="2000500" cy="14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1080088" y="2163825"/>
            <a:ext cx="138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Client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call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559525" y="2163825"/>
            <a:ext cx="13833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Server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 response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7"/>
          <p:cNvSpPr txBox="1"/>
          <p:nvPr/>
        </p:nvSpPr>
        <p:spPr>
          <a:xfrm>
            <a:off x="3636750" y="2163825"/>
            <a:ext cx="1870500" cy="4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Lato"/>
                <a:ea typeface="Lato"/>
                <a:cs typeface="Lato"/>
                <a:sym typeface="Lato"/>
              </a:rPr>
              <a:t>&lt; connection </a:t>
            </a:r>
            <a:r>
              <a:rPr i="1" lang="en">
                <a:latin typeface="Lato"/>
                <a:ea typeface="Lato"/>
                <a:cs typeface="Lato"/>
                <a:sym typeface="Lato"/>
              </a:rPr>
              <a:t>opened &gt;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v</a:t>
            </a:r>
            <a:r>
              <a:rPr b="0" lang="en"/>
              <a:t>s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/>
              <a:t>ways to fetch data</a:t>
            </a:r>
            <a:endParaRPr b="0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For a given blog API, get:</a:t>
            </a:r>
            <a:endParaRPr b="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person </a:t>
            </a:r>
            <a:r>
              <a:rPr lang="en"/>
              <a:t>name</a:t>
            </a:r>
            <a:r>
              <a:rPr b="0" lang="en"/>
              <a:t>, only posts </a:t>
            </a:r>
            <a:r>
              <a:rPr lang="en"/>
              <a:t>title</a:t>
            </a:r>
            <a:r>
              <a:rPr b="0" lang="en"/>
              <a:t> and </a:t>
            </a:r>
            <a:r>
              <a:rPr lang="en"/>
              <a:t>name</a:t>
            </a:r>
            <a:r>
              <a:rPr b="0" lang="en"/>
              <a:t> of </a:t>
            </a:r>
            <a:r>
              <a:rPr b="0" i="1" lang="en"/>
              <a:t>last 3</a:t>
            </a:r>
            <a:r>
              <a:rPr b="0" lang="en"/>
              <a:t> followers</a:t>
            </a:r>
            <a:endParaRPr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ctrTitle"/>
          </p:nvPr>
        </p:nvSpPr>
        <p:spPr>
          <a:xfrm>
            <a:off x="734300" y="368600"/>
            <a:ext cx="73776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way</a:t>
            </a:r>
            <a:r>
              <a:rPr b="0" lang="en"/>
              <a:t> to fetch data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150300"/>
            <a:ext cx="8839199" cy="2419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550" y="720029"/>
            <a:ext cx="2017051" cy="10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ctrTitle"/>
          </p:nvPr>
        </p:nvSpPr>
        <p:spPr>
          <a:xfrm>
            <a:off x="734300" y="368600"/>
            <a:ext cx="73776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way</a:t>
            </a:r>
            <a:r>
              <a:rPr b="0" lang="en"/>
              <a:t> to fetch data</a:t>
            </a:r>
            <a:endParaRPr b="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025" y="1706350"/>
            <a:ext cx="8749662" cy="2840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7225" y="588054"/>
            <a:ext cx="2017051" cy="10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4" name="Google Shape;94;p14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Introduction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How it works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Core Concepts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REST vs GraphQL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Architecture use cases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Running sample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Tools &amp; Ecosystem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Conclusions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>
            <p:ph type="ctrTitle"/>
          </p:nvPr>
        </p:nvSpPr>
        <p:spPr>
          <a:xfrm>
            <a:off x="734300" y="368600"/>
            <a:ext cx="73776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</a:t>
            </a:r>
            <a:r>
              <a:rPr lang="en"/>
              <a:t>way</a:t>
            </a:r>
            <a:r>
              <a:rPr b="0" lang="en"/>
              <a:t> to fetch data</a:t>
            </a:r>
            <a:endParaRPr b="0"/>
          </a:p>
        </p:txBody>
      </p:sp>
      <p:pic>
        <p:nvPicPr>
          <p:cNvPr id="222" name="Google Shape;22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625" y="1966375"/>
            <a:ext cx="8839198" cy="22385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74550" y="720029"/>
            <a:ext cx="2017051" cy="10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ctrTitle"/>
          </p:nvPr>
        </p:nvSpPr>
        <p:spPr>
          <a:xfrm>
            <a:off x="0" y="355900"/>
            <a:ext cx="9400800" cy="16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GraphQL: </a:t>
            </a:r>
            <a:r>
              <a:rPr b="0" lang="en" sz="3600"/>
              <a:t>Fetch only data you want</a:t>
            </a:r>
            <a:endParaRPr b="0" sz="3600"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25" y="1511350"/>
            <a:ext cx="5750148" cy="3473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93575" y="1100554"/>
            <a:ext cx="2017051" cy="10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/>
          <p:nvPr>
            <p:ph idx="1" type="subTitle"/>
          </p:nvPr>
        </p:nvSpPr>
        <p:spPr>
          <a:xfrm>
            <a:off x="7374490" y="3343075"/>
            <a:ext cx="1255200" cy="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2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r>
              <a:rPr b="1" lang="en" sz="12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 guy</a:t>
            </a:r>
            <a:endParaRPr i="1" sz="1200"/>
          </a:p>
        </p:txBody>
      </p:sp>
      <p:pic>
        <p:nvPicPr>
          <p:cNvPr id="232" name="Google Shape;232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8098" y="3689675"/>
            <a:ext cx="1528000" cy="10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vs GraphQL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 </a:t>
            </a:r>
            <a:r>
              <a:rPr i="1" lang="en"/>
              <a:t>way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Fetch data from multiple endpoints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Overfetching</a:t>
            </a:r>
            <a:r>
              <a:rPr lang="en"/>
              <a:t>: call too much data that won’t be all used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i="1" lang="en"/>
              <a:t>Underfetching: </a:t>
            </a:r>
            <a:r>
              <a:rPr lang="en"/>
              <a:t>call an endpoint that has not enough data - forcing to call another endpoint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</a:t>
            </a:r>
            <a:r>
              <a:rPr i="1" lang="en"/>
              <a:t>way</a:t>
            </a:r>
            <a:r>
              <a:rPr lang="en"/>
              <a:t>: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Ask for </a:t>
            </a:r>
            <a:r>
              <a:rPr b="1" lang="en"/>
              <a:t>specific fields</a:t>
            </a:r>
            <a:r>
              <a:rPr lang="en"/>
              <a:t> in a </a:t>
            </a:r>
            <a:r>
              <a:rPr b="1" lang="en"/>
              <a:t>single</a:t>
            </a:r>
            <a:r>
              <a:rPr lang="en"/>
              <a:t> API call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REST</a:t>
            </a:r>
            <a:r>
              <a:rPr lang="en"/>
              <a:t> </a:t>
            </a:r>
            <a:r>
              <a:rPr b="0" lang="en"/>
              <a:t>vs</a:t>
            </a:r>
            <a:r>
              <a:rPr lang="en"/>
              <a:t> GraphQL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F0000"/>
                </a:solidFill>
              </a:rPr>
              <a:t>BUT</a:t>
            </a:r>
            <a:r>
              <a:rPr b="1" lang="en" sz="2400"/>
              <a:t>:</a:t>
            </a:r>
            <a:endParaRPr b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GraphQL is not better because it is </a:t>
            </a:r>
            <a:r>
              <a:rPr b="1" lang="en"/>
              <a:t>trending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Schema definition</a:t>
            </a:r>
            <a:r>
              <a:rPr lang="en"/>
              <a:t> can become </a:t>
            </a:r>
            <a:r>
              <a:rPr b="1" lang="en"/>
              <a:t>very complex</a:t>
            </a:r>
            <a:r>
              <a:rPr lang="en"/>
              <a:t> in a big application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Support </a:t>
            </a:r>
            <a:r>
              <a:rPr b="1" lang="en"/>
              <a:t>caching</a:t>
            </a:r>
            <a:r>
              <a:rPr lang="en"/>
              <a:t> could be harder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Architecture use cases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GraphQL server with a connected database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GraphQL server in front of a number of third party or legacy systems and integrates them through a single GraphQL API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hybrid approach of a connected database and third party or legacy systems that can all be accessed through the same GraphQL API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Architecture use cases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7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GraphQL server with a connected database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7" name="Google Shape;2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38" y="3051088"/>
            <a:ext cx="74580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Architecture use cases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38"/>
          <p:cNvSpPr txBox="1"/>
          <p:nvPr>
            <p:ph idx="1" type="subTitle"/>
          </p:nvPr>
        </p:nvSpPr>
        <p:spPr>
          <a:xfrm>
            <a:off x="729625" y="2231050"/>
            <a:ext cx="38424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GraphQL server </a:t>
            </a:r>
            <a:r>
              <a:rPr b="1" lang="en"/>
              <a:t>in front of</a:t>
            </a:r>
            <a:r>
              <a:rPr lang="en"/>
              <a:t> a number of third party or legacy systems and integrates them through a </a:t>
            </a:r>
            <a:r>
              <a:rPr b="1" lang="en"/>
              <a:t>single</a:t>
            </a:r>
            <a:r>
              <a:rPr lang="en"/>
              <a:t> GraphQL API</a:t>
            </a:r>
            <a:endParaRPr/>
          </a:p>
        </p:txBody>
      </p:sp>
      <p:pic>
        <p:nvPicPr>
          <p:cNvPr id="264" name="Google Shape;26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150" y="2231050"/>
            <a:ext cx="3625851" cy="2745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9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Architecture use cases</a:t>
            </a:r>
            <a:endParaRPr sz="3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9"/>
          <p:cNvSpPr txBox="1"/>
          <p:nvPr>
            <p:ph idx="1" type="subTitle"/>
          </p:nvPr>
        </p:nvSpPr>
        <p:spPr>
          <a:xfrm>
            <a:off x="729625" y="2231050"/>
            <a:ext cx="38424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 hybrid approach of a connected database and third party or legacy systems that can all be accessed through the same GraphQL API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500" y="2126700"/>
            <a:ext cx="2854700" cy="280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Running samples</a:t>
            </a:r>
            <a:endParaRPr/>
          </a:p>
        </p:txBody>
      </p:sp>
      <p:sp>
        <p:nvSpPr>
          <p:cNvPr id="277" name="Google Shape;277;p40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Github V4 API Explorer: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https://developer.github.com/v4/explorer/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Java sample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&amp; Ecosystem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41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Specification: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http://facebook.github.io/graphql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GraphQL website: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https://graphql.org/</a:t>
            </a:r>
            <a:r>
              <a:rPr lang="en"/>
              <a:t>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GraphQL Reference Implementation in JS: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https://graphql.org/graphql-js/</a:t>
            </a:r>
            <a:r>
              <a:rPr lang="en"/>
              <a:t>  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Many different language implementations: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https://graphql.org/code/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GraphQL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https://github.com/chentsulin/awesome-graphql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000" y="2340950"/>
            <a:ext cx="4209374" cy="260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/>
          <p:nvPr/>
        </p:nvSpPr>
        <p:spPr>
          <a:xfrm>
            <a:off x="5485250" y="4256700"/>
            <a:ext cx="3477600" cy="8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hlink"/>
                </a:solidFill>
                <a:hlinkClick r:id="rId4"/>
              </a:rPr>
              <a:t>https://www.youtube.com/watch?v=783ccP__No8</a:t>
            </a:r>
            <a:endParaRPr i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Thoughts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42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From a</a:t>
            </a:r>
            <a:r>
              <a:rPr b="1" lang="en"/>
              <a:t> client</a:t>
            </a:r>
            <a:r>
              <a:rPr lang="en"/>
              <a:t> perspective, using GraphQL is amazing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From a </a:t>
            </a:r>
            <a:r>
              <a:rPr b="1" lang="en"/>
              <a:t>server</a:t>
            </a:r>
            <a:r>
              <a:rPr lang="en"/>
              <a:t> perspective, you gotta know what you are doing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There are a massive number of </a:t>
            </a:r>
            <a:r>
              <a:rPr b="1" lang="en"/>
              <a:t>tools</a:t>
            </a:r>
            <a:r>
              <a:rPr lang="en"/>
              <a:t> and</a:t>
            </a:r>
            <a:r>
              <a:rPr b="1" lang="en"/>
              <a:t> libs</a:t>
            </a:r>
            <a:r>
              <a:rPr lang="en"/>
              <a:t> that we can use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Some language implementations seem to be easier than others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Better have standards to structure project and big schemas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Starting point to your project might be create </a:t>
            </a:r>
            <a:r>
              <a:rPr b="1" lang="en"/>
              <a:t>GraphQL API</a:t>
            </a:r>
            <a:r>
              <a:rPr lang="en"/>
              <a:t> </a:t>
            </a:r>
            <a:r>
              <a:rPr i="1" lang="en"/>
              <a:t>in front of</a:t>
            </a:r>
            <a:r>
              <a:rPr lang="en"/>
              <a:t> your </a:t>
            </a:r>
            <a:r>
              <a:rPr b="1" lang="en"/>
              <a:t>REST endpoints</a:t>
            </a:r>
            <a:endParaRPr b="1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362" y="2797125"/>
            <a:ext cx="1813275" cy="181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subTitle"/>
          </p:nvPr>
        </p:nvSpPr>
        <p:spPr>
          <a:xfrm>
            <a:off x="729450" y="2030025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200"/>
              <a:t>GraphQL is a </a:t>
            </a:r>
            <a:r>
              <a:rPr b="1" i="1" lang="en" sz="2200"/>
              <a:t>query language for APIs</a:t>
            </a:r>
            <a:r>
              <a:rPr i="1" lang="en" sz="2200"/>
              <a:t> and a runtime for fulfilling those queries with your existing data. </a:t>
            </a:r>
            <a:r>
              <a:rPr b="1" i="1" lang="en" sz="2200"/>
              <a:t>GraphQL provides a complete and understandable description of the data in your API</a:t>
            </a:r>
            <a:r>
              <a:rPr i="1" lang="en" sz="2200"/>
              <a:t>, gives clients the power to ask for exactly what they need and nothing more, makes it easier to evolve APIs over time, and enables powerful developer tools.</a:t>
            </a:r>
            <a:endParaRPr i="1" sz="2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Created by Facebook in 2012 to solve </a:t>
            </a:r>
            <a:r>
              <a:rPr i="1" lang="en"/>
              <a:t>data fetching </a:t>
            </a:r>
            <a:r>
              <a:rPr lang="en"/>
              <a:t>challenges on their native mobile apps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Open sourced in 2015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Language agnostic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/>
              <a:t>Alternative to REST architecture style to design APIs</a:t>
            </a:r>
            <a:endParaRPr b="1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Used in production by big companies like GitHub, Facebook, Paypal..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using GraphQL?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2450" y="2634403"/>
            <a:ext cx="2370527" cy="29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1025" y="2702300"/>
            <a:ext cx="876575" cy="8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53725" y="2420887"/>
            <a:ext cx="722600" cy="72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6349850" y="4553725"/>
            <a:ext cx="2565600" cy="3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b="1" lang="en" sz="1300" u="sng">
                <a:solidFill>
                  <a:schemeClr val="hlink"/>
                </a:solidFill>
                <a:hlinkClick r:id="rId6"/>
              </a:rPr>
              <a:t>https://graphql.org/users/</a:t>
            </a:r>
            <a:endParaRPr b="1"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3" name="Google Shape;1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78850" y="3523700"/>
            <a:ext cx="1030025" cy="103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622975" y="3518038"/>
            <a:ext cx="2070825" cy="50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23750" y="3313325"/>
            <a:ext cx="799975" cy="7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3925" y="4096500"/>
            <a:ext cx="1945650" cy="4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ctrTitle"/>
          </p:nvPr>
        </p:nvSpPr>
        <p:spPr>
          <a:xfrm>
            <a:off x="7279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32" name="Google Shape;132;p19"/>
          <p:cNvSpPr txBox="1"/>
          <p:nvPr>
            <p:ph idx="1" type="subTitle"/>
          </p:nvPr>
        </p:nvSpPr>
        <p:spPr>
          <a:xfrm>
            <a:off x="1078600" y="2115550"/>
            <a:ext cx="3204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Client </a:t>
            </a:r>
            <a:r>
              <a:rPr b="1"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endParaRPr i="1"/>
          </a:p>
        </p:txBody>
      </p:sp>
      <p:sp>
        <p:nvSpPr>
          <p:cNvPr id="133" name="Google Shape;133;p19"/>
          <p:cNvSpPr txBox="1"/>
          <p:nvPr>
            <p:ph idx="1" type="subTitle"/>
          </p:nvPr>
        </p:nvSpPr>
        <p:spPr>
          <a:xfrm>
            <a:off x="5211450" y="2115550"/>
            <a:ext cx="3204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Server </a:t>
            </a:r>
            <a:r>
              <a:rPr b="1"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Response (JSON)</a:t>
            </a:r>
            <a:endParaRPr i="1"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950" y="2691550"/>
            <a:ext cx="2781800" cy="227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2424" y="2691550"/>
            <a:ext cx="3052001" cy="23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141" name="Google Shape;141;p20"/>
          <p:cNvSpPr txBox="1"/>
          <p:nvPr>
            <p:ph idx="1" type="subTitle"/>
          </p:nvPr>
        </p:nvSpPr>
        <p:spPr>
          <a:xfrm>
            <a:off x="1249500" y="2485900"/>
            <a:ext cx="3204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 guy</a:t>
            </a:r>
            <a:endParaRPr i="1"/>
          </a:p>
        </p:txBody>
      </p:sp>
      <p:sp>
        <p:nvSpPr>
          <p:cNvPr id="142" name="Google Shape;142;p20"/>
          <p:cNvSpPr txBox="1"/>
          <p:nvPr>
            <p:ph idx="1" type="subTitle"/>
          </p:nvPr>
        </p:nvSpPr>
        <p:spPr>
          <a:xfrm>
            <a:off x="5382350" y="2485900"/>
            <a:ext cx="3204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Back end</a:t>
            </a: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 guy</a:t>
            </a:r>
            <a:endParaRPr i="1"/>
          </a:p>
        </p:txBody>
      </p:sp>
      <p:pic>
        <p:nvPicPr>
          <p:cNvPr id="143" name="Google Shape;14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3143450"/>
            <a:ext cx="2606425" cy="15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6300" y="3176413"/>
            <a:ext cx="2286000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Concepts</a:t>
            </a:r>
            <a:endParaRPr/>
          </a:p>
        </p:txBody>
      </p:sp>
      <p:sp>
        <p:nvSpPr>
          <p:cNvPr id="150" name="Google Shape;150;p21"/>
          <p:cNvSpPr txBox="1"/>
          <p:nvPr>
            <p:ph idx="1" type="subTitle"/>
          </p:nvPr>
        </p:nvSpPr>
        <p:spPr>
          <a:xfrm>
            <a:off x="729625" y="2231050"/>
            <a:ext cx="7688100" cy="19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Schema: 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defines the API structure/contract itself - </a:t>
            </a:r>
            <a:r>
              <a:rPr i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Core concept</a:t>
            </a:r>
            <a:endParaRPr i="1"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Type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: definition of a model (Person, Band, Document..)</a:t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Scalar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 types (default): Int, Float, Boolean, String, ID and custom scalar types</a:t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Query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: definitions to query data (fetch)</a:t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72A3A"/>
              </a:buClr>
              <a:buSzPts val="1500"/>
              <a:buFont typeface="Arial"/>
              <a:buChar char="-"/>
            </a:pPr>
            <a:r>
              <a:rPr b="1"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Mutation</a:t>
            </a:r>
            <a:r>
              <a:rPr lang="en" sz="1500">
                <a:solidFill>
                  <a:srgbClr val="172A3A"/>
                </a:solidFill>
                <a:latin typeface="Arial"/>
                <a:ea typeface="Arial"/>
                <a:cs typeface="Arial"/>
                <a:sym typeface="Arial"/>
              </a:rPr>
              <a:t>: definition to mutate data (create, update, delete..)</a:t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172A3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