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4053" r:id="rId4"/>
  </p:sldMasterIdLst>
  <p:notesMasterIdLst>
    <p:notesMasterId r:id="rId24"/>
  </p:notesMasterIdLst>
  <p:handoutMasterIdLst>
    <p:handoutMasterId r:id="rId25"/>
  </p:handoutMasterIdLst>
  <p:sldIdLst>
    <p:sldId id="279" r:id="rId5"/>
    <p:sldId id="345" r:id="rId6"/>
    <p:sldId id="627" r:id="rId7"/>
    <p:sldId id="633" r:id="rId8"/>
    <p:sldId id="636" r:id="rId9"/>
    <p:sldId id="606" r:id="rId10"/>
    <p:sldId id="638" r:id="rId11"/>
    <p:sldId id="582" r:id="rId12"/>
    <p:sldId id="672" r:id="rId13"/>
    <p:sldId id="640" r:id="rId14"/>
    <p:sldId id="641" r:id="rId15"/>
    <p:sldId id="643" r:id="rId16"/>
    <p:sldId id="644" r:id="rId17"/>
    <p:sldId id="649" r:id="rId18"/>
    <p:sldId id="650" r:id="rId19"/>
    <p:sldId id="658" r:id="rId20"/>
    <p:sldId id="663" r:id="rId21"/>
    <p:sldId id="665" r:id="rId22"/>
    <p:sldId id="669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  <a:srgbClr val="0066CC"/>
    <a:srgbClr val="CCFFFF"/>
    <a:srgbClr val="FFCCFF"/>
    <a:srgbClr val="FF99CC"/>
    <a:srgbClr val="FF0066"/>
    <a:srgbClr val="0099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02" autoAdjust="0"/>
    <p:restoredTop sz="94617" autoAdjust="0"/>
  </p:normalViewPr>
  <p:slideViewPr>
    <p:cSldViewPr>
      <p:cViewPr varScale="1">
        <p:scale>
          <a:sx n="60" d="100"/>
          <a:sy n="60" d="100"/>
        </p:scale>
        <p:origin x="128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-2328" y="-96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>
            <a:extLst>
              <a:ext uri="{FF2B5EF4-FFF2-40B4-BE49-F238E27FC236}">
                <a16:creationId xmlns:a16="http://schemas.microsoft.com/office/drawing/2014/main" id="{86F1BB3A-CAB3-28A2-5D6E-9E37C3EB9D4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3667" name="Rectangle 3">
            <a:extLst>
              <a:ext uri="{FF2B5EF4-FFF2-40B4-BE49-F238E27FC236}">
                <a16:creationId xmlns:a16="http://schemas.microsoft.com/office/drawing/2014/main" id="{60A96B41-CF36-E3D3-66BA-1D1EDBDC1AB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3668" name="Rectangle 4">
            <a:extLst>
              <a:ext uri="{FF2B5EF4-FFF2-40B4-BE49-F238E27FC236}">
                <a16:creationId xmlns:a16="http://schemas.microsoft.com/office/drawing/2014/main" id="{4B136547-48BE-1C87-F498-E598CD2B6914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3669" name="Rectangle 5">
            <a:extLst>
              <a:ext uri="{FF2B5EF4-FFF2-40B4-BE49-F238E27FC236}">
                <a16:creationId xmlns:a16="http://schemas.microsoft.com/office/drawing/2014/main" id="{AB19379D-7209-1052-4D0B-6EB09A13AD8B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anose="020B0600000101010101" pitchFamily="34" charset="-127"/>
              </a:defRPr>
            </a:lvl1pPr>
          </a:lstStyle>
          <a:p>
            <a:fld id="{75DF02F2-60EB-4AB0-ABA9-25BB038E5F7D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11554E15-9EA3-88C9-719A-081B47EAAA4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C45BBD47-BB8F-99ED-3CB6-A7C463616BD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7348" name="Rectangle 4">
            <a:extLst>
              <a:ext uri="{FF2B5EF4-FFF2-40B4-BE49-F238E27FC236}">
                <a16:creationId xmlns:a16="http://schemas.microsoft.com/office/drawing/2014/main" id="{DEB794EA-FF59-EC25-1A79-085962E6C587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9" name="Rectangle 5">
            <a:extLst>
              <a:ext uri="{FF2B5EF4-FFF2-40B4-BE49-F238E27FC236}">
                <a16:creationId xmlns:a16="http://schemas.microsoft.com/office/drawing/2014/main" id="{BE0E340E-4E48-3EFD-35B0-3BF8D4CC061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6870" name="Rectangle 6">
            <a:extLst>
              <a:ext uri="{FF2B5EF4-FFF2-40B4-BE49-F238E27FC236}">
                <a16:creationId xmlns:a16="http://schemas.microsoft.com/office/drawing/2014/main" id="{B7BA5AE9-A324-52FB-B333-5378071D1E3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6871" name="Rectangle 7">
            <a:extLst>
              <a:ext uri="{FF2B5EF4-FFF2-40B4-BE49-F238E27FC236}">
                <a16:creationId xmlns:a16="http://schemas.microsoft.com/office/drawing/2014/main" id="{CE5BCBBC-45D0-E4F0-7720-A27EDB5BC20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anose="020B0600000101010101" pitchFamily="34" charset="-127"/>
              </a:defRPr>
            </a:lvl1pPr>
          </a:lstStyle>
          <a:p>
            <a:fld id="{00AA82FC-34BB-4934-94FC-0FE9FC8A3319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슬라이드 이미지 개체 틀 1">
            <a:extLst>
              <a:ext uri="{FF2B5EF4-FFF2-40B4-BE49-F238E27FC236}">
                <a16:creationId xmlns:a16="http://schemas.microsoft.com/office/drawing/2014/main" id="{9B5D5D82-985B-7EE4-0C48-0A53577C3C8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슬라이드 노트 개체 틀 2">
            <a:extLst>
              <a:ext uri="{FF2B5EF4-FFF2-40B4-BE49-F238E27FC236}">
                <a16:creationId xmlns:a16="http://schemas.microsoft.com/office/drawing/2014/main" id="{B50E224A-59C9-3850-1A60-D84EF23D6B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58372" name="슬라이드 번호 개체 틀 3">
            <a:extLst>
              <a:ext uri="{FF2B5EF4-FFF2-40B4-BE49-F238E27FC236}">
                <a16:creationId xmlns:a16="http://schemas.microsoft.com/office/drawing/2014/main" id="{BEBBC70E-435B-7EA8-1E04-25965701A7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AFE69034-2C14-490B-A2B6-62C97811DA7D}" type="slidenum">
              <a:rPr lang="en-US" altLang="ko-KR" sz="1200">
                <a:latin typeface="굴림" panose="020B0600000101010101" pitchFamily="34" charset="-127"/>
              </a:rPr>
              <a:pPr eaLnBrk="1" hangingPunct="1"/>
              <a:t>10</a:t>
            </a:fld>
            <a:endParaRPr lang="en-US" altLang="ko-KR" sz="1200">
              <a:latin typeface="굴림" panose="020B0600000101010101" pitchFamily="34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Title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9775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973" y="1964267"/>
            <a:ext cx="5714228" cy="2421464"/>
          </a:xfrm>
        </p:spPr>
        <p:txBody>
          <a:bodyPr anchor="b">
            <a:normAutofit/>
          </a:bodyPr>
          <a:lstStyle>
            <a:lvl1pPr algn="r">
              <a:defRPr sz="4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973" y="4385733"/>
            <a:ext cx="5714228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2311" y="5870576"/>
            <a:ext cx="1212173" cy="377825"/>
          </a:xfrm>
        </p:spPr>
        <p:txBody>
          <a:bodyPr/>
          <a:lstStyle/>
          <a:p>
            <a:pPr>
              <a:defRPr/>
            </a:pPr>
            <a:r>
              <a:rPr lang="ko-KR" altLang="en-US"/>
              <a:t>Chap 10  Basic Video Compression Techniques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973" y="5870576"/>
            <a:ext cx="3932137" cy="377825"/>
          </a:xfrm>
        </p:spPr>
        <p:txBody>
          <a:bodyPr/>
          <a:lstStyle/>
          <a:p>
            <a:pPr>
              <a:defRPr/>
            </a:pPr>
            <a:r>
              <a:rPr lang="en-US" altLang="ko-KR"/>
              <a:t>Li &amp; Drew; 인터넷미디어공학부 임창훈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0685" y="5870576"/>
            <a:ext cx="417516" cy="377825"/>
          </a:xfrm>
        </p:spPr>
        <p:txBody>
          <a:bodyPr/>
          <a:lstStyle/>
          <a:p>
            <a:fld id="{EAB08A77-474B-45DA-B95E-E0C7B28100F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0923456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732865"/>
            <a:ext cx="7772400" cy="566738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4401" y="932112"/>
            <a:ext cx="6858000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5299603"/>
            <a:ext cx="77724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Chap 10  Basic Video Compression Techniques</a:t>
            </a:r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Li &amp; Drew; 인터넷미디어공학부 임창훈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08A77-474B-45DA-B95E-E0C7B28100F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67481848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609602"/>
            <a:ext cx="7772399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4343400"/>
            <a:ext cx="7772399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Chap 10  Basic Video Compression Techniques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Li &amp; Drew; 인터넷미디어공학부 임창훈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08A77-474B-45DA-B95E-E0C7B28100F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14818273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88671" y="3352800"/>
            <a:ext cx="6876133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266" y="4343400"/>
            <a:ext cx="77724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Chap 10  Basic Video Compression Techniques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Li &amp; Drew; 인터넷미디어공학부 임창훈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08A77-474B-45DA-B95E-E0C7B28100F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16426914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291648"/>
            <a:ext cx="7772401" cy="1468800"/>
          </a:xfrm>
        </p:spPr>
        <p:txBody>
          <a:bodyPr anchor="b">
            <a:normAutofit/>
          </a:bodyPr>
          <a:lstStyle>
            <a:lvl1pPr algn="l">
              <a:defRPr sz="2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60448"/>
            <a:ext cx="7772402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Chap 10  Basic Video Compression Techniques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Li &amp; Drew; 인터넷미디어공학부 임창훈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08A77-474B-45DA-B95E-E0C7B28100F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7603459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" y="3886200"/>
            <a:ext cx="7772401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75200"/>
            <a:ext cx="7772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Chap 10  Basic Video Compression Techniques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Li &amp; Drew; 인터넷미디어공학부 임창훈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08A77-474B-45DA-B95E-E0C7B28100F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34739789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40" y="609602"/>
            <a:ext cx="7772401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64440" y="3505200"/>
            <a:ext cx="777240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439" y="4343400"/>
            <a:ext cx="7772401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Chap 10  Basic Video Compression Techniques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Li &amp; Drew; 인터넷미디어공학부 임창훈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08A77-474B-45DA-B95E-E0C7B28100F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21323320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Chap 10  Basic Video Compression Techniques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Li &amp; Drew; 인터넷미디어공학부 임창훈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08A77-474B-45DA-B95E-E0C7B28100F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31776784"/>
      </p:ext>
    </p:extLst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2978" y="609600"/>
            <a:ext cx="1676621" cy="5181601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990184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Chap 10  Basic Video Compression Techniques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Li &amp; Drew; 인터넷미디어공학부 임창훈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08A77-474B-45DA-B95E-E0C7B28100F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97344090"/>
      </p:ext>
    </p:extLst>
  </p:cSld>
  <p:clrMapOvr>
    <a:masterClrMapping/>
  </p:clrMapOvr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25BB8234-D6CD-38C9-B5E5-29658C4005C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Chap 10  Basic Video Compression Techniques</a:t>
            </a:r>
            <a:endParaRPr lang="en-US" altLang="ko-KR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5C94626-1E9F-31DD-B4A1-5A46FC8B164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Li &amp; Drew; 인터넷미디어공학부 임창훈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0E42DD8-BCF3-3C93-DA1E-6B9B9FF2883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6AB762-9C8B-43B4-9947-4846282B607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66416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Chap 10  Basic Video Compression Techniques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Li &amp; Drew; 인터넷미디어공학부 임창훈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08A77-474B-45DA-B95E-E0C7B28100F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20138532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308581"/>
            <a:ext cx="77724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4777381"/>
            <a:ext cx="777240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Chap 10  Basic Video Compression Techniques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Li &amp; Drew; 인터넷미디어공학부 임창훈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08A77-474B-45DA-B95E-E0C7B28100F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27968012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2142068"/>
            <a:ext cx="3813048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6553" y="2142068"/>
            <a:ext cx="3813048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Chap 10  Basic Video Compression Techniques</a:t>
            </a:r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Li &amp; Drew; 인터넷미디어공학부 임창훈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08A77-474B-45DA-B95E-E0C7B28100F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63863936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480" y="2218267"/>
            <a:ext cx="354060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1120" y="2218267"/>
            <a:ext cx="35184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6552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Chap 10  Basic Video Compression Techniques</a:t>
            </a:r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Li &amp; Drew; 인터넷미디어공학부 임창훈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08A77-474B-45DA-B95E-E0C7B28100F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95994199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609601"/>
            <a:ext cx="7772400" cy="145626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Chap 10  Basic Video Compression Techniques</a:t>
            </a:r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Li &amp; Drew; 인터넷미디어공학부 임창훈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08A77-474B-45DA-B95E-E0C7B28100F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1203930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Chap 10  Basic Video Compression Techniques</a:t>
            </a:r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Li &amp; Drew; 인터넷미디어공학부 임창훈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08A77-474B-45DA-B95E-E0C7B28100F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51221328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718" y="1557868"/>
            <a:ext cx="2862910" cy="1439332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144" y="609601"/>
            <a:ext cx="4627975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718" y="2997200"/>
            <a:ext cx="2862910" cy="184573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Chap 10  Basic Video Compression Techniques</a:t>
            </a:r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Li &amp; Drew; 인터넷미디어공학부 임창훈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08A77-474B-45DA-B95E-E0C7B28100F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35445040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128" y="1735672"/>
            <a:ext cx="4097204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29200" y="914400"/>
            <a:ext cx="3200400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2128" y="3107272"/>
            <a:ext cx="4097204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Chap 10  Basic Video Compression Techniques</a:t>
            </a:r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08A77-474B-45DA-B95E-E0C7B28100F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93429524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42068"/>
            <a:ext cx="7772400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23712" y="5870576"/>
            <a:ext cx="1212173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r>
              <a:rPr lang="ko-KR" altLang="en-US"/>
              <a:t>Chap 10  Basic Video Compression Techniques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5870576"/>
            <a:ext cx="5990311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r>
              <a:rPr lang="en-US" altLang="ko-KR"/>
              <a:t>Li &amp; Drew; 인터넷미디어공학부 임창훈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12085" y="5870576"/>
            <a:ext cx="417516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AB08A77-474B-45DA-B95E-E0C7B28100F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516953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54" r:id="rId1"/>
    <p:sldLayoutId id="2147484055" r:id="rId2"/>
    <p:sldLayoutId id="2147484056" r:id="rId3"/>
    <p:sldLayoutId id="2147484057" r:id="rId4"/>
    <p:sldLayoutId id="2147484058" r:id="rId5"/>
    <p:sldLayoutId id="2147484059" r:id="rId6"/>
    <p:sldLayoutId id="2147484060" r:id="rId7"/>
    <p:sldLayoutId id="2147484061" r:id="rId8"/>
    <p:sldLayoutId id="2147484062" r:id="rId9"/>
    <p:sldLayoutId id="2147484063" r:id="rId10"/>
    <p:sldLayoutId id="2147484064" r:id="rId11"/>
    <p:sldLayoutId id="2147484065" r:id="rId12"/>
    <p:sldLayoutId id="2147484066" r:id="rId13"/>
    <p:sldLayoutId id="2147484067" r:id="rId14"/>
    <p:sldLayoutId id="2147484068" r:id="rId15"/>
    <p:sldLayoutId id="2147484069" r:id="rId16"/>
    <p:sldLayoutId id="2147484070" r:id="rId17"/>
    <p:sldLayoutId id="2147484071" r:id="rId18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51FEF22C-FC7E-CCB3-540C-BBB8DCF4EC5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58775" y="584200"/>
            <a:ext cx="8532813" cy="2628900"/>
          </a:xfrm>
        </p:spPr>
        <p:txBody>
          <a:bodyPr>
            <a:normAutofit fontScale="90000"/>
          </a:bodyPr>
          <a:lstStyle/>
          <a:p>
            <a:pPr algn="ctr" eaLnBrk="1" hangingPunct="1">
              <a:lnSpc>
                <a:spcPct val="130000"/>
              </a:lnSpc>
              <a:spcBef>
                <a:spcPct val="50000"/>
              </a:spcBef>
            </a:pPr>
            <a:br>
              <a:rPr lang="en-US" altLang="ko-KR" sz="4800" b="1" dirty="0">
                <a:solidFill>
                  <a:schemeClr val="accent2"/>
                </a:solidFill>
                <a:latin typeface="Comic Sans MS" panose="030F0702030302020204" pitchFamily="66" charset="0"/>
              </a:rPr>
            </a:br>
            <a:r>
              <a:rPr lang="en-US" altLang="ko-KR" sz="3600" b="1" dirty="0">
                <a:solidFill>
                  <a:schemeClr val="accent2"/>
                </a:solidFill>
                <a:highlight>
                  <a:srgbClr val="CCECFF"/>
                </a:highlight>
                <a:latin typeface="Abadi Extra Light" panose="020B0204020104020204" pitchFamily="34" charset="0"/>
                <a:ea typeface="Cambria" panose="02040503050406030204" pitchFamily="18" charset="0"/>
              </a:rPr>
              <a:t>Multimedia</a:t>
            </a:r>
            <a:br>
              <a:rPr lang="en-US" altLang="ko-KR" sz="3600" b="1" dirty="0">
                <a:solidFill>
                  <a:schemeClr val="accent2"/>
                </a:solidFill>
                <a:latin typeface="Abadi Extra Light" panose="020B0204020104020204" pitchFamily="34" charset="0"/>
                <a:ea typeface="Cambria" panose="02040503050406030204" pitchFamily="18" charset="0"/>
              </a:rPr>
            </a:br>
            <a:r>
              <a:rPr kumimoji="0" lang="en-US" altLang="ko-KR" sz="2700" b="1" i="0" u="sng" strike="noStrike" kern="1200" cap="all" spc="0" normalizeH="0" baseline="0" noProof="0" dirty="0">
                <a:ln w="3175" cmpd="sng">
                  <a:noFill/>
                </a:ln>
                <a:solidFill>
                  <a:srgbClr val="477BD1"/>
                </a:solidFill>
                <a:effectLst/>
                <a:uLnTx/>
                <a:uFillTx/>
                <a:latin typeface="Abadi Extra Light" panose="020B0204020104020204" pitchFamily="34" charset="0"/>
                <a:ea typeface="Cambria" panose="02040503050406030204" pitchFamily="18" charset="0"/>
                <a:cs typeface="+mj-cs"/>
              </a:rPr>
              <a:t>Chapter 8</a:t>
            </a:r>
            <a:br>
              <a:rPr lang="en-US" altLang="ko-KR" sz="3600" b="1" dirty="0">
                <a:solidFill>
                  <a:schemeClr val="accent2"/>
                </a:solidFill>
                <a:latin typeface="Comic Sans MS" panose="030F0702030302020204" pitchFamily="66" charset="0"/>
              </a:rPr>
            </a:br>
            <a:endParaRPr lang="en-US" altLang="ko-KR" sz="3600" b="1" dirty="0">
              <a:solidFill>
                <a:schemeClr val="accent2"/>
              </a:solidFill>
              <a:latin typeface="Comic Sans MS" panose="030F0702030302020204" pitchFamily="66" charset="0"/>
            </a:endParaRP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3AED6702-6E94-D91A-A85D-25B9052DC51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68425" y="5084763"/>
            <a:ext cx="6877050" cy="1187450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altLang="ko-KR" sz="16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Dr. </a:t>
            </a:r>
            <a:r>
              <a:rPr lang="en-US" altLang="ko-KR" sz="1600" b="1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ahmed</a:t>
            </a:r>
            <a:r>
              <a:rPr lang="en-US" altLang="ko-KR" sz="16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altLang="ko-KR" sz="1600" b="1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alshaflut</a:t>
            </a:r>
            <a:endParaRPr lang="ko-KR" altLang="en-US" sz="1600" b="1" dirty="0">
              <a:solidFill>
                <a:schemeClr val="bg2">
                  <a:lumMod val="40000"/>
                  <a:lumOff val="60000"/>
                </a:schemeClr>
              </a:solidFill>
              <a:latin typeface="Times New Roman" panose="02020603050405020304" pitchFamily="18" charset="0"/>
            </a:endParaRPr>
          </a:p>
        </p:txBody>
      </p:sp>
      <p:sp>
        <p:nvSpPr>
          <p:cNvPr id="11268" name="Line 5">
            <a:extLst>
              <a:ext uri="{FF2B5EF4-FFF2-40B4-BE49-F238E27FC236}">
                <a16:creationId xmlns:a16="http://schemas.microsoft.com/office/drawing/2014/main" id="{514B5F3B-A066-6F34-7742-A9ED9F855058}"/>
              </a:ext>
            </a:extLst>
          </p:cNvPr>
          <p:cNvSpPr>
            <a:spLocks noChangeShapeType="1"/>
          </p:cNvSpPr>
          <p:nvPr/>
        </p:nvSpPr>
        <p:spPr bwMode="auto">
          <a:xfrm>
            <a:off x="719138" y="4508500"/>
            <a:ext cx="8207375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7D80FD-B4D1-7B18-934A-5F11814CA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095BA9-94B8-8821-4E12-01BD5763F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6F444F-E50E-B3A4-6916-0F7C46469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C7D1D30A-F672-4335-8C09-D7CBBB66F59D}" type="slidenum">
              <a:rPr lang="en-US" altLang="ko-KR" sz="1200">
                <a:latin typeface="굴림" panose="020B0600000101010101" pitchFamily="34" charset="-127"/>
              </a:rPr>
              <a:pPr eaLnBrk="1" hangingPunct="1"/>
              <a:t>10</a:t>
            </a:fld>
            <a:endParaRPr lang="en-US" altLang="ko-KR" sz="1200">
              <a:latin typeface="굴림" panose="020B0600000101010101" pitchFamily="34" charset="-127"/>
            </a:endParaRPr>
          </a:p>
        </p:txBody>
      </p:sp>
      <p:sp>
        <p:nvSpPr>
          <p:cNvPr id="27653" name="Text Box 2">
            <a:extLst>
              <a:ext uri="{FF2B5EF4-FFF2-40B4-BE49-F238E27FC236}">
                <a16:creationId xmlns:a16="http://schemas.microsoft.com/office/drawing/2014/main" id="{293BFB78-C719-F475-EB02-65FBD216D6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138" y="333375"/>
            <a:ext cx="7848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9pPr>
          </a:lstStyle>
          <a:p>
            <a:pPr algn="ctr" eaLnBrk="1" hangingPunct="1"/>
            <a:r>
              <a:rPr lang="en-US" altLang="ko-KR" sz="2800" b="1" dirty="0">
                <a:solidFill>
                  <a:schemeClr val="accent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Hierarchical Search</a:t>
            </a:r>
          </a:p>
        </p:txBody>
      </p:sp>
      <p:sp>
        <p:nvSpPr>
          <p:cNvPr id="27654" name="Line 3">
            <a:extLst>
              <a:ext uri="{FF2B5EF4-FFF2-40B4-BE49-F238E27FC236}">
                <a16:creationId xmlns:a16="http://schemas.microsoft.com/office/drawing/2014/main" id="{9DB54386-8A90-EAF9-5DDD-4A5A3A7E4D0D}"/>
              </a:ext>
            </a:extLst>
          </p:cNvPr>
          <p:cNvSpPr>
            <a:spLocks noChangeShapeType="1"/>
          </p:cNvSpPr>
          <p:nvPr/>
        </p:nvSpPr>
        <p:spPr bwMode="auto">
          <a:xfrm>
            <a:off x="792163" y="944563"/>
            <a:ext cx="7667625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5" name="Text Box 4">
            <a:extLst>
              <a:ext uri="{FF2B5EF4-FFF2-40B4-BE49-F238E27FC236}">
                <a16:creationId xmlns:a16="http://schemas.microsoft.com/office/drawing/2014/main" id="{A1086608-FBF6-B59A-216E-F1C300B259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988" y="1052513"/>
            <a:ext cx="8763000" cy="500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9pPr>
          </a:lstStyle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i="1" dirty="0"/>
              <a:t> </a:t>
            </a:r>
            <a:r>
              <a:rPr lang="en-US" altLang="ko-KR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The search can benefit from a </a:t>
            </a:r>
            <a:r>
              <a:rPr lang="en-US" altLang="ko-KR" sz="2200" dirty="0">
                <a:solidFill>
                  <a:schemeClr val="accent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hierarchical  (multiresolution)</a:t>
            </a:r>
            <a:r>
              <a:rPr lang="en-US" altLang="ko-KR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 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ko-KR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   approach in which initial estimation of the motion vector can   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ko-KR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   be obtained from images with a significantly reduced resolution.</a:t>
            </a:r>
          </a:p>
          <a:p>
            <a:pPr eaLnBrk="1" hangingPunct="1">
              <a:lnSpc>
                <a:spcPct val="120000"/>
              </a:lnSpc>
            </a:pPr>
            <a:endParaRPr lang="en-US" altLang="ko-KR" sz="2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22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Figure 10.3: a three-level hierarchical search in which the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ko-KR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   </a:t>
            </a:r>
            <a:r>
              <a:rPr lang="en-US" altLang="ko-KR" sz="2200" dirty="0">
                <a:solidFill>
                  <a:srgbClr val="0066CC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original image </a:t>
            </a:r>
            <a:r>
              <a:rPr lang="en-US" altLang="ko-KR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is at </a:t>
            </a:r>
            <a:r>
              <a:rPr lang="en-US" altLang="ko-KR" sz="2200" dirty="0">
                <a:solidFill>
                  <a:srgbClr val="0066CC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Level 0</a:t>
            </a:r>
            <a:r>
              <a:rPr lang="en-US" altLang="ko-KR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, images at </a:t>
            </a:r>
            <a:r>
              <a:rPr lang="en-US" altLang="ko-KR" sz="2200" dirty="0">
                <a:solidFill>
                  <a:srgbClr val="0066CC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Levels 1</a:t>
            </a:r>
            <a:r>
              <a:rPr lang="en-US" altLang="ko-KR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 and </a:t>
            </a:r>
            <a:r>
              <a:rPr lang="en-US" altLang="ko-KR" sz="2200" dirty="0">
                <a:solidFill>
                  <a:srgbClr val="0066CC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altLang="ko-KR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 are 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ko-KR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   obtained by </a:t>
            </a:r>
            <a:r>
              <a:rPr lang="en-US" altLang="ko-KR" sz="2200" dirty="0">
                <a:solidFill>
                  <a:srgbClr val="0066CC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down-sampling</a:t>
            </a:r>
            <a:r>
              <a:rPr lang="en-US" altLang="ko-KR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 from the previous levels by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ko-KR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   a factor of 2, and the initial search is conducted at Level 2.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endParaRPr lang="en-US" altLang="ko-KR" sz="2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 Since the size of the macroblock is smaller and </a:t>
            </a:r>
            <a:r>
              <a:rPr lang="en-US" altLang="ko-KR" sz="2200" i="1" dirty="0">
                <a:solidFill>
                  <a:srgbClr val="0066CC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en-US" altLang="ko-KR" sz="22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can also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ko-KR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   be proportionally reduced, the number of operations 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ko-KR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   required is greatly reduced.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5" name="Rectangle 3">
            <a:extLst>
              <a:ext uri="{FF2B5EF4-FFF2-40B4-BE49-F238E27FC236}">
                <a16:creationId xmlns:a16="http://schemas.microsoft.com/office/drawing/2014/main" id="{FD2362F2-FA6D-EBA9-B4CC-81A63879662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8313" y="1089025"/>
            <a:ext cx="8229600" cy="4689471"/>
          </a:xfrm>
        </p:spPr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altLang="ko-KR" sz="2400" b="1" dirty="0">
                <a:solidFill>
                  <a:srgbClr val="0066CC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H.261</a:t>
            </a:r>
            <a:r>
              <a:rPr lang="en-US" altLang="ko-K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: An earlier digital video compression standard, its principle of MC-based compression is retained in all later video compression standards.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ko-K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The standard was designed for videophone, video conferencing and other audiovisual services over ISDN.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ko-K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The video codec supports bit-rates of </a:t>
            </a:r>
            <a:r>
              <a:rPr lang="en-US" altLang="ko-KR" sz="2400" i="1" dirty="0">
                <a:solidFill>
                  <a:srgbClr val="0066CC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p×</a:t>
            </a:r>
            <a:r>
              <a:rPr lang="en-US" altLang="ko-KR" sz="2400" dirty="0">
                <a:solidFill>
                  <a:srgbClr val="0066CC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64</a:t>
            </a:r>
            <a:r>
              <a:rPr lang="en-US" altLang="ko-K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kbps, where </a:t>
            </a:r>
            <a:r>
              <a:rPr lang="en-US" altLang="ko-KR" sz="2400" i="1" dirty="0">
                <a:solidFill>
                  <a:srgbClr val="0066CC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en-US" altLang="ko-KR" sz="24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ranges from 1 to 30.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ko-K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Require that the delay of the video encoder be less than 150 msec so that the video can be used for 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altLang="ko-K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	real-time bidirectional video conferencing.</a:t>
            </a:r>
          </a:p>
        </p:txBody>
      </p:sp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FE842F9E-2BFC-8531-A9E4-AEDF2306F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C35BFB1D-173E-5426-40AE-9A72E4821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3918526C-5203-565B-7854-143150E34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30F31C30-8A25-4B1E-A9C4-04494D3C1E55}" type="slidenum">
              <a:rPr lang="en-US" altLang="ko-KR" sz="1200">
                <a:latin typeface="굴림" panose="020B0600000101010101" pitchFamily="34" charset="-127"/>
              </a:rPr>
              <a:pPr eaLnBrk="1" hangingPunct="1"/>
              <a:t>11</a:t>
            </a:fld>
            <a:endParaRPr lang="en-US" altLang="ko-KR" sz="1200">
              <a:latin typeface="굴림" panose="020B0600000101010101" pitchFamily="34" charset="-127"/>
            </a:endParaRPr>
          </a:p>
        </p:txBody>
      </p:sp>
      <p:sp>
        <p:nvSpPr>
          <p:cNvPr id="30726" name="Text Box 4">
            <a:extLst>
              <a:ext uri="{FF2B5EF4-FFF2-40B4-BE49-F238E27FC236}">
                <a16:creationId xmlns:a16="http://schemas.microsoft.com/office/drawing/2014/main" id="{BCDB3362-2E8B-B224-F291-67AD8CEDF9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138" y="333375"/>
            <a:ext cx="7848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9pPr>
          </a:lstStyle>
          <a:p>
            <a:pPr algn="ctr" eaLnBrk="1" hangingPunct="1"/>
            <a:r>
              <a:rPr lang="en-US" altLang="ko-KR" sz="2800" b="1" dirty="0">
                <a:solidFill>
                  <a:schemeClr val="accent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H.261</a:t>
            </a:r>
          </a:p>
        </p:txBody>
      </p:sp>
      <p:sp>
        <p:nvSpPr>
          <p:cNvPr id="30727" name="Line 5">
            <a:extLst>
              <a:ext uri="{FF2B5EF4-FFF2-40B4-BE49-F238E27FC236}">
                <a16:creationId xmlns:a16="http://schemas.microsoft.com/office/drawing/2014/main" id="{A0F278C2-01EA-7E1C-1B7E-D7321F810DED}"/>
              </a:ext>
            </a:extLst>
          </p:cNvPr>
          <p:cNvSpPr>
            <a:spLocks noChangeShapeType="1"/>
          </p:cNvSpPr>
          <p:nvPr/>
        </p:nvSpPr>
        <p:spPr bwMode="auto">
          <a:xfrm>
            <a:off x="792163" y="944563"/>
            <a:ext cx="7667625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1">
            <a:extLst>
              <a:ext uri="{FF2B5EF4-FFF2-40B4-BE49-F238E27FC236}">
                <a16:creationId xmlns:a16="http://schemas.microsoft.com/office/drawing/2014/main" id="{AAC33202-2592-8FFA-6148-43D6E8BC3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</p:txBody>
      </p:sp>
      <p:sp>
        <p:nvSpPr>
          <p:cNvPr id="5" name="바닥글 개체 틀 2">
            <a:extLst>
              <a:ext uri="{FF2B5EF4-FFF2-40B4-BE49-F238E27FC236}">
                <a16:creationId xmlns:a16="http://schemas.microsoft.com/office/drawing/2014/main" id="{9E0FB6A9-C7A7-35A3-685E-407B77FFC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</p:txBody>
      </p:sp>
      <p:sp>
        <p:nvSpPr>
          <p:cNvPr id="6" name="슬라이드 번호 개체 틀 3">
            <a:extLst>
              <a:ext uri="{FF2B5EF4-FFF2-40B4-BE49-F238E27FC236}">
                <a16:creationId xmlns:a16="http://schemas.microsoft.com/office/drawing/2014/main" id="{E9F3563D-124F-010B-8114-84BFD2C38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25B935E4-8B62-4C23-94F0-184D55E779B1}" type="slidenum">
              <a:rPr lang="en-US" altLang="ko-KR" sz="1200">
                <a:latin typeface="굴림" panose="020B0600000101010101" pitchFamily="34" charset="-127"/>
              </a:rPr>
              <a:pPr eaLnBrk="1" hangingPunct="1"/>
              <a:t>12</a:t>
            </a:fld>
            <a:endParaRPr lang="en-US" altLang="ko-KR" sz="1200">
              <a:latin typeface="굴림" panose="020B0600000101010101" pitchFamily="34" charset="-127"/>
            </a:endParaRPr>
          </a:p>
        </p:txBody>
      </p:sp>
      <p:sp>
        <p:nvSpPr>
          <p:cNvPr id="32773" name="Rectangle 2">
            <a:extLst>
              <a:ext uri="{FF2B5EF4-FFF2-40B4-BE49-F238E27FC236}">
                <a16:creationId xmlns:a16="http://schemas.microsoft.com/office/drawing/2014/main" id="{1780349D-2425-8753-5DD6-4226656B0B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0938" y="5408613"/>
            <a:ext cx="71659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9pPr>
          </a:lstStyle>
          <a:p>
            <a:pPr algn="ctr" eaLnBrk="1" hangingPunct="1"/>
            <a:r>
              <a:rPr lang="en-US" altLang="ko-KR" sz="2000" dirty="0">
                <a:solidFill>
                  <a:schemeClr val="accent2"/>
                </a:solidFill>
              </a:rPr>
              <a:t>H.261 Frame Sequence.</a:t>
            </a:r>
          </a:p>
        </p:txBody>
      </p:sp>
      <p:pic>
        <p:nvPicPr>
          <p:cNvPr id="32774" name="Picture 4">
            <a:extLst>
              <a:ext uri="{FF2B5EF4-FFF2-40B4-BE49-F238E27FC236}">
                <a16:creationId xmlns:a16="http://schemas.microsoft.com/office/drawing/2014/main" id="{18CE51E6-A381-8180-44E7-426A6F720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376363"/>
            <a:ext cx="7678737" cy="372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Rectangle 2">
            <a:extLst>
              <a:ext uri="{FF2B5EF4-FFF2-40B4-BE49-F238E27FC236}">
                <a16:creationId xmlns:a16="http://schemas.microsoft.com/office/drawing/2014/main" id="{A3FB7298-A343-3B5D-740F-DD6D6A7F773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8313" y="1052513"/>
            <a:ext cx="8229600" cy="5184775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Two types of image frames are defined: </a:t>
            </a:r>
            <a:r>
              <a:rPr lang="en-US" altLang="ko-KR" sz="2400" dirty="0">
                <a:solidFill>
                  <a:srgbClr val="0066CC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Intra-frames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ko-K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	(</a:t>
            </a:r>
            <a:r>
              <a:rPr lang="en-US" altLang="ko-KR" sz="2400" dirty="0">
                <a:solidFill>
                  <a:srgbClr val="0066CC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I-frames</a:t>
            </a:r>
            <a:r>
              <a:rPr lang="en-US" altLang="ko-K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) and </a:t>
            </a:r>
            <a:r>
              <a:rPr lang="en-US" altLang="ko-KR" sz="2400" dirty="0">
                <a:solidFill>
                  <a:srgbClr val="0066CC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Inter-frames</a:t>
            </a:r>
            <a:r>
              <a:rPr lang="en-US" altLang="ko-K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(</a:t>
            </a:r>
            <a:r>
              <a:rPr lang="en-US" altLang="ko-KR" sz="2400" dirty="0">
                <a:solidFill>
                  <a:srgbClr val="0066CC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P-frames</a:t>
            </a:r>
            <a:r>
              <a:rPr lang="en-US" altLang="ko-K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):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endParaRPr lang="en-US" altLang="ko-KR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rgbClr val="0066CC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I-frames</a:t>
            </a:r>
            <a:r>
              <a:rPr lang="en-US" altLang="ko-K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are treated as independent images. Transform coding method similar to JPEG is applied within each I-frame.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§"/>
            </a:pPr>
            <a:endParaRPr lang="en-US" altLang="ko-KR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rgbClr val="0066CC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P-frames</a:t>
            </a:r>
            <a:r>
              <a:rPr lang="en-US" altLang="ko-K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are not independent: coded by a forward predictive coding method (prediction from previous 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	I-frame or P-frame is allowed).</a:t>
            </a:r>
          </a:p>
        </p:txBody>
      </p:sp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6B693576-B075-B5EE-2698-291EDD948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D1403BAE-523E-FF5A-B0A6-85FC12AD0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.</a:t>
            </a:r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91EE576C-3052-C154-9CB9-B5CE7A241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A9140B72-9CA7-4667-95D3-5BC2DBFA0FEC}" type="slidenum">
              <a:rPr lang="en-US" altLang="ko-KR" sz="1200">
                <a:latin typeface="굴림" panose="020B0600000101010101" pitchFamily="34" charset="-127"/>
              </a:rPr>
              <a:pPr eaLnBrk="1" hangingPunct="1"/>
              <a:t>13</a:t>
            </a:fld>
            <a:endParaRPr lang="en-US" altLang="ko-KR" sz="1200">
              <a:latin typeface="굴림" panose="020B0600000101010101" pitchFamily="34" charset="-127"/>
            </a:endParaRPr>
          </a:p>
        </p:txBody>
      </p:sp>
      <p:sp>
        <p:nvSpPr>
          <p:cNvPr id="33798" name="Text Box 3">
            <a:extLst>
              <a:ext uri="{FF2B5EF4-FFF2-40B4-BE49-F238E27FC236}">
                <a16:creationId xmlns:a16="http://schemas.microsoft.com/office/drawing/2014/main" id="{78BC6712-D347-3417-E99B-D2F36C8CB4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138" y="333375"/>
            <a:ext cx="7848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9pPr>
          </a:lstStyle>
          <a:p>
            <a:pPr algn="ctr" eaLnBrk="1" hangingPunct="1"/>
            <a:r>
              <a:rPr lang="en-US" altLang="ko-KR" sz="2800" b="1" dirty="0">
                <a:solidFill>
                  <a:schemeClr val="accent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H.261 Frame Sequence</a:t>
            </a:r>
          </a:p>
        </p:txBody>
      </p:sp>
      <p:sp>
        <p:nvSpPr>
          <p:cNvPr id="33799" name="Line 4">
            <a:extLst>
              <a:ext uri="{FF2B5EF4-FFF2-40B4-BE49-F238E27FC236}">
                <a16:creationId xmlns:a16="http://schemas.microsoft.com/office/drawing/2014/main" id="{3F0B8E97-B1D3-1120-D676-DE88EA5F305E}"/>
              </a:ext>
            </a:extLst>
          </p:cNvPr>
          <p:cNvSpPr>
            <a:spLocks noChangeShapeType="1"/>
          </p:cNvSpPr>
          <p:nvPr/>
        </p:nvSpPr>
        <p:spPr bwMode="auto">
          <a:xfrm>
            <a:off x="792163" y="944563"/>
            <a:ext cx="7667625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7" name="Rectangle 2">
            <a:extLst>
              <a:ext uri="{FF2B5EF4-FFF2-40B4-BE49-F238E27FC236}">
                <a16:creationId xmlns:a16="http://schemas.microsoft.com/office/drawing/2014/main" id="{B567060D-27ED-A0F0-8892-AFABE849BDD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03238" y="1089025"/>
            <a:ext cx="8194675" cy="4968875"/>
          </a:xfrm>
        </p:spPr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ko-K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For each </a:t>
            </a:r>
            <a:r>
              <a:rPr lang="en-US" altLang="ko-KR" sz="2400" dirty="0">
                <a:solidFill>
                  <a:srgbClr val="0066CC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macroblock</a:t>
            </a:r>
            <a:r>
              <a:rPr lang="en-US" altLang="ko-K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in the Target frame, a </a:t>
            </a:r>
            <a:r>
              <a:rPr lang="en-US" altLang="ko-KR" sz="2400" dirty="0">
                <a:solidFill>
                  <a:srgbClr val="0066CC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motion vector</a:t>
            </a:r>
            <a:r>
              <a:rPr lang="en-US" altLang="ko-K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is allocated by one of the search methods discussed earlier.</a:t>
            </a:r>
          </a:p>
          <a:p>
            <a:pPr eaLnBrk="1" hangingPunct="1">
              <a:lnSpc>
                <a:spcPct val="120000"/>
              </a:lnSpc>
            </a:pPr>
            <a:endParaRPr lang="en-US" altLang="ko-KR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ko-K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After the prediction, a difference macroblock is derived to measure the </a:t>
            </a:r>
            <a:r>
              <a:rPr lang="en-US" altLang="ko-KR" sz="2400" dirty="0">
                <a:solidFill>
                  <a:srgbClr val="0066CC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prediction error</a:t>
            </a:r>
            <a:r>
              <a:rPr lang="en-US" altLang="ko-K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</a:p>
          <a:p>
            <a:pPr eaLnBrk="1" hangingPunct="1">
              <a:lnSpc>
                <a:spcPct val="120000"/>
              </a:lnSpc>
            </a:pPr>
            <a:endParaRPr lang="en-US" altLang="ko-KR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ko-K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Each of these 8x8 blocks go through </a:t>
            </a:r>
            <a:r>
              <a:rPr lang="en-US" altLang="ko-KR" sz="2400" dirty="0">
                <a:solidFill>
                  <a:srgbClr val="0066CC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DCT</a:t>
            </a:r>
            <a:r>
              <a:rPr lang="en-US" altLang="ko-K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altLang="ko-KR" sz="2400" dirty="0">
                <a:solidFill>
                  <a:srgbClr val="0066CC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quantization</a:t>
            </a:r>
            <a:r>
              <a:rPr lang="en-US" altLang="ko-K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altLang="ko-KR" sz="2400" dirty="0">
                <a:solidFill>
                  <a:srgbClr val="0066CC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zigzag scan </a:t>
            </a:r>
            <a:r>
              <a:rPr lang="en-US" altLang="ko-K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and </a:t>
            </a:r>
            <a:r>
              <a:rPr lang="en-US" altLang="ko-KR" sz="2400" dirty="0">
                <a:solidFill>
                  <a:srgbClr val="0066CC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entropy coding </a:t>
            </a:r>
            <a:r>
              <a:rPr lang="en-US" altLang="ko-K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procedures.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§"/>
            </a:pPr>
            <a:endParaRPr lang="en-US" altLang="ko-KR" sz="2400" dirty="0">
              <a:latin typeface="Comic Sans MS" panose="030F0702030302020204" pitchFamily="66" charset="0"/>
            </a:endParaRPr>
          </a:p>
        </p:txBody>
      </p:sp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CDDD3AB6-BCDC-6B4E-CDE3-68D4CB644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72EF31CA-A2C2-BD96-DD5F-1B969AD4B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327565B5-BD88-10FD-FFE3-128CDF965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B547DAE0-B7D7-47C0-B265-0C0BC02386CB}" type="slidenum">
              <a:rPr lang="en-US" altLang="ko-KR" sz="1200">
                <a:latin typeface="굴림" panose="020B0600000101010101" pitchFamily="34" charset="-127"/>
              </a:rPr>
              <a:pPr eaLnBrk="1" hangingPunct="1"/>
              <a:t>14</a:t>
            </a:fld>
            <a:endParaRPr lang="en-US" altLang="ko-KR" sz="1200">
              <a:latin typeface="굴림" panose="020B0600000101010101" pitchFamily="34" charset="-127"/>
            </a:endParaRPr>
          </a:p>
        </p:txBody>
      </p:sp>
      <p:sp>
        <p:nvSpPr>
          <p:cNvPr id="38918" name="Text Box 3">
            <a:extLst>
              <a:ext uri="{FF2B5EF4-FFF2-40B4-BE49-F238E27FC236}">
                <a16:creationId xmlns:a16="http://schemas.microsoft.com/office/drawing/2014/main" id="{38A33350-C2F4-D5A1-1970-AF548DE79A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138" y="333375"/>
            <a:ext cx="7848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9pPr>
          </a:lstStyle>
          <a:p>
            <a:pPr algn="ctr" eaLnBrk="1" hangingPunct="1"/>
            <a:r>
              <a:rPr lang="en-US" altLang="ko-KR" sz="2800" b="1" dirty="0">
                <a:solidFill>
                  <a:schemeClr val="accent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Inter-frame (P-frame) Coding</a:t>
            </a:r>
          </a:p>
        </p:txBody>
      </p:sp>
      <p:sp>
        <p:nvSpPr>
          <p:cNvPr id="38919" name="Line 4">
            <a:extLst>
              <a:ext uri="{FF2B5EF4-FFF2-40B4-BE49-F238E27FC236}">
                <a16:creationId xmlns:a16="http://schemas.microsoft.com/office/drawing/2014/main" id="{82EB206B-05CE-96C9-6C02-5AE639588653}"/>
              </a:ext>
            </a:extLst>
          </p:cNvPr>
          <p:cNvSpPr>
            <a:spLocks noChangeShapeType="1"/>
          </p:cNvSpPr>
          <p:nvPr/>
        </p:nvSpPr>
        <p:spPr bwMode="auto">
          <a:xfrm>
            <a:off x="792163" y="944563"/>
            <a:ext cx="7667625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1" name="Rectangle 2">
            <a:extLst>
              <a:ext uri="{FF2B5EF4-FFF2-40B4-BE49-F238E27FC236}">
                <a16:creationId xmlns:a16="http://schemas.microsoft.com/office/drawing/2014/main" id="{2C51FA52-9AAF-915D-B104-5074F2FAB4A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03238" y="1089025"/>
            <a:ext cx="8194675" cy="5003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The </a:t>
            </a:r>
            <a:r>
              <a:rPr lang="en-US" altLang="ko-KR" sz="2400" dirty="0">
                <a:solidFill>
                  <a:srgbClr val="0066CC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P-frame</a:t>
            </a:r>
            <a:r>
              <a:rPr lang="en-US" altLang="ko-K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coding encodes the </a:t>
            </a:r>
            <a:r>
              <a:rPr lang="en-US" altLang="ko-KR" sz="2400" dirty="0">
                <a:solidFill>
                  <a:srgbClr val="0066CC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difference macroblock</a:t>
            </a:r>
            <a:r>
              <a:rPr lang="en-US" altLang="ko-K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(not the Target macroblock itself).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Sometimes, a good match cannot be found the prediction error exceeds a certain acceptable level.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ko-K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The MB itself is then encoded (treated as an </a:t>
            </a:r>
            <a:r>
              <a:rPr lang="en-US" altLang="ko-KR" sz="2400" dirty="0">
                <a:solidFill>
                  <a:srgbClr val="0066CC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Intra MB</a:t>
            </a:r>
            <a:r>
              <a:rPr lang="en-US" altLang="ko-K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) and in this case it is termed a non-motion compensated MB.</a:t>
            </a:r>
          </a:p>
        </p:txBody>
      </p:sp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B451233E-7064-9894-9D10-F3BD76F7B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30E06E70-CC31-4549-5B19-7198CD9C5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BDDD85C6-A280-14CC-6239-5B78EBACF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62723C8E-283A-4540-8D9B-E1F84E5FC367}" type="slidenum">
              <a:rPr lang="en-US" altLang="ko-KR" sz="1200">
                <a:latin typeface="굴림" panose="020B0600000101010101" pitchFamily="34" charset="-127"/>
              </a:rPr>
              <a:pPr eaLnBrk="1" hangingPunct="1"/>
              <a:t>15</a:t>
            </a:fld>
            <a:endParaRPr lang="en-US" altLang="ko-KR" sz="1200">
              <a:latin typeface="굴림" panose="020B0600000101010101" pitchFamily="34" charset="-127"/>
            </a:endParaRPr>
          </a:p>
        </p:txBody>
      </p:sp>
      <p:sp>
        <p:nvSpPr>
          <p:cNvPr id="39942" name="Text Box 3">
            <a:extLst>
              <a:ext uri="{FF2B5EF4-FFF2-40B4-BE49-F238E27FC236}">
                <a16:creationId xmlns:a16="http://schemas.microsoft.com/office/drawing/2014/main" id="{E25B63E6-F0F3-9EEB-F711-41EA9803C1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138" y="333375"/>
            <a:ext cx="7848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9pPr>
          </a:lstStyle>
          <a:p>
            <a:pPr algn="ctr" eaLnBrk="1" hangingPunct="1"/>
            <a:r>
              <a:rPr lang="en-US" altLang="ko-KR" sz="2800" b="1" dirty="0">
                <a:solidFill>
                  <a:schemeClr val="accent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Inter-frame (P-frame) Coding</a:t>
            </a:r>
          </a:p>
        </p:txBody>
      </p:sp>
      <p:sp>
        <p:nvSpPr>
          <p:cNvPr id="39943" name="Line 4">
            <a:extLst>
              <a:ext uri="{FF2B5EF4-FFF2-40B4-BE49-F238E27FC236}">
                <a16:creationId xmlns:a16="http://schemas.microsoft.com/office/drawing/2014/main" id="{A3362D47-ABF1-7EDC-F041-65A75DD408BD}"/>
              </a:ext>
            </a:extLst>
          </p:cNvPr>
          <p:cNvSpPr>
            <a:spLocks noChangeShapeType="1"/>
          </p:cNvSpPr>
          <p:nvPr/>
        </p:nvSpPr>
        <p:spPr bwMode="auto">
          <a:xfrm>
            <a:off x="792163" y="944563"/>
            <a:ext cx="7667625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7" name="Rectangle 2">
            <a:extLst>
              <a:ext uri="{FF2B5EF4-FFF2-40B4-BE49-F238E27FC236}">
                <a16:creationId xmlns:a16="http://schemas.microsoft.com/office/drawing/2014/main" id="{5D6C7F10-370A-D41D-F627-4DD379DE87F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03238" y="1196975"/>
            <a:ext cx="8194675" cy="4641850"/>
          </a:xfrm>
        </p:spPr>
        <p:txBody>
          <a:bodyPr>
            <a:normAutofit fontScale="55000" lnSpcReduction="20000"/>
          </a:bodyPr>
          <a:lstStyle/>
          <a:p>
            <a:pPr marL="381000" indent="-381000">
              <a:lnSpc>
                <a:spcPct val="120000"/>
              </a:lnSpc>
              <a:buNone/>
            </a:pPr>
            <a:endParaRPr lang="en-US" altLang="ko-KR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81000" indent="-381000" eaLnBrk="1" hangingPunct="1">
              <a:lnSpc>
                <a:spcPct val="120000"/>
              </a:lnSpc>
              <a:buFontTx/>
              <a:buAutoNum type="arabicPeriod"/>
            </a:pPr>
            <a:r>
              <a:rPr lang="en-US" altLang="ko-KR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The </a:t>
            </a:r>
            <a:r>
              <a:rPr lang="en-US" altLang="ko-KR" sz="3200" dirty="0">
                <a:solidFill>
                  <a:srgbClr val="0066CC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Picture layer</a:t>
            </a:r>
            <a:r>
              <a:rPr lang="en-US" altLang="ko-KR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: PSC (Picture Start Code) delineates boundaries between pictures. </a:t>
            </a:r>
          </a:p>
          <a:p>
            <a:pPr marL="381000" indent="-381000" eaLnBrk="1" hangingPunct="1">
              <a:lnSpc>
                <a:spcPct val="120000"/>
              </a:lnSpc>
              <a:buFontTx/>
              <a:buNone/>
            </a:pPr>
            <a:r>
              <a:rPr lang="en-US" altLang="ko-KR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	TR (Temporal Reference) provides a time-stamp for the picture. </a:t>
            </a:r>
          </a:p>
          <a:p>
            <a:pPr marL="381000" indent="-381000" eaLnBrk="1" hangingPunct="1">
              <a:lnSpc>
                <a:spcPct val="120000"/>
              </a:lnSpc>
              <a:buFontTx/>
              <a:buNone/>
            </a:pPr>
            <a:endParaRPr lang="en-US" altLang="ko-KR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81000" marR="0" lvl="0" indent="-38100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prstClr val="white"/>
              </a:buClr>
              <a:buSzPct val="100000"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2. The </a:t>
            </a: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GOB layer</a:t>
            </a: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: H.261 pictures are divided into regions of </a:t>
            </a: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11×3 macroblocks</a:t>
            </a: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, each of which is called a Group of Blocks (GOB). </a:t>
            </a:r>
          </a:p>
          <a:p>
            <a:pPr marL="381000" marR="0" lvl="0" indent="-38100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prstClr val="white"/>
              </a:buClr>
              <a:buSzPct val="100000"/>
              <a:buFontTx/>
              <a:buNone/>
              <a:tabLst/>
              <a:defRPr/>
            </a:pPr>
            <a:endParaRPr kumimoji="0" lang="en-US" altLang="ko-KR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81000" marR="0" lvl="0" indent="-38100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prstClr val="white"/>
              </a:buClr>
              <a:buSzPct val="100000"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3. The </a:t>
            </a: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Macroblock layer</a:t>
            </a: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: Each Macroblock (MB) has its own Address indicating its position within the GOB</a:t>
            </a:r>
          </a:p>
          <a:p>
            <a:pPr marL="381000" marR="0" lvl="0" indent="-38100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prstClr val="white"/>
              </a:buClr>
              <a:buSzPct val="100000"/>
              <a:buFontTx/>
              <a:buNone/>
              <a:tabLst/>
              <a:defRPr/>
            </a:pPr>
            <a:endParaRPr kumimoji="0" lang="en-US" altLang="ko-KR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81000" marR="0" lvl="0" indent="-38100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prstClr val="white"/>
              </a:buClr>
              <a:buSzPct val="100000"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4. The </a:t>
            </a: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Block layer</a:t>
            </a: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: For each 8x8 block, the bitstream starts with DC value.</a:t>
            </a:r>
          </a:p>
          <a:p>
            <a:pPr marL="381000" indent="-381000" eaLnBrk="1" hangingPunct="1">
              <a:lnSpc>
                <a:spcPct val="120000"/>
              </a:lnSpc>
              <a:buFontTx/>
              <a:buNone/>
            </a:pPr>
            <a:endParaRPr lang="en-US" altLang="ko-KR" sz="2400" dirty="0">
              <a:latin typeface="Comic Sans MS" panose="030F0702030302020204" pitchFamily="66" charset="0"/>
            </a:endParaRPr>
          </a:p>
        </p:txBody>
      </p:sp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DF663B39-C255-BBF6-599C-AC0BB066F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D08CB4A3-8E6A-7147-9992-74A62B2AA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C547101E-7DA7-7F57-944C-5F6FE49DB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E2F4BF28-5DEF-45D8-B9D5-C040613F87BA}" type="slidenum">
              <a:rPr lang="en-US" altLang="ko-KR" sz="1200">
                <a:latin typeface="굴림" panose="020B0600000101010101" pitchFamily="34" charset="-127"/>
              </a:rPr>
              <a:pPr eaLnBrk="1" hangingPunct="1"/>
              <a:t>16</a:t>
            </a:fld>
            <a:endParaRPr lang="en-US" altLang="ko-KR" sz="1200">
              <a:latin typeface="굴림" panose="020B0600000101010101" pitchFamily="34" charset="-127"/>
            </a:endParaRPr>
          </a:p>
        </p:txBody>
      </p:sp>
      <p:sp>
        <p:nvSpPr>
          <p:cNvPr id="44038" name="Text Box 3">
            <a:extLst>
              <a:ext uri="{FF2B5EF4-FFF2-40B4-BE49-F238E27FC236}">
                <a16:creationId xmlns:a16="http://schemas.microsoft.com/office/drawing/2014/main" id="{8378600A-3CED-3860-89B9-88199693E5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138" y="333375"/>
            <a:ext cx="7848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9pPr>
          </a:lstStyle>
          <a:p>
            <a:pPr algn="ctr" eaLnBrk="1" hangingPunct="1"/>
            <a:r>
              <a:rPr lang="en-US" altLang="ko-KR" sz="2800" b="1" dirty="0">
                <a:solidFill>
                  <a:schemeClr val="accent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Syntax of H.261 Video Bitstream</a:t>
            </a:r>
          </a:p>
        </p:txBody>
      </p:sp>
      <p:sp>
        <p:nvSpPr>
          <p:cNvPr id="44039" name="Line 4">
            <a:extLst>
              <a:ext uri="{FF2B5EF4-FFF2-40B4-BE49-F238E27FC236}">
                <a16:creationId xmlns:a16="http://schemas.microsoft.com/office/drawing/2014/main" id="{3D7F35D8-D7DF-CE4A-3DEA-24159DB77E4A}"/>
              </a:ext>
            </a:extLst>
          </p:cNvPr>
          <p:cNvSpPr>
            <a:spLocks noChangeShapeType="1"/>
          </p:cNvSpPr>
          <p:nvPr/>
        </p:nvSpPr>
        <p:spPr bwMode="auto">
          <a:xfrm>
            <a:off x="792163" y="944563"/>
            <a:ext cx="7667625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7" name="Rectangle 2">
            <a:extLst>
              <a:ext uri="{FF2B5EF4-FFF2-40B4-BE49-F238E27FC236}">
                <a16:creationId xmlns:a16="http://schemas.microsoft.com/office/drawing/2014/main" id="{6DEC2056-0495-5D46-B73D-E408BFBAB25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03238" y="1052513"/>
            <a:ext cx="8229600" cy="4824412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H.263 is an improved video coding standard for video conferencing and other audiovisual services transmitted on Public Switched Telephone Networks (PSTN).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ko-K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Aims at low bit-rate communications at bit-rates of less than 64 kbps.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ko-K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Uses </a:t>
            </a:r>
            <a:r>
              <a:rPr lang="en-US" altLang="ko-KR" sz="2400" dirty="0">
                <a:solidFill>
                  <a:srgbClr val="0066CC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predictive coding </a:t>
            </a:r>
            <a:r>
              <a:rPr lang="en-US" altLang="ko-K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for inter-frames to reduce </a:t>
            </a:r>
            <a:r>
              <a:rPr lang="en-US" altLang="ko-KR" sz="2400" dirty="0">
                <a:solidFill>
                  <a:srgbClr val="0066CC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temporal redundancy </a:t>
            </a:r>
            <a:r>
              <a:rPr lang="en-US" altLang="ko-K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and </a:t>
            </a:r>
            <a:r>
              <a:rPr lang="en-US" altLang="ko-KR" sz="2400" dirty="0">
                <a:solidFill>
                  <a:srgbClr val="0066CC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transform coding </a:t>
            </a:r>
            <a:r>
              <a:rPr lang="en-US" altLang="ko-K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for the remaining signal to reduce </a:t>
            </a:r>
            <a:r>
              <a:rPr lang="en-US" altLang="ko-KR" sz="2400" dirty="0">
                <a:solidFill>
                  <a:srgbClr val="0066CC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spatial redundancy </a:t>
            </a:r>
            <a:r>
              <a:rPr lang="en-US" altLang="ko-K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(for both Intra-frames and inter-frame prediction).</a:t>
            </a:r>
          </a:p>
        </p:txBody>
      </p:sp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D13002A6-8D1A-FA22-7EC5-D09144F0B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CA0FDD21-79ED-52B3-E49D-938D4494C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B13E38C6-455A-649D-A4D0-A3BD355A4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5FEDBB42-268C-4737-BC87-3E8D612DD67E}" type="slidenum">
              <a:rPr lang="en-US" altLang="ko-KR" sz="1200">
                <a:latin typeface="굴림" panose="020B0600000101010101" pitchFamily="34" charset="-127"/>
              </a:rPr>
              <a:pPr eaLnBrk="1" hangingPunct="1"/>
              <a:t>17</a:t>
            </a:fld>
            <a:endParaRPr lang="en-US" altLang="ko-KR" sz="1200">
              <a:latin typeface="굴림" panose="020B0600000101010101" pitchFamily="34" charset="-127"/>
            </a:endParaRPr>
          </a:p>
        </p:txBody>
      </p:sp>
      <p:sp>
        <p:nvSpPr>
          <p:cNvPr id="49158" name="Text Box 3">
            <a:extLst>
              <a:ext uri="{FF2B5EF4-FFF2-40B4-BE49-F238E27FC236}">
                <a16:creationId xmlns:a16="http://schemas.microsoft.com/office/drawing/2014/main" id="{F41990E7-9A2E-AD3A-A695-AA7FF8F9F6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138" y="333375"/>
            <a:ext cx="7848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9pPr>
          </a:lstStyle>
          <a:p>
            <a:pPr algn="ctr" eaLnBrk="1" hangingPunct="1"/>
            <a:r>
              <a:rPr lang="en-US" altLang="ko-KR" sz="2800" b="1" dirty="0">
                <a:solidFill>
                  <a:schemeClr val="accent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H.263</a:t>
            </a:r>
          </a:p>
        </p:txBody>
      </p:sp>
      <p:sp>
        <p:nvSpPr>
          <p:cNvPr id="49159" name="Line 4">
            <a:extLst>
              <a:ext uri="{FF2B5EF4-FFF2-40B4-BE49-F238E27FC236}">
                <a16:creationId xmlns:a16="http://schemas.microsoft.com/office/drawing/2014/main" id="{6750FA51-22AF-A399-8C10-727F6BCC529E}"/>
              </a:ext>
            </a:extLst>
          </p:cNvPr>
          <p:cNvSpPr>
            <a:spLocks noChangeShapeType="1"/>
          </p:cNvSpPr>
          <p:nvPr/>
        </p:nvSpPr>
        <p:spPr bwMode="auto">
          <a:xfrm>
            <a:off x="792163" y="944563"/>
            <a:ext cx="7667625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5" name="Rectangle 2">
            <a:extLst>
              <a:ext uri="{FF2B5EF4-FFF2-40B4-BE49-F238E27FC236}">
                <a16:creationId xmlns:a16="http://schemas.microsoft.com/office/drawing/2014/main" id="{EDC67027-009F-1E16-C14E-8E74839C2D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03238" y="1089025"/>
            <a:ext cx="8229600" cy="4824413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As in H.261, H.263 standard also supports the notion of </a:t>
            </a:r>
            <a:r>
              <a:rPr lang="en-US" altLang="ko-KR" sz="2400" dirty="0">
                <a:solidFill>
                  <a:srgbClr val="0066CC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Group of Blocks (GOB)</a:t>
            </a:r>
            <a:r>
              <a:rPr lang="en-US" altLang="ko-KR" sz="2400" dirty="0">
                <a:solidFill>
                  <a:schemeClr val="accent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The difference is that GOBs in H.263 do not have a fixed size, and they always start and end at the left and right borders of the picture.</a:t>
            </a:r>
          </a:p>
        </p:txBody>
      </p:sp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522958BB-645A-3343-C202-93A43E16C6C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7FE08573-3F06-1315-EFA4-9B1C793A0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E2F2B6A0-9C5C-FC2C-2C03-90307B6AD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17723F61-0379-41B1-989D-E12CEBA357DD}" type="slidenum">
              <a:rPr lang="en-US" altLang="ko-KR" sz="1200">
                <a:latin typeface="굴림" panose="020B0600000101010101" pitchFamily="34" charset="-127"/>
              </a:rPr>
              <a:pPr eaLnBrk="1" hangingPunct="1"/>
              <a:t>18</a:t>
            </a:fld>
            <a:endParaRPr lang="en-US" altLang="ko-KR" sz="1200">
              <a:latin typeface="굴림" panose="020B0600000101010101" pitchFamily="34" charset="-127"/>
            </a:endParaRPr>
          </a:p>
        </p:txBody>
      </p:sp>
      <p:sp>
        <p:nvSpPr>
          <p:cNvPr id="51206" name="Text Box 3">
            <a:extLst>
              <a:ext uri="{FF2B5EF4-FFF2-40B4-BE49-F238E27FC236}">
                <a16:creationId xmlns:a16="http://schemas.microsoft.com/office/drawing/2014/main" id="{A2C863FF-2E2D-E84E-E7D8-CB3CBAC95A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163" y="239682"/>
            <a:ext cx="7848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9pPr>
          </a:lstStyle>
          <a:p>
            <a:pPr algn="ctr" eaLnBrk="1" hangingPunct="1"/>
            <a:r>
              <a:rPr lang="en-US" altLang="ko-KR" sz="2800" b="1" dirty="0">
                <a:solidFill>
                  <a:schemeClr val="accent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H.263 &amp; Group of Blocks (GOB)</a:t>
            </a:r>
          </a:p>
        </p:txBody>
      </p:sp>
      <p:sp>
        <p:nvSpPr>
          <p:cNvPr id="51207" name="Line 4">
            <a:extLst>
              <a:ext uri="{FF2B5EF4-FFF2-40B4-BE49-F238E27FC236}">
                <a16:creationId xmlns:a16="http://schemas.microsoft.com/office/drawing/2014/main" id="{C3884B17-4EA3-B56B-F0EA-7810C3215112}"/>
              </a:ext>
            </a:extLst>
          </p:cNvPr>
          <p:cNvSpPr>
            <a:spLocks noChangeShapeType="1"/>
          </p:cNvSpPr>
          <p:nvPr/>
        </p:nvSpPr>
        <p:spPr bwMode="auto">
          <a:xfrm>
            <a:off x="792163" y="944563"/>
            <a:ext cx="7667625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1" name="Rectangle 2">
            <a:extLst>
              <a:ext uri="{FF2B5EF4-FFF2-40B4-BE49-F238E27FC236}">
                <a16:creationId xmlns:a16="http://schemas.microsoft.com/office/drawing/2014/main" id="{F6F99880-C578-C960-F610-00AE3258E6D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31800" y="1089025"/>
            <a:ext cx="8301038" cy="4427538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In order to reduce the prediction error, </a:t>
            </a:r>
            <a:r>
              <a:rPr lang="en-US" altLang="ko-KR" sz="2400" dirty="0">
                <a:solidFill>
                  <a:srgbClr val="0066CC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half-pixel precision</a:t>
            </a:r>
            <a:r>
              <a:rPr lang="en-US" altLang="ko-K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is supported in H.263 vs. full-pixel precision only in H.261.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ko-K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The pixel values needed at half-pixel positions are generated by a simple </a:t>
            </a:r>
            <a:r>
              <a:rPr lang="en-US" altLang="ko-KR" sz="2400" dirty="0">
                <a:solidFill>
                  <a:srgbClr val="0066CC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bilinear interpolation </a:t>
            </a:r>
            <a:r>
              <a:rPr lang="en-US" altLang="ko-K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method.</a:t>
            </a:r>
          </a:p>
        </p:txBody>
      </p:sp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B4255DFC-ADF0-4CB0-645A-295517417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93C130F8-EFB7-3176-98F9-FE000E78B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D71B35F9-6C38-92ED-FF0F-7ADF1723D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6A655B2D-FA87-48E7-A650-2625B1F24016}" type="slidenum">
              <a:rPr lang="en-US" altLang="ko-KR" sz="1200">
                <a:latin typeface="굴림" panose="020B0600000101010101" pitchFamily="34" charset="-127"/>
              </a:rPr>
              <a:pPr eaLnBrk="1" hangingPunct="1"/>
              <a:t>19</a:t>
            </a:fld>
            <a:endParaRPr lang="en-US" altLang="ko-KR" sz="1200">
              <a:latin typeface="굴림" panose="020B0600000101010101" pitchFamily="34" charset="-127"/>
            </a:endParaRPr>
          </a:p>
        </p:txBody>
      </p:sp>
      <p:sp>
        <p:nvSpPr>
          <p:cNvPr id="55302" name="Text Box 3">
            <a:extLst>
              <a:ext uri="{FF2B5EF4-FFF2-40B4-BE49-F238E27FC236}">
                <a16:creationId xmlns:a16="http://schemas.microsoft.com/office/drawing/2014/main" id="{A8FCFC4B-809D-2E6E-650A-7C66F93FC4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019" y="238125"/>
            <a:ext cx="7848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9pPr>
          </a:lstStyle>
          <a:p>
            <a:pPr algn="ctr" eaLnBrk="1" hangingPunct="1"/>
            <a:r>
              <a:rPr lang="en-US" altLang="ko-KR" sz="2800" b="1" dirty="0">
                <a:solidFill>
                  <a:schemeClr val="accent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Half-Pixel Precision</a:t>
            </a:r>
          </a:p>
        </p:txBody>
      </p:sp>
      <p:sp>
        <p:nvSpPr>
          <p:cNvPr id="55303" name="Line 4">
            <a:extLst>
              <a:ext uri="{FF2B5EF4-FFF2-40B4-BE49-F238E27FC236}">
                <a16:creationId xmlns:a16="http://schemas.microsoft.com/office/drawing/2014/main" id="{CF52D4C9-B560-F848-058E-7D7806DAE7B8}"/>
              </a:ext>
            </a:extLst>
          </p:cNvPr>
          <p:cNvSpPr>
            <a:spLocks noChangeShapeType="1"/>
          </p:cNvSpPr>
          <p:nvPr/>
        </p:nvSpPr>
        <p:spPr bwMode="auto">
          <a:xfrm>
            <a:off x="792163" y="944563"/>
            <a:ext cx="7667625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5B416C03-979D-1327-A644-D3376BACA3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99912" y="5913437"/>
            <a:ext cx="1212173" cy="377825"/>
          </a:xfrm>
        </p:spPr>
        <p:txBody>
          <a:bodyPr/>
          <a:lstStyle/>
          <a:p>
            <a:pPr>
              <a:defRPr/>
            </a:pPr>
            <a:endParaRPr lang="en-US" altLang="ko-KR" dirty="0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438E9A74-193D-5E5E-928E-F8A4D2C73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8700745B-2938-891E-244A-2E5148B36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62FE1E85-6EA4-4910-9B50-419B364D61C5}" type="slidenum">
              <a:rPr lang="en-US" altLang="ko-KR" sz="1200">
                <a:latin typeface="굴림" panose="020B0600000101010101" pitchFamily="34" charset="-127"/>
              </a:rPr>
              <a:pPr eaLnBrk="1" hangingPunct="1"/>
              <a:t>2</a:t>
            </a:fld>
            <a:endParaRPr lang="en-US" altLang="ko-KR" sz="1200">
              <a:latin typeface="굴림" panose="020B0600000101010101" pitchFamily="34" charset="-127"/>
            </a:endParaRPr>
          </a:p>
        </p:txBody>
      </p:sp>
      <p:sp>
        <p:nvSpPr>
          <p:cNvPr id="13317" name="Text Box 2">
            <a:extLst>
              <a:ext uri="{FF2B5EF4-FFF2-40B4-BE49-F238E27FC236}">
                <a16:creationId xmlns:a16="http://schemas.microsoft.com/office/drawing/2014/main" id="{E2F9781C-35C6-D493-AC64-C039B9CB29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333375"/>
            <a:ext cx="7092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9pPr>
          </a:lstStyle>
          <a:p>
            <a:pPr algn="ctr" eaLnBrk="1" hangingPunct="1"/>
            <a:r>
              <a:rPr lang="en-US" altLang="ko-KR" sz="2800" b="1" dirty="0">
                <a:solidFill>
                  <a:schemeClr val="accent2"/>
                </a:solidFill>
              </a:rPr>
              <a:t> </a:t>
            </a:r>
            <a:r>
              <a:rPr lang="en-US" altLang="ko-KR" sz="2800" b="1" dirty="0">
                <a:solidFill>
                  <a:schemeClr val="accent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Introduction to Video Compression</a:t>
            </a:r>
          </a:p>
        </p:txBody>
      </p:sp>
      <p:sp>
        <p:nvSpPr>
          <p:cNvPr id="13318" name="Line 48">
            <a:extLst>
              <a:ext uri="{FF2B5EF4-FFF2-40B4-BE49-F238E27FC236}">
                <a16:creationId xmlns:a16="http://schemas.microsoft.com/office/drawing/2014/main" id="{205778E6-A81C-C8D8-3BE0-E6D156C08C79}"/>
              </a:ext>
            </a:extLst>
          </p:cNvPr>
          <p:cNvSpPr>
            <a:spLocks noChangeShapeType="1"/>
          </p:cNvSpPr>
          <p:nvPr/>
        </p:nvSpPr>
        <p:spPr bwMode="auto">
          <a:xfrm>
            <a:off x="792163" y="944563"/>
            <a:ext cx="7667625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9" name="Text Box 50">
            <a:extLst>
              <a:ext uri="{FF2B5EF4-FFF2-40B4-BE49-F238E27FC236}">
                <a16:creationId xmlns:a16="http://schemas.microsoft.com/office/drawing/2014/main" id="{730C2EDF-326B-D2FE-C540-C149F3B4FB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800" y="1196975"/>
            <a:ext cx="8389938" cy="436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9pPr>
          </a:lstStyle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 dirty="0"/>
              <a:t>  </a:t>
            </a:r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A </a:t>
            </a:r>
            <a:r>
              <a:rPr lang="en-US" altLang="ko-KR" dirty="0">
                <a:solidFill>
                  <a:schemeClr val="accent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video</a:t>
            </a:r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 consists of a </a:t>
            </a:r>
            <a:r>
              <a:rPr lang="en-US" altLang="ko-KR" dirty="0">
                <a:solidFill>
                  <a:schemeClr val="accent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time-ordered sequence of frames</a:t>
            </a:r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,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    i.e., images.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An obvious solution to video compression would be 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   </a:t>
            </a:r>
            <a:r>
              <a:rPr lang="en-US" altLang="ko-KR" dirty="0">
                <a:solidFill>
                  <a:schemeClr val="accent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predictive coding</a:t>
            </a:r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 based on previous frames.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 Compression proceeds by </a:t>
            </a:r>
            <a:r>
              <a:rPr lang="en-US" altLang="ko-KR" dirty="0">
                <a:solidFill>
                  <a:schemeClr val="accent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subtracting images</a:t>
            </a:r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: 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   subtract in time order and code the residual error.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It can be done even better by searching for just the 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   right parts of the image to subtract from the previous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   frame.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CF695AA3-F038-F043-4813-56080CA70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9A312DE6-36D8-D4C7-BEB7-3468A900E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B8E1EE81-7CED-AE73-F964-9C8225BA8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49999" y="5870575"/>
            <a:ext cx="417516" cy="377825"/>
          </a:xfrm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3948F54A-5D40-4754-A7BE-A32013E72D12}" type="slidenum">
              <a:rPr lang="en-US" altLang="ko-KR" sz="1200">
                <a:latin typeface="굴림" panose="020B0600000101010101" pitchFamily="34" charset="-127"/>
              </a:rPr>
              <a:pPr eaLnBrk="1" hangingPunct="1"/>
              <a:t>3</a:t>
            </a:fld>
            <a:endParaRPr lang="en-US" altLang="ko-KR" sz="1200">
              <a:latin typeface="굴림" panose="020B0600000101010101" pitchFamily="34" charset="-127"/>
            </a:endParaRPr>
          </a:p>
        </p:txBody>
      </p:sp>
      <p:sp>
        <p:nvSpPr>
          <p:cNvPr id="14341" name="Text Box 2">
            <a:extLst>
              <a:ext uri="{FF2B5EF4-FFF2-40B4-BE49-F238E27FC236}">
                <a16:creationId xmlns:a16="http://schemas.microsoft.com/office/drawing/2014/main" id="{BF21A4A4-28D5-2C1F-64AC-1819BD3CA7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13" y="333375"/>
            <a:ext cx="89646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9pPr>
          </a:lstStyle>
          <a:p>
            <a:pPr algn="ctr" eaLnBrk="1" hangingPunct="1"/>
            <a:r>
              <a:rPr lang="en-US" altLang="ko-KR" sz="2800" b="1" dirty="0">
                <a:solidFill>
                  <a:schemeClr val="accent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Video Compression with Motion Compensation</a:t>
            </a:r>
          </a:p>
        </p:txBody>
      </p:sp>
      <p:sp>
        <p:nvSpPr>
          <p:cNvPr id="14342" name="Line 3">
            <a:extLst>
              <a:ext uri="{FF2B5EF4-FFF2-40B4-BE49-F238E27FC236}">
                <a16:creationId xmlns:a16="http://schemas.microsoft.com/office/drawing/2014/main" id="{391ABEB6-3F8D-5E39-B6B4-E3F655DDD04F}"/>
              </a:ext>
            </a:extLst>
          </p:cNvPr>
          <p:cNvSpPr>
            <a:spLocks noChangeShapeType="1"/>
          </p:cNvSpPr>
          <p:nvPr/>
        </p:nvSpPr>
        <p:spPr bwMode="auto">
          <a:xfrm>
            <a:off x="792163" y="944563"/>
            <a:ext cx="7667625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3" name="Text Box 4">
            <a:extLst>
              <a:ext uri="{FF2B5EF4-FFF2-40B4-BE49-F238E27FC236}">
                <a16:creationId xmlns:a16="http://schemas.microsoft.com/office/drawing/2014/main" id="{0995CC4D-A7B4-05B0-BD9A-22C8AAD062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800" y="1089025"/>
            <a:ext cx="8389938" cy="388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9pPr>
          </a:lstStyle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 Consecutive frames in a video are similar 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  - </a:t>
            </a:r>
            <a:r>
              <a:rPr lang="en-US" altLang="ko-KR" dirty="0">
                <a:solidFill>
                  <a:schemeClr val="accent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temporal redundancy</a:t>
            </a:r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 exists.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Temporal redundancy is exploited so that not every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   frame of the video needs to be coded independently 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   as a new image.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 The </a:t>
            </a:r>
            <a:r>
              <a:rPr lang="en-US" altLang="ko-KR" dirty="0">
                <a:solidFill>
                  <a:schemeClr val="accent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difference</a:t>
            </a:r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 between the current frame and other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   frame(s) in the sequence will be </a:t>
            </a:r>
            <a:r>
              <a:rPr lang="en-US" altLang="ko-KR" dirty="0">
                <a:solidFill>
                  <a:schemeClr val="accent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coded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   - small values and low entropy, good for compression.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60D68C5A-D76D-87E9-CB59-B2AAE93E3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DD1EAF10-AA62-51EE-792F-C76A434FB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1520" y="5768975"/>
            <a:ext cx="5990311" cy="377825"/>
          </a:xfrm>
        </p:spPr>
        <p:txBody>
          <a:bodyPr/>
          <a:lstStyle/>
          <a:p>
            <a:pPr>
              <a:defRPr/>
            </a:pPr>
            <a:endParaRPr lang="en-US" altLang="ko-KR" dirty="0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2C58F707-2905-A223-341A-94C539C5F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66B730B3-B35A-4CB5-919E-ECF87D7FAD30}" type="slidenum">
              <a:rPr lang="en-US" altLang="ko-KR" sz="1200">
                <a:latin typeface="굴림" panose="020B0600000101010101" pitchFamily="34" charset="-127"/>
              </a:rPr>
              <a:pPr eaLnBrk="1" hangingPunct="1"/>
              <a:t>4</a:t>
            </a:fld>
            <a:endParaRPr lang="en-US" altLang="ko-KR" sz="1200">
              <a:latin typeface="굴림" panose="020B0600000101010101" pitchFamily="34" charset="-127"/>
            </a:endParaRPr>
          </a:p>
        </p:txBody>
      </p:sp>
      <p:sp>
        <p:nvSpPr>
          <p:cNvPr id="15365" name="Text Box 2">
            <a:extLst>
              <a:ext uri="{FF2B5EF4-FFF2-40B4-BE49-F238E27FC236}">
                <a16:creationId xmlns:a16="http://schemas.microsoft.com/office/drawing/2014/main" id="{340F87A0-145A-AAA9-0F87-F449E8E0B6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333375"/>
            <a:ext cx="83534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9pPr>
          </a:lstStyle>
          <a:p>
            <a:pPr algn="ctr" eaLnBrk="1" hangingPunct="1"/>
            <a:r>
              <a:rPr lang="en-US" altLang="ko-KR" sz="2800" dirty="0">
                <a:solidFill>
                  <a:schemeClr val="accent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Video Compression with Motion Compensation</a:t>
            </a:r>
          </a:p>
        </p:txBody>
      </p:sp>
      <p:sp>
        <p:nvSpPr>
          <p:cNvPr id="15366" name="Line 3">
            <a:extLst>
              <a:ext uri="{FF2B5EF4-FFF2-40B4-BE49-F238E27FC236}">
                <a16:creationId xmlns:a16="http://schemas.microsoft.com/office/drawing/2014/main" id="{9EB274EC-6A2E-160C-0F0F-25FB71973391}"/>
              </a:ext>
            </a:extLst>
          </p:cNvPr>
          <p:cNvSpPr>
            <a:spLocks noChangeShapeType="1"/>
          </p:cNvSpPr>
          <p:nvPr/>
        </p:nvSpPr>
        <p:spPr bwMode="auto">
          <a:xfrm>
            <a:off x="792163" y="944563"/>
            <a:ext cx="7667625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7" name="Text Box 4">
            <a:extLst>
              <a:ext uri="{FF2B5EF4-FFF2-40B4-BE49-F238E27FC236}">
                <a16:creationId xmlns:a16="http://schemas.microsoft.com/office/drawing/2014/main" id="{36CC4AF2-BF0F-F0F4-D0A6-44617BE1FC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800" y="1089025"/>
            <a:ext cx="8389938" cy="294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9pPr>
          </a:lstStyle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 Steps of Video compression based on 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ko-KR" i="1" dirty="0">
                <a:solidFill>
                  <a:schemeClr val="accent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Motion Compensation </a:t>
            </a:r>
            <a:r>
              <a:rPr lang="en-US" altLang="ko-KR" i="1" dirty="0">
                <a:latin typeface="Cambria Math" panose="02040503050406030204" pitchFamily="18" charset="0"/>
                <a:ea typeface="Cambria Math" panose="02040503050406030204" pitchFamily="18" charset="0"/>
              </a:rPr>
              <a:t> (MC)</a:t>
            </a:r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: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endParaRPr lang="en-US" altLang="ko-K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eaLnBrk="1" hangingPunct="1">
              <a:lnSpc>
                <a:spcPct val="130000"/>
              </a:lnSpc>
            </a:pPr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1. </a:t>
            </a:r>
            <a:r>
              <a:rPr lang="en-US" altLang="ko-KR" dirty="0">
                <a:solidFill>
                  <a:schemeClr val="accent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Motion estimation</a:t>
            </a:r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 (motion vector search).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2. MC-based Prediction.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3. Derivation of the </a:t>
            </a:r>
            <a:r>
              <a:rPr lang="en-US" altLang="ko-KR" dirty="0">
                <a:solidFill>
                  <a:schemeClr val="accent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prediction error</a:t>
            </a:r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, i.e., the difference.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763DCD88-43CA-EF87-220C-0BBA903E27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23712" y="5788026"/>
            <a:ext cx="1360656" cy="460376"/>
          </a:xfrm>
        </p:spPr>
        <p:txBody>
          <a:bodyPr/>
          <a:lstStyle/>
          <a:p>
            <a:pPr>
              <a:defRPr/>
            </a:pPr>
            <a:endParaRPr lang="en-US" altLang="ko-KR" dirty="0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0663670C-9132-EEE5-AE98-F6B6D6719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7B03C5D4-2A20-7421-5627-8A5B1ABCA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16081215-8D19-459F-AEFE-BA3BF203B9B3}" type="slidenum">
              <a:rPr lang="en-US" altLang="ko-KR" sz="1200">
                <a:latin typeface="굴림" panose="020B0600000101010101" pitchFamily="34" charset="-127"/>
              </a:rPr>
              <a:pPr eaLnBrk="1" hangingPunct="1"/>
              <a:t>5</a:t>
            </a:fld>
            <a:endParaRPr lang="en-US" altLang="ko-KR" sz="1200">
              <a:latin typeface="굴림" panose="020B0600000101010101" pitchFamily="34" charset="-127"/>
            </a:endParaRPr>
          </a:p>
        </p:txBody>
      </p:sp>
      <p:sp>
        <p:nvSpPr>
          <p:cNvPr id="17413" name="Text Box 2">
            <a:extLst>
              <a:ext uri="{FF2B5EF4-FFF2-40B4-BE49-F238E27FC236}">
                <a16:creationId xmlns:a16="http://schemas.microsoft.com/office/drawing/2014/main" id="{8C7A7124-A591-611E-E829-95A4BD2F36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163" y="291720"/>
            <a:ext cx="74898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9pPr>
          </a:lstStyle>
          <a:p>
            <a:pPr algn="ctr" eaLnBrk="1" hangingPunct="1"/>
            <a:r>
              <a:rPr lang="en-US" altLang="ko-KR" sz="2800" b="1" dirty="0">
                <a:solidFill>
                  <a:schemeClr val="accent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Motion Compensation</a:t>
            </a:r>
          </a:p>
        </p:txBody>
      </p:sp>
      <p:sp>
        <p:nvSpPr>
          <p:cNvPr id="17414" name="Line 3">
            <a:extLst>
              <a:ext uri="{FF2B5EF4-FFF2-40B4-BE49-F238E27FC236}">
                <a16:creationId xmlns:a16="http://schemas.microsoft.com/office/drawing/2014/main" id="{FF2AA71D-9B74-D9C7-968B-DB78C80B7108}"/>
              </a:ext>
            </a:extLst>
          </p:cNvPr>
          <p:cNvSpPr>
            <a:spLocks noChangeShapeType="1"/>
          </p:cNvSpPr>
          <p:nvPr/>
        </p:nvSpPr>
        <p:spPr bwMode="auto">
          <a:xfrm>
            <a:off x="792163" y="944563"/>
            <a:ext cx="7667625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5" name="Text Box 4">
            <a:extLst>
              <a:ext uri="{FF2B5EF4-FFF2-40B4-BE49-F238E27FC236}">
                <a16:creationId xmlns:a16="http://schemas.microsoft.com/office/drawing/2014/main" id="{18A68F09-770B-1C78-CA41-01EA3930D1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800" y="1069975"/>
            <a:ext cx="8389938" cy="436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9pPr>
          </a:lstStyle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 Motion compensation is performed at the 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  macroblock level.</a:t>
            </a:r>
          </a:p>
          <a:p>
            <a:pPr eaLnBrk="1" hangingPunct="1">
              <a:lnSpc>
                <a:spcPct val="130000"/>
              </a:lnSpc>
              <a:buFontTx/>
              <a:buChar char="•"/>
            </a:pPr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 The </a:t>
            </a:r>
            <a:r>
              <a:rPr lang="en-US" altLang="ko-KR" dirty="0">
                <a:solidFill>
                  <a:schemeClr val="accent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current image</a:t>
            </a:r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 frame is referred to as 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i="1" dirty="0">
                <a:solidFill>
                  <a:schemeClr val="accent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Target Frame</a:t>
            </a:r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</a:p>
          <a:p>
            <a:pPr eaLnBrk="1" hangingPunct="1">
              <a:lnSpc>
                <a:spcPct val="130000"/>
              </a:lnSpc>
              <a:buFontTx/>
              <a:buChar char="•"/>
            </a:pPr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 A match is sought between the macroblock in the 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  Target Frame and the most similar macroblock in 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  previous and/or future frame(s)  </a:t>
            </a:r>
            <a:r>
              <a:rPr lang="en-US" altLang="ko-KR" dirty="0">
                <a:solidFill>
                  <a:schemeClr val="accent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altLang="ko-KR" i="1" dirty="0">
                <a:solidFill>
                  <a:schemeClr val="accent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Reference frame(s)</a:t>
            </a:r>
            <a:r>
              <a:rPr lang="en-US" altLang="ko-KR" dirty="0">
                <a:solidFill>
                  <a:schemeClr val="accent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).</a:t>
            </a:r>
          </a:p>
          <a:p>
            <a:pPr eaLnBrk="1" hangingPunct="1">
              <a:lnSpc>
                <a:spcPct val="130000"/>
              </a:lnSpc>
              <a:buFontTx/>
              <a:buChar char="•"/>
            </a:pPr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 The </a:t>
            </a:r>
            <a:r>
              <a:rPr lang="en-US" altLang="ko-KR" dirty="0">
                <a:solidFill>
                  <a:schemeClr val="accent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displacement</a:t>
            </a:r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 of the reference macroblock to the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  target macroblock is called a </a:t>
            </a:r>
            <a:r>
              <a:rPr lang="en-US" altLang="ko-KR" i="1" dirty="0">
                <a:solidFill>
                  <a:schemeClr val="accent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motion vector </a:t>
            </a:r>
            <a:r>
              <a:rPr lang="en-US" altLang="ko-KR" dirty="0">
                <a:solidFill>
                  <a:schemeClr val="accent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MV</a:t>
            </a:r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22050D26-A958-BB84-6465-61312ABBF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5CA904B5-0CEE-F6F4-8263-CE96869A5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65D53BF0-85D9-25E4-3741-5B4539B7B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1BE4E50F-33C8-4871-9653-F9F0FB9ABE6C}" type="slidenum">
              <a:rPr lang="en-US" altLang="ko-KR" sz="1200">
                <a:latin typeface="굴림" panose="020B0600000101010101" pitchFamily="34" charset="-127"/>
              </a:rPr>
              <a:pPr eaLnBrk="1" hangingPunct="1"/>
              <a:t>6</a:t>
            </a:fld>
            <a:endParaRPr lang="en-US" altLang="ko-KR" sz="1200">
              <a:latin typeface="굴림" panose="020B0600000101010101" pitchFamily="34" charset="-127"/>
            </a:endParaRPr>
          </a:p>
        </p:txBody>
      </p:sp>
      <p:sp>
        <p:nvSpPr>
          <p:cNvPr id="20485" name="Text Box 2">
            <a:extLst>
              <a:ext uri="{FF2B5EF4-FFF2-40B4-BE49-F238E27FC236}">
                <a16:creationId xmlns:a16="http://schemas.microsoft.com/office/drawing/2014/main" id="{525C5ECE-6B03-7303-0FA1-799DC410D5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138" y="260350"/>
            <a:ext cx="7848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9pPr>
          </a:lstStyle>
          <a:p>
            <a:pPr algn="ctr" eaLnBrk="1" hangingPunct="1"/>
            <a:r>
              <a:rPr lang="en-US" altLang="ko-KR" sz="2800" b="1" dirty="0">
                <a:solidFill>
                  <a:schemeClr val="accent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Sequential Search</a:t>
            </a:r>
          </a:p>
        </p:txBody>
      </p:sp>
      <p:sp>
        <p:nvSpPr>
          <p:cNvPr id="20486" name="Line 3">
            <a:extLst>
              <a:ext uri="{FF2B5EF4-FFF2-40B4-BE49-F238E27FC236}">
                <a16:creationId xmlns:a16="http://schemas.microsoft.com/office/drawing/2014/main" id="{552F2F09-FA4E-2354-7711-7002FA76C3B1}"/>
              </a:ext>
            </a:extLst>
          </p:cNvPr>
          <p:cNvSpPr>
            <a:spLocks noChangeShapeType="1"/>
          </p:cNvSpPr>
          <p:nvPr/>
        </p:nvSpPr>
        <p:spPr bwMode="auto">
          <a:xfrm>
            <a:off x="792163" y="836613"/>
            <a:ext cx="7667625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7" name="Text Box 4">
            <a:extLst>
              <a:ext uri="{FF2B5EF4-FFF2-40B4-BE49-F238E27FC236}">
                <a16:creationId xmlns:a16="http://schemas.microsoft.com/office/drawing/2014/main" id="{A80738D6-196A-555A-3A6D-08B3CA3DC7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160463"/>
            <a:ext cx="8208963" cy="3883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9pPr>
          </a:lstStyle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rgbClr val="0066CC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Sequential search</a:t>
            </a:r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: sequentially search the whole 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   </a:t>
            </a:r>
            <a:r>
              <a:rPr lang="en-US" altLang="ko-KR" dirty="0">
                <a:solidFill>
                  <a:srgbClr val="0066CC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(2</a:t>
            </a:r>
            <a:r>
              <a:rPr lang="en-US" altLang="ko-KR" i="1" dirty="0">
                <a:solidFill>
                  <a:srgbClr val="0066CC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en-US" altLang="ko-KR" dirty="0">
                <a:solidFill>
                  <a:srgbClr val="0066CC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+1)</a:t>
            </a:r>
            <a:r>
              <a:rPr lang="en-US" altLang="ko-KR" i="1" dirty="0">
                <a:solidFill>
                  <a:srgbClr val="0066CC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×</a:t>
            </a:r>
            <a:r>
              <a:rPr lang="en-US" altLang="ko-KR" dirty="0">
                <a:solidFill>
                  <a:srgbClr val="0066CC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(2</a:t>
            </a:r>
            <a:r>
              <a:rPr lang="en-US" altLang="ko-KR" i="1" dirty="0">
                <a:solidFill>
                  <a:srgbClr val="0066CC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en-US" altLang="ko-KR" dirty="0">
                <a:solidFill>
                  <a:srgbClr val="0066CC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+1) </a:t>
            </a:r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window in the reference frame 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   (also referred to as </a:t>
            </a:r>
            <a:r>
              <a:rPr lang="en-US" altLang="ko-KR" dirty="0">
                <a:solidFill>
                  <a:srgbClr val="0066CC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full search </a:t>
            </a:r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or </a:t>
            </a:r>
            <a:r>
              <a:rPr lang="en-US" altLang="ko-KR" dirty="0">
                <a:solidFill>
                  <a:srgbClr val="0066CC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exhaustive search</a:t>
            </a:r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).</a:t>
            </a:r>
          </a:p>
          <a:p>
            <a:pPr eaLnBrk="1" hangingPunct="1">
              <a:lnSpc>
                <a:spcPct val="130000"/>
              </a:lnSpc>
              <a:buFontTx/>
              <a:buChar char="•"/>
            </a:pPr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A macroblock centered at each of the positions within the window is compared to the macroblock in the Target frame pixel by pixel and their respective </a:t>
            </a:r>
            <a:r>
              <a:rPr lang="en-US" altLang="ko-KR" i="1" dirty="0">
                <a:latin typeface="Cambria Math" panose="02040503050406030204" pitchFamily="18" charset="0"/>
                <a:ea typeface="Cambria Math" panose="02040503050406030204" pitchFamily="18" charset="0"/>
              </a:rPr>
              <a:t>MAD </a:t>
            </a:r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is then  derived</a:t>
            </a:r>
          </a:p>
          <a:p>
            <a:pPr eaLnBrk="1" hangingPunct="1">
              <a:lnSpc>
                <a:spcPct val="130000"/>
              </a:lnSpc>
              <a:buFontTx/>
              <a:buChar char="•"/>
            </a:pPr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The vector </a:t>
            </a:r>
            <a:r>
              <a:rPr lang="en-US" altLang="ko-KR" dirty="0">
                <a:solidFill>
                  <a:srgbClr val="0066CC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altLang="ko-KR" i="1" dirty="0" err="1">
                <a:solidFill>
                  <a:srgbClr val="0066CC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ko-KR" i="1" dirty="0">
                <a:solidFill>
                  <a:srgbClr val="0066CC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j</a:t>
            </a:r>
            <a:r>
              <a:rPr lang="en-US" altLang="ko-KR" dirty="0">
                <a:solidFill>
                  <a:srgbClr val="0066CC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 </a:t>
            </a:r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that offers the </a:t>
            </a:r>
            <a:r>
              <a:rPr lang="en-US" altLang="ko-KR" dirty="0">
                <a:solidFill>
                  <a:srgbClr val="0066CC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least </a:t>
            </a:r>
            <a:r>
              <a:rPr lang="en-US" altLang="ko-KR" i="1" dirty="0">
                <a:solidFill>
                  <a:srgbClr val="0066CC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MAD </a:t>
            </a:r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is designated as the </a:t>
            </a:r>
            <a:r>
              <a:rPr lang="en-US" altLang="ko-KR" dirty="0">
                <a:solidFill>
                  <a:srgbClr val="0066CC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MV (</a:t>
            </a:r>
            <a:r>
              <a:rPr lang="en-US" altLang="ko-KR" i="1" dirty="0">
                <a:solidFill>
                  <a:srgbClr val="0066CC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u, v</a:t>
            </a:r>
            <a:r>
              <a:rPr lang="en-US" altLang="ko-KR" dirty="0">
                <a:solidFill>
                  <a:srgbClr val="0066CC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 </a:t>
            </a:r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for the macroblock in the Target frame.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5">
            <a:extLst>
              <a:ext uri="{FF2B5EF4-FFF2-40B4-BE49-F238E27FC236}">
                <a16:creationId xmlns:a16="http://schemas.microsoft.com/office/drawing/2014/main" id="{2DF26A71-E1D8-7E08-E51F-3030E72D1A3C}"/>
              </a:ext>
            </a:extLst>
          </p:cNvPr>
          <p:cNvGraphicFramePr>
            <a:graphicFrameLocks noGrp="1" noChangeAspect="1"/>
          </p:cNvGraphicFramePr>
          <p:nvPr>
            <p:ph/>
          </p:nvPr>
        </p:nvGraphicFramePr>
        <p:xfrm>
          <a:off x="1368425" y="4184650"/>
          <a:ext cx="5578475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425680" imgH="253800" progId="Equation.DSMT4">
                  <p:embed/>
                </p:oleObj>
              </mc:Choice>
              <mc:Fallback>
                <p:oleObj name="Equation" r:id="rId2" imgW="2425680" imgH="253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8425" y="4184650"/>
                        <a:ext cx="5578475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날짜 개체 틀 2">
            <a:extLst>
              <a:ext uri="{FF2B5EF4-FFF2-40B4-BE49-F238E27FC236}">
                <a16:creationId xmlns:a16="http://schemas.microsoft.com/office/drawing/2014/main" id="{33206924-0D1C-EB23-BCD4-9245D8678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</p:txBody>
      </p:sp>
      <p:sp>
        <p:nvSpPr>
          <p:cNvPr id="5" name="바닥글 개체 틀 3">
            <a:extLst>
              <a:ext uri="{FF2B5EF4-FFF2-40B4-BE49-F238E27FC236}">
                <a16:creationId xmlns:a16="http://schemas.microsoft.com/office/drawing/2014/main" id="{84C17944-B7D5-A6BD-1FB8-B9F0A3887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</p:txBody>
      </p:sp>
      <p:sp>
        <p:nvSpPr>
          <p:cNvPr id="6" name="슬라이드 번호 개체 틀 4">
            <a:extLst>
              <a:ext uri="{FF2B5EF4-FFF2-40B4-BE49-F238E27FC236}">
                <a16:creationId xmlns:a16="http://schemas.microsoft.com/office/drawing/2014/main" id="{22DF20B7-2C1E-7E2A-E407-C9FE76A21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6E73B96D-C689-4C8A-88D9-E44AFE89363D}" type="slidenum">
              <a:rPr lang="en-US" altLang="ko-KR" sz="1200">
                <a:latin typeface="굴림" panose="020B0600000101010101" pitchFamily="34" charset="-127"/>
              </a:rPr>
              <a:pPr eaLnBrk="1" hangingPunct="1"/>
              <a:t>7</a:t>
            </a:fld>
            <a:endParaRPr lang="en-US" altLang="ko-KR" sz="1200">
              <a:latin typeface="굴림" panose="020B0600000101010101" pitchFamily="34" charset="-127"/>
            </a:endParaRPr>
          </a:p>
        </p:txBody>
      </p:sp>
      <p:sp>
        <p:nvSpPr>
          <p:cNvPr id="3078" name="Text Box 4">
            <a:extLst>
              <a:ext uri="{FF2B5EF4-FFF2-40B4-BE49-F238E27FC236}">
                <a16:creationId xmlns:a16="http://schemas.microsoft.com/office/drawing/2014/main" id="{15925836-17FE-DECA-E94C-807D25D636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268413"/>
            <a:ext cx="8245475" cy="246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9pPr>
          </a:lstStyle>
          <a:p>
            <a:pPr eaLnBrk="1" hangingPunct="1">
              <a:lnSpc>
                <a:spcPct val="130000"/>
              </a:lnSpc>
              <a:buFontTx/>
              <a:buChar char="•"/>
            </a:pPr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Sequential search method is very costly </a:t>
            </a:r>
          </a:p>
          <a:p>
            <a:pPr eaLnBrk="1" hangingPunct="1">
              <a:lnSpc>
                <a:spcPct val="130000"/>
              </a:lnSpc>
              <a:buFontTx/>
              <a:buChar char="•"/>
            </a:pPr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Assuming each pixel comparison requires three operations (subtraction, absolute value, addition), 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    the cost for obtaining   a motion vector for a single macroblock is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8076D3-70DF-18E9-78FC-5AB7B72B5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7A894E-00C1-5B26-74ED-FA7C62A00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56A712-F24F-FBC7-44FC-C4ADA9292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6F141F56-6E4F-4E6B-AA84-F7C993476032}" type="slidenum">
              <a:rPr lang="en-US" altLang="ko-KR" sz="1200">
                <a:latin typeface="굴림" panose="020B0600000101010101" pitchFamily="34" charset="-127"/>
              </a:rPr>
              <a:pPr eaLnBrk="1" hangingPunct="1"/>
              <a:t>8</a:t>
            </a:fld>
            <a:endParaRPr lang="en-US" altLang="ko-KR" sz="1200">
              <a:latin typeface="굴림" panose="020B0600000101010101" pitchFamily="34" charset="-127"/>
            </a:endParaRPr>
          </a:p>
        </p:txBody>
      </p:sp>
      <p:sp>
        <p:nvSpPr>
          <p:cNvPr id="22533" name="Text Box 2">
            <a:extLst>
              <a:ext uri="{FF2B5EF4-FFF2-40B4-BE49-F238E27FC236}">
                <a16:creationId xmlns:a16="http://schemas.microsoft.com/office/drawing/2014/main" id="{11D8B372-A757-3D39-26C3-EDF58AFFE5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138" y="333375"/>
            <a:ext cx="7848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9pPr>
          </a:lstStyle>
          <a:p>
            <a:pPr algn="ctr" eaLnBrk="1" hangingPunct="1"/>
            <a:r>
              <a:rPr lang="en-US" altLang="ko-KR" sz="2800" dirty="0">
                <a:solidFill>
                  <a:schemeClr val="accent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2D Logarithmic Search</a:t>
            </a:r>
          </a:p>
        </p:txBody>
      </p:sp>
      <p:sp>
        <p:nvSpPr>
          <p:cNvPr id="22534" name="Line 3">
            <a:extLst>
              <a:ext uri="{FF2B5EF4-FFF2-40B4-BE49-F238E27FC236}">
                <a16:creationId xmlns:a16="http://schemas.microsoft.com/office/drawing/2014/main" id="{0CC1D85E-F427-FADB-92EC-443B7DDE7C32}"/>
              </a:ext>
            </a:extLst>
          </p:cNvPr>
          <p:cNvSpPr>
            <a:spLocks noChangeShapeType="1"/>
          </p:cNvSpPr>
          <p:nvPr/>
        </p:nvSpPr>
        <p:spPr bwMode="auto">
          <a:xfrm>
            <a:off x="792163" y="944563"/>
            <a:ext cx="7667625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5" name="Text Box 7">
            <a:extLst>
              <a:ext uri="{FF2B5EF4-FFF2-40B4-BE49-F238E27FC236}">
                <a16:creationId xmlns:a16="http://schemas.microsoft.com/office/drawing/2014/main" id="{A0CECA7E-F4AB-1EAA-3E50-AC0763D970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125538"/>
            <a:ext cx="8388350" cy="359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9pPr>
          </a:lstStyle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i="1" dirty="0"/>
              <a:t> </a:t>
            </a:r>
            <a:r>
              <a:rPr lang="en-US" altLang="ko-KR" dirty="0">
                <a:solidFill>
                  <a:schemeClr val="accent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Logarithmic search</a:t>
            </a:r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: a cheaper version, that is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   </a:t>
            </a:r>
            <a:r>
              <a:rPr lang="en-US" altLang="ko-KR" dirty="0">
                <a:solidFill>
                  <a:schemeClr val="accent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suboptimal </a:t>
            </a:r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but still usually effective.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The procedure for 2D Logarithmic Search of motion 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   vectors takes several iterations and is akin to a binary  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   search:</a:t>
            </a:r>
          </a:p>
          <a:p>
            <a:pPr eaLnBrk="1" hangingPunct="1">
              <a:lnSpc>
                <a:spcPct val="120000"/>
              </a:lnSpc>
              <a:buFontTx/>
              <a:buChar char="•"/>
            </a:pPr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dirty="0">
                <a:solidFill>
                  <a:schemeClr val="accent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Initially only nine locations</a:t>
            </a:r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 in the search window are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   used as seeds for a MAD-based search; they are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   marked as ‘1’.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4">
            <a:extLst>
              <a:ext uri="{FF2B5EF4-FFF2-40B4-BE49-F238E27FC236}">
                <a16:creationId xmlns:a16="http://schemas.microsoft.com/office/drawing/2014/main" id="{47FD2F39-5AFA-27D6-BDE7-CDB3D898B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</p:txBody>
      </p:sp>
      <p:sp>
        <p:nvSpPr>
          <p:cNvPr id="4" name="바닥글 개체 틀 5">
            <a:extLst>
              <a:ext uri="{FF2B5EF4-FFF2-40B4-BE49-F238E27FC236}">
                <a16:creationId xmlns:a16="http://schemas.microsoft.com/office/drawing/2014/main" id="{10074C2D-EE0B-91DB-57DC-A8CEA30DB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</p:txBody>
      </p:sp>
      <p:sp>
        <p:nvSpPr>
          <p:cNvPr id="5" name="슬라이드 번호 개체 틀 6">
            <a:extLst>
              <a:ext uri="{FF2B5EF4-FFF2-40B4-BE49-F238E27FC236}">
                <a16:creationId xmlns:a16="http://schemas.microsoft.com/office/drawing/2014/main" id="{6DCE0070-37A4-D084-537C-491363405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D57573B5-210A-44EF-B6C3-940DA6DAF7F7}" type="slidenum">
              <a:rPr lang="en-US" altLang="ko-KR" sz="1200">
                <a:latin typeface="굴림" panose="020B0600000101010101" pitchFamily="34" charset="-127"/>
              </a:rPr>
              <a:pPr eaLnBrk="1" hangingPunct="1"/>
              <a:t>9</a:t>
            </a:fld>
            <a:endParaRPr lang="en-US" altLang="ko-KR" sz="1200">
              <a:latin typeface="굴림" panose="020B0600000101010101" pitchFamily="34" charset="-127"/>
            </a:endParaRPr>
          </a:p>
        </p:txBody>
      </p:sp>
      <p:sp>
        <p:nvSpPr>
          <p:cNvPr id="23557" name="Text Box 4">
            <a:extLst>
              <a:ext uri="{FF2B5EF4-FFF2-40B4-BE49-F238E27FC236}">
                <a16:creationId xmlns:a16="http://schemas.microsoft.com/office/drawing/2014/main" id="{4ACE43DA-43BB-730D-A65F-90BC75D7E4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125538"/>
            <a:ext cx="8388350" cy="272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34" charset="-127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Char char="•"/>
            </a:pPr>
            <a:r>
              <a:rPr lang="en-US" altLang="ko-KR" dirty="0"/>
              <a:t> </a:t>
            </a:r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After the one that yields the </a:t>
            </a:r>
            <a:r>
              <a:rPr lang="en-US" altLang="ko-KR" dirty="0">
                <a:solidFill>
                  <a:schemeClr val="accent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minimum </a:t>
            </a:r>
            <a:r>
              <a:rPr lang="en-US" altLang="ko-KR" i="1" dirty="0">
                <a:solidFill>
                  <a:schemeClr val="accent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MAD</a:t>
            </a:r>
            <a:r>
              <a:rPr lang="en-US" altLang="ko-KR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is located,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   </a:t>
            </a:r>
            <a:r>
              <a:rPr lang="en-US" altLang="ko-KR" dirty="0">
                <a:solidFill>
                  <a:schemeClr val="accent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the center of the new search region is moved to it</a:t>
            </a:r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 and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   the step-size (offset) is reduced to half.</a:t>
            </a:r>
          </a:p>
          <a:p>
            <a:pPr eaLnBrk="1" hangingPunct="1">
              <a:lnSpc>
                <a:spcPct val="120000"/>
              </a:lnSpc>
            </a:pPr>
            <a:endParaRPr lang="en-US" altLang="ko-K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eaLnBrk="1" hangingPunct="1">
              <a:lnSpc>
                <a:spcPct val="120000"/>
              </a:lnSpc>
              <a:buFontTx/>
              <a:buChar char="•"/>
            </a:pPr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 In the </a:t>
            </a:r>
            <a:r>
              <a:rPr lang="en-US" altLang="ko-KR" dirty="0">
                <a:solidFill>
                  <a:schemeClr val="accent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next iteration</a:t>
            </a:r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, the </a:t>
            </a:r>
            <a:r>
              <a:rPr lang="en-US" altLang="ko-KR" dirty="0">
                <a:solidFill>
                  <a:schemeClr val="accent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nine new locations</a:t>
            </a:r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 are marked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   as ‘2’, and so on.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6980EE198F692488F3083164EA14226" ma:contentTypeVersion="2" ma:contentTypeDescription="Create a new document." ma:contentTypeScope="" ma:versionID="867516e77fe36c0e204a846b00308431">
  <xsd:schema xmlns:xsd="http://www.w3.org/2001/XMLSchema" xmlns:xs="http://www.w3.org/2001/XMLSchema" xmlns:p="http://schemas.microsoft.com/office/2006/metadata/properties" xmlns:ns3="6daf8323-d1d2-4b2b-b840-4eff50d34000" targetNamespace="http://schemas.microsoft.com/office/2006/metadata/properties" ma:root="true" ma:fieldsID="01b624a90e47964a3c9936186e01cf64" ns3:_="">
    <xsd:import namespace="6daf8323-d1d2-4b2b-b840-4eff50d3400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af8323-d1d2-4b2b-b840-4eff50d3400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4DD3E77-9075-4ED6-9F5C-DEA7A58F093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daf8323-d1d2-4b2b-b840-4eff50d3400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20B6BA5-E2E2-4A2D-96EE-DB884C25D74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26F2417-590C-49F5-AAC9-272411EE538C}">
  <ds:schemaRefs>
    <ds:schemaRef ds:uri="http://purl.org/dc/elements/1.1/"/>
    <ds:schemaRef ds:uri="http://schemas.microsoft.com/office/2006/metadata/properties"/>
    <ds:schemaRef ds:uri="http://purl.org/dc/dcmitype/"/>
    <ds:schemaRef ds:uri="http://schemas.microsoft.com/office/2006/documentManagement/types"/>
    <ds:schemaRef ds:uri="6daf8323-d1d2-4b2b-b840-4eff50d34000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28732</TotalTime>
  <Words>1250</Words>
  <Application>Microsoft Office PowerPoint</Application>
  <PresentationFormat>On-screen Show (4:3)</PresentationFormat>
  <Paragraphs>140</Paragraphs>
  <Slides>19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Comic Sans MS</vt:lpstr>
      <vt:lpstr>굴림</vt:lpstr>
      <vt:lpstr>Arial</vt:lpstr>
      <vt:lpstr>Times New Roman</vt:lpstr>
      <vt:lpstr>Wingdings</vt:lpstr>
      <vt:lpstr>Celestial</vt:lpstr>
      <vt:lpstr>MathType 5.0 Equation</vt:lpstr>
      <vt:lpstr> Multimedia Chapter 8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삼성전자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Error resilince/concealment</dc:title>
  <dc:creator>chyim</dc:creator>
  <cp:lastModifiedBy>نايف بن سعيد بن علي الخزمري الزهراني</cp:lastModifiedBy>
  <cp:revision>570</cp:revision>
  <dcterms:created xsi:type="dcterms:W3CDTF">2002-10-14T02:23:24Z</dcterms:created>
  <dcterms:modified xsi:type="dcterms:W3CDTF">2023-10-19T00:06:56Z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0x01010066980EE198F692488F3083164EA14226</vt:lpwstr>
  </property>
</Properties>
</file>