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4" r:id="rId6"/>
    <p:sldId id="262" r:id="rId7"/>
    <p:sldId id="261" r:id="rId8"/>
    <p:sldId id="263" r:id="rId9"/>
    <p:sldId id="266" r:id="rId10"/>
    <p:sldId id="268" r:id="rId11"/>
    <p:sldId id="269" r:id="rId12"/>
    <p:sldId id="270"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6"/>
    <p:restoredTop sz="95903"/>
  </p:normalViewPr>
  <p:slideViewPr>
    <p:cSldViewPr snapToGrid="0" snapToObjects="1">
      <p:cViewPr varScale="1">
        <p:scale>
          <a:sx n="110" d="100"/>
          <a:sy n="110" d="100"/>
        </p:scale>
        <p:origin x="29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11/18/21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11/18/21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esraamadi/saudi-arabia-weather-historY"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130000"/>
                <a:satMod val="150000"/>
                <a:lumMod val="112000"/>
              </a:schemeClr>
            </a:gs>
            <a:gs pos="100000">
              <a:schemeClr val="bg2">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4672EB-02A8-48AB-BCFB-00B78DBA6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255A803-13A1-44E9-ACA9-889A5CC39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98" y="0"/>
            <a:ext cx="12192000" cy="6858000"/>
          </a:xfrm>
          <a:prstGeom prst="rect">
            <a:avLst/>
          </a:prstGeom>
          <a:solidFill>
            <a:srgbClr val="0D0D0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C82C52F-0333-430E-AF00-FA48A518A1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286708"/>
          </a:xfrm>
          <a:prstGeom prst="rect">
            <a:avLst/>
          </a:prstGeom>
          <a:ln>
            <a:noFill/>
          </a:ln>
          <a:effectLst>
            <a:outerShdw blurRad="889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BE9CCFFE-A385-4D35-8504-960F050EF7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b="76269"/>
          <a:stretch/>
        </p:blipFill>
        <p:spPr>
          <a:xfrm>
            <a:off x="0" y="0"/>
            <a:ext cx="12192000" cy="1627464"/>
          </a:xfrm>
          <a:prstGeom prst="rect">
            <a:avLst/>
          </a:prstGeom>
        </p:spPr>
      </p:pic>
      <p:pic>
        <p:nvPicPr>
          <p:cNvPr id="16" name="Picture 15">
            <a:extLst>
              <a:ext uri="{FF2B5EF4-FFF2-40B4-BE49-F238E27FC236}">
                <a16:creationId xmlns:a16="http://schemas.microsoft.com/office/drawing/2014/main" id="{1AD41804-3572-46FD-8124-D3079B64271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8251" t="72447" r="32841"/>
          <a:stretch/>
        </p:blipFill>
        <p:spPr>
          <a:xfrm>
            <a:off x="6526134" y="3384053"/>
            <a:ext cx="2305206" cy="1889621"/>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pic>
        <p:nvPicPr>
          <p:cNvPr id="18" name="Picture 17">
            <a:extLst>
              <a:ext uri="{FF2B5EF4-FFF2-40B4-BE49-F238E27FC236}">
                <a16:creationId xmlns:a16="http://schemas.microsoft.com/office/drawing/2014/main" id="{5316A1D8-3445-4B94-B595-2285C05EEEB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269" t="72447" r="62822"/>
          <a:stretch/>
        </p:blipFill>
        <p:spPr>
          <a:xfrm>
            <a:off x="5443064" y="3371019"/>
            <a:ext cx="1451918" cy="1889621"/>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pic>
        <p:nvPicPr>
          <p:cNvPr id="20" name="Picture 19">
            <a:extLst>
              <a:ext uri="{FF2B5EF4-FFF2-40B4-BE49-F238E27FC236}">
                <a16:creationId xmlns:a16="http://schemas.microsoft.com/office/drawing/2014/main" id="{2FA7483C-C90B-453F-AB53-60D8FDE6D3F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3445" t="47340"/>
          <a:stretch/>
        </p:blipFill>
        <p:spPr>
          <a:xfrm>
            <a:off x="8965579" y="1675248"/>
            <a:ext cx="3237619" cy="3611460"/>
          </a:xfrm>
          <a:custGeom>
            <a:avLst/>
            <a:gdLst>
              <a:gd name="connsiteX0" fmla="*/ 2237500 w 3237619"/>
              <a:gd name="connsiteY0" fmla="*/ 2921316 h 3611460"/>
              <a:gd name="connsiteX1" fmla="*/ 2237500 w 3237619"/>
              <a:gd name="connsiteY1" fmla="*/ 3598426 h 3611460"/>
              <a:gd name="connsiteX2" fmla="*/ 2563236 w 3237619"/>
              <a:gd name="connsiteY2" fmla="*/ 3598426 h 3611460"/>
              <a:gd name="connsiteX3" fmla="*/ 2563236 w 3237619"/>
              <a:gd name="connsiteY3" fmla="*/ 2921316 h 3611460"/>
              <a:gd name="connsiteX4" fmla="*/ 0 w 3237619"/>
              <a:gd name="connsiteY4" fmla="*/ 0 h 3611460"/>
              <a:gd name="connsiteX5" fmla="*/ 3237619 w 3237619"/>
              <a:gd name="connsiteY5" fmla="*/ 0 h 3611460"/>
              <a:gd name="connsiteX6" fmla="*/ 3237619 w 3237619"/>
              <a:gd name="connsiteY6" fmla="*/ 3611460 h 3611460"/>
              <a:gd name="connsiteX7" fmla="*/ 557562 w 3237619"/>
              <a:gd name="connsiteY7" fmla="*/ 3611460 h 3611460"/>
              <a:gd name="connsiteX8" fmla="*/ 557562 w 3237619"/>
              <a:gd name="connsiteY8" fmla="*/ 2822752 h 3611460"/>
              <a:gd name="connsiteX9" fmla="*/ 0 w 3237619"/>
              <a:gd name="connsiteY9" fmla="*/ 2822752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37619" h="3611460">
                <a:moveTo>
                  <a:pt x="2237500" y="2921316"/>
                </a:moveTo>
                <a:lnTo>
                  <a:pt x="2237500" y="3598426"/>
                </a:lnTo>
                <a:lnTo>
                  <a:pt x="2563236" y="3598426"/>
                </a:lnTo>
                <a:lnTo>
                  <a:pt x="2563236" y="2921316"/>
                </a:lnTo>
                <a:close/>
                <a:moveTo>
                  <a:pt x="0" y="0"/>
                </a:moveTo>
                <a:lnTo>
                  <a:pt x="3237619" y="0"/>
                </a:lnTo>
                <a:lnTo>
                  <a:pt x="3237619" y="3611460"/>
                </a:lnTo>
                <a:lnTo>
                  <a:pt x="557562" y="3611460"/>
                </a:lnTo>
                <a:lnTo>
                  <a:pt x="557562" y="2822752"/>
                </a:lnTo>
                <a:lnTo>
                  <a:pt x="0" y="2822752"/>
                </a:lnTo>
                <a:close/>
              </a:path>
            </a:pathLst>
          </a:custGeom>
        </p:spPr>
      </p:pic>
      <p:sp>
        <p:nvSpPr>
          <p:cNvPr id="2" name="Title 1">
            <a:extLst>
              <a:ext uri="{FF2B5EF4-FFF2-40B4-BE49-F238E27FC236}">
                <a16:creationId xmlns:a16="http://schemas.microsoft.com/office/drawing/2014/main" id="{CC1AFBC1-F3CA-A642-9AA1-FC5A806F0A04}"/>
              </a:ext>
            </a:extLst>
          </p:cNvPr>
          <p:cNvSpPr>
            <a:spLocks noGrp="1"/>
          </p:cNvSpPr>
          <p:nvPr>
            <p:ph type="ctrTitle"/>
          </p:nvPr>
        </p:nvSpPr>
        <p:spPr>
          <a:xfrm>
            <a:off x="1762210" y="1812760"/>
            <a:ext cx="8689976" cy="1844385"/>
          </a:xfrm>
        </p:spPr>
        <p:txBody>
          <a:bodyPr>
            <a:normAutofit/>
          </a:bodyPr>
          <a:lstStyle/>
          <a:p>
            <a:r>
              <a:rPr lang="en-US" sz="4000" b="1" dirty="0"/>
              <a:t>Predicting The rain phenomena in Saudi Arabia</a:t>
            </a:r>
            <a:br>
              <a:rPr lang="en-US" sz="4000" b="1" dirty="0"/>
            </a:br>
            <a:endParaRPr lang="en-SA" sz="4000" dirty="0"/>
          </a:p>
        </p:txBody>
      </p:sp>
      <p:sp>
        <p:nvSpPr>
          <p:cNvPr id="3" name="Subtitle 2">
            <a:extLst>
              <a:ext uri="{FF2B5EF4-FFF2-40B4-BE49-F238E27FC236}">
                <a16:creationId xmlns:a16="http://schemas.microsoft.com/office/drawing/2014/main" id="{6CE51EE9-D146-3345-A131-0B8A0CF9C826}"/>
              </a:ext>
            </a:extLst>
          </p:cNvPr>
          <p:cNvSpPr>
            <a:spLocks noGrp="1"/>
          </p:cNvSpPr>
          <p:nvPr>
            <p:ph type="subTitle" idx="1"/>
          </p:nvPr>
        </p:nvSpPr>
        <p:spPr>
          <a:xfrm>
            <a:off x="1835233" y="5281984"/>
            <a:ext cx="8689976" cy="1078889"/>
          </a:xfrm>
        </p:spPr>
        <p:txBody>
          <a:bodyPr>
            <a:normAutofit/>
          </a:bodyPr>
          <a:lstStyle/>
          <a:p>
            <a:r>
              <a:rPr lang="en-US" dirty="0" err="1">
                <a:solidFill>
                  <a:schemeClr val="tx1">
                    <a:lumMod val="50000"/>
                    <a:lumOff val="50000"/>
                  </a:schemeClr>
                </a:solidFill>
              </a:rPr>
              <a:t>Naif</a:t>
            </a:r>
            <a:r>
              <a:rPr lang="en-US" dirty="0">
                <a:solidFill>
                  <a:schemeClr val="tx1">
                    <a:lumMod val="50000"/>
                    <a:lumOff val="50000"/>
                  </a:schemeClr>
                </a:solidFill>
              </a:rPr>
              <a:t> Alorfi</a:t>
            </a:r>
            <a:endParaRPr lang="en-SA" dirty="0">
              <a:solidFill>
                <a:schemeClr val="tx1">
                  <a:lumMod val="50000"/>
                  <a:lumOff val="50000"/>
                </a:schemeClr>
              </a:solidFill>
            </a:endParaRPr>
          </a:p>
        </p:txBody>
      </p:sp>
    </p:spTree>
    <p:extLst>
      <p:ext uri="{BB962C8B-B14F-4D97-AF65-F5344CB8AC3E}">
        <p14:creationId xmlns:p14="http://schemas.microsoft.com/office/powerpoint/2010/main" val="12438098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35"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a:extLst>
              <a:ext uri="{FF2B5EF4-FFF2-40B4-BE49-F238E27FC236}">
                <a16:creationId xmlns:a16="http://schemas.microsoft.com/office/drawing/2014/main" id="{765E2D7E-B7BD-404F-9F71-D6620D37B9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9" name="Rectangle 38">
            <a:extLst>
              <a:ext uri="{FF2B5EF4-FFF2-40B4-BE49-F238E27FC236}">
                <a16:creationId xmlns:a16="http://schemas.microsoft.com/office/drawing/2014/main" id="{446F2B05-D14A-46C1-B94D-81BAFA34C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a:extLst>
              <a:ext uri="{FF2B5EF4-FFF2-40B4-BE49-F238E27FC236}">
                <a16:creationId xmlns:a16="http://schemas.microsoft.com/office/drawing/2014/main" id="{DC21F734-A85A-4FEA-8CB8-6C72B8195C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Content Placeholder 7">
            <a:extLst>
              <a:ext uri="{FF2B5EF4-FFF2-40B4-BE49-F238E27FC236}">
                <a16:creationId xmlns:a16="http://schemas.microsoft.com/office/drawing/2014/main" id="{A1AF38A5-0288-604D-BA0E-0ADA90CBF548}"/>
              </a:ext>
            </a:extLst>
          </p:cNvPr>
          <p:cNvPicPr>
            <a:picLocks noGrp="1" noChangeAspect="1"/>
          </p:cNvPicPr>
          <p:nvPr>
            <p:ph sz="quarter" idx="14"/>
          </p:nvPr>
        </p:nvPicPr>
        <p:blipFill>
          <a:blip r:embed="rId4"/>
          <a:stretch>
            <a:fillRect/>
          </a:stretch>
        </p:blipFill>
        <p:spPr>
          <a:xfrm>
            <a:off x="7097866" y="2214693"/>
            <a:ext cx="4366423" cy="2750845"/>
          </a:xfrm>
          <a:prstGeom prst="rect">
            <a:avLst/>
          </a:prstGeom>
        </p:spPr>
      </p:pic>
      <p:sp>
        <p:nvSpPr>
          <p:cNvPr id="3" name="Content Placeholder 2">
            <a:extLst>
              <a:ext uri="{FF2B5EF4-FFF2-40B4-BE49-F238E27FC236}">
                <a16:creationId xmlns:a16="http://schemas.microsoft.com/office/drawing/2014/main" id="{1A5E889D-8AC4-6D46-873B-C6B35840661D}"/>
              </a:ext>
            </a:extLst>
          </p:cNvPr>
          <p:cNvSpPr>
            <a:spLocks noGrp="1"/>
          </p:cNvSpPr>
          <p:nvPr>
            <p:ph sz="quarter" idx="13"/>
          </p:nvPr>
        </p:nvSpPr>
        <p:spPr>
          <a:xfrm>
            <a:off x="1054065" y="2367092"/>
            <a:ext cx="5855415" cy="3847444"/>
          </a:xfrm>
        </p:spPr>
        <p:txBody>
          <a:bodyPr vert="horz" lIns="91440" tIns="45720" rIns="91440" bIns="45720" rtlCol="0">
            <a:normAutofit/>
          </a:bodyPr>
          <a:lstStyle/>
          <a:p>
            <a:r>
              <a:rPr lang="en-US" dirty="0"/>
              <a:t>Firstly, I have trained the model with Logistic Regression with parameters `solver= '</a:t>
            </a:r>
            <a:r>
              <a:rPr lang="en-US" dirty="0" err="1"/>
              <a:t>liblinear</a:t>
            </a:r>
            <a:r>
              <a:rPr lang="en-US" dirty="0"/>
              <a:t>' , C=1000` and I got </a:t>
            </a:r>
            <a:r>
              <a:rPr lang="en-US" b="1" dirty="0"/>
              <a:t>the accuracy 89.22 %</a:t>
            </a:r>
          </a:p>
        </p:txBody>
      </p:sp>
      <p:sp>
        <p:nvSpPr>
          <p:cNvPr id="2" name="Title 1">
            <a:extLst>
              <a:ext uri="{FF2B5EF4-FFF2-40B4-BE49-F238E27FC236}">
                <a16:creationId xmlns:a16="http://schemas.microsoft.com/office/drawing/2014/main" id="{2206419A-713B-1E4D-A845-404450205D97}"/>
              </a:ext>
            </a:extLst>
          </p:cNvPr>
          <p:cNvSpPr>
            <a:spLocks noGrp="1"/>
          </p:cNvSpPr>
          <p:nvPr>
            <p:ph type="title"/>
          </p:nvPr>
        </p:nvSpPr>
        <p:spPr>
          <a:xfrm>
            <a:off x="1054064" y="618517"/>
            <a:ext cx="5855416" cy="1596177"/>
          </a:xfrm>
        </p:spPr>
        <p:txBody>
          <a:bodyPr vert="horz" lIns="91440" tIns="45720" rIns="91440" bIns="45720" rtlCol="0" anchor="ctr">
            <a:normAutofit/>
          </a:bodyPr>
          <a:lstStyle/>
          <a:p>
            <a:r>
              <a:rPr lang="en-US" dirty="0"/>
              <a:t>Logistic Regression</a:t>
            </a:r>
            <a:endParaRPr lang="en-US"/>
          </a:p>
        </p:txBody>
      </p:sp>
    </p:spTree>
    <p:extLst>
      <p:ext uri="{BB962C8B-B14F-4D97-AF65-F5344CB8AC3E}">
        <p14:creationId xmlns:p14="http://schemas.microsoft.com/office/powerpoint/2010/main" val="4251205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7"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8">
            <a:extLst>
              <a:ext uri="{FF2B5EF4-FFF2-40B4-BE49-F238E27FC236}">
                <a16:creationId xmlns:a16="http://schemas.microsoft.com/office/drawing/2014/main" id="{765E2D7E-B7BD-404F-9F71-D6620D37B9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9" name="Rectangle 20">
            <a:extLst>
              <a:ext uri="{FF2B5EF4-FFF2-40B4-BE49-F238E27FC236}">
                <a16:creationId xmlns:a16="http://schemas.microsoft.com/office/drawing/2014/main" id="{E928B170-B7BC-4BDA-AF69-28A89C4F89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2">
            <a:extLst>
              <a:ext uri="{FF2B5EF4-FFF2-40B4-BE49-F238E27FC236}">
                <a16:creationId xmlns:a16="http://schemas.microsoft.com/office/drawing/2014/main" id="{2E1E8C82-833C-4573-807A-A01BED3757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206419A-713B-1E4D-A845-404450205D97}"/>
              </a:ext>
            </a:extLst>
          </p:cNvPr>
          <p:cNvSpPr>
            <a:spLocks noGrp="1"/>
          </p:cNvSpPr>
          <p:nvPr>
            <p:ph type="title"/>
          </p:nvPr>
        </p:nvSpPr>
        <p:spPr>
          <a:xfrm>
            <a:off x="913776" y="640831"/>
            <a:ext cx="7269525" cy="1573863"/>
          </a:xfrm>
        </p:spPr>
        <p:txBody>
          <a:bodyPr vert="horz" lIns="91440" tIns="45720" rIns="91440" bIns="45720" rtlCol="0" anchor="ctr">
            <a:normAutofit/>
          </a:bodyPr>
          <a:lstStyle/>
          <a:p>
            <a:r>
              <a:rPr lang="en-US" dirty="0"/>
              <a:t>Artificial Neural Network (ANN)</a:t>
            </a:r>
          </a:p>
        </p:txBody>
      </p:sp>
      <p:sp>
        <p:nvSpPr>
          <p:cNvPr id="3" name="Content Placeholder 2">
            <a:extLst>
              <a:ext uri="{FF2B5EF4-FFF2-40B4-BE49-F238E27FC236}">
                <a16:creationId xmlns:a16="http://schemas.microsoft.com/office/drawing/2014/main" id="{1A5E889D-8AC4-6D46-873B-C6B35840661D}"/>
              </a:ext>
            </a:extLst>
          </p:cNvPr>
          <p:cNvSpPr>
            <a:spLocks noGrp="1"/>
          </p:cNvSpPr>
          <p:nvPr>
            <p:ph sz="quarter" idx="13"/>
          </p:nvPr>
        </p:nvSpPr>
        <p:spPr>
          <a:xfrm>
            <a:off x="913775" y="2367092"/>
            <a:ext cx="5718520" cy="3881309"/>
          </a:xfrm>
        </p:spPr>
        <p:txBody>
          <a:bodyPr vert="horz" lIns="91440" tIns="45720" rIns="91440" bIns="45720" rtlCol="0">
            <a:normAutofit/>
          </a:bodyPr>
          <a:lstStyle/>
          <a:p>
            <a:r>
              <a:rPr lang="en-US" dirty="0"/>
              <a:t>Second, I have trained the model with Artificial Neural Network with parameters `</a:t>
            </a:r>
            <a:r>
              <a:rPr lang="en-US" dirty="0" err="1"/>
              <a:t>batch_size</a:t>
            </a:r>
            <a:r>
              <a:rPr lang="en-US" dirty="0"/>
              <a:t> = 3200, epochs = 100`</a:t>
            </a:r>
          </a:p>
          <a:p>
            <a:r>
              <a:rPr lang="en-US" dirty="0"/>
              <a:t> and get </a:t>
            </a:r>
            <a:r>
              <a:rPr lang="en-US" b="1" dirty="0"/>
              <a:t>the accuracy 93.24 %</a:t>
            </a:r>
          </a:p>
        </p:txBody>
      </p:sp>
      <p:pic>
        <p:nvPicPr>
          <p:cNvPr id="16" name="Content Placeholder 15">
            <a:extLst>
              <a:ext uri="{FF2B5EF4-FFF2-40B4-BE49-F238E27FC236}">
                <a16:creationId xmlns:a16="http://schemas.microsoft.com/office/drawing/2014/main" id="{DD4EDDC9-E655-294B-970E-84699E308961}"/>
              </a:ext>
            </a:extLst>
          </p:cNvPr>
          <p:cNvPicPr>
            <a:picLocks noGrp="1" noChangeAspect="1"/>
          </p:cNvPicPr>
          <p:nvPr>
            <p:ph sz="quarter" idx="14"/>
          </p:nvPr>
        </p:nvPicPr>
        <p:blipFill>
          <a:blip r:embed="rId4"/>
          <a:stretch>
            <a:fillRect/>
          </a:stretch>
        </p:blipFill>
        <p:spPr>
          <a:xfrm>
            <a:off x="7248597" y="2203118"/>
            <a:ext cx="4305926" cy="2704548"/>
          </a:xfrm>
        </p:spPr>
      </p:pic>
    </p:spTree>
    <p:extLst>
      <p:ext uri="{BB962C8B-B14F-4D97-AF65-F5344CB8AC3E}">
        <p14:creationId xmlns:p14="http://schemas.microsoft.com/office/powerpoint/2010/main" val="3519180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5E889D-8AC4-6D46-873B-C6B35840661D}"/>
              </a:ext>
            </a:extLst>
          </p:cNvPr>
          <p:cNvSpPr>
            <a:spLocks noGrp="1"/>
          </p:cNvSpPr>
          <p:nvPr>
            <p:ph sz="quarter" idx="13"/>
          </p:nvPr>
        </p:nvSpPr>
        <p:spPr>
          <a:xfrm>
            <a:off x="1054065" y="2367092"/>
            <a:ext cx="5994917" cy="3847444"/>
          </a:xfrm>
        </p:spPr>
        <p:txBody>
          <a:bodyPr vert="horz" lIns="91440" tIns="45720" rIns="91440" bIns="45720" rtlCol="0">
            <a:normAutofit/>
          </a:bodyPr>
          <a:lstStyle/>
          <a:p>
            <a:r>
              <a:rPr lang="en-US" dirty="0"/>
              <a:t>Lastly, I have trained the model with Logistic Regression with parameters `</a:t>
            </a:r>
            <a:r>
              <a:rPr lang="en-US" dirty="0" err="1"/>
              <a:t>sn_estimators</a:t>
            </a:r>
            <a:r>
              <a:rPr lang="en-US" dirty="0"/>
              <a:t> = 10, criterion = 'entropy', </a:t>
            </a:r>
            <a:r>
              <a:rPr lang="en-US" dirty="0" err="1"/>
              <a:t>random_state</a:t>
            </a:r>
            <a:r>
              <a:rPr lang="en-US" dirty="0"/>
              <a:t> = 42` </a:t>
            </a:r>
          </a:p>
          <a:p>
            <a:r>
              <a:rPr lang="en-US" dirty="0"/>
              <a:t>and get </a:t>
            </a:r>
            <a:r>
              <a:rPr lang="en-US" b="1" dirty="0"/>
              <a:t>the </a:t>
            </a:r>
            <a:r>
              <a:rPr lang="en-US" b="1"/>
              <a:t>accuracy 99.58 %</a:t>
            </a:r>
            <a:endParaRPr lang="en-US" b="1" dirty="0"/>
          </a:p>
        </p:txBody>
      </p:sp>
      <p:sp>
        <p:nvSpPr>
          <p:cNvPr id="2" name="Title 1">
            <a:extLst>
              <a:ext uri="{FF2B5EF4-FFF2-40B4-BE49-F238E27FC236}">
                <a16:creationId xmlns:a16="http://schemas.microsoft.com/office/drawing/2014/main" id="{2206419A-713B-1E4D-A845-404450205D97}"/>
              </a:ext>
            </a:extLst>
          </p:cNvPr>
          <p:cNvSpPr>
            <a:spLocks noGrp="1"/>
          </p:cNvSpPr>
          <p:nvPr>
            <p:ph type="title"/>
          </p:nvPr>
        </p:nvSpPr>
        <p:spPr>
          <a:xfrm>
            <a:off x="1054064" y="618517"/>
            <a:ext cx="5855416" cy="1596177"/>
          </a:xfrm>
        </p:spPr>
        <p:txBody>
          <a:bodyPr vert="horz" lIns="91440" tIns="45720" rIns="91440" bIns="45720" rtlCol="0" anchor="ctr">
            <a:normAutofit/>
          </a:bodyPr>
          <a:lstStyle/>
          <a:p>
            <a:r>
              <a:rPr lang="en-US" dirty="0"/>
              <a:t>Random Forest Classifier</a:t>
            </a:r>
          </a:p>
        </p:txBody>
      </p:sp>
      <p:pic>
        <p:nvPicPr>
          <p:cNvPr id="7" name="Content Placeholder 6">
            <a:extLst>
              <a:ext uri="{FF2B5EF4-FFF2-40B4-BE49-F238E27FC236}">
                <a16:creationId xmlns:a16="http://schemas.microsoft.com/office/drawing/2014/main" id="{A95B4813-9FB8-1441-8487-7CECC3B648F5}"/>
              </a:ext>
            </a:extLst>
          </p:cNvPr>
          <p:cNvPicPr>
            <a:picLocks noGrp="1" noChangeAspect="1"/>
          </p:cNvPicPr>
          <p:nvPr>
            <p:ph sz="quarter" idx="14"/>
          </p:nvPr>
        </p:nvPicPr>
        <p:blipFill>
          <a:blip r:embed="rId2"/>
          <a:stretch>
            <a:fillRect/>
          </a:stretch>
        </p:blipFill>
        <p:spPr>
          <a:xfrm>
            <a:off x="7219950" y="2345660"/>
            <a:ext cx="4262136" cy="2679571"/>
          </a:xfrm>
        </p:spPr>
      </p:pic>
    </p:spTree>
    <p:extLst>
      <p:ext uri="{BB962C8B-B14F-4D97-AF65-F5344CB8AC3E}">
        <p14:creationId xmlns:p14="http://schemas.microsoft.com/office/powerpoint/2010/main" val="2337517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130000"/>
                <a:satMod val="150000"/>
                <a:lumMod val="112000"/>
              </a:schemeClr>
            </a:gs>
            <a:gs pos="100000">
              <a:schemeClr val="bg2">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D1C0F6D-5AB0-457D-A2E5-4B8E77E390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D56A97F-536A-4D70-BE3C-46ED7477A1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D0D0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C8F27DD5-AB09-4348-AEAE-38DD5BF3B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284159"/>
          </a:xfrm>
          <a:prstGeom prst="rect">
            <a:avLst/>
          </a:prstGeom>
          <a:ln>
            <a:noFill/>
          </a:ln>
          <a:effectLst>
            <a:outerShdw blurRad="889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D45FD1-4711-C44C-8B3F-8058114746DD}"/>
              </a:ext>
            </a:extLst>
          </p:cNvPr>
          <p:cNvSpPr>
            <a:spLocks noGrp="1"/>
          </p:cNvSpPr>
          <p:nvPr>
            <p:ph type="title"/>
          </p:nvPr>
        </p:nvSpPr>
        <p:spPr>
          <a:xfrm>
            <a:off x="913776" y="643466"/>
            <a:ext cx="3418784" cy="4308475"/>
          </a:xfrm>
        </p:spPr>
        <p:txBody>
          <a:bodyPr anchor="t">
            <a:normAutofit/>
          </a:bodyPr>
          <a:lstStyle/>
          <a:p>
            <a:pPr algn="l"/>
            <a:r>
              <a:rPr lang="en-SA" sz="4100"/>
              <a:t>Conclusion</a:t>
            </a:r>
          </a:p>
        </p:txBody>
      </p:sp>
      <p:sp>
        <p:nvSpPr>
          <p:cNvPr id="3" name="Content Placeholder 2">
            <a:extLst>
              <a:ext uri="{FF2B5EF4-FFF2-40B4-BE49-F238E27FC236}">
                <a16:creationId xmlns:a16="http://schemas.microsoft.com/office/drawing/2014/main" id="{73A88A12-821E-5F4F-92DC-86438E9B2C3E}"/>
              </a:ext>
            </a:extLst>
          </p:cNvPr>
          <p:cNvSpPr>
            <a:spLocks noGrp="1"/>
          </p:cNvSpPr>
          <p:nvPr>
            <p:ph sz="quarter" idx="13"/>
          </p:nvPr>
        </p:nvSpPr>
        <p:spPr>
          <a:xfrm>
            <a:off x="4654295" y="643466"/>
            <a:ext cx="6623305" cy="4308476"/>
          </a:xfrm>
        </p:spPr>
        <p:txBody>
          <a:bodyPr>
            <a:normAutofit lnSpcReduction="10000"/>
          </a:bodyPr>
          <a:lstStyle/>
          <a:p>
            <a:pPr>
              <a:lnSpc>
                <a:spcPct val="110000"/>
              </a:lnSpc>
            </a:pPr>
            <a:r>
              <a:rPr lang="en-US" sz="1500" dirty="0"/>
              <a:t>I have cleaned up the dataset by replacing the missing values with mean per city.</a:t>
            </a:r>
          </a:p>
          <a:p>
            <a:pPr>
              <a:lnSpc>
                <a:spcPct val="110000"/>
              </a:lnSpc>
            </a:pPr>
            <a:r>
              <a:rPr lang="en-US" sz="1500" dirty="0"/>
              <a:t>Then, I have resolved  the outliers to the minimum and maximum values then I have balanced the data with SMOTE and the Feature Scaling is implemented.</a:t>
            </a:r>
          </a:p>
          <a:p>
            <a:pPr>
              <a:lnSpc>
                <a:spcPct val="110000"/>
              </a:lnSpc>
            </a:pPr>
            <a:r>
              <a:rPr lang="en-US" sz="1500" dirty="0"/>
              <a:t>Finally, I have Trained the training dataset with three models and got the accuracy, recall, precision and F1-score:</a:t>
            </a:r>
          </a:p>
          <a:p>
            <a:pPr>
              <a:lnSpc>
                <a:spcPct val="110000"/>
              </a:lnSpc>
            </a:pPr>
            <a:r>
              <a:rPr lang="en-US" sz="1500" dirty="0"/>
              <a:t>1- Logistic Regression.</a:t>
            </a:r>
          </a:p>
          <a:p>
            <a:pPr>
              <a:lnSpc>
                <a:spcPct val="110000"/>
              </a:lnSpc>
            </a:pPr>
            <a:r>
              <a:rPr lang="en-US" sz="1500" dirty="0"/>
              <a:t>2- Artificial Neural Network (ANN).</a:t>
            </a:r>
          </a:p>
          <a:p>
            <a:pPr>
              <a:lnSpc>
                <a:spcPct val="110000"/>
              </a:lnSpc>
            </a:pPr>
            <a:r>
              <a:rPr lang="en-US" sz="1500" dirty="0"/>
              <a:t>3- Random Forest Classifier.</a:t>
            </a:r>
          </a:p>
          <a:p>
            <a:pPr>
              <a:lnSpc>
                <a:spcPct val="110000"/>
              </a:lnSpc>
            </a:pPr>
            <a:r>
              <a:rPr lang="en-US" sz="1500" dirty="0"/>
              <a:t>It seems that, `Random Forest Classifier` was the best model fit with accuracy score **99.5 %**.</a:t>
            </a:r>
            <a:endParaRPr lang="ar-SA" sz="1500" dirty="0"/>
          </a:p>
          <a:p>
            <a:pPr>
              <a:lnSpc>
                <a:spcPct val="110000"/>
              </a:lnSpc>
            </a:pPr>
            <a:r>
              <a:rPr lang="en-US" sz="1500" dirty="0"/>
              <a:t>Future work: work in dataset from NCM also consider radar images </a:t>
            </a:r>
            <a:r>
              <a:rPr lang="en-US" sz="1500"/>
              <a:t>and other factors.</a:t>
            </a:r>
            <a:endParaRPr lang="en-US" sz="1500" dirty="0"/>
          </a:p>
          <a:p>
            <a:pPr>
              <a:lnSpc>
                <a:spcPct val="110000"/>
              </a:lnSpc>
            </a:pPr>
            <a:endParaRPr lang="en-US" sz="1500" dirty="0"/>
          </a:p>
          <a:p>
            <a:pPr>
              <a:lnSpc>
                <a:spcPct val="110000"/>
              </a:lnSpc>
            </a:pPr>
            <a:endParaRPr lang="en-SA" sz="1500" dirty="0"/>
          </a:p>
        </p:txBody>
      </p:sp>
      <p:pic>
        <p:nvPicPr>
          <p:cNvPr id="25" name="Picture 24">
            <a:extLst>
              <a:ext uri="{FF2B5EF4-FFF2-40B4-BE49-F238E27FC236}">
                <a16:creationId xmlns:a16="http://schemas.microsoft.com/office/drawing/2014/main" id="{522BA091-022A-4EB4-BBA0-0309BF5F91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79187"/>
          <a:stretch/>
        </p:blipFill>
        <p:spPr>
          <a:xfrm>
            <a:off x="0" y="5430644"/>
            <a:ext cx="12192000" cy="1427356"/>
          </a:xfrm>
          <a:prstGeom prst="rect">
            <a:avLst/>
          </a:prstGeom>
        </p:spPr>
      </p:pic>
    </p:spTree>
    <p:extLst>
      <p:ext uri="{BB962C8B-B14F-4D97-AF65-F5344CB8AC3E}">
        <p14:creationId xmlns:p14="http://schemas.microsoft.com/office/powerpoint/2010/main" val="16302146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5"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9" name="Rectangle 28">
            <a:extLst>
              <a:ext uri="{FF2B5EF4-FFF2-40B4-BE49-F238E27FC236}">
                <a16:creationId xmlns:a16="http://schemas.microsoft.com/office/drawing/2014/main" id="{31CA2540-FD07-4286-91E4-8D0DE4E50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F2BEF5-07EB-2248-9BF0-50D3921733F1}"/>
              </a:ext>
            </a:extLst>
          </p:cNvPr>
          <p:cNvSpPr>
            <a:spLocks noGrp="1"/>
          </p:cNvSpPr>
          <p:nvPr>
            <p:ph type="title"/>
          </p:nvPr>
        </p:nvSpPr>
        <p:spPr>
          <a:xfrm>
            <a:off x="1126762" y="1227279"/>
            <a:ext cx="4328819" cy="2509213"/>
          </a:xfrm>
        </p:spPr>
        <p:txBody>
          <a:bodyPr vert="horz" lIns="91440" tIns="45720" rIns="91440" bIns="45720" rtlCol="0" anchor="b">
            <a:normAutofit/>
          </a:bodyPr>
          <a:lstStyle/>
          <a:p>
            <a:r>
              <a:rPr lang="en-US" sz="4800"/>
              <a:t>THANK YOU </a:t>
            </a:r>
          </a:p>
        </p:txBody>
      </p:sp>
      <p:pic>
        <p:nvPicPr>
          <p:cNvPr id="31" name="Picture 30">
            <a:extLst>
              <a:ext uri="{FF2B5EF4-FFF2-40B4-BE49-F238E27FC236}">
                <a16:creationId xmlns:a16="http://schemas.microsoft.com/office/drawing/2014/main" id="{214924F5-CDC2-4DFA-82F3-4843ADD678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55295" t="89389" r="26987" b="24"/>
          <a:stretch/>
        </p:blipFill>
        <p:spPr>
          <a:xfrm flipH="1">
            <a:off x="0" y="-1"/>
            <a:ext cx="2596444" cy="872709"/>
          </a:xfrm>
          <a:prstGeom prst="rect">
            <a:avLst/>
          </a:prstGeom>
        </p:spPr>
      </p:pic>
      <p:pic>
        <p:nvPicPr>
          <p:cNvPr id="33" name="Picture 32">
            <a:extLst>
              <a:ext uri="{FF2B5EF4-FFF2-40B4-BE49-F238E27FC236}">
                <a16:creationId xmlns:a16="http://schemas.microsoft.com/office/drawing/2014/main" id="{AED59812-6820-446C-B994-0D059C97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91927" t="72411" b="13751"/>
          <a:stretch/>
        </p:blipFill>
        <p:spPr>
          <a:xfrm>
            <a:off x="10473994" y="5564567"/>
            <a:ext cx="1341545" cy="1293433"/>
          </a:xfrm>
          <a:custGeom>
            <a:avLst/>
            <a:gdLst>
              <a:gd name="connsiteX0" fmla="*/ 0 w 1341545"/>
              <a:gd name="connsiteY0" fmla="*/ 0 h 1293433"/>
              <a:gd name="connsiteX1" fmla="*/ 1341545 w 1341545"/>
              <a:gd name="connsiteY1" fmla="*/ 0 h 1293433"/>
              <a:gd name="connsiteX2" fmla="*/ 1341545 w 1341545"/>
              <a:gd name="connsiteY2" fmla="*/ 1293433 h 1293433"/>
              <a:gd name="connsiteX3" fmla="*/ 150847 w 1341545"/>
              <a:gd name="connsiteY3" fmla="*/ 1293433 h 1293433"/>
              <a:gd name="connsiteX4" fmla="*/ 66240 w 1341545"/>
              <a:gd name="connsiteY4" fmla="*/ 1183451 h 1293433"/>
              <a:gd name="connsiteX5" fmla="*/ 0 w 1341545"/>
              <a:gd name="connsiteY5" fmla="*/ 1061841 h 129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545" h="1293433">
                <a:moveTo>
                  <a:pt x="0" y="0"/>
                </a:moveTo>
                <a:lnTo>
                  <a:pt x="1341545" y="0"/>
                </a:lnTo>
                <a:lnTo>
                  <a:pt x="1341545" y="1293433"/>
                </a:lnTo>
                <a:lnTo>
                  <a:pt x="150847" y="1293433"/>
                </a:lnTo>
                <a:lnTo>
                  <a:pt x="66240" y="1183451"/>
                </a:lnTo>
                <a:lnTo>
                  <a:pt x="0" y="1061841"/>
                </a:lnTo>
                <a:close/>
              </a:path>
            </a:pathLst>
          </a:custGeom>
        </p:spPr>
      </p:pic>
      <p:pic>
        <p:nvPicPr>
          <p:cNvPr id="22" name="Graphic 21" descr="Smiling Face with No Fill">
            <a:extLst>
              <a:ext uri="{FF2B5EF4-FFF2-40B4-BE49-F238E27FC236}">
                <a16:creationId xmlns:a16="http://schemas.microsoft.com/office/drawing/2014/main" id="{9B76E1E4-C9E9-4A00-9B8B-694C95D8E90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90459" y="948266"/>
            <a:ext cx="4743406" cy="4743406"/>
          </a:xfrm>
          <a:prstGeom prst="rect">
            <a:avLst/>
          </a:prstGeom>
        </p:spPr>
      </p:pic>
      <p:pic>
        <p:nvPicPr>
          <p:cNvPr id="35" name="Picture 34">
            <a:extLst>
              <a:ext uri="{FF2B5EF4-FFF2-40B4-BE49-F238E27FC236}">
                <a16:creationId xmlns:a16="http://schemas.microsoft.com/office/drawing/2014/main" id="{E844ED7C-1917-40D8-8B42-1B1C27BC5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8252"/>
          <a:stretch/>
        </p:blipFill>
        <p:spPr>
          <a:xfrm flipH="1">
            <a:off x="0" y="3142319"/>
            <a:ext cx="4605339" cy="3715682"/>
          </a:xfrm>
          <a:prstGeom prst="rect">
            <a:avLst/>
          </a:prstGeom>
        </p:spPr>
      </p:pic>
    </p:spTree>
    <p:extLst>
      <p:ext uri="{BB962C8B-B14F-4D97-AF65-F5344CB8AC3E}">
        <p14:creationId xmlns:p14="http://schemas.microsoft.com/office/powerpoint/2010/main" val="2573754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9FCAA1-EB90-1E42-8FA4-D3CC477435D0}"/>
              </a:ext>
            </a:extLst>
          </p:cNvPr>
          <p:cNvSpPr>
            <a:spLocks noGrp="1"/>
          </p:cNvSpPr>
          <p:nvPr>
            <p:ph type="title"/>
          </p:nvPr>
        </p:nvSpPr>
        <p:spPr>
          <a:xfrm>
            <a:off x="641074" y="1588878"/>
            <a:ext cx="2844002" cy="3680244"/>
          </a:xfrm>
        </p:spPr>
        <p:txBody>
          <a:bodyPr>
            <a:normAutofit/>
          </a:bodyPr>
          <a:lstStyle/>
          <a:p>
            <a:pPr algn="l"/>
            <a:r>
              <a:rPr lang="en-US" sz="4400">
                <a:solidFill>
                  <a:srgbClr val="FFFFFF"/>
                </a:solidFill>
              </a:rPr>
              <a:t>IS IT GOING TO RAIN?</a:t>
            </a:r>
            <a:endParaRPr lang="en-SA" sz="4400">
              <a:solidFill>
                <a:srgbClr val="FFFFFF"/>
              </a:solidFill>
            </a:endParaRPr>
          </a:p>
        </p:txBody>
      </p:sp>
      <p:pic>
        <p:nvPicPr>
          <p:cNvPr id="12" name="Picture 1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3" name="Content Placeholder 2">
            <a:extLst>
              <a:ext uri="{FF2B5EF4-FFF2-40B4-BE49-F238E27FC236}">
                <a16:creationId xmlns:a16="http://schemas.microsoft.com/office/drawing/2014/main" id="{C54F85AC-E1C5-C549-9882-44782B8809E6}"/>
              </a:ext>
            </a:extLst>
          </p:cNvPr>
          <p:cNvSpPr>
            <a:spLocks noGrp="1"/>
          </p:cNvSpPr>
          <p:nvPr>
            <p:ph sz="quarter" idx="13"/>
          </p:nvPr>
        </p:nvSpPr>
        <p:spPr>
          <a:xfrm>
            <a:off x="4634794" y="1049695"/>
            <a:ext cx="6642806" cy="4758611"/>
          </a:xfrm>
        </p:spPr>
        <p:txBody>
          <a:bodyPr anchor="ctr">
            <a:normAutofit/>
          </a:bodyPr>
          <a:lstStyle/>
          <a:p>
            <a:pPr marL="0" indent="0">
              <a:buNone/>
            </a:pPr>
            <a:r>
              <a:rPr lang="en-US" dirty="0"/>
              <a:t>	Weather information considered important in many fields such as Aviation, Agriculture, Municipalities and many others. We need water for many reasons and weather controls the distribution of rain water on earth. The aim of this study is to analysis the correlation of the weather information and build model that help to predict rain Phenomena in Saudi Arabia. </a:t>
            </a:r>
            <a:endParaRPr lang="en-US"/>
          </a:p>
          <a:p>
            <a:endParaRPr lang="en-US" dirty="0"/>
          </a:p>
          <a:p>
            <a:endParaRPr lang="en-SA" dirty="0"/>
          </a:p>
        </p:txBody>
      </p:sp>
      <p:pic>
        <p:nvPicPr>
          <p:cNvPr id="14" name="Picture 1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Tree>
    <p:extLst>
      <p:ext uri="{BB962C8B-B14F-4D97-AF65-F5344CB8AC3E}">
        <p14:creationId xmlns:p14="http://schemas.microsoft.com/office/powerpoint/2010/main" val="323974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7088C3-DE72-5B48-BA1C-546B9499AF85}"/>
              </a:ext>
            </a:extLst>
          </p:cNvPr>
          <p:cNvSpPr>
            <a:spLocks noGrp="1"/>
          </p:cNvSpPr>
          <p:nvPr>
            <p:ph type="title"/>
          </p:nvPr>
        </p:nvSpPr>
        <p:spPr>
          <a:xfrm>
            <a:off x="641074" y="1588878"/>
            <a:ext cx="2844002" cy="3680244"/>
          </a:xfrm>
        </p:spPr>
        <p:txBody>
          <a:bodyPr>
            <a:normAutofit/>
          </a:bodyPr>
          <a:lstStyle/>
          <a:p>
            <a:pPr algn="l"/>
            <a:r>
              <a:rPr lang="en-SA" sz="3700">
                <a:solidFill>
                  <a:srgbClr val="FFFFFF"/>
                </a:solidFill>
              </a:rPr>
              <a:t>Using Machine learning algorithms</a:t>
            </a:r>
          </a:p>
        </p:txBody>
      </p:sp>
      <p:pic>
        <p:nvPicPr>
          <p:cNvPr id="12" name="Picture 1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3" name="Content Placeholder 2">
            <a:extLst>
              <a:ext uri="{FF2B5EF4-FFF2-40B4-BE49-F238E27FC236}">
                <a16:creationId xmlns:a16="http://schemas.microsoft.com/office/drawing/2014/main" id="{AFAECCE6-D9A8-4147-98C8-EDBF914C25D1}"/>
              </a:ext>
            </a:extLst>
          </p:cNvPr>
          <p:cNvSpPr>
            <a:spLocks noGrp="1"/>
          </p:cNvSpPr>
          <p:nvPr>
            <p:ph sz="quarter" idx="13"/>
          </p:nvPr>
        </p:nvSpPr>
        <p:spPr>
          <a:xfrm>
            <a:off x="4634794" y="1049695"/>
            <a:ext cx="6642806" cy="4758611"/>
          </a:xfrm>
        </p:spPr>
        <p:txBody>
          <a:bodyPr anchor="ctr">
            <a:normAutofit/>
          </a:bodyPr>
          <a:lstStyle/>
          <a:p>
            <a:pPr marL="0" indent="0">
              <a:lnSpc>
                <a:spcPct val="110000"/>
              </a:lnSpc>
              <a:buNone/>
            </a:pPr>
            <a:r>
              <a:rPr lang="en-US" dirty="0"/>
              <a:t>	This project aims to predict the rain using </a:t>
            </a:r>
            <a:r>
              <a:rPr lang="en-SA" dirty="0"/>
              <a:t>Machine learning algorithms</a:t>
            </a:r>
            <a:r>
              <a:rPr lang="en-US" dirty="0"/>
              <a:t> based on other weather elements SO MAY it can help forecasters in the meteorology center and other officials for example Municipalities need the rain forecast to get prepared for any incident that may occur because of the rain Such as flash flood. I understand there is many factors that should be considered when forecasting the weather. This project is based on the dataset available publicly at </a:t>
            </a:r>
            <a:r>
              <a:rPr lang="en-US" dirty="0">
                <a:hlinkClick r:id="rId3"/>
              </a:rPr>
              <a:t>https://www.kaggle.com/esraamadi/saudi-arabia-weather-historY</a:t>
            </a:r>
            <a:r>
              <a:rPr lang="en-US" dirty="0"/>
              <a:t>  website with title "Saudi Arabia Weather History". Data shape </a:t>
            </a:r>
            <a:r>
              <a:rPr lang="en-SA" dirty="0"/>
              <a:t>249023 X 15</a:t>
            </a:r>
          </a:p>
        </p:txBody>
      </p:sp>
      <p:pic>
        <p:nvPicPr>
          <p:cNvPr id="14" name="Picture 1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Tree>
    <p:extLst>
      <p:ext uri="{BB962C8B-B14F-4D97-AF65-F5344CB8AC3E}">
        <p14:creationId xmlns:p14="http://schemas.microsoft.com/office/powerpoint/2010/main" val="4262338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D4D2BD-C1CD-2845-8403-341167452C3A}"/>
              </a:ext>
            </a:extLst>
          </p:cNvPr>
          <p:cNvSpPr>
            <a:spLocks noGrp="1"/>
          </p:cNvSpPr>
          <p:nvPr>
            <p:ph type="title"/>
          </p:nvPr>
        </p:nvSpPr>
        <p:spPr>
          <a:xfrm>
            <a:off x="641074" y="1588878"/>
            <a:ext cx="2844002" cy="3680244"/>
          </a:xfrm>
        </p:spPr>
        <p:txBody>
          <a:bodyPr>
            <a:normAutofit/>
          </a:bodyPr>
          <a:lstStyle/>
          <a:p>
            <a:pPr algn="l"/>
            <a:r>
              <a:rPr lang="en-SA" sz="3700">
                <a:solidFill>
                  <a:srgbClr val="FFFFFF"/>
                </a:solidFill>
              </a:rPr>
              <a:t>Data pre-processing</a:t>
            </a:r>
          </a:p>
        </p:txBody>
      </p:sp>
      <p:pic>
        <p:nvPicPr>
          <p:cNvPr id="12" name="Picture 1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3" name="Content Placeholder 2">
            <a:extLst>
              <a:ext uri="{FF2B5EF4-FFF2-40B4-BE49-F238E27FC236}">
                <a16:creationId xmlns:a16="http://schemas.microsoft.com/office/drawing/2014/main" id="{7719FA8A-1979-D048-B5B2-B1F3A84CBF5C}"/>
              </a:ext>
            </a:extLst>
          </p:cNvPr>
          <p:cNvSpPr>
            <a:spLocks noGrp="1"/>
          </p:cNvSpPr>
          <p:nvPr>
            <p:ph sz="quarter" idx="13"/>
          </p:nvPr>
        </p:nvSpPr>
        <p:spPr>
          <a:xfrm>
            <a:off x="4634794" y="1049695"/>
            <a:ext cx="6642806" cy="4758611"/>
          </a:xfrm>
        </p:spPr>
        <p:txBody>
          <a:bodyPr anchor="ctr">
            <a:normAutofit/>
          </a:bodyPr>
          <a:lstStyle/>
          <a:p>
            <a:r>
              <a:rPr lang="en-US" dirty="0"/>
              <a:t>cleaned up the dataset by replacing the missing values with mean per city.</a:t>
            </a:r>
          </a:p>
          <a:p>
            <a:r>
              <a:rPr lang="en-US" dirty="0"/>
              <a:t>change that necessarily columns to the correct data type .</a:t>
            </a:r>
          </a:p>
          <a:p>
            <a:r>
              <a:rPr lang="en-US" dirty="0"/>
              <a:t>Dealing with outliers to the minimum and maximum values using Interquartile Range.</a:t>
            </a:r>
          </a:p>
          <a:p>
            <a:r>
              <a:rPr lang="en-US" dirty="0"/>
              <a:t>addressing imbalanced datasets by oversample the minority class.</a:t>
            </a:r>
          </a:p>
          <a:p>
            <a:r>
              <a:rPr lang="en-US" dirty="0"/>
              <a:t>Feature Scaling is implemented before training the models.</a:t>
            </a:r>
          </a:p>
          <a:p>
            <a:endParaRPr lang="en-US" dirty="0"/>
          </a:p>
          <a:p>
            <a:endParaRPr lang="en-SA" dirty="0"/>
          </a:p>
        </p:txBody>
      </p:sp>
      <p:pic>
        <p:nvPicPr>
          <p:cNvPr id="14" name="Picture 1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Tree>
    <p:extLst>
      <p:ext uri="{BB962C8B-B14F-4D97-AF65-F5344CB8AC3E}">
        <p14:creationId xmlns:p14="http://schemas.microsoft.com/office/powerpoint/2010/main" val="1063883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E1408BAF-1350-4BC5-9C72-82A08BB07B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44E843C5-E258-463E-B6A7-03E24286BC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9" name="Rectangle 18">
            <a:extLst>
              <a:ext uri="{FF2B5EF4-FFF2-40B4-BE49-F238E27FC236}">
                <a16:creationId xmlns:a16="http://schemas.microsoft.com/office/drawing/2014/main" id="{E2C217DE-5F1D-460D-B5F4-970C1C1F3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
            <a:extLst>
              <a:ext uri="{FF2B5EF4-FFF2-40B4-BE49-F238E27FC236}">
                <a16:creationId xmlns:a16="http://schemas.microsoft.com/office/drawing/2014/main" id="{FE93EA1A-378C-45AE-968D-71E569D5C7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3" name="Rounded Rectangle 15">
            <a:extLst>
              <a:ext uri="{FF2B5EF4-FFF2-40B4-BE49-F238E27FC236}">
                <a16:creationId xmlns:a16="http://schemas.microsoft.com/office/drawing/2014/main" id="{79CFDBBD-3954-4FC3-9D75-D314EBCEE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4" y="618517"/>
            <a:ext cx="3995589" cy="5596019"/>
          </a:xfrm>
          <a:prstGeom prst="roundRect">
            <a:avLst>
              <a:gd name="adj" fmla="val 4838"/>
            </a:avLst>
          </a:prstGeom>
          <a:solidFill>
            <a:srgbClr val="FFFFFF"/>
          </a:solid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566150BA-4796-7845-8E7C-F5D07E362D45}"/>
              </a:ext>
            </a:extLst>
          </p:cNvPr>
          <p:cNvPicPr>
            <a:picLocks noChangeAspect="1"/>
          </p:cNvPicPr>
          <p:nvPr/>
        </p:nvPicPr>
        <p:blipFill>
          <a:blip r:embed="rId4"/>
          <a:stretch>
            <a:fillRect/>
          </a:stretch>
        </p:blipFill>
        <p:spPr>
          <a:xfrm>
            <a:off x="807186" y="1214462"/>
            <a:ext cx="3668137" cy="1687342"/>
          </a:xfrm>
          <a:prstGeom prst="roundRect">
            <a:avLst>
              <a:gd name="adj" fmla="val 5301"/>
            </a:avLst>
          </a:prstGeom>
          <a:ln w="82550" cap="sq">
            <a:noFill/>
            <a:miter lim="800000"/>
          </a:ln>
          <a:effectLst/>
        </p:spPr>
      </p:pic>
      <p:pic>
        <p:nvPicPr>
          <p:cNvPr id="25" name="Picture 24">
            <a:extLst>
              <a:ext uri="{FF2B5EF4-FFF2-40B4-BE49-F238E27FC236}">
                <a16:creationId xmlns:a16="http://schemas.microsoft.com/office/drawing/2014/main" id="{E34B8C3D-F70D-46E4-82BC-5DF371A09D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Content Placeholder 7">
            <a:extLst>
              <a:ext uri="{FF2B5EF4-FFF2-40B4-BE49-F238E27FC236}">
                <a16:creationId xmlns:a16="http://schemas.microsoft.com/office/drawing/2014/main" id="{D5265E72-BEDC-0E49-AD81-7CC63342C50F}"/>
              </a:ext>
            </a:extLst>
          </p:cNvPr>
          <p:cNvPicPr>
            <a:picLocks noGrp="1" noChangeAspect="1"/>
          </p:cNvPicPr>
          <p:nvPr>
            <p:ph sz="quarter" idx="14"/>
          </p:nvPr>
        </p:nvPicPr>
        <p:blipFill>
          <a:blip r:embed="rId5"/>
          <a:stretch>
            <a:fillRect/>
          </a:stretch>
        </p:blipFill>
        <p:spPr>
          <a:xfrm>
            <a:off x="807186" y="3929233"/>
            <a:ext cx="3668137" cy="1714853"/>
          </a:xfrm>
          <a:prstGeom prst="roundRect">
            <a:avLst>
              <a:gd name="adj" fmla="val 5301"/>
            </a:avLst>
          </a:prstGeom>
          <a:ln w="82550" cap="sq">
            <a:noFill/>
            <a:miter lim="800000"/>
          </a:ln>
          <a:effectLst/>
        </p:spPr>
      </p:pic>
      <p:sp>
        <p:nvSpPr>
          <p:cNvPr id="2" name="Title 1">
            <a:extLst>
              <a:ext uri="{FF2B5EF4-FFF2-40B4-BE49-F238E27FC236}">
                <a16:creationId xmlns:a16="http://schemas.microsoft.com/office/drawing/2014/main" id="{C1EE3BB5-E607-6741-93F7-5E3AEE8B3AD7}"/>
              </a:ext>
            </a:extLst>
          </p:cNvPr>
          <p:cNvSpPr>
            <a:spLocks noGrp="1"/>
          </p:cNvSpPr>
          <p:nvPr>
            <p:ph type="title"/>
          </p:nvPr>
        </p:nvSpPr>
        <p:spPr>
          <a:xfrm>
            <a:off x="5282520" y="618517"/>
            <a:ext cx="5855416" cy="1596177"/>
          </a:xfrm>
        </p:spPr>
        <p:txBody>
          <a:bodyPr vert="horz" lIns="91440" tIns="45720" rIns="91440" bIns="45720" rtlCol="0" anchor="ctr">
            <a:normAutofit/>
          </a:bodyPr>
          <a:lstStyle/>
          <a:p>
            <a:r>
              <a:rPr lang="en-US"/>
              <a:t> DEALING WITH Imbalance data USING “SMOTE”</a:t>
            </a:r>
          </a:p>
        </p:txBody>
      </p:sp>
      <p:sp>
        <p:nvSpPr>
          <p:cNvPr id="12" name="Content Placeholder 11">
            <a:extLst>
              <a:ext uri="{FF2B5EF4-FFF2-40B4-BE49-F238E27FC236}">
                <a16:creationId xmlns:a16="http://schemas.microsoft.com/office/drawing/2014/main" id="{14760BB1-1FF4-48D8-A833-F8548C0D1EF5}"/>
              </a:ext>
            </a:extLst>
          </p:cNvPr>
          <p:cNvSpPr>
            <a:spLocks noGrp="1"/>
          </p:cNvSpPr>
          <p:nvPr>
            <p:ph sz="quarter" idx="13"/>
          </p:nvPr>
        </p:nvSpPr>
        <p:spPr>
          <a:xfrm>
            <a:off x="5282520" y="2367092"/>
            <a:ext cx="5855415" cy="2858051"/>
          </a:xfrm>
        </p:spPr>
        <p:txBody>
          <a:bodyPr vert="horz" lIns="91440" tIns="45720" rIns="91440" bIns="45720" rtlCol="0">
            <a:normAutofit/>
          </a:bodyPr>
          <a:lstStyle/>
          <a:p>
            <a:pPr marL="0" indent="0">
              <a:buNone/>
            </a:pPr>
            <a:r>
              <a:rPr lang="en-US" dirty="0"/>
              <a:t>This approach for addressing imbalanced datasets by oversample the minority class. `rain` was imbalanced with 245696 `False` and 3327 `True` observation. So I got 245696 for each after implementing SMOTE.</a:t>
            </a:r>
          </a:p>
        </p:txBody>
      </p:sp>
    </p:spTree>
    <p:extLst>
      <p:ext uri="{BB962C8B-B14F-4D97-AF65-F5344CB8AC3E}">
        <p14:creationId xmlns:p14="http://schemas.microsoft.com/office/powerpoint/2010/main" val="3325711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80392-B148-9947-8799-2BA0B24AABC2}"/>
              </a:ext>
            </a:extLst>
          </p:cNvPr>
          <p:cNvSpPr>
            <a:spLocks noGrp="1"/>
          </p:cNvSpPr>
          <p:nvPr>
            <p:ph type="title"/>
          </p:nvPr>
        </p:nvSpPr>
        <p:spPr>
          <a:xfrm>
            <a:off x="1015375" y="-188686"/>
            <a:ext cx="10364451" cy="1285780"/>
          </a:xfrm>
        </p:spPr>
        <p:txBody>
          <a:bodyPr/>
          <a:lstStyle/>
          <a:p>
            <a:r>
              <a:rPr lang="en-US" dirty="0"/>
              <a:t>Exploratory data analysis (EDA)</a:t>
            </a:r>
            <a:endParaRPr lang="en-SA" dirty="0"/>
          </a:p>
        </p:txBody>
      </p:sp>
      <p:pic>
        <p:nvPicPr>
          <p:cNvPr id="6" name="Content Placeholder 5">
            <a:extLst>
              <a:ext uri="{FF2B5EF4-FFF2-40B4-BE49-F238E27FC236}">
                <a16:creationId xmlns:a16="http://schemas.microsoft.com/office/drawing/2014/main" id="{275DDF5F-1447-C342-A2BF-8FF35C270EEC}"/>
              </a:ext>
            </a:extLst>
          </p:cNvPr>
          <p:cNvPicPr>
            <a:picLocks noChangeAspect="1"/>
          </p:cNvPicPr>
          <p:nvPr/>
        </p:nvPicPr>
        <p:blipFill>
          <a:blip r:embed="rId2"/>
          <a:stretch>
            <a:fillRect/>
          </a:stretch>
        </p:blipFill>
        <p:spPr>
          <a:xfrm>
            <a:off x="1811384" y="879380"/>
            <a:ext cx="8569231" cy="5419820"/>
          </a:xfrm>
          <a:prstGeom prst="rect">
            <a:avLst/>
          </a:prstGeom>
        </p:spPr>
      </p:pic>
    </p:spTree>
    <p:extLst>
      <p:ext uri="{BB962C8B-B14F-4D97-AF65-F5344CB8AC3E}">
        <p14:creationId xmlns:p14="http://schemas.microsoft.com/office/powerpoint/2010/main" val="474708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A04637B-EF57-9D44-9131-13CBF7B506A5}"/>
              </a:ext>
            </a:extLst>
          </p:cNvPr>
          <p:cNvPicPr>
            <a:picLocks noGrp="1" noChangeAspect="1"/>
          </p:cNvPicPr>
          <p:nvPr>
            <p:ph sz="quarter" idx="14"/>
          </p:nvPr>
        </p:nvPicPr>
        <p:blipFill>
          <a:blip r:embed="rId2"/>
          <a:stretch>
            <a:fillRect/>
          </a:stretch>
        </p:blipFill>
        <p:spPr>
          <a:xfrm>
            <a:off x="1015375" y="798286"/>
            <a:ext cx="10050928" cy="5576391"/>
          </a:xfrm>
        </p:spPr>
      </p:pic>
      <p:sp>
        <p:nvSpPr>
          <p:cNvPr id="6" name="Title 1">
            <a:extLst>
              <a:ext uri="{FF2B5EF4-FFF2-40B4-BE49-F238E27FC236}">
                <a16:creationId xmlns:a16="http://schemas.microsoft.com/office/drawing/2014/main" id="{E66D41ED-3657-DA44-A164-D9B358641F4F}"/>
              </a:ext>
            </a:extLst>
          </p:cNvPr>
          <p:cNvSpPr txBox="1">
            <a:spLocks/>
          </p:cNvSpPr>
          <p:nvPr/>
        </p:nvSpPr>
        <p:spPr>
          <a:xfrm>
            <a:off x="1015375" y="-188686"/>
            <a:ext cx="10364451" cy="128578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t>Exploratory data analysis (EDA)</a:t>
            </a:r>
            <a:endParaRPr lang="en-SA" dirty="0"/>
          </a:p>
        </p:txBody>
      </p:sp>
    </p:spTree>
    <p:extLst>
      <p:ext uri="{BB962C8B-B14F-4D97-AF65-F5344CB8AC3E}">
        <p14:creationId xmlns:p14="http://schemas.microsoft.com/office/powerpoint/2010/main" val="1123237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D19CE8B-6BCF-614C-BDA2-18B78D923909}"/>
              </a:ext>
            </a:extLst>
          </p:cNvPr>
          <p:cNvPicPr>
            <a:picLocks noGrp="1" noChangeAspect="1"/>
          </p:cNvPicPr>
          <p:nvPr>
            <p:ph sz="quarter" idx="13"/>
          </p:nvPr>
        </p:nvPicPr>
        <p:blipFill>
          <a:blip r:embed="rId2"/>
          <a:stretch>
            <a:fillRect/>
          </a:stretch>
        </p:blipFill>
        <p:spPr>
          <a:xfrm>
            <a:off x="2017956" y="1092200"/>
            <a:ext cx="8156087" cy="4673599"/>
          </a:xfrm>
        </p:spPr>
      </p:pic>
      <p:sp>
        <p:nvSpPr>
          <p:cNvPr id="6" name="Title 1">
            <a:extLst>
              <a:ext uri="{FF2B5EF4-FFF2-40B4-BE49-F238E27FC236}">
                <a16:creationId xmlns:a16="http://schemas.microsoft.com/office/drawing/2014/main" id="{E3EB3BA7-8DF2-D740-B1AC-C36BC95E448E}"/>
              </a:ext>
            </a:extLst>
          </p:cNvPr>
          <p:cNvSpPr>
            <a:spLocks noGrp="1"/>
          </p:cNvSpPr>
          <p:nvPr>
            <p:ph type="title"/>
          </p:nvPr>
        </p:nvSpPr>
        <p:spPr>
          <a:xfrm>
            <a:off x="1015375" y="-188686"/>
            <a:ext cx="10364451" cy="1285780"/>
          </a:xfrm>
        </p:spPr>
        <p:txBody>
          <a:bodyPr/>
          <a:lstStyle/>
          <a:p>
            <a:r>
              <a:rPr lang="en-US" dirty="0"/>
              <a:t>Exploratory data analysis (EDA)</a:t>
            </a:r>
            <a:endParaRPr lang="en-SA" dirty="0"/>
          </a:p>
        </p:txBody>
      </p:sp>
    </p:spTree>
    <p:extLst>
      <p:ext uri="{BB962C8B-B14F-4D97-AF65-F5344CB8AC3E}">
        <p14:creationId xmlns:p14="http://schemas.microsoft.com/office/powerpoint/2010/main" val="309299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5079D-07E7-E441-91B5-C7F3DE867C89}"/>
              </a:ext>
            </a:extLst>
          </p:cNvPr>
          <p:cNvSpPr>
            <a:spLocks noGrp="1"/>
          </p:cNvSpPr>
          <p:nvPr>
            <p:ph type="title"/>
          </p:nvPr>
        </p:nvSpPr>
        <p:spPr/>
        <p:txBody>
          <a:bodyPr/>
          <a:lstStyle/>
          <a:p>
            <a:r>
              <a:rPr lang="en-SA" dirty="0"/>
              <a:t>Machine learning models</a:t>
            </a:r>
          </a:p>
        </p:txBody>
      </p:sp>
      <p:sp>
        <p:nvSpPr>
          <p:cNvPr id="3" name="Content Placeholder 2">
            <a:extLst>
              <a:ext uri="{FF2B5EF4-FFF2-40B4-BE49-F238E27FC236}">
                <a16:creationId xmlns:a16="http://schemas.microsoft.com/office/drawing/2014/main" id="{E7B54669-D57B-2F41-B181-AA1E2E484786}"/>
              </a:ext>
            </a:extLst>
          </p:cNvPr>
          <p:cNvSpPr>
            <a:spLocks noGrp="1"/>
          </p:cNvSpPr>
          <p:nvPr>
            <p:ph sz="quarter" idx="13"/>
          </p:nvPr>
        </p:nvSpPr>
        <p:spPr/>
        <p:txBody>
          <a:bodyPr>
            <a:normAutofit/>
          </a:bodyPr>
          <a:lstStyle/>
          <a:p>
            <a:r>
              <a:rPr lang="en-US" sz="2400" dirty="0"/>
              <a:t>1- Logistic Regression.</a:t>
            </a:r>
          </a:p>
          <a:p>
            <a:r>
              <a:rPr lang="en-US" sz="2400" dirty="0"/>
              <a:t>2- Artificial Neural Network (ANN).</a:t>
            </a:r>
          </a:p>
          <a:p>
            <a:r>
              <a:rPr lang="en-US" sz="2400" dirty="0"/>
              <a:t>3- Random Forest Classifier.</a:t>
            </a:r>
            <a:endParaRPr lang="en-SA" sz="2400" dirty="0"/>
          </a:p>
        </p:txBody>
      </p:sp>
    </p:spTree>
    <p:extLst>
      <p:ext uri="{BB962C8B-B14F-4D97-AF65-F5344CB8AC3E}">
        <p14:creationId xmlns:p14="http://schemas.microsoft.com/office/powerpoint/2010/main" val="261235107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159</TotalTime>
  <Words>557</Words>
  <Application>Microsoft Macintosh PowerPoint</Application>
  <PresentationFormat>Widescreen</PresentationFormat>
  <Paragraphs>39</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Tw Cen MT</vt:lpstr>
      <vt:lpstr>Droplet</vt:lpstr>
      <vt:lpstr>Predicting The rain phenomena in Saudi Arabia </vt:lpstr>
      <vt:lpstr>IS IT GOING TO RAIN?</vt:lpstr>
      <vt:lpstr>Using Machine learning algorithms</vt:lpstr>
      <vt:lpstr>Data pre-processing</vt:lpstr>
      <vt:lpstr> DEALING WITH Imbalance data USING “SMOTE”</vt:lpstr>
      <vt:lpstr>Exploratory data analysis (EDA)</vt:lpstr>
      <vt:lpstr>PowerPoint Presentation</vt:lpstr>
      <vt:lpstr>Exploratory data analysis (EDA)</vt:lpstr>
      <vt:lpstr>Machine learning models</vt:lpstr>
      <vt:lpstr>Logistic Regression</vt:lpstr>
      <vt:lpstr>Artificial Neural Network (ANN)</vt:lpstr>
      <vt:lpstr>Random Forest Classifier</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rain phenomena in Saudi Arabia </dc:title>
  <dc:creator>Naif Dakhelallah Al-Orfi</dc:creator>
  <cp:lastModifiedBy>Naif Dakhelallah Al-Orfi</cp:lastModifiedBy>
  <cp:revision>25</cp:revision>
  <dcterms:created xsi:type="dcterms:W3CDTF">2021-11-17T20:10:39Z</dcterms:created>
  <dcterms:modified xsi:type="dcterms:W3CDTF">2021-11-18T11:12:37Z</dcterms:modified>
</cp:coreProperties>
</file>