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75" r:id="rId3"/>
    <p:sldId id="276" r:id="rId4"/>
    <p:sldId id="279" r:id="rId5"/>
    <p:sldId id="278" r:id="rId6"/>
    <p:sldId id="280" r:id="rId7"/>
    <p:sldId id="281" r:id="rId8"/>
    <p:sldId id="282" r:id="rId9"/>
    <p:sldId id="283" r:id="rId10"/>
    <p:sldId id="284" r:id="rId11"/>
    <p:sldId id="303"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300" r:id="rId27"/>
    <p:sldId id="299" r:id="rId28"/>
    <p:sldId id="301" r:id="rId29"/>
    <p:sldId id="302" r:id="rId30"/>
    <p:sldId id="304" r:id="rId3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4635"/>
  </p:normalViewPr>
  <p:slideViewPr>
    <p:cSldViewPr snapToGrid="0" snapToObjects="1">
      <p:cViewPr varScale="1">
        <p:scale>
          <a:sx n="128" d="100"/>
          <a:sy n="128"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58179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7730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5724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94072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83863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85594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69757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0397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93273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203699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3285C514-357D-3E47-981D-8B60DB3C8C0A}" type="datetimeFigureOut">
              <a:rPr lang="es-ES_tradnl" smtClean="0"/>
              <a:t>22/4/21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63861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D7C036F6-82B0-2C45-8F5C-0647CBBAFC8D}"/>
              </a:ext>
            </a:extLst>
          </p:cNvPr>
          <p:cNvSpPr/>
          <p:nvPr userDrawn="1"/>
        </p:nvSpPr>
        <p:spPr>
          <a:xfrm>
            <a:off x="0" y="10476"/>
            <a:ext cx="12192000" cy="756936"/>
          </a:xfrm>
          <a:prstGeom prst="rect">
            <a:avLst/>
          </a:prstGeom>
          <a:solidFill>
            <a:srgbClr val="0073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Marcador de título 1"/>
          <p:cNvSpPr>
            <a:spLocks noGrp="1"/>
          </p:cNvSpPr>
          <p:nvPr>
            <p:ph type="title"/>
          </p:nvPr>
        </p:nvSpPr>
        <p:spPr>
          <a:xfrm>
            <a:off x="838200" y="786733"/>
            <a:ext cx="10515600" cy="93661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_tradnl" dirty="0"/>
              <a:t>2017</a:t>
            </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Ing. Fernando Bono</a:t>
            </a:r>
            <a:endParaRPr lang="es-ES_tradnl"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49E51-456A-054F-A7BE-A56DFD43C17B}" type="slidenum">
              <a:rPr lang="es-ES_tradnl" smtClean="0"/>
              <a:t>‹Nº›</a:t>
            </a:fld>
            <a:endParaRPr lang="es-ES_tradnl"/>
          </a:p>
        </p:txBody>
      </p:sp>
      <p:pic>
        <p:nvPicPr>
          <p:cNvPr id="9" name="Imagen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7000" y="24733"/>
            <a:ext cx="3367315" cy="680783"/>
          </a:xfrm>
          <a:prstGeom prst="rect">
            <a:avLst/>
          </a:prstGeom>
        </p:spPr>
      </p:pic>
    </p:spTree>
    <p:extLst>
      <p:ext uri="{BB962C8B-B14F-4D97-AF65-F5344CB8AC3E}">
        <p14:creationId xmlns:p14="http://schemas.microsoft.com/office/powerpoint/2010/main" val="173448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it.ly/2D6qZn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 y="0"/>
            <a:ext cx="12192001" cy="6974957"/>
          </a:xfrm>
          <a:prstGeom prst="rect">
            <a:avLst/>
          </a:prstGeom>
        </p:spPr>
      </p:pic>
      <p:sp>
        <p:nvSpPr>
          <p:cNvPr id="13" name="Rectángulo 12">
            <a:extLst>
              <a:ext uri="{FF2B5EF4-FFF2-40B4-BE49-F238E27FC236}">
                <a16:creationId xmlns:a16="http://schemas.microsoft.com/office/drawing/2014/main" id="{44A6BF12-D99B-8145-A2AD-4C757EF2579E}"/>
              </a:ext>
            </a:extLst>
          </p:cNvPr>
          <p:cNvSpPr/>
          <p:nvPr/>
        </p:nvSpPr>
        <p:spPr>
          <a:xfrm>
            <a:off x="10982" y="0"/>
            <a:ext cx="12181018" cy="6470374"/>
          </a:xfrm>
          <a:prstGeom prst="rect">
            <a:avLst/>
          </a:prstGeom>
          <a:solidFill>
            <a:srgbClr val="0073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551" y="5341011"/>
            <a:ext cx="4476895" cy="905111"/>
          </a:xfrm>
          <a:prstGeom prst="rect">
            <a:avLst/>
          </a:prstGeom>
        </p:spPr>
      </p:pic>
      <p:sp>
        <p:nvSpPr>
          <p:cNvPr id="6" name="CuadroTexto 5"/>
          <p:cNvSpPr txBox="1"/>
          <p:nvPr/>
        </p:nvSpPr>
        <p:spPr>
          <a:xfrm>
            <a:off x="3475854" y="1531442"/>
            <a:ext cx="5240281" cy="523220"/>
          </a:xfrm>
          <a:prstGeom prst="rect">
            <a:avLst/>
          </a:prstGeom>
          <a:noFill/>
        </p:spPr>
        <p:txBody>
          <a:bodyPr wrap="none" rtlCol="0">
            <a:spAutoFit/>
          </a:bodyPr>
          <a:lstStyle/>
          <a:p>
            <a:r>
              <a:rPr lang="es-ES_tradnl" sz="2800" b="1" dirty="0">
                <a:solidFill>
                  <a:schemeClr val="bg1"/>
                </a:solidFill>
              </a:rPr>
              <a:t>Modelación y Diseño de Sistemas</a:t>
            </a:r>
            <a:r>
              <a:rPr lang="es-ES_tradnl" sz="2800" b="1" dirty="0">
                <a:solidFill>
                  <a:schemeClr val="bg1"/>
                </a:solidFill>
                <a:effectLst/>
              </a:rPr>
              <a:t> </a:t>
            </a:r>
            <a:endParaRPr lang="es-ES_tradnl" sz="2800" b="1" dirty="0">
              <a:solidFill>
                <a:schemeClr val="bg1"/>
              </a:solidFill>
            </a:endParaRPr>
          </a:p>
        </p:txBody>
      </p:sp>
      <p:sp>
        <p:nvSpPr>
          <p:cNvPr id="7" name="CuadroTexto 6"/>
          <p:cNvSpPr txBox="1"/>
          <p:nvPr/>
        </p:nvSpPr>
        <p:spPr>
          <a:xfrm>
            <a:off x="2962253" y="2620543"/>
            <a:ext cx="6267485" cy="461665"/>
          </a:xfrm>
          <a:prstGeom prst="rect">
            <a:avLst/>
          </a:prstGeom>
          <a:noFill/>
        </p:spPr>
        <p:txBody>
          <a:bodyPr wrap="none" rtlCol="0">
            <a:spAutoFit/>
          </a:bodyPr>
          <a:lstStyle/>
          <a:p>
            <a:r>
              <a:rPr lang="es-ES_tradnl" sz="2400" b="1" dirty="0">
                <a:solidFill>
                  <a:schemeClr val="bg1"/>
                </a:solidFill>
              </a:rPr>
              <a:t>Analista Universitario de Sistemas Informáticos</a:t>
            </a:r>
            <a:r>
              <a:rPr lang="es-ES_tradnl" sz="2400" b="1" dirty="0">
                <a:solidFill>
                  <a:schemeClr val="bg1"/>
                </a:solidFill>
                <a:effectLst/>
              </a:rPr>
              <a:t> </a:t>
            </a:r>
            <a:endParaRPr lang="es-ES_tradnl" sz="2400" b="1" dirty="0">
              <a:solidFill>
                <a:schemeClr val="bg1"/>
              </a:solidFill>
            </a:endParaRPr>
          </a:p>
        </p:txBody>
      </p:sp>
      <p:sp>
        <p:nvSpPr>
          <p:cNvPr id="8" name="CuadroTexto 7"/>
          <p:cNvSpPr txBox="1"/>
          <p:nvPr/>
        </p:nvSpPr>
        <p:spPr>
          <a:xfrm>
            <a:off x="5187572" y="3974911"/>
            <a:ext cx="1816844" cy="338554"/>
          </a:xfrm>
          <a:prstGeom prst="rect">
            <a:avLst/>
          </a:prstGeom>
          <a:noFill/>
        </p:spPr>
        <p:txBody>
          <a:bodyPr wrap="none" rtlCol="0">
            <a:spAutoFit/>
          </a:bodyPr>
          <a:lstStyle/>
          <a:p>
            <a:r>
              <a:rPr lang="es-ES_tradnl" sz="1600" dirty="0">
                <a:solidFill>
                  <a:schemeClr val="bg1"/>
                </a:solidFill>
              </a:rPr>
              <a:t>Ing. Fernando Bono</a:t>
            </a:r>
          </a:p>
        </p:txBody>
      </p:sp>
      <p:sp>
        <p:nvSpPr>
          <p:cNvPr id="9" name="CuadroTexto 8"/>
          <p:cNvSpPr txBox="1"/>
          <p:nvPr/>
        </p:nvSpPr>
        <p:spPr>
          <a:xfrm>
            <a:off x="5769622" y="4843916"/>
            <a:ext cx="652743" cy="369332"/>
          </a:xfrm>
          <a:prstGeom prst="rect">
            <a:avLst/>
          </a:prstGeom>
          <a:noFill/>
        </p:spPr>
        <p:txBody>
          <a:bodyPr wrap="none" rtlCol="0">
            <a:spAutoFit/>
          </a:bodyPr>
          <a:lstStyle/>
          <a:p>
            <a:r>
              <a:rPr lang="es-ES_tradnl" b="1" dirty="0">
                <a:solidFill>
                  <a:schemeClr val="bg1"/>
                </a:solidFill>
              </a:rPr>
              <a:t>2021</a:t>
            </a:r>
          </a:p>
        </p:txBody>
      </p:sp>
    </p:spTree>
    <p:extLst>
      <p:ext uri="{BB962C8B-B14F-4D97-AF65-F5344CB8AC3E}">
        <p14:creationId xmlns:p14="http://schemas.microsoft.com/office/powerpoint/2010/main" val="22913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fontScale="92500" lnSpcReduction="20000"/>
          </a:bodyPr>
          <a:lstStyle/>
          <a:p>
            <a:r>
              <a:rPr lang="es-ES_tradnl" dirty="0"/>
              <a:t>El Estándar UML - ¿Cuántos Diagramas hay?</a:t>
            </a:r>
          </a:p>
          <a:p>
            <a:endParaRPr lang="es-ES_tradnl" sz="1100" dirty="0"/>
          </a:p>
          <a:p>
            <a:pPr lvl="1" algn="just"/>
            <a:r>
              <a:rPr lang="es-ES_tradnl" b="1" dirty="0"/>
              <a:t>Diagramas de Comportamiento</a:t>
            </a:r>
          </a:p>
          <a:p>
            <a:pPr lvl="2" algn="just"/>
            <a:r>
              <a:rPr lang="es-ES_tradnl" b="1" dirty="0"/>
              <a:t>Diagrama de casos de uso</a:t>
            </a:r>
            <a:r>
              <a:rPr lang="es-ES_tradnl" dirty="0"/>
              <a:t>: Permite capturar los requerimientos funcionales de un sistema.</a:t>
            </a:r>
          </a:p>
          <a:p>
            <a:pPr lvl="2" algn="just"/>
            <a:r>
              <a:rPr lang="es-ES_tradnl" b="1" dirty="0"/>
              <a:t>Diagrama de estado</a:t>
            </a:r>
            <a:r>
              <a:rPr lang="es-ES_tradnl" dirty="0"/>
              <a:t>: Permite mostrar el comportamiento de un objeto a lo largo de su vida.</a:t>
            </a:r>
          </a:p>
          <a:p>
            <a:pPr lvl="2" algn="just"/>
            <a:r>
              <a:rPr lang="es-ES_tradnl" b="1" dirty="0"/>
              <a:t>Diagrama de actividad:</a:t>
            </a:r>
            <a:r>
              <a:rPr lang="es-ES_tradnl" dirty="0"/>
              <a:t> Describe la lógica de un procedimiento, un proceso de negocio o </a:t>
            </a:r>
            <a:r>
              <a:rPr lang="es-ES_tradnl" dirty="0" err="1"/>
              <a:t>workflow</a:t>
            </a:r>
            <a:r>
              <a:rPr lang="es-ES_tradnl" dirty="0"/>
              <a:t>.</a:t>
            </a:r>
          </a:p>
          <a:p>
            <a:pPr lvl="2" algn="just"/>
            <a:r>
              <a:rPr lang="es-ES_tradnl" b="1" dirty="0"/>
              <a:t>Diagramas de interacción: </a:t>
            </a:r>
            <a:r>
              <a:rPr lang="es-ES_tradnl" dirty="0"/>
              <a:t>Subgrupo dentro de los diagramas de comportamiento): Describen cómo los grupos de objetos colaboran para producir un comportamiento</a:t>
            </a:r>
          </a:p>
          <a:p>
            <a:pPr lvl="3" algn="just"/>
            <a:r>
              <a:rPr lang="es-ES_tradnl" b="1" dirty="0"/>
              <a:t>Diagrama de secuencia: </a:t>
            </a:r>
            <a:r>
              <a:rPr lang="es-ES_tradnl" dirty="0"/>
              <a:t>Muestra los mensajes que son pasados entre objetos en un escenario.</a:t>
            </a:r>
          </a:p>
          <a:p>
            <a:pPr lvl="3" algn="just"/>
            <a:r>
              <a:rPr lang="es-ES_tradnl" b="1" dirty="0"/>
              <a:t>Diagrama de comunicación: </a:t>
            </a:r>
            <a:r>
              <a:rPr lang="es-ES_tradnl" dirty="0"/>
              <a:t>Muestra las interacciones entre los participantes haciendo énfasis en la secuencia de mensajes.</a:t>
            </a:r>
          </a:p>
          <a:p>
            <a:pPr lvl="3" algn="just"/>
            <a:r>
              <a:rPr lang="es-ES_tradnl" b="1" dirty="0"/>
              <a:t>Diagrama de (visión de conjunto o resumen de) interacción: </a:t>
            </a:r>
            <a:r>
              <a:rPr lang="es-ES_tradnl" dirty="0"/>
              <a:t>Se trata de mostrar de forma conjunta diagramas de actividad y diagramas de secuencia.</a:t>
            </a:r>
          </a:p>
          <a:p>
            <a:pPr lvl="3" algn="just"/>
            <a:r>
              <a:rPr lang="es-ES_tradnl" b="1" dirty="0"/>
              <a:t>Diagrama de tiempo: </a:t>
            </a:r>
            <a:r>
              <a:rPr lang="es-ES_tradnl" dirty="0"/>
              <a:t>Pone el foco en las restricciones temporales de un objeto o un conjunto de objetos.</a:t>
            </a:r>
          </a:p>
          <a:p>
            <a:pPr lvl="3" algn="just"/>
            <a:r>
              <a:rPr lang="es-ES_tradnl" b="1" dirty="0"/>
              <a:t>Diagrama de colaboración: </a:t>
            </a:r>
            <a:r>
              <a:rPr lang="es-ES_tradnl" dirty="0"/>
              <a:t>(Solamente en UML 1.X) Muestra las interacciones organizadas alrededor de los roles.</a:t>
            </a:r>
          </a:p>
        </p:txBody>
      </p:sp>
      <p:sp>
        <p:nvSpPr>
          <p:cNvPr id="4" name="Rectángulo 3">
            <a:extLst>
              <a:ext uri="{FF2B5EF4-FFF2-40B4-BE49-F238E27FC236}">
                <a16:creationId xmlns:a16="http://schemas.microsoft.com/office/drawing/2014/main" id="{F8547027-EE14-C041-82B6-36B0ACC81495}"/>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25147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Modelo 4+1 </a:t>
            </a:r>
          </a:p>
        </p:txBody>
      </p:sp>
      <p:pic>
        <p:nvPicPr>
          <p:cNvPr id="4" name="Imagen 3"/>
          <p:cNvPicPr>
            <a:picLocks noChangeAspect="1"/>
          </p:cNvPicPr>
          <p:nvPr/>
        </p:nvPicPr>
        <p:blipFill>
          <a:blip r:embed="rId2"/>
          <a:stretch>
            <a:fillRect/>
          </a:stretch>
        </p:blipFill>
        <p:spPr>
          <a:xfrm>
            <a:off x="2349590" y="2458881"/>
            <a:ext cx="6591300" cy="3975100"/>
          </a:xfrm>
          <a:prstGeom prst="rect">
            <a:avLst/>
          </a:prstGeom>
        </p:spPr>
      </p:pic>
      <p:sp>
        <p:nvSpPr>
          <p:cNvPr id="5" name="Rectángulo 4">
            <a:extLst>
              <a:ext uri="{FF2B5EF4-FFF2-40B4-BE49-F238E27FC236}">
                <a16:creationId xmlns:a16="http://schemas.microsoft.com/office/drawing/2014/main" id="{A04F95DA-992D-C74E-8B95-25B2178C0A95}"/>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4426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a:t>
            </a:r>
          </a:p>
        </p:txBody>
      </p:sp>
      <p:sp>
        <p:nvSpPr>
          <p:cNvPr id="4" name="CuadroTexto 3"/>
          <p:cNvSpPr txBox="1"/>
          <p:nvPr/>
        </p:nvSpPr>
        <p:spPr>
          <a:xfrm>
            <a:off x="2079321" y="2668044"/>
            <a:ext cx="6065443" cy="369332"/>
          </a:xfrm>
          <a:prstGeom prst="rect">
            <a:avLst/>
          </a:prstGeom>
          <a:noFill/>
        </p:spPr>
        <p:txBody>
          <a:bodyPr wrap="none" rtlCol="0">
            <a:spAutoFit/>
          </a:bodyPr>
          <a:lstStyle/>
          <a:p>
            <a:r>
              <a:rPr lang="es-ES_tradnl" dirty="0"/>
              <a:t>Permite capturar los requerimientos funcionales de un sistema</a:t>
            </a:r>
          </a:p>
        </p:txBody>
      </p:sp>
      <p:sp>
        <p:nvSpPr>
          <p:cNvPr id="5" name="CuadroTexto 4"/>
          <p:cNvSpPr txBox="1"/>
          <p:nvPr/>
        </p:nvSpPr>
        <p:spPr>
          <a:xfrm>
            <a:off x="2485842" y="3879795"/>
            <a:ext cx="5252400" cy="2246769"/>
          </a:xfrm>
          <a:prstGeom prst="rect">
            <a:avLst/>
          </a:prstGeom>
          <a:noFill/>
        </p:spPr>
        <p:txBody>
          <a:bodyPr wrap="none" rtlCol="0">
            <a:spAutoFit/>
          </a:bodyPr>
          <a:lstStyle/>
          <a:p>
            <a:pPr algn="ctr"/>
            <a:r>
              <a:rPr lang="es-ES_tradnl" sz="2800" dirty="0"/>
              <a:t>Representa la forma en la que </a:t>
            </a:r>
          </a:p>
          <a:p>
            <a:pPr algn="ctr"/>
            <a:endParaRPr lang="es-ES_tradnl" sz="2800" dirty="0"/>
          </a:p>
          <a:p>
            <a:pPr algn="ctr"/>
            <a:r>
              <a:rPr lang="es-ES_tradnl" sz="2800" b="1" dirty="0">
                <a:solidFill>
                  <a:schemeClr val="accent1">
                    <a:lumMod val="50000"/>
                  </a:schemeClr>
                </a:solidFill>
              </a:rPr>
              <a:t>UN CLIENTE (ACTOR)</a:t>
            </a:r>
          </a:p>
          <a:p>
            <a:pPr algn="ctr"/>
            <a:endParaRPr lang="es-ES_tradnl" sz="2800" dirty="0"/>
          </a:p>
          <a:p>
            <a:pPr algn="ctr"/>
            <a:r>
              <a:rPr lang="es-ES_tradnl" sz="2800" dirty="0"/>
              <a:t>Opera con el sistema en Desarrollo</a:t>
            </a:r>
          </a:p>
        </p:txBody>
      </p:sp>
      <p:sp>
        <p:nvSpPr>
          <p:cNvPr id="6" name="Rectángulo 5">
            <a:extLst>
              <a:ext uri="{FF2B5EF4-FFF2-40B4-BE49-F238E27FC236}">
                <a16:creationId xmlns:a16="http://schemas.microsoft.com/office/drawing/2014/main" id="{524280E5-B9C8-064C-B46D-4C6CCA9AD5F2}"/>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926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ELEMENTOS</a:t>
            </a:r>
          </a:p>
        </p:txBody>
      </p:sp>
      <p:sp>
        <p:nvSpPr>
          <p:cNvPr id="4" name="CuadroTexto 3"/>
          <p:cNvSpPr txBox="1"/>
          <p:nvPr/>
        </p:nvSpPr>
        <p:spPr>
          <a:xfrm>
            <a:off x="2079321" y="2668044"/>
            <a:ext cx="4666149" cy="1754326"/>
          </a:xfrm>
          <a:prstGeom prst="rect">
            <a:avLst/>
          </a:prstGeom>
          <a:noFill/>
        </p:spPr>
        <p:txBody>
          <a:bodyPr wrap="none" rtlCol="0">
            <a:spAutoFit/>
          </a:bodyPr>
          <a:lstStyle/>
          <a:p>
            <a:r>
              <a:rPr lang="es-ES_tradnl" b="1" dirty="0"/>
              <a:t>1- Actores</a:t>
            </a:r>
            <a:endParaRPr lang="es-ES_tradnl" dirty="0"/>
          </a:p>
          <a:p>
            <a:endParaRPr lang="es-ES_tradnl" dirty="0"/>
          </a:p>
          <a:p>
            <a:r>
              <a:rPr lang="es-ES_tradnl" b="1" dirty="0"/>
              <a:t>2- Caso de Uso</a:t>
            </a:r>
            <a:endParaRPr lang="es-ES_tradnl" dirty="0"/>
          </a:p>
          <a:p>
            <a:endParaRPr lang="es-ES_tradnl" dirty="0"/>
          </a:p>
          <a:p>
            <a:r>
              <a:rPr lang="es-ES_tradnl" b="1" dirty="0"/>
              <a:t>3- Relaciones de Uso, Herencia y Comunicación</a:t>
            </a:r>
            <a:endParaRPr lang="es-ES_tradnl" dirty="0"/>
          </a:p>
          <a:p>
            <a:endParaRPr lang="es-ES_tradnl" dirty="0"/>
          </a:p>
        </p:txBody>
      </p:sp>
      <p:sp>
        <p:nvSpPr>
          <p:cNvPr id="5" name="Rectángulo 4">
            <a:extLst>
              <a:ext uri="{FF2B5EF4-FFF2-40B4-BE49-F238E27FC236}">
                <a16:creationId xmlns:a16="http://schemas.microsoft.com/office/drawing/2014/main" id="{63A07D14-162E-0541-B0EC-C4D8AE197539}"/>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36018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ACTOR</a:t>
            </a:r>
          </a:p>
        </p:txBody>
      </p:sp>
      <p:sp>
        <p:nvSpPr>
          <p:cNvPr id="4" name="CuadroTexto 3"/>
          <p:cNvSpPr txBox="1"/>
          <p:nvPr/>
        </p:nvSpPr>
        <p:spPr>
          <a:xfrm>
            <a:off x="2492680" y="3031299"/>
            <a:ext cx="5851154" cy="2031325"/>
          </a:xfrm>
          <a:prstGeom prst="rect">
            <a:avLst/>
          </a:prstGeom>
          <a:noFill/>
        </p:spPr>
        <p:txBody>
          <a:bodyPr wrap="none" rtlCol="0">
            <a:spAutoFit/>
          </a:bodyPr>
          <a:lstStyle/>
          <a:p>
            <a:pPr algn="ctr"/>
            <a:r>
              <a:rPr lang="es-ES_tradnl" b="1" dirty="0"/>
              <a:t>ES UN ROL QUE UN USUARIO JUEGA RESPECTO AL SISTEMA</a:t>
            </a:r>
          </a:p>
          <a:p>
            <a:pPr algn="ctr"/>
            <a:endParaRPr lang="es-ES_tradnl" b="1" dirty="0"/>
          </a:p>
          <a:p>
            <a:pPr algn="ctr"/>
            <a:endParaRPr lang="es-ES_tradnl" b="1" dirty="0"/>
          </a:p>
          <a:p>
            <a:pPr algn="ctr"/>
            <a:r>
              <a:rPr lang="es-ES_tradnl" b="1" dirty="0">
                <a:solidFill>
                  <a:srgbClr val="00B0F0"/>
                </a:solidFill>
              </a:rPr>
              <a:t>NO ES UNA PERSONA EN PARTICULAR</a:t>
            </a:r>
          </a:p>
          <a:p>
            <a:pPr algn="ctr"/>
            <a:endParaRPr lang="es-ES_tradnl" b="1" dirty="0"/>
          </a:p>
          <a:p>
            <a:pPr algn="ctr"/>
            <a:endParaRPr lang="es-ES_tradnl" b="1" dirty="0"/>
          </a:p>
          <a:p>
            <a:pPr algn="ctr"/>
            <a:r>
              <a:rPr lang="es-ES_tradnl" b="1" dirty="0"/>
              <a:t>ES LA LABOR QUE REALIZA FRENTE AL SISTEMA</a:t>
            </a:r>
            <a:endParaRPr lang="es-ES_tradnl" dirty="0"/>
          </a:p>
        </p:txBody>
      </p:sp>
      <p:pic>
        <p:nvPicPr>
          <p:cNvPr id="5" name="Imagen 4"/>
          <p:cNvPicPr>
            <a:picLocks noChangeAspect="1"/>
          </p:cNvPicPr>
          <p:nvPr/>
        </p:nvPicPr>
        <p:blipFill>
          <a:blip r:embed="rId2"/>
          <a:stretch>
            <a:fillRect/>
          </a:stretch>
        </p:blipFill>
        <p:spPr>
          <a:xfrm>
            <a:off x="8836264" y="3031299"/>
            <a:ext cx="2324100" cy="2565400"/>
          </a:xfrm>
          <a:prstGeom prst="rect">
            <a:avLst/>
          </a:prstGeom>
        </p:spPr>
      </p:pic>
      <p:sp>
        <p:nvSpPr>
          <p:cNvPr id="6" name="Rectángulo 5">
            <a:extLst>
              <a:ext uri="{FF2B5EF4-FFF2-40B4-BE49-F238E27FC236}">
                <a16:creationId xmlns:a16="http://schemas.microsoft.com/office/drawing/2014/main" id="{A43B3750-62F6-A14F-95D6-9716B9621C67}"/>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05079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3"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
                                        <p:tgtEl>
                                          <p:spTgt spid="5"/>
                                        </p:tgtEl>
                                      </p:cBhvr>
                                    </p:animEffect>
                                    <p:anim calcmode="lin" valueType="num">
                                      <p:cBhvr>
                                        <p:cTn id="20" dur="400" fill="hold"/>
                                        <p:tgtEl>
                                          <p:spTgt spid="5"/>
                                        </p:tgtEl>
                                        <p:attrNameLst>
                                          <p:attrName>ppt_x</p:attrName>
                                        </p:attrNameLst>
                                      </p:cBhvr>
                                      <p:tavLst>
                                        <p:tav tm="0">
                                          <p:val>
                                            <p:strVal val="#ppt_x"/>
                                          </p:val>
                                        </p:tav>
                                        <p:tav tm="100000">
                                          <p:val>
                                            <p:strVal val="#ppt_x"/>
                                          </p:val>
                                        </p:tav>
                                      </p:tavLst>
                                    </p:anim>
                                    <p:anim calcmode="lin" valueType="num">
                                      <p:cBhvr>
                                        <p:cTn id="21" dur="400" fill="hold"/>
                                        <p:tgtEl>
                                          <p:spTgt spid="5"/>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CASO DE USO</a:t>
            </a:r>
          </a:p>
        </p:txBody>
      </p:sp>
      <p:sp>
        <p:nvSpPr>
          <p:cNvPr id="4" name="CuadroTexto 3"/>
          <p:cNvSpPr txBox="1"/>
          <p:nvPr/>
        </p:nvSpPr>
        <p:spPr>
          <a:xfrm>
            <a:off x="838200" y="3481705"/>
            <a:ext cx="6903173" cy="1477328"/>
          </a:xfrm>
          <a:prstGeom prst="rect">
            <a:avLst/>
          </a:prstGeom>
          <a:noFill/>
        </p:spPr>
        <p:txBody>
          <a:bodyPr wrap="none" rtlCol="0">
            <a:spAutoFit/>
          </a:bodyPr>
          <a:lstStyle/>
          <a:p>
            <a:pPr algn="ctr"/>
            <a:r>
              <a:rPr lang="es-ES_tradnl" sz="2400" b="1" dirty="0"/>
              <a:t>Es una OPERACIÓN / TAREA  </a:t>
            </a:r>
            <a:r>
              <a:rPr lang="es-ES_tradnl" sz="2400" b="1" dirty="0" err="1"/>
              <a:t>espec</a:t>
            </a:r>
            <a:r>
              <a:rPr lang="es-ES" sz="2400" b="1" dirty="0" err="1"/>
              <a:t>ífica</a:t>
            </a:r>
            <a:r>
              <a:rPr lang="es-ES" sz="2400" b="1" dirty="0"/>
              <a:t> que se realiza</a:t>
            </a:r>
          </a:p>
          <a:p>
            <a:pPr algn="ctr"/>
            <a:endParaRPr lang="es-ES" sz="2400" b="1" dirty="0"/>
          </a:p>
          <a:p>
            <a:pPr algn="ctr"/>
            <a:r>
              <a:rPr lang="es-ES" sz="2400" b="1" dirty="0"/>
              <a:t>tras una orden de algún agente externo</a:t>
            </a:r>
          </a:p>
          <a:p>
            <a:pPr algn="ctr"/>
            <a:endParaRPr lang="es-ES_tradnl" dirty="0"/>
          </a:p>
        </p:txBody>
      </p:sp>
      <p:pic>
        <p:nvPicPr>
          <p:cNvPr id="6" name="Imagen 5"/>
          <p:cNvPicPr>
            <a:picLocks noChangeAspect="1"/>
          </p:cNvPicPr>
          <p:nvPr/>
        </p:nvPicPr>
        <p:blipFill>
          <a:blip r:embed="rId2"/>
          <a:stretch>
            <a:fillRect/>
          </a:stretch>
        </p:blipFill>
        <p:spPr>
          <a:xfrm>
            <a:off x="8623648" y="3369675"/>
            <a:ext cx="2209800" cy="1346200"/>
          </a:xfrm>
          <a:prstGeom prst="rect">
            <a:avLst/>
          </a:prstGeom>
        </p:spPr>
      </p:pic>
      <p:sp>
        <p:nvSpPr>
          <p:cNvPr id="7" name="Rectángulo 6">
            <a:extLst>
              <a:ext uri="{FF2B5EF4-FFF2-40B4-BE49-F238E27FC236}">
                <a16:creationId xmlns:a16="http://schemas.microsoft.com/office/drawing/2014/main" id="{158C7E66-6D13-0E41-8C78-6F6A181C67F6}"/>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1882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RELACIONES</a:t>
            </a:r>
          </a:p>
        </p:txBody>
      </p:sp>
      <p:sp>
        <p:nvSpPr>
          <p:cNvPr id="4" name="CuadroTexto 3"/>
          <p:cNvSpPr txBox="1"/>
          <p:nvPr/>
        </p:nvSpPr>
        <p:spPr>
          <a:xfrm>
            <a:off x="838200" y="2435484"/>
            <a:ext cx="7779707" cy="4616648"/>
          </a:xfrm>
          <a:prstGeom prst="rect">
            <a:avLst/>
          </a:prstGeom>
          <a:noFill/>
        </p:spPr>
        <p:txBody>
          <a:bodyPr wrap="square" rtlCol="0">
            <a:spAutoFit/>
          </a:bodyPr>
          <a:lstStyle/>
          <a:p>
            <a:r>
              <a:rPr lang="es-ES" sz="2400" b="1" dirty="0"/>
              <a:t>ASOCIACION: 	</a:t>
            </a:r>
            <a:r>
              <a:rPr lang="es-ES" sz="2400" dirty="0"/>
              <a:t>Indica la invocación desde un actor o Caso 			de Uso a otra Operación.</a:t>
            </a:r>
          </a:p>
          <a:p>
            <a:endParaRPr lang="es-ES" sz="1200" b="1" dirty="0"/>
          </a:p>
          <a:p>
            <a:r>
              <a:rPr lang="es-ES" sz="2400" b="1" dirty="0"/>
              <a:t>INCLUSIÓN: </a:t>
            </a:r>
            <a:r>
              <a:rPr lang="es-ES" sz="2400" dirty="0"/>
              <a:t>Es una forma de interacción o creación, un caso 	         de uso dado puede "incluir" otro caso de uso. El 	         primer caso de uso a menudo depende del 		         resultado del caso de uso incluido</a:t>
            </a:r>
            <a:endParaRPr lang="es-ES" sz="2400" b="1" dirty="0"/>
          </a:p>
          <a:p>
            <a:endParaRPr lang="es-ES" sz="1200" b="1" dirty="0"/>
          </a:p>
          <a:p>
            <a:r>
              <a:rPr lang="es-ES" sz="2400" b="1" dirty="0"/>
              <a:t>EXTENSIÓN: </a:t>
            </a:r>
            <a:r>
              <a:rPr lang="es-ES" sz="2400" dirty="0"/>
              <a:t>Permite utilizarse cuando un caso de uso sea similar a otro pero con ciertas variaciones.</a:t>
            </a:r>
          </a:p>
          <a:p>
            <a:endParaRPr lang="es-ES" sz="1200" dirty="0"/>
          </a:p>
          <a:p>
            <a:r>
              <a:rPr lang="es-ES" sz="2400" b="1" dirty="0"/>
              <a:t>GENERALIZACION: </a:t>
            </a:r>
            <a:r>
              <a:rPr lang="es-ES" sz="2400" dirty="0"/>
              <a:t>Un caso de uso dado puede estar en una 	forma especializada de un caso de uso existente.</a:t>
            </a:r>
          </a:p>
          <a:p>
            <a:pPr algn="ctr"/>
            <a:endParaRPr lang="es-ES_tradnl" dirty="0"/>
          </a:p>
        </p:txBody>
      </p:sp>
      <p:cxnSp>
        <p:nvCxnSpPr>
          <p:cNvPr id="10" name="Conector recto 9"/>
          <p:cNvCxnSpPr/>
          <p:nvPr/>
        </p:nvCxnSpPr>
        <p:spPr>
          <a:xfrm flipV="1">
            <a:off x="9169052" y="2680570"/>
            <a:ext cx="2304789" cy="25052"/>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9169052" y="3637794"/>
            <a:ext cx="2304789" cy="25052"/>
          </a:xfrm>
          <a:prstGeom prst="line">
            <a:avLst/>
          </a:prstGeom>
          <a:ln w="857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9114251" y="5101401"/>
            <a:ext cx="2304789" cy="25052"/>
          </a:xfrm>
          <a:prstGeom prst="line">
            <a:avLst/>
          </a:prstGeom>
          <a:ln w="857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9129648" y="5827996"/>
            <a:ext cx="2304789" cy="25052"/>
          </a:xfrm>
          <a:prstGeom prst="line">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4BB1054D-ECA6-CC47-9EDB-C6634D0AC824}"/>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9684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sp>
        <p:nvSpPr>
          <p:cNvPr id="5" name="CuadroTexto 4"/>
          <p:cNvSpPr txBox="1"/>
          <p:nvPr/>
        </p:nvSpPr>
        <p:spPr>
          <a:xfrm>
            <a:off x="1302708" y="2333685"/>
            <a:ext cx="8430016" cy="4524315"/>
          </a:xfrm>
          <a:prstGeom prst="rect">
            <a:avLst/>
          </a:prstGeom>
          <a:noFill/>
        </p:spPr>
        <p:txBody>
          <a:bodyPr wrap="square" rtlCol="0">
            <a:spAutoFit/>
          </a:bodyPr>
          <a:lstStyle/>
          <a:p>
            <a:r>
              <a:rPr lang="es-ES_tradnl" dirty="0"/>
              <a:t>Sistema que controla una </a:t>
            </a:r>
            <a:r>
              <a:rPr lang="es-ES" dirty="0"/>
              <a:t>máquina que recicla botellas y Latas, El sistema debe:</a:t>
            </a:r>
          </a:p>
          <a:p>
            <a:endParaRPr lang="es-ES" dirty="0"/>
          </a:p>
          <a:p>
            <a:r>
              <a:rPr lang="es-ES" dirty="0"/>
              <a:t>1- Registrar el Número de </a:t>
            </a:r>
            <a:r>
              <a:rPr lang="es-ES" dirty="0" err="1"/>
              <a:t>Items</a:t>
            </a:r>
            <a:r>
              <a:rPr lang="es-ES" dirty="0"/>
              <a:t> ingresados</a:t>
            </a:r>
          </a:p>
          <a:p>
            <a:r>
              <a:rPr lang="es-ES" dirty="0"/>
              <a:t>2. Imprimir un recibo cuando el Usuario lo Solicita</a:t>
            </a:r>
          </a:p>
          <a:p>
            <a:r>
              <a:rPr lang="es-ES" dirty="0"/>
              <a:t>	2.1 Describe lo Solicitado.</a:t>
            </a:r>
          </a:p>
          <a:p>
            <a:r>
              <a:rPr lang="es-ES" dirty="0"/>
              <a:t>	2.2 El Valor de Cada </a:t>
            </a:r>
            <a:r>
              <a:rPr lang="es-ES" dirty="0" err="1"/>
              <a:t>Item</a:t>
            </a:r>
            <a:r>
              <a:rPr lang="es-ES" dirty="0"/>
              <a:t>.</a:t>
            </a:r>
          </a:p>
          <a:p>
            <a:r>
              <a:rPr lang="es-ES" dirty="0"/>
              <a:t>	2.3 El Total.</a:t>
            </a:r>
          </a:p>
          <a:p>
            <a:r>
              <a:rPr lang="es-ES" dirty="0"/>
              <a:t>3. El usuario/Cliente presiona el Botón Inicio</a:t>
            </a:r>
          </a:p>
          <a:p>
            <a:r>
              <a:rPr lang="es-ES" dirty="0"/>
              <a:t>4. Existe un operador que desea conocer:</a:t>
            </a:r>
          </a:p>
          <a:p>
            <a:r>
              <a:rPr lang="es-ES" dirty="0"/>
              <a:t>	4.1 Cuantos </a:t>
            </a:r>
            <a:r>
              <a:rPr lang="es-ES" dirty="0" err="1"/>
              <a:t>Item</a:t>
            </a:r>
            <a:r>
              <a:rPr lang="es-ES" dirty="0"/>
              <a:t> han sido retornados en el día</a:t>
            </a:r>
          </a:p>
          <a:p>
            <a:r>
              <a:rPr lang="es-ES" dirty="0"/>
              <a:t>	4.2 Al final de cada día el operador solicita un resumen</a:t>
            </a:r>
          </a:p>
          <a:p>
            <a:r>
              <a:rPr lang="es-ES" dirty="0"/>
              <a:t>5.El operador además debe poder cambiar:</a:t>
            </a:r>
          </a:p>
          <a:p>
            <a:r>
              <a:rPr lang="es-ES_tradnl" dirty="0"/>
              <a:t>	5.1 </a:t>
            </a:r>
            <a:r>
              <a:rPr lang="es-ES_tradnl" dirty="0" err="1"/>
              <a:t>Informaci</a:t>
            </a:r>
            <a:r>
              <a:rPr lang="es-ES" dirty="0" err="1"/>
              <a:t>ón</a:t>
            </a:r>
            <a:r>
              <a:rPr lang="es-ES" dirty="0"/>
              <a:t> asociada a cada </a:t>
            </a:r>
            <a:r>
              <a:rPr lang="es-ES" dirty="0" err="1"/>
              <a:t>item</a:t>
            </a:r>
            <a:endParaRPr lang="es-ES" dirty="0"/>
          </a:p>
          <a:p>
            <a:r>
              <a:rPr lang="es-ES" dirty="0"/>
              <a:t>	5.2 Dar una alarma en caso que:</a:t>
            </a:r>
          </a:p>
          <a:p>
            <a:r>
              <a:rPr lang="es-ES" dirty="0"/>
              <a:t>		5.2.1 </a:t>
            </a:r>
            <a:r>
              <a:rPr lang="es-ES" dirty="0" err="1"/>
              <a:t>Item</a:t>
            </a:r>
            <a:r>
              <a:rPr lang="es-ES" dirty="0"/>
              <a:t> se atore.</a:t>
            </a:r>
          </a:p>
          <a:p>
            <a:r>
              <a:rPr lang="es-ES" dirty="0"/>
              <a:t>		5.2.2 No hay más papel.</a:t>
            </a:r>
            <a:endParaRPr lang="es-ES_tradnl" dirty="0"/>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sp>
        <p:nvSpPr>
          <p:cNvPr id="7" name="Rectángulo 6">
            <a:extLst>
              <a:ext uri="{FF2B5EF4-FFF2-40B4-BE49-F238E27FC236}">
                <a16:creationId xmlns:a16="http://schemas.microsoft.com/office/drawing/2014/main" id="{063ED690-2669-C147-9D97-C9D45B9F001F}"/>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30328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pic>
        <p:nvPicPr>
          <p:cNvPr id="4" name="Imagen 3"/>
          <p:cNvPicPr>
            <a:picLocks noChangeAspect="1"/>
          </p:cNvPicPr>
          <p:nvPr/>
        </p:nvPicPr>
        <p:blipFill>
          <a:blip r:embed="rId3"/>
          <a:stretch>
            <a:fillRect/>
          </a:stretch>
        </p:blipFill>
        <p:spPr>
          <a:xfrm>
            <a:off x="1237337" y="3893159"/>
            <a:ext cx="5969000" cy="1727200"/>
          </a:xfrm>
          <a:prstGeom prst="rect">
            <a:avLst/>
          </a:prstGeom>
        </p:spPr>
      </p:pic>
      <p:sp>
        <p:nvSpPr>
          <p:cNvPr id="7" name="CuadroTexto 6"/>
          <p:cNvSpPr txBox="1"/>
          <p:nvPr/>
        </p:nvSpPr>
        <p:spPr>
          <a:xfrm>
            <a:off x="1083999" y="2674726"/>
            <a:ext cx="5771195" cy="369332"/>
          </a:xfrm>
          <a:prstGeom prst="rect">
            <a:avLst/>
          </a:prstGeom>
          <a:noFill/>
        </p:spPr>
        <p:txBody>
          <a:bodyPr wrap="none" rtlCol="0">
            <a:spAutoFit/>
          </a:bodyPr>
          <a:lstStyle/>
          <a:p>
            <a:r>
              <a:rPr lang="es-ES_tradnl" b="1" u="sng" dirty="0"/>
              <a:t>PASO UNO</a:t>
            </a:r>
            <a:r>
              <a:rPr lang="es-ES_tradnl" b="1" dirty="0"/>
              <a:t>: IDENTIFICAR LOS ACTORES QUE INTERACTUAN</a:t>
            </a:r>
          </a:p>
        </p:txBody>
      </p:sp>
      <p:sp>
        <p:nvSpPr>
          <p:cNvPr id="8" name="Rectángulo 7">
            <a:extLst>
              <a:ext uri="{FF2B5EF4-FFF2-40B4-BE49-F238E27FC236}">
                <a16:creationId xmlns:a16="http://schemas.microsoft.com/office/drawing/2014/main" id="{B1FB4E27-0531-BC4E-9222-55C0BF629EB1}"/>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8369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sp>
        <p:nvSpPr>
          <p:cNvPr id="7" name="CuadroTexto 6"/>
          <p:cNvSpPr txBox="1"/>
          <p:nvPr/>
        </p:nvSpPr>
        <p:spPr>
          <a:xfrm>
            <a:off x="1083999" y="2674726"/>
            <a:ext cx="4467762" cy="369332"/>
          </a:xfrm>
          <a:prstGeom prst="rect">
            <a:avLst/>
          </a:prstGeom>
          <a:noFill/>
        </p:spPr>
        <p:txBody>
          <a:bodyPr wrap="none" rtlCol="0">
            <a:spAutoFit/>
          </a:bodyPr>
          <a:lstStyle/>
          <a:p>
            <a:r>
              <a:rPr lang="es-ES_tradnl" b="1" u="sng" dirty="0"/>
              <a:t>PASO DOS</a:t>
            </a:r>
            <a:r>
              <a:rPr lang="es-ES_tradnl" b="1" dirty="0"/>
              <a:t>: IDENTIFICAR LOS CASOS DE USOS</a:t>
            </a:r>
          </a:p>
        </p:txBody>
      </p:sp>
      <p:grpSp>
        <p:nvGrpSpPr>
          <p:cNvPr id="16" name="Agrupar 15"/>
          <p:cNvGrpSpPr/>
          <p:nvPr/>
        </p:nvGrpSpPr>
        <p:grpSpPr>
          <a:xfrm>
            <a:off x="1083998" y="3455009"/>
            <a:ext cx="1579022" cy="1131090"/>
            <a:chOff x="1083998" y="3455009"/>
            <a:chExt cx="1579022" cy="1131090"/>
          </a:xfrm>
        </p:grpSpPr>
        <p:pic>
          <p:nvPicPr>
            <p:cNvPr id="10" name="Imagen 9"/>
            <p:cNvPicPr>
              <a:picLocks noChangeAspect="1"/>
            </p:cNvPicPr>
            <p:nvPr/>
          </p:nvPicPr>
          <p:blipFill>
            <a:blip r:embed="rId3"/>
            <a:stretch>
              <a:fillRect/>
            </a:stretch>
          </p:blipFill>
          <p:spPr>
            <a:xfrm>
              <a:off x="1083999" y="3455009"/>
              <a:ext cx="1574800" cy="876300"/>
            </a:xfrm>
            <a:prstGeom prst="rect">
              <a:avLst/>
            </a:prstGeom>
          </p:spPr>
        </p:pic>
        <p:sp>
          <p:nvSpPr>
            <p:cNvPr id="13" name="CuadroTexto 1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17" name="Agrupar 16"/>
          <p:cNvGrpSpPr/>
          <p:nvPr/>
        </p:nvGrpSpPr>
        <p:grpSpPr>
          <a:xfrm>
            <a:off x="3557336" y="3491756"/>
            <a:ext cx="1574800" cy="1131091"/>
            <a:chOff x="3557336" y="3491756"/>
            <a:chExt cx="1574800" cy="1131091"/>
          </a:xfrm>
        </p:grpSpPr>
        <p:pic>
          <p:nvPicPr>
            <p:cNvPr id="12" name="Imagen 11"/>
            <p:cNvPicPr>
              <a:picLocks noChangeAspect="1"/>
            </p:cNvPicPr>
            <p:nvPr/>
          </p:nvPicPr>
          <p:blipFill>
            <a:blip r:embed="rId3"/>
            <a:stretch>
              <a:fillRect/>
            </a:stretch>
          </p:blipFill>
          <p:spPr>
            <a:xfrm>
              <a:off x="3557336" y="3491756"/>
              <a:ext cx="1574800" cy="876300"/>
            </a:xfrm>
            <a:prstGeom prst="rect">
              <a:avLst/>
            </a:prstGeom>
          </p:spPr>
        </p:pic>
        <p:sp>
          <p:nvSpPr>
            <p:cNvPr id="14" name="CuadroTexto 13"/>
            <p:cNvSpPr txBox="1"/>
            <p:nvPr/>
          </p:nvSpPr>
          <p:spPr>
            <a:xfrm>
              <a:off x="3557336" y="4253515"/>
              <a:ext cx="1453539" cy="369332"/>
            </a:xfrm>
            <a:prstGeom prst="rect">
              <a:avLst/>
            </a:prstGeom>
            <a:noFill/>
          </p:spPr>
          <p:txBody>
            <a:bodyPr wrap="none" rtlCol="0">
              <a:spAutoFit/>
            </a:bodyPr>
            <a:lstStyle/>
            <a:p>
              <a:r>
                <a:rPr lang="es-ES_tradnl" dirty="0"/>
                <a:t>Cambiar </a:t>
              </a:r>
              <a:r>
                <a:rPr lang="es-ES_tradnl" dirty="0" err="1"/>
                <a:t>Item</a:t>
              </a:r>
              <a:endParaRPr lang="es-ES_tradnl" dirty="0"/>
            </a:p>
          </p:txBody>
        </p:sp>
      </p:grpSp>
      <p:grpSp>
        <p:nvGrpSpPr>
          <p:cNvPr id="18" name="Agrupar 17"/>
          <p:cNvGrpSpPr/>
          <p:nvPr/>
        </p:nvGrpSpPr>
        <p:grpSpPr>
          <a:xfrm>
            <a:off x="2558043" y="4840890"/>
            <a:ext cx="1752788" cy="1083082"/>
            <a:chOff x="2558043" y="4840890"/>
            <a:chExt cx="1752788" cy="1083082"/>
          </a:xfrm>
        </p:grpSpPr>
        <p:pic>
          <p:nvPicPr>
            <p:cNvPr id="11" name="Imagen 10"/>
            <p:cNvPicPr>
              <a:picLocks noChangeAspect="1"/>
            </p:cNvPicPr>
            <p:nvPr/>
          </p:nvPicPr>
          <p:blipFill>
            <a:blip r:embed="rId3"/>
            <a:stretch>
              <a:fillRect/>
            </a:stretch>
          </p:blipFill>
          <p:spPr>
            <a:xfrm>
              <a:off x="2647037" y="4840890"/>
              <a:ext cx="1574800" cy="876300"/>
            </a:xfrm>
            <a:prstGeom prst="rect">
              <a:avLst/>
            </a:prstGeom>
          </p:spPr>
        </p:pic>
        <p:sp>
          <p:nvSpPr>
            <p:cNvPr id="15" name="CuadroTexto 14"/>
            <p:cNvSpPr txBox="1"/>
            <p:nvPr/>
          </p:nvSpPr>
          <p:spPr>
            <a:xfrm>
              <a:off x="2558043" y="5554640"/>
              <a:ext cx="1752788" cy="369332"/>
            </a:xfrm>
            <a:prstGeom prst="rect">
              <a:avLst/>
            </a:prstGeom>
            <a:noFill/>
          </p:spPr>
          <p:txBody>
            <a:bodyPr wrap="none" rtlCol="0">
              <a:spAutoFit/>
            </a:bodyPr>
            <a:lstStyle/>
            <a:p>
              <a:r>
                <a:rPr lang="es-ES_tradnl"/>
                <a:t>Generar Reporte</a:t>
              </a:r>
              <a:endParaRPr lang="es-ES_tradnl" dirty="0"/>
            </a:p>
          </p:txBody>
        </p:sp>
      </p:grpSp>
      <p:sp>
        <p:nvSpPr>
          <p:cNvPr id="19" name="Rectángulo 18">
            <a:extLst>
              <a:ext uri="{FF2B5EF4-FFF2-40B4-BE49-F238E27FC236}">
                <a16:creationId xmlns:a16="http://schemas.microsoft.com/office/drawing/2014/main" id="{8CCA8EB6-2460-C84F-A9E0-FEB5A8923B81}"/>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9223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322" y="1328668"/>
            <a:ext cx="10515600" cy="4351338"/>
          </a:xfrm>
        </p:spPr>
        <p:txBody>
          <a:bodyPr/>
          <a:lstStyle/>
          <a:p>
            <a:pPr marL="0" indent="0">
              <a:buNone/>
            </a:pPr>
            <a:endParaRPr lang="es-ES_tradnl" b="1" dirty="0"/>
          </a:p>
          <a:p>
            <a:pPr marL="0" indent="0">
              <a:buNone/>
            </a:pPr>
            <a:r>
              <a:rPr lang="es-ES_tradnl" b="1" dirty="0"/>
              <a:t>Nombre</a:t>
            </a:r>
            <a:r>
              <a:rPr lang="es-ES_tradnl" dirty="0"/>
              <a:t>: Fernando Bono</a:t>
            </a:r>
          </a:p>
          <a:p>
            <a:pPr marL="0" indent="0">
              <a:buNone/>
            </a:pPr>
            <a:r>
              <a:rPr lang="es-ES_tradnl" b="1" dirty="0"/>
              <a:t>Mail</a:t>
            </a:r>
            <a:r>
              <a:rPr lang="es-ES_tradnl" dirty="0"/>
              <a:t>: </a:t>
            </a:r>
            <a:r>
              <a:rPr lang="es-ES_tradnl" dirty="0" err="1"/>
              <a:t>Fernando.Bono@unc.edu.ar</a:t>
            </a:r>
            <a:endParaRPr lang="es-ES_tradnl" dirty="0"/>
          </a:p>
          <a:p>
            <a:pPr marL="0" indent="0">
              <a:buNone/>
            </a:pPr>
            <a:r>
              <a:rPr lang="es-ES_tradnl" b="1" dirty="0"/>
              <a:t>Celular</a:t>
            </a:r>
            <a:r>
              <a:rPr lang="es-ES_tradnl" dirty="0"/>
              <a:t>: +54 </a:t>
            </a:r>
            <a:r>
              <a:rPr lang="mr-IN" dirty="0"/>
              <a:t>–</a:t>
            </a:r>
            <a:r>
              <a:rPr lang="es-ES_tradnl" dirty="0"/>
              <a:t> 9351 </a:t>
            </a:r>
            <a:r>
              <a:rPr lang="mr-IN" dirty="0"/>
              <a:t>–</a:t>
            </a:r>
            <a:r>
              <a:rPr lang="es-ES_tradnl" dirty="0"/>
              <a:t> 5122902</a:t>
            </a:r>
          </a:p>
          <a:p>
            <a:pPr marL="0" indent="0">
              <a:buNone/>
            </a:pPr>
            <a:r>
              <a:rPr lang="es-ES_tradnl" b="1" dirty="0"/>
              <a:t>Skype</a:t>
            </a:r>
            <a:r>
              <a:rPr lang="es-ES_tradnl" dirty="0"/>
              <a:t>: </a:t>
            </a:r>
            <a:r>
              <a:rPr lang="es-ES_tradnl" dirty="0" err="1"/>
              <a:t>fer</a:t>
            </a:r>
            <a:r>
              <a:rPr lang="es-ES_tradnl" dirty="0"/>
              <a:t>-bono</a:t>
            </a:r>
          </a:p>
          <a:p>
            <a:pPr marL="0" indent="0">
              <a:buNone/>
            </a:pPr>
            <a:r>
              <a:rPr lang="es-ES_tradnl" b="1" dirty="0" err="1"/>
              <a:t>Whatsapp</a:t>
            </a:r>
            <a:r>
              <a:rPr lang="es-ES_tradnl" b="1" dirty="0"/>
              <a:t>: </a:t>
            </a:r>
            <a:r>
              <a:rPr lang="es-ES_tradnl" b="1" dirty="0">
                <a:hlinkClick r:id="rId2"/>
              </a:rPr>
              <a:t>http://bit.ly/2D6qZnM</a:t>
            </a:r>
            <a:r>
              <a:rPr lang="es-ES_tradnl" b="1" dirty="0"/>
              <a:t>  </a:t>
            </a:r>
            <a:r>
              <a:rPr lang="es-ES_tradnl" dirty="0"/>
              <a:t> </a:t>
            </a:r>
          </a:p>
          <a:p>
            <a:pPr marL="0" indent="0">
              <a:buNone/>
            </a:pPr>
            <a:r>
              <a:rPr lang="es-ES" b="1" dirty="0"/>
              <a:t> </a:t>
            </a:r>
            <a:endParaRPr lang="es-AR" b="1" dirty="0"/>
          </a:p>
          <a:p>
            <a:pPr marL="0" indent="0">
              <a:buNone/>
            </a:pPr>
            <a:endParaRPr lang="es-ES_tradnl" dirty="0"/>
          </a:p>
        </p:txBody>
      </p:sp>
      <p:pic>
        <p:nvPicPr>
          <p:cNvPr id="5" name="Imagen 4">
            <a:extLst>
              <a:ext uri="{FF2B5EF4-FFF2-40B4-BE49-F238E27FC236}">
                <a16:creationId xmlns:a16="http://schemas.microsoft.com/office/drawing/2014/main" id="{E3122EE5-20A0-1947-A929-82A6127E0814}"/>
              </a:ext>
            </a:extLst>
          </p:cNvPr>
          <p:cNvPicPr>
            <a:picLocks noChangeAspect="1"/>
          </p:cNvPicPr>
          <p:nvPr/>
        </p:nvPicPr>
        <p:blipFill>
          <a:blip r:embed="rId3"/>
          <a:stretch>
            <a:fillRect/>
          </a:stretch>
        </p:blipFill>
        <p:spPr>
          <a:xfrm>
            <a:off x="7146354" y="1778058"/>
            <a:ext cx="2991021" cy="2991021"/>
          </a:xfrm>
          <a:prstGeom prst="rect">
            <a:avLst/>
          </a:prstGeom>
        </p:spPr>
      </p:pic>
      <p:sp>
        <p:nvSpPr>
          <p:cNvPr id="6" name="Rectángulo 5">
            <a:extLst>
              <a:ext uri="{FF2B5EF4-FFF2-40B4-BE49-F238E27FC236}">
                <a16:creationId xmlns:a16="http://schemas.microsoft.com/office/drawing/2014/main" id="{983D63CE-74A8-E645-9FB8-05495A09AB1E}"/>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CONTACTO</a:t>
            </a:r>
          </a:p>
        </p:txBody>
      </p:sp>
    </p:spTree>
    <p:extLst>
      <p:ext uri="{BB962C8B-B14F-4D97-AF65-F5344CB8AC3E}">
        <p14:creationId xmlns:p14="http://schemas.microsoft.com/office/powerpoint/2010/main" val="195064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sp>
        <p:nvSpPr>
          <p:cNvPr id="7" name="CuadroTexto 6"/>
          <p:cNvSpPr txBox="1"/>
          <p:nvPr/>
        </p:nvSpPr>
        <p:spPr>
          <a:xfrm>
            <a:off x="1083999" y="2674726"/>
            <a:ext cx="3735638" cy="369332"/>
          </a:xfrm>
          <a:prstGeom prst="rect">
            <a:avLst/>
          </a:prstGeom>
          <a:noFill/>
        </p:spPr>
        <p:txBody>
          <a:bodyPr wrap="none" rtlCol="0">
            <a:spAutoFit/>
          </a:bodyPr>
          <a:lstStyle/>
          <a:p>
            <a:r>
              <a:rPr lang="es-ES_tradnl" b="1" u="sng" dirty="0"/>
              <a:t>PASO TRES</a:t>
            </a:r>
            <a:r>
              <a:rPr lang="es-ES_tradnl" b="1" dirty="0"/>
              <a:t>: DEFINIR LAS RELACIONES</a:t>
            </a:r>
          </a:p>
        </p:txBody>
      </p:sp>
      <p:grpSp>
        <p:nvGrpSpPr>
          <p:cNvPr id="16" name="Agrupar 15"/>
          <p:cNvGrpSpPr/>
          <p:nvPr/>
        </p:nvGrpSpPr>
        <p:grpSpPr>
          <a:xfrm>
            <a:off x="1083998" y="3455009"/>
            <a:ext cx="1579022" cy="1131090"/>
            <a:chOff x="1083998" y="3455009"/>
            <a:chExt cx="1579022" cy="1131090"/>
          </a:xfrm>
        </p:grpSpPr>
        <p:pic>
          <p:nvPicPr>
            <p:cNvPr id="10" name="Imagen 9"/>
            <p:cNvPicPr>
              <a:picLocks noChangeAspect="1"/>
            </p:cNvPicPr>
            <p:nvPr/>
          </p:nvPicPr>
          <p:blipFill>
            <a:blip r:embed="rId3"/>
            <a:stretch>
              <a:fillRect/>
            </a:stretch>
          </p:blipFill>
          <p:spPr>
            <a:xfrm>
              <a:off x="1083999" y="3455009"/>
              <a:ext cx="1574800" cy="876300"/>
            </a:xfrm>
            <a:prstGeom prst="rect">
              <a:avLst/>
            </a:prstGeom>
          </p:spPr>
        </p:pic>
        <p:sp>
          <p:nvSpPr>
            <p:cNvPr id="13" name="CuadroTexto 1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17" name="Agrupar 16"/>
          <p:cNvGrpSpPr/>
          <p:nvPr/>
        </p:nvGrpSpPr>
        <p:grpSpPr>
          <a:xfrm>
            <a:off x="3557336" y="3491756"/>
            <a:ext cx="1574800" cy="1131091"/>
            <a:chOff x="3557336" y="3491756"/>
            <a:chExt cx="1574800" cy="1131091"/>
          </a:xfrm>
        </p:grpSpPr>
        <p:pic>
          <p:nvPicPr>
            <p:cNvPr id="12" name="Imagen 11"/>
            <p:cNvPicPr>
              <a:picLocks noChangeAspect="1"/>
            </p:cNvPicPr>
            <p:nvPr/>
          </p:nvPicPr>
          <p:blipFill>
            <a:blip r:embed="rId3"/>
            <a:stretch>
              <a:fillRect/>
            </a:stretch>
          </p:blipFill>
          <p:spPr>
            <a:xfrm>
              <a:off x="3557336" y="3491756"/>
              <a:ext cx="1574800" cy="876300"/>
            </a:xfrm>
            <a:prstGeom prst="rect">
              <a:avLst/>
            </a:prstGeom>
          </p:spPr>
        </p:pic>
        <p:sp>
          <p:nvSpPr>
            <p:cNvPr id="14" name="CuadroTexto 13"/>
            <p:cNvSpPr txBox="1"/>
            <p:nvPr/>
          </p:nvSpPr>
          <p:spPr>
            <a:xfrm>
              <a:off x="3557336" y="4253515"/>
              <a:ext cx="1453539" cy="369332"/>
            </a:xfrm>
            <a:prstGeom prst="rect">
              <a:avLst/>
            </a:prstGeom>
            <a:noFill/>
          </p:spPr>
          <p:txBody>
            <a:bodyPr wrap="none" rtlCol="0">
              <a:spAutoFit/>
            </a:bodyPr>
            <a:lstStyle/>
            <a:p>
              <a:r>
                <a:rPr lang="es-ES_tradnl" dirty="0"/>
                <a:t>Cambiar </a:t>
              </a:r>
              <a:r>
                <a:rPr lang="es-ES_tradnl" dirty="0" err="1"/>
                <a:t>Item</a:t>
              </a:r>
              <a:endParaRPr lang="es-ES_tradnl" dirty="0"/>
            </a:p>
          </p:txBody>
        </p:sp>
      </p:grpSp>
      <p:grpSp>
        <p:nvGrpSpPr>
          <p:cNvPr id="18" name="Agrupar 17"/>
          <p:cNvGrpSpPr/>
          <p:nvPr/>
        </p:nvGrpSpPr>
        <p:grpSpPr>
          <a:xfrm>
            <a:off x="2558043" y="4840890"/>
            <a:ext cx="1752788" cy="1083082"/>
            <a:chOff x="2558043" y="4840890"/>
            <a:chExt cx="1752788" cy="1083082"/>
          </a:xfrm>
        </p:grpSpPr>
        <p:pic>
          <p:nvPicPr>
            <p:cNvPr id="11" name="Imagen 10"/>
            <p:cNvPicPr>
              <a:picLocks noChangeAspect="1"/>
            </p:cNvPicPr>
            <p:nvPr/>
          </p:nvPicPr>
          <p:blipFill>
            <a:blip r:embed="rId3"/>
            <a:stretch>
              <a:fillRect/>
            </a:stretch>
          </p:blipFill>
          <p:spPr>
            <a:xfrm>
              <a:off x="2647037" y="4840890"/>
              <a:ext cx="1574800" cy="876300"/>
            </a:xfrm>
            <a:prstGeom prst="rect">
              <a:avLst/>
            </a:prstGeom>
          </p:spPr>
        </p:pic>
        <p:sp>
          <p:nvSpPr>
            <p:cNvPr id="15" name="CuadroTexto 14"/>
            <p:cNvSpPr txBox="1"/>
            <p:nvPr/>
          </p:nvSpPr>
          <p:spPr>
            <a:xfrm>
              <a:off x="2558043" y="5554640"/>
              <a:ext cx="1752788" cy="369332"/>
            </a:xfrm>
            <a:prstGeom prst="rect">
              <a:avLst/>
            </a:prstGeom>
            <a:noFill/>
          </p:spPr>
          <p:txBody>
            <a:bodyPr wrap="none" rtlCol="0">
              <a:spAutoFit/>
            </a:bodyPr>
            <a:lstStyle/>
            <a:p>
              <a:r>
                <a:rPr lang="es-ES_tradnl"/>
                <a:t>Generar Reporte</a:t>
              </a:r>
              <a:endParaRPr lang="es-ES_tradnl" dirty="0"/>
            </a:p>
          </p:txBody>
        </p:sp>
      </p:grpSp>
      <p:pic>
        <p:nvPicPr>
          <p:cNvPr id="4" name="Imagen 3"/>
          <p:cNvPicPr>
            <a:picLocks noChangeAspect="1"/>
          </p:cNvPicPr>
          <p:nvPr/>
        </p:nvPicPr>
        <p:blipFill>
          <a:blip r:embed="rId4"/>
          <a:stretch>
            <a:fillRect/>
          </a:stretch>
        </p:blipFill>
        <p:spPr>
          <a:xfrm>
            <a:off x="144198" y="4837090"/>
            <a:ext cx="939800" cy="1435100"/>
          </a:xfrm>
          <a:prstGeom prst="rect">
            <a:avLst/>
          </a:prstGeom>
        </p:spPr>
      </p:pic>
      <p:pic>
        <p:nvPicPr>
          <p:cNvPr id="5" name="Imagen 4"/>
          <p:cNvPicPr>
            <a:picLocks noChangeAspect="1"/>
          </p:cNvPicPr>
          <p:nvPr/>
        </p:nvPicPr>
        <p:blipFill>
          <a:blip r:embed="rId5"/>
          <a:stretch>
            <a:fillRect/>
          </a:stretch>
        </p:blipFill>
        <p:spPr>
          <a:xfrm>
            <a:off x="5641075" y="4101006"/>
            <a:ext cx="1054100" cy="1638300"/>
          </a:xfrm>
          <a:prstGeom prst="rect">
            <a:avLst/>
          </a:prstGeom>
        </p:spPr>
      </p:pic>
      <p:cxnSp>
        <p:nvCxnSpPr>
          <p:cNvPr id="9" name="Conector recto de flecha 8"/>
          <p:cNvCxnSpPr/>
          <p:nvPr/>
        </p:nvCxnSpPr>
        <p:spPr>
          <a:xfrm flipV="1">
            <a:off x="1110241" y="4586099"/>
            <a:ext cx="471484" cy="692941"/>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flipV="1">
            <a:off x="4931456" y="4101007"/>
            <a:ext cx="830880" cy="36932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a:off x="4169016" y="4725126"/>
            <a:ext cx="1615860" cy="35446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08B516D6-9C46-9349-826D-90F131F7CA21}"/>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99698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grpSp>
        <p:nvGrpSpPr>
          <p:cNvPr id="16" name="Agrupar 15"/>
          <p:cNvGrpSpPr/>
          <p:nvPr/>
        </p:nvGrpSpPr>
        <p:grpSpPr>
          <a:xfrm>
            <a:off x="2299022" y="3950309"/>
            <a:ext cx="1579022" cy="1131090"/>
            <a:chOff x="1083998" y="3455009"/>
            <a:chExt cx="1579022" cy="1131090"/>
          </a:xfrm>
        </p:grpSpPr>
        <p:pic>
          <p:nvPicPr>
            <p:cNvPr id="10" name="Imagen 9"/>
            <p:cNvPicPr>
              <a:picLocks noChangeAspect="1"/>
            </p:cNvPicPr>
            <p:nvPr/>
          </p:nvPicPr>
          <p:blipFill>
            <a:blip r:embed="rId2"/>
            <a:stretch>
              <a:fillRect/>
            </a:stretch>
          </p:blipFill>
          <p:spPr>
            <a:xfrm>
              <a:off x="1083999" y="3455009"/>
              <a:ext cx="1574800" cy="876300"/>
            </a:xfrm>
            <a:prstGeom prst="rect">
              <a:avLst/>
            </a:prstGeom>
          </p:spPr>
        </p:pic>
        <p:sp>
          <p:nvSpPr>
            <p:cNvPr id="13" name="CuadroTexto 1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pic>
        <p:nvPicPr>
          <p:cNvPr id="8" name="Imagen 7"/>
          <p:cNvPicPr>
            <a:picLocks noChangeAspect="1"/>
          </p:cNvPicPr>
          <p:nvPr/>
        </p:nvPicPr>
        <p:blipFill>
          <a:blip r:embed="rId3"/>
          <a:stretch>
            <a:fillRect/>
          </a:stretch>
        </p:blipFill>
        <p:spPr>
          <a:xfrm>
            <a:off x="7395315" y="3036699"/>
            <a:ext cx="1409700" cy="3098800"/>
          </a:xfrm>
          <a:prstGeom prst="rect">
            <a:avLst/>
          </a:prstGeom>
        </p:spPr>
      </p:pic>
      <p:pic>
        <p:nvPicPr>
          <p:cNvPr id="19" name="Imagen 18"/>
          <p:cNvPicPr>
            <a:picLocks noChangeAspect="1"/>
          </p:cNvPicPr>
          <p:nvPr/>
        </p:nvPicPr>
        <p:blipFill>
          <a:blip r:embed="rId4"/>
          <a:stretch>
            <a:fillRect/>
          </a:stretch>
        </p:blipFill>
        <p:spPr>
          <a:xfrm>
            <a:off x="9215914" y="4027299"/>
            <a:ext cx="1295400" cy="2108200"/>
          </a:xfrm>
          <a:prstGeom prst="rect">
            <a:avLst/>
          </a:prstGeom>
        </p:spPr>
      </p:pic>
      <p:sp>
        <p:nvSpPr>
          <p:cNvPr id="21" name="CuadroTexto 20"/>
          <p:cNvSpPr txBox="1"/>
          <p:nvPr/>
        </p:nvSpPr>
        <p:spPr>
          <a:xfrm>
            <a:off x="977030" y="2780778"/>
            <a:ext cx="5442131" cy="646331"/>
          </a:xfrm>
          <a:prstGeom prst="rect">
            <a:avLst/>
          </a:prstGeom>
          <a:noFill/>
        </p:spPr>
        <p:txBody>
          <a:bodyPr wrap="none" rtlCol="0">
            <a:spAutoFit/>
          </a:bodyPr>
          <a:lstStyle/>
          <a:p>
            <a:r>
              <a:rPr lang="es-ES_tradnl" dirty="0"/>
              <a:t>Analizando el texto, se puede ver que el </a:t>
            </a:r>
            <a:r>
              <a:rPr lang="es-ES_tradnl" dirty="0" err="1"/>
              <a:t>item</a:t>
            </a:r>
            <a:r>
              <a:rPr lang="es-ES_tradnl" dirty="0"/>
              <a:t> puede ser </a:t>
            </a:r>
          </a:p>
          <a:p>
            <a:r>
              <a:rPr lang="es-ES_tradnl" dirty="0"/>
              <a:t>una lata o una botella</a:t>
            </a:r>
          </a:p>
        </p:txBody>
      </p:sp>
      <p:grpSp>
        <p:nvGrpSpPr>
          <p:cNvPr id="23" name="Agrupar 22"/>
          <p:cNvGrpSpPr/>
          <p:nvPr/>
        </p:nvGrpSpPr>
        <p:grpSpPr>
          <a:xfrm>
            <a:off x="977030" y="5484023"/>
            <a:ext cx="1574801" cy="1131090"/>
            <a:chOff x="1083998" y="3455009"/>
            <a:chExt cx="1574801" cy="1131090"/>
          </a:xfrm>
        </p:grpSpPr>
        <p:pic>
          <p:nvPicPr>
            <p:cNvPr id="24" name="Imagen 23"/>
            <p:cNvPicPr>
              <a:picLocks noChangeAspect="1"/>
            </p:cNvPicPr>
            <p:nvPr/>
          </p:nvPicPr>
          <p:blipFill>
            <a:blip r:embed="rId2"/>
            <a:stretch>
              <a:fillRect/>
            </a:stretch>
          </p:blipFill>
          <p:spPr>
            <a:xfrm>
              <a:off x="1083999" y="3455009"/>
              <a:ext cx="1574800" cy="876300"/>
            </a:xfrm>
            <a:prstGeom prst="rect">
              <a:avLst/>
            </a:prstGeom>
          </p:spPr>
        </p:pic>
        <p:sp>
          <p:nvSpPr>
            <p:cNvPr id="25" name="CuadroTexto 24"/>
            <p:cNvSpPr txBox="1"/>
            <p:nvPr/>
          </p:nvSpPr>
          <p:spPr>
            <a:xfrm>
              <a:off x="1083998" y="4216767"/>
              <a:ext cx="1538050" cy="369332"/>
            </a:xfrm>
            <a:prstGeom prst="rect">
              <a:avLst/>
            </a:prstGeom>
            <a:noFill/>
          </p:spPr>
          <p:txBody>
            <a:bodyPr wrap="none" rtlCol="0">
              <a:spAutoFit/>
            </a:bodyPr>
            <a:lstStyle/>
            <a:p>
              <a:r>
                <a:rPr lang="es-ES_tradnl" dirty="0"/>
                <a:t>Depositar Lata</a:t>
              </a:r>
            </a:p>
          </p:txBody>
        </p:sp>
      </p:grpSp>
      <p:grpSp>
        <p:nvGrpSpPr>
          <p:cNvPr id="26" name="Agrupar 25"/>
          <p:cNvGrpSpPr/>
          <p:nvPr/>
        </p:nvGrpSpPr>
        <p:grpSpPr>
          <a:xfrm>
            <a:off x="3357800" y="5484023"/>
            <a:ext cx="1800236" cy="1131090"/>
            <a:chOff x="1083998" y="3455009"/>
            <a:chExt cx="1800236" cy="1131090"/>
          </a:xfrm>
        </p:grpSpPr>
        <p:pic>
          <p:nvPicPr>
            <p:cNvPr id="27" name="Imagen 26"/>
            <p:cNvPicPr>
              <a:picLocks noChangeAspect="1"/>
            </p:cNvPicPr>
            <p:nvPr/>
          </p:nvPicPr>
          <p:blipFill>
            <a:blip r:embed="rId2"/>
            <a:stretch>
              <a:fillRect/>
            </a:stretch>
          </p:blipFill>
          <p:spPr>
            <a:xfrm>
              <a:off x="1083999" y="3455009"/>
              <a:ext cx="1574800" cy="876300"/>
            </a:xfrm>
            <a:prstGeom prst="rect">
              <a:avLst/>
            </a:prstGeom>
          </p:spPr>
        </p:pic>
        <p:sp>
          <p:nvSpPr>
            <p:cNvPr id="28" name="CuadroTexto 27"/>
            <p:cNvSpPr txBox="1"/>
            <p:nvPr/>
          </p:nvSpPr>
          <p:spPr>
            <a:xfrm>
              <a:off x="1083998" y="4216767"/>
              <a:ext cx="1800236" cy="369332"/>
            </a:xfrm>
            <a:prstGeom prst="rect">
              <a:avLst/>
            </a:prstGeom>
            <a:noFill/>
          </p:spPr>
          <p:txBody>
            <a:bodyPr wrap="none" rtlCol="0">
              <a:spAutoFit/>
            </a:bodyPr>
            <a:lstStyle/>
            <a:p>
              <a:r>
                <a:rPr lang="es-ES_tradnl" dirty="0"/>
                <a:t>Depositar Botella</a:t>
              </a:r>
            </a:p>
          </p:txBody>
        </p:sp>
      </p:grpSp>
      <p:grpSp>
        <p:nvGrpSpPr>
          <p:cNvPr id="35" name="Agrupar 34"/>
          <p:cNvGrpSpPr/>
          <p:nvPr/>
        </p:nvGrpSpPr>
        <p:grpSpPr>
          <a:xfrm>
            <a:off x="1257416" y="4695421"/>
            <a:ext cx="1169955" cy="771956"/>
            <a:chOff x="1257416" y="4695421"/>
            <a:chExt cx="1169955" cy="771956"/>
          </a:xfrm>
        </p:grpSpPr>
        <p:cxnSp>
          <p:nvCxnSpPr>
            <p:cNvPr id="30" name="Conector recto de flecha 29"/>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1257416" y="4950594"/>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grpSp>
        <p:nvGrpSpPr>
          <p:cNvPr id="36" name="Agrupar 35"/>
          <p:cNvGrpSpPr/>
          <p:nvPr/>
        </p:nvGrpSpPr>
        <p:grpSpPr>
          <a:xfrm>
            <a:off x="3549886" y="4739968"/>
            <a:ext cx="1055056" cy="738956"/>
            <a:chOff x="3549886" y="4739968"/>
            <a:chExt cx="1055056" cy="738956"/>
          </a:xfrm>
        </p:grpSpPr>
        <p:cxnSp>
          <p:nvCxnSpPr>
            <p:cNvPr id="31" name="Conector recto de flecha 30"/>
            <p:cNvCxnSpPr/>
            <p:nvPr/>
          </p:nvCxnSpPr>
          <p:spPr>
            <a:xfrm flipH="1" flipV="1">
              <a:off x="3549886" y="4739968"/>
              <a:ext cx="312183" cy="738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3678085" y="5067037"/>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sp>
        <p:nvSpPr>
          <p:cNvPr id="22" name="Rectángulo 21">
            <a:extLst>
              <a:ext uri="{FF2B5EF4-FFF2-40B4-BE49-F238E27FC236}">
                <a16:creationId xmlns:a16="http://schemas.microsoft.com/office/drawing/2014/main" id="{C9BB6359-513F-A64B-8F7D-B23915FBFF2A}"/>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2005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grpSp>
        <p:nvGrpSpPr>
          <p:cNvPr id="16" name="Agrupar 15"/>
          <p:cNvGrpSpPr/>
          <p:nvPr/>
        </p:nvGrpSpPr>
        <p:grpSpPr>
          <a:xfrm>
            <a:off x="1455059" y="5580697"/>
            <a:ext cx="1574800" cy="1121858"/>
            <a:chOff x="1083999" y="3455009"/>
            <a:chExt cx="1574800" cy="1121858"/>
          </a:xfrm>
        </p:grpSpPr>
        <p:pic>
          <p:nvPicPr>
            <p:cNvPr id="10" name="Imagen 9"/>
            <p:cNvPicPr>
              <a:picLocks noChangeAspect="1"/>
            </p:cNvPicPr>
            <p:nvPr/>
          </p:nvPicPr>
          <p:blipFill>
            <a:blip r:embed="rId2"/>
            <a:stretch>
              <a:fillRect/>
            </a:stretch>
          </p:blipFill>
          <p:spPr>
            <a:xfrm>
              <a:off x="1083999" y="3455009"/>
              <a:ext cx="1574800" cy="876300"/>
            </a:xfrm>
            <a:prstGeom prst="rect">
              <a:avLst/>
            </a:prstGeom>
          </p:spPr>
        </p:pic>
        <p:sp>
          <p:nvSpPr>
            <p:cNvPr id="13" name="CuadroTexto 12"/>
            <p:cNvSpPr txBox="1"/>
            <p:nvPr/>
          </p:nvSpPr>
          <p:spPr>
            <a:xfrm>
              <a:off x="1320829" y="4207535"/>
              <a:ext cx="998991" cy="369332"/>
            </a:xfrm>
            <a:prstGeom prst="rect">
              <a:avLst/>
            </a:prstGeom>
            <a:noFill/>
          </p:spPr>
          <p:txBody>
            <a:bodyPr wrap="none" rtlCol="0">
              <a:spAutoFit/>
            </a:bodyPr>
            <a:lstStyle/>
            <a:p>
              <a:r>
                <a:rPr lang="es-ES_tradnl"/>
                <a:t>Imprimir</a:t>
              </a:r>
              <a:endParaRPr lang="es-ES_tradnl" dirty="0"/>
            </a:p>
          </p:txBody>
        </p:sp>
      </p:grpSp>
      <p:sp>
        <p:nvSpPr>
          <p:cNvPr id="21" name="CuadroTexto 20"/>
          <p:cNvSpPr txBox="1"/>
          <p:nvPr/>
        </p:nvSpPr>
        <p:spPr>
          <a:xfrm>
            <a:off x="741881" y="2570850"/>
            <a:ext cx="6211829" cy="923330"/>
          </a:xfrm>
          <a:prstGeom prst="rect">
            <a:avLst/>
          </a:prstGeom>
          <a:noFill/>
        </p:spPr>
        <p:txBody>
          <a:bodyPr wrap="none" rtlCol="0">
            <a:spAutoFit/>
          </a:bodyPr>
          <a:lstStyle/>
          <a:p>
            <a:r>
              <a:rPr lang="es-ES_tradnl" dirty="0"/>
              <a:t>Por otro lado, la impresión del comprobante puede ser realizada</a:t>
            </a:r>
          </a:p>
          <a:p>
            <a:r>
              <a:rPr lang="es-ES_tradnl" dirty="0"/>
              <a:t>Después de ingresar los </a:t>
            </a:r>
            <a:r>
              <a:rPr lang="es-ES_tradnl" dirty="0" err="1"/>
              <a:t>items</a:t>
            </a:r>
            <a:r>
              <a:rPr lang="es-ES_tradnl" dirty="0"/>
              <a:t> por un cliente o bien</a:t>
            </a:r>
          </a:p>
          <a:p>
            <a:r>
              <a:rPr lang="es-ES_tradnl" dirty="0"/>
              <a:t>Por una solicitud de un operador </a:t>
            </a:r>
          </a:p>
        </p:txBody>
      </p:sp>
      <p:grpSp>
        <p:nvGrpSpPr>
          <p:cNvPr id="23" name="Agrupar 22"/>
          <p:cNvGrpSpPr/>
          <p:nvPr/>
        </p:nvGrpSpPr>
        <p:grpSpPr>
          <a:xfrm>
            <a:off x="741881" y="3806387"/>
            <a:ext cx="1579022" cy="1131090"/>
            <a:chOff x="1083998" y="3455009"/>
            <a:chExt cx="1579022" cy="1131090"/>
          </a:xfrm>
        </p:grpSpPr>
        <p:pic>
          <p:nvPicPr>
            <p:cNvPr id="24" name="Imagen 23"/>
            <p:cNvPicPr>
              <a:picLocks noChangeAspect="1"/>
            </p:cNvPicPr>
            <p:nvPr/>
          </p:nvPicPr>
          <p:blipFill>
            <a:blip r:embed="rId2"/>
            <a:stretch>
              <a:fillRect/>
            </a:stretch>
          </p:blipFill>
          <p:spPr>
            <a:xfrm>
              <a:off x="1083999" y="3455009"/>
              <a:ext cx="1574800" cy="876300"/>
            </a:xfrm>
            <a:prstGeom prst="rect">
              <a:avLst/>
            </a:prstGeom>
          </p:spPr>
        </p:pic>
        <p:sp>
          <p:nvSpPr>
            <p:cNvPr id="25" name="CuadroTexto 24"/>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26" name="Agrupar 25"/>
          <p:cNvGrpSpPr/>
          <p:nvPr/>
        </p:nvGrpSpPr>
        <p:grpSpPr>
          <a:xfrm>
            <a:off x="2649769" y="3884808"/>
            <a:ext cx="2616544" cy="1150589"/>
            <a:chOff x="1083999" y="3455009"/>
            <a:chExt cx="2616544" cy="1150589"/>
          </a:xfrm>
        </p:grpSpPr>
        <p:pic>
          <p:nvPicPr>
            <p:cNvPr id="27" name="Imagen 26"/>
            <p:cNvPicPr>
              <a:picLocks noChangeAspect="1"/>
            </p:cNvPicPr>
            <p:nvPr/>
          </p:nvPicPr>
          <p:blipFill>
            <a:blip r:embed="rId2"/>
            <a:stretch>
              <a:fillRect/>
            </a:stretch>
          </p:blipFill>
          <p:spPr>
            <a:xfrm>
              <a:off x="1083999" y="3455009"/>
              <a:ext cx="1574800" cy="876300"/>
            </a:xfrm>
            <a:prstGeom prst="rect">
              <a:avLst/>
            </a:prstGeom>
          </p:spPr>
        </p:pic>
        <p:sp>
          <p:nvSpPr>
            <p:cNvPr id="28" name="CuadroTexto 27"/>
            <p:cNvSpPr txBox="1"/>
            <p:nvPr/>
          </p:nvSpPr>
          <p:spPr>
            <a:xfrm>
              <a:off x="1333805" y="4236266"/>
              <a:ext cx="2366738" cy="369332"/>
            </a:xfrm>
            <a:prstGeom prst="rect">
              <a:avLst/>
            </a:prstGeom>
            <a:noFill/>
          </p:spPr>
          <p:txBody>
            <a:bodyPr wrap="none" rtlCol="0">
              <a:spAutoFit/>
            </a:bodyPr>
            <a:lstStyle/>
            <a:p>
              <a:r>
                <a:rPr lang="es-ES_tradnl"/>
                <a:t>Generar Reporte Diario</a:t>
              </a:r>
              <a:endParaRPr lang="es-ES_tradnl" dirty="0"/>
            </a:p>
          </p:txBody>
        </p:sp>
      </p:grpSp>
      <p:grpSp>
        <p:nvGrpSpPr>
          <p:cNvPr id="5" name="Agrupar 4"/>
          <p:cNvGrpSpPr/>
          <p:nvPr/>
        </p:nvGrpSpPr>
        <p:grpSpPr>
          <a:xfrm>
            <a:off x="1110905" y="4639696"/>
            <a:ext cx="696377" cy="921860"/>
            <a:chOff x="3215381" y="4662249"/>
            <a:chExt cx="854496" cy="656575"/>
          </a:xfrm>
        </p:grpSpPr>
        <p:cxnSp>
          <p:nvCxnSpPr>
            <p:cNvPr id="31" name="Conector recto de flecha 30"/>
            <p:cNvCxnSpPr/>
            <p:nvPr/>
          </p:nvCxnSpPr>
          <p:spPr>
            <a:xfrm>
              <a:off x="3568548" y="4662249"/>
              <a:ext cx="501329" cy="65657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3215381" y="4998894"/>
              <a:ext cx="724878" cy="261610"/>
            </a:xfrm>
            <a:prstGeom prst="rect">
              <a:avLst/>
            </a:prstGeom>
            <a:noFill/>
          </p:spPr>
          <p:txBody>
            <a:bodyPr wrap="none" rtlCol="0">
              <a:spAutoFit/>
            </a:bodyPr>
            <a:lstStyle/>
            <a:p>
              <a:r>
                <a:rPr lang="es-ES_tradnl" sz="1100" b="1" dirty="0">
                  <a:solidFill>
                    <a:schemeClr val="accent1"/>
                  </a:solidFill>
                </a:rPr>
                <a:t>&lt;&lt;uses&gt;&gt;</a:t>
              </a:r>
            </a:p>
          </p:txBody>
        </p:sp>
      </p:grpSp>
      <p:grpSp>
        <p:nvGrpSpPr>
          <p:cNvPr id="22" name="Agrupar 21"/>
          <p:cNvGrpSpPr/>
          <p:nvPr/>
        </p:nvGrpSpPr>
        <p:grpSpPr>
          <a:xfrm flipH="1">
            <a:off x="2589387" y="4639696"/>
            <a:ext cx="455079" cy="921860"/>
            <a:chOff x="3215381" y="4662249"/>
            <a:chExt cx="854496" cy="656575"/>
          </a:xfrm>
        </p:grpSpPr>
        <p:cxnSp>
          <p:nvCxnSpPr>
            <p:cNvPr id="29" name="Conector recto de flecha 28"/>
            <p:cNvCxnSpPr/>
            <p:nvPr/>
          </p:nvCxnSpPr>
          <p:spPr>
            <a:xfrm>
              <a:off x="3568548" y="4662249"/>
              <a:ext cx="501329" cy="65657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CuadroTexto 31"/>
            <p:cNvSpPr txBox="1"/>
            <p:nvPr/>
          </p:nvSpPr>
          <p:spPr>
            <a:xfrm>
              <a:off x="3215381" y="4998894"/>
              <a:ext cx="724878" cy="261610"/>
            </a:xfrm>
            <a:prstGeom prst="rect">
              <a:avLst/>
            </a:prstGeom>
            <a:noFill/>
          </p:spPr>
          <p:txBody>
            <a:bodyPr wrap="none" rtlCol="0">
              <a:spAutoFit/>
            </a:bodyPr>
            <a:lstStyle/>
            <a:p>
              <a:r>
                <a:rPr lang="es-ES_tradnl" sz="1100" b="1" dirty="0">
                  <a:solidFill>
                    <a:schemeClr val="accent1"/>
                  </a:solidFill>
                </a:rPr>
                <a:t>&lt;&lt;uses&gt;&gt;</a:t>
              </a:r>
            </a:p>
          </p:txBody>
        </p:sp>
      </p:grpSp>
      <p:pic>
        <p:nvPicPr>
          <p:cNvPr id="6" name="Imagen 5"/>
          <p:cNvPicPr>
            <a:picLocks noChangeAspect="1"/>
          </p:cNvPicPr>
          <p:nvPr/>
        </p:nvPicPr>
        <p:blipFill>
          <a:blip r:embed="rId3"/>
          <a:stretch>
            <a:fillRect/>
          </a:stretch>
        </p:blipFill>
        <p:spPr>
          <a:xfrm>
            <a:off x="7112696" y="3736295"/>
            <a:ext cx="3352800" cy="1663700"/>
          </a:xfrm>
          <a:prstGeom prst="rect">
            <a:avLst/>
          </a:prstGeom>
        </p:spPr>
      </p:pic>
      <p:sp>
        <p:nvSpPr>
          <p:cNvPr id="30" name="Rectángulo 29">
            <a:extLst>
              <a:ext uri="{FF2B5EF4-FFF2-40B4-BE49-F238E27FC236}">
                <a16:creationId xmlns:a16="http://schemas.microsoft.com/office/drawing/2014/main" id="{09F305BB-8C63-9E47-97BB-45BAAD6B2E9E}"/>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78923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grpSp>
        <p:nvGrpSpPr>
          <p:cNvPr id="30" name="Agrupar 29"/>
          <p:cNvGrpSpPr/>
          <p:nvPr/>
        </p:nvGrpSpPr>
        <p:grpSpPr>
          <a:xfrm>
            <a:off x="1340158" y="3269261"/>
            <a:ext cx="1574801" cy="1131090"/>
            <a:chOff x="1083998" y="3455009"/>
            <a:chExt cx="1574801" cy="1131090"/>
          </a:xfrm>
        </p:grpSpPr>
        <p:pic>
          <p:nvPicPr>
            <p:cNvPr id="33" name="Imagen 32"/>
            <p:cNvPicPr>
              <a:picLocks noChangeAspect="1"/>
            </p:cNvPicPr>
            <p:nvPr/>
          </p:nvPicPr>
          <p:blipFill>
            <a:blip r:embed="rId2"/>
            <a:stretch>
              <a:fillRect/>
            </a:stretch>
          </p:blipFill>
          <p:spPr>
            <a:xfrm>
              <a:off x="1083999" y="3455009"/>
              <a:ext cx="1574800" cy="876300"/>
            </a:xfrm>
            <a:prstGeom prst="rect">
              <a:avLst/>
            </a:prstGeom>
          </p:spPr>
        </p:pic>
        <p:sp>
          <p:nvSpPr>
            <p:cNvPr id="35" name="CuadroTexto 34"/>
            <p:cNvSpPr txBox="1"/>
            <p:nvPr/>
          </p:nvSpPr>
          <p:spPr>
            <a:xfrm>
              <a:off x="1083998" y="4216767"/>
              <a:ext cx="1538050" cy="369332"/>
            </a:xfrm>
            <a:prstGeom prst="rect">
              <a:avLst/>
            </a:prstGeom>
            <a:noFill/>
          </p:spPr>
          <p:txBody>
            <a:bodyPr wrap="none" rtlCol="0">
              <a:spAutoFit/>
            </a:bodyPr>
            <a:lstStyle/>
            <a:p>
              <a:r>
                <a:rPr lang="es-ES_tradnl" dirty="0"/>
                <a:t>Depositar Lata</a:t>
              </a:r>
            </a:p>
          </p:txBody>
        </p:sp>
      </p:grpSp>
      <p:pic>
        <p:nvPicPr>
          <p:cNvPr id="36" name="Imagen 35"/>
          <p:cNvPicPr>
            <a:picLocks noChangeAspect="1"/>
          </p:cNvPicPr>
          <p:nvPr/>
        </p:nvPicPr>
        <p:blipFill>
          <a:blip r:embed="rId3"/>
          <a:stretch>
            <a:fillRect/>
          </a:stretch>
        </p:blipFill>
        <p:spPr>
          <a:xfrm>
            <a:off x="91501" y="2355020"/>
            <a:ext cx="939800" cy="1435100"/>
          </a:xfrm>
          <a:prstGeom prst="rect">
            <a:avLst/>
          </a:prstGeom>
        </p:spPr>
      </p:pic>
      <p:pic>
        <p:nvPicPr>
          <p:cNvPr id="37" name="Imagen 36"/>
          <p:cNvPicPr>
            <a:picLocks noChangeAspect="1"/>
          </p:cNvPicPr>
          <p:nvPr/>
        </p:nvPicPr>
        <p:blipFill>
          <a:blip r:embed="rId4"/>
          <a:stretch>
            <a:fillRect/>
          </a:stretch>
        </p:blipFill>
        <p:spPr>
          <a:xfrm>
            <a:off x="10469367" y="4064954"/>
            <a:ext cx="1054100" cy="1638300"/>
          </a:xfrm>
          <a:prstGeom prst="rect">
            <a:avLst/>
          </a:prstGeom>
        </p:spPr>
      </p:pic>
      <p:grpSp>
        <p:nvGrpSpPr>
          <p:cNvPr id="38" name="Agrupar 37"/>
          <p:cNvGrpSpPr/>
          <p:nvPr/>
        </p:nvGrpSpPr>
        <p:grpSpPr>
          <a:xfrm>
            <a:off x="1080582" y="5486283"/>
            <a:ext cx="1800236" cy="1131090"/>
            <a:chOff x="1083998" y="3455009"/>
            <a:chExt cx="1800236" cy="1131090"/>
          </a:xfrm>
        </p:grpSpPr>
        <p:pic>
          <p:nvPicPr>
            <p:cNvPr id="39" name="Imagen 38"/>
            <p:cNvPicPr>
              <a:picLocks noChangeAspect="1"/>
            </p:cNvPicPr>
            <p:nvPr/>
          </p:nvPicPr>
          <p:blipFill>
            <a:blip r:embed="rId2"/>
            <a:stretch>
              <a:fillRect/>
            </a:stretch>
          </p:blipFill>
          <p:spPr>
            <a:xfrm>
              <a:off x="1083999" y="3455009"/>
              <a:ext cx="1574800" cy="876300"/>
            </a:xfrm>
            <a:prstGeom prst="rect">
              <a:avLst/>
            </a:prstGeom>
          </p:spPr>
        </p:pic>
        <p:sp>
          <p:nvSpPr>
            <p:cNvPr id="40" name="CuadroTexto 39"/>
            <p:cNvSpPr txBox="1"/>
            <p:nvPr/>
          </p:nvSpPr>
          <p:spPr>
            <a:xfrm>
              <a:off x="1083998" y="4216767"/>
              <a:ext cx="1800236" cy="369332"/>
            </a:xfrm>
            <a:prstGeom prst="rect">
              <a:avLst/>
            </a:prstGeom>
            <a:noFill/>
          </p:spPr>
          <p:txBody>
            <a:bodyPr wrap="none" rtlCol="0">
              <a:spAutoFit/>
            </a:bodyPr>
            <a:lstStyle/>
            <a:p>
              <a:r>
                <a:rPr lang="es-ES_tradnl" dirty="0"/>
                <a:t>Depositar Botella</a:t>
              </a:r>
            </a:p>
          </p:txBody>
        </p:sp>
      </p:grpSp>
      <p:grpSp>
        <p:nvGrpSpPr>
          <p:cNvPr id="41" name="Agrupar 40"/>
          <p:cNvGrpSpPr/>
          <p:nvPr/>
        </p:nvGrpSpPr>
        <p:grpSpPr>
          <a:xfrm>
            <a:off x="3520232" y="4095235"/>
            <a:ext cx="1579022" cy="1131090"/>
            <a:chOff x="1083998" y="3455009"/>
            <a:chExt cx="1579022" cy="1131090"/>
          </a:xfrm>
        </p:grpSpPr>
        <p:pic>
          <p:nvPicPr>
            <p:cNvPr id="42" name="Imagen 41"/>
            <p:cNvPicPr>
              <a:picLocks noChangeAspect="1"/>
            </p:cNvPicPr>
            <p:nvPr/>
          </p:nvPicPr>
          <p:blipFill>
            <a:blip r:embed="rId2"/>
            <a:stretch>
              <a:fillRect/>
            </a:stretch>
          </p:blipFill>
          <p:spPr>
            <a:xfrm>
              <a:off x="1083999" y="3455009"/>
              <a:ext cx="1574800" cy="876300"/>
            </a:xfrm>
            <a:prstGeom prst="rect">
              <a:avLst/>
            </a:prstGeom>
          </p:spPr>
        </p:pic>
        <p:sp>
          <p:nvSpPr>
            <p:cNvPr id="43" name="CuadroTexto 4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44" name="Agrupar 43"/>
          <p:cNvGrpSpPr/>
          <p:nvPr/>
        </p:nvGrpSpPr>
        <p:grpSpPr>
          <a:xfrm>
            <a:off x="5555358" y="3900935"/>
            <a:ext cx="1574800" cy="1154718"/>
            <a:chOff x="1083999" y="3455009"/>
            <a:chExt cx="1574800" cy="1154718"/>
          </a:xfrm>
        </p:grpSpPr>
        <p:pic>
          <p:nvPicPr>
            <p:cNvPr id="45" name="Imagen 44"/>
            <p:cNvPicPr>
              <a:picLocks noChangeAspect="1"/>
            </p:cNvPicPr>
            <p:nvPr/>
          </p:nvPicPr>
          <p:blipFill>
            <a:blip r:embed="rId2"/>
            <a:stretch>
              <a:fillRect/>
            </a:stretch>
          </p:blipFill>
          <p:spPr>
            <a:xfrm>
              <a:off x="1083999" y="3455009"/>
              <a:ext cx="1574800" cy="876300"/>
            </a:xfrm>
            <a:prstGeom prst="rect">
              <a:avLst/>
            </a:prstGeom>
          </p:spPr>
        </p:pic>
        <p:sp>
          <p:nvSpPr>
            <p:cNvPr id="46" name="CuadroTexto 45"/>
            <p:cNvSpPr txBox="1"/>
            <p:nvPr/>
          </p:nvSpPr>
          <p:spPr>
            <a:xfrm>
              <a:off x="1311327" y="4240395"/>
              <a:ext cx="998991" cy="369332"/>
            </a:xfrm>
            <a:prstGeom prst="rect">
              <a:avLst/>
            </a:prstGeom>
            <a:noFill/>
          </p:spPr>
          <p:txBody>
            <a:bodyPr wrap="none" rtlCol="0">
              <a:spAutoFit/>
            </a:bodyPr>
            <a:lstStyle/>
            <a:p>
              <a:r>
                <a:rPr lang="es-ES_tradnl"/>
                <a:t>Imprimir</a:t>
              </a:r>
              <a:endParaRPr lang="es-ES_tradnl" dirty="0"/>
            </a:p>
          </p:txBody>
        </p:sp>
      </p:grpSp>
      <p:grpSp>
        <p:nvGrpSpPr>
          <p:cNvPr id="47" name="Agrupar 46"/>
          <p:cNvGrpSpPr/>
          <p:nvPr/>
        </p:nvGrpSpPr>
        <p:grpSpPr>
          <a:xfrm>
            <a:off x="7406461" y="5025574"/>
            <a:ext cx="1752788" cy="1131090"/>
            <a:chOff x="1083998" y="3455009"/>
            <a:chExt cx="1752788" cy="1131090"/>
          </a:xfrm>
        </p:grpSpPr>
        <p:pic>
          <p:nvPicPr>
            <p:cNvPr id="48" name="Imagen 47"/>
            <p:cNvPicPr>
              <a:picLocks noChangeAspect="1"/>
            </p:cNvPicPr>
            <p:nvPr/>
          </p:nvPicPr>
          <p:blipFill>
            <a:blip r:embed="rId2"/>
            <a:stretch>
              <a:fillRect/>
            </a:stretch>
          </p:blipFill>
          <p:spPr>
            <a:xfrm>
              <a:off x="1083999" y="3455009"/>
              <a:ext cx="1574800" cy="876300"/>
            </a:xfrm>
            <a:prstGeom prst="rect">
              <a:avLst/>
            </a:prstGeom>
          </p:spPr>
        </p:pic>
        <p:sp>
          <p:nvSpPr>
            <p:cNvPr id="49" name="CuadroTexto 48"/>
            <p:cNvSpPr txBox="1"/>
            <p:nvPr/>
          </p:nvSpPr>
          <p:spPr>
            <a:xfrm>
              <a:off x="1083998" y="4216767"/>
              <a:ext cx="1752788" cy="369332"/>
            </a:xfrm>
            <a:prstGeom prst="rect">
              <a:avLst/>
            </a:prstGeom>
            <a:noFill/>
          </p:spPr>
          <p:txBody>
            <a:bodyPr wrap="none" rtlCol="0">
              <a:spAutoFit/>
            </a:bodyPr>
            <a:lstStyle/>
            <a:p>
              <a:r>
                <a:rPr lang="es-ES_tradnl" dirty="0"/>
                <a:t>Generar Reporte</a:t>
              </a:r>
            </a:p>
          </p:txBody>
        </p:sp>
      </p:grpSp>
      <p:grpSp>
        <p:nvGrpSpPr>
          <p:cNvPr id="50" name="Agrupar 49"/>
          <p:cNvGrpSpPr/>
          <p:nvPr/>
        </p:nvGrpSpPr>
        <p:grpSpPr>
          <a:xfrm>
            <a:off x="9124482" y="2364643"/>
            <a:ext cx="1574801" cy="1131090"/>
            <a:chOff x="1083998" y="3455009"/>
            <a:chExt cx="1574801" cy="1131090"/>
          </a:xfrm>
        </p:grpSpPr>
        <p:pic>
          <p:nvPicPr>
            <p:cNvPr id="51" name="Imagen 50"/>
            <p:cNvPicPr>
              <a:picLocks noChangeAspect="1"/>
            </p:cNvPicPr>
            <p:nvPr/>
          </p:nvPicPr>
          <p:blipFill>
            <a:blip r:embed="rId2"/>
            <a:stretch>
              <a:fillRect/>
            </a:stretch>
          </p:blipFill>
          <p:spPr>
            <a:xfrm>
              <a:off x="1083999" y="3455009"/>
              <a:ext cx="1574800" cy="876300"/>
            </a:xfrm>
            <a:prstGeom prst="rect">
              <a:avLst/>
            </a:prstGeom>
          </p:spPr>
        </p:pic>
        <p:sp>
          <p:nvSpPr>
            <p:cNvPr id="52" name="CuadroTexto 51"/>
            <p:cNvSpPr txBox="1"/>
            <p:nvPr/>
          </p:nvSpPr>
          <p:spPr>
            <a:xfrm>
              <a:off x="1083998" y="4216767"/>
              <a:ext cx="1453539" cy="369332"/>
            </a:xfrm>
            <a:prstGeom prst="rect">
              <a:avLst/>
            </a:prstGeom>
            <a:noFill/>
          </p:spPr>
          <p:txBody>
            <a:bodyPr wrap="none" rtlCol="0">
              <a:spAutoFit/>
            </a:bodyPr>
            <a:lstStyle/>
            <a:p>
              <a:r>
                <a:rPr lang="es-ES_tradnl" dirty="0"/>
                <a:t>Cambiar </a:t>
              </a:r>
              <a:r>
                <a:rPr lang="es-ES_tradnl" dirty="0" err="1"/>
                <a:t>Item</a:t>
              </a:r>
              <a:endParaRPr lang="es-ES_tradnl" dirty="0"/>
            </a:p>
          </p:txBody>
        </p:sp>
      </p:grpSp>
      <p:grpSp>
        <p:nvGrpSpPr>
          <p:cNvPr id="53" name="Agrupar 52"/>
          <p:cNvGrpSpPr/>
          <p:nvPr/>
        </p:nvGrpSpPr>
        <p:grpSpPr>
          <a:xfrm>
            <a:off x="5992166" y="2474228"/>
            <a:ext cx="1674048" cy="1131090"/>
            <a:chOff x="1083998" y="3455009"/>
            <a:chExt cx="1674048" cy="1131090"/>
          </a:xfrm>
        </p:grpSpPr>
        <p:pic>
          <p:nvPicPr>
            <p:cNvPr id="54" name="Imagen 53"/>
            <p:cNvPicPr>
              <a:picLocks noChangeAspect="1"/>
            </p:cNvPicPr>
            <p:nvPr/>
          </p:nvPicPr>
          <p:blipFill>
            <a:blip r:embed="rId2"/>
            <a:stretch>
              <a:fillRect/>
            </a:stretch>
          </p:blipFill>
          <p:spPr>
            <a:xfrm>
              <a:off x="1083999" y="3455009"/>
              <a:ext cx="1574800" cy="876300"/>
            </a:xfrm>
            <a:prstGeom prst="rect">
              <a:avLst/>
            </a:prstGeom>
          </p:spPr>
        </p:pic>
        <p:sp>
          <p:nvSpPr>
            <p:cNvPr id="55" name="CuadroTexto 54"/>
            <p:cNvSpPr txBox="1"/>
            <p:nvPr/>
          </p:nvSpPr>
          <p:spPr>
            <a:xfrm>
              <a:off x="1083998" y="4216767"/>
              <a:ext cx="1674048" cy="369332"/>
            </a:xfrm>
            <a:prstGeom prst="rect">
              <a:avLst/>
            </a:prstGeom>
            <a:noFill/>
          </p:spPr>
          <p:txBody>
            <a:bodyPr wrap="none" rtlCol="0">
              <a:spAutoFit/>
            </a:bodyPr>
            <a:lstStyle/>
            <a:p>
              <a:r>
                <a:rPr lang="es-ES_tradnl" dirty="0"/>
                <a:t>Generar Alarma</a:t>
              </a:r>
            </a:p>
          </p:txBody>
        </p:sp>
      </p:grpSp>
      <p:grpSp>
        <p:nvGrpSpPr>
          <p:cNvPr id="56" name="Agrupar 55"/>
          <p:cNvGrpSpPr/>
          <p:nvPr/>
        </p:nvGrpSpPr>
        <p:grpSpPr>
          <a:xfrm>
            <a:off x="2457187" y="4708868"/>
            <a:ext cx="1758565" cy="1123997"/>
            <a:chOff x="1737541" y="4695421"/>
            <a:chExt cx="926857" cy="771956"/>
          </a:xfrm>
        </p:grpSpPr>
        <p:cxnSp>
          <p:nvCxnSpPr>
            <p:cNvPr id="57" name="Conector recto de flecha 56"/>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CuadroTexto 57"/>
            <p:cNvSpPr txBox="1"/>
            <p:nvPr/>
          </p:nvSpPr>
          <p:spPr>
            <a:xfrm>
              <a:off x="1737541" y="4855547"/>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grpSp>
        <p:nvGrpSpPr>
          <p:cNvPr id="59" name="Agrupar 58"/>
          <p:cNvGrpSpPr/>
          <p:nvPr/>
        </p:nvGrpSpPr>
        <p:grpSpPr>
          <a:xfrm flipV="1">
            <a:off x="2780807" y="3719046"/>
            <a:ext cx="1237827" cy="719757"/>
            <a:chOff x="1779496" y="4695421"/>
            <a:chExt cx="953350" cy="854345"/>
          </a:xfrm>
        </p:grpSpPr>
        <p:cxnSp>
          <p:nvCxnSpPr>
            <p:cNvPr id="60" name="Conector recto de flecha 59"/>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1" name="CuadroTexto 60"/>
            <p:cNvSpPr txBox="1"/>
            <p:nvPr/>
          </p:nvSpPr>
          <p:spPr>
            <a:xfrm rot="10635174">
              <a:off x="1805989" y="5288156"/>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cxnSp>
        <p:nvCxnSpPr>
          <p:cNvPr id="62" name="Conector recto de flecha 61"/>
          <p:cNvCxnSpPr/>
          <p:nvPr/>
        </p:nvCxnSpPr>
        <p:spPr>
          <a:xfrm>
            <a:off x="960913" y="3420652"/>
            <a:ext cx="583410" cy="48028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p:cNvCxnSpPr/>
          <p:nvPr/>
        </p:nvCxnSpPr>
        <p:spPr>
          <a:xfrm>
            <a:off x="677956" y="3745415"/>
            <a:ext cx="662201" cy="184378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p:cNvCxnSpPr>
            <a:stCxn id="37" idx="1"/>
          </p:cNvCxnSpPr>
          <p:nvPr/>
        </p:nvCxnSpPr>
        <p:spPr>
          <a:xfrm flipH="1">
            <a:off x="8893479" y="4884104"/>
            <a:ext cx="1575888" cy="46451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H="1" flipV="1">
            <a:off x="10469367" y="3532185"/>
            <a:ext cx="379245" cy="33840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nvGrpSpPr>
          <p:cNvPr id="68" name="Agrupar 67"/>
          <p:cNvGrpSpPr/>
          <p:nvPr/>
        </p:nvGrpSpPr>
        <p:grpSpPr>
          <a:xfrm flipV="1">
            <a:off x="4786677" y="4393084"/>
            <a:ext cx="786376" cy="73370"/>
            <a:chOff x="3388236" y="4265150"/>
            <a:chExt cx="724878" cy="1053674"/>
          </a:xfrm>
        </p:grpSpPr>
        <p:cxnSp>
          <p:nvCxnSpPr>
            <p:cNvPr id="69" name="Conector recto de flecha 68"/>
            <p:cNvCxnSpPr/>
            <p:nvPr/>
          </p:nvCxnSpPr>
          <p:spPr>
            <a:xfrm>
              <a:off x="3568548" y="4662249"/>
              <a:ext cx="501329" cy="65657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CuadroTexto 69"/>
            <p:cNvSpPr txBox="1"/>
            <p:nvPr/>
          </p:nvSpPr>
          <p:spPr>
            <a:xfrm rot="11182384">
              <a:off x="3388236" y="4265150"/>
              <a:ext cx="724878" cy="261616"/>
            </a:xfrm>
            <a:prstGeom prst="rect">
              <a:avLst/>
            </a:prstGeom>
            <a:noFill/>
          </p:spPr>
          <p:txBody>
            <a:bodyPr wrap="none" rtlCol="0">
              <a:spAutoFit/>
            </a:bodyPr>
            <a:lstStyle/>
            <a:p>
              <a:r>
                <a:rPr lang="es-ES_tradnl" sz="1100" b="1" dirty="0">
                  <a:solidFill>
                    <a:schemeClr val="accent1"/>
                  </a:solidFill>
                </a:rPr>
                <a:t>&lt;&lt;uses&gt;&gt;</a:t>
              </a:r>
            </a:p>
          </p:txBody>
        </p:sp>
      </p:grpSp>
      <p:grpSp>
        <p:nvGrpSpPr>
          <p:cNvPr id="71" name="Agrupar 70"/>
          <p:cNvGrpSpPr/>
          <p:nvPr/>
        </p:nvGrpSpPr>
        <p:grpSpPr>
          <a:xfrm flipV="1">
            <a:off x="6265788" y="3235986"/>
            <a:ext cx="786376" cy="655453"/>
            <a:chOff x="4611193" y="14711631"/>
            <a:chExt cx="724878" cy="9413025"/>
          </a:xfrm>
        </p:grpSpPr>
        <p:cxnSp>
          <p:nvCxnSpPr>
            <p:cNvPr id="72" name="Conector recto de flecha 71"/>
            <p:cNvCxnSpPr/>
            <p:nvPr/>
          </p:nvCxnSpPr>
          <p:spPr>
            <a:xfrm>
              <a:off x="4612500" y="14711631"/>
              <a:ext cx="233195" cy="941302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CuadroTexto 72"/>
            <p:cNvSpPr txBox="1"/>
            <p:nvPr/>
          </p:nvSpPr>
          <p:spPr>
            <a:xfrm rot="11182384">
              <a:off x="4611193" y="17799827"/>
              <a:ext cx="724878" cy="261616"/>
            </a:xfrm>
            <a:prstGeom prst="rect">
              <a:avLst/>
            </a:prstGeom>
            <a:noFill/>
          </p:spPr>
          <p:txBody>
            <a:bodyPr wrap="none" rtlCol="0">
              <a:spAutoFit/>
            </a:bodyPr>
            <a:lstStyle/>
            <a:p>
              <a:r>
                <a:rPr lang="es-ES_tradnl" sz="1100" b="1" dirty="0">
                  <a:solidFill>
                    <a:schemeClr val="accent1"/>
                  </a:solidFill>
                </a:rPr>
                <a:t>&lt;&lt;uses&gt;&gt;</a:t>
              </a:r>
            </a:p>
          </p:txBody>
        </p:sp>
      </p:grpSp>
      <p:cxnSp>
        <p:nvCxnSpPr>
          <p:cNvPr id="74" name="Conector recto de flecha 73"/>
          <p:cNvCxnSpPr/>
          <p:nvPr/>
        </p:nvCxnSpPr>
        <p:spPr>
          <a:xfrm>
            <a:off x="7471493" y="2952239"/>
            <a:ext cx="2997874" cy="14637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p:cNvCxnSpPr/>
          <p:nvPr/>
        </p:nvCxnSpPr>
        <p:spPr>
          <a:xfrm flipH="1" flipV="1">
            <a:off x="1133286" y="2905371"/>
            <a:ext cx="4664050" cy="119386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nvGrpSpPr>
          <p:cNvPr id="76" name="Agrupar 75"/>
          <p:cNvGrpSpPr/>
          <p:nvPr/>
        </p:nvGrpSpPr>
        <p:grpSpPr>
          <a:xfrm flipV="1">
            <a:off x="6829190" y="4475519"/>
            <a:ext cx="1263719" cy="682413"/>
            <a:chOff x="1759555" y="4739748"/>
            <a:chExt cx="973291" cy="810018"/>
          </a:xfrm>
        </p:grpSpPr>
        <p:cxnSp>
          <p:nvCxnSpPr>
            <p:cNvPr id="77" name="Conector recto de flecha 76"/>
            <p:cNvCxnSpPr/>
            <p:nvPr/>
          </p:nvCxnSpPr>
          <p:spPr>
            <a:xfrm flipH="1">
              <a:off x="1759555" y="4739748"/>
              <a:ext cx="683231" cy="71281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adroTexto 77"/>
            <p:cNvSpPr txBox="1"/>
            <p:nvPr/>
          </p:nvSpPr>
          <p:spPr>
            <a:xfrm rot="10635174">
              <a:off x="1805989" y="5288156"/>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grpSp>
        <p:nvGrpSpPr>
          <p:cNvPr id="82" name="Agrupar 81"/>
          <p:cNvGrpSpPr/>
          <p:nvPr/>
        </p:nvGrpSpPr>
        <p:grpSpPr>
          <a:xfrm flipV="1">
            <a:off x="2933207" y="3871446"/>
            <a:ext cx="1237827" cy="719757"/>
            <a:chOff x="1779496" y="4695421"/>
            <a:chExt cx="953350" cy="854345"/>
          </a:xfrm>
        </p:grpSpPr>
        <p:cxnSp>
          <p:nvCxnSpPr>
            <p:cNvPr id="83" name="Conector recto de flecha 82"/>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CuadroTexto 83"/>
            <p:cNvSpPr txBox="1"/>
            <p:nvPr/>
          </p:nvSpPr>
          <p:spPr>
            <a:xfrm rot="10635174">
              <a:off x="1805989" y="5288156"/>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sp>
        <p:nvSpPr>
          <p:cNvPr id="66" name="Rectángulo 65">
            <a:extLst>
              <a:ext uri="{FF2B5EF4-FFF2-40B4-BE49-F238E27FC236}">
                <a16:creationId xmlns:a16="http://schemas.microsoft.com/office/drawing/2014/main" id="{869432F9-2FB4-A540-A90A-99D6A66849B6}"/>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cxnSp>
        <p:nvCxnSpPr>
          <p:cNvPr id="4" name="Conector recto 3">
            <a:extLst>
              <a:ext uri="{FF2B5EF4-FFF2-40B4-BE49-F238E27FC236}">
                <a16:creationId xmlns:a16="http://schemas.microsoft.com/office/drawing/2014/main" id="{78C05012-7235-6B40-82FB-FF730BE9BE23}"/>
              </a:ext>
            </a:extLst>
          </p:cNvPr>
          <p:cNvCxnSpPr/>
          <p:nvPr/>
        </p:nvCxnSpPr>
        <p:spPr>
          <a:xfrm>
            <a:off x="3775357" y="3184011"/>
            <a:ext cx="468919" cy="814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C39A70A3-49C3-7D4C-8628-D5A1475CE148}"/>
              </a:ext>
            </a:extLst>
          </p:cNvPr>
          <p:cNvCxnSpPr>
            <a:cxnSpLocks/>
          </p:cNvCxnSpPr>
          <p:nvPr/>
        </p:nvCxnSpPr>
        <p:spPr>
          <a:xfrm flipH="1">
            <a:off x="3689629" y="3257653"/>
            <a:ext cx="461814" cy="6552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07240E3-3CB7-6F4B-973C-7E53E486F486}"/>
              </a:ext>
            </a:extLst>
          </p:cNvPr>
          <p:cNvCxnSpPr/>
          <p:nvPr/>
        </p:nvCxnSpPr>
        <p:spPr>
          <a:xfrm>
            <a:off x="8022469" y="2949238"/>
            <a:ext cx="468919" cy="814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C5EF47D8-7C51-DD4C-905C-721272FE62B6}"/>
              </a:ext>
            </a:extLst>
          </p:cNvPr>
          <p:cNvCxnSpPr>
            <a:cxnSpLocks/>
          </p:cNvCxnSpPr>
          <p:nvPr/>
        </p:nvCxnSpPr>
        <p:spPr>
          <a:xfrm flipH="1">
            <a:off x="7936741" y="3022880"/>
            <a:ext cx="461814" cy="6552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08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 2 </a:t>
            </a:r>
          </a:p>
        </p:txBody>
      </p:sp>
      <p:sp>
        <p:nvSpPr>
          <p:cNvPr id="4" name="CuadroTexto 3"/>
          <p:cNvSpPr txBox="1"/>
          <p:nvPr/>
        </p:nvSpPr>
        <p:spPr>
          <a:xfrm>
            <a:off x="1077239" y="2630466"/>
            <a:ext cx="8580328" cy="3482236"/>
          </a:xfrm>
          <a:prstGeom prst="rect">
            <a:avLst/>
          </a:prstGeom>
          <a:noFill/>
        </p:spPr>
        <p:txBody>
          <a:bodyPr wrap="square" rtlCol="0">
            <a:spAutoFit/>
          </a:bodyPr>
          <a:lstStyle/>
          <a:p>
            <a:r>
              <a:rPr lang="es-ES_tradnl" b="1" dirty="0"/>
              <a:t>SISTEMA DE COMPRAS POR INTERNET</a:t>
            </a:r>
          </a:p>
          <a:p>
            <a:endParaRPr lang="es-ES_tradnl" dirty="0"/>
          </a:p>
          <a:p>
            <a:pPr algn="just"/>
            <a:r>
              <a:rPr lang="es-ES_tradnl" dirty="0"/>
              <a:t>Se requiere desarrollar un sistema de procesamiento de ordenes de compra en línea para una empresa intermediaria de un conjunto de productos suministrados por diferentes empresas suministradoras. La empresa publica un catálogo de productos que vende, que es distribuido entre los clientes (particulares o empresas).</a:t>
            </a:r>
          </a:p>
          <a:p>
            <a:pPr algn="just"/>
            <a:r>
              <a:rPr lang="es-ES_tradnl" dirty="0"/>
              <a:t>Los clientes encargan los productos enviando una lista de productos junto con la orden de pago. La empresa realiza las ordenes de pedido y envía los productos a la dirección de los clientes a </a:t>
            </a:r>
            <a:r>
              <a:rPr lang="es-ES_tradnl" dirty="0" err="1"/>
              <a:t>travez</a:t>
            </a:r>
            <a:r>
              <a:rPr lang="es-ES_tradnl" dirty="0"/>
              <a:t> de una empresa de mensajería externa. La aplicación de software debe mantener la información completa de las órdenes hasta que el pedido llega hasta que el producto es enviado.</a:t>
            </a:r>
          </a:p>
          <a:p>
            <a:endParaRPr lang="es-ES_tradnl" dirty="0"/>
          </a:p>
        </p:txBody>
      </p:sp>
      <p:sp>
        <p:nvSpPr>
          <p:cNvPr id="5" name="Rectángulo 4">
            <a:extLst>
              <a:ext uri="{FF2B5EF4-FFF2-40B4-BE49-F238E27FC236}">
                <a16:creationId xmlns:a16="http://schemas.microsoft.com/office/drawing/2014/main" id="{AECD819B-9E67-1B4F-8B4A-09308E1B30D5}"/>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76797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 2 </a:t>
            </a:r>
          </a:p>
        </p:txBody>
      </p:sp>
      <p:sp>
        <p:nvSpPr>
          <p:cNvPr id="4" name="CuadroTexto 3"/>
          <p:cNvSpPr txBox="1"/>
          <p:nvPr/>
        </p:nvSpPr>
        <p:spPr>
          <a:xfrm>
            <a:off x="1077239" y="2630466"/>
            <a:ext cx="8580328" cy="3693319"/>
          </a:xfrm>
          <a:prstGeom prst="rect">
            <a:avLst/>
          </a:prstGeom>
          <a:noFill/>
        </p:spPr>
        <p:txBody>
          <a:bodyPr wrap="square" rtlCol="0">
            <a:spAutoFit/>
          </a:bodyPr>
          <a:lstStyle/>
          <a:p>
            <a:r>
              <a:rPr lang="es-ES_tradnl" b="1" u="sng" dirty="0"/>
              <a:t>PASO UNO: IDENTIFICAR LOS ACTORES</a:t>
            </a:r>
          </a:p>
          <a:p>
            <a:r>
              <a:rPr lang="es-ES_tradnl" b="1" dirty="0"/>
              <a:t>SISTEMA DE COMPRAS POR INTERNET</a:t>
            </a:r>
          </a:p>
          <a:p>
            <a:endParaRPr lang="es-ES_tradnl" dirty="0"/>
          </a:p>
          <a:p>
            <a:pPr algn="just"/>
            <a:r>
              <a:rPr lang="es-ES_tradnl" dirty="0"/>
              <a:t>Se requiere desarrollar un sistema de procesamiento de ordenes de compra en línea para una empresa intermediaria de un conjunto de productos suministrados por diferentes empresas suministradoras. La empresa publica un catálogo de productos que vende, que es distribuido entre los clientes (particulares o empresas).</a:t>
            </a:r>
          </a:p>
          <a:p>
            <a:pPr algn="just"/>
            <a:r>
              <a:rPr lang="es-ES_tradnl" dirty="0"/>
              <a:t>Los clientes encargan los productos enviando una lista de productos junto con la orden de pago. La empresa realiza las ordenes de pedido y envía los productos a la dirección de los clientes a </a:t>
            </a:r>
            <a:r>
              <a:rPr lang="es-ES_tradnl" dirty="0" err="1"/>
              <a:t>travez</a:t>
            </a:r>
            <a:r>
              <a:rPr lang="es-ES_tradnl" dirty="0"/>
              <a:t> de una empresa de mensajería externa. La aplicación de software debe mantener la información completa de las órdenes hasta que el pedido llega hasta que el producto es enviado.</a:t>
            </a:r>
          </a:p>
          <a:p>
            <a:endParaRPr lang="es-ES_tradnl" dirty="0"/>
          </a:p>
        </p:txBody>
      </p:sp>
      <p:sp>
        <p:nvSpPr>
          <p:cNvPr id="5" name="Rectángulo 4"/>
          <p:cNvSpPr/>
          <p:nvPr/>
        </p:nvSpPr>
        <p:spPr>
          <a:xfrm>
            <a:off x="1552353" y="3774558"/>
            <a:ext cx="2264735" cy="287079"/>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p:cNvSpPr/>
          <p:nvPr/>
        </p:nvSpPr>
        <p:spPr>
          <a:xfrm>
            <a:off x="1077240" y="4076829"/>
            <a:ext cx="2580360" cy="307281"/>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p:cNvSpPr/>
          <p:nvPr/>
        </p:nvSpPr>
        <p:spPr>
          <a:xfrm>
            <a:off x="3310719" y="4342849"/>
            <a:ext cx="3277971" cy="316833"/>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p:cNvSpPr/>
          <p:nvPr/>
        </p:nvSpPr>
        <p:spPr>
          <a:xfrm>
            <a:off x="3469711" y="5177444"/>
            <a:ext cx="3030060" cy="287079"/>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a:extLst>
              <a:ext uri="{FF2B5EF4-FFF2-40B4-BE49-F238E27FC236}">
                <a16:creationId xmlns:a16="http://schemas.microsoft.com/office/drawing/2014/main" id="{8FBBC7B8-DFA6-3745-B86D-B7976C89528C}"/>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1653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a:stretch>
            <a:fillRect/>
          </a:stretch>
        </p:blipFill>
        <p:spPr>
          <a:xfrm>
            <a:off x="2439183" y="1729696"/>
            <a:ext cx="6079752" cy="5128304"/>
          </a:xfrm>
          <a:prstGeom prst="rect">
            <a:avLst/>
          </a:prstGeom>
        </p:spPr>
      </p:pic>
      <p:sp>
        <p:nvSpPr>
          <p:cNvPr id="4" name="Rectángulo 3">
            <a:extLst>
              <a:ext uri="{FF2B5EF4-FFF2-40B4-BE49-F238E27FC236}">
                <a16:creationId xmlns:a16="http://schemas.microsoft.com/office/drawing/2014/main" id="{A59121C3-7184-F54A-9266-9321A769DF30}"/>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539066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 2 </a:t>
            </a:r>
          </a:p>
        </p:txBody>
      </p:sp>
      <p:sp>
        <p:nvSpPr>
          <p:cNvPr id="4" name="CuadroTexto 3"/>
          <p:cNvSpPr txBox="1"/>
          <p:nvPr/>
        </p:nvSpPr>
        <p:spPr>
          <a:xfrm>
            <a:off x="1077239" y="2630466"/>
            <a:ext cx="8580328" cy="3693319"/>
          </a:xfrm>
          <a:prstGeom prst="rect">
            <a:avLst/>
          </a:prstGeom>
          <a:noFill/>
        </p:spPr>
        <p:txBody>
          <a:bodyPr wrap="square" rtlCol="0">
            <a:spAutoFit/>
          </a:bodyPr>
          <a:lstStyle/>
          <a:p>
            <a:r>
              <a:rPr lang="es-ES_tradnl" b="1" u="sng" dirty="0"/>
              <a:t>PASO DOS: IDENTIFICAR LOS CASOS DE USOS</a:t>
            </a:r>
          </a:p>
          <a:p>
            <a:r>
              <a:rPr lang="es-ES_tradnl" b="1" dirty="0"/>
              <a:t>SISTEMA DE COMPRAS POR INTERNET</a:t>
            </a:r>
          </a:p>
          <a:p>
            <a:endParaRPr lang="es-ES_tradnl" dirty="0"/>
          </a:p>
          <a:p>
            <a:pPr algn="just"/>
            <a:r>
              <a:rPr lang="es-ES_tradnl" dirty="0"/>
              <a:t>Se requiere desarrollar un sistema de procesamiento de ordenes de compra en línea para una empresa intermediaria de un conjunto de productos suministrados por diferentes empresas suministradoras. La empresa publica un catálogo de productos que vende, que es distribuido entre los clientes (particulares o empresas).</a:t>
            </a:r>
          </a:p>
          <a:p>
            <a:pPr algn="just"/>
            <a:r>
              <a:rPr lang="es-ES_tradnl" dirty="0"/>
              <a:t>Los clientes encargan los productos enviando una lista de productos junto con la orden de pago. La empresa realiza las ordenes de pedido y envía los productos a la dirección de los clientes a </a:t>
            </a:r>
            <a:r>
              <a:rPr lang="es-ES_tradnl" dirty="0" err="1"/>
              <a:t>travez</a:t>
            </a:r>
            <a:r>
              <a:rPr lang="es-ES_tradnl" dirty="0"/>
              <a:t> de una empresa de mensajería externa. La aplicación de software debe mantener la información completa de las órdenes hasta que el pedido llega hasta que el producto es enviado.</a:t>
            </a:r>
          </a:p>
          <a:p>
            <a:endParaRPr lang="es-ES_tradnl" dirty="0"/>
          </a:p>
        </p:txBody>
      </p:sp>
      <p:sp>
        <p:nvSpPr>
          <p:cNvPr id="5" name="Rectángulo 4"/>
          <p:cNvSpPr/>
          <p:nvPr/>
        </p:nvSpPr>
        <p:spPr>
          <a:xfrm>
            <a:off x="4683860" y="3524037"/>
            <a:ext cx="3633422" cy="246297"/>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p:cNvSpPr/>
          <p:nvPr/>
        </p:nvSpPr>
        <p:spPr>
          <a:xfrm>
            <a:off x="4853399" y="4097220"/>
            <a:ext cx="1885604" cy="274364"/>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p:cNvSpPr/>
          <p:nvPr/>
        </p:nvSpPr>
        <p:spPr>
          <a:xfrm>
            <a:off x="2287650" y="4625400"/>
            <a:ext cx="2196667" cy="259751"/>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p:cNvSpPr/>
          <p:nvPr/>
        </p:nvSpPr>
        <p:spPr>
          <a:xfrm>
            <a:off x="5796201" y="4909877"/>
            <a:ext cx="1885604" cy="274364"/>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a:extLst>
              <a:ext uri="{FF2B5EF4-FFF2-40B4-BE49-F238E27FC236}">
                <a16:creationId xmlns:a16="http://schemas.microsoft.com/office/drawing/2014/main" id="{D62B142C-54A4-154D-B67C-965B76735394}"/>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56253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392121" y="1704667"/>
            <a:ext cx="5927244" cy="5153333"/>
          </a:xfrm>
          <a:prstGeom prst="rect">
            <a:avLst/>
          </a:prstGeom>
        </p:spPr>
      </p:pic>
      <p:sp>
        <p:nvSpPr>
          <p:cNvPr id="4" name="Rectángulo 3">
            <a:extLst>
              <a:ext uri="{FF2B5EF4-FFF2-40B4-BE49-F238E27FC236}">
                <a16:creationId xmlns:a16="http://schemas.microsoft.com/office/drawing/2014/main" id="{C63E9577-A3F0-C247-AE19-B51B791020AF}"/>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115123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50310" y="2164931"/>
            <a:ext cx="2929200" cy="646331"/>
          </a:xfrm>
          <a:prstGeom prst="rect">
            <a:avLst/>
          </a:prstGeom>
        </p:spPr>
        <p:txBody>
          <a:bodyPr wrap="none">
            <a:spAutoFit/>
          </a:bodyPr>
          <a:lstStyle/>
          <a:p>
            <a:r>
              <a:rPr lang="es-ES_tradnl" b="1" u="sng" dirty="0"/>
              <a:t>PASO TRES: </a:t>
            </a:r>
          </a:p>
          <a:p>
            <a:r>
              <a:rPr lang="es-ES_tradnl" b="1" u="sng" dirty="0"/>
              <a:t>IDENTIFICAR AS RELACIONES</a:t>
            </a:r>
          </a:p>
        </p:txBody>
      </p:sp>
      <p:pic>
        <p:nvPicPr>
          <p:cNvPr id="5" name="Imagen 4"/>
          <p:cNvPicPr>
            <a:picLocks noChangeAspect="1"/>
          </p:cNvPicPr>
          <p:nvPr/>
        </p:nvPicPr>
        <p:blipFill>
          <a:blip r:embed="rId2"/>
          <a:stretch>
            <a:fillRect/>
          </a:stretch>
        </p:blipFill>
        <p:spPr>
          <a:xfrm>
            <a:off x="4473661" y="1681097"/>
            <a:ext cx="6374696" cy="5176903"/>
          </a:xfrm>
          <a:prstGeom prst="rect">
            <a:avLst/>
          </a:prstGeom>
        </p:spPr>
      </p:pic>
      <p:sp>
        <p:nvSpPr>
          <p:cNvPr id="6" name="Rectángulo 5">
            <a:extLst>
              <a:ext uri="{FF2B5EF4-FFF2-40B4-BE49-F238E27FC236}">
                <a16:creationId xmlns:a16="http://schemas.microsoft.com/office/drawing/2014/main" id="{2F0414C1-9A06-B441-9163-081B6B4B8BEA}"/>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118976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113" y="1129886"/>
            <a:ext cx="10515600" cy="4351338"/>
          </a:xfrm>
        </p:spPr>
        <p:txBody>
          <a:bodyPr>
            <a:normAutofit lnSpcReduction="10000"/>
          </a:bodyPr>
          <a:lstStyle/>
          <a:p>
            <a:r>
              <a:rPr lang="es-ES_tradnl" b="1" dirty="0"/>
              <a:t>Unidad I - Software: Visión general</a:t>
            </a:r>
          </a:p>
          <a:p>
            <a:pPr lvl="1"/>
            <a:r>
              <a:rPr lang="es-ES_tradnl" b="1" u="none" strike="noStrike" dirty="0">
                <a:effectLst/>
              </a:rPr>
              <a:t>Introducción</a:t>
            </a:r>
            <a:endParaRPr lang="es-ES_tradnl" u="none" strike="noStrike" dirty="0">
              <a:effectLst/>
            </a:endParaRPr>
          </a:p>
          <a:p>
            <a:pPr lvl="1"/>
            <a:endParaRPr lang="es-ES_tradnl" dirty="0"/>
          </a:p>
          <a:p>
            <a:r>
              <a:rPr lang="es-ES_tradnl" b="1" dirty="0"/>
              <a:t>Unidad II - Modelado de Software</a:t>
            </a:r>
          </a:p>
          <a:p>
            <a:pPr lvl="1"/>
            <a:r>
              <a:rPr lang="es-ES_tradnl" b="1" u="none" strike="noStrike" dirty="0">
                <a:effectLst/>
              </a:rPr>
              <a:t>Modelando casos de uso</a:t>
            </a:r>
          </a:p>
          <a:p>
            <a:pPr lvl="1"/>
            <a:r>
              <a:rPr lang="es-ES_tradnl" b="1" dirty="0"/>
              <a:t>Notación UML</a:t>
            </a:r>
            <a:r>
              <a:rPr lang="es-ES_tradnl" u="none" strike="noStrike" dirty="0">
                <a:effectLst/>
              </a:rPr>
              <a:t> </a:t>
            </a:r>
          </a:p>
          <a:p>
            <a:pPr lvl="1"/>
            <a:endParaRPr lang="es-ES_tradnl" dirty="0"/>
          </a:p>
          <a:p>
            <a:r>
              <a:rPr lang="es-ES_tradnl" b="1" dirty="0"/>
              <a:t>Unidad III - Proyectos, Metodologías y Marcos de Trabajo</a:t>
            </a:r>
          </a:p>
          <a:p>
            <a:pPr lvl="1"/>
            <a:r>
              <a:rPr lang="es-ES_tradnl" b="1" dirty="0"/>
              <a:t>Ciclo de Vida del Software</a:t>
            </a:r>
          </a:p>
          <a:p>
            <a:pPr lvl="1"/>
            <a:r>
              <a:rPr lang="es-ES_tradnl" b="1" dirty="0"/>
              <a:t>Diseño de Software y Conceptos de Arquitectura</a:t>
            </a:r>
          </a:p>
          <a:p>
            <a:pPr lvl="1"/>
            <a:r>
              <a:rPr lang="es-ES_tradnl" b="1" dirty="0"/>
              <a:t>Metodologías Ágiles</a:t>
            </a:r>
          </a:p>
          <a:p>
            <a:pPr lvl="1"/>
            <a:endParaRPr lang="es-ES_tradnl" b="1" dirty="0"/>
          </a:p>
          <a:p>
            <a:pPr lvl="1"/>
            <a:endParaRPr lang="es-ES_tradnl" dirty="0"/>
          </a:p>
        </p:txBody>
      </p:sp>
      <p:sp>
        <p:nvSpPr>
          <p:cNvPr id="9" name="Rectángulo 8">
            <a:extLst>
              <a:ext uri="{FF2B5EF4-FFF2-40B4-BE49-F238E27FC236}">
                <a16:creationId xmlns:a16="http://schemas.microsoft.com/office/drawing/2014/main" id="{1F10DD38-975C-4748-9FC4-840B2BECF7A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CONTENIDO</a:t>
            </a:r>
          </a:p>
        </p:txBody>
      </p:sp>
    </p:spTree>
    <p:extLst>
      <p:ext uri="{BB962C8B-B14F-4D97-AF65-F5344CB8AC3E}">
        <p14:creationId xmlns:p14="http://schemas.microsoft.com/office/powerpoint/2010/main" val="1950571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Preguntas</a:t>
            </a:r>
          </a:p>
        </p:txBody>
      </p:sp>
      <p:pic>
        <p:nvPicPr>
          <p:cNvPr id="4" name="Marcador de contenido 3"/>
          <p:cNvPicPr>
            <a:picLocks noGrp="1" noChangeAspect="1"/>
          </p:cNvPicPr>
          <p:nvPr>
            <p:ph idx="1"/>
          </p:nvPr>
        </p:nvPicPr>
        <p:blipFill>
          <a:blip r:embed="rId2"/>
          <a:stretch>
            <a:fillRect/>
          </a:stretch>
        </p:blipFill>
        <p:spPr>
          <a:xfrm>
            <a:off x="2829888" y="1825625"/>
            <a:ext cx="6532224" cy="4351338"/>
          </a:xfrm>
          <a:prstGeom prst="rect">
            <a:avLst/>
          </a:prstGeom>
        </p:spPr>
      </p:pic>
    </p:spTree>
    <p:extLst>
      <p:ext uri="{BB962C8B-B14F-4D97-AF65-F5344CB8AC3E}">
        <p14:creationId xmlns:p14="http://schemas.microsoft.com/office/powerpoint/2010/main" val="20915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113" y="1129886"/>
            <a:ext cx="10515600" cy="4351338"/>
          </a:xfrm>
        </p:spPr>
        <p:txBody>
          <a:bodyPr>
            <a:normAutofit lnSpcReduction="10000"/>
          </a:bodyPr>
          <a:lstStyle/>
          <a:p>
            <a:r>
              <a:rPr lang="es-ES_tradnl" b="1" dirty="0"/>
              <a:t>Unidad I - Software: Visión general</a:t>
            </a:r>
          </a:p>
          <a:p>
            <a:pPr lvl="1"/>
            <a:r>
              <a:rPr lang="es-ES_tradnl" b="1" u="none" strike="noStrike" dirty="0">
                <a:effectLst/>
              </a:rPr>
              <a:t>Introducción</a:t>
            </a:r>
            <a:endParaRPr lang="es-ES_tradnl" u="none" strike="noStrike" dirty="0">
              <a:effectLst/>
            </a:endParaRPr>
          </a:p>
          <a:p>
            <a:pPr lvl="1"/>
            <a:endParaRPr lang="es-ES_tradnl" dirty="0"/>
          </a:p>
          <a:p>
            <a:r>
              <a:rPr lang="es-ES_tradnl" b="1" dirty="0"/>
              <a:t>Unidad II - Modelado de Software</a:t>
            </a:r>
          </a:p>
          <a:p>
            <a:pPr lvl="1"/>
            <a:r>
              <a:rPr lang="es-ES_tradnl" b="1" u="none" strike="noStrike" dirty="0">
                <a:effectLst/>
              </a:rPr>
              <a:t>Modelando casos de uso</a:t>
            </a:r>
          </a:p>
          <a:p>
            <a:pPr lvl="1"/>
            <a:r>
              <a:rPr lang="es-ES_tradnl" b="1" dirty="0"/>
              <a:t>Notación UML</a:t>
            </a:r>
            <a:r>
              <a:rPr lang="es-ES_tradnl" u="none" strike="noStrike" dirty="0">
                <a:effectLst/>
              </a:rPr>
              <a:t> </a:t>
            </a:r>
          </a:p>
          <a:p>
            <a:pPr lvl="1"/>
            <a:endParaRPr lang="es-ES_tradnl" dirty="0"/>
          </a:p>
          <a:p>
            <a:r>
              <a:rPr lang="es-ES_tradnl" b="1" dirty="0"/>
              <a:t>Unidad III - Proyectos, Metodologías y Marcos de Trabajo</a:t>
            </a:r>
          </a:p>
          <a:p>
            <a:pPr lvl="1"/>
            <a:r>
              <a:rPr lang="es-ES_tradnl" b="1" dirty="0"/>
              <a:t>Ciclo de Vida del Software</a:t>
            </a:r>
          </a:p>
          <a:p>
            <a:pPr lvl="1"/>
            <a:r>
              <a:rPr lang="es-ES_tradnl" b="1" dirty="0"/>
              <a:t>Diseño de Software y Conceptos de Arquitectura</a:t>
            </a:r>
          </a:p>
          <a:p>
            <a:pPr lvl="1"/>
            <a:r>
              <a:rPr lang="es-ES_tradnl" b="1" dirty="0"/>
              <a:t>Metodologías Ágiles</a:t>
            </a:r>
          </a:p>
          <a:p>
            <a:pPr lvl="1"/>
            <a:endParaRPr lang="es-ES_tradnl" b="1" dirty="0"/>
          </a:p>
          <a:p>
            <a:pPr lvl="1"/>
            <a:endParaRPr lang="es-ES_tradnl" dirty="0"/>
          </a:p>
        </p:txBody>
      </p:sp>
      <p:sp>
        <p:nvSpPr>
          <p:cNvPr id="9" name="Rectángulo 8">
            <a:extLst>
              <a:ext uri="{FF2B5EF4-FFF2-40B4-BE49-F238E27FC236}">
                <a16:creationId xmlns:a16="http://schemas.microsoft.com/office/drawing/2014/main" id="{1F10DD38-975C-4748-9FC4-840B2BECF7A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CONTENIDO</a:t>
            </a:r>
          </a:p>
        </p:txBody>
      </p:sp>
    </p:spTree>
    <p:extLst>
      <p:ext uri="{BB962C8B-B14F-4D97-AF65-F5344CB8AC3E}">
        <p14:creationId xmlns:p14="http://schemas.microsoft.com/office/powerpoint/2010/main" val="985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113" y="1129886"/>
            <a:ext cx="10515600" cy="4351338"/>
          </a:xfrm>
        </p:spPr>
        <p:txBody>
          <a:bodyPr>
            <a:normAutofit/>
          </a:bodyPr>
          <a:lstStyle/>
          <a:p>
            <a:pPr lvl="0"/>
            <a:r>
              <a:rPr lang="es-ES_tradnl" b="1" dirty="0"/>
              <a:t>Modelando casos de uso</a:t>
            </a:r>
            <a:endParaRPr lang="es-AR" dirty="0"/>
          </a:p>
          <a:p>
            <a:pPr lvl="1"/>
            <a:r>
              <a:rPr lang="es-ES_tradnl" dirty="0"/>
              <a:t>Modelado de Requerimientos</a:t>
            </a:r>
            <a:endParaRPr lang="es-AR" dirty="0"/>
          </a:p>
          <a:p>
            <a:pPr lvl="1"/>
            <a:r>
              <a:rPr lang="es-ES_tradnl" dirty="0"/>
              <a:t>Casos de uso</a:t>
            </a:r>
            <a:endParaRPr lang="es-AR" dirty="0"/>
          </a:p>
          <a:p>
            <a:pPr lvl="1"/>
            <a:r>
              <a:rPr lang="es-ES_tradnl" dirty="0"/>
              <a:t>Actores</a:t>
            </a:r>
            <a:endParaRPr lang="es-AR" dirty="0"/>
          </a:p>
          <a:p>
            <a:pPr lvl="1"/>
            <a:r>
              <a:rPr lang="es-ES_tradnl" dirty="0"/>
              <a:t>Identificación de casos de uso</a:t>
            </a:r>
            <a:endParaRPr lang="es-AR" dirty="0"/>
          </a:p>
          <a:p>
            <a:pPr lvl="1"/>
            <a:r>
              <a:rPr lang="es-ES_tradnl" dirty="0"/>
              <a:t>Documentación de casos de uso en el Modelo de Caso de Uso</a:t>
            </a:r>
            <a:endParaRPr lang="es-AR" dirty="0"/>
          </a:p>
          <a:p>
            <a:pPr lvl="1"/>
            <a:r>
              <a:rPr lang="es-ES_tradnl" dirty="0"/>
              <a:t>Requerimientos No funcionales</a:t>
            </a:r>
            <a:endParaRPr lang="es-AR" dirty="0"/>
          </a:p>
          <a:p>
            <a:pPr lvl="1"/>
            <a:r>
              <a:rPr lang="es-ES_tradnl" dirty="0"/>
              <a:t>Diagramas de actividades</a:t>
            </a:r>
            <a:endParaRPr lang="es-AR" dirty="0"/>
          </a:p>
          <a:p>
            <a:pPr lvl="1"/>
            <a:endParaRPr lang="es-ES_tradnl" b="1" dirty="0"/>
          </a:p>
          <a:p>
            <a:pPr lvl="1"/>
            <a:endParaRPr lang="es-ES_tradnl" dirty="0"/>
          </a:p>
        </p:txBody>
      </p:sp>
      <p:sp>
        <p:nvSpPr>
          <p:cNvPr id="9" name="Rectángulo 8">
            <a:extLst>
              <a:ext uri="{FF2B5EF4-FFF2-40B4-BE49-F238E27FC236}">
                <a16:creationId xmlns:a16="http://schemas.microsoft.com/office/drawing/2014/main" id="{1F10DD38-975C-4748-9FC4-840B2BECF7A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CONTENIDO</a:t>
            </a:r>
          </a:p>
        </p:txBody>
      </p:sp>
    </p:spTree>
    <p:extLst>
      <p:ext uri="{BB962C8B-B14F-4D97-AF65-F5344CB8AC3E}">
        <p14:creationId xmlns:p14="http://schemas.microsoft.com/office/powerpoint/2010/main" val="340525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914400" lvl="1" indent="-457200">
              <a:buFont typeface="+mj-lt"/>
              <a:buAutoNum type="arabicPeriod"/>
            </a:pPr>
            <a:endParaRPr lang="es-ES_tradnl" dirty="0"/>
          </a:p>
          <a:p>
            <a:r>
              <a:rPr lang="es-ES_tradnl" dirty="0"/>
              <a:t>El Estándar UML</a:t>
            </a:r>
          </a:p>
          <a:p>
            <a:pPr marL="457200" lvl="1" indent="0" algn="just">
              <a:buNone/>
            </a:pPr>
            <a:r>
              <a:rPr lang="es-ES_tradnl" dirty="0"/>
              <a:t>UML son las siglas de “</a:t>
            </a:r>
            <a:r>
              <a:rPr lang="es-ES_tradnl" dirty="0" err="1"/>
              <a:t>Unified</a:t>
            </a:r>
            <a:r>
              <a:rPr lang="es-ES_tradnl" dirty="0"/>
              <a:t> </a:t>
            </a:r>
            <a:r>
              <a:rPr lang="es-ES_tradnl" dirty="0" err="1"/>
              <a:t>Modeling</a:t>
            </a:r>
            <a:r>
              <a:rPr lang="es-ES_tradnl" dirty="0"/>
              <a:t> </a:t>
            </a:r>
            <a:r>
              <a:rPr lang="es-ES_tradnl" dirty="0" err="1"/>
              <a:t>Language</a:t>
            </a:r>
            <a:r>
              <a:rPr lang="es-ES_tradnl" dirty="0"/>
              <a:t>” o “Lenguaje Unificado de Modelado”. Se trata de un estándar que se ha adoptado a nivel internacional por numerosos organismos y empresas para crear esquemas, diagramas y documentación relativa a los desarrollos de software (programas informáticos)</a:t>
            </a:r>
          </a:p>
        </p:txBody>
      </p:sp>
      <p:sp>
        <p:nvSpPr>
          <p:cNvPr id="4" name="Rectángulo 3">
            <a:extLst>
              <a:ext uri="{FF2B5EF4-FFF2-40B4-BE49-F238E27FC236}">
                <a16:creationId xmlns:a16="http://schemas.microsoft.com/office/drawing/2014/main" id="{23FE0B8D-4414-664F-A36A-E10E56DA26F4}"/>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40096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914400" lvl="1" indent="-457200">
              <a:buFont typeface="+mj-lt"/>
              <a:buAutoNum type="arabicPeriod"/>
            </a:pPr>
            <a:endParaRPr lang="es-ES_tradnl" dirty="0"/>
          </a:p>
          <a:p>
            <a:r>
              <a:rPr lang="es-ES_tradnl" dirty="0"/>
              <a:t>El Estándar UML - ¿ Que es?</a:t>
            </a:r>
          </a:p>
          <a:p>
            <a:pPr marL="457200" lvl="1" indent="0" algn="just">
              <a:buNone/>
            </a:pPr>
            <a:r>
              <a:rPr lang="es-ES_tradnl" dirty="0"/>
              <a:t>El término “lenguaje” ha generado bastante confusión respecto a lo que es UML. En realidad el término lenguaje quizás no es el más apropiado, ya que no es un lenguaje propiamente dicho, sino una serie de normas y estándares gráficos respecto a cómo se deben representar los esquemas relativos al software. Mucha gente piensa por confusión que UML es un lenguaje de programación y esta idea es errónea: UML no es un lenguaje de programación. Como decimos, </a:t>
            </a:r>
            <a:r>
              <a:rPr lang="es-ES_tradnl" b="1" dirty="0"/>
              <a:t>UML son una serie de normas y estándares que dicen cómo se debe representar algo.</a:t>
            </a:r>
          </a:p>
        </p:txBody>
      </p:sp>
      <p:sp>
        <p:nvSpPr>
          <p:cNvPr id="4" name="Rectángulo 3">
            <a:extLst>
              <a:ext uri="{FF2B5EF4-FFF2-40B4-BE49-F238E27FC236}">
                <a16:creationId xmlns:a16="http://schemas.microsoft.com/office/drawing/2014/main" id="{E9A5F0C6-9C20-F345-897C-FD3013D57723}"/>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272542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914400" lvl="1" indent="-457200">
              <a:buFont typeface="+mj-lt"/>
              <a:buAutoNum type="arabicPeriod"/>
            </a:pPr>
            <a:endParaRPr lang="es-ES_tradnl" dirty="0"/>
          </a:p>
          <a:p>
            <a:r>
              <a:rPr lang="es-ES_tradnl" dirty="0"/>
              <a:t>El Estándar UML - ¿ Que es?</a:t>
            </a:r>
          </a:p>
          <a:p>
            <a:endParaRPr lang="es-ES_tradnl" dirty="0"/>
          </a:p>
          <a:p>
            <a:pPr marL="457200" lvl="1" indent="0" algn="just">
              <a:buNone/>
            </a:pPr>
            <a:r>
              <a:rPr lang="es-ES_tradnl" dirty="0"/>
              <a:t>Yo contestaría que en un </a:t>
            </a:r>
            <a:r>
              <a:rPr lang="es-ES_tradnl" b="1" dirty="0"/>
              <a:t>set de diagramas</a:t>
            </a:r>
            <a:r>
              <a:rPr lang="es-ES_tradnl" dirty="0"/>
              <a:t> que nos permiten describir nuestro software con mayor o menor detalle y que sirve como herramienta de comunicación en nuestros equipos.</a:t>
            </a:r>
            <a:endParaRPr lang="es-ES_tradnl" b="1" dirty="0"/>
          </a:p>
        </p:txBody>
      </p:sp>
      <p:sp>
        <p:nvSpPr>
          <p:cNvPr id="4" name="Rectángulo 3">
            <a:extLst>
              <a:ext uri="{FF2B5EF4-FFF2-40B4-BE49-F238E27FC236}">
                <a16:creationId xmlns:a16="http://schemas.microsoft.com/office/drawing/2014/main" id="{DB0385C4-CE3B-8748-90A0-BD702DD28D8F}"/>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19182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fontScale="92500" lnSpcReduction="10000"/>
          </a:bodyPr>
          <a:lstStyle/>
          <a:p>
            <a:r>
              <a:rPr lang="es-ES_tradnl" dirty="0"/>
              <a:t>El Estándar UML - ¿Cuántos Diagramas hay?</a:t>
            </a:r>
          </a:p>
          <a:p>
            <a:endParaRPr lang="es-ES_tradnl" sz="1100" dirty="0"/>
          </a:p>
          <a:p>
            <a:pPr lvl="1" algn="just"/>
            <a:r>
              <a:rPr lang="es-ES_tradnl" b="1" dirty="0"/>
              <a:t>Diagramas de estructura</a:t>
            </a:r>
          </a:p>
          <a:p>
            <a:pPr lvl="2" algn="just"/>
            <a:r>
              <a:rPr lang="es-ES_tradnl" b="1" dirty="0"/>
              <a:t>Diagrama de clases</a:t>
            </a:r>
            <a:r>
              <a:rPr lang="es-ES_tradnl" dirty="0"/>
              <a:t>: Describe los diferentes tipos de objetos en un sistema y las relaciones existentes entre ellos. Dentro de las clases muestra las propiedades y operaciones, así como las restricciones de las conexiones entre objetos.</a:t>
            </a:r>
          </a:p>
          <a:p>
            <a:pPr lvl="2" algn="just"/>
            <a:r>
              <a:rPr lang="es-ES_tradnl" b="1" dirty="0"/>
              <a:t>Diagrama de objetos</a:t>
            </a:r>
            <a:r>
              <a:rPr lang="es-ES_tradnl" dirty="0"/>
              <a:t>: (También llamado Diagrama de instancias) Foto de los objetos en un sistema en un momento del tiempo.</a:t>
            </a:r>
          </a:p>
          <a:p>
            <a:pPr lvl="2" algn="just"/>
            <a:r>
              <a:rPr lang="es-ES_tradnl" b="1" dirty="0"/>
              <a:t>Diagrama de paquetes</a:t>
            </a:r>
            <a:r>
              <a:rPr lang="es-ES_tradnl" dirty="0"/>
              <a:t>: Muestra la estructura y dependencia entre paquetes, los cuales permiten agrupar elementos (no solamente clases) para la descripción de grandes sistemas.</a:t>
            </a:r>
          </a:p>
          <a:p>
            <a:pPr lvl="2" algn="just"/>
            <a:r>
              <a:rPr lang="es-ES_tradnl" b="1" dirty="0"/>
              <a:t>Diagrama de despliegue</a:t>
            </a:r>
            <a:r>
              <a:rPr lang="es-ES_tradnl" dirty="0"/>
              <a:t>: Muestra la relación entre componentes o subsistemas software y el hardware donde se despliega o instala.</a:t>
            </a:r>
          </a:p>
          <a:p>
            <a:pPr lvl="2" algn="just"/>
            <a:r>
              <a:rPr lang="es-ES_tradnl" b="1" dirty="0"/>
              <a:t>Diagrama de estructura compuesta</a:t>
            </a:r>
            <a:r>
              <a:rPr lang="es-ES_tradnl" dirty="0"/>
              <a:t>: Descompone jerárquicamente una clase mostrando su estructura interna.</a:t>
            </a:r>
          </a:p>
          <a:p>
            <a:pPr lvl="2" algn="just"/>
            <a:r>
              <a:rPr lang="es-ES_tradnl" b="1" dirty="0"/>
              <a:t>Diagrama de componentes</a:t>
            </a:r>
            <a:r>
              <a:rPr lang="es-ES_tradnl" dirty="0"/>
              <a:t>: Muestra la jerarquía y relaciones entre componentes de un sistema software. </a:t>
            </a:r>
          </a:p>
        </p:txBody>
      </p:sp>
      <p:sp>
        <p:nvSpPr>
          <p:cNvPr id="4" name="Rectángulo 3">
            <a:extLst>
              <a:ext uri="{FF2B5EF4-FFF2-40B4-BE49-F238E27FC236}">
                <a16:creationId xmlns:a16="http://schemas.microsoft.com/office/drawing/2014/main" id="{FB1D8FFF-F61B-D049-8614-9BA9C3C8117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106176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1735</Words>
  <Application>Microsoft Macintosh PowerPoint</Application>
  <PresentationFormat>Panorámica</PresentationFormat>
  <Paragraphs>214</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Bono</dc:creator>
  <cp:lastModifiedBy>Fernando Bono</cp:lastModifiedBy>
  <cp:revision>37</cp:revision>
  <dcterms:created xsi:type="dcterms:W3CDTF">2017-05-10T20:16:52Z</dcterms:created>
  <dcterms:modified xsi:type="dcterms:W3CDTF">2021-04-23T11:56:28Z</dcterms:modified>
</cp:coreProperties>
</file>