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D1C6E6B1-6119-4E8A-88B6-C2C3328022DB}" type="datetimeFigureOut">
              <a:rPr lang="es-AR" smtClean="0"/>
              <a:t>19/10/2021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C7DA352-5809-4B89-B2A7-E9305F1FA4D2}" type="slidenum">
              <a:rPr lang="es-AR" smtClean="0"/>
              <a:t>‹Nº›</a:t>
            </a:fld>
            <a:endParaRPr lang="es-AR"/>
          </a:p>
        </p:txBody>
      </p:sp>
    </p:spTree>
    <p:extLst>
      <p:ext uri="{BB962C8B-B14F-4D97-AF65-F5344CB8AC3E}">
        <p14:creationId xmlns:p14="http://schemas.microsoft.com/office/powerpoint/2010/main" val="35491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D1C6E6B1-6119-4E8A-88B6-C2C3328022DB}" type="datetimeFigureOut">
              <a:rPr lang="es-AR" smtClean="0"/>
              <a:t>19/10/2021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C7DA352-5809-4B89-B2A7-E9305F1FA4D2}" type="slidenum">
              <a:rPr lang="es-AR" smtClean="0"/>
              <a:t>‹Nº›</a:t>
            </a:fld>
            <a:endParaRPr lang="es-AR"/>
          </a:p>
        </p:txBody>
      </p:sp>
    </p:spTree>
    <p:extLst>
      <p:ext uri="{BB962C8B-B14F-4D97-AF65-F5344CB8AC3E}">
        <p14:creationId xmlns:p14="http://schemas.microsoft.com/office/powerpoint/2010/main" val="1845586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D1C6E6B1-6119-4E8A-88B6-C2C3328022DB}" type="datetimeFigureOut">
              <a:rPr lang="es-AR" smtClean="0"/>
              <a:t>19/10/2021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C7DA352-5809-4B89-B2A7-E9305F1FA4D2}" type="slidenum">
              <a:rPr lang="es-AR" smtClean="0"/>
              <a:t>‹Nº›</a:t>
            </a:fld>
            <a:endParaRPr lang="es-AR"/>
          </a:p>
        </p:txBody>
      </p:sp>
    </p:spTree>
    <p:extLst>
      <p:ext uri="{BB962C8B-B14F-4D97-AF65-F5344CB8AC3E}">
        <p14:creationId xmlns:p14="http://schemas.microsoft.com/office/powerpoint/2010/main" val="23583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D1C6E6B1-6119-4E8A-88B6-C2C3328022DB}" type="datetimeFigureOut">
              <a:rPr lang="es-AR" smtClean="0"/>
              <a:t>19/10/2021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C7DA352-5809-4B89-B2A7-E9305F1FA4D2}" type="slidenum">
              <a:rPr lang="es-AR" smtClean="0"/>
              <a:t>‹Nº›</a:t>
            </a:fld>
            <a:endParaRPr lang="es-AR"/>
          </a:p>
        </p:txBody>
      </p:sp>
    </p:spTree>
    <p:extLst>
      <p:ext uri="{BB962C8B-B14F-4D97-AF65-F5344CB8AC3E}">
        <p14:creationId xmlns:p14="http://schemas.microsoft.com/office/powerpoint/2010/main" val="340850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D1C6E6B1-6119-4E8A-88B6-C2C3328022DB}" type="datetimeFigureOut">
              <a:rPr lang="es-AR" smtClean="0"/>
              <a:t>19/10/2021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C7DA352-5809-4B89-B2A7-E9305F1FA4D2}" type="slidenum">
              <a:rPr lang="es-AR" smtClean="0"/>
              <a:t>‹Nº›</a:t>
            </a:fld>
            <a:endParaRPr lang="es-AR"/>
          </a:p>
        </p:txBody>
      </p:sp>
    </p:spTree>
    <p:extLst>
      <p:ext uri="{BB962C8B-B14F-4D97-AF65-F5344CB8AC3E}">
        <p14:creationId xmlns:p14="http://schemas.microsoft.com/office/powerpoint/2010/main" val="344260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D1C6E6B1-6119-4E8A-88B6-C2C3328022DB}" type="datetimeFigureOut">
              <a:rPr lang="es-AR" smtClean="0"/>
              <a:t>19/10/2021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C7DA352-5809-4B89-B2A7-E9305F1FA4D2}" type="slidenum">
              <a:rPr lang="es-AR" smtClean="0"/>
              <a:t>‹Nº›</a:t>
            </a:fld>
            <a:endParaRPr lang="es-AR"/>
          </a:p>
        </p:txBody>
      </p:sp>
    </p:spTree>
    <p:extLst>
      <p:ext uri="{BB962C8B-B14F-4D97-AF65-F5344CB8AC3E}">
        <p14:creationId xmlns:p14="http://schemas.microsoft.com/office/powerpoint/2010/main" val="129539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D1C6E6B1-6119-4E8A-88B6-C2C3328022DB}" type="datetimeFigureOut">
              <a:rPr lang="es-AR" smtClean="0"/>
              <a:t>19/10/2021</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4C7DA352-5809-4B89-B2A7-E9305F1FA4D2}" type="slidenum">
              <a:rPr lang="es-AR" smtClean="0"/>
              <a:t>‹Nº›</a:t>
            </a:fld>
            <a:endParaRPr lang="es-AR"/>
          </a:p>
        </p:txBody>
      </p:sp>
    </p:spTree>
    <p:extLst>
      <p:ext uri="{BB962C8B-B14F-4D97-AF65-F5344CB8AC3E}">
        <p14:creationId xmlns:p14="http://schemas.microsoft.com/office/powerpoint/2010/main" val="18787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D1C6E6B1-6119-4E8A-88B6-C2C3328022DB}" type="datetimeFigureOut">
              <a:rPr lang="es-AR" smtClean="0"/>
              <a:t>19/10/2021</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4C7DA352-5809-4B89-B2A7-E9305F1FA4D2}" type="slidenum">
              <a:rPr lang="es-AR" smtClean="0"/>
              <a:t>‹Nº›</a:t>
            </a:fld>
            <a:endParaRPr lang="es-AR"/>
          </a:p>
        </p:txBody>
      </p:sp>
    </p:spTree>
    <p:extLst>
      <p:ext uri="{BB962C8B-B14F-4D97-AF65-F5344CB8AC3E}">
        <p14:creationId xmlns:p14="http://schemas.microsoft.com/office/powerpoint/2010/main" val="278016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1C6E6B1-6119-4E8A-88B6-C2C3328022DB}" type="datetimeFigureOut">
              <a:rPr lang="es-AR" smtClean="0"/>
              <a:t>19/10/2021</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4C7DA352-5809-4B89-B2A7-E9305F1FA4D2}" type="slidenum">
              <a:rPr lang="es-AR" smtClean="0"/>
              <a:t>‹Nº›</a:t>
            </a:fld>
            <a:endParaRPr lang="es-AR"/>
          </a:p>
        </p:txBody>
      </p:sp>
    </p:spTree>
    <p:extLst>
      <p:ext uri="{BB962C8B-B14F-4D97-AF65-F5344CB8AC3E}">
        <p14:creationId xmlns:p14="http://schemas.microsoft.com/office/powerpoint/2010/main" val="5344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1C6E6B1-6119-4E8A-88B6-C2C3328022DB}" type="datetimeFigureOut">
              <a:rPr lang="es-AR" smtClean="0"/>
              <a:t>19/10/2021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C7DA352-5809-4B89-B2A7-E9305F1FA4D2}" type="slidenum">
              <a:rPr lang="es-AR" smtClean="0"/>
              <a:t>‹Nº›</a:t>
            </a:fld>
            <a:endParaRPr lang="es-AR"/>
          </a:p>
        </p:txBody>
      </p:sp>
    </p:spTree>
    <p:extLst>
      <p:ext uri="{BB962C8B-B14F-4D97-AF65-F5344CB8AC3E}">
        <p14:creationId xmlns:p14="http://schemas.microsoft.com/office/powerpoint/2010/main" val="67143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1C6E6B1-6119-4E8A-88B6-C2C3328022DB}" type="datetimeFigureOut">
              <a:rPr lang="es-AR" smtClean="0"/>
              <a:t>19/10/2021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C7DA352-5809-4B89-B2A7-E9305F1FA4D2}" type="slidenum">
              <a:rPr lang="es-AR" smtClean="0"/>
              <a:t>‹Nº›</a:t>
            </a:fld>
            <a:endParaRPr lang="es-AR"/>
          </a:p>
        </p:txBody>
      </p:sp>
    </p:spTree>
    <p:extLst>
      <p:ext uri="{BB962C8B-B14F-4D97-AF65-F5344CB8AC3E}">
        <p14:creationId xmlns:p14="http://schemas.microsoft.com/office/powerpoint/2010/main" val="323017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6E6B1-6119-4E8A-88B6-C2C3328022DB}" type="datetimeFigureOut">
              <a:rPr lang="es-AR" smtClean="0"/>
              <a:t>19/10/2021</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DA352-5809-4B89-B2A7-E9305F1FA4D2}" type="slidenum">
              <a:rPr lang="es-AR" smtClean="0"/>
              <a:t>‹Nº›</a:t>
            </a:fld>
            <a:endParaRPr lang="es-AR"/>
          </a:p>
        </p:txBody>
      </p:sp>
    </p:spTree>
    <p:extLst>
      <p:ext uri="{BB962C8B-B14F-4D97-AF65-F5344CB8AC3E}">
        <p14:creationId xmlns:p14="http://schemas.microsoft.com/office/powerpoint/2010/main" val="893155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332656"/>
            <a:ext cx="6858000" cy="2308324"/>
          </a:xfrm>
          <a:prstGeom prst="rect">
            <a:avLst/>
          </a:prstGeom>
        </p:spPr>
        <p:txBody>
          <a:bodyPr wrap="square">
            <a:spAutoFit/>
          </a:bodyPr>
          <a:lstStyle/>
          <a:p>
            <a:r>
              <a:rPr lang="pt-BR" b="1" i="1" u="sng" dirty="0" err="1"/>
              <a:t>Unidad</a:t>
            </a:r>
            <a:r>
              <a:rPr lang="pt-BR" b="1" i="1" u="sng" dirty="0"/>
              <a:t> 12. Protocolos de capa de Transporte</a:t>
            </a:r>
            <a:r>
              <a:rPr lang="pt-BR" b="1" i="1" u="sng" dirty="0" smtClean="0"/>
              <a:t>.</a:t>
            </a:r>
          </a:p>
          <a:p>
            <a:endParaRPr lang="pt-BR" b="0" dirty="0" smtClean="0">
              <a:effectLst/>
            </a:endParaRPr>
          </a:p>
          <a:p>
            <a:r>
              <a:rPr lang="pt-BR" b="0" dirty="0" smtClean="0">
                <a:effectLst/>
              </a:rPr>
              <a:t/>
            </a:r>
            <a:br>
              <a:rPr lang="pt-BR" b="0" dirty="0" smtClean="0">
                <a:effectLst/>
              </a:rPr>
            </a:br>
            <a:r>
              <a:rPr lang="pt-BR" b="1" i="1" u="sng" dirty="0"/>
              <a:t>Tema 1: Protocolo TCP, (Protocolo de </a:t>
            </a:r>
            <a:r>
              <a:rPr lang="pt-BR" b="1" i="1" u="sng" dirty="0" err="1"/>
              <a:t>Control</a:t>
            </a:r>
            <a:r>
              <a:rPr lang="pt-BR" b="1" i="1" u="sng" dirty="0"/>
              <a:t> de Transporte</a:t>
            </a:r>
            <a:r>
              <a:rPr lang="pt-BR" b="1" i="1" u="sng" dirty="0" smtClean="0"/>
              <a:t>).</a:t>
            </a:r>
          </a:p>
          <a:p>
            <a:endParaRPr lang="pt-BR" b="0" dirty="0" smtClean="0">
              <a:effectLst/>
            </a:endParaRPr>
          </a:p>
          <a:p>
            <a:r>
              <a:rPr lang="pt-BR" b="1" i="1" u="sng" dirty="0"/>
              <a:t>Tema 2: Protocolo UDP, (Protocolo de </a:t>
            </a:r>
            <a:r>
              <a:rPr lang="pt-BR" b="1" i="1" u="sng" dirty="0" err="1"/>
              <a:t>Usuario</a:t>
            </a:r>
            <a:r>
              <a:rPr lang="pt-BR" b="1" i="1" u="sng" dirty="0"/>
              <a:t>).</a:t>
            </a:r>
            <a:endParaRPr lang="pt-BR" b="0" dirty="0" smtClean="0">
              <a:effectLst/>
            </a:endParaRPr>
          </a:p>
          <a:p>
            <a:r>
              <a:rPr lang="pt-BR" dirty="0" smtClean="0"/>
              <a:t/>
            </a:r>
            <a:br>
              <a:rPr lang="pt-BR" dirty="0" smtClean="0"/>
            </a:br>
            <a:endParaRPr lang="es-A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852936"/>
            <a:ext cx="5625505" cy="2967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4527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7001"/>
            <a:ext cx="9156852" cy="4024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3059832" y="445314"/>
            <a:ext cx="3240360" cy="369332"/>
          </a:xfrm>
          <a:prstGeom prst="rect">
            <a:avLst/>
          </a:prstGeom>
          <a:noFill/>
        </p:spPr>
        <p:txBody>
          <a:bodyPr wrap="square" rtlCol="0">
            <a:spAutoFit/>
          </a:bodyPr>
          <a:lstStyle/>
          <a:p>
            <a:r>
              <a:rPr lang="es-AR" dirty="0" smtClean="0"/>
              <a:t>TCP: Diálogo extremo a extremo</a:t>
            </a:r>
            <a:endParaRPr lang="es-AR" dirty="0"/>
          </a:p>
        </p:txBody>
      </p:sp>
    </p:spTree>
    <p:extLst>
      <p:ext uri="{BB962C8B-B14F-4D97-AF65-F5344CB8AC3E}">
        <p14:creationId xmlns:p14="http://schemas.microsoft.com/office/powerpoint/2010/main" val="167644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91680" y="260648"/>
            <a:ext cx="5976664" cy="923330"/>
          </a:xfrm>
          <a:prstGeom prst="rect">
            <a:avLst/>
          </a:prstGeom>
        </p:spPr>
        <p:txBody>
          <a:bodyPr wrap="square">
            <a:spAutoFit/>
          </a:bodyPr>
          <a:lstStyle/>
          <a:p>
            <a:r>
              <a:rPr lang="pt-BR" dirty="0"/>
              <a:t> </a:t>
            </a:r>
            <a:r>
              <a:rPr lang="pt-BR" b="1" i="1" u="sng" dirty="0"/>
              <a:t>Tema 2: Protocolo UDP, (Protocolo de </a:t>
            </a:r>
            <a:r>
              <a:rPr lang="pt-BR" b="1" i="1" u="sng" dirty="0" err="1"/>
              <a:t>Usuario</a:t>
            </a:r>
            <a:r>
              <a:rPr lang="pt-BR" b="1" i="1" u="sng" dirty="0"/>
              <a:t>).</a:t>
            </a:r>
            <a:endParaRPr lang="pt-BR" b="0" dirty="0" smtClean="0">
              <a:effectLst/>
            </a:endParaRPr>
          </a:p>
          <a:p>
            <a:r>
              <a:rPr lang="pt-BR" dirty="0" smtClean="0"/>
              <a:t/>
            </a:r>
            <a:br>
              <a:rPr lang="pt-BR" dirty="0" smtClean="0"/>
            </a:br>
            <a:endParaRPr lang="es-AR" dirty="0"/>
          </a:p>
        </p:txBody>
      </p:sp>
      <p:sp>
        <p:nvSpPr>
          <p:cNvPr id="3" name="2 CuadroTexto"/>
          <p:cNvSpPr txBox="1"/>
          <p:nvPr/>
        </p:nvSpPr>
        <p:spPr>
          <a:xfrm>
            <a:off x="1403648" y="836712"/>
            <a:ext cx="5256584" cy="4247317"/>
          </a:xfrm>
          <a:prstGeom prst="rect">
            <a:avLst/>
          </a:prstGeom>
          <a:noFill/>
        </p:spPr>
        <p:txBody>
          <a:bodyPr wrap="square" rtlCol="0">
            <a:spAutoFit/>
          </a:bodyPr>
          <a:lstStyle/>
          <a:p>
            <a:r>
              <a:rPr lang="es-AR" dirty="0" smtClean="0"/>
              <a:t>Características:</a:t>
            </a:r>
          </a:p>
          <a:p>
            <a:endParaRPr lang="es-AR" dirty="0"/>
          </a:p>
          <a:p>
            <a:r>
              <a:rPr lang="es-AR" dirty="0" smtClean="0"/>
              <a:t>Sin conexión previa.</a:t>
            </a:r>
          </a:p>
          <a:p>
            <a:r>
              <a:rPr lang="es-AR" dirty="0" smtClean="0"/>
              <a:t>Sin confirmación.</a:t>
            </a:r>
          </a:p>
          <a:p>
            <a:r>
              <a:rPr lang="es-AR" dirty="0" smtClean="0"/>
              <a:t>Sin control de flujo.</a:t>
            </a:r>
          </a:p>
          <a:p>
            <a:endParaRPr lang="es-AR" dirty="0" smtClean="0"/>
          </a:p>
          <a:p>
            <a:pPr algn="just"/>
            <a:r>
              <a:rPr lang="es-ES" dirty="0" smtClean="0"/>
              <a:t>Usado para protocolos </a:t>
            </a:r>
            <a:r>
              <a:rPr lang="es-ES" dirty="0"/>
              <a:t>como DHCP, </a:t>
            </a:r>
            <a:r>
              <a:rPr lang="es-ES" dirty="0" smtClean="0"/>
              <a:t>DNS</a:t>
            </a:r>
            <a:r>
              <a:rPr lang="es-ES" dirty="0"/>
              <a:t>, y demás protocolos en los que el intercambio de paquetes puede volver a realizarse si no se </a:t>
            </a:r>
            <a:r>
              <a:rPr lang="es-ES" dirty="0" smtClean="0"/>
              <a:t>completó.</a:t>
            </a:r>
          </a:p>
          <a:p>
            <a:pPr algn="just"/>
            <a:endParaRPr lang="es-ES" dirty="0" smtClean="0"/>
          </a:p>
          <a:p>
            <a:pPr algn="just"/>
            <a:r>
              <a:rPr lang="es-ES" dirty="0" smtClean="0"/>
              <a:t>Transmisión </a:t>
            </a:r>
            <a:r>
              <a:rPr lang="es-ES" dirty="0"/>
              <a:t>de </a:t>
            </a:r>
            <a:r>
              <a:rPr lang="es-ES" dirty="0" smtClean="0"/>
              <a:t>juegos, audio </a:t>
            </a:r>
            <a:r>
              <a:rPr lang="es-ES" dirty="0"/>
              <a:t>y video en tiempo </a:t>
            </a:r>
            <a:r>
              <a:rPr lang="es-ES" dirty="0" smtClean="0"/>
              <a:t>real.</a:t>
            </a:r>
          </a:p>
          <a:p>
            <a:pPr algn="just"/>
            <a:endParaRPr lang="es-ES" dirty="0" smtClean="0"/>
          </a:p>
          <a:p>
            <a:pPr algn="just"/>
            <a:r>
              <a:rPr lang="es-ES" dirty="0"/>
              <a:t>Cuando TCP y UDP circulan por la misma red, TCP pasa a segundo </a:t>
            </a:r>
            <a:r>
              <a:rPr lang="es-ES" dirty="0" smtClean="0"/>
              <a:t>lugar.</a:t>
            </a:r>
          </a:p>
          <a:p>
            <a:pPr algn="just"/>
            <a:endParaRPr lang="es-AR" dirty="0"/>
          </a:p>
        </p:txBody>
      </p:sp>
    </p:spTree>
    <p:extLst>
      <p:ext uri="{BB962C8B-B14F-4D97-AF65-F5344CB8AC3E}">
        <p14:creationId xmlns:p14="http://schemas.microsoft.com/office/powerpoint/2010/main" val="17530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41646"/>
            <a:ext cx="9036497" cy="3362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600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3.googleusercontent.com/nf7CZt2aE-_BrZcO8DiHV0qyfmud2QbrdrRo1VOW4Ctq6CoPp5Kl9IEaAn9Q09LuWCbsLH6ae37mDpxKANqTNzkrepP_BF5YCbxQTehMxtFEoCzdh4dS5-aFSYCcupxLZ4D_uE4=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294"/>
            <a:ext cx="4982750" cy="6741368"/>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5076056" y="1124744"/>
            <a:ext cx="4067944" cy="2585323"/>
          </a:xfrm>
          <a:prstGeom prst="rect">
            <a:avLst/>
          </a:prstGeom>
          <a:noFill/>
        </p:spPr>
        <p:txBody>
          <a:bodyPr wrap="square" rtlCol="0">
            <a:spAutoFit/>
          </a:bodyPr>
          <a:lstStyle/>
          <a:p>
            <a:r>
              <a:rPr lang="es-ES" dirty="0"/>
              <a:t>Los puertos 1 a 1023 se llaman puertos “bien </a:t>
            </a:r>
            <a:r>
              <a:rPr lang="es-ES" dirty="0" smtClean="0"/>
              <a:t>conocidos”.</a:t>
            </a:r>
          </a:p>
          <a:p>
            <a:endParaRPr lang="es-ES" dirty="0" smtClean="0"/>
          </a:p>
          <a:p>
            <a:r>
              <a:rPr lang="es-ES" dirty="0" smtClean="0"/>
              <a:t>Los </a:t>
            </a:r>
            <a:r>
              <a:rPr lang="es-ES" dirty="0"/>
              <a:t>puertos 1024 a 49.151 son puertos registrados también</a:t>
            </a:r>
            <a:r>
              <a:rPr lang="es-ES" dirty="0" smtClean="0"/>
              <a:t>.</a:t>
            </a:r>
          </a:p>
          <a:p>
            <a:endParaRPr lang="es-ES" b="0" dirty="0" smtClean="0">
              <a:effectLst/>
            </a:endParaRPr>
          </a:p>
          <a:p>
            <a:r>
              <a:rPr lang="es-ES" dirty="0"/>
              <a:t>Los puertos 49.152 a 65.535 </a:t>
            </a:r>
            <a:r>
              <a:rPr lang="es-ES" dirty="0" smtClean="0"/>
              <a:t>son libres.</a:t>
            </a:r>
            <a:endParaRPr lang="es-ES" b="0" dirty="0" smtClean="0">
              <a:effectLst/>
            </a:endParaRPr>
          </a:p>
          <a:p>
            <a:r>
              <a:rPr lang="es-ES" dirty="0" smtClean="0"/>
              <a:t/>
            </a:r>
            <a:br>
              <a:rPr lang="es-ES" dirty="0" smtClean="0"/>
            </a:br>
            <a:endParaRPr lang="es-AR" dirty="0"/>
          </a:p>
        </p:txBody>
      </p:sp>
    </p:spTree>
    <p:extLst>
      <p:ext uri="{BB962C8B-B14F-4D97-AF65-F5344CB8AC3E}">
        <p14:creationId xmlns:p14="http://schemas.microsoft.com/office/powerpoint/2010/main" val="209564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87624" y="1484784"/>
            <a:ext cx="7684924" cy="4524315"/>
          </a:xfrm>
          <a:prstGeom prst="rect">
            <a:avLst/>
          </a:prstGeom>
        </p:spPr>
        <p:txBody>
          <a:bodyPr wrap="none">
            <a:spAutoFit/>
          </a:bodyPr>
          <a:lstStyle/>
          <a:p>
            <a:r>
              <a:rPr lang="es-AR" b="1" i="1" u="sng" dirty="0" smtClean="0"/>
              <a:t>Características: </a:t>
            </a:r>
          </a:p>
          <a:p>
            <a:endParaRPr lang="es-AR" dirty="0" smtClean="0"/>
          </a:p>
          <a:p>
            <a:r>
              <a:rPr lang="es-AR" b="1" i="1" dirty="0" smtClean="0"/>
              <a:t>Transportación </a:t>
            </a:r>
            <a:r>
              <a:rPr lang="es-AR" b="1" i="1" dirty="0"/>
              <a:t>confiable y </a:t>
            </a:r>
            <a:r>
              <a:rPr lang="es-AR" b="1" i="1" dirty="0" smtClean="0"/>
              <a:t>bidireccional.</a:t>
            </a:r>
          </a:p>
          <a:p>
            <a:r>
              <a:rPr lang="es-ES" b="1" i="1" dirty="0" smtClean="0"/>
              <a:t>Concepto </a:t>
            </a:r>
            <a:r>
              <a:rPr lang="es-ES" b="1" i="1" dirty="0"/>
              <a:t>de Puerto</a:t>
            </a:r>
            <a:r>
              <a:rPr lang="es-ES" b="1" i="1" dirty="0" smtClean="0"/>
              <a:t>.</a:t>
            </a:r>
          </a:p>
          <a:p>
            <a:r>
              <a:rPr lang="es-ES" b="1" i="1" dirty="0"/>
              <a:t>TCP da soporte </a:t>
            </a:r>
            <a:r>
              <a:rPr lang="es-ES" b="1" i="1" dirty="0" smtClean="0"/>
              <a:t>a protocolos </a:t>
            </a:r>
            <a:r>
              <a:rPr lang="es-ES" b="1" i="1" dirty="0"/>
              <a:t>de aplicación </a:t>
            </a:r>
            <a:r>
              <a:rPr lang="es-ES" b="1" i="1" dirty="0" smtClean="0"/>
              <a:t>HTTP</a:t>
            </a:r>
            <a:r>
              <a:rPr lang="es-ES" b="1" i="1" dirty="0"/>
              <a:t>, </a:t>
            </a:r>
            <a:r>
              <a:rPr lang="es-ES" b="1" i="1" dirty="0" smtClean="0"/>
              <a:t>FTP</a:t>
            </a:r>
            <a:r>
              <a:rPr lang="es-ES" b="1" i="1" dirty="0"/>
              <a:t>, SMTP</a:t>
            </a:r>
            <a:r>
              <a:rPr lang="es-ES" b="1" i="1" dirty="0" smtClean="0"/>
              <a:t>, </a:t>
            </a:r>
            <a:r>
              <a:rPr lang="es-ES" b="1" i="1" dirty="0"/>
              <a:t>etc</a:t>
            </a:r>
            <a:r>
              <a:rPr lang="es-ES" b="1" i="1" dirty="0" smtClean="0"/>
              <a:t>.</a:t>
            </a:r>
          </a:p>
          <a:p>
            <a:endParaRPr lang="es-ES" dirty="0" smtClean="0"/>
          </a:p>
          <a:p>
            <a:r>
              <a:rPr lang="es-ES" b="1" i="1" u="sng" dirty="0"/>
              <a:t>Descripción de las funciones de TCP:</a:t>
            </a:r>
            <a:endParaRPr lang="es-ES" b="0" u="sng" dirty="0" smtClean="0">
              <a:effectLst/>
            </a:endParaRPr>
          </a:p>
          <a:p>
            <a:pPr fontAlgn="base"/>
            <a:r>
              <a:rPr lang="es-ES" b="0" dirty="0" smtClean="0">
                <a:effectLst/>
              </a:rPr>
              <a:t/>
            </a:r>
            <a:br>
              <a:rPr lang="es-ES" b="0" dirty="0" smtClean="0">
                <a:effectLst/>
              </a:rPr>
            </a:br>
            <a:r>
              <a:rPr lang="es-ES" b="1" i="1" dirty="0"/>
              <a:t>Orientado a </a:t>
            </a:r>
            <a:r>
              <a:rPr lang="es-ES" b="1" i="1" dirty="0" smtClean="0"/>
              <a:t>conexión: </a:t>
            </a:r>
          </a:p>
          <a:p>
            <a:pPr fontAlgn="base"/>
            <a:r>
              <a:rPr lang="es-ES" b="1" i="1" dirty="0" smtClean="0"/>
              <a:t>Operación </a:t>
            </a:r>
            <a:r>
              <a:rPr lang="es-ES" b="1" i="1" dirty="0"/>
              <a:t>Full-Duplex</a:t>
            </a:r>
            <a:r>
              <a:rPr lang="es-ES" b="1" i="1" dirty="0" smtClean="0"/>
              <a:t>:</a:t>
            </a:r>
            <a:endParaRPr lang="es-ES" dirty="0" smtClean="0"/>
          </a:p>
          <a:p>
            <a:pPr fontAlgn="base"/>
            <a:r>
              <a:rPr lang="es-ES" b="1" i="1" dirty="0" smtClean="0"/>
              <a:t>Error </a:t>
            </a:r>
            <a:r>
              <a:rPr lang="es-ES" b="1" i="1" dirty="0"/>
              <a:t>Checking: </a:t>
            </a:r>
            <a:endParaRPr lang="es-ES" b="1" i="1" dirty="0" smtClean="0"/>
          </a:p>
          <a:p>
            <a:pPr fontAlgn="base"/>
            <a:r>
              <a:rPr lang="es-ES" b="1" i="1" dirty="0" smtClean="0"/>
              <a:t>Acknowledge:</a:t>
            </a:r>
            <a:r>
              <a:rPr lang="es-ES" dirty="0" smtClean="0"/>
              <a:t> </a:t>
            </a:r>
          </a:p>
          <a:p>
            <a:pPr fontAlgn="base"/>
            <a:r>
              <a:rPr lang="es-ES" b="1" i="1" dirty="0" smtClean="0"/>
              <a:t>Control </a:t>
            </a:r>
            <a:r>
              <a:rPr lang="es-ES" b="1" i="1" dirty="0"/>
              <a:t>de Flujo:</a:t>
            </a:r>
            <a:r>
              <a:rPr lang="es-ES" dirty="0"/>
              <a:t> </a:t>
            </a:r>
            <a:r>
              <a:rPr lang="es-ES" dirty="0" smtClean="0"/>
              <a:t>pérdida de paquetes.</a:t>
            </a:r>
          </a:p>
          <a:p>
            <a:pPr fontAlgn="base"/>
            <a:r>
              <a:rPr lang="es-ES" dirty="0" smtClean="0"/>
              <a:t>. </a:t>
            </a:r>
            <a:r>
              <a:rPr lang="es-ES" b="0" dirty="0" smtClean="0">
                <a:effectLst/>
              </a:rPr>
              <a:t/>
            </a:r>
            <a:br>
              <a:rPr lang="es-ES" b="0" dirty="0" smtClean="0">
                <a:effectLst/>
              </a:rPr>
            </a:br>
            <a:r>
              <a:rPr lang="es-ES" dirty="0"/>
              <a:t>    </a:t>
            </a:r>
            <a:r>
              <a:rPr lang="es-ES" b="0" dirty="0" smtClean="0">
                <a:effectLst/>
              </a:rPr>
              <a:t/>
            </a:r>
            <a:br>
              <a:rPr lang="es-ES" b="0" dirty="0" smtClean="0">
                <a:effectLst/>
              </a:rPr>
            </a:br>
            <a:r>
              <a:rPr lang="es-ES" b="1" i="1" dirty="0"/>
              <a:t>Nota: </a:t>
            </a:r>
            <a:r>
              <a:rPr lang="es-ES" dirty="0"/>
              <a:t>el paquete de datos en la capa de transporte se llama </a:t>
            </a:r>
            <a:r>
              <a:rPr lang="es-ES" b="1" i="1" dirty="0"/>
              <a:t>segmento</a:t>
            </a:r>
            <a:r>
              <a:rPr lang="es-ES" dirty="0"/>
              <a:t> de datos.</a:t>
            </a:r>
            <a:endParaRPr lang="es-AR" dirty="0"/>
          </a:p>
        </p:txBody>
      </p:sp>
      <p:sp>
        <p:nvSpPr>
          <p:cNvPr id="3" name="2 Rectángulo"/>
          <p:cNvSpPr/>
          <p:nvPr/>
        </p:nvSpPr>
        <p:spPr>
          <a:xfrm>
            <a:off x="323528" y="476672"/>
            <a:ext cx="6179529" cy="369332"/>
          </a:xfrm>
          <a:prstGeom prst="rect">
            <a:avLst/>
          </a:prstGeom>
        </p:spPr>
        <p:txBody>
          <a:bodyPr wrap="square">
            <a:spAutoFit/>
          </a:bodyPr>
          <a:lstStyle/>
          <a:p>
            <a:r>
              <a:rPr lang="pt-BR" b="1" i="1" u="sng" dirty="0" smtClean="0"/>
              <a:t>Protocolo TCP, (Protocolo de </a:t>
            </a:r>
            <a:r>
              <a:rPr lang="pt-BR" b="1" i="1" u="sng" dirty="0" err="1" smtClean="0"/>
              <a:t>Control</a:t>
            </a:r>
            <a:r>
              <a:rPr lang="pt-BR" b="1" i="1" u="sng" dirty="0" smtClean="0"/>
              <a:t> de Transporte).</a:t>
            </a:r>
          </a:p>
        </p:txBody>
      </p:sp>
    </p:spTree>
    <p:extLst>
      <p:ext uri="{BB962C8B-B14F-4D97-AF65-F5344CB8AC3E}">
        <p14:creationId xmlns:p14="http://schemas.microsoft.com/office/powerpoint/2010/main" val="4257841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256314" y="203244"/>
            <a:ext cx="1810367" cy="369332"/>
          </a:xfrm>
          <a:prstGeom prst="rect">
            <a:avLst/>
          </a:prstGeom>
        </p:spPr>
        <p:txBody>
          <a:bodyPr wrap="none">
            <a:spAutoFit/>
          </a:bodyPr>
          <a:lstStyle/>
          <a:p>
            <a:r>
              <a:rPr lang="es-AR" b="1" i="1" dirty="0"/>
              <a:t>Formato de TCP: </a:t>
            </a:r>
            <a:endParaRPr lang="es-AR" dirty="0"/>
          </a:p>
        </p:txBody>
      </p:sp>
      <p:sp>
        <p:nvSpPr>
          <p:cNvPr id="3" name="2 Rectángulo"/>
          <p:cNvSpPr/>
          <p:nvPr/>
        </p:nvSpPr>
        <p:spPr>
          <a:xfrm>
            <a:off x="15341" y="8289078"/>
            <a:ext cx="9073008" cy="9787295"/>
          </a:xfrm>
          <a:prstGeom prst="rect">
            <a:avLst/>
          </a:prstGeom>
        </p:spPr>
        <p:txBody>
          <a:bodyPr wrap="square">
            <a:spAutoFit/>
          </a:bodyPr>
          <a:lstStyle/>
          <a:p>
            <a:pPr fontAlgn="base"/>
            <a:r>
              <a:rPr lang="es-ES" b="1" i="1" dirty="0"/>
              <a:t>Puerto Origen.</a:t>
            </a:r>
            <a:r>
              <a:rPr lang="es-ES" dirty="0"/>
              <a:t> Representa el nombre de la aplicación que envía los datos.</a:t>
            </a:r>
          </a:p>
          <a:p>
            <a:pPr fontAlgn="base"/>
            <a:r>
              <a:rPr lang="es-ES" b="1" i="1" dirty="0"/>
              <a:t>Puerto Destino.</a:t>
            </a:r>
            <a:r>
              <a:rPr lang="es-ES" dirty="0"/>
              <a:t> Representa el nombre de la aplicación que recibe los datos.</a:t>
            </a:r>
          </a:p>
          <a:p>
            <a:pPr fontAlgn="base"/>
            <a:r>
              <a:rPr lang="es-ES" b="1" i="1" dirty="0"/>
              <a:t>Número de Secuencia</a:t>
            </a:r>
            <a:r>
              <a:rPr lang="es-ES" dirty="0"/>
              <a:t>. TCP enumera cada segmento, de esta forma el Host Destino puede confirmar que todos los segmentos llegaron y con el número de secuencia puede ordenarlos para reconstruir el archivo.</a:t>
            </a:r>
          </a:p>
          <a:p>
            <a:pPr fontAlgn="base"/>
            <a:r>
              <a:rPr lang="es-ES" b="1" i="1" dirty="0"/>
              <a:t>Número de Acuse de Recibo.</a:t>
            </a:r>
            <a:r>
              <a:rPr lang="es-ES" dirty="0"/>
              <a:t> Es utilizado por el equipo receptor para reconocer que los segmentos han llegado con éxito. Este número será el número de secuencia del segmento siguiente que el Host Receptor está listo para recibir.</a:t>
            </a:r>
          </a:p>
          <a:p>
            <a:pPr fontAlgn="base"/>
            <a:r>
              <a:rPr lang="es-ES" b="1" i="1" dirty="0"/>
              <a:t>Longitud.</a:t>
            </a:r>
            <a:r>
              <a:rPr lang="es-ES" dirty="0"/>
              <a:t> Expresa la longitud de la cabecera del segmento TCP.</a:t>
            </a:r>
          </a:p>
          <a:p>
            <a:pPr fontAlgn="base"/>
            <a:r>
              <a:rPr lang="es-ES" b="1" i="1" dirty="0"/>
              <a:t>Reservados.</a:t>
            </a:r>
            <a:r>
              <a:rPr lang="es-ES" dirty="0"/>
              <a:t> No se utilizan y se establecen en “0”.</a:t>
            </a:r>
          </a:p>
          <a:p>
            <a:pPr fontAlgn="base"/>
            <a:r>
              <a:rPr lang="es-ES" b="1" i="1" dirty="0"/>
              <a:t>Indicadores de Control.</a:t>
            </a:r>
            <a:r>
              <a:rPr lang="es-ES" dirty="0"/>
              <a:t> TCP utiliza seis indicadores de control. Cada indicador está encendido si se establece en “1”, y está apagado si se establece en “0”.</a:t>
            </a:r>
          </a:p>
          <a:p>
            <a:r>
              <a:rPr lang="es-ES" dirty="0"/>
              <a:t>El orden de los indicadores de control es:</a:t>
            </a:r>
            <a:endParaRPr lang="es-ES" b="0" dirty="0" smtClean="0">
              <a:effectLst/>
            </a:endParaRPr>
          </a:p>
          <a:p>
            <a:r>
              <a:rPr lang="es-ES" b="1" i="1" u="sng" dirty="0"/>
              <a:t>U</a:t>
            </a:r>
            <a:r>
              <a:rPr lang="es-ES" dirty="0"/>
              <a:t>rgente – </a:t>
            </a:r>
            <a:r>
              <a:rPr lang="es-ES" b="1" i="1" u="sng" dirty="0"/>
              <a:t>A</a:t>
            </a:r>
            <a:r>
              <a:rPr lang="es-ES" dirty="0"/>
              <a:t>cuse de recibo – </a:t>
            </a:r>
            <a:r>
              <a:rPr lang="es-ES" b="1" i="1" u="sng" dirty="0" err="1"/>
              <a:t>P</a:t>
            </a:r>
            <a:r>
              <a:rPr lang="es-ES" dirty="0" err="1"/>
              <a:t>ush</a:t>
            </a:r>
            <a:r>
              <a:rPr lang="es-ES" dirty="0"/>
              <a:t> – </a:t>
            </a:r>
            <a:r>
              <a:rPr lang="es-ES" b="1" i="1" u="sng" dirty="0"/>
              <a:t>R</a:t>
            </a:r>
            <a:r>
              <a:rPr lang="es-ES" dirty="0"/>
              <a:t>esetear –</a:t>
            </a:r>
            <a:r>
              <a:rPr lang="es-ES" b="1" i="1" u="sng" dirty="0"/>
              <a:t> S</a:t>
            </a:r>
            <a:r>
              <a:rPr lang="es-ES" dirty="0"/>
              <a:t>incronizar – </a:t>
            </a:r>
            <a:r>
              <a:rPr lang="es-ES" b="1" i="1" u="sng" dirty="0"/>
              <a:t>F</a:t>
            </a:r>
            <a:r>
              <a:rPr lang="es-ES" dirty="0"/>
              <a:t>inalizar</a:t>
            </a:r>
            <a:endParaRPr lang="es-ES" b="0" dirty="0" smtClean="0">
              <a:effectLst/>
            </a:endParaRPr>
          </a:p>
          <a:p>
            <a:r>
              <a:rPr lang="es-ES" b="0" dirty="0" smtClean="0">
                <a:effectLst/>
              </a:rPr>
              <a:t/>
            </a:r>
            <a:br>
              <a:rPr lang="es-ES" b="0" dirty="0" smtClean="0">
                <a:effectLst/>
              </a:rPr>
            </a:br>
            <a:r>
              <a:rPr lang="es-ES" b="1" i="1" dirty="0"/>
              <a:t>Urgente:</a:t>
            </a:r>
            <a:r>
              <a:rPr lang="es-ES" dirty="0"/>
              <a:t> Toma el valor “1” indicando que el campo Puntero Urgente es válido.</a:t>
            </a:r>
            <a:endParaRPr lang="es-ES" b="0" dirty="0" smtClean="0">
              <a:effectLst/>
            </a:endParaRPr>
          </a:p>
          <a:p>
            <a:r>
              <a:rPr lang="es-ES" b="1" i="1" dirty="0"/>
              <a:t>Acuse de recibo:</a:t>
            </a:r>
            <a:r>
              <a:rPr lang="es-ES" dirty="0"/>
              <a:t> Toma el valor “1” indicando que el Número de Acuse de Recibo es       válido.</a:t>
            </a:r>
            <a:endParaRPr lang="es-ES" b="0" dirty="0" smtClean="0">
              <a:effectLst/>
            </a:endParaRPr>
          </a:p>
          <a:p>
            <a:r>
              <a:rPr lang="es-ES" b="1" i="1" dirty="0" err="1"/>
              <a:t>Push</a:t>
            </a:r>
            <a:r>
              <a:rPr lang="es-ES" b="1" i="1" dirty="0"/>
              <a:t>:</a:t>
            </a:r>
            <a:r>
              <a:rPr lang="es-ES" dirty="0"/>
              <a:t> Toma el valor “1” indicando que el proceso TCP del Destino debe pasar los datos que tenga almacenados a la capa de aplicación, sin esperar a recibir más datos.</a:t>
            </a:r>
            <a:endParaRPr lang="es-ES" b="0" dirty="0" smtClean="0">
              <a:effectLst/>
            </a:endParaRPr>
          </a:p>
          <a:p>
            <a:r>
              <a:rPr lang="es-ES" b="1" i="1" dirty="0"/>
              <a:t>Resetear:</a:t>
            </a:r>
            <a:r>
              <a:rPr lang="es-ES" dirty="0"/>
              <a:t> Toma el valor “1” indicando que termina la conexión sin esperar respuesta.</a:t>
            </a:r>
            <a:endParaRPr lang="es-ES" b="0" dirty="0" smtClean="0">
              <a:effectLst/>
            </a:endParaRPr>
          </a:p>
          <a:p>
            <a:r>
              <a:rPr lang="es-ES" b="1" i="1" dirty="0"/>
              <a:t>Sincronizar:</a:t>
            </a:r>
            <a:r>
              <a:rPr lang="es-ES" dirty="0"/>
              <a:t> Toma el valor “1” para solicitar el establecimiento de una conexión. </a:t>
            </a:r>
            <a:endParaRPr lang="es-ES" b="0" dirty="0" smtClean="0">
              <a:effectLst/>
            </a:endParaRPr>
          </a:p>
          <a:p>
            <a:r>
              <a:rPr lang="es-ES" b="1" i="1" dirty="0"/>
              <a:t>Finalizar:</a:t>
            </a:r>
            <a:r>
              <a:rPr lang="es-ES" dirty="0"/>
              <a:t> Toma el valor “1” para indicar que se solicita la finalización de una conexión. El paquete que lo lleva activo indica que es el último segmento a enviar.</a:t>
            </a:r>
            <a:endParaRPr lang="es-ES" b="0" dirty="0" smtClean="0">
              <a:effectLst/>
            </a:endParaRPr>
          </a:p>
          <a:p>
            <a:pPr fontAlgn="base"/>
            <a:r>
              <a:rPr lang="es-ES" b="0" dirty="0" smtClean="0">
                <a:effectLst/>
              </a:rPr>
              <a:t/>
            </a:r>
            <a:br>
              <a:rPr lang="es-ES" b="0" dirty="0" smtClean="0">
                <a:effectLst/>
              </a:rPr>
            </a:br>
            <a:r>
              <a:rPr lang="es-ES" b="0" dirty="0" smtClean="0">
                <a:effectLst/>
              </a:rPr>
              <a:t/>
            </a:r>
            <a:br>
              <a:rPr lang="es-ES" b="0" dirty="0" smtClean="0">
                <a:effectLst/>
              </a:rPr>
            </a:br>
            <a:r>
              <a:rPr lang="es-ES" b="1" i="1" dirty="0"/>
              <a:t>Ventana o tamaño de ventana:</a:t>
            </a:r>
            <a:r>
              <a:rPr lang="es-ES" dirty="0"/>
              <a:t> Indica el tamaño del buffer de memoria que tiene disponible el Host Receptor para recibir segmentos TCP.</a:t>
            </a:r>
          </a:p>
          <a:p>
            <a:pPr fontAlgn="base"/>
            <a:r>
              <a:rPr lang="es-ES" b="1" i="1" dirty="0"/>
              <a:t>Suma de Comprobación</a:t>
            </a:r>
            <a:r>
              <a:rPr lang="es-ES" dirty="0"/>
              <a:t>: Es un valor obtenido de realizar una comprobación de redundancia cíclica, CRC, utilizando la cabecera y los datos del segmento TCP, para confirmar que no hay ninguna alteración en el mismo.</a:t>
            </a:r>
          </a:p>
          <a:p>
            <a:pPr fontAlgn="base"/>
            <a:r>
              <a:rPr lang="es-ES" b="1" i="1" dirty="0"/>
              <a:t>Puntero Urgente.</a:t>
            </a:r>
            <a:r>
              <a:rPr lang="es-ES" dirty="0"/>
              <a:t> Si el indicador de control Urgente está activado en “1”, este campo es válido, e indica dónde acaban los datos urgentes.</a:t>
            </a:r>
          </a:p>
          <a:p>
            <a:pPr fontAlgn="base"/>
            <a:r>
              <a:rPr lang="es-ES" b="1" i="1" dirty="0"/>
              <a:t>Opciones y Relleno.</a:t>
            </a:r>
            <a:r>
              <a:rPr lang="es-ES" dirty="0"/>
              <a:t> Raramente algunas opciones pueden agregarse en el campo Opciones. El campo Relleno sirve para completar la palabra de 32 bits de la cabecera de TCP.</a:t>
            </a:r>
          </a:p>
          <a:p>
            <a:r>
              <a:rPr lang="es-ES" b="1" i="1" dirty="0"/>
              <a:t>Datos:</a:t>
            </a:r>
            <a:r>
              <a:rPr lang="es-ES" dirty="0"/>
              <a:t> Este campo es de los datos reales que quieren transmitirse.</a:t>
            </a:r>
            <a:endParaRPr lang="es-AR" dirty="0"/>
          </a:p>
        </p:txBody>
      </p:sp>
      <p:sp>
        <p:nvSpPr>
          <p:cNvPr id="4" name="3 Rectángulo"/>
          <p:cNvSpPr/>
          <p:nvPr/>
        </p:nvSpPr>
        <p:spPr>
          <a:xfrm>
            <a:off x="289150" y="5589240"/>
            <a:ext cx="8064896" cy="369332"/>
          </a:xfrm>
          <a:prstGeom prst="rect">
            <a:avLst/>
          </a:prstGeom>
        </p:spPr>
        <p:txBody>
          <a:bodyPr wrap="square">
            <a:spAutoFit/>
          </a:bodyPr>
          <a:lstStyle/>
          <a:p>
            <a:r>
              <a:rPr lang="es-ES" dirty="0" smtClean="0"/>
              <a:t>Puntero Urgente: Desde el primer byte hasta el marcado por el puntero de urgente. </a:t>
            </a:r>
            <a:endParaRPr lang="es-AR" dirty="0"/>
          </a:p>
        </p:txBody>
      </p:sp>
      <p:sp>
        <p:nvSpPr>
          <p:cNvPr id="5" name="4 Rectángulo"/>
          <p:cNvSpPr/>
          <p:nvPr/>
        </p:nvSpPr>
        <p:spPr>
          <a:xfrm>
            <a:off x="257794" y="5013176"/>
            <a:ext cx="8856984" cy="369332"/>
          </a:xfrm>
          <a:prstGeom prst="rect">
            <a:avLst/>
          </a:prstGeom>
        </p:spPr>
        <p:txBody>
          <a:bodyPr wrap="square">
            <a:spAutoFit/>
          </a:bodyPr>
          <a:lstStyle/>
          <a:p>
            <a:r>
              <a:rPr lang="es-ES" dirty="0"/>
              <a:t>Los campos resaltados en celeste,  son configurados por la estación receptora.</a:t>
            </a:r>
            <a:endParaRPr lang="es-AR"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97" y="836712"/>
            <a:ext cx="7893050" cy="387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452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95736" y="188640"/>
            <a:ext cx="3568862" cy="369332"/>
          </a:xfrm>
          <a:prstGeom prst="rect">
            <a:avLst/>
          </a:prstGeom>
        </p:spPr>
        <p:txBody>
          <a:bodyPr wrap="none">
            <a:spAutoFit/>
          </a:bodyPr>
          <a:lstStyle/>
          <a:p>
            <a:r>
              <a:rPr lang="es-ES" b="1" i="1" dirty="0"/>
              <a:t>Establecimiento de la conexión TCP.</a:t>
            </a:r>
            <a:endParaRPr lang="es-AR" dirty="0"/>
          </a:p>
        </p:txBody>
      </p:sp>
      <p:sp>
        <p:nvSpPr>
          <p:cNvPr id="3" name="2 Rectángulo"/>
          <p:cNvSpPr/>
          <p:nvPr/>
        </p:nvSpPr>
        <p:spPr>
          <a:xfrm>
            <a:off x="4572000" y="557972"/>
            <a:ext cx="2670924" cy="369332"/>
          </a:xfrm>
          <a:prstGeom prst="rect">
            <a:avLst/>
          </a:prstGeom>
        </p:spPr>
        <p:txBody>
          <a:bodyPr wrap="none">
            <a:spAutoFit/>
          </a:bodyPr>
          <a:lstStyle/>
          <a:p>
            <a:r>
              <a:rPr lang="es-AR" b="1" i="1" dirty="0" smtClean="0"/>
              <a:t>Negociación </a:t>
            </a:r>
            <a:r>
              <a:rPr lang="es-AR" b="1" i="1" dirty="0"/>
              <a:t>en tres pasos</a:t>
            </a:r>
            <a:endParaRPr lang="es-A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927304"/>
            <a:ext cx="5133975"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79512" y="5952266"/>
            <a:ext cx="8784976" cy="369332"/>
          </a:xfrm>
          <a:prstGeom prst="rect">
            <a:avLst/>
          </a:prstGeom>
        </p:spPr>
        <p:txBody>
          <a:bodyPr wrap="square">
            <a:spAutoFit/>
          </a:bodyPr>
          <a:lstStyle/>
          <a:p>
            <a:r>
              <a:rPr lang="es-ES" dirty="0" smtClean="0"/>
              <a:t>Indicadores </a:t>
            </a:r>
            <a:r>
              <a:rPr lang="es-ES" dirty="0"/>
              <a:t>de control: Sincronizar, (syn), y  Reconocimiento, (ack).</a:t>
            </a:r>
            <a:endParaRPr lang="es-AR" dirty="0"/>
          </a:p>
        </p:txBody>
      </p:sp>
    </p:spTree>
    <p:extLst>
      <p:ext uri="{BB962C8B-B14F-4D97-AF65-F5344CB8AC3E}">
        <p14:creationId xmlns:p14="http://schemas.microsoft.com/office/powerpoint/2010/main" val="208452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04800" y="116632"/>
            <a:ext cx="8083624" cy="461665"/>
          </a:xfrm>
          <a:prstGeom prst="rect">
            <a:avLst/>
          </a:prstGeom>
          <a:noFill/>
        </p:spPr>
        <p:txBody>
          <a:bodyPr wrap="square" rtlCol="0">
            <a:spAutoFit/>
          </a:bodyPr>
          <a:lstStyle/>
          <a:p>
            <a:r>
              <a:rPr lang="es-AR" sz="2400" dirty="0" smtClean="0"/>
              <a:t>Ventana deslizante de 3 segmentos:</a:t>
            </a:r>
            <a:endParaRPr lang="es-AR" sz="24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764704"/>
            <a:ext cx="756285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452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lh5.googleusercontent.com/Q5oRzADG2cjVEqJedgw0hhgngH3WNlaxwk7VRvatUFeiHLarCM951SLExv1I2kNs_9BwTmlAWtfWWjvbNzBy-BreAodGpvhWjmNj6aJkENUrc8vnthQK2LMgDjW9dnX_5t3IcAw=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80728"/>
            <a:ext cx="7208380" cy="5400600"/>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1917018" y="332656"/>
            <a:ext cx="3591086" cy="369332"/>
          </a:xfrm>
          <a:prstGeom prst="rect">
            <a:avLst/>
          </a:prstGeom>
          <a:noFill/>
        </p:spPr>
        <p:txBody>
          <a:bodyPr wrap="square" rtlCol="0">
            <a:spAutoFit/>
          </a:bodyPr>
          <a:lstStyle/>
          <a:p>
            <a:r>
              <a:rPr lang="es-AR" dirty="0" smtClean="0"/>
              <a:t>Reenvío de Segmento perdido.</a:t>
            </a:r>
            <a:endParaRPr lang="es-AR" dirty="0"/>
          </a:p>
        </p:txBody>
      </p:sp>
    </p:spTree>
    <p:extLst>
      <p:ext uri="{BB962C8B-B14F-4D97-AF65-F5344CB8AC3E}">
        <p14:creationId xmlns:p14="http://schemas.microsoft.com/office/powerpoint/2010/main" val="208452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1" y="980728"/>
            <a:ext cx="8475435"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2141965" y="1014165"/>
            <a:ext cx="1728192" cy="307777"/>
          </a:xfrm>
          <a:prstGeom prst="rect">
            <a:avLst/>
          </a:prstGeom>
          <a:noFill/>
        </p:spPr>
        <p:txBody>
          <a:bodyPr wrap="square" rtlCol="0">
            <a:spAutoFit/>
          </a:bodyPr>
          <a:lstStyle/>
          <a:p>
            <a:r>
              <a:rPr lang="es-AR" sz="1400" dirty="0" smtClean="0"/>
              <a:t>De tres segmentos</a:t>
            </a:r>
            <a:endParaRPr lang="es-AR" sz="1400" dirty="0"/>
          </a:p>
        </p:txBody>
      </p:sp>
    </p:spTree>
    <p:extLst>
      <p:ext uri="{BB962C8B-B14F-4D97-AF65-F5344CB8AC3E}">
        <p14:creationId xmlns:p14="http://schemas.microsoft.com/office/powerpoint/2010/main" val="5668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23925"/>
            <a:ext cx="8686800" cy="50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381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76200"/>
            <a:ext cx="8620125"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80175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398</Words>
  <Application>Microsoft Office PowerPoint</Application>
  <PresentationFormat>Presentación en pantalla (4:3)</PresentationFormat>
  <Paragraphs>69</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rudisi</dc:creator>
  <cp:lastModifiedBy>gustavo rudisi</cp:lastModifiedBy>
  <cp:revision>17</cp:revision>
  <dcterms:created xsi:type="dcterms:W3CDTF">2021-10-06T14:33:05Z</dcterms:created>
  <dcterms:modified xsi:type="dcterms:W3CDTF">2021-10-19T13:41:22Z</dcterms:modified>
</cp:coreProperties>
</file>