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5FzHGiTa2US/dVsMfleS9W2kH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 name="Shape 23"/>
        <p:cNvGrpSpPr/>
        <p:nvPr/>
      </p:nvGrpSpPr>
      <p:grpSpPr>
        <a:xfrm>
          <a:off x="0" y="0"/>
          <a:ext cx="0" cy="0"/>
          <a:chOff x="0" y="0"/>
          <a:chExt cx="0" cy="0"/>
        </a:xfrm>
      </p:grpSpPr>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971600" y="476672"/>
            <a:ext cx="741682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1200" u="none" cap="none" strike="noStrike">
                <a:solidFill>
                  <a:schemeClr val="dk1"/>
                </a:solidFill>
                <a:latin typeface="Arial"/>
                <a:ea typeface="Arial"/>
                <a:cs typeface="Arial"/>
                <a:sym typeface="Arial"/>
              </a:rPr>
              <a:t>Unidad 4: Transmisión en bloques de datos, detección de errores. Capa de Interfaz de red.                                                                                                                                             .                                                                                                                                        (capa1)</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s-ES" sz="1200">
                <a:solidFill>
                  <a:schemeClr val="dk1"/>
                </a:solidFill>
                <a:latin typeface="Arial"/>
                <a:ea typeface="Arial"/>
                <a:cs typeface="Arial"/>
                <a:sym typeface="Arial"/>
              </a:rPr>
              <a:t>1. </a:t>
            </a:r>
            <a:r>
              <a:rPr b="1" lang="es-ES" sz="1200">
                <a:solidFill>
                  <a:schemeClr val="dk1"/>
                </a:solidFill>
                <a:latin typeface="Arial"/>
                <a:ea typeface="Arial"/>
                <a:cs typeface="Arial"/>
                <a:sym typeface="Arial"/>
              </a:rPr>
              <a:t>Empaquetamiento de datos en bloques para el envío por la red.</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 Concepto de Bloque.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b) Concepto de Anidamiento.</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2</a:t>
            </a:r>
            <a:r>
              <a:rPr b="1" lang="es-ES" sz="1200">
                <a:solidFill>
                  <a:schemeClr val="dk1"/>
                </a:solidFill>
                <a:latin typeface="Arial"/>
                <a:ea typeface="Arial"/>
                <a:cs typeface="Arial"/>
                <a:sym typeface="Arial"/>
              </a:rPr>
              <a:t>.Transmisión de bloques por multiplexión por división de tiempo.</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3. </a:t>
            </a:r>
            <a:r>
              <a:rPr b="1" lang="es-ES" sz="1200">
                <a:solidFill>
                  <a:schemeClr val="dk1"/>
                </a:solidFill>
                <a:latin typeface="Arial"/>
                <a:ea typeface="Arial"/>
                <a:cs typeface="Arial"/>
                <a:sym typeface="Arial"/>
              </a:rPr>
              <a:t>Errores de transmisión y Detección de errores por los siguientes sistemas:</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 Por bit de paridad.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b) Por paridad bidimensional.</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c) Por Cifra de comprobación.</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d) Por Comprobación de Redundancia Cíclica. (CRC).</a:t>
            </a:r>
            <a:endParaRPr/>
          </a:p>
        </p:txBody>
      </p:sp>
      <p:pic>
        <p:nvPicPr>
          <p:cNvPr id="85" name="Google Shape;85;p1"/>
          <p:cNvPicPr preferRelativeResize="0"/>
          <p:nvPr/>
        </p:nvPicPr>
        <p:blipFill rotWithShape="1">
          <a:blip r:embed="rId3">
            <a:alphaModFix/>
          </a:blip>
          <a:srcRect b="0" l="0" r="0" t="0"/>
          <a:stretch/>
        </p:blipFill>
        <p:spPr>
          <a:xfrm>
            <a:off x="2915816" y="3749452"/>
            <a:ext cx="2543175" cy="2552700"/>
          </a:xfrm>
          <a:prstGeom prst="rect">
            <a:avLst/>
          </a:prstGeom>
          <a:noFill/>
          <a:ln>
            <a:noFill/>
          </a:ln>
        </p:spPr>
      </p:pic>
      <p:sp>
        <p:nvSpPr>
          <p:cNvPr id="86" name="Google Shape;86;p1"/>
          <p:cNvSpPr/>
          <p:nvPr/>
        </p:nvSpPr>
        <p:spPr>
          <a:xfrm>
            <a:off x="2627784" y="5517232"/>
            <a:ext cx="3168352" cy="864096"/>
          </a:xfrm>
          <a:prstGeom prst="roundRect">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0"/>
          <p:cNvPicPr preferRelativeResize="0"/>
          <p:nvPr/>
        </p:nvPicPr>
        <p:blipFill rotWithShape="1">
          <a:blip r:embed="rId3">
            <a:alphaModFix/>
          </a:blip>
          <a:srcRect b="0" l="0" r="0" t="0"/>
          <a:stretch/>
        </p:blipFill>
        <p:spPr>
          <a:xfrm>
            <a:off x="1043608" y="1340768"/>
            <a:ext cx="6921500" cy="4451350"/>
          </a:xfrm>
          <a:prstGeom prst="rect">
            <a:avLst/>
          </a:prstGeom>
          <a:noFill/>
          <a:ln>
            <a:noFill/>
          </a:ln>
        </p:spPr>
      </p:pic>
      <p:pic>
        <p:nvPicPr>
          <p:cNvPr id="146" name="Google Shape;146;p10"/>
          <p:cNvPicPr preferRelativeResize="0"/>
          <p:nvPr/>
        </p:nvPicPr>
        <p:blipFill rotWithShape="1">
          <a:blip r:embed="rId4">
            <a:alphaModFix/>
          </a:blip>
          <a:srcRect b="0" l="0" r="0" t="0"/>
          <a:stretch/>
        </p:blipFill>
        <p:spPr>
          <a:xfrm>
            <a:off x="1313211" y="6237312"/>
            <a:ext cx="4824536" cy="3355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1"/>
          <p:cNvPicPr preferRelativeResize="0"/>
          <p:nvPr/>
        </p:nvPicPr>
        <p:blipFill rotWithShape="1">
          <a:blip r:embed="rId3">
            <a:alphaModFix/>
          </a:blip>
          <a:srcRect b="0" l="0" r="0" t="0"/>
          <a:stretch/>
        </p:blipFill>
        <p:spPr>
          <a:xfrm>
            <a:off x="1403648" y="12874"/>
            <a:ext cx="4824536" cy="335564"/>
          </a:xfrm>
          <a:prstGeom prst="rect">
            <a:avLst/>
          </a:prstGeom>
          <a:noFill/>
          <a:ln>
            <a:noFill/>
          </a:ln>
        </p:spPr>
      </p:pic>
      <p:pic>
        <p:nvPicPr>
          <p:cNvPr id="152" name="Google Shape;152;p11"/>
          <p:cNvPicPr preferRelativeResize="0"/>
          <p:nvPr/>
        </p:nvPicPr>
        <p:blipFill rotWithShape="1">
          <a:blip r:embed="rId4">
            <a:alphaModFix/>
          </a:blip>
          <a:srcRect b="0" l="0" r="0" t="0"/>
          <a:stretch/>
        </p:blipFill>
        <p:spPr>
          <a:xfrm>
            <a:off x="1115615" y="348438"/>
            <a:ext cx="6286153" cy="3249331"/>
          </a:xfrm>
          <a:prstGeom prst="rect">
            <a:avLst/>
          </a:prstGeom>
          <a:noFill/>
          <a:ln>
            <a:noFill/>
          </a:ln>
        </p:spPr>
      </p:pic>
      <p:sp>
        <p:nvSpPr>
          <p:cNvPr id="153" name="Google Shape;153;p11"/>
          <p:cNvSpPr txBox="1"/>
          <p:nvPr/>
        </p:nvSpPr>
        <p:spPr>
          <a:xfrm>
            <a:off x="467544" y="3573016"/>
            <a:ext cx="820891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 El resto es sumado al producto D * 2</a:t>
            </a:r>
            <a:r>
              <a:rPr baseline="30000" lang="es-ES" sz="1200">
                <a:solidFill>
                  <a:schemeClr val="dk1"/>
                </a:solidFill>
                <a:latin typeface="Calibri"/>
                <a:ea typeface="Calibri"/>
                <a:cs typeface="Calibri"/>
                <a:sym typeface="Calibri"/>
              </a:rPr>
              <a:t>3</a:t>
            </a:r>
            <a:r>
              <a:rPr lang="es-ES" sz="1200">
                <a:solidFill>
                  <a:schemeClr val="dk1"/>
                </a:solidFill>
                <a:latin typeface="Calibri"/>
                <a:ea typeface="Calibri"/>
                <a:cs typeface="Calibri"/>
                <a:sym typeface="Calibri"/>
              </a:rPr>
              <a:t> :            D * 2</a:t>
            </a:r>
            <a:r>
              <a:rPr baseline="30000" lang="es-ES" sz="1200">
                <a:solidFill>
                  <a:schemeClr val="dk1"/>
                </a:solidFill>
                <a:latin typeface="Calibri"/>
                <a:ea typeface="Calibri"/>
                <a:cs typeface="Calibri"/>
                <a:sym typeface="Calibri"/>
              </a:rPr>
              <a:t>3</a:t>
            </a:r>
            <a:r>
              <a:rPr lang="es-ES" sz="1200">
                <a:solidFill>
                  <a:schemeClr val="dk1"/>
                </a:solidFill>
                <a:latin typeface="Calibri"/>
                <a:ea typeface="Calibri"/>
                <a:cs typeface="Calibri"/>
                <a:sym typeface="Calibri"/>
              </a:rPr>
              <a:t>  +  R                          101110000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                  011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Esto se envía al transmisor                                                             101110011</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br>
              <a:rPr lang="es-ES" sz="1200">
                <a:solidFill>
                  <a:schemeClr val="dk1"/>
                </a:solidFill>
                <a:latin typeface="Calibri"/>
                <a:ea typeface="Calibri"/>
                <a:cs typeface="Calibri"/>
                <a:sym typeface="Calibri"/>
              </a:rPr>
            </a:br>
            <a:br>
              <a:rPr lang="es-ES" sz="1200">
                <a:solidFill>
                  <a:schemeClr val="dk1"/>
                </a:solidFill>
                <a:latin typeface="Calibri"/>
                <a:ea typeface="Calibri"/>
                <a:cs typeface="Calibri"/>
                <a:sym typeface="Calibri"/>
              </a:rPr>
            </a:br>
            <a:endParaRPr sz="1200">
              <a:solidFill>
                <a:schemeClr val="dk1"/>
              </a:solidFill>
              <a:latin typeface="Arial"/>
              <a:ea typeface="Arial"/>
              <a:cs typeface="Arial"/>
              <a:sym typeface="Arial"/>
            </a:endParaRPr>
          </a:p>
        </p:txBody>
      </p:sp>
      <p:cxnSp>
        <p:nvCxnSpPr>
          <p:cNvPr id="154" name="Google Shape;154;p11"/>
          <p:cNvCxnSpPr/>
          <p:nvPr/>
        </p:nvCxnSpPr>
        <p:spPr>
          <a:xfrm flipH="1" rot="10800000">
            <a:off x="3347864" y="4267311"/>
            <a:ext cx="1440160" cy="25786"/>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2"/>
          <p:cNvPicPr preferRelativeResize="0"/>
          <p:nvPr/>
        </p:nvPicPr>
        <p:blipFill rotWithShape="1">
          <a:blip r:embed="rId3">
            <a:alphaModFix/>
          </a:blip>
          <a:srcRect b="0" l="0" r="0" t="0"/>
          <a:stretch/>
        </p:blipFill>
        <p:spPr>
          <a:xfrm>
            <a:off x="1768302" y="1340768"/>
            <a:ext cx="4759643" cy="2764334"/>
          </a:xfrm>
          <a:prstGeom prst="rect">
            <a:avLst/>
          </a:prstGeom>
          <a:noFill/>
          <a:ln>
            <a:noFill/>
          </a:ln>
        </p:spPr>
      </p:pic>
      <p:sp>
        <p:nvSpPr>
          <p:cNvPr id="160" name="Google Shape;160;p12"/>
          <p:cNvSpPr txBox="1"/>
          <p:nvPr/>
        </p:nvSpPr>
        <p:spPr>
          <a:xfrm>
            <a:off x="1691680" y="332656"/>
            <a:ext cx="5112568"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100">
                <a:solidFill>
                  <a:schemeClr val="dk1"/>
                </a:solidFill>
                <a:latin typeface="Calibri"/>
                <a:ea typeface="Calibri"/>
                <a:cs typeface="Calibri"/>
                <a:sym typeface="Calibri"/>
              </a:rPr>
              <a:t>En el receptor:</a:t>
            </a:r>
            <a:endParaRPr/>
          </a:p>
          <a:p>
            <a:pPr indent="0" lvl="0" marL="0" marR="0" rtl="0" algn="l">
              <a:spcBef>
                <a:spcPts val="0"/>
              </a:spcBef>
              <a:spcAft>
                <a:spcPts val="0"/>
              </a:spcAft>
              <a:buNone/>
            </a:pP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El receptor efectúa la división de lo que recibió: (D * 2</a:t>
            </a:r>
            <a:r>
              <a:rPr baseline="30000" lang="es-ES" sz="1100">
                <a:solidFill>
                  <a:schemeClr val="dk1"/>
                </a:solidFill>
                <a:latin typeface="Calibri"/>
                <a:ea typeface="Calibri"/>
                <a:cs typeface="Calibri"/>
                <a:sym typeface="Calibri"/>
              </a:rPr>
              <a:t>3</a:t>
            </a:r>
            <a:r>
              <a:rPr lang="es-ES" sz="1100">
                <a:solidFill>
                  <a:schemeClr val="dk1"/>
                </a:solidFill>
                <a:latin typeface="Calibri"/>
                <a:ea typeface="Calibri"/>
                <a:cs typeface="Calibri"/>
                <a:sym typeface="Calibri"/>
              </a:rPr>
              <a:t>  +  R)   por G       </a:t>
            </a:r>
            <a:endParaRPr sz="1100">
              <a:solidFill>
                <a:schemeClr val="dk1"/>
              </a:solidFill>
              <a:latin typeface="Arial"/>
              <a:ea typeface="Arial"/>
              <a:cs typeface="Arial"/>
              <a:sym typeface="Arial"/>
            </a:endParaRPr>
          </a:p>
        </p:txBody>
      </p:sp>
      <p:sp>
        <p:nvSpPr>
          <p:cNvPr id="161" name="Google Shape;161;p12"/>
          <p:cNvSpPr/>
          <p:nvPr/>
        </p:nvSpPr>
        <p:spPr>
          <a:xfrm>
            <a:off x="1115616" y="4639925"/>
            <a:ext cx="856895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100">
                <a:solidFill>
                  <a:schemeClr val="dk1"/>
                </a:solidFill>
                <a:latin typeface="Arial"/>
                <a:ea typeface="Arial"/>
                <a:cs typeface="Arial"/>
                <a:sym typeface="Arial"/>
              </a:rPr>
              <a:t>Y detectará la presencia de errores cuando al hacer esta división el resto resulta </a:t>
            </a:r>
            <a:r>
              <a:rPr b="1" i="1" lang="es-ES" sz="1100">
                <a:solidFill>
                  <a:schemeClr val="dk1"/>
                </a:solidFill>
                <a:latin typeface="Arial"/>
                <a:ea typeface="Arial"/>
                <a:cs typeface="Arial"/>
                <a:sym typeface="Arial"/>
              </a:rPr>
              <a:t>no nulo.</a:t>
            </a:r>
            <a:endParaRPr sz="11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b="0" l="0" r="0" t="0"/>
          <a:stretch/>
        </p:blipFill>
        <p:spPr>
          <a:xfrm>
            <a:off x="1907704" y="1988840"/>
            <a:ext cx="5562222" cy="2952328"/>
          </a:xfrm>
          <a:prstGeom prst="rect">
            <a:avLst/>
          </a:prstGeom>
          <a:noFill/>
          <a:ln>
            <a:noFill/>
          </a:ln>
        </p:spPr>
      </p:pic>
      <p:sp>
        <p:nvSpPr>
          <p:cNvPr id="92" name="Google Shape;92;p2"/>
          <p:cNvSpPr/>
          <p:nvPr/>
        </p:nvSpPr>
        <p:spPr>
          <a:xfrm>
            <a:off x="539552" y="620687"/>
            <a:ext cx="74888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chemeClr val="dk1"/>
                </a:solidFill>
                <a:latin typeface="Arial"/>
                <a:ea typeface="Arial"/>
                <a:cs typeface="Arial"/>
                <a:sym typeface="Arial"/>
              </a:rPr>
              <a:t>1</a:t>
            </a:r>
            <a:r>
              <a:rPr b="1" lang="es-ES" sz="1200">
                <a:solidFill>
                  <a:schemeClr val="dk1"/>
                </a:solidFill>
                <a:latin typeface="Arial"/>
                <a:ea typeface="Arial"/>
                <a:cs typeface="Arial"/>
                <a:sym typeface="Arial"/>
              </a:rPr>
              <a:t>. Empaquetamiento de datos en bloques para el envío por la red.</a:t>
            </a:r>
            <a:endParaRPr/>
          </a:p>
          <a:p>
            <a:pPr indent="0" lvl="0" marL="0" marR="0" rtl="0" algn="ctr">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ctr">
              <a:spcBef>
                <a:spcPts val="0"/>
              </a:spcBef>
              <a:spcAft>
                <a:spcPts val="0"/>
              </a:spcAft>
              <a:buNone/>
            </a:pPr>
            <a:r>
              <a:rPr lang="es-ES" sz="1200">
                <a:solidFill>
                  <a:schemeClr val="dk1"/>
                </a:solidFill>
                <a:latin typeface="Arial"/>
                <a:ea typeface="Arial"/>
                <a:cs typeface="Arial"/>
                <a:sym typeface="Arial"/>
              </a:rPr>
              <a:t>	a) Concepto de Bloque.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1043608" y="332656"/>
            <a:ext cx="64807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Arial"/>
                <a:ea typeface="Arial"/>
                <a:cs typeface="Arial"/>
                <a:sym typeface="Arial"/>
              </a:rPr>
              <a:t>1. </a:t>
            </a:r>
            <a:r>
              <a:rPr b="1" lang="es-ES" sz="1200">
                <a:solidFill>
                  <a:schemeClr val="dk1"/>
                </a:solidFill>
                <a:latin typeface="Arial"/>
                <a:ea typeface="Arial"/>
                <a:cs typeface="Arial"/>
                <a:sym typeface="Arial"/>
              </a:rPr>
              <a:t>Empaquetamiento de datos en bloques para el envío por la red.</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a:t>
            </a:r>
            <a:endParaRPr/>
          </a:p>
          <a:p>
            <a:pPr indent="0" lvl="0" marL="0" marR="0" rtl="0" algn="l">
              <a:spcBef>
                <a:spcPts val="0"/>
              </a:spcBef>
              <a:spcAft>
                <a:spcPts val="0"/>
              </a:spcAft>
              <a:buNone/>
            </a:pPr>
            <a:r>
              <a:rPr lang="es-ES" sz="1200">
                <a:solidFill>
                  <a:schemeClr val="dk1"/>
                </a:solidFill>
                <a:latin typeface="Arial"/>
                <a:ea typeface="Arial"/>
                <a:cs typeface="Arial"/>
                <a:sym typeface="Arial"/>
              </a:rPr>
              <a:t>	b) Concepto de Anidamiento.</a:t>
            </a:r>
            <a:endParaRPr/>
          </a:p>
        </p:txBody>
      </p:sp>
      <p:pic>
        <p:nvPicPr>
          <p:cNvPr id="98" name="Google Shape;98;p3"/>
          <p:cNvPicPr preferRelativeResize="0"/>
          <p:nvPr/>
        </p:nvPicPr>
        <p:blipFill rotWithShape="1">
          <a:blip r:embed="rId3">
            <a:alphaModFix/>
          </a:blip>
          <a:srcRect b="0" l="0" r="0" t="0"/>
          <a:stretch/>
        </p:blipFill>
        <p:spPr>
          <a:xfrm>
            <a:off x="3601941" y="1124744"/>
            <a:ext cx="5372100" cy="4991100"/>
          </a:xfrm>
          <a:prstGeom prst="rect">
            <a:avLst/>
          </a:prstGeom>
          <a:noFill/>
          <a:ln>
            <a:noFill/>
          </a:ln>
        </p:spPr>
      </p:pic>
      <p:pic>
        <p:nvPicPr>
          <p:cNvPr id="99" name="Google Shape;99;p3"/>
          <p:cNvPicPr preferRelativeResize="0"/>
          <p:nvPr/>
        </p:nvPicPr>
        <p:blipFill rotWithShape="1">
          <a:blip r:embed="rId4">
            <a:alphaModFix/>
          </a:blip>
          <a:srcRect b="0" l="0" r="0" t="0"/>
          <a:stretch/>
        </p:blipFill>
        <p:spPr>
          <a:xfrm>
            <a:off x="467544" y="1196752"/>
            <a:ext cx="2543175" cy="2552700"/>
          </a:xfrm>
          <a:prstGeom prst="rect">
            <a:avLst/>
          </a:prstGeom>
          <a:noFill/>
          <a:ln>
            <a:noFill/>
          </a:ln>
        </p:spPr>
      </p:pic>
      <p:pic>
        <p:nvPicPr>
          <p:cNvPr id="100" name="Google Shape;100;p3"/>
          <p:cNvPicPr preferRelativeResize="0"/>
          <p:nvPr/>
        </p:nvPicPr>
        <p:blipFill rotWithShape="1">
          <a:blip r:embed="rId5">
            <a:alphaModFix/>
          </a:blip>
          <a:srcRect b="0" l="0" r="0" t="0"/>
          <a:stretch/>
        </p:blipFill>
        <p:spPr>
          <a:xfrm>
            <a:off x="817428" y="4365104"/>
            <a:ext cx="2448272" cy="20518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b="0" l="0" r="0" t="0"/>
          <a:stretch/>
        </p:blipFill>
        <p:spPr>
          <a:xfrm>
            <a:off x="831884" y="2132856"/>
            <a:ext cx="7933816" cy="2304256"/>
          </a:xfrm>
          <a:prstGeom prst="rect">
            <a:avLst/>
          </a:prstGeom>
          <a:noFill/>
          <a:ln>
            <a:noFill/>
          </a:ln>
        </p:spPr>
      </p:pic>
      <p:sp>
        <p:nvSpPr>
          <p:cNvPr id="106" name="Google Shape;106;p4"/>
          <p:cNvSpPr txBox="1"/>
          <p:nvPr/>
        </p:nvSpPr>
        <p:spPr>
          <a:xfrm>
            <a:off x="1259632" y="707988"/>
            <a:ext cx="53285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2.   Tra</a:t>
            </a:r>
            <a:r>
              <a:rPr b="1" lang="es-ES" sz="1200">
                <a:solidFill>
                  <a:schemeClr val="dk1"/>
                </a:solidFill>
                <a:latin typeface="Calibri"/>
                <a:ea typeface="Calibri"/>
                <a:cs typeface="Calibri"/>
                <a:sym typeface="Calibri"/>
              </a:rPr>
              <a:t>nsmisión de bloques por multiplexión por división de tiempo</a:t>
            </a:r>
            <a:r>
              <a:rPr lang="es-ES" sz="1200">
                <a:solidFill>
                  <a:schemeClr val="dk1"/>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b="0" l="0" r="0" t="0"/>
          <a:stretch/>
        </p:blipFill>
        <p:spPr>
          <a:xfrm>
            <a:off x="74279" y="2708920"/>
            <a:ext cx="3971925" cy="2190750"/>
          </a:xfrm>
          <a:prstGeom prst="rect">
            <a:avLst/>
          </a:prstGeom>
          <a:noFill/>
          <a:ln>
            <a:noFill/>
          </a:ln>
        </p:spPr>
      </p:pic>
      <p:pic>
        <p:nvPicPr>
          <p:cNvPr id="112" name="Google Shape;112;p5"/>
          <p:cNvPicPr preferRelativeResize="0"/>
          <p:nvPr/>
        </p:nvPicPr>
        <p:blipFill rotWithShape="1">
          <a:blip r:embed="rId4">
            <a:alphaModFix/>
          </a:blip>
          <a:srcRect b="0" l="0" r="0" t="0"/>
          <a:stretch/>
        </p:blipFill>
        <p:spPr>
          <a:xfrm>
            <a:off x="4439505" y="2780928"/>
            <a:ext cx="4581525" cy="2667000"/>
          </a:xfrm>
          <a:prstGeom prst="rect">
            <a:avLst/>
          </a:prstGeom>
          <a:noFill/>
          <a:ln>
            <a:noFill/>
          </a:ln>
        </p:spPr>
      </p:pic>
      <p:sp>
        <p:nvSpPr>
          <p:cNvPr id="113" name="Google Shape;113;p5"/>
          <p:cNvSpPr txBox="1"/>
          <p:nvPr/>
        </p:nvSpPr>
        <p:spPr>
          <a:xfrm>
            <a:off x="967694" y="682597"/>
            <a:ext cx="71287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3</a:t>
            </a:r>
            <a:r>
              <a:rPr b="1" lang="es-ES" sz="1200">
                <a:solidFill>
                  <a:schemeClr val="dk1"/>
                </a:solidFill>
                <a:latin typeface="Calibri"/>
                <a:ea typeface="Calibri"/>
                <a:cs typeface="Calibri"/>
                <a:sym typeface="Calibri"/>
              </a:rPr>
              <a:t>. Errores de transmisión y Detección de errores por los siguientes sistemas</a:t>
            </a:r>
            <a:r>
              <a:rPr lang="es-E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228600" lvl="0" marL="228600" marR="0" rtl="0" algn="l">
              <a:spcBef>
                <a:spcPts val="0"/>
              </a:spcBef>
              <a:spcAft>
                <a:spcPts val="0"/>
              </a:spcAft>
              <a:buClr>
                <a:schemeClr val="dk1"/>
              </a:buClr>
              <a:buSzPts val="1200"/>
              <a:buFont typeface="Calibri"/>
              <a:buAutoNum type="alphaLcParenR"/>
            </a:pPr>
            <a:r>
              <a:rPr lang="es-ES" sz="1200">
                <a:solidFill>
                  <a:schemeClr val="dk1"/>
                </a:solidFill>
                <a:latin typeface="Calibri"/>
                <a:ea typeface="Calibri"/>
                <a:cs typeface="Calibri"/>
                <a:sym typeface="Calibri"/>
              </a:rPr>
              <a:t>Bits de paridad par.                                                              b)   Bits de paridad par bidimensional.</a:t>
            </a:r>
            <a:endParaRPr/>
          </a:p>
          <a:p>
            <a:pPr indent="0" lvl="0" marL="0" marR="0" rtl="0" algn="l">
              <a:spcBef>
                <a:spcPts val="0"/>
              </a:spcBef>
              <a:spcAft>
                <a:spcPts val="0"/>
              </a:spcAft>
              <a:buNone/>
            </a:pPr>
            <a:r>
              <a:rPr lang="es-ES" sz="1200">
                <a:solidFill>
                  <a:srgbClr val="FF0000"/>
                </a:solidFill>
                <a:latin typeface="Calibri"/>
                <a:ea typeface="Calibri"/>
                <a:cs typeface="Calibri"/>
                <a:sym typeface="Calibri"/>
              </a:rPr>
              <a:t>                                                                                                              </a:t>
            </a:r>
            <a:r>
              <a:rPr lang="es-ES" sz="1200">
                <a:solidFill>
                  <a:schemeClr val="dk1"/>
                </a:solidFill>
                <a:latin typeface="Calibri"/>
                <a:ea typeface="Calibri"/>
                <a:cs typeface="Calibri"/>
                <a:sym typeface="Calibri"/>
              </a:rPr>
              <a:t>Este sistema permite la corrección de un bit.</a:t>
            </a:r>
            <a:endParaRPr sz="1200">
              <a:solidFill>
                <a:srgbClr val="FF0000"/>
              </a:solidFill>
              <a:latin typeface="Calibri"/>
              <a:ea typeface="Calibri"/>
              <a:cs typeface="Calibri"/>
              <a:sym typeface="Calibri"/>
            </a:endParaRPr>
          </a:p>
        </p:txBody>
      </p:sp>
      <p:cxnSp>
        <p:nvCxnSpPr>
          <p:cNvPr id="114" name="Google Shape;114;p5"/>
          <p:cNvCxnSpPr/>
          <p:nvPr/>
        </p:nvCxnSpPr>
        <p:spPr>
          <a:xfrm>
            <a:off x="4211960" y="1190428"/>
            <a:ext cx="36004" cy="555094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1709730" y="44624"/>
            <a:ext cx="61346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3</a:t>
            </a:r>
            <a:r>
              <a:rPr b="1" lang="es-ES" sz="1200">
                <a:solidFill>
                  <a:schemeClr val="dk1"/>
                </a:solidFill>
                <a:latin typeface="Calibri"/>
                <a:ea typeface="Calibri"/>
                <a:cs typeface="Calibri"/>
                <a:sym typeface="Calibri"/>
              </a:rPr>
              <a:t>.  Detección de errores por el siguiente sistema</a:t>
            </a:r>
            <a:r>
              <a:rPr lang="es-E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c) Por Cifra de comprobación o Sumas de chequeo.</a:t>
            </a:r>
            <a:endParaRPr sz="1200">
              <a:solidFill>
                <a:srgbClr val="FF0000"/>
              </a:solidFill>
              <a:latin typeface="Calibri"/>
              <a:ea typeface="Calibri"/>
              <a:cs typeface="Calibri"/>
              <a:sym typeface="Calibri"/>
            </a:endParaRPr>
          </a:p>
        </p:txBody>
      </p:sp>
      <p:pic>
        <p:nvPicPr>
          <p:cNvPr id="120" name="Google Shape;120;p6"/>
          <p:cNvPicPr preferRelativeResize="0"/>
          <p:nvPr/>
        </p:nvPicPr>
        <p:blipFill rotWithShape="1">
          <a:blip r:embed="rId3">
            <a:alphaModFix/>
          </a:blip>
          <a:srcRect b="0" l="0" r="0" t="0"/>
          <a:stretch/>
        </p:blipFill>
        <p:spPr>
          <a:xfrm>
            <a:off x="359402" y="420093"/>
            <a:ext cx="8019143" cy="2880320"/>
          </a:xfrm>
          <a:prstGeom prst="rect">
            <a:avLst/>
          </a:prstGeom>
          <a:noFill/>
          <a:ln>
            <a:noFill/>
          </a:ln>
        </p:spPr>
      </p:pic>
      <p:pic>
        <p:nvPicPr>
          <p:cNvPr id="121" name="Google Shape;121;p6"/>
          <p:cNvPicPr preferRelativeResize="0"/>
          <p:nvPr/>
        </p:nvPicPr>
        <p:blipFill rotWithShape="1">
          <a:blip r:embed="rId4">
            <a:alphaModFix/>
          </a:blip>
          <a:srcRect b="0" l="0" r="0" t="0"/>
          <a:stretch/>
        </p:blipFill>
        <p:spPr>
          <a:xfrm>
            <a:off x="800033" y="4100919"/>
            <a:ext cx="6362700" cy="276225"/>
          </a:xfrm>
          <a:prstGeom prst="rect">
            <a:avLst/>
          </a:prstGeom>
          <a:noFill/>
          <a:ln>
            <a:noFill/>
          </a:ln>
        </p:spPr>
      </p:pic>
      <p:pic>
        <p:nvPicPr>
          <p:cNvPr id="122" name="Google Shape;122;p6"/>
          <p:cNvPicPr preferRelativeResize="0"/>
          <p:nvPr/>
        </p:nvPicPr>
        <p:blipFill rotWithShape="1">
          <a:blip r:embed="rId5">
            <a:alphaModFix/>
          </a:blip>
          <a:srcRect b="0" l="0" r="0" t="0"/>
          <a:stretch/>
        </p:blipFill>
        <p:spPr>
          <a:xfrm>
            <a:off x="800033" y="3819897"/>
            <a:ext cx="7677150" cy="257175"/>
          </a:xfrm>
          <a:prstGeom prst="rect">
            <a:avLst/>
          </a:prstGeom>
          <a:noFill/>
          <a:ln>
            <a:noFill/>
          </a:ln>
        </p:spPr>
      </p:pic>
      <p:pic>
        <p:nvPicPr>
          <p:cNvPr id="123" name="Google Shape;123;p6"/>
          <p:cNvPicPr preferRelativeResize="0"/>
          <p:nvPr/>
        </p:nvPicPr>
        <p:blipFill rotWithShape="1">
          <a:blip r:embed="rId6">
            <a:alphaModFix/>
          </a:blip>
          <a:srcRect b="0" l="0" r="0" t="0"/>
          <a:stretch/>
        </p:blipFill>
        <p:spPr>
          <a:xfrm>
            <a:off x="2978323" y="4725144"/>
            <a:ext cx="2781300"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nvSpPr>
        <p:spPr>
          <a:xfrm>
            <a:off x="107504" y="476672"/>
            <a:ext cx="8784976"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100">
                <a:solidFill>
                  <a:schemeClr val="dk1"/>
                </a:solidFill>
                <a:latin typeface="Calibri"/>
                <a:ea typeface="Calibri"/>
                <a:cs typeface="Calibri"/>
                <a:sym typeface="Calibri"/>
              </a:rPr>
              <a:t>3.  </a:t>
            </a:r>
            <a:r>
              <a:rPr b="1" lang="es-ES" sz="1100" u="sng">
                <a:solidFill>
                  <a:schemeClr val="dk1"/>
                </a:solidFill>
                <a:latin typeface="Calibri"/>
                <a:ea typeface="Calibri"/>
                <a:cs typeface="Calibri"/>
                <a:sym typeface="Calibri"/>
              </a:rPr>
              <a:t> Errores de transmisión y detección de errores.</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s-ES" sz="1100">
                <a:solidFill>
                  <a:schemeClr val="dk1"/>
                </a:solidFill>
                <a:latin typeface="Calibri"/>
                <a:ea typeface="Calibri"/>
                <a:cs typeface="Calibri"/>
                <a:sym typeface="Calibri"/>
              </a:rPr>
              <a:t>	d) Chequeos de Redundancia Cíclicas, CRC o FSC.</a:t>
            </a:r>
            <a:endParaRPr b="1" sz="1100">
              <a:solidFill>
                <a:schemeClr val="dk1"/>
              </a:solidFill>
              <a:latin typeface="Calibri"/>
              <a:ea typeface="Calibri"/>
              <a:cs typeface="Calibri"/>
              <a:sym typeface="Calibri"/>
            </a:endParaRPr>
          </a:p>
          <a:p>
            <a:pPr indent="0" lvl="0" marL="0" marR="0" rtl="0" algn="just">
              <a:spcBef>
                <a:spcPts val="0"/>
              </a:spcBef>
              <a:spcAft>
                <a:spcPts val="0"/>
              </a:spcAft>
              <a:buNone/>
            </a:pP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Se usa en </a:t>
            </a:r>
            <a:r>
              <a:rPr b="1" lang="es-ES" sz="1100">
                <a:solidFill>
                  <a:schemeClr val="dk1"/>
                </a:solidFill>
                <a:latin typeface="Calibri"/>
                <a:ea typeface="Calibri"/>
                <a:cs typeface="Calibri"/>
                <a:sym typeface="Calibri"/>
              </a:rPr>
              <a:t>transmisiones en las redes</a:t>
            </a:r>
            <a:r>
              <a:rPr lang="es-ES" sz="1100">
                <a:solidFill>
                  <a:schemeClr val="dk1"/>
                </a:solidFill>
                <a:latin typeface="Calibri"/>
                <a:ea typeface="Calibri"/>
                <a:cs typeface="Calibri"/>
                <a:sym typeface="Calibri"/>
              </a:rPr>
              <a:t>, y las </a:t>
            </a:r>
            <a:r>
              <a:rPr b="1" lang="es-ES" sz="1100">
                <a:solidFill>
                  <a:schemeClr val="dk1"/>
                </a:solidFill>
                <a:latin typeface="Calibri"/>
                <a:ea typeface="Calibri"/>
                <a:cs typeface="Calibri"/>
                <a:sym typeface="Calibri"/>
              </a:rPr>
              <a:t>transferencia de archivos entre discos </a:t>
            </a:r>
            <a:r>
              <a:rPr lang="es-ES" sz="1100">
                <a:solidFill>
                  <a:schemeClr val="dk1"/>
                </a:solidFill>
                <a:latin typeface="Calibri"/>
                <a:ea typeface="Calibri"/>
                <a:cs typeface="Calibri"/>
                <a:sym typeface="Calibri"/>
              </a:rPr>
              <a:t>de las computadoras, y permite detectar los </a:t>
            </a:r>
            <a:r>
              <a:rPr b="1" lang="es-ES" sz="1100">
                <a:solidFill>
                  <a:schemeClr val="dk1"/>
                </a:solidFill>
                <a:latin typeface="Calibri"/>
                <a:ea typeface="Calibri"/>
                <a:cs typeface="Calibri"/>
                <a:sym typeface="Calibri"/>
              </a:rPr>
              <a:t>errores en ráfagas</a:t>
            </a:r>
            <a:r>
              <a:rPr lang="es-ES" sz="1100">
                <a:solidFill>
                  <a:schemeClr val="dk1"/>
                </a:solidFill>
                <a:latin typeface="Calibri"/>
                <a:ea typeface="Calibri"/>
                <a:cs typeface="Calibri"/>
                <a:sym typeface="Calibri"/>
              </a:rPr>
              <a:t>, (burst), que se producen cuando un </a:t>
            </a:r>
            <a:r>
              <a:rPr b="1" lang="es-ES" sz="1100">
                <a:solidFill>
                  <a:schemeClr val="dk1"/>
                </a:solidFill>
                <a:latin typeface="Calibri"/>
                <a:ea typeface="Calibri"/>
                <a:cs typeface="Calibri"/>
                <a:sym typeface="Calibri"/>
              </a:rPr>
              <a:t>efecto electromagnético </a:t>
            </a:r>
            <a:r>
              <a:rPr lang="es-ES" sz="1100">
                <a:solidFill>
                  <a:schemeClr val="dk1"/>
                </a:solidFill>
                <a:latin typeface="Calibri"/>
                <a:ea typeface="Calibri"/>
                <a:cs typeface="Calibri"/>
                <a:sym typeface="Calibri"/>
              </a:rPr>
              <a:t>afecta la transmisión. Se usan </a:t>
            </a:r>
            <a:r>
              <a:rPr b="1" lang="es-ES" sz="1100">
                <a:solidFill>
                  <a:schemeClr val="dk1"/>
                </a:solidFill>
                <a:latin typeface="Calibri"/>
                <a:ea typeface="Calibri"/>
                <a:cs typeface="Calibri"/>
                <a:sym typeface="Calibri"/>
              </a:rPr>
              <a:t>en conjunción </a:t>
            </a:r>
            <a:r>
              <a:rPr lang="es-ES" sz="1100">
                <a:solidFill>
                  <a:schemeClr val="dk1"/>
                </a:solidFill>
                <a:latin typeface="Calibri"/>
                <a:ea typeface="Calibri"/>
                <a:cs typeface="Calibri"/>
                <a:sym typeface="Calibri"/>
              </a:rPr>
              <a:t>el sistema de </a:t>
            </a:r>
            <a:r>
              <a:rPr b="1" lang="es-ES" sz="1100">
                <a:solidFill>
                  <a:schemeClr val="dk1"/>
                </a:solidFill>
                <a:latin typeface="Calibri"/>
                <a:ea typeface="Calibri"/>
                <a:cs typeface="Calibri"/>
                <a:sym typeface="Calibri"/>
              </a:rPr>
              <a:t>detección de paridad</a:t>
            </a:r>
            <a:r>
              <a:rPr lang="es-ES" sz="1100">
                <a:solidFill>
                  <a:schemeClr val="dk1"/>
                </a:solidFill>
                <a:latin typeface="Calibri"/>
                <a:ea typeface="Calibri"/>
                <a:cs typeface="Calibri"/>
                <a:sym typeface="Calibri"/>
              </a:rPr>
              <a:t> y el sistema de </a:t>
            </a:r>
            <a:r>
              <a:rPr b="1" lang="es-ES" sz="1100">
                <a:solidFill>
                  <a:schemeClr val="dk1"/>
                </a:solidFill>
                <a:latin typeface="Calibri"/>
                <a:ea typeface="Calibri"/>
                <a:cs typeface="Calibri"/>
                <a:sym typeface="Calibri"/>
              </a:rPr>
              <a:t>comprobación de redundancia cíclica.</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100">
                <a:solidFill>
                  <a:schemeClr val="dk1"/>
                </a:solidFill>
                <a:latin typeface="Calibri"/>
                <a:ea typeface="Calibri"/>
                <a:cs typeface="Calibri"/>
                <a:sym typeface="Calibri"/>
              </a:rPr>
              <a:t>Implementación en hardware:</a:t>
            </a:r>
            <a:endParaRPr/>
          </a:p>
          <a:p>
            <a:pPr indent="0" lvl="0" marL="0" marR="0" rtl="0" algn="l">
              <a:spcBef>
                <a:spcPts val="0"/>
              </a:spcBef>
              <a:spcAft>
                <a:spcPts val="0"/>
              </a:spcAft>
              <a:buNone/>
            </a:pP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Este ejemplo está compuesto de tres Registros de desplazamiento, de cuatro, siete y cinco bits cada uno. Lo que conforma una salida de dieciséis bits. (4+7+5=16).</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Se hacen ingresar por la entrada, (input), todos los bits de la trama, lo que va modificando la salida de dieciséis bits. Al ingresar el último bit de la trama, queda conformada la salida con una palabra de dieciséis bits.</a:t>
            </a:r>
            <a:br>
              <a:rPr lang="es-ES" sz="1100">
                <a:solidFill>
                  <a:schemeClr val="dk1"/>
                </a:solidFill>
                <a:latin typeface="Calibri"/>
                <a:ea typeface="Calibri"/>
                <a:cs typeface="Calibri"/>
                <a:sym typeface="Calibri"/>
              </a:rPr>
            </a:br>
            <a:r>
              <a:rPr lang="es-ES" sz="1100">
                <a:solidFill>
                  <a:schemeClr val="dk1"/>
                </a:solidFill>
                <a:latin typeface="Calibri"/>
                <a:ea typeface="Calibri"/>
                <a:cs typeface="Calibri"/>
                <a:sym typeface="Calibri"/>
              </a:rPr>
              <a:t>                                     				        4           7             5           =                               16</a:t>
            </a:r>
            <a:endParaRPr/>
          </a:p>
          <a:p>
            <a:pPr indent="0" lvl="0" marL="0" marR="0" rtl="0" algn="l">
              <a:spcBef>
                <a:spcPts val="0"/>
              </a:spcBef>
              <a:spcAft>
                <a:spcPts val="0"/>
              </a:spcAft>
              <a:buNone/>
            </a:pPr>
            <a:r>
              <a:rPr lang="es-ES" sz="1100">
                <a:solidFill>
                  <a:schemeClr val="dk1"/>
                </a:solidFill>
                <a:latin typeface="Calibri"/>
                <a:ea typeface="Calibri"/>
                <a:cs typeface="Calibri"/>
                <a:sym typeface="Calibri"/>
              </a:rPr>
              <a:t>Ejemplo de Salida:      				 S=1001 0000001 00001                    S=1001000000100001</a:t>
            </a:r>
            <a:endParaRPr sz="1100">
              <a:solidFill>
                <a:schemeClr val="dk1"/>
              </a:solidFill>
              <a:latin typeface="Calibri"/>
              <a:ea typeface="Calibri"/>
              <a:cs typeface="Calibri"/>
              <a:sym typeface="Calibri"/>
            </a:endParaRPr>
          </a:p>
        </p:txBody>
      </p:sp>
      <p:pic>
        <p:nvPicPr>
          <p:cNvPr id="129" name="Google Shape;129;p7"/>
          <p:cNvPicPr preferRelativeResize="0"/>
          <p:nvPr/>
        </p:nvPicPr>
        <p:blipFill rotWithShape="1">
          <a:blip r:embed="rId3">
            <a:alphaModFix/>
          </a:blip>
          <a:srcRect b="0" l="0" r="0" t="0"/>
          <a:stretch/>
        </p:blipFill>
        <p:spPr>
          <a:xfrm>
            <a:off x="620142" y="4077072"/>
            <a:ext cx="7759700" cy="153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8"/>
          <p:cNvPicPr preferRelativeResize="0"/>
          <p:nvPr/>
        </p:nvPicPr>
        <p:blipFill rotWithShape="1">
          <a:blip r:embed="rId3">
            <a:alphaModFix/>
          </a:blip>
          <a:srcRect b="0" l="0" r="0" t="0"/>
          <a:stretch/>
        </p:blipFill>
        <p:spPr>
          <a:xfrm>
            <a:off x="1187450" y="1216025"/>
            <a:ext cx="6769100" cy="44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9"/>
          <p:cNvPicPr preferRelativeResize="0"/>
          <p:nvPr/>
        </p:nvPicPr>
        <p:blipFill rotWithShape="1">
          <a:blip r:embed="rId3">
            <a:alphaModFix/>
          </a:blip>
          <a:srcRect b="0" l="0" r="0" t="0"/>
          <a:stretch/>
        </p:blipFill>
        <p:spPr>
          <a:xfrm>
            <a:off x="484464" y="2023872"/>
            <a:ext cx="8201025" cy="4800600"/>
          </a:xfrm>
          <a:prstGeom prst="rect">
            <a:avLst/>
          </a:prstGeom>
          <a:noFill/>
          <a:ln>
            <a:noFill/>
          </a:ln>
        </p:spPr>
      </p:pic>
      <p:pic>
        <p:nvPicPr>
          <p:cNvPr id="140" name="Google Shape;140;p9"/>
          <p:cNvPicPr preferRelativeResize="0"/>
          <p:nvPr/>
        </p:nvPicPr>
        <p:blipFill rotWithShape="1">
          <a:blip r:embed="rId4">
            <a:alphaModFix/>
          </a:blip>
          <a:srcRect b="0" l="0" r="0" t="0"/>
          <a:stretch/>
        </p:blipFill>
        <p:spPr>
          <a:xfrm>
            <a:off x="539552" y="1295220"/>
            <a:ext cx="1512168" cy="182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2019-04-17T04:40:51Z</dcterms:created>
  <dc:creator>pc</dc:creator>
</cp:coreProperties>
</file>