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98" d="100"/>
          <a:sy n="98" d="100"/>
        </p:scale>
        <p:origin x="5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6/25/2021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b="1" u="sng" dirty="0"/>
              <a:t>LAS RELACIONES </a:t>
            </a:r>
            <a:r>
              <a:rPr lang="es-AR" b="1" u="sng" dirty="0" smtClean="0"/>
              <a:t>HUMANAS </a:t>
            </a:r>
            <a:r>
              <a:rPr lang="es-AR" dirty="0"/>
              <a:t/>
            </a:r>
            <a:br>
              <a:rPr lang="es-AR" dirty="0"/>
            </a:br>
            <a:endParaRPr lang="es-AR" dirty="0"/>
          </a:p>
        </p:txBody>
      </p:sp>
      <p:sp>
        <p:nvSpPr>
          <p:cNvPr id="3" name="Subtítulo 2"/>
          <p:cNvSpPr>
            <a:spLocks noGrp="1"/>
          </p:cNvSpPr>
          <p:nvPr>
            <p:ph type="subTitle" idx="1"/>
          </p:nvPr>
        </p:nvSpPr>
        <p:spPr>
          <a:xfrm>
            <a:off x="684211" y="3843867"/>
            <a:ext cx="6669899" cy="2848763"/>
          </a:xfrm>
        </p:spPr>
        <p:txBody>
          <a:bodyPr>
            <a:normAutofit/>
          </a:bodyPr>
          <a:lstStyle/>
          <a:p>
            <a:r>
              <a:rPr lang="es-AR" sz="2400" b="1" dirty="0">
                <a:solidFill>
                  <a:schemeClr val="tx2">
                    <a:lumMod val="40000"/>
                    <a:lumOff val="60000"/>
                  </a:schemeClr>
                </a:solidFill>
              </a:rPr>
              <a:t>Las relaciones humanas están presentes en todas las actividades de nuestra vida, en los ámbitos familiares, sociales y laborales</a:t>
            </a:r>
            <a:r>
              <a:rPr lang="es-AR" sz="2400" b="1" dirty="0" smtClean="0">
                <a:solidFill>
                  <a:schemeClr val="tx2">
                    <a:lumMod val="40000"/>
                    <a:lumOff val="60000"/>
                  </a:schemeClr>
                </a:solidFill>
              </a:rPr>
              <a:t>.</a:t>
            </a:r>
          </a:p>
          <a:p>
            <a:r>
              <a:rPr lang="es-AR" sz="2400" b="1" dirty="0">
                <a:solidFill>
                  <a:schemeClr val="tx2">
                    <a:lumMod val="40000"/>
                    <a:lumOff val="60000"/>
                  </a:schemeClr>
                </a:solidFill>
              </a:rPr>
              <a:t>todo acto en el que intervengan dos o más personas son denominadas relaciones humanas o interpersonales.</a:t>
            </a:r>
          </a:p>
          <a:p>
            <a:endParaRPr lang="es-AR" dirty="0"/>
          </a:p>
        </p:txBody>
      </p:sp>
    </p:spTree>
    <p:extLst>
      <p:ext uri="{BB962C8B-B14F-4D97-AF65-F5344CB8AC3E}">
        <p14:creationId xmlns:p14="http://schemas.microsoft.com/office/powerpoint/2010/main" val="1244729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90664" y="450353"/>
            <a:ext cx="8527948" cy="1144983"/>
          </a:xfrm>
        </p:spPr>
        <p:txBody>
          <a:bodyPr>
            <a:noAutofit/>
          </a:bodyPr>
          <a:lstStyle/>
          <a:p>
            <a:pPr marL="285750" lvl="0" indent="-285750">
              <a:lnSpc>
                <a:spcPct val="115000"/>
              </a:lnSpc>
              <a:spcBef>
                <a:spcPct val="20000"/>
              </a:spcBef>
              <a:spcAft>
                <a:spcPts val="1000"/>
              </a:spcAft>
            </a:pPr>
            <a:r>
              <a:rPr lang="es-AR" sz="2000" b="1" cap="none" dirty="0" smtClean="0">
                <a:ln>
                  <a:noFill/>
                </a:ln>
                <a:solidFill>
                  <a:srgbClr val="146194">
                    <a:lumMod val="75000"/>
                  </a:srgbClr>
                </a:solidFill>
                <a:latin typeface="Calibri" panose="020F0502020204030204" pitchFamily="34" charset="0"/>
                <a:ea typeface="Calibri" panose="020F0502020204030204" pitchFamily="34" charset="0"/>
                <a:cs typeface="Calibri" panose="020F0502020204030204" pitchFamily="34" charset="0"/>
              </a:rPr>
              <a:t>Las </a:t>
            </a:r>
            <a:r>
              <a:rPr lang="es-AR" sz="2000" b="1" cap="none" dirty="0">
                <a:ln>
                  <a:noFill/>
                </a:ln>
                <a:solidFill>
                  <a:srgbClr val="146194">
                    <a:lumMod val="75000"/>
                  </a:srgbClr>
                </a:solidFill>
                <a:latin typeface="Calibri" panose="020F0502020204030204" pitchFamily="34" charset="0"/>
                <a:ea typeface="Calibri" panose="020F0502020204030204" pitchFamily="34" charset="0"/>
                <a:cs typeface="Calibri" panose="020F0502020204030204" pitchFamily="34" charset="0"/>
              </a:rPr>
              <a:t>relaciones primarias y las relaciones secundarias pueden clasificarse </a:t>
            </a:r>
            <a:r>
              <a:rPr lang="es-AR" sz="2000" b="1" cap="none" dirty="0" smtClean="0">
                <a:ln>
                  <a:noFill/>
                </a:ln>
                <a:solidFill>
                  <a:srgbClr val="146194">
                    <a:lumMod val="75000"/>
                  </a:srgbClr>
                </a:solidFill>
                <a:latin typeface="Calibri" panose="020F0502020204030204" pitchFamily="34" charset="0"/>
                <a:ea typeface="Calibri" panose="020F0502020204030204" pitchFamily="34" charset="0"/>
                <a:cs typeface="Calibri" panose="020F0502020204030204" pitchFamily="34" charset="0"/>
              </a:rPr>
              <a:t>según los </a:t>
            </a:r>
            <a:r>
              <a:rPr lang="es-AR" sz="2000" b="1" cap="none" dirty="0">
                <a:ln>
                  <a:noFill/>
                </a:ln>
                <a:solidFill>
                  <a:srgbClr val="146194">
                    <a:lumMod val="75000"/>
                  </a:srgbClr>
                </a:solidFill>
                <a:latin typeface="Calibri" panose="020F0502020204030204" pitchFamily="34" charset="0"/>
                <a:ea typeface="Calibri" panose="020F0502020204030204" pitchFamily="34" charset="0"/>
                <a:cs typeface="Calibri" panose="020F0502020204030204" pitchFamily="34" charset="0"/>
              </a:rPr>
              <a:t>siguientes criterios: </a:t>
            </a:r>
            <a:r>
              <a:rPr lang="es-AR" sz="2000" cap="none" dirty="0">
                <a:ln>
                  <a:noFill/>
                </a:ln>
                <a:solidFill>
                  <a:srgbClr val="146194">
                    <a:lumMod val="75000"/>
                  </a:srgbClr>
                </a:solidFill>
                <a:latin typeface="Calibri" panose="020F0502020204030204" pitchFamily="34" charset="0"/>
                <a:ea typeface="Calibri" panose="020F0502020204030204" pitchFamily="34" charset="0"/>
                <a:cs typeface="Times New Roman" panose="02020603050405020304" pitchFamily="18" charset="0"/>
              </a:rPr>
              <a:t/>
            </a:r>
            <a:br>
              <a:rPr lang="es-AR" sz="2000" cap="none" dirty="0">
                <a:ln>
                  <a:noFill/>
                </a:ln>
                <a:solidFill>
                  <a:srgbClr val="146194">
                    <a:lumMod val="75000"/>
                  </a:srgbClr>
                </a:solidFill>
                <a:latin typeface="Calibri" panose="020F0502020204030204" pitchFamily="34" charset="0"/>
                <a:ea typeface="Calibri" panose="020F0502020204030204" pitchFamily="34" charset="0"/>
                <a:cs typeface="Times New Roman" panose="02020603050405020304" pitchFamily="18" charset="0"/>
              </a:rPr>
            </a:br>
            <a:endParaRPr lang="es-AR" sz="2000" dirty="0"/>
          </a:p>
        </p:txBody>
      </p:sp>
      <p:sp>
        <p:nvSpPr>
          <p:cNvPr id="3" name="Marcador de contenido 2"/>
          <p:cNvSpPr>
            <a:spLocks noGrp="1"/>
          </p:cNvSpPr>
          <p:nvPr>
            <p:ph idx="1"/>
          </p:nvPr>
        </p:nvSpPr>
        <p:spPr>
          <a:xfrm>
            <a:off x="603115" y="1595336"/>
            <a:ext cx="9036996" cy="4581728"/>
          </a:xfrm>
        </p:spPr>
        <p:txBody>
          <a:bodyPr>
            <a:normAutofit/>
          </a:bodyPr>
          <a:lstStyle/>
          <a:p>
            <a:pPr marL="342900" lvl="0" indent="-342900" algn="just">
              <a:lnSpc>
                <a:spcPct val="115000"/>
              </a:lnSpc>
              <a:spcAft>
                <a:spcPts val="0"/>
              </a:spcAft>
              <a:buFont typeface="+mj-lt"/>
              <a:buAutoNum type="alphaLcParenR"/>
            </a:pPr>
            <a:r>
              <a:rPr lang="es-AR" dirty="0" smtClean="0">
                <a:latin typeface="Calibri" panose="020F0502020204030204" pitchFamily="34" charset="0"/>
                <a:ea typeface="Calibri" panose="020F0502020204030204" pitchFamily="34" charset="0"/>
                <a:cs typeface="Calibri" panose="020F0502020204030204" pitchFamily="34" charset="0"/>
              </a:rPr>
              <a:t>Según </a:t>
            </a:r>
            <a:r>
              <a:rPr lang="es-AR" dirty="0">
                <a:latin typeface="Calibri" panose="020F0502020204030204" pitchFamily="34" charset="0"/>
                <a:ea typeface="Calibri" panose="020F0502020204030204" pitchFamily="34" charset="0"/>
                <a:cs typeface="Calibri" panose="020F0502020204030204" pitchFamily="34" charset="0"/>
              </a:rPr>
              <a:t>el tiempo de duración de la relación: la relación puede ser fugaz o permanente.</a:t>
            </a:r>
            <a:endParaRPr lang="es-A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lphaLcParenR"/>
            </a:pPr>
            <a:r>
              <a:rPr lang="es-AR" dirty="0">
                <a:latin typeface="Calibri" panose="020F0502020204030204" pitchFamily="34" charset="0"/>
                <a:ea typeface="Calibri" panose="020F0502020204030204" pitchFamily="34" charset="0"/>
                <a:cs typeface="Calibri" panose="020F0502020204030204" pitchFamily="34" charset="0"/>
              </a:rPr>
              <a:t>Según el rol que cada persona ocupe en la relación: la relación puede ser estrecha o distante.</a:t>
            </a:r>
            <a:endParaRPr lang="es-A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lphaLcParenR"/>
            </a:pPr>
            <a:r>
              <a:rPr lang="es-AR" dirty="0">
                <a:latin typeface="Calibri" panose="020F0502020204030204" pitchFamily="34" charset="0"/>
                <a:ea typeface="Calibri" panose="020F0502020204030204" pitchFamily="34" charset="0"/>
                <a:cs typeface="Calibri" panose="020F0502020204030204" pitchFamily="34" charset="0"/>
              </a:rPr>
              <a:t>Según el poder que ejerce cada miembro de la relación: la relación puede ser antagónica o cooperativa.</a:t>
            </a:r>
            <a:endParaRPr lang="es-A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lphaLcParenR"/>
            </a:pPr>
            <a:r>
              <a:rPr lang="es-AR" dirty="0">
                <a:latin typeface="Calibri" panose="020F0502020204030204" pitchFamily="34" charset="0"/>
                <a:ea typeface="Calibri" panose="020F0502020204030204" pitchFamily="34" charset="0"/>
                <a:cs typeface="Calibri" panose="020F0502020204030204" pitchFamily="34" charset="0"/>
              </a:rPr>
              <a:t>Según el número de participantes en la relación: la relación puede ser individual o colectiva.</a:t>
            </a:r>
            <a:endParaRPr lang="es-A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lphaLcParenR"/>
            </a:pPr>
            <a:r>
              <a:rPr lang="es-AR" dirty="0">
                <a:latin typeface="Calibri" panose="020F0502020204030204" pitchFamily="34" charset="0"/>
                <a:ea typeface="Calibri" panose="020F0502020204030204" pitchFamily="34" charset="0"/>
                <a:cs typeface="Calibri" panose="020F0502020204030204" pitchFamily="34" charset="0"/>
              </a:rPr>
              <a:t>Según las normas que regulan la relación: la relación puede ser organizacional o personal.</a:t>
            </a:r>
            <a:endParaRPr lang="es-AR" sz="1400" dirty="0">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150376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97214" y="685801"/>
            <a:ext cx="8521397" cy="1152728"/>
          </a:xfrm>
        </p:spPr>
        <p:txBody>
          <a:bodyPr>
            <a:normAutofit/>
          </a:bodyPr>
          <a:lstStyle/>
          <a:p>
            <a:pPr>
              <a:lnSpc>
                <a:spcPct val="115000"/>
              </a:lnSpc>
              <a:spcAft>
                <a:spcPts val="1000"/>
              </a:spcAft>
            </a:pPr>
            <a:r>
              <a:rPr lang="es-AR" sz="2400" b="1" dirty="0">
                <a:latin typeface="Calibri" panose="020F0502020204030204" pitchFamily="34" charset="0"/>
                <a:ea typeface="Calibri" panose="020F0502020204030204" pitchFamily="34" charset="0"/>
                <a:cs typeface="Calibri" panose="020F0502020204030204" pitchFamily="34" charset="0"/>
              </a:rPr>
              <a:t>Importancia del estudio de las Relaciones Humanas</a:t>
            </a:r>
            <a:r>
              <a:rPr lang="es-AR" sz="2000" b="1" dirty="0">
                <a:latin typeface="Calibri" panose="020F0502020204030204" pitchFamily="34" charset="0"/>
                <a:ea typeface="Calibri" panose="020F0502020204030204" pitchFamily="34" charset="0"/>
                <a:cs typeface="Calibri" panose="020F0502020204030204" pitchFamily="34" charset="0"/>
              </a:rPr>
              <a:t>.</a:t>
            </a:r>
            <a:r>
              <a:rPr lang="es-AR" sz="2000" dirty="0">
                <a:latin typeface="Calibri" panose="020F0502020204030204" pitchFamily="34" charset="0"/>
                <a:ea typeface="Calibri" panose="020F0502020204030204" pitchFamily="34" charset="0"/>
                <a:cs typeface="Calibri" panose="020F0502020204030204" pitchFamily="34" charset="0"/>
              </a:rPr>
              <a:t/>
            </a:r>
            <a:br>
              <a:rPr lang="es-AR" sz="2000" dirty="0">
                <a:latin typeface="Calibri" panose="020F0502020204030204" pitchFamily="34" charset="0"/>
                <a:ea typeface="Calibri" panose="020F0502020204030204" pitchFamily="34" charset="0"/>
                <a:cs typeface="Calibri" panose="020F0502020204030204" pitchFamily="34" charset="0"/>
              </a:rPr>
            </a:br>
            <a:endParaRPr lang="es-AR" sz="2000" dirty="0">
              <a:latin typeface="Calibri" panose="020F0502020204030204" pitchFamily="34" charset="0"/>
              <a:cs typeface="Calibri" panose="020F0502020204030204" pitchFamily="34" charset="0"/>
            </a:endParaRPr>
          </a:p>
        </p:txBody>
      </p:sp>
      <p:sp>
        <p:nvSpPr>
          <p:cNvPr id="3" name="Marcador de contenido 2"/>
          <p:cNvSpPr>
            <a:spLocks noGrp="1"/>
          </p:cNvSpPr>
          <p:nvPr>
            <p:ph idx="1"/>
          </p:nvPr>
        </p:nvSpPr>
        <p:spPr>
          <a:xfrm>
            <a:off x="622570" y="1838529"/>
            <a:ext cx="8609045" cy="4417797"/>
          </a:xfrm>
        </p:spPr>
        <p:txBody>
          <a:bodyPr/>
          <a:lstStyle/>
          <a:p>
            <a:pPr algn="just">
              <a:lnSpc>
                <a:spcPct val="115000"/>
              </a:lnSpc>
              <a:spcAft>
                <a:spcPts val="1000"/>
              </a:spcAft>
            </a:pPr>
            <a:r>
              <a:rPr lang="es-AR" dirty="0">
                <a:latin typeface="Times New Roman" panose="02020603050405020304" pitchFamily="18" charset="0"/>
                <a:ea typeface="Calibri" panose="020F0502020204030204" pitchFamily="34" charset="0"/>
                <a:cs typeface="Times New Roman" panose="02020603050405020304" pitchFamily="18" charset="0"/>
              </a:rPr>
              <a:t>Fomenta la participación, integración y comunicación entre los seres humanos, pues se aprende a convivir interactuando con otras personas.</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AR" dirty="0" smtClean="0">
                <a:latin typeface="Times New Roman" panose="02020603050405020304" pitchFamily="18" charset="0"/>
                <a:ea typeface="Calibri" panose="020F0502020204030204" pitchFamily="34" charset="0"/>
                <a:cs typeface="Times New Roman" panose="02020603050405020304" pitchFamily="18" charset="0"/>
              </a:rPr>
              <a:t> </a:t>
            </a:r>
            <a:r>
              <a:rPr lang="es-AR" dirty="0">
                <a:latin typeface="Times New Roman" panose="02020603050405020304" pitchFamily="18" charset="0"/>
                <a:ea typeface="Calibri" panose="020F0502020204030204" pitchFamily="34" charset="0"/>
                <a:cs typeface="Times New Roman" panose="02020603050405020304" pitchFamily="18" charset="0"/>
              </a:rPr>
              <a:t>Contribuye a la búsqueda de soluciones adecuadas a posibles conflictos en las organizaciones. </a:t>
            </a:r>
            <a:endParaRPr lang="es-AR"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AR" dirty="0">
                <a:latin typeface="Times New Roman" panose="02020603050405020304" pitchFamily="18" charset="0"/>
                <a:ea typeface="Calibri" panose="020F0502020204030204" pitchFamily="34" charset="0"/>
                <a:cs typeface="Times New Roman" panose="02020603050405020304" pitchFamily="18" charset="0"/>
              </a:rPr>
              <a:t>Resalta la importancia de la persona como centro y fuente de energía laboral, lo que redundará en mayor productividad en el trabajo. El alcance de una mayor productividad en el trabajo y más satisfacción personal dentro de la organización y de la sociedad, depende de la calidad de sus relaciones humanas.</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s-AR" b="1" dirty="0">
                <a:latin typeface="Times New Roman" panose="02020603050405020304" pitchFamily="18" charset="0"/>
                <a:ea typeface="Calibri" panose="020F0502020204030204" pitchFamily="34" charset="0"/>
                <a:cs typeface="Times New Roman" panose="02020603050405020304" pitchFamily="18" charset="0"/>
              </a:rPr>
              <a:t> </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2985775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695529"/>
            <a:ext cx="8664135" cy="1507067"/>
          </a:xfrm>
        </p:spPr>
        <p:txBody>
          <a:bodyPr>
            <a:normAutofit/>
          </a:bodyPr>
          <a:lstStyle/>
          <a:p>
            <a:r>
              <a:rPr lang="es-AR" sz="2400" b="1" dirty="0">
                <a:latin typeface="Calibri" panose="020F0502020204030204" pitchFamily="34" charset="0"/>
                <a:ea typeface="Calibri" panose="020F0502020204030204" pitchFamily="34" charset="0"/>
                <a:cs typeface="Calibri" panose="020F0502020204030204" pitchFamily="34" charset="0"/>
              </a:rPr>
              <a:t>Interdisciplinariedad en las Relaciones Humanas.</a:t>
            </a:r>
            <a:endParaRPr lang="es-AR" sz="2400" dirty="0">
              <a:latin typeface="Calibri" panose="020F0502020204030204" pitchFamily="34" charset="0"/>
              <a:cs typeface="Calibri" panose="020F0502020204030204" pitchFamily="34" charset="0"/>
            </a:endParaRPr>
          </a:p>
        </p:txBody>
      </p:sp>
      <p:sp>
        <p:nvSpPr>
          <p:cNvPr id="3" name="Marcador de contenido 2"/>
          <p:cNvSpPr>
            <a:spLocks noGrp="1"/>
          </p:cNvSpPr>
          <p:nvPr>
            <p:ph idx="1"/>
          </p:nvPr>
        </p:nvSpPr>
        <p:spPr>
          <a:xfrm>
            <a:off x="684212" y="1799617"/>
            <a:ext cx="8534400" cy="4592897"/>
          </a:xfrm>
        </p:spPr>
        <p:txBody>
          <a:bodyPr/>
          <a:lstStyle/>
          <a:p>
            <a:pPr algn="just">
              <a:lnSpc>
                <a:spcPct val="115000"/>
              </a:lnSpc>
              <a:spcAft>
                <a:spcPts val="1000"/>
              </a:spcAft>
            </a:pPr>
            <a:r>
              <a:rPr lang="es-AR" b="1" dirty="0">
                <a:latin typeface="Times New Roman" panose="02020603050405020304" pitchFamily="18" charset="0"/>
                <a:ea typeface="Calibri" panose="020F0502020204030204" pitchFamily="34" charset="0"/>
                <a:cs typeface="Times New Roman" panose="02020603050405020304" pitchFamily="18" charset="0"/>
              </a:rPr>
              <a:t>Aporte de la SOCIOLOGIA</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r>
              <a:rPr lang="es-AR" dirty="0">
                <a:latin typeface="Times New Roman" panose="02020603050405020304" pitchFamily="18" charset="0"/>
                <a:ea typeface="Calibri" panose="020F0502020204030204" pitchFamily="34" charset="0"/>
              </a:rPr>
              <a:t>Esta ciencia estudia a las relaciones humanas desde el punto de vista del accionar humano a fin de entender el comportamiento humano en sociedad. En este sentido, la Sociología estudia las estructuras sociales y culturales en las que los individuos son educados y </a:t>
            </a:r>
            <a:r>
              <a:rPr lang="es-AR" dirty="0" smtClean="0">
                <a:latin typeface="Times New Roman" panose="02020603050405020304" pitchFamily="18" charset="0"/>
                <a:ea typeface="Calibri" panose="020F0502020204030204" pitchFamily="34" charset="0"/>
              </a:rPr>
              <a:t>formados.</a:t>
            </a:r>
            <a:endParaRPr lang="es-AR" dirty="0"/>
          </a:p>
        </p:txBody>
      </p:sp>
    </p:spTree>
    <p:extLst>
      <p:ext uri="{BB962C8B-B14F-4D97-AF65-F5344CB8AC3E}">
        <p14:creationId xmlns:p14="http://schemas.microsoft.com/office/powerpoint/2010/main" val="809213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76042" y="793525"/>
            <a:ext cx="8534400" cy="1507067"/>
          </a:xfrm>
        </p:spPr>
        <p:txBody>
          <a:bodyPr/>
          <a:lstStyle/>
          <a:p>
            <a:r>
              <a:rPr lang="es-AR" sz="2400" b="1" dirty="0">
                <a:solidFill>
                  <a:prstClr val="white"/>
                </a:solidFill>
                <a:latin typeface="Calibri" panose="020F0502020204030204" pitchFamily="34" charset="0"/>
                <a:ea typeface="Calibri" panose="020F0502020204030204" pitchFamily="34" charset="0"/>
                <a:cs typeface="Calibri" panose="020F0502020204030204" pitchFamily="34" charset="0"/>
              </a:rPr>
              <a:t>Interdisciplinariedad en las Relaciones Humanas.</a:t>
            </a:r>
            <a:endParaRPr lang="es-AR" dirty="0"/>
          </a:p>
        </p:txBody>
      </p:sp>
      <p:sp>
        <p:nvSpPr>
          <p:cNvPr id="3" name="Marcador de contenido 2"/>
          <p:cNvSpPr>
            <a:spLocks noGrp="1"/>
          </p:cNvSpPr>
          <p:nvPr>
            <p:ph idx="1"/>
          </p:nvPr>
        </p:nvSpPr>
        <p:spPr>
          <a:xfrm>
            <a:off x="976042" y="2300592"/>
            <a:ext cx="8534400" cy="3615267"/>
          </a:xfrm>
        </p:spPr>
        <p:txBody>
          <a:bodyPr/>
          <a:lstStyle/>
          <a:p>
            <a:pPr algn="just">
              <a:lnSpc>
                <a:spcPct val="115000"/>
              </a:lnSpc>
              <a:spcAft>
                <a:spcPts val="1000"/>
              </a:spcAft>
            </a:pPr>
            <a:r>
              <a:rPr lang="es-AR" b="1" dirty="0">
                <a:latin typeface="Times New Roman" panose="02020603050405020304" pitchFamily="18" charset="0"/>
                <a:ea typeface="Calibri" panose="020F0502020204030204" pitchFamily="34" charset="0"/>
                <a:cs typeface="Times New Roman" panose="02020603050405020304" pitchFamily="18" charset="0"/>
              </a:rPr>
              <a:t>Aporte del DERECHO</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AR" dirty="0">
                <a:latin typeface="Times New Roman" panose="02020603050405020304" pitchFamily="18" charset="0"/>
                <a:ea typeface="Calibri" panose="020F0502020204030204" pitchFamily="34" charset="0"/>
                <a:cs typeface="Times New Roman" panose="02020603050405020304" pitchFamily="18" charset="0"/>
              </a:rPr>
              <a:t>El Derecho es la ciencia estudia a las relaciones humanas desde el punto de vista de las “normas jurídicas” que son la clase de normas que regulan los derechos del ser humano como miembro de una comunidad en un tiempo y un lugar determinados.</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r>
              <a:rPr lang="es-AR" dirty="0">
                <a:latin typeface="Times New Roman" panose="02020603050405020304" pitchFamily="18" charset="0"/>
                <a:ea typeface="Calibri" panose="020F0502020204030204" pitchFamily="34" charset="0"/>
              </a:rPr>
              <a:t>En tanto que somos parte de una sociedad, sabemos que todas nuestras  conductas humanas están reguladas por el derecho. </a:t>
            </a:r>
            <a:endParaRPr lang="es-AR" dirty="0"/>
          </a:p>
        </p:txBody>
      </p:sp>
    </p:spTree>
    <p:extLst>
      <p:ext uri="{BB962C8B-B14F-4D97-AF65-F5344CB8AC3E}">
        <p14:creationId xmlns:p14="http://schemas.microsoft.com/office/powerpoint/2010/main" val="2415114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88493" y="654635"/>
            <a:ext cx="8534400" cy="1507067"/>
          </a:xfrm>
        </p:spPr>
        <p:txBody>
          <a:bodyPr/>
          <a:lstStyle/>
          <a:p>
            <a:r>
              <a:rPr lang="es-AR" sz="2400" b="1" dirty="0">
                <a:solidFill>
                  <a:prstClr val="white"/>
                </a:solidFill>
                <a:latin typeface="Calibri" panose="020F0502020204030204" pitchFamily="34" charset="0"/>
                <a:ea typeface="Calibri" panose="020F0502020204030204" pitchFamily="34" charset="0"/>
                <a:cs typeface="Calibri" panose="020F0502020204030204" pitchFamily="34" charset="0"/>
              </a:rPr>
              <a:t>Interdisciplinariedad en las Relaciones Humanas.</a:t>
            </a:r>
            <a:endParaRPr lang="es-AR" dirty="0"/>
          </a:p>
        </p:txBody>
      </p:sp>
      <p:sp>
        <p:nvSpPr>
          <p:cNvPr id="3" name="Marcador de contenido 2"/>
          <p:cNvSpPr>
            <a:spLocks noGrp="1"/>
          </p:cNvSpPr>
          <p:nvPr>
            <p:ph idx="1"/>
          </p:nvPr>
        </p:nvSpPr>
        <p:spPr>
          <a:xfrm>
            <a:off x="768486" y="2403451"/>
            <a:ext cx="8547403" cy="3590948"/>
          </a:xfrm>
        </p:spPr>
        <p:txBody>
          <a:bodyPr/>
          <a:lstStyle/>
          <a:p>
            <a:pPr algn="just">
              <a:lnSpc>
                <a:spcPct val="115000"/>
              </a:lnSpc>
              <a:spcAft>
                <a:spcPts val="1000"/>
              </a:spcAft>
            </a:pPr>
            <a:r>
              <a:rPr lang="es-AR" b="1" dirty="0">
                <a:latin typeface="Times New Roman" panose="02020603050405020304" pitchFamily="18" charset="0"/>
                <a:ea typeface="Calibri" panose="020F0502020204030204" pitchFamily="34" charset="0"/>
                <a:cs typeface="Times New Roman" panose="02020603050405020304" pitchFamily="18" charset="0"/>
              </a:rPr>
              <a:t>Aporte de la PSICOLOGIA</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AR" dirty="0">
                <a:latin typeface="Times New Roman" panose="02020603050405020304" pitchFamily="18" charset="0"/>
                <a:ea typeface="Calibri" panose="020F0502020204030204" pitchFamily="34" charset="0"/>
                <a:cs typeface="Times New Roman" panose="02020603050405020304" pitchFamily="18" charset="0"/>
              </a:rPr>
              <a:t>La Psicología es la ciencia que estudia la conducta del hombre pero desde el punto de vista de los procesos mentales. En su vasto campo de estudio están la personalidad, los vínculos de distinta índole (pareja, grupo, familia), los factores que afectan nuestras relaciones, las dificultades para relacionarnos y mejorar esas relaciones difíciles a través de la terapéutica. </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4173818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3039" y="554477"/>
            <a:ext cx="8547403" cy="1441854"/>
          </a:xfrm>
        </p:spPr>
        <p:txBody>
          <a:bodyPr/>
          <a:lstStyle/>
          <a:p>
            <a:r>
              <a:rPr lang="es-AR" sz="2400" b="1" dirty="0">
                <a:solidFill>
                  <a:prstClr val="white"/>
                </a:solidFill>
                <a:latin typeface="Calibri" panose="020F0502020204030204" pitchFamily="34" charset="0"/>
                <a:ea typeface="Calibri" panose="020F0502020204030204" pitchFamily="34" charset="0"/>
                <a:cs typeface="Calibri" panose="020F0502020204030204" pitchFamily="34" charset="0"/>
              </a:rPr>
              <a:t>Interdisciplinariedad en las Relaciones Humanas.</a:t>
            </a:r>
            <a:endParaRPr lang="es-AR" dirty="0"/>
          </a:p>
        </p:txBody>
      </p:sp>
      <p:sp>
        <p:nvSpPr>
          <p:cNvPr id="3" name="Marcador de contenido 2"/>
          <p:cNvSpPr>
            <a:spLocks noGrp="1"/>
          </p:cNvSpPr>
          <p:nvPr>
            <p:ph idx="1"/>
          </p:nvPr>
        </p:nvSpPr>
        <p:spPr>
          <a:xfrm>
            <a:off x="878765" y="2164405"/>
            <a:ext cx="8534400" cy="3615267"/>
          </a:xfrm>
        </p:spPr>
        <p:txBody>
          <a:bodyPr/>
          <a:lstStyle/>
          <a:p>
            <a:pPr algn="just">
              <a:lnSpc>
                <a:spcPct val="115000"/>
              </a:lnSpc>
              <a:spcAft>
                <a:spcPts val="1000"/>
              </a:spcAft>
            </a:pPr>
            <a:r>
              <a:rPr lang="es-AR" b="1" dirty="0">
                <a:latin typeface="Times New Roman" panose="02020603050405020304" pitchFamily="18" charset="0"/>
                <a:ea typeface="Calibri" panose="020F0502020204030204" pitchFamily="34" charset="0"/>
                <a:cs typeface="Times New Roman" panose="02020603050405020304" pitchFamily="18" charset="0"/>
              </a:rPr>
              <a:t>Aporte de la ANTROPOLOGIA</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AR" dirty="0">
                <a:latin typeface="Times New Roman" panose="02020603050405020304" pitchFamily="18" charset="0"/>
                <a:ea typeface="Calibri" panose="020F0502020204030204" pitchFamily="34" charset="0"/>
                <a:cs typeface="Times New Roman" panose="02020603050405020304" pitchFamily="18" charset="0"/>
              </a:rPr>
              <a:t>La Antropología es la ciencia que tiene por objeto de estudio al hombre de manera integral (evolución histórica, biológica, cultural). Ello dio lugar a distintas ramas dentro de la Antropología, naciendo la Antropología Física, Antropología Social, Antropología Cultural. La Antropología hace foco en el comportamiento del hombre en cuanto miembro de un grupo desde la arista de la evolución, y es ese aspecto de la conducta que las Relaciones Humanas toma de la Antropología.  </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441915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u="sng" dirty="0"/>
              <a:t>historia al surgimiento de las Relaciones </a:t>
            </a:r>
            <a:r>
              <a:rPr lang="es-AR" b="1" u="sng" dirty="0" smtClean="0"/>
              <a:t>Humanas</a:t>
            </a:r>
            <a:r>
              <a:rPr lang="es-AR" dirty="0"/>
              <a:t/>
            </a:r>
            <a:br>
              <a:rPr lang="es-AR" dirty="0"/>
            </a:br>
            <a:endParaRPr lang="es-AR" dirty="0"/>
          </a:p>
        </p:txBody>
      </p:sp>
      <p:sp>
        <p:nvSpPr>
          <p:cNvPr id="3" name="Marcador de contenido 2"/>
          <p:cNvSpPr>
            <a:spLocks noGrp="1"/>
          </p:cNvSpPr>
          <p:nvPr>
            <p:ph idx="1"/>
          </p:nvPr>
        </p:nvSpPr>
        <p:spPr/>
        <p:txBody>
          <a:bodyPr/>
          <a:lstStyle/>
          <a:p>
            <a:r>
              <a:rPr lang="es-AR" dirty="0"/>
              <a:t>Podemos esquematizarlo en tres </a:t>
            </a:r>
            <a:r>
              <a:rPr lang="es-AR" dirty="0" smtClean="0"/>
              <a:t>enfoque</a:t>
            </a:r>
          </a:p>
          <a:p>
            <a:pPr algn="just">
              <a:lnSpc>
                <a:spcPct val="115000"/>
              </a:lnSpc>
              <a:spcAft>
                <a:spcPts val="1000"/>
              </a:spcAft>
            </a:pPr>
            <a:r>
              <a:rPr lang="es-AR" u="sng" dirty="0">
                <a:latin typeface="Calibri" panose="020F0502020204030204" pitchFamily="34" charset="0"/>
                <a:ea typeface="Calibri" panose="020F0502020204030204" pitchFamily="34" charset="0"/>
                <a:cs typeface="Calibri" panose="020F0502020204030204" pitchFamily="34" charset="0"/>
              </a:rPr>
              <a:t>Enfoque liberal:</a:t>
            </a:r>
            <a:r>
              <a:rPr lang="es-AR" dirty="0">
                <a:latin typeface="Calibri" panose="020F0502020204030204" pitchFamily="34" charset="0"/>
                <a:ea typeface="Calibri" panose="020F0502020204030204" pitchFamily="34" charset="0"/>
                <a:cs typeface="Calibri" panose="020F0502020204030204" pitchFamily="34" charset="0"/>
              </a:rPr>
              <a:t> es la primera etapa las relaciones humanas que se caracterizaban por ser cerradas, unidireccionales y verticales porque emanaban de un jefe del grupo, quien impartía las reglas sin cuestionamientos.</a:t>
            </a:r>
            <a:endParaRPr lang="es-AR" sz="1400" dirty="0">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3143045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sz="3200" b="1" u="sng" dirty="0">
                <a:solidFill>
                  <a:prstClr val="white"/>
                </a:solidFill>
              </a:rPr>
              <a:t>historia al surgimiento de las Relaciones Humanas</a:t>
            </a:r>
            <a:r>
              <a:rPr lang="es-AR" sz="3200" dirty="0">
                <a:solidFill>
                  <a:prstClr val="white"/>
                </a:solidFill>
              </a:rPr>
              <a:t/>
            </a:r>
            <a:br>
              <a:rPr lang="es-AR" sz="3200" dirty="0">
                <a:solidFill>
                  <a:prstClr val="white"/>
                </a:solidFill>
              </a:rPr>
            </a:br>
            <a:endParaRPr lang="es-AR" dirty="0"/>
          </a:p>
        </p:txBody>
      </p:sp>
      <p:sp>
        <p:nvSpPr>
          <p:cNvPr id="3" name="Marcador de contenido 2"/>
          <p:cNvSpPr>
            <a:spLocks noGrp="1"/>
          </p:cNvSpPr>
          <p:nvPr>
            <p:ph idx="1"/>
          </p:nvPr>
        </p:nvSpPr>
        <p:spPr/>
        <p:txBody>
          <a:bodyPr/>
          <a:lstStyle/>
          <a:p>
            <a:pPr algn="just">
              <a:lnSpc>
                <a:spcPct val="115000"/>
              </a:lnSpc>
              <a:spcAft>
                <a:spcPts val="1000"/>
              </a:spcAft>
            </a:pPr>
            <a:r>
              <a:rPr lang="es-AR" u="sng" dirty="0">
                <a:latin typeface="Calibri" panose="020F0502020204030204" pitchFamily="34" charset="0"/>
                <a:ea typeface="Calibri" panose="020F0502020204030204" pitchFamily="34" charset="0"/>
                <a:cs typeface="Calibri" panose="020F0502020204030204" pitchFamily="34" charset="0"/>
              </a:rPr>
              <a:t>Enfoque economicista</a:t>
            </a:r>
            <a:r>
              <a:rPr lang="es-AR" dirty="0">
                <a:latin typeface="Calibri" panose="020F0502020204030204" pitchFamily="34" charset="0"/>
                <a:ea typeface="Calibri" panose="020F0502020204030204" pitchFamily="34" charset="0"/>
                <a:cs typeface="Calibri" panose="020F0502020204030204" pitchFamily="34" charset="0"/>
              </a:rPr>
              <a:t>: se desarrolla en la etapa de nacimiento de las relaciones comerciales, entonces las relaciones humanas si bien siguen siendo verticales y cerradas, empieza una pequeña apertura centradas en las actividades comerciales.</a:t>
            </a:r>
            <a:endParaRPr lang="es-AR" sz="1400" dirty="0">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2242619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u="sng" dirty="0">
                <a:solidFill>
                  <a:prstClr val="white"/>
                </a:solidFill>
              </a:rPr>
              <a:t>historia al surgimiento de las Relaciones Humanas</a:t>
            </a:r>
            <a:r>
              <a:rPr lang="es-AR" dirty="0">
                <a:solidFill>
                  <a:prstClr val="white"/>
                </a:solidFill>
              </a:rPr>
              <a:t/>
            </a:r>
            <a:br>
              <a:rPr lang="es-AR" dirty="0">
                <a:solidFill>
                  <a:prstClr val="white"/>
                </a:solidFill>
              </a:rPr>
            </a:br>
            <a:endParaRPr lang="es-AR" dirty="0"/>
          </a:p>
        </p:txBody>
      </p:sp>
      <p:sp>
        <p:nvSpPr>
          <p:cNvPr id="3" name="Marcador de contenido 2"/>
          <p:cNvSpPr>
            <a:spLocks noGrp="1"/>
          </p:cNvSpPr>
          <p:nvPr>
            <p:ph idx="1"/>
          </p:nvPr>
        </p:nvSpPr>
        <p:spPr/>
        <p:txBody>
          <a:bodyPr/>
          <a:lstStyle/>
          <a:p>
            <a:r>
              <a:rPr lang="es-AR" u="sng" dirty="0">
                <a:latin typeface="Calibri" panose="020F0502020204030204" pitchFamily="34" charset="0"/>
                <a:cs typeface="Calibri" panose="020F0502020204030204" pitchFamily="34" charset="0"/>
              </a:rPr>
              <a:t>Enfoque humanista:</a:t>
            </a:r>
            <a:r>
              <a:rPr lang="es-AR" dirty="0">
                <a:latin typeface="Calibri" panose="020F0502020204030204" pitchFamily="34" charset="0"/>
                <a:cs typeface="Calibri" panose="020F0502020204030204" pitchFamily="34" charset="0"/>
              </a:rPr>
              <a:t> es la etapa del desarrollo de las ciencias sociales, con el concepto de autorrealización del hombre. Elton mayo fue el creador de este movimiento.</a:t>
            </a:r>
          </a:p>
          <a:p>
            <a:endParaRPr lang="es-A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2979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37745" y="1964987"/>
            <a:ext cx="8780867" cy="3929974"/>
          </a:xfrm>
        </p:spPr>
        <p:txBody>
          <a:bodyPr>
            <a:normAutofit fontScale="92500" lnSpcReduction="20000"/>
          </a:bodyPr>
          <a:lstStyle/>
          <a:p>
            <a:r>
              <a:rPr lang="es-AR" b="1" u="sng" dirty="0"/>
              <a:t>CONCEPTO de RELACIONES HUMANAS</a:t>
            </a:r>
            <a:r>
              <a:rPr lang="es-AR" b="1" u="sng" dirty="0" smtClean="0"/>
              <a:t>.</a:t>
            </a:r>
          </a:p>
          <a:p>
            <a:pPr algn="just">
              <a:lnSpc>
                <a:spcPct val="115000"/>
              </a:lnSpc>
              <a:spcAft>
                <a:spcPts val="1000"/>
              </a:spcAft>
            </a:pPr>
            <a:r>
              <a:rPr lang="es-AR" dirty="0" smtClean="0">
                <a:latin typeface="Calibri" panose="020F0502020204030204" pitchFamily="34" charset="0"/>
                <a:ea typeface="Calibri" panose="020F0502020204030204" pitchFamily="34" charset="0"/>
                <a:cs typeface="Calibri" panose="020F0502020204030204" pitchFamily="34" charset="0"/>
              </a:rPr>
              <a:t>Las </a:t>
            </a:r>
            <a:r>
              <a:rPr lang="es-AR" dirty="0">
                <a:latin typeface="Calibri" panose="020F0502020204030204" pitchFamily="34" charset="0"/>
                <a:ea typeface="Calibri" panose="020F0502020204030204" pitchFamily="34" charset="0"/>
                <a:cs typeface="Calibri" panose="020F0502020204030204" pitchFamily="34" charset="0"/>
              </a:rPr>
              <a:t>Relaciones Humanas son una disciplina conformada por reglas, principios y normas que nos permite interactuar en sociedad. </a:t>
            </a:r>
            <a:endParaRPr lang="es-AR" dirty="0" smtClean="0">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1000"/>
              </a:spcAft>
            </a:pPr>
            <a:r>
              <a:rPr lang="es-AR" dirty="0">
                <a:latin typeface="Calibri" panose="020F0502020204030204" pitchFamily="34" charset="0"/>
                <a:ea typeface="Calibri" panose="020F0502020204030204" pitchFamily="34" charset="0"/>
                <a:cs typeface="Calibri" panose="020F0502020204030204" pitchFamily="34" charset="0"/>
              </a:rPr>
              <a:t>Es la disciplina que estudia cómo el individuo desarrolla su capacidad de relacionarse con los demás</a:t>
            </a:r>
            <a:r>
              <a:rPr lang="es-AR" dirty="0" smtClean="0">
                <a:latin typeface="Calibri" panose="020F0502020204030204" pitchFamily="34" charset="0"/>
                <a:ea typeface="Calibri" panose="020F0502020204030204" pitchFamily="34" charset="0"/>
                <a:cs typeface="Calibri" panose="020F0502020204030204" pitchFamily="34" charset="0"/>
              </a:rPr>
              <a:t>.</a:t>
            </a:r>
          </a:p>
          <a:p>
            <a:pPr algn="just">
              <a:lnSpc>
                <a:spcPct val="115000"/>
              </a:lnSpc>
              <a:spcAft>
                <a:spcPts val="1000"/>
              </a:spcAft>
            </a:pPr>
            <a:r>
              <a:rPr lang="es-AR" dirty="0">
                <a:latin typeface="Calibri" panose="020F0502020204030204" pitchFamily="34" charset="0"/>
                <a:ea typeface="Calibri" panose="020F0502020204030204" pitchFamily="34" charset="0"/>
                <a:cs typeface="Calibri" panose="020F0502020204030204" pitchFamily="34" charset="0"/>
              </a:rPr>
              <a:t>Las relaciones humanas es la disciplina que abarca el estudio de cómo los individuos pueden trabajar eficazmente en grupos con el propósito de satisfacer los objetivos de la organización y las necesidades personales.</a:t>
            </a:r>
            <a:endParaRPr lang="es-AR"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AR" dirty="0">
                <a:latin typeface="Calibri" panose="020F0502020204030204" pitchFamily="34" charset="0"/>
                <a:ea typeface="Calibri" panose="020F0502020204030204" pitchFamily="34" charset="0"/>
                <a:cs typeface="Calibri" panose="020F0502020204030204" pitchFamily="34" charset="0"/>
              </a:rPr>
              <a:t>Las relaciones humanas, en sentido general y amplio, estudia todo tipo de interacciones entre las personas, sus conflictos, esfuerzos cooperativos y relaciones grupales.</a:t>
            </a:r>
            <a:endParaRPr lang="es-AR"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es-AR" dirty="0">
              <a:latin typeface="Calibri" panose="020F0502020204030204" pitchFamily="34" charset="0"/>
              <a:ea typeface="Calibri" panose="020F0502020204030204" pitchFamily="34" charset="0"/>
              <a:cs typeface="Times New Roman" panose="02020603050405020304" pitchFamily="18" charset="0"/>
            </a:endParaRPr>
          </a:p>
          <a:p>
            <a:endParaRPr lang="es-AR" dirty="0"/>
          </a:p>
          <a:p>
            <a:endParaRPr lang="es-AR" dirty="0"/>
          </a:p>
        </p:txBody>
      </p:sp>
    </p:spTree>
    <p:extLst>
      <p:ext uri="{BB962C8B-B14F-4D97-AF65-F5344CB8AC3E}">
        <p14:creationId xmlns:p14="http://schemas.microsoft.com/office/powerpoint/2010/main" val="1157963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nSpc>
                <a:spcPct val="115000"/>
              </a:lnSpc>
              <a:spcAft>
                <a:spcPts val="1000"/>
              </a:spcAft>
            </a:pPr>
            <a:r>
              <a:rPr lang="es-AR" b="1" u="sng" dirty="0">
                <a:latin typeface="Calibri" panose="020F0502020204030204" pitchFamily="34" charset="0"/>
                <a:ea typeface="Calibri" panose="020F0502020204030204" pitchFamily="34" charset="0"/>
                <a:cs typeface="Calibri" panose="020F0502020204030204" pitchFamily="34" charset="0"/>
              </a:rPr>
              <a:t>Caracteres de las relaciones humanas.</a:t>
            </a:r>
            <a:r>
              <a:rPr lang="es-AR" sz="2400" dirty="0">
                <a:latin typeface="Calibri" panose="020F0502020204030204" pitchFamily="34" charset="0"/>
                <a:ea typeface="Calibri" panose="020F0502020204030204" pitchFamily="34" charset="0"/>
                <a:cs typeface="Times New Roman" panose="02020603050405020304" pitchFamily="18" charset="0"/>
              </a:rPr>
              <a:t/>
            </a:r>
            <a:br>
              <a:rPr lang="es-AR" sz="2400" dirty="0">
                <a:latin typeface="Calibri" panose="020F0502020204030204" pitchFamily="34" charset="0"/>
                <a:ea typeface="Calibri" panose="020F0502020204030204" pitchFamily="34" charset="0"/>
                <a:cs typeface="Times New Roman" panose="02020603050405020304" pitchFamily="18" charset="0"/>
              </a:rPr>
            </a:br>
            <a:endParaRPr lang="es-AR" dirty="0"/>
          </a:p>
        </p:txBody>
      </p:sp>
      <p:sp>
        <p:nvSpPr>
          <p:cNvPr id="3" name="Marcador de contenido 2"/>
          <p:cNvSpPr>
            <a:spLocks noGrp="1"/>
          </p:cNvSpPr>
          <p:nvPr>
            <p:ph idx="1"/>
          </p:nvPr>
        </p:nvSpPr>
        <p:spPr/>
        <p:txBody>
          <a:bodyPr/>
          <a:lstStyle/>
          <a:p>
            <a:pPr marL="342900" lvl="0" indent="-342900" algn="just">
              <a:lnSpc>
                <a:spcPct val="115000"/>
              </a:lnSpc>
              <a:spcAft>
                <a:spcPts val="1000"/>
              </a:spcAft>
              <a:buFont typeface="+mj-lt"/>
              <a:buAutoNum type="arabicParenR"/>
            </a:pPr>
            <a:r>
              <a:rPr lang="es-AR" dirty="0" smtClean="0">
                <a:latin typeface="Calibri" panose="020F0502020204030204" pitchFamily="34" charset="0"/>
                <a:ea typeface="Calibri" panose="020F0502020204030204" pitchFamily="34" charset="0"/>
                <a:cs typeface="Calibri" panose="020F0502020204030204" pitchFamily="34" charset="0"/>
              </a:rPr>
              <a:t>La Personalidad: Ella </a:t>
            </a:r>
            <a:r>
              <a:rPr lang="es-AR" dirty="0">
                <a:latin typeface="Calibri" panose="020F0502020204030204" pitchFamily="34" charset="0"/>
                <a:ea typeface="Calibri" panose="020F0502020204030204" pitchFamily="34" charset="0"/>
                <a:cs typeface="Calibri" panose="020F0502020204030204" pitchFamily="34" charset="0"/>
              </a:rPr>
              <a:t>es el conjunto de cualidades de cada ser humano que lo hace diferente de los demás. Son rasgos físicos, psíquicos y culturales que hacen que cada persona sea única y completamente independiente de los demás</a:t>
            </a:r>
            <a:r>
              <a:rPr lang="es-AR"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lgn="just">
              <a:lnSpc>
                <a:spcPct val="115000"/>
              </a:lnSpc>
              <a:spcAft>
                <a:spcPts val="1000"/>
              </a:spcAft>
              <a:buFont typeface="+mj-lt"/>
              <a:buAutoNum type="arabicParenR"/>
            </a:pPr>
            <a:r>
              <a:rPr lang="es-AR" u="sng" dirty="0">
                <a:latin typeface="Calibri" panose="020F0502020204030204" pitchFamily="34" charset="0"/>
                <a:ea typeface="Calibri" panose="020F0502020204030204" pitchFamily="34" charset="0"/>
                <a:cs typeface="Calibri" panose="020F0502020204030204" pitchFamily="34" charset="0"/>
              </a:rPr>
              <a:t>La Motivación:</a:t>
            </a:r>
            <a:r>
              <a:rPr lang="es-AR" dirty="0">
                <a:latin typeface="Calibri" panose="020F0502020204030204" pitchFamily="34" charset="0"/>
                <a:ea typeface="Calibri" panose="020F0502020204030204" pitchFamily="34" charset="0"/>
                <a:cs typeface="Calibri" panose="020F0502020204030204" pitchFamily="34" charset="0"/>
              </a:rPr>
              <a:t> es el factor que predispone al individuo para actuar. Pueden ser motivos psicológicos, sociales o meramente económicos.</a:t>
            </a:r>
            <a:endParaRPr lang="es-A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arenR"/>
            </a:pPr>
            <a:endParaRPr lang="es-AR" dirty="0" smtClean="0">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15000"/>
              </a:lnSpc>
              <a:spcAft>
                <a:spcPts val="1000"/>
              </a:spcAft>
              <a:buFont typeface="+mj-lt"/>
              <a:buAutoNum type="arabicParenR"/>
            </a:pPr>
            <a:endParaRPr lang="es-AR" dirty="0" smtClean="0">
              <a:latin typeface="Calibri" panose="020F0502020204030204" pitchFamily="34" charset="0"/>
              <a:ea typeface="Calibri" panose="020F0502020204030204" pitchFamily="34" charset="0"/>
              <a:cs typeface="Calibri" panose="020F0502020204030204" pitchFamily="34" charset="0"/>
            </a:endParaRPr>
          </a:p>
          <a:p>
            <a:endParaRPr lang="es-AR" dirty="0"/>
          </a:p>
        </p:txBody>
      </p:sp>
    </p:spTree>
    <p:extLst>
      <p:ext uri="{BB962C8B-B14F-4D97-AF65-F5344CB8AC3E}">
        <p14:creationId xmlns:p14="http://schemas.microsoft.com/office/powerpoint/2010/main" val="1547913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3200" b="1" u="sng" dirty="0">
                <a:solidFill>
                  <a:prstClr val="white"/>
                </a:solidFill>
                <a:latin typeface="Calibri" panose="020F0502020204030204" pitchFamily="34" charset="0"/>
                <a:ea typeface="Calibri" panose="020F0502020204030204" pitchFamily="34" charset="0"/>
                <a:cs typeface="Calibri" panose="020F0502020204030204" pitchFamily="34" charset="0"/>
              </a:rPr>
              <a:t>Caracteres de las relaciones humanas.</a:t>
            </a:r>
            <a:r>
              <a:rPr lang="es-AR" sz="2200" dirty="0">
                <a:solidFill>
                  <a:prstClr val="white"/>
                </a:solidFill>
                <a:latin typeface="Calibri" panose="020F0502020204030204" pitchFamily="34" charset="0"/>
                <a:ea typeface="Calibri" panose="020F0502020204030204" pitchFamily="34" charset="0"/>
                <a:cs typeface="Times New Roman" panose="02020603050405020304" pitchFamily="18" charset="0"/>
              </a:rPr>
              <a:t/>
            </a:r>
            <a:br>
              <a:rPr lang="es-AR" sz="2200" dirty="0">
                <a:solidFill>
                  <a:prstClr val="white"/>
                </a:solidFill>
                <a:latin typeface="Calibri" panose="020F0502020204030204" pitchFamily="34" charset="0"/>
                <a:ea typeface="Calibri" panose="020F0502020204030204" pitchFamily="34" charset="0"/>
                <a:cs typeface="Times New Roman" panose="02020603050405020304" pitchFamily="18" charset="0"/>
              </a:rPr>
            </a:br>
            <a:endParaRPr lang="es-AR" dirty="0"/>
          </a:p>
        </p:txBody>
      </p:sp>
      <p:sp>
        <p:nvSpPr>
          <p:cNvPr id="3" name="Marcador de contenido 2"/>
          <p:cNvSpPr>
            <a:spLocks noGrp="1"/>
          </p:cNvSpPr>
          <p:nvPr>
            <p:ph idx="1"/>
          </p:nvPr>
        </p:nvSpPr>
        <p:spPr/>
        <p:txBody>
          <a:bodyPr>
            <a:normAutofit lnSpcReduction="10000"/>
          </a:bodyPr>
          <a:lstStyle/>
          <a:p>
            <a:pPr marL="0" lvl="0" indent="0" algn="just">
              <a:lnSpc>
                <a:spcPct val="115000"/>
              </a:lnSpc>
              <a:spcAft>
                <a:spcPts val="0"/>
              </a:spcAft>
              <a:buNone/>
            </a:pPr>
            <a:r>
              <a:rPr lang="es-AR" dirty="0" smtClean="0">
                <a:latin typeface="Calibri" panose="020F0502020204030204" pitchFamily="34" charset="0"/>
                <a:ea typeface="Calibri" panose="020F0502020204030204" pitchFamily="34" charset="0"/>
                <a:cs typeface="Calibri" panose="020F0502020204030204" pitchFamily="34" charset="0"/>
              </a:rPr>
              <a:t>3 La </a:t>
            </a:r>
            <a:r>
              <a:rPr lang="es-AR" dirty="0">
                <a:latin typeface="Calibri" panose="020F0502020204030204" pitchFamily="34" charset="0"/>
                <a:ea typeface="Calibri" panose="020F0502020204030204" pitchFamily="34" charset="0"/>
                <a:cs typeface="Calibri" panose="020F0502020204030204" pitchFamily="34" charset="0"/>
              </a:rPr>
              <a:t>Comunicación: es el proceso por el cual transmitimos ideas, sentimientos, actitudes, habilidades y recibimos respuestas en consecuencia. Para comunicarnos usamos el lenguaje: escrito, grafico, oral, gestual, corporal, etc.. La comunicación se inicia por la necesidad que tiene el emisor de transmitir una idea, un sentimiento, una información a otra persona que es el receptor y éste debe tener la necesidad de escuchar y comprender para que se de el proceso de comunicación.</a:t>
            </a:r>
            <a:endParaRPr lang="es-AR" sz="14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es-AR" dirty="0">
                <a:latin typeface="Calibri" panose="020F0502020204030204" pitchFamily="34" charset="0"/>
                <a:ea typeface="Calibri" panose="020F0502020204030204" pitchFamily="34" charset="0"/>
                <a:cs typeface="Calibri" panose="020F0502020204030204" pitchFamily="34" charset="0"/>
              </a:rPr>
              <a:t>Para que la comunicación sea eficaz debe ser clara y precisa</a:t>
            </a:r>
            <a:r>
              <a:rPr lang="es-AR" dirty="0" smtClean="0">
                <a:latin typeface="Calibri" panose="020F0502020204030204" pitchFamily="34" charset="0"/>
                <a:ea typeface="Calibri" panose="020F0502020204030204" pitchFamily="34" charset="0"/>
                <a:cs typeface="Calibri" panose="020F0502020204030204" pitchFamily="34" charset="0"/>
              </a:rPr>
              <a:t>.</a:t>
            </a:r>
          </a:p>
          <a:p>
            <a:pPr marL="0" indent="0">
              <a:buNone/>
            </a:pPr>
            <a:r>
              <a:rPr lang="es-AR" dirty="0" smtClean="0">
                <a:latin typeface="Calibri" panose="020F0502020204030204" pitchFamily="34" charset="0"/>
                <a:ea typeface="Calibri" panose="020F0502020204030204" pitchFamily="34" charset="0"/>
              </a:rPr>
              <a:t>4 La </a:t>
            </a:r>
            <a:r>
              <a:rPr lang="es-AR" dirty="0">
                <a:latin typeface="Calibri" panose="020F0502020204030204" pitchFamily="34" charset="0"/>
                <a:ea typeface="Calibri" panose="020F0502020204030204" pitchFamily="34" charset="0"/>
              </a:rPr>
              <a:t>Retroalimentación: es el proceso por el cual una persona se da cuenta que su conducta afecta e influye en el otro. </a:t>
            </a:r>
            <a:endParaRPr lang="es-AR" dirty="0"/>
          </a:p>
        </p:txBody>
      </p:sp>
    </p:spTree>
    <p:extLst>
      <p:ext uri="{BB962C8B-B14F-4D97-AF65-F5344CB8AC3E}">
        <p14:creationId xmlns:p14="http://schemas.microsoft.com/office/powerpoint/2010/main" val="2058920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91316" y="1541834"/>
            <a:ext cx="8625057" cy="4975698"/>
          </a:xfrm>
        </p:spPr>
        <p:txBody>
          <a:bodyPr>
            <a:normAutofit/>
          </a:bodyPr>
          <a:lstStyle/>
          <a:p>
            <a:r>
              <a:rPr lang="es-AR" sz="2400" cap="all" dirty="0">
                <a:ln w="3175" cmpd="sng">
                  <a:noFill/>
                </a:ln>
                <a:solidFill>
                  <a:prstClr val="white"/>
                </a:solidFill>
                <a:latin typeface="Calibri" panose="020F0502020204030204" pitchFamily="34" charset="0"/>
                <a:ea typeface="Calibri" panose="020F0502020204030204" pitchFamily="34" charset="0"/>
              </a:rPr>
              <a:t>Las Relaciones Humanas pueden ser Primarias o Secundarias. </a:t>
            </a:r>
            <a:endParaRPr lang="es-AR" sz="2400" cap="all" dirty="0" smtClean="0">
              <a:ln w="3175" cmpd="sng">
                <a:noFill/>
              </a:ln>
              <a:solidFill>
                <a:prstClr val="white"/>
              </a:solidFill>
              <a:latin typeface="Calibri" panose="020F0502020204030204" pitchFamily="34" charset="0"/>
              <a:ea typeface="Calibri" panose="020F0502020204030204" pitchFamily="34" charset="0"/>
            </a:endParaRPr>
          </a:p>
          <a:p>
            <a:r>
              <a:rPr lang="es-AR" sz="2400" dirty="0" smtClean="0">
                <a:latin typeface="Calibri" panose="020F0502020204030204" pitchFamily="34" charset="0"/>
                <a:ea typeface="Calibri" panose="020F0502020204030204" pitchFamily="34" charset="0"/>
              </a:rPr>
              <a:t>Primarias : son </a:t>
            </a:r>
            <a:r>
              <a:rPr lang="es-AR" sz="2400" dirty="0">
                <a:latin typeface="Calibri" panose="020F0502020204030204" pitchFamily="34" charset="0"/>
                <a:ea typeface="Calibri" panose="020F0502020204030204" pitchFamily="34" charset="0"/>
              </a:rPr>
              <a:t>las que se ubican en la esfera de la intimidad</a:t>
            </a:r>
            <a:r>
              <a:rPr lang="es-AR" sz="2400" dirty="0" smtClean="0">
                <a:latin typeface="Calibri" panose="020F0502020204030204" pitchFamily="34" charset="0"/>
                <a:ea typeface="Calibri" panose="020F0502020204030204" pitchFamily="34" charset="0"/>
              </a:rPr>
              <a:t>.</a:t>
            </a:r>
          </a:p>
          <a:p>
            <a:pPr marL="342900" lvl="0" indent="-342900" algn="just">
              <a:lnSpc>
                <a:spcPct val="115000"/>
              </a:lnSpc>
              <a:spcAft>
                <a:spcPts val="1000"/>
              </a:spcAft>
              <a:buFont typeface="Symbol" panose="05050102010706020507" pitchFamily="18" charset="2"/>
              <a:buChar char=""/>
            </a:pPr>
            <a:r>
              <a:rPr lang="es-AR" sz="2400" dirty="0">
                <a:latin typeface="Calibri" panose="020F0502020204030204" pitchFamily="34" charset="0"/>
                <a:ea typeface="Calibri" panose="020F0502020204030204" pitchFamily="34" charset="0"/>
                <a:cs typeface="Calibri" panose="020F0502020204030204" pitchFamily="34" charset="0"/>
              </a:rPr>
              <a:t>Esta clase de relaciones surgen por la propia decisión de cada persona, ya sea porque hay un lazo que los une en forma directa o porque hay una motivación de las partes en crear el vínculo. Son relaciones afectivas basadas en el interés hacia el otro por amistad, amor, afecto (como amigo, pareja, familiar).</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endParaRPr lang="es-AR" sz="2400" dirty="0"/>
          </a:p>
        </p:txBody>
      </p:sp>
      <p:sp>
        <p:nvSpPr>
          <p:cNvPr id="4" name="Título 3"/>
          <p:cNvSpPr>
            <a:spLocks noGrp="1"/>
          </p:cNvSpPr>
          <p:nvPr>
            <p:ph type="title"/>
          </p:nvPr>
        </p:nvSpPr>
        <p:spPr>
          <a:xfrm>
            <a:off x="745854" y="440626"/>
            <a:ext cx="8534400" cy="1507067"/>
          </a:xfrm>
        </p:spPr>
        <p:txBody>
          <a:bodyPr>
            <a:normAutofit fontScale="90000"/>
          </a:bodyPr>
          <a:lstStyle/>
          <a:p>
            <a:pPr marL="457200">
              <a:lnSpc>
                <a:spcPct val="115000"/>
              </a:lnSpc>
              <a:spcAft>
                <a:spcPts val="1000"/>
              </a:spcAft>
            </a:pPr>
            <a:r>
              <a:rPr lang="es-AR" b="1" dirty="0">
                <a:latin typeface="Calibri" panose="020F0502020204030204" pitchFamily="34" charset="0"/>
                <a:ea typeface="Calibri" panose="020F0502020204030204" pitchFamily="34" charset="0"/>
                <a:cs typeface="Calibri" panose="020F0502020204030204" pitchFamily="34" charset="0"/>
              </a:rPr>
              <a:t>Clasificación de las Relaciones Humanas</a:t>
            </a:r>
            <a:r>
              <a:rPr lang="es-AR" dirty="0">
                <a:latin typeface="Calibri" panose="020F0502020204030204" pitchFamily="34" charset="0"/>
                <a:ea typeface="Calibri" panose="020F0502020204030204" pitchFamily="34" charset="0"/>
                <a:cs typeface="Calibri" panose="020F0502020204030204" pitchFamily="34" charset="0"/>
              </a:rPr>
              <a:t>.</a:t>
            </a:r>
            <a:r>
              <a:rPr lang="es-AR" sz="2400" dirty="0">
                <a:latin typeface="Calibri" panose="020F0502020204030204" pitchFamily="34" charset="0"/>
                <a:ea typeface="Calibri" panose="020F0502020204030204" pitchFamily="34" charset="0"/>
                <a:cs typeface="Times New Roman" panose="02020603050405020304" pitchFamily="18" charset="0"/>
              </a:rPr>
              <a:t/>
            </a:r>
            <a:br>
              <a:rPr lang="es-AR" sz="2400" dirty="0">
                <a:latin typeface="Calibri" panose="020F0502020204030204" pitchFamily="34" charset="0"/>
                <a:ea typeface="Calibri" panose="020F0502020204030204" pitchFamily="34" charset="0"/>
                <a:cs typeface="Times New Roman" panose="02020603050405020304" pitchFamily="18" charset="0"/>
              </a:rPr>
            </a:br>
            <a:endParaRPr lang="es-AR" dirty="0"/>
          </a:p>
        </p:txBody>
      </p:sp>
    </p:spTree>
    <p:extLst>
      <p:ext uri="{BB962C8B-B14F-4D97-AF65-F5344CB8AC3E}">
        <p14:creationId xmlns:p14="http://schemas.microsoft.com/office/powerpoint/2010/main" val="1063169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109885"/>
            <a:ext cx="8534400" cy="1507067"/>
          </a:xfrm>
        </p:spPr>
        <p:txBody>
          <a:bodyPr/>
          <a:lstStyle/>
          <a:p>
            <a:r>
              <a:rPr lang="es-AR" sz="3200" b="1" dirty="0">
                <a:solidFill>
                  <a:prstClr val="white"/>
                </a:solidFill>
                <a:latin typeface="Calibri" panose="020F0502020204030204" pitchFamily="34" charset="0"/>
                <a:ea typeface="Calibri" panose="020F0502020204030204" pitchFamily="34" charset="0"/>
                <a:cs typeface="Calibri" panose="020F0502020204030204" pitchFamily="34" charset="0"/>
              </a:rPr>
              <a:t>Clasificación de las Relaciones Humanas</a:t>
            </a:r>
            <a:r>
              <a:rPr lang="es-AR" sz="3200" dirty="0">
                <a:solidFill>
                  <a:prstClr val="white"/>
                </a:solidFill>
                <a:latin typeface="Calibri" panose="020F0502020204030204" pitchFamily="34" charset="0"/>
                <a:ea typeface="Calibri" panose="020F0502020204030204" pitchFamily="34" charset="0"/>
                <a:cs typeface="Calibri" panose="020F0502020204030204" pitchFamily="34" charset="0"/>
              </a:rPr>
              <a:t>.</a:t>
            </a:r>
            <a:r>
              <a:rPr lang="es-AR" sz="2200" dirty="0">
                <a:solidFill>
                  <a:prstClr val="white"/>
                </a:solidFill>
                <a:latin typeface="Calibri" panose="020F0502020204030204" pitchFamily="34" charset="0"/>
                <a:ea typeface="Calibri" panose="020F0502020204030204" pitchFamily="34" charset="0"/>
                <a:cs typeface="Times New Roman" panose="02020603050405020304" pitchFamily="18" charset="0"/>
              </a:rPr>
              <a:t/>
            </a:r>
            <a:br>
              <a:rPr lang="es-AR" sz="2200" dirty="0">
                <a:solidFill>
                  <a:prstClr val="white"/>
                </a:solidFill>
                <a:latin typeface="Calibri" panose="020F0502020204030204" pitchFamily="34" charset="0"/>
                <a:ea typeface="Calibri" panose="020F0502020204030204" pitchFamily="34" charset="0"/>
                <a:cs typeface="Times New Roman" panose="02020603050405020304" pitchFamily="18" charset="0"/>
              </a:rPr>
            </a:br>
            <a:endParaRPr lang="es-AR" dirty="0"/>
          </a:p>
        </p:txBody>
      </p:sp>
      <p:sp>
        <p:nvSpPr>
          <p:cNvPr id="3" name="Marcador de contenido 2"/>
          <p:cNvSpPr>
            <a:spLocks noGrp="1"/>
          </p:cNvSpPr>
          <p:nvPr>
            <p:ph idx="1"/>
          </p:nvPr>
        </p:nvSpPr>
        <p:spPr>
          <a:xfrm>
            <a:off x="684212" y="2251953"/>
            <a:ext cx="8534400" cy="3615267"/>
          </a:xfrm>
        </p:spPr>
        <p:txBody>
          <a:bodyPr>
            <a:normAutofit fontScale="92500"/>
          </a:bodyPr>
          <a:lstStyle/>
          <a:p>
            <a:pPr lvl="0">
              <a:buClr>
                <a:prstClr val="white"/>
              </a:buClr>
            </a:pPr>
            <a:r>
              <a:rPr lang="es-AR" sz="2400" cap="all" dirty="0">
                <a:ln w="3175" cmpd="sng">
                  <a:noFill/>
                </a:ln>
                <a:solidFill>
                  <a:prstClr val="white"/>
                </a:solidFill>
                <a:latin typeface="Calibri" panose="020F0502020204030204" pitchFamily="34" charset="0"/>
                <a:ea typeface="Calibri" panose="020F0502020204030204" pitchFamily="34" charset="0"/>
              </a:rPr>
              <a:t>Las Relaciones Humanas pueden ser Primarias o Secundarias. </a:t>
            </a:r>
            <a:endParaRPr lang="es-AR" sz="2400" cap="all" dirty="0" smtClean="0">
              <a:ln w="3175" cmpd="sng">
                <a:noFill/>
              </a:ln>
              <a:solidFill>
                <a:prstClr val="white"/>
              </a:solidFill>
              <a:latin typeface="Calibri" panose="020F0502020204030204" pitchFamily="34" charset="0"/>
              <a:ea typeface="Calibri" panose="020F0502020204030204" pitchFamily="34" charset="0"/>
            </a:endParaRPr>
          </a:p>
          <a:p>
            <a:pPr marL="342900" lvl="0" indent="-342900" algn="just">
              <a:lnSpc>
                <a:spcPct val="115000"/>
              </a:lnSpc>
              <a:spcAft>
                <a:spcPts val="1000"/>
              </a:spcAft>
              <a:buFont typeface="Symbol" panose="05050102010706020507" pitchFamily="18" charset="2"/>
              <a:buChar char=""/>
            </a:pPr>
            <a:r>
              <a:rPr lang="es-AR" sz="2400" dirty="0" smtClean="0">
                <a:latin typeface="Calibri" panose="020F0502020204030204" pitchFamily="34" charset="0"/>
                <a:ea typeface="Calibri" panose="020F0502020204030204" pitchFamily="34" charset="0"/>
                <a:cs typeface="Calibri" panose="020F0502020204030204" pitchFamily="34" charset="0"/>
              </a:rPr>
              <a:t>Secundarias : se </a:t>
            </a:r>
            <a:r>
              <a:rPr lang="es-AR" sz="2400" dirty="0">
                <a:latin typeface="Calibri" panose="020F0502020204030204" pitchFamily="34" charset="0"/>
                <a:ea typeface="Calibri" panose="020F0502020204030204" pitchFamily="34" charset="0"/>
                <a:cs typeface="Calibri" panose="020F0502020204030204" pitchFamily="34" charset="0"/>
              </a:rPr>
              <a:t>originan por la necesidad de un servicio o función que puede prestar una persona a otra. Esta clase de relaciones surgen porque una de las partes solicita que se cree el nexo, ya sea para obtener algún beneficio o porque tiene otra razón concreta. En estas relaciones se busca obtener una determinada utilidad. Son las relaciones de tipo: médico-paciente; maestro- alumno; jefe-empleado. </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lvl="0">
              <a:buClr>
                <a:prstClr val="white"/>
              </a:buClr>
            </a:pPr>
            <a:endParaRPr lang="es-AR" sz="2400" cap="all" dirty="0">
              <a:ln w="3175" cmpd="sng">
                <a:noFill/>
              </a:ln>
              <a:solidFill>
                <a:prstClr val="white"/>
              </a:solidFill>
              <a:latin typeface="Calibri" panose="020F0502020204030204" pitchFamily="34" charset="0"/>
              <a:ea typeface="Calibri" panose="020F0502020204030204" pitchFamily="34" charset="0"/>
            </a:endParaRPr>
          </a:p>
          <a:p>
            <a:endParaRPr lang="es-AR" dirty="0"/>
          </a:p>
        </p:txBody>
      </p:sp>
    </p:spTree>
    <p:extLst>
      <p:ext uri="{BB962C8B-B14F-4D97-AF65-F5344CB8AC3E}">
        <p14:creationId xmlns:p14="http://schemas.microsoft.com/office/powerpoint/2010/main" val="3337542496"/>
      </p:ext>
    </p:extLst>
  </p:cSld>
  <p:clrMapOvr>
    <a:masterClrMapping/>
  </p:clrMapOvr>
</p:sld>
</file>

<file path=ppt/theme/theme1.xml><?xml version="1.0" encoding="utf-8"?>
<a:theme xmlns:a="http://schemas.openxmlformats.org/drawingml/2006/main" name="Secto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40</TotalTime>
  <Words>1162</Words>
  <Application>Microsoft Office PowerPoint</Application>
  <PresentationFormat>Panorámica</PresentationFormat>
  <Paragraphs>57</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Calibri</vt:lpstr>
      <vt:lpstr>Century Gothic</vt:lpstr>
      <vt:lpstr>Symbol</vt:lpstr>
      <vt:lpstr>Times New Roman</vt:lpstr>
      <vt:lpstr>Wingdings 3</vt:lpstr>
      <vt:lpstr>Sector</vt:lpstr>
      <vt:lpstr>LAS RELACIONES HUMANAS  </vt:lpstr>
      <vt:lpstr>historia al surgimiento de las Relaciones Humanas </vt:lpstr>
      <vt:lpstr>historia al surgimiento de las Relaciones Humanas </vt:lpstr>
      <vt:lpstr>historia al surgimiento de las Relaciones Humanas </vt:lpstr>
      <vt:lpstr>Presentación de PowerPoint</vt:lpstr>
      <vt:lpstr>Caracteres de las relaciones humanas. </vt:lpstr>
      <vt:lpstr>Caracteres de las relaciones humanas. </vt:lpstr>
      <vt:lpstr>Clasificación de las Relaciones Humanas. </vt:lpstr>
      <vt:lpstr>Clasificación de las Relaciones Humanas. </vt:lpstr>
      <vt:lpstr>Las relaciones primarias y las relaciones secundarias pueden clasificarse según los siguientes criterios:  </vt:lpstr>
      <vt:lpstr>Importancia del estudio de las Relaciones Humanas. </vt:lpstr>
      <vt:lpstr>Interdisciplinariedad en las Relaciones Humanas.</vt:lpstr>
      <vt:lpstr>Interdisciplinariedad en las Relaciones Humanas.</vt:lpstr>
      <vt:lpstr>Interdisciplinariedad en las Relaciones Humanas.</vt:lpstr>
      <vt:lpstr>Interdisciplinariedad en las Relaciones Humanas.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 RELACIONES HUMANAS</dc:title>
  <dc:creator>Usuario de Windows</dc:creator>
  <cp:lastModifiedBy>Usuario de Windows</cp:lastModifiedBy>
  <cp:revision>6</cp:revision>
  <dcterms:created xsi:type="dcterms:W3CDTF">2021-06-25T20:26:10Z</dcterms:created>
  <dcterms:modified xsi:type="dcterms:W3CDTF">2021-06-25T21:08:15Z</dcterms:modified>
</cp:coreProperties>
</file>