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3" r:id="rId3"/>
    <p:sldId id="275" r:id="rId4"/>
    <p:sldId id="274" r:id="rId5"/>
    <p:sldId id="267" r:id="rId6"/>
    <p:sldId id="269" r:id="rId7"/>
    <p:sldId id="263" r:id="rId8"/>
    <p:sldId id="264" r:id="rId9"/>
    <p:sldId id="271" r:id="rId10"/>
    <p:sldId id="272" r:id="rId11"/>
    <p:sldId id="277" r:id="rId12"/>
    <p:sldId id="278" r:id="rId13"/>
    <p:sldId id="279" r:id="rId14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24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4C910-0838-44C5-860C-12A4BC1F7BF7}" type="datetimeFigureOut">
              <a:rPr lang="es-AR" smtClean="0"/>
              <a:t>19/10/2021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B0C8-7E16-4116-8B7A-56E86925F85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82039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4C910-0838-44C5-860C-12A4BC1F7BF7}" type="datetimeFigureOut">
              <a:rPr lang="es-AR" smtClean="0"/>
              <a:t>19/10/2021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B0C8-7E16-4116-8B7A-56E86925F85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3836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4C910-0838-44C5-860C-12A4BC1F7BF7}" type="datetimeFigureOut">
              <a:rPr lang="es-AR" smtClean="0"/>
              <a:t>19/10/2021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B0C8-7E16-4116-8B7A-56E86925F85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92753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4C910-0838-44C5-860C-12A4BC1F7BF7}" type="datetimeFigureOut">
              <a:rPr lang="es-AR" smtClean="0"/>
              <a:t>19/10/2021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B0C8-7E16-4116-8B7A-56E86925F85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4207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4C910-0838-44C5-860C-12A4BC1F7BF7}" type="datetimeFigureOut">
              <a:rPr lang="es-AR" smtClean="0"/>
              <a:t>19/10/2021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B0C8-7E16-4116-8B7A-56E86925F85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94315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4C910-0838-44C5-860C-12A4BC1F7BF7}" type="datetimeFigureOut">
              <a:rPr lang="es-AR" smtClean="0"/>
              <a:t>19/10/2021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B0C8-7E16-4116-8B7A-56E86925F85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82620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4C910-0838-44C5-860C-12A4BC1F7BF7}" type="datetimeFigureOut">
              <a:rPr lang="es-AR" smtClean="0"/>
              <a:t>19/10/2021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B0C8-7E16-4116-8B7A-56E86925F85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10430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4C910-0838-44C5-860C-12A4BC1F7BF7}" type="datetimeFigureOut">
              <a:rPr lang="es-AR" smtClean="0"/>
              <a:t>19/10/2021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B0C8-7E16-4116-8B7A-56E86925F85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6476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4C910-0838-44C5-860C-12A4BC1F7BF7}" type="datetimeFigureOut">
              <a:rPr lang="es-AR" smtClean="0"/>
              <a:t>19/10/2021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B0C8-7E16-4116-8B7A-56E86925F85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37518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4C910-0838-44C5-860C-12A4BC1F7BF7}" type="datetimeFigureOut">
              <a:rPr lang="es-AR" smtClean="0"/>
              <a:t>19/10/2021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B0C8-7E16-4116-8B7A-56E86925F85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44131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4C910-0838-44C5-860C-12A4BC1F7BF7}" type="datetimeFigureOut">
              <a:rPr lang="es-AR" smtClean="0"/>
              <a:t>19/10/2021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B0C8-7E16-4116-8B7A-56E86925F85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24465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4C910-0838-44C5-860C-12A4BC1F7BF7}" type="datetimeFigureOut">
              <a:rPr lang="es-AR" smtClean="0"/>
              <a:t>19/10/2021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1B0C8-7E16-4116-8B7A-56E86925F85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0882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ample.com/index.html" TargetMode="External"/><Relationship Id="rId2" Type="http://schemas.openxmlformats.org/officeDocument/2006/relationships/hyperlink" Target="https://es.wikipedia.org/wiki/Protocolo_de_transferencia_de_hipertexto#URL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google.com.ar/index.htm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267744" y="-6658"/>
            <a:ext cx="5256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26 de octubre es el tercer parcial</a:t>
            </a:r>
            <a:endParaRPr lang="es-AR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623888"/>
            <a:ext cx="8391525" cy="561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353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6067" y="3429000"/>
            <a:ext cx="889248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ES" dirty="0"/>
              <a:t>El </a:t>
            </a:r>
            <a:r>
              <a:rPr lang="es-ES" b="1" i="1" u="sng" dirty="0"/>
              <a:t>servidor </a:t>
            </a:r>
            <a:r>
              <a:rPr lang="es-ES" b="1" i="1" u="sng" dirty="0" smtClean="0"/>
              <a:t>Web </a:t>
            </a:r>
            <a:r>
              <a:rPr lang="es-ES" dirty="0" smtClean="0"/>
              <a:t>responde </a:t>
            </a:r>
            <a:r>
              <a:rPr lang="es-ES" dirty="0"/>
              <a:t>al cliente:</a:t>
            </a:r>
            <a:endParaRPr lang="es-AR" dirty="0"/>
          </a:p>
          <a:p>
            <a:pPr fontAlgn="base"/>
            <a:r>
              <a:rPr lang="es-ES" dirty="0"/>
              <a:t/>
            </a:r>
            <a:br>
              <a:rPr lang="es-ES" dirty="0"/>
            </a:br>
            <a:r>
              <a:rPr lang="es-ES" dirty="0"/>
              <a:t>Con un código de estado, indicando comunicación correcta, incorrecta, etc.</a:t>
            </a:r>
            <a:endParaRPr lang="es-AR" dirty="0"/>
          </a:p>
          <a:p>
            <a:pPr fontAlgn="base"/>
            <a:r>
              <a:rPr lang="es-ES" dirty="0"/>
              <a:t>El tipo de dato </a:t>
            </a:r>
            <a:r>
              <a:rPr lang="es-ES" b="1" dirty="0"/>
              <a:t>MIME</a:t>
            </a:r>
            <a:r>
              <a:rPr lang="es-ES" dirty="0"/>
              <a:t> que envía, (texto, audio, video, etc.).</a:t>
            </a:r>
            <a:endParaRPr lang="es-AR" dirty="0"/>
          </a:p>
          <a:p>
            <a:pPr fontAlgn="base"/>
            <a:r>
              <a:rPr lang="es-ES" dirty="0"/>
              <a:t>El contenido de la información solicitada El archivo solicitado</a:t>
            </a:r>
            <a:r>
              <a:rPr lang="es-ES" dirty="0" smtClean="0"/>
              <a:t>.</a:t>
            </a:r>
          </a:p>
          <a:p>
            <a:pPr fontAlgn="base"/>
            <a:endParaRPr lang="es-ES" dirty="0" smtClean="0"/>
          </a:p>
          <a:p>
            <a:pPr fontAlgn="base"/>
            <a:r>
              <a:rPr lang="es-ES" dirty="0"/>
              <a:t>Se cierra la conexión TCP. </a:t>
            </a:r>
            <a:endParaRPr lang="es-AR" dirty="0"/>
          </a:p>
          <a:p>
            <a:pPr fontAlgn="base"/>
            <a:endParaRPr lang="es-AR" dirty="0"/>
          </a:p>
          <a:p>
            <a:r>
              <a:rPr lang="es-ES" b="1" dirty="0" smtClean="0"/>
              <a:t>MIME</a:t>
            </a:r>
            <a:r>
              <a:rPr lang="es-ES" b="1" dirty="0"/>
              <a:t>:</a:t>
            </a:r>
            <a:r>
              <a:rPr lang="es-ES" dirty="0"/>
              <a:t> E</a:t>
            </a:r>
            <a:r>
              <a:rPr lang="es-ES" dirty="0" smtClean="0"/>
              <a:t>xtensiones para el intercambio de texto</a:t>
            </a:r>
            <a:r>
              <a:rPr lang="es-ES" dirty="0"/>
              <a:t>, audio, vídeo, etc</a:t>
            </a:r>
            <a:r>
              <a:rPr lang="es-ES" dirty="0" smtClean="0"/>
              <a:t>.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23748" y="6211669"/>
            <a:ext cx="9120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URL, (Localizador  Uniforme de Recursos): documento HTML, archivo multimedia, aplicación CGI</a:t>
            </a:r>
          </a:p>
          <a:p>
            <a:r>
              <a:rPr lang="es-AR" dirty="0" smtClean="0"/>
              <a:t>HTML: Lenguaje de marcado de hipertexto.          CGI: Common gateway interface.</a:t>
            </a:r>
            <a:endParaRPr lang="es-AR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60648"/>
            <a:ext cx="5616624" cy="2833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1107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88200" y="29694"/>
            <a:ext cx="903649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u="sng" dirty="0"/>
              <a:t>Ejemplo de diálogo HTTP</a:t>
            </a:r>
            <a:r>
              <a:rPr lang="es-ES" dirty="0"/>
              <a:t>,</a:t>
            </a:r>
          </a:p>
          <a:p>
            <a:r>
              <a:rPr lang="es-ES" dirty="0"/>
              <a:t> </a:t>
            </a:r>
          </a:p>
          <a:p>
            <a:r>
              <a:rPr lang="es-ES" dirty="0"/>
              <a:t> </a:t>
            </a:r>
          </a:p>
          <a:p>
            <a:r>
              <a:rPr lang="es-ES" dirty="0"/>
              <a:t> Para obtener un recurso con el </a:t>
            </a:r>
            <a:r>
              <a:rPr lang="es-ES" dirty="0">
                <a:hlinkClick r:id="rId2"/>
              </a:rPr>
              <a:t>URL</a:t>
            </a:r>
            <a:r>
              <a:rPr lang="es-ES" dirty="0"/>
              <a:t>          </a:t>
            </a:r>
            <a:r>
              <a:rPr lang="es-ES" u="sng" dirty="0">
                <a:hlinkClick r:id="rId3"/>
              </a:rPr>
              <a:t>http://www.example.com/index.html</a:t>
            </a:r>
            <a:endParaRPr lang="es-ES" dirty="0"/>
          </a:p>
          <a:p>
            <a:r>
              <a:rPr lang="es-ES" dirty="0"/>
              <a:t> </a:t>
            </a:r>
          </a:p>
          <a:p>
            <a:pPr fontAlgn="base"/>
            <a:r>
              <a:rPr lang="es-ES" dirty="0"/>
              <a:t>Se abre una conexión en el puerto 80 del host www.example.com. </a:t>
            </a:r>
            <a:endParaRPr lang="es-ES" dirty="0" smtClean="0"/>
          </a:p>
          <a:p>
            <a:pPr fontAlgn="base"/>
            <a:r>
              <a:rPr lang="es-ES" dirty="0"/>
              <a:t> </a:t>
            </a:r>
          </a:p>
          <a:p>
            <a:pPr fontAlgn="base"/>
            <a:r>
              <a:rPr lang="es-ES" dirty="0"/>
              <a:t>Se envía el mensaje siguiente:</a:t>
            </a:r>
          </a:p>
          <a:p>
            <a:r>
              <a:rPr lang="es-ES" dirty="0"/>
              <a:t/>
            </a:r>
            <a:br>
              <a:rPr lang="es-ES" dirty="0"/>
            </a:br>
            <a:r>
              <a:rPr lang="es-ES" dirty="0"/>
              <a:t> </a:t>
            </a:r>
          </a:p>
          <a:p>
            <a:r>
              <a:rPr lang="es-ES" dirty="0"/>
              <a:t> GET /index.html HTTP/1.1</a:t>
            </a:r>
          </a:p>
          <a:p>
            <a:r>
              <a:rPr lang="es-ES" dirty="0"/>
              <a:t> Host: www.example.com</a:t>
            </a:r>
          </a:p>
          <a:p>
            <a:r>
              <a:rPr lang="es-ES" dirty="0"/>
              <a:t> Referer: www.google.com</a:t>
            </a:r>
          </a:p>
          <a:p>
            <a:r>
              <a:rPr lang="es-ES" dirty="0"/>
              <a:t> User-Agent: Mozilla/5.0 (X11; Linux x86_64; rv:45.0) Gecko/20100101 Firefox/45.0</a:t>
            </a:r>
          </a:p>
          <a:p>
            <a:r>
              <a:rPr lang="es-ES" dirty="0"/>
              <a:t> Connection: keep-alive</a:t>
            </a:r>
          </a:p>
          <a:p>
            <a:r>
              <a:rPr lang="es-ES" dirty="0"/>
              <a:t> [Línea en blanco]</a:t>
            </a:r>
          </a:p>
          <a:p>
            <a:r>
              <a:rPr lang="es-ES" dirty="0"/>
              <a:t> </a:t>
            </a:r>
          </a:p>
          <a:p>
            <a:r>
              <a:rPr lang="es-ES" dirty="0"/>
              <a:t> </a:t>
            </a:r>
          </a:p>
          <a:p>
            <a:r>
              <a:rPr lang="es-ES" dirty="0" smtClean="0"/>
              <a:t>La respuesta del servidor está formada por encabezados seguidos del recurso solicitado, en el caso de una página web.</a:t>
            </a:r>
          </a:p>
          <a:p>
            <a:r>
              <a:rPr lang="es-ES" dirty="0"/>
              <a:t/>
            </a:r>
            <a:br>
              <a:rPr lang="es-ES" dirty="0"/>
            </a:b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6441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56428"/>
            <a:ext cx="190770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1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Respuesta del servidor:</a:t>
            </a:r>
            <a:endParaRPr kumimoji="0" lang="es-AR" altLang="es-A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 descr="https://lh6.googleusercontent.com/fMyRDWPOdCcMFyzPt7Xy2eu-W5-XAUuls8izOSEtJaPdGuoTtTRdJi4H3PiUGkalHi-hkerlEYlJBsgnElNIXU_mtGJMlCY8Qk8VVn5VIwo8sbsmevknUnoRqRNiNHQX4FRiRec=s16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836712"/>
            <a:ext cx="7020726" cy="450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358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076057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611560" y="33265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   HTTP/1                                          HTTP/2</a:t>
            </a:r>
            <a:endParaRPr lang="es-A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519" y="3429000"/>
            <a:ext cx="4710538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5465496" y="363812"/>
            <a:ext cx="367240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dirty="0" smtClean="0"/>
              <a:t>HTTP/3 QUIC</a:t>
            </a:r>
            <a:r>
              <a:rPr lang="es-ES" dirty="0" smtClean="0"/>
              <a:t>. (2020)</a:t>
            </a:r>
          </a:p>
          <a:p>
            <a:pPr algn="just"/>
            <a:endParaRPr lang="es-ES" dirty="0"/>
          </a:p>
          <a:p>
            <a:pPr algn="just"/>
            <a:endParaRPr lang="es-ES" dirty="0" smtClean="0"/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(Conexiones UDP rápidas en Internet)</a:t>
            </a:r>
          </a:p>
          <a:p>
            <a:pPr algn="just"/>
            <a:endParaRPr lang="es-ES" i="1" dirty="0" smtClean="0"/>
          </a:p>
          <a:p>
            <a:pPr algn="just"/>
            <a:r>
              <a:rPr lang="es-ES" dirty="0" smtClean="0"/>
              <a:t>Está </a:t>
            </a:r>
            <a:r>
              <a:rPr lang="es-ES" dirty="0"/>
              <a:t>basado en </a:t>
            </a:r>
            <a:r>
              <a:rPr lang="es-ES" dirty="0" smtClean="0"/>
              <a:t>el protocolo UDP, el cual no </a:t>
            </a:r>
            <a:r>
              <a:rPr lang="es-ES" dirty="0"/>
              <a:t>se encarga de la integridad de los datos, ese peso recaerá de cada aplicación que lo use</a:t>
            </a:r>
            <a:r>
              <a:rPr lang="es-ES" dirty="0" smtClean="0"/>
              <a:t>.</a:t>
            </a:r>
          </a:p>
          <a:p>
            <a:pPr algn="just"/>
            <a:endParaRPr lang="es-ES" dirty="0" smtClean="0"/>
          </a:p>
          <a:p>
            <a:pPr algn="just"/>
            <a:endParaRPr lang="es-ES" dirty="0"/>
          </a:p>
          <a:p>
            <a:pPr algn="just"/>
            <a:r>
              <a:rPr lang="es-ES" dirty="0" smtClean="0"/>
              <a:t>El </a:t>
            </a:r>
            <a:r>
              <a:rPr lang="es-ES" dirty="0"/>
              <a:t>protocolo se usa con frecuencia en emisiones en broadcasts e incluso en </a:t>
            </a:r>
            <a:r>
              <a:rPr lang="es-ES" dirty="0" smtClean="0"/>
              <a:t>juegos online.</a:t>
            </a:r>
          </a:p>
          <a:p>
            <a:pPr algn="just"/>
            <a:endParaRPr lang="es-ES" dirty="0" smtClean="0"/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Google </a:t>
            </a:r>
            <a:r>
              <a:rPr lang="es-ES" dirty="0"/>
              <a:t>ya ha </a:t>
            </a:r>
            <a:r>
              <a:rPr lang="es-ES" dirty="0" smtClean="0"/>
              <a:t>integrado el </a:t>
            </a:r>
            <a:r>
              <a:rPr lang="es-ES" dirty="0"/>
              <a:t>soporte en Chrome.</a:t>
            </a:r>
          </a:p>
        </p:txBody>
      </p:sp>
    </p:spTree>
    <p:extLst>
      <p:ext uri="{BB962C8B-B14F-4D97-AF65-F5344CB8AC3E}">
        <p14:creationId xmlns:p14="http://schemas.microsoft.com/office/powerpoint/2010/main" val="3691809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733783" y="188640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i="1" u="sng" dirty="0" smtClean="0"/>
              <a:t>Tema 1: Protocolo DNS. Protocolo de Sistema de Nombres de Dominio. </a:t>
            </a:r>
            <a:endParaRPr lang="es-AR" i="1" u="sng" dirty="0"/>
          </a:p>
        </p:txBody>
      </p:sp>
      <p:sp>
        <p:nvSpPr>
          <p:cNvPr id="8" name="7 CuadroTexto"/>
          <p:cNvSpPr txBox="1"/>
          <p:nvPr/>
        </p:nvSpPr>
        <p:spPr>
          <a:xfrm>
            <a:off x="1043607" y="1268760"/>
            <a:ext cx="7920881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   Nombre de Dominio                                                         IPv6</a:t>
            </a:r>
          </a:p>
          <a:p>
            <a:endParaRPr lang="es-AR" dirty="0" smtClean="0"/>
          </a:p>
          <a:p>
            <a:r>
              <a:rPr lang="es-AR" dirty="0" smtClean="0"/>
              <a:t>www . google . com . </a:t>
            </a:r>
            <a:r>
              <a:rPr lang="es-AR" dirty="0"/>
              <a:t>a</a:t>
            </a:r>
            <a:r>
              <a:rPr lang="es-AR" dirty="0" smtClean="0"/>
              <a:t>r </a:t>
            </a:r>
            <a:r>
              <a:rPr lang="es-AR" dirty="0"/>
              <a:t>. </a:t>
            </a:r>
            <a:r>
              <a:rPr lang="es-AR" dirty="0" smtClean="0"/>
              <a:t>                                  2800:3f0:4002:803</a:t>
            </a:r>
            <a:r>
              <a:rPr lang="es-AR" dirty="0"/>
              <a:t>::</a:t>
            </a:r>
            <a:r>
              <a:rPr lang="es-AR" dirty="0" smtClean="0"/>
              <a:t>2003</a:t>
            </a:r>
          </a:p>
          <a:p>
            <a:endParaRPr lang="es-AR" dirty="0"/>
          </a:p>
          <a:p>
            <a:r>
              <a:rPr lang="es-AR" dirty="0" smtClean="0"/>
              <a:t>Nombre de tipo jerárquico y configura una Base de Datos distribuida.</a:t>
            </a:r>
          </a:p>
          <a:p>
            <a:endParaRPr lang="es-AR" dirty="0" smtClean="0"/>
          </a:p>
          <a:p>
            <a:endParaRPr lang="es-AR" dirty="0"/>
          </a:p>
          <a:p>
            <a:r>
              <a:rPr lang="es-AR" dirty="0" smtClean="0"/>
              <a:t> Servidor DNS                               </a:t>
            </a:r>
            <a:r>
              <a:rPr lang="es-AR" sz="2400" dirty="0" smtClean="0"/>
              <a:t>. </a:t>
            </a:r>
            <a:r>
              <a:rPr lang="es-AR" dirty="0" smtClean="0"/>
              <a:t>              Dominio  Raíz</a:t>
            </a:r>
          </a:p>
          <a:p>
            <a:endParaRPr lang="es-AR" dirty="0"/>
          </a:p>
          <a:p>
            <a:r>
              <a:rPr lang="es-AR" dirty="0" smtClean="0"/>
              <a:t> Servidor DNS	</a:t>
            </a:r>
            <a:r>
              <a:rPr lang="es-AR" dirty="0"/>
              <a:t> </a:t>
            </a:r>
            <a:r>
              <a:rPr lang="es-AR" dirty="0" smtClean="0"/>
              <a:t>                  ar              Dominio de Nivel Superior Geográfico</a:t>
            </a:r>
          </a:p>
          <a:p>
            <a:endParaRPr lang="es-AR" dirty="0"/>
          </a:p>
          <a:p>
            <a:r>
              <a:rPr lang="es-AR" dirty="0" smtClean="0"/>
              <a:t> Servidor DNS                            com            Dominio de Nivel Superior Originales</a:t>
            </a:r>
          </a:p>
          <a:p>
            <a:endParaRPr lang="es-AR" dirty="0"/>
          </a:p>
          <a:p>
            <a:r>
              <a:rPr lang="es-AR" dirty="0" smtClean="0"/>
              <a:t> Servidor DNS                           google         Dominio</a:t>
            </a:r>
          </a:p>
          <a:p>
            <a:endParaRPr lang="es-AR" dirty="0"/>
          </a:p>
          <a:p>
            <a:r>
              <a:rPr lang="es-AR" dirty="0" smtClean="0"/>
              <a:t>                                                    www           Nombre del Host</a:t>
            </a:r>
          </a:p>
          <a:p>
            <a:endParaRPr lang="es-AR" dirty="0"/>
          </a:p>
          <a:p>
            <a:endParaRPr lang="es-AR" dirty="0" smtClean="0"/>
          </a:p>
          <a:p>
            <a:endParaRPr lang="es-AR" dirty="0"/>
          </a:p>
          <a:p>
            <a:endParaRPr lang="es-AR" dirty="0" smtClean="0"/>
          </a:p>
          <a:p>
            <a:endParaRPr lang="es-AR" dirty="0"/>
          </a:p>
          <a:p>
            <a:r>
              <a:rPr lang="es-AR" dirty="0" smtClean="0"/>
              <a:t>         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33669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85" y="1267169"/>
            <a:ext cx="5229225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957385" y="116632"/>
            <a:ext cx="657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www.manuelbelgrano.proed.unc.edu.ar</a:t>
            </a:r>
            <a:endParaRPr lang="es-AR" dirty="0"/>
          </a:p>
        </p:txBody>
      </p:sp>
      <p:sp>
        <p:nvSpPr>
          <p:cNvPr id="3" name="2 CuadroTexto"/>
          <p:cNvSpPr txBox="1"/>
          <p:nvPr/>
        </p:nvSpPr>
        <p:spPr>
          <a:xfrm>
            <a:off x="6142494" y="11663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&gt;&gt;      200.16.16.171</a:t>
            </a:r>
            <a:endParaRPr lang="es-AR" dirty="0"/>
          </a:p>
        </p:txBody>
      </p:sp>
      <p:sp>
        <p:nvSpPr>
          <p:cNvPr id="4" name="3 CuadroTexto"/>
          <p:cNvSpPr txBox="1"/>
          <p:nvPr/>
        </p:nvSpPr>
        <p:spPr>
          <a:xfrm>
            <a:off x="1600546" y="508030"/>
            <a:ext cx="4522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www.manuelbegrano.aulavirtual.unc.edu.ar</a:t>
            </a:r>
            <a:endParaRPr lang="es-AR" dirty="0"/>
          </a:p>
        </p:txBody>
      </p:sp>
      <p:sp>
        <p:nvSpPr>
          <p:cNvPr id="5" name="4 CuadroTexto"/>
          <p:cNvSpPr txBox="1"/>
          <p:nvPr/>
        </p:nvSpPr>
        <p:spPr>
          <a:xfrm>
            <a:off x="6123368" y="543091"/>
            <a:ext cx="2337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&gt;&gt;      200.16.16.170</a:t>
            </a:r>
            <a:endParaRPr lang="es-AR" dirty="0"/>
          </a:p>
        </p:txBody>
      </p:sp>
      <p:sp>
        <p:nvSpPr>
          <p:cNvPr id="6" name="5 CuadroTexto"/>
          <p:cNvSpPr txBox="1"/>
          <p:nvPr/>
        </p:nvSpPr>
        <p:spPr>
          <a:xfrm>
            <a:off x="4120382" y="4298596"/>
            <a:ext cx="187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aulavirtual</a:t>
            </a:r>
            <a:endParaRPr lang="es-AR" dirty="0"/>
          </a:p>
        </p:txBody>
      </p:sp>
      <p:cxnSp>
        <p:nvCxnSpPr>
          <p:cNvPr id="8" name="7 Conector recto"/>
          <p:cNvCxnSpPr/>
          <p:nvPr/>
        </p:nvCxnSpPr>
        <p:spPr>
          <a:xfrm flipV="1">
            <a:off x="7740352" y="3657944"/>
            <a:ext cx="1152128" cy="819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V="1">
            <a:off x="2627784" y="4662428"/>
            <a:ext cx="1368152" cy="4227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896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8" y="1376363"/>
            <a:ext cx="6905625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8740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0"/>
            <a:ext cx="5341322" cy="2585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068960"/>
            <a:ext cx="8667452" cy="322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347864" y="116632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https://www.argentina.gob.ar/alta-de-dominio-de-internet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37510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76872"/>
            <a:ext cx="8240788" cy="4375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107" y="0"/>
            <a:ext cx="545782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9518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404664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/>
              <a:t>Tipos de registros</a:t>
            </a:r>
            <a:endParaRPr lang="es-ES" b="0" dirty="0" smtClean="0">
              <a:effectLst/>
            </a:endParaRPr>
          </a:p>
          <a:p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>Un registro </a:t>
            </a:r>
            <a:r>
              <a:rPr lang="es-ES" dirty="0"/>
              <a:t>de DNS contiene la siguiente información</a:t>
            </a:r>
            <a:r>
              <a:rPr lang="es-ES" dirty="0" smtClean="0"/>
              <a:t>:</a:t>
            </a:r>
            <a:endParaRPr lang="es-ES" b="0" dirty="0" smtClean="0">
              <a:effectLst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603927" y="4293096"/>
            <a:ext cx="67303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/>
              <a:t>Nombre de dominio</a:t>
            </a:r>
            <a:r>
              <a:rPr lang="es-ES" dirty="0" smtClean="0"/>
              <a:t>:</a:t>
            </a:r>
            <a:r>
              <a:rPr lang="es-ES" dirty="0"/>
              <a:t/>
            </a:r>
            <a:br>
              <a:rPr lang="es-ES" dirty="0"/>
            </a:br>
            <a:r>
              <a:rPr lang="es-ES" b="1" dirty="0"/>
              <a:t>TTL: </a:t>
            </a:r>
            <a:r>
              <a:rPr lang="es-ES" dirty="0"/>
              <a:t>T</a:t>
            </a:r>
            <a:r>
              <a:rPr lang="es-ES" dirty="0" smtClean="0"/>
              <a:t>iempo </a:t>
            </a:r>
            <a:r>
              <a:rPr lang="es-ES" dirty="0"/>
              <a:t>de vida </a:t>
            </a:r>
            <a:r>
              <a:rPr lang="es-ES" dirty="0" smtClean="0"/>
              <a:t>contabilizado </a:t>
            </a:r>
            <a:r>
              <a:rPr lang="es-ES" dirty="0"/>
              <a:t>en segundos</a:t>
            </a:r>
            <a:r>
              <a:rPr lang="es-ES" dirty="0" smtClean="0"/>
              <a:t>.</a:t>
            </a:r>
            <a:r>
              <a:rPr lang="es-ES" dirty="0"/>
              <a:t/>
            </a:r>
            <a:br>
              <a:rPr lang="es-ES" dirty="0"/>
            </a:br>
            <a:r>
              <a:rPr lang="es-ES" b="1" dirty="0" smtClean="0"/>
              <a:t>Tipo</a:t>
            </a:r>
            <a:r>
              <a:rPr lang="es-ES" dirty="0" smtClean="0"/>
              <a:t>: A: IPv4        AAAA: IPv6</a:t>
            </a:r>
          </a:p>
          <a:p>
            <a:r>
              <a:rPr lang="es-ES" b="0" dirty="0" smtClean="0">
                <a:effectLst/>
              </a:rPr>
              <a:t>Clase: IN : Internet</a:t>
            </a:r>
            <a:br>
              <a:rPr lang="es-ES" b="0" dirty="0" smtClean="0">
                <a:effectLst/>
              </a:rPr>
            </a:br>
            <a:r>
              <a:rPr lang="es-ES" b="1" dirty="0" smtClean="0"/>
              <a:t>RDATA</a:t>
            </a:r>
            <a:r>
              <a:rPr lang="es-ES" dirty="0"/>
              <a:t>: Aquí se encuentra la información </a:t>
            </a:r>
            <a:r>
              <a:rPr lang="es-ES" dirty="0" smtClean="0"/>
              <a:t>esperada</a:t>
            </a:r>
            <a:endParaRPr lang="es-ES" b="0" dirty="0" smtClean="0">
              <a:effectLst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76872"/>
            <a:ext cx="63627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2600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63" y="548680"/>
            <a:ext cx="912495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9713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7160033" y="1314747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Utiliza el protocolo TCP</a:t>
            </a:r>
            <a:endParaRPr lang="es-AR" dirty="0"/>
          </a:p>
        </p:txBody>
      </p:sp>
      <p:sp>
        <p:nvSpPr>
          <p:cNvPr id="3" name="2 Rectángulo"/>
          <p:cNvSpPr/>
          <p:nvPr/>
        </p:nvSpPr>
        <p:spPr>
          <a:xfrm>
            <a:off x="-18771" y="4320307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ES" b="1" i="1" dirty="0" smtClean="0"/>
              <a:t>El </a:t>
            </a:r>
            <a:r>
              <a:rPr lang="es-ES" b="1" i="1" u="sng" dirty="0"/>
              <a:t>cliente Web </a:t>
            </a:r>
            <a:r>
              <a:rPr lang="es-ES" b="1" i="1" dirty="0"/>
              <a:t>analiza la </a:t>
            </a:r>
            <a:r>
              <a:rPr lang="es-ES" b="1" i="1" dirty="0" smtClean="0"/>
              <a:t>URL: </a:t>
            </a:r>
            <a:r>
              <a:rPr lang="es-ES" b="1" i="1" dirty="0" smtClean="0">
                <a:hlinkClick r:id="rId2"/>
              </a:rPr>
              <a:t>https://www.google.com.ar/index.html</a:t>
            </a:r>
            <a:endParaRPr lang="es-ES" b="1" i="1" dirty="0" smtClean="0"/>
          </a:p>
          <a:p>
            <a:pPr fontAlgn="base"/>
            <a:r>
              <a:rPr lang="es-ES" dirty="0" smtClean="0"/>
              <a:t>El protocolo de acceso: HTTP </a:t>
            </a:r>
            <a:r>
              <a:rPr lang="es-ES" dirty="0"/>
              <a:t>(</a:t>
            </a:r>
            <a:r>
              <a:rPr lang="es-ES" dirty="0" smtClean="0"/>
              <a:t>puerto 80) o HTTPS (puerto 443).</a:t>
            </a:r>
          </a:p>
          <a:p>
            <a:pPr fontAlgn="base"/>
            <a:r>
              <a:rPr lang="es-ES" dirty="0" smtClean="0"/>
              <a:t>La </a:t>
            </a:r>
            <a:r>
              <a:rPr lang="es-ES" dirty="0"/>
              <a:t>dirección IP del servidor WEB: </a:t>
            </a:r>
            <a:r>
              <a:rPr lang="es-ES" dirty="0" smtClean="0"/>
              <a:t>   </a:t>
            </a:r>
            <a:r>
              <a:rPr lang="es-ES" b="1" dirty="0" smtClean="0">
                <a:solidFill>
                  <a:srgbClr val="002060"/>
                </a:solidFill>
              </a:rPr>
              <a:t> 2800:3f0:4002:814</a:t>
            </a:r>
            <a:r>
              <a:rPr lang="es-ES" b="1" dirty="0">
                <a:solidFill>
                  <a:srgbClr val="002060"/>
                </a:solidFill>
              </a:rPr>
              <a:t>::2003:</a:t>
            </a:r>
          </a:p>
          <a:p>
            <a:pPr fontAlgn="base"/>
            <a:r>
              <a:rPr lang="es-ES" dirty="0" smtClean="0"/>
              <a:t>El </a:t>
            </a:r>
            <a:r>
              <a:rPr lang="es-ES" dirty="0"/>
              <a:t>recurso solicitado al servidor, (documento </a:t>
            </a:r>
            <a:r>
              <a:rPr lang="es-ES" dirty="0" smtClean="0"/>
              <a:t>html, </a:t>
            </a:r>
            <a:r>
              <a:rPr lang="es-ES" dirty="0"/>
              <a:t>archivo multimedia o aplicación CGI).</a:t>
            </a:r>
          </a:p>
        </p:txBody>
      </p:sp>
      <p:sp>
        <p:nvSpPr>
          <p:cNvPr id="7" name="6 Rectángulo"/>
          <p:cNvSpPr/>
          <p:nvPr/>
        </p:nvSpPr>
        <p:spPr>
          <a:xfrm>
            <a:off x="0" y="0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i="1" u="sng" dirty="0"/>
              <a:t>Tema 2: Protocolo HTTP. Protocolo de Transferencia de Hiper Texto.</a:t>
            </a:r>
            <a:endParaRPr lang="es-ES" b="0" dirty="0" smtClean="0">
              <a:effectLst/>
            </a:endParaRPr>
          </a:p>
          <a:p>
            <a:r>
              <a:rPr lang="es-ES" b="0" dirty="0" smtClean="0">
                <a:effectLst/>
              </a:rPr>
              <a:t/>
            </a:r>
            <a:br>
              <a:rPr lang="es-ES" b="0" dirty="0" smtClean="0">
                <a:effectLst/>
              </a:rPr>
            </a:br>
            <a:endParaRPr lang="es-AR" dirty="0"/>
          </a:p>
        </p:txBody>
      </p:sp>
      <p:sp>
        <p:nvSpPr>
          <p:cNvPr id="6" name="5 Rectángulo"/>
          <p:cNvSpPr/>
          <p:nvPr/>
        </p:nvSpPr>
        <p:spPr>
          <a:xfrm>
            <a:off x="-18771" y="3643199"/>
            <a:ext cx="911362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u="sng" dirty="0"/>
              <a:t>Etapas de una transacción HTTP:</a:t>
            </a:r>
            <a:endParaRPr lang="es-AR" sz="2000" dirty="0"/>
          </a:p>
          <a:p>
            <a:r>
              <a:rPr lang="es-ES" dirty="0"/>
              <a:t>El </a:t>
            </a:r>
            <a:r>
              <a:rPr lang="es-ES" b="1" i="1" u="sng" dirty="0"/>
              <a:t>usuario</a:t>
            </a:r>
            <a:r>
              <a:rPr lang="es-ES" dirty="0"/>
              <a:t> </a:t>
            </a:r>
            <a:r>
              <a:rPr lang="es-ES" dirty="0" smtClean="0"/>
              <a:t>mediante una URL, solicita un recurso.</a:t>
            </a:r>
            <a:endParaRPr lang="es-AR" dirty="0"/>
          </a:p>
        </p:txBody>
      </p:sp>
      <p:sp>
        <p:nvSpPr>
          <p:cNvPr id="8" name="7 Rectángulo"/>
          <p:cNvSpPr/>
          <p:nvPr/>
        </p:nvSpPr>
        <p:spPr>
          <a:xfrm>
            <a:off x="-37617" y="5520636"/>
            <a:ext cx="91058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ES" dirty="0"/>
              <a:t>A </a:t>
            </a:r>
            <a:r>
              <a:rPr lang="es-ES" b="1" i="1" u="sng" dirty="0"/>
              <a:t>solicitud del cliente </a:t>
            </a:r>
            <a:r>
              <a:rPr lang="es-ES" dirty="0"/>
              <a:t>se establece una conexión TCP</a:t>
            </a:r>
            <a:r>
              <a:rPr lang="es-ES" dirty="0" smtClean="0"/>
              <a:t>.</a:t>
            </a:r>
          </a:p>
          <a:p>
            <a:pPr fontAlgn="base"/>
            <a:endParaRPr lang="es-AR" dirty="0"/>
          </a:p>
          <a:p>
            <a:pPr fontAlgn="base"/>
            <a:r>
              <a:rPr lang="es-ES" b="1" i="1" u="sng" dirty="0" smtClean="0"/>
              <a:t>El </a:t>
            </a:r>
            <a:r>
              <a:rPr lang="es-ES" b="1" i="1" u="sng" dirty="0"/>
              <a:t>cliente </a:t>
            </a:r>
            <a:r>
              <a:rPr lang="es-ES" dirty="0"/>
              <a:t>realiza la petición Http, enviando el comando necesario, (GET, POST, HEAD, etc.), la dirección del recurso, la versión del protocolo http, etc.</a:t>
            </a:r>
            <a:endParaRPr lang="es-AR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03597"/>
            <a:ext cx="5566024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05667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321</Words>
  <Application>Microsoft Office PowerPoint</Application>
  <PresentationFormat>Presentación en pantalla (4:3)</PresentationFormat>
  <Paragraphs>90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gustavo rudisi</dc:creator>
  <cp:lastModifiedBy>gustavo rudisi</cp:lastModifiedBy>
  <cp:revision>52</cp:revision>
  <dcterms:created xsi:type="dcterms:W3CDTF">2021-10-13T19:44:08Z</dcterms:created>
  <dcterms:modified xsi:type="dcterms:W3CDTF">2021-10-19T14:40:25Z</dcterms:modified>
</cp:coreProperties>
</file>