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59" r:id="rId4"/>
    <p:sldId id="277" r:id="rId5"/>
    <p:sldId id="260" r:id="rId6"/>
    <p:sldId id="261" r:id="rId7"/>
    <p:sldId id="262" r:id="rId8"/>
    <p:sldId id="270" r:id="rId9"/>
    <p:sldId id="264" r:id="rId10"/>
    <p:sldId id="263" r:id="rId11"/>
    <p:sldId id="265" r:id="rId12"/>
    <p:sldId id="271" r:id="rId13"/>
    <p:sldId id="276" r:id="rId14"/>
    <p:sldId id="272" r:id="rId15"/>
    <p:sldId id="266" r:id="rId16"/>
    <p:sldId id="267" r:id="rId17"/>
    <p:sldId id="268" r:id="rId18"/>
    <p:sldId id="275" r:id="rId19"/>
    <p:sldId id="273" r:id="rId20"/>
    <p:sldId id="274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162" autoAdjust="0"/>
    <p:restoredTop sz="96015" autoAdjust="0"/>
  </p:normalViewPr>
  <p:slideViewPr>
    <p:cSldViewPr>
      <p:cViewPr>
        <p:scale>
          <a:sx n="57" d="100"/>
          <a:sy n="57" d="100"/>
        </p:scale>
        <p:origin x="-206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6801-FDDD-4E08-9B99-507EB319EF89}" type="datetimeFigureOut">
              <a:rPr lang="es-ES" smtClean="0"/>
              <a:t>03/05/2021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55A9-B000-456D-810F-85AE9F7E6A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529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6801-FDDD-4E08-9B99-507EB319EF89}" type="datetimeFigureOut">
              <a:rPr lang="es-ES" smtClean="0"/>
              <a:t>03/05/2021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55A9-B000-456D-810F-85AE9F7E6A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135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6801-FDDD-4E08-9B99-507EB319EF89}" type="datetimeFigureOut">
              <a:rPr lang="es-ES" smtClean="0"/>
              <a:t>03/05/2021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55A9-B000-456D-810F-85AE9F7E6A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030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6801-FDDD-4E08-9B99-507EB319EF89}" type="datetimeFigureOut">
              <a:rPr lang="es-ES" smtClean="0"/>
              <a:t>03/05/2021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55A9-B000-456D-810F-85AE9F7E6A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930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6801-FDDD-4E08-9B99-507EB319EF89}" type="datetimeFigureOut">
              <a:rPr lang="es-ES" smtClean="0"/>
              <a:t>03/05/2021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55A9-B000-456D-810F-85AE9F7E6A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214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6801-FDDD-4E08-9B99-507EB319EF89}" type="datetimeFigureOut">
              <a:rPr lang="es-ES" smtClean="0"/>
              <a:t>03/05/2021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55A9-B000-456D-810F-85AE9F7E6A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9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6801-FDDD-4E08-9B99-507EB319EF89}" type="datetimeFigureOut">
              <a:rPr lang="es-ES" smtClean="0"/>
              <a:t>03/05/2021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55A9-B000-456D-810F-85AE9F7E6A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597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6801-FDDD-4E08-9B99-507EB319EF89}" type="datetimeFigureOut">
              <a:rPr lang="es-ES" smtClean="0"/>
              <a:t>03/05/2021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55A9-B000-456D-810F-85AE9F7E6A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931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6801-FDDD-4E08-9B99-507EB319EF89}" type="datetimeFigureOut">
              <a:rPr lang="es-ES" smtClean="0"/>
              <a:t>03/05/2021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55A9-B000-456D-810F-85AE9F7E6A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944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6801-FDDD-4E08-9B99-507EB319EF89}" type="datetimeFigureOut">
              <a:rPr lang="es-ES" smtClean="0"/>
              <a:t>03/05/2021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55A9-B000-456D-810F-85AE9F7E6A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783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6801-FDDD-4E08-9B99-507EB319EF89}" type="datetimeFigureOut">
              <a:rPr lang="es-ES" smtClean="0"/>
              <a:t>03/05/2021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55A9-B000-456D-810F-85AE9F7E6A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22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36801-FDDD-4E08-9B99-507EB319EF89}" type="datetimeFigureOut">
              <a:rPr lang="es-ES" smtClean="0"/>
              <a:t>03/05/2021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255A9-B000-456D-810F-85AE9F7E6A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776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430" y="2204864"/>
            <a:ext cx="263842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5536" y="108874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Unidad 2: Comunicación de datos. Capa Física, (capa 1)</a:t>
            </a:r>
            <a:endParaRPr lang="es-AR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4355976" y="1458072"/>
            <a:ext cx="2178454" cy="2763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14958" y="2639694"/>
            <a:ext cx="540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AR" dirty="0" smtClean="0"/>
              <a:t>Onda sinusoidal, propiedades.</a:t>
            </a:r>
          </a:p>
          <a:p>
            <a:pPr marL="342900" indent="-342900">
              <a:buAutoNum type="arabicPeriod"/>
            </a:pPr>
            <a:r>
              <a:rPr lang="es-AR" dirty="0" smtClean="0"/>
              <a:t>Modulación de una onda sinusoidal.</a:t>
            </a:r>
          </a:p>
          <a:p>
            <a:pPr marL="342900" indent="-342900">
              <a:buAutoNum type="arabicPeriod"/>
            </a:pPr>
            <a:r>
              <a:rPr lang="es-AR" dirty="0" smtClean="0"/>
              <a:t>Modulación de señales digitales. Modem y Baudiaje</a:t>
            </a:r>
            <a:endParaRPr lang="es-AR" dirty="0"/>
          </a:p>
          <a:p>
            <a:pPr marL="342900" indent="-342900">
              <a:buAutoNum type="arabicPeriod"/>
            </a:pPr>
            <a:r>
              <a:rPr lang="es-AR" dirty="0" smtClean="0"/>
              <a:t>Modulación por desplazamiento de Fase en Cuadratura: 4-QPSK.</a:t>
            </a:r>
          </a:p>
          <a:p>
            <a:pPr marL="342900" indent="-342900">
              <a:buAutoNum type="arabicPeriod"/>
            </a:pPr>
            <a:r>
              <a:rPr lang="es-AR" dirty="0" smtClean="0"/>
              <a:t>Multiplexión por división de frecuencia y de tiempo.</a:t>
            </a:r>
          </a:p>
          <a:p>
            <a:pPr marL="342900" indent="-342900">
              <a:buAutoNum type="arabicPeriod"/>
            </a:pPr>
            <a:r>
              <a:rPr lang="es-AR" dirty="0" smtClean="0"/>
              <a:t>Sistema internacional de medidas, y Espectro Electromagnético.</a:t>
            </a:r>
            <a:endParaRPr lang="es-AR" dirty="0"/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50471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63688" y="1772816"/>
            <a:ext cx="5044524" cy="3809647"/>
          </a:xfrm>
          <a:prstGeom prst="rect">
            <a:avLst/>
          </a:prstGeom>
          <a:ln/>
        </p:spPr>
      </p:pic>
      <p:sp>
        <p:nvSpPr>
          <p:cNvPr id="3" name="2 CuadroTexto"/>
          <p:cNvSpPr txBox="1"/>
          <p:nvPr/>
        </p:nvSpPr>
        <p:spPr>
          <a:xfrm>
            <a:off x="1187624" y="393263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4. Modulaciones de Fase.</a:t>
            </a:r>
          </a:p>
          <a:p>
            <a:endParaRPr lang="es-AR" sz="2400" dirty="0" smtClean="0"/>
          </a:p>
          <a:p>
            <a:r>
              <a:rPr lang="es-AR" sz="2400" dirty="0" smtClean="0"/>
              <a:t>4.1 Modulación por desplazamiento de Fase.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86071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2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55576" y="1628800"/>
            <a:ext cx="7272809" cy="3816424"/>
          </a:xfrm>
          <a:prstGeom prst="rect">
            <a:avLst/>
          </a:prstGeom>
          <a:ln/>
        </p:spPr>
      </p:pic>
      <p:sp>
        <p:nvSpPr>
          <p:cNvPr id="5" name="4 CuadroTexto"/>
          <p:cNvSpPr txBox="1"/>
          <p:nvPr/>
        </p:nvSpPr>
        <p:spPr>
          <a:xfrm>
            <a:off x="1115616" y="681063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4.2 Modulación por desplazamiento de Fase en cuadratura, 4-QPSK.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3785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115" y="276224"/>
            <a:ext cx="26098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8383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032109"/>
            <a:ext cx="26003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49" y="404664"/>
            <a:ext cx="19145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079" y="4219575"/>
            <a:ext cx="25812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6" y="4219575"/>
            <a:ext cx="183832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451609"/>
            <a:ext cx="25908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573016"/>
            <a:ext cx="19145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770058" y="367777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900" dirty="0" smtClean="0"/>
              <a:t>Onda normal sin modular con la que compara.</a:t>
            </a:r>
            <a:endParaRPr lang="es-AR" sz="9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858671" y="2303933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900" dirty="0" smtClean="0"/>
              <a:t>Onda modulada recibida con desfasaje de 45°.</a:t>
            </a:r>
            <a:endParaRPr lang="es-AR" sz="9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479455" y="3342184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900" dirty="0" smtClean="0"/>
              <a:t>Onda normal sin modular con la que compara.</a:t>
            </a:r>
            <a:endParaRPr lang="es-AR" sz="9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6479455" y="1014559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900" dirty="0" smtClean="0"/>
              <a:t>Onda normal sin modular con la que compara.</a:t>
            </a:r>
            <a:endParaRPr lang="es-AR" sz="9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838325" y="42195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900" dirty="0" smtClean="0"/>
              <a:t>Onda normal sin modular con la que compara.</a:t>
            </a:r>
            <a:endParaRPr lang="es-AR" sz="9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6479455" y="5709034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900" dirty="0" smtClean="0"/>
              <a:t>Onda modulada recibida con desfasaje de 315°.</a:t>
            </a:r>
            <a:endParaRPr lang="es-AR" sz="9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6479704" y="2875617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900" dirty="0" smtClean="0"/>
              <a:t>Onda modulada recibida con desfasaje de 135°.</a:t>
            </a:r>
            <a:endParaRPr lang="es-AR" sz="9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964853" y="6454601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900" dirty="0" smtClean="0"/>
              <a:t>Onda modulada recibida con desfasaje de 225°.</a:t>
            </a:r>
            <a:endParaRPr lang="es-AR" sz="9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1751" y="0"/>
            <a:ext cx="97398" cy="685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 flipH="1" flipV="1">
            <a:off x="0" y="3212976"/>
            <a:ext cx="9143752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721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648169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699792" y="134076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01  10  01  10  01  00  11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8331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63688" y="2148962"/>
            <a:ext cx="62646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Transmisión 4-QPSK:</a:t>
            </a:r>
          </a:p>
          <a:p>
            <a:endParaRPr lang="es-AR" sz="1200" dirty="0"/>
          </a:p>
          <a:p>
            <a:r>
              <a:rPr lang="es-AR" sz="1200" dirty="0" smtClean="0"/>
              <a:t>Baudiaje  transmisor             =    33.000 baudios       =    33 Kbaudios</a:t>
            </a:r>
          </a:p>
          <a:p>
            <a:endParaRPr lang="es-AR" sz="1200" dirty="0"/>
          </a:p>
          <a:p>
            <a:r>
              <a:rPr lang="es-AR" sz="1200" dirty="0" smtClean="0"/>
              <a:t>Incorporación                         =      2 bits  por cada  Baudio.</a:t>
            </a:r>
          </a:p>
          <a:p>
            <a:endParaRPr lang="es-AR" sz="1200" dirty="0" smtClean="0"/>
          </a:p>
          <a:p>
            <a:r>
              <a:rPr lang="es-AR" sz="1200" dirty="0" smtClean="0"/>
              <a:t>Capacidad de transmisión    </a:t>
            </a:r>
            <a:r>
              <a:rPr lang="es-AR" sz="1200" dirty="0"/>
              <a:t>=    </a:t>
            </a:r>
            <a:r>
              <a:rPr lang="es-AR" sz="1200" dirty="0" smtClean="0"/>
              <a:t>33.000  cambios </a:t>
            </a:r>
            <a:r>
              <a:rPr lang="es-AR" sz="1200" dirty="0"/>
              <a:t>/ seg </a:t>
            </a:r>
            <a:r>
              <a:rPr lang="es-AR" sz="1200" dirty="0" smtClean="0"/>
              <a:t> </a:t>
            </a:r>
            <a:r>
              <a:rPr lang="es-AR" sz="1200" dirty="0"/>
              <a:t>X  2</a:t>
            </a:r>
            <a:r>
              <a:rPr lang="es-AR" sz="1200" dirty="0" smtClean="0"/>
              <a:t> </a:t>
            </a:r>
            <a:r>
              <a:rPr lang="es-AR" sz="1200" dirty="0"/>
              <a:t>bits  </a:t>
            </a:r>
            <a:r>
              <a:rPr lang="es-AR" sz="1200" dirty="0" smtClean="0"/>
              <a:t>=  66.000 bps =   66 Kbps</a:t>
            </a:r>
          </a:p>
          <a:p>
            <a:endParaRPr lang="es-AR" sz="1200" dirty="0" smtClean="0"/>
          </a:p>
          <a:p>
            <a:endParaRPr lang="es-AR" sz="1200" dirty="0"/>
          </a:p>
          <a:p>
            <a:endParaRPr lang="es-AR" sz="1200" dirty="0" smtClean="0"/>
          </a:p>
          <a:p>
            <a:endParaRPr lang="es-AR" sz="1200" dirty="0"/>
          </a:p>
          <a:p>
            <a:endParaRPr lang="es-AR" sz="1200" dirty="0"/>
          </a:p>
          <a:p>
            <a:r>
              <a:rPr lang="es-AR" sz="1600" dirty="0" smtClean="0"/>
              <a:t>Capacidad de transmisión = 33 Kbaudios  x   2 bits por baudio  =   66 Kbps.</a:t>
            </a:r>
          </a:p>
        </p:txBody>
      </p:sp>
    </p:spTree>
    <p:extLst>
      <p:ext uri="{BB962C8B-B14F-4D97-AF65-F5344CB8AC3E}">
        <p14:creationId xmlns:p14="http://schemas.microsoft.com/office/powerpoint/2010/main" val="353859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272" y="502681"/>
            <a:ext cx="7180728" cy="541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683568" y="133350"/>
            <a:ext cx="83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4.3 Modulación 16-QAM, (16  Modulación de Amplitud en Cuadratura).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-8337" y="3262645"/>
            <a:ext cx="30681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Baudiaje  transmisor  =    33 Kbaudios</a:t>
            </a:r>
          </a:p>
          <a:p>
            <a:endParaRPr lang="es-AR" sz="1200" dirty="0"/>
          </a:p>
          <a:p>
            <a:r>
              <a:rPr lang="es-AR" sz="1200" dirty="0" smtClean="0"/>
              <a:t>Incorporación   =   4 bits  por cada  Baudio.</a:t>
            </a:r>
          </a:p>
          <a:p>
            <a:endParaRPr lang="es-AR" sz="1200" dirty="0" smtClean="0"/>
          </a:p>
          <a:p>
            <a:r>
              <a:rPr lang="es-AR" sz="1200" dirty="0" smtClean="0"/>
              <a:t>Capacidad  </a:t>
            </a:r>
            <a:r>
              <a:rPr lang="es-AR" sz="1200" dirty="0"/>
              <a:t>=    </a:t>
            </a:r>
            <a:r>
              <a:rPr lang="es-AR" sz="1200" dirty="0" smtClean="0"/>
              <a:t>33.000  cambios </a:t>
            </a:r>
            <a:r>
              <a:rPr lang="es-AR" sz="1200" dirty="0"/>
              <a:t>/ seg </a:t>
            </a:r>
            <a:r>
              <a:rPr lang="es-AR" sz="1200" dirty="0" smtClean="0"/>
              <a:t> </a:t>
            </a:r>
            <a:r>
              <a:rPr lang="es-AR" sz="1200" dirty="0"/>
              <a:t>X  </a:t>
            </a:r>
            <a:r>
              <a:rPr lang="es-AR" sz="1200" dirty="0" smtClean="0"/>
              <a:t>4 </a:t>
            </a:r>
            <a:r>
              <a:rPr lang="es-AR" sz="1200" dirty="0"/>
              <a:t>bits </a:t>
            </a:r>
            <a:endParaRPr lang="es-AR" sz="1200" dirty="0" smtClean="0"/>
          </a:p>
          <a:p>
            <a:endParaRPr lang="es-AR" sz="1200" dirty="0" smtClean="0"/>
          </a:p>
          <a:p>
            <a:r>
              <a:rPr lang="es-AR" sz="1200" dirty="0" smtClean="0"/>
              <a:t>Capacidad de Transmisión       =     132  Kbps</a:t>
            </a:r>
            <a:endParaRPr lang="es-AR" sz="1200" dirty="0"/>
          </a:p>
        </p:txBody>
      </p:sp>
      <p:cxnSp>
        <p:nvCxnSpPr>
          <p:cNvPr id="5" name="4 Conector recto"/>
          <p:cNvCxnSpPr/>
          <p:nvPr/>
        </p:nvCxnSpPr>
        <p:spPr>
          <a:xfrm flipV="1">
            <a:off x="5423972" y="3262645"/>
            <a:ext cx="1512168" cy="52639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 flipV="1">
            <a:off x="5423972" y="3262645"/>
            <a:ext cx="516180" cy="5263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flipV="1">
            <a:off x="5450363" y="2276872"/>
            <a:ext cx="1485777" cy="151217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1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7504" y="0"/>
            <a:ext cx="9036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 smtClean="0"/>
              <a:t>5. Multiplexión por División de Frecuencia y de Tiempo.</a:t>
            </a:r>
            <a:endParaRPr lang="es-AR" sz="2400" b="1" dirty="0"/>
          </a:p>
          <a:p>
            <a:pPr algn="just"/>
            <a:r>
              <a:rPr lang="es-AR" sz="2400" b="1" dirty="0" smtClean="0"/>
              <a:t>6. Sistema Internacional de Unidades de Medida, (SI) y Espectro Eléc-tromagnético 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7272808" cy="4569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109255" y="5502512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Ejemplos:  </a:t>
            </a:r>
          </a:p>
          <a:p>
            <a:r>
              <a:rPr lang="es-AR" dirty="0"/>
              <a:t> </a:t>
            </a:r>
            <a:r>
              <a:rPr lang="es-AR" dirty="0" smtClean="0"/>
              <a:t>                </a:t>
            </a:r>
            <a:r>
              <a:rPr lang="es-AR" dirty="0"/>
              <a:t>1,0 Mb  </a:t>
            </a:r>
            <a:r>
              <a:rPr lang="es-AR" dirty="0" smtClean="0"/>
              <a:t> =     1.000,0 Kb      =    </a:t>
            </a:r>
            <a:r>
              <a:rPr lang="es-AR" dirty="0"/>
              <a:t>1.000.000,0 bytes 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	2,0 Tb    =     2.000,0 Mb     =    2.000.000 ,0 Kb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066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428625"/>
            <a:ext cx="827722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47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728663"/>
            <a:ext cx="83058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24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137"/>
            <a:ext cx="8829675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666810" y="40466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b="1" dirty="0"/>
              <a:t>6. </a:t>
            </a:r>
            <a:r>
              <a:rPr lang="es-AR" b="1" dirty="0" smtClean="0"/>
              <a:t>Espectro Eléctromagnético </a:t>
            </a:r>
            <a:r>
              <a:rPr lang="es-AR" b="1" dirty="0"/>
              <a:t>.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335" y="152400"/>
            <a:ext cx="8829675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682054" y="40530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b="1" dirty="0"/>
              <a:t>6. </a:t>
            </a:r>
            <a:r>
              <a:rPr lang="es-AR" b="1" dirty="0" smtClean="0"/>
              <a:t>Espectro Eléctromagnético </a:t>
            </a:r>
            <a:r>
              <a:rPr lang="es-AR" b="1" dirty="0"/>
              <a:t>.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467544" y="638132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smtClean="0"/>
              <a:t>Frecuencias:</a:t>
            </a:r>
            <a:endParaRPr lang="es-AR" sz="11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51520" y="4898330"/>
            <a:ext cx="3312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dirty="0" smtClean="0"/>
              <a:t>Ondas de Radio:   AM     Onda Corta     FM </a:t>
            </a:r>
            <a:endParaRPr lang="es-AR" sz="12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4333502" y="4913281"/>
            <a:ext cx="9418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b="1" dirty="0" smtClean="0"/>
              <a:t>Fibra Óptica</a:t>
            </a:r>
          </a:p>
          <a:p>
            <a:r>
              <a:rPr lang="es-AR" sz="1100" b="1" dirty="0" smtClean="0"/>
              <a:t>10 a 40 </a:t>
            </a:r>
            <a:r>
              <a:rPr lang="es-AR" sz="1100" b="1" dirty="0" err="1" smtClean="0"/>
              <a:t>THz</a:t>
            </a:r>
            <a:endParaRPr lang="es-AR" sz="1100" b="1" dirty="0" smtClean="0"/>
          </a:p>
          <a:p>
            <a:endParaRPr lang="es-AR" sz="11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1259632" y="5175328"/>
            <a:ext cx="720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b="1" dirty="0" smtClean="0"/>
              <a:t>500 </a:t>
            </a:r>
            <a:r>
              <a:rPr lang="es-AR" sz="1100" b="1" dirty="0"/>
              <a:t>H</a:t>
            </a:r>
            <a:r>
              <a:rPr lang="es-AR" sz="1100" b="1" dirty="0" smtClean="0"/>
              <a:t>z a 1600 </a:t>
            </a:r>
            <a:r>
              <a:rPr lang="es-AR" sz="1100" b="1" dirty="0" err="1"/>
              <a:t>K</a:t>
            </a:r>
            <a:r>
              <a:rPr lang="es-AR" sz="1100" b="1" dirty="0" err="1" smtClean="0"/>
              <a:t>hz</a:t>
            </a:r>
            <a:endParaRPr lang="es-AR" sz="11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1979712" y="5175329"/>
            <a:ext cx="57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b="1" dirty="0" smtClean="0"/>
              <a:t>3 a 30 </a:t>
            </a:r>
            <a:r>
              <a:rPr lang="es-AR" sz="1100" b="1" dirty="0" err="1" smtClean="0"/>
              <a:t>Mhz</a:t>
            </a:r>
            <a:endParaRPr lang="es-AR" sz="110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2699792" y="5175329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b="1" dirty="0" smtClean="0"/>
              <a:t>87 a 108 </a:t>
            </a:r>
            <a:r>
              <a:rPr lang="es-AR" sz="1100" b="1" dirty="0" err="1" smtClean="0"/>
              <a:t>Mhz</a:t>
            </a:r>
            <a:endParaRPr lang="es-AR" sz="11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3203848" y="4875246"/>
            <a:ext cx="9361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b="1" dirty="0" smtClean="0"/>
              <a:t>Celular </a:t>
            </a:r>
            <a:r>
              <a:rPr lang="es-AR" sz="1100" b="1" dirty="0" err="1" smtClean="0"/>
              <a:t>Wifi</a:t>
            </a:r>
            <a:r>
              <a:rPr lang="es-AR" sz="1100" b="1" dirty="0" smtClean="0"/>
              <a:t> Blue </a:t>
            </a:r>
            <a:r>
              <a:rPr lang="es-AR" sz="1100" b="1" dirty="0" err="1" smtClean="0"/>
              <a:t>Tooth</a:t>
            </a:r>
            <a:endParaRPr lang="es-AR" sz="1100" b="1" dirty="0" smtClean="0"/>
          </a:p>
          <a:p>
            <a:r>
              <a:rPr lang="es-AR" sz="1100" b="1" dirty="0" smtClean="0"/>
              <a:t>    2,4 </a:t>
            </a:r>
            <a:r>
              <a:rPr lang="es-AR" sz="1100" b="1" dirty="0" err="1" smtClean="0"/>
              <a:t>Ghz</a:t>
            </a:r>
            <a:endParaRPr lang="es-AR" sz="11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123728" y="4149080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b="1" dirty="0" smtClean="0"/>
              <a:t>UTP</a:t>
            </a:r>
          </a:p>
          <a:p>
            <a:r>
              <a:rPr lang="es-AR" sz="1100" b="1" dirty="0" smtClean="0"/>
              <a:t>16 a 100Mhz</a:t>
            </a:r>
            <a:endParaRPr lang="es-AR" sz="1100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827050" y="4172818"/>
            <a:ext cx="5760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b="1" dirty="0" err="1" smtClean="0"/>
              <a:t>Coaxil</a:t>
            </a:r>
            <a:r>
              <a:rPr lang="es-AR" sz="1100" b="1" dirty="0" smtClean="0"/>
              <a:t> 1 a 10 </a:t>
            </a:r>
            <a:r>
              <a:rPr lang="es-AR" sz="1100" b="1" dirty="0" err="1" smtClean="0"/>
              <a:t>Ghz</a:t>
            </a:r>
            <a:endParaRPr lang="es-AR" sz="1100" b="1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1331640" y="4909442"/>
            <a:ext cx="576064" cy="6929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16 Rectángulo redondeado"/>
          <p:cNvSpPr/>
          <p:nvPr/>
        </p:nvSpPr>
        <p:spPr>
          <a:xfrm>
            <a:off x="1907704" y="4913281"/>
            <a:ext cx="720080" cy="6929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Rectángulo redondeado"/>
          <p:cNvSpPr/>
          <p:nvPr/>
        </p:nvSpPr>
        <p:spPr>
          <a:xfrm>
            <a:off x="2123728" y="4187332"/>
            <a:ext cx="432048" cy="6929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Rectángulo redondeado"/>
          <p:cNvSpPr/>
          <p:nvPr/>
        </p:nvSpPr>
        <p:spPr>
          <a:xfrm>
            <a:off x="2664272" y="4941168"/>
            <a:ext cx="576064" cy="8343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Rectángulo redondeado"/>
          <p:cNvSpPr/>
          <p:nvPr/>
        </p:nvSpPr>
        <p:spPr>
          <a:xfrm>
            <a:off x="2810704" y="4172818"/>
            <a:ext cx="576064" cy="6929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20 Rectángulo redondeado"/>
          <p:cNvSpPr/>
          <p:nvPr/>
        </p:nvSpPr>
        <p:spPr>
          <a:xfrm>
            <a:off x="3275856" y="4909442"/>
            <a:ext cx="792088" cy="6929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Rectángulo redondeado"/>
          <p:cNvSpPr/>
          <p:nvPr/>
        </p:nvSpPr>
        <p:spPr>
          <a:xfrm>
            <a:off x="4407966" y="4882488"/>
            <a:ext cx="740098" cy="6929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576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79512" y="30577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Unidad 2: Comunicación de datos. Capa Física, (capa 1)</a:t>
            </a:r>
            <a:endParaRPr lang="es-A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99909"/>
            <a:ext cx="6048672" cy="6343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247798"/>
            <a:ext cx="2133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798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897067" cy="4122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77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5.googleusercontent.com/1hPLC3ZV1A3GLhCilUnpqbYxe_hOaExsaG0AU_lzLui5_i8Q2DkHI3vpKQzPes1nFhQ1MMFCFB2ilAyPoz12SnsYkLq9aS7Rq-WQfDLP3VX0YxEyIxkL1XkHfNL13y9eNDtzl7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53272"/>
            <a:ext cx="7494656" cy="525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60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6222213" cy="4472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05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892" y="445314"/>
            <a:ext cx="5971348" cy="2559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259632" y="26064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Fase: puede explicarse comparando dos ondas.</a:t>
            </a:r>
            <a:endParaRPr lang="es-E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149079"/>
            <a:ext cx="4551305" cy="232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403648" y="3284984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Longitud de Onda: Es la distancia entre dos picos de la onda, medidos en mts.,cmts. o mm.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57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187270" y="545275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2</a:t>
            </a:r>
            <a:r>
              <a:rPr lang="es-AR" sz="2400" dirty="0" smtClean="0"/>
              <a:t>. Modulación de una senoidal.</a:t>
            </a:r>
            <a:endParaRPr lang="es-E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756066" cy="486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5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62433"/>
            <a:ext cx="896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3. Modulación de señales digitales. Conceptos de Modem y Baudiaje.</a:t>
            </a:r>
            <a:endParaRPr lang="es-E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149" y="548680"/>
            <a:ext cx="5397656" cy="238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344816" cy="2051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683568" y="4789390"/>
            <a:ext cx="81369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200" dirty="0" smtClean="0"/>
              <a:t>Baudiaje: Cantidad  de cambios  que realiza un transmisor por unidad de tiempo. Ejemplo  anterior vamos a suponer que el modem modula 1 baudio, es decir  realiza un cambio en la portadora por segundo.  Como incorpora  un bit en cada cambio, la capacidad de transmisión es de 1 bit por segundo.</a:t>
            </a:r>
          </a:p>
          <a:p>
            <a:endParaRPr lang="es-AR" sz="1200" dirty="0" smtClean="0"/>
          </a:p>
          <a:p>
            <a:r>
              <a:rPr lang="es-AR" sz="1200" dirty="0" smtClean="0"/>
              <a:t>  Capacidad  de Transmisión     =    Baudios   x    nro. Bits incorporado s  en cada cambio   =   1  cambio / seg    x   1 bit   =    1 Bps</a:t>
            </a:r>
          </a:p>
          <a:p>
            <a:endParaRPr lang="es-AR" sz="1200" dirty="0"/>
          </a:p>
          <a:p>
            <a:r>
              <a:rPr lang="es-AR" sz="1200" dirty="0" smtClean="0"/>
              <a:t>  Capacidad  =    100     cambios / seg    X    4 bits   =      400  Bps</a:t>
            </a:r>
          </a:p>
          <a:p>
            <a:r>
              <a:rPr lang="es-AR" sz="1200" dirty="0"/>
              <a:t> </a:t>
            </a:r>
            <a:r>
              <a:rPr lang="es-AR" sz="1200" dirty="0" smtClean="0"/>
              <a:t>                                                                                                                                                                      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236899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672"/>
            <a:ext cx="9144000" cy="237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69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7107"/>
            <a:ext cx="4754255" cy="299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411760" y="0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Distintos tipos de modems.</a:t>
            </a:r>
            <a:endParaRPr lang="es-ES" sz="2400" dirty="0"/>
          </a:p>
        </p:txBody>
      </p:sp>
      <p:pic>
        <p:nvPicPr>
          <p:cNvPr id="5122" name="Picture 2" descr="https://lh3.googleusercontent.com/J-rYHigwW7W5jEH5w4ERS4Ht2aW3YVzFvp7HRFv4QOvk-XRpERRYMXDj7QifBzB_vJ1RaiizWnCMcf_hqPOzSQXphIk1kYk50L-710M-zw4ztuexAK3qleBQ0Lje2BETSCfbp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555" y="3717032"/>
            <a:ext cx="72009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31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510</Words>
  <Application>Microsoft Office PowerPoint</Application>
  <PresentationFormat>Presentación en pantalla (4:3)</PresentationFormat>
  <Paragraphs>73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rudisi</dc:creator>
  <cp:lastModifiedBy>gustavo rudisi</cp:lastModifiedBy>
  <cp:revision>52</cp:revision>
  <dcterms:created xsi:type="dcterms:W3CDTF">2020-04-07T23:34:32Z</dcterms:created>
  <dcterms:modified xsi:type="dcterms:W3CDTF">2021-05-03T23:15:41Z</dcterms:modified>
</cp:coreProperties>
</file>