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1" r:id="rId3"/>
    <p:sldId id="269" r:id="rId4"/>
    <p:sldId id="270" r:id="rId5"/>
    <p:sldId id="258" r:id="rId6"/>
    <p:sldId id="261" r:id="rId7"/>
    <p:sldId id="263" r:id="rId8"/>
    <p:sldId id="262" r:id="rId9"/>
    <p:sldId id="272" r:id="rId10"/>
    <p:sldId id="273" r:id="rId11"/>
    <p:sldId id="274" r:id="rId12"/>
    <p:sldId id="275" r:id="rId13"/>
    <p:sldId id="276" r:id="rId14"/>
    <p:sldId id="277" r:id="rId1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4662" autoAdjust="0"/>
  </p:normalViewPr>
  <p:slideViewPr>
    <p:cSldViewPr>
      <p:cViewPr>
        <p:scale>
          <a:sx n="72" d="100"/>
          <a:sy n="72" d="100"/>
        </p:scale>
        <p:origin x="-1624"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5C082A1C-E809-49AC-BDD0-7854674FAE70}" type="datetimeFigureOut">
              <a:rPr lang="es-AR" smtClean="0"/>
              <a:t>11/5/2021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3A9FFCE1-9905-46F5-A569-633487F0058E}" type="slidenum">
              <a:rPr lang="es-AR" smtClean="0"/>
              <a:t>‹Nº›</a:t>
            </a:fld>
            <a:endParaRPr lang="es-AR" dirty="0"/>
          </a:p>
        </p:txBody>
      </p:sp>
    </p:spTree>
    <p:extLst>
      <p:ext uri="{BB962C8B-B14F-4D97-AF65-F5344CB8AC3E}">
        <p14:creationId xmlns:p14="http://schemas.microsoft.com/office/powerpoint/2010/main" val="342695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5C082A1C-E809-49AC-BDD0-7854674FAE70}" type="datetimeFigureOut">
              <a:rPr lang="es-AR" smtClean="0"/>
              <a:t>11/5/2021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3A9FFCE1-9905-46F5-A569-633487F0058E}" type="slidenum">
              <a:rPr lang="es-AR" smtClean="0"/>
              <a:t>‹Nº›</a:t>
            </a:fld>
            <a:endParaRPr lang="es-AR" dirty="0"/>
          </a:p>
        </p:txBody>
      </p:sp>
    </p:spTree>
    <p:extLst>
      <p:ext uri="{BB962C8B-B14F-4D97-AF65-F5344CB8AC3E}">
        <p14:creationId xmlns:p14="http://schemas.microsoft.com/office/powerpoint/2010/main" val="810664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5C082A1C-E809-49AC-BDD0-7854674FAE70}" type="datetimeFigureOut">
              <a:rPr lang="es-AR" smtClean="0"/>
              <a:t>11/5/2021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3A9FFCE1-9905-46F5-A569-633487F0058E}" type="slidenum">
              <a:rPr lang="es-AR" smtClean="0"/>
              <a:t>‹Nº›</a:t>
            </a:fld>
            <a:endParaRPr lang="es-AR" dirty="0"/>
          </a:p>
        </p:txBody>
      </p:sp>
    </p:spTree>
    <p:extLst>
      <p:ext uri="{BB962C8B-B14F-4D97-AF65-F5344CB8AC3E}">
        <p14:creationId xmlns:p14="http://schemas.microsoft.com/office/powerpoint/2010/main" val="396183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5C082A1C-E809-49AC-BDD0-7854674FAE70}" type="datetimeFigureOut">
              <a:rPr lang="es-AR" smtClean="0"/>
              <a:t>11/5/2021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3A9FFCE1-9905-46F5-A569-633487F0058E}" type="slidenum">
              <a:rPr lang="es-AR" smtClean="0"/>
              <a:t>‹Nº›</a:t>
            </a:fld>
            <a:endParaRPr lang="es-AR" dirty="0"/>
          </a:p>
        </p:txBody>
      </p:sp>
    </p:spTree>
    <p:extLst>
      <p:ext uri="{BB962C8B-B14F-4D97-AF65-F5344CB8AC3E}">
        <p14:creationId xmlns:p14="http://schemas.microsoft.com/office/powerpoint/2010/main" val="68677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C082A1C-E809-49AC-BDD0-7854674FAE70}" type="datetimeFigureOut">
              <a:rPr lang="es-AR" smtClean="0"/>
              <a:t>11/5/2021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3A9FFCE1-9905-46F5-A569-633487F0058E}" type="slidenum">
              <a:rPr lang="es-AR" smtClean="0"/>
              <a:t>‹Nº›</a:t>
            </a:fld>
            <a:endParaRPr lang="es-AR" dirty="0"/>
          </a:p>
        </p:txBody>
      </p:sp>
    </p:spTree>
    <p:extLst>
      <p:ext uri="{BB962C8B-B14F-4D97-AF65-F5344CB8AC3E}">
        <p14:creationId xmlns:p14="http://schemas.microsoft.com/office/powerpoint/2010/main" val="32064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5C082A1C-E809-49AC-BDD0-7854674FAE70}" type="datetimeFigureOut">
              <a:rPr lang="es-AR" smtClean="0"/>
              <a:t>11/5/2021</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3A9FFCE1-9905-46F5-A569-633487F0058E}" type="slidenum">
              <a:rPr lang="es-AR" smtClean="0"/>
              <a:t>‹Nº›</a:t>
            </a:fld>
            <a:endParaRPr lang="es-AR" dirty="0"/>
          </a:p>
        </p:txBody>
      </p:sp>
    </p:spTree>
    <p:extLst>
      <p:ext uri="{BB962C8B-B14F-4D97-AF65-F5344CB8AC3E}">
        <p14:creationId xmlns:p14="http://schemas.microsoft.com/office/powerpoint/2010/main" val="141947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5C082A1C-E809-49AC-BDD0-7854674FAE70}" type="datetimeFigureOut">
              <a:rPr lang="es-AR" smtClean="0"/>
              <a:t>11/5/2021</a:t>
            </a:fld>
            <a:endParaRPr lang="es-AR" dirty="0"/>
          </a:p>
        </p:txBody>
      </p:sp>
      <p:sp>
        <p:nvSpPr>
          <p:cNvPr id="8" name="7 Marcador de pie de página"/>
          <p:cNvSpPr>
            <a:spLocks noGrp="1"/>
          </p:cNvSpPr>
          <p:nvPr>
            <p:ph type="ftr" sz="quarter" idx="11"/>
          </p:nvPr>
        </p:nvSpPr>
        <p:spPr/>
        <p:txBody>
          <a:bodyPr/>
          <a:lstStyle/>
          <a:p>
            <a:endParaRPr lang="es-AR" dirty="0"/>
          </a:p>
        </p:txBody>
      </p:sp>
      <p:sp>
        <p:nvSpPr>
          <p:cNvPr id="9" name="8 Marcador de número de diapositiva"/>
          <p:cNvSpPr>
            <a:spLocks noGrp="1"/>
          </p:cNvSpPr>
          <p:nvPr>
            <p:ph type="sldNum" sz="quarter" idx="12"/>
          </p:nvPr>
        </p:nvSpPr>
        <p:spPr/>
        <p:txBody>
          <a:bodyPr/>
          <a:lstStyle/>
          <a:p>
            <a:fld id="{3A9FFCE1-9905-46F5-A569-633487F0058E}" type="slidenum">
              <a:rPr lang="es-AR" smtClean="0"/>
              <a:t>‹Nº›</a:t>
            </a:fld>
            <a:endParaRPr lang="es-AR" dirty="0"/>
          </a:p>
        </p:txBody>
      </p:sp>
    </p:spTree>
    <p:extLst>
      <p:ext uri="{BB962C8B-B14F-4D97-AF65-F5344CB8AC3E}">
        <p14:creationId xmlns:p14="http://schemas.microsoft.com/office/powerpoint/2010/main" val="66256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5C082A1C-E809-49AC-BDD0-7854674FAE70}" type="datetimeFigureOut">
              <a:rPr lang="es-AR" smtClean="0"/>
              <a:t>11/5/2021</a:t>
            </a:fld>
            <a:endParaRPr lang="es-AR" dirty="0"/>
          </a:p>
        </p:txBody>
      </p:sp>
      <p:sp>
        <p:nvSpPr>
          <p:cNvPr id="4" name="3 Marcador de pie de página"/>
          <p:cNvSpPr>
            <a:spLocks noGrp="1"/>
          </p:cNvSpPr>
          <p:nvPr>
            <p:ph type="ftr" sz="quarter" idx="11"/>
          </p:nvPr>
        </p:nvSpPr>
        <p:spPr/>
        <p:txBody>
          <a:bodyPr/>
          <a:lstStyle/>
          <a:p>
            <a:endParaRPr lang="es-AR" dirty="0"/>
          </a:p>
        </p:txBody>
      </p:sp>
      <p:sp>
        <p:nvSpPr>
          <p:cNvPr id="5" name="4 Marcador de número de diapositiva"/>
          <p:cNvSpPr>
            <a:spLocks noGrp="1"/>
          </p:cNvSpPr>
          <p:nvPr>
            <p:ph type="sldNum" sz="quarter" idx="12"/>
          </p:nvPr>
        </p:nvSpPr>
        <p:spPr/>
        <p:txBody>
          <a:bodyPr/>
          <a:lstStyle/>
          <a:p>
            <a:fld id="{3A9FFCE1-9905-46F5-A569-633487F0058E}" type="slidenum">
              <a:rPr lang="es-AR" smtClean="0"/>
              <a:t>‹Nº›</a:t>
            </a:fld>
            <a:endParaRPr lang="es-AR" dirty="0"/>
          </a:p>
        </p:txBody>
      </p:sp>
    </p:spTree>
    <p:extLst>
      <p:ext uri="{BB962C8B-B14F-4D97-AF65-F5344CB8AC3E}">
        <p14:creationId xmlns:p14="http://schemas.microsoft.com/office/powerpoint/2010/main" val="2150546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C082A1C-E809-49AC-BDD0-7854674FAE70}" type="datetimeFigureOut">
              <a:rPr lang="es-AR" smtClean="0"/>
              <a:t>11/5/2021</a:t>
            </a:fld>
            <a:endParaRPr lang="es-AR" dirty="0"/>
          </a:p>
        </p:txBody>
      </p:sp>
      <p:sp>
        <p:nvSpPr>
          <p:cNvPr id="3" name="2 Marcador de pie de página"/>
          <p:cNvSpPr>
            <a:spLocks noGrp="1"/>
          </p:cNvSpPr>
          <p:nvPr>
            <p:ph type="ftr" sz="quarter" idx="11"/>
          </p:nvPr>
        </p:nvSpPr>
        <p:spPr/>
        <p:txBody>
          <a:bodyPr/>
          <a:lstStyle/>
          <a:p>
            <a:endParaRPr lang="es-AR" dirty="0"/>
          </a:p>
        </p:txBody>
      </p:sp>
      <p:sp>
        <p:nvSpPr>
          <p:cNvPr id="4" name="3 Marcador de número de diapositiva"/>
          <p:cNvSpPr>
            <a:spLocks noGrp="1"/>
          </p:cNvSpPr>
          <p:nvPr>
            <p:ph type="sldNum" sz="quarter" idx="12"/>
          </p:nvPr>
        </p:nvSpPr>
        <p:spPr/>
        <p:txBody>
          <a:bodyPr/>
          <a:lstStyle/>
          <a:p>
            <a:fld id="{3A9FFCE1-9905-46F5-A569-633487F0058E}" type="slidenum">
              <a:rPr lang="es-AR" smtClean="0"/>
              <a:t>‹Nº›</a:t>
            </a:fld>
            <a:endParaRPr lang="es-AR" dirty="0"/>
          </a:p>
        </p:txBody>
      </p:sp>
    </p:spTree>
    <p:extLst>
      <p:ext uri="{BB962C8B-B14F-4D97-AF65-F5344CB8AC3E}">
        <p14:creationId xmlns:p14="http://schemas.microsoft.com/office/powerpoint/2010/main" val="5590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C082A1C-E809-49AC-BDD0-7854674FAE70}" type="datetimeFigureOut">
              <a:rPr lang="es-AR" smtClean="0"/>
              <a:t>11/5/2021</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3A9FFCE1-9905-46F5-A569-633487F0058E}" type="slidenum">
              <a:rPr lang="es-AR" smtClean="0"/>
              <a:t>‹Nº›</a:t>
            </a:fld>
            <a:endParaRPr lang="es-AR" dirty="0"/>
          </a:p>
        </p:txBody>
      </p:sp>
    </p:spTree>
    <p:extLst>
      <p:ext uri="{BB962C8B-B14F-4D97-AF65-F5344CB8AC3E}">
        <p14:creationId xmlns:p14="http://schemas.microsoft.com/office/powerpoint/2010/main" val="259390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C082A1C-E809-49AC-BDD0-7854674FAE70}" type="datetimeFigureOut">
              <a:rPr lang="es-AR" smtClean="0"/>
              <a:t>11/5/2021</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3A9FFCE1-9905-46F5-A569-633487F0058E}" type="slidenum">
              <a:rPr lang="es-AR" smtClean="0"/>
              <a:t>‹Nº›</a:t>
            </a:fld>
            <a:endParaRPr lang="es-AR" dirty="0"/>
          </a:p>
        </p:txBody>
      </p:sp>
    </p:spTree>
    <p:extLst>
      <p:ext uri="{BB962C8B-B14F-4D97-AF65-F5344CB8AC3E}">
        <p14:creationId xmlns:p14="http://schemas.microsoft.com/office/powerpoint/2010/main" val="402203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82A1C-E809-49AC-BDD0-7854674FAE70}" type="datetimeFigureOut">
              <a:rPr lang="es-AR" smtClean="0"/>
              <a:t>11/5/2021</a:t>
            </a:fld>
            <a:endParaRPr lang="es-AR"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FFCE1-9905-46F5-A569-633487F0058E}" type="slidenum">
              <a:rPr lang="es-AR" smtClean="0"/>
              <a:t>‹Nº›</a:t>
            </a:fld>
            <a:endParaRPr lang="es-AR" dirty="0"/>
          </a:p>
        </p:txBody>
      </p:sp>
    </p:spTree>
    <p:extLst>
      <p:ext uri="{BB962C8B-B14F-4D97-AF65-F5344CB8AC3E}">
        <p14:creationId xmlns:p14="http://schemas.microsoft.com/office/powerpoint/2010/main" val="2046009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60648"/>
            <a:ext cx="7400925" cy="645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2611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115616" y="517915"/>
            <a:ext cx="4320480" cy="369332"/>
          </a:xfrm>
          <a:prstGeom prst="rect">
            <a:avLst/>
          </a:prstGeom>
          <a:noFill/>
        </p:spPr>
        <p:txBody>
          <a:bodyPr wrap="square" rtlCol="0">
            <a:spAutoFit/>
          </a:bodyPr>
          <a:lstStyle/>
          <a:p>
            <a:r>
              <a:rPr lang="es-AR" b="1" i="1" dirty="0" smtClean="0"/>
              <a:t>b) Direccionales o Punto a punto:</a:t>
            </a:r>
            <a:endParaRPr lang="es-AR" dirty="0"/>
          </a:p>
        </p:txBody>
      </p:sp>
      <p:sp>
        <p:nvSpPr>
          <p:cNvPr id="3" name="2 Rectángulo"/>
          <p:cNvSpPr/>
          <p:nvPr/>
        </p:nvSpPr>
        <p:spPr>
          <a:xfrm>
            <a:off x="0" y="4293096"/>
            <a:ext cx="9664540" cy="1477328"/>
          </a:xfrm>
          <a:prstGeom prst="rect">
            <a:avLst/>
          </a:prstGeom>
        </p:spPr>
        <p:txBody>
          <a:bodyPr wrap="square">
            <a:spAutoFit/>
          </a:bodyPr>
          <a:lstStyle/>
          <a:p>
            <a:r>
              <a:rPr lang="es-AR" dirty="0"/>
              <a:t/>
            </a:r>
            <a:br>
              <a:rPr lang="es-AR" dirty="0"/>
            </a:br>
            <a:r>
              <a:rPr lang="es-AR" dirty="0" smtClean="0"/>
              <a:t>Microondas</a:t>
            </a:r>
            <a:r>
              <a:rPr lang="es-AR" dirty="0"/>
              <a:t>:       </a:t>
            </a:r>
            <a:r>
              <a:rPr lang="es-AR" dirty="0" smtClean="0"/>
              <a:t>                      2</a:t>
            </a:r>
            <a:r>
              <a:rPr lang="es-AR" dirty="0"/>
              <a:t>  Ghz    a </a:t>
            </a:r>
            <a:r>
              <a:rPr lang="es-AR" dirty="0" smtClean="0"/>
              <a:t>   </a:t>
            </a:r>
            <a:r>
              <a:rPr lang="es-AR" dirty="0"/>
              <a:t>12 Ghz.  Direccionales. (Terrestres o satelitales).</a:t>
            </a:r>
            <a:endParaRPr lang="es-AR" dirty="0"/>
          </a:p>
          <a:p>
            <a:r>
              <a:rPr lang="es-AR" dirty="0"/>
              <a:t>Infrarrojos:                       </a:t>
            </a:r>
            <a:r>
              <a:rPr lang="es-AR" dirty="0" smtClean="0"/>
              <a:t>     </a:t>
            </a:r>
            <a:r>
              <a:rPr lang="es-AR" dirty="0"/>
              <a:t>    1  </a:t>
            </a:r>
            <a:r>
              <a:rPr lang="es-AR" dirty="0" smtClean="0"/>
              <a:t>Thz    a   </a:t>
            </a:r>
            <a:r>
              <a:rPr lang="es-AR" dirty="0"/>
              <a:t>100 Thz. </a:t>
            </a:r>
            <a:endParaRPr lang="es-AR" dirty="0"/>
          </a:p>
          <a:p>
            <a:r>
              <a:rPr lang="es-AR" dirty="0"/>
              <a:t/>
            </a:r>
            <a:br>
              <a:rPr lang="es-AR" dirty="0"/>
            </a:br>
            <a:endParaRPr lang="es-AR"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075" y="1700808"/>
            <a:ext cx="7441905"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75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404664"/>
            <a:ext cx="4248472" cy="369332"/>
          </a:xfrm>
          <a:prstGeom prst="rect">
            <a:avLst/>
          </a:prstGeom>
          <a:noFill/>
        </p:spPr>
        <p:txBody>
          <a:bodyPr wrap="square" rtlCol="0">
            <a:spAutoFit/>
          </a:bodyPr>
          <a:lstStyle/>
          <a:p>
            <a:r>
              <a:rPr lang="es-AR" b="1" u="sng" dirty="0"/>
              <a:t>Microondas </a:t>
            </a:r>
            <a:r>
              <a:rPr lang="es-AR" b="1" u="sng" dirty="0" smtClean="0"/>
              <a:t>terrestres y satelitales:</a:t>
            </a:r>
            <a:endParaRPr lang="es-AR" dirty="0"/>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1340768"/>
            <a:ext cx="1962150"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539552" y="773996"/>
            <a:ext cx="8604448" cy="369332"/>
          </a:xfrm>
          <a:prstGeom prst="rect">
            <a:avLst/>
          </a:prstGeom>
          <a:noFill/>
        </p:spPr>
        <p:txBody>
          <a:bodyPr wrap="square" rtlCol="0">
            <a:spAutoFit/>
          </a:bodyPr>
          <a:lstStyle/>
          <a:p>
            <a:r>
              <a:rPr lang="es-AR" dirty="0"/>
              <a:t>Microondas:   </a:t>
            </a:r>
            <a:r>
              <a:rPr lang="es-AR" dirty="0" smtClean="0"/>
              <a:t>2</a:t>
            </a:r>
            <a:r>
              <a:rPr lang="es-AR" dirty="0"/>
              <a:t>  Ghz    a    12 Ghz.  Direccionales. (Terrestres o satelitales).</a:t>
            </a:r>
            <a:endParaRPr lang="es-AR" dirty="0"/>
          </a:p>
        </p:txBody>
      </p:sp>
      <p:pic>
        <p:nvPicPr>
          <p:cNvPr id="5127" name="Picture 7" descr="https://lh3.googleusercontent.com/68l6nB81ElG9GlrkyGLF-4oiPEdGxNuarQqxr9t6q0BZAm5KPFoAL35eOjNUc5MelepIULtppVYqZunMvXDaW3kY3jvPK51xQsPz7gPUDtQ3QmecHHfYJKGBNCSXT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437" y="3177724"/>
            <a:ext cx="3667563" cy="373523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6.googleusercontent.com/dnXB-JM8v57yTH4OqzuSQesJSL5y2fzH2FXX7LcQyQCZUBDxwriOHO9Cr-IGFmckJEL7mt7MXbNodNW-Ez9xfQ9fxiBsatzcu1k__x9b8bRlZowz8D9GSrwLWv3OJp3Wdaod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10" y="1451067"/>
            <a:ext cx="6277215" cy="2520280"/>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288633" y="4244663"/>
            <a:ext cx="6912768" cy="369332"/>
          </a:xfrm>
          <a:prstGeom prst="rect">
            <a:avLst/>
          </a:prstGeom>
          <a:noFill/>
        </p:spPr>
        <p:txBody>
          <a:bodyPr wrap="square" rtlCol="0">
            <a:spAutoFit/>
          </a:bodyPr>
          <a:lstStyle/>
          <a:p>
            <a:r>
              <a:rPr lang="es-ES" dirty="0"/>
              <a:t>Directv transmite en la banda de frecuencias Ku, (12 GHz)  </a:t>
            </a:r>
            <a:endParaRPr lang="es-AR" dirty="0"/>
          </a:p>
        </p:txBody>
      </p:sp>
      <p:sp>
        <p:nvSpPr>
          <p:cNvPr id="5" name="4 CuadroTexto"/>
          <p:cNvSpPr txBox="1"/>
          <p:nvPr/>
        </p:nvSpPr>
        <p:spPr>
          <a:xfrm>
            <a:off x="168942" y="5032807"/>
            <a:ext cx="5040560" cy="1477328"/>
          </a:xfrm>
          <a:prstGeom prst="rect">
            <a:avLst/>
          </a:prstGeom>
          <a:noFill/>
        </p:spPr>
        <p:txBody>
          <a:bodyPr wrap="square" rtlCol="0">
            <a:spAutoFit/>
          </a:bodyPr>
          <a:lstStyle/>
          <a:p>
            <a:r>
              <a:rPr lang="es-ES" b="1" i="1" u="sng" dirty="0"/>
              <a:t>Telefonía:</a:t>
            </a:r>
            <a:r>
              <a:rPr lang="es-ES" dirty="0"/>
              <a:t> </a:t>
            </a:r>
            <a:r>
              <a:rPr lang="es-ES" dirty="0" smtClean="0"/>
              <a:t>utiliza enlaces satelitales entre centrales.</a:t>
            </a:r>
            <a:endParaRPr lang="es-ES" dirty="0"/>
          </a:p>
          <a:p>
            <a:r>
              <a:rPr lang="es-ES" b="1" i="1" u="sng" dirty="0" smtClean="0"/>
              <a:t>Redes </a:t>
            </a:r>
            <a:r>
              <a:rPr lang="es-ES" b="1" i="1" u="sng" dirty="0"/>
              <a:t>privadas</a:t>
            </a:r>
            <a:r>
              <a:rPr lang="es-ES" b="1" i="1" u="sng" dirty="0" smtClean="0"/>
              <a:t>:</a:t>
            </a:r>
            <a:r>
              <a:rPr lang="es-ES" dirty="0" smtClean="0"/>
              <a:t> también utilizan enlaces satelitales.</a:t>
            </a:r>
          </a:p>
          <a:p>
            <a:r>
              <a:rPr lang="es-ES" dirty="0"/>
              <a:t/>
            </a:r>
            <a:br>
              <a:rPr lang="es-ES" dirty="0"/>
            </a:br>
            <a:r>
              <a:rPr lang="es-ES" b="1" i="1" u="sng" dirty="0"/>
              <a:t>Transmisión de </a:t>
            </a:r>
            <a:r>
              <a:rPr lang="es-ES" b="1" i="1" u="sng" dirty="0" err="1"/>
              <a:t>Wifi</a:t>
            </a:r>
            <a:r>
              <a:rPr lang="es-ES" b="1" i="1" u="sng" dirty="0"/>
              <a:t>:</a:t>
            </a:r>
            <a:r>
              <a:rPr lang="es-ES" dirty="0"/>
              <a:t> frecuencia:   </a:t>
            </a:r>
            <a:r>
              <a:rPr lang="es-ES" dirty="0" smtClean="0"/>
              <a:t>2,4 </a:t>
            </a:r>
            <a:r>
              <a:rPr lang="es-ES" dirty="0"/>
              <a:t>Ghz y 5 Ghz.</a:t>
            </a:r>
            <a:endParaRPr lang="es-ES" dirty="0"/>
          </a:p>
          <a:p>
            <a:r>
              <a:rPr lang="es-ES" b="1" i="1" u="sng" dirty="0"/>
              <a:t>Transmisión de Bluetooth:</a:t>
            </a:r>
            <a:r>
              <a:rPr lang="es-ES" dirty="0"/>
              <a:t> frecuencia: 2,4 Ghz.</a:t>
            </a:r>
            <a:endParaRPr lang="es-AR" dirty="0"/>
          </a:p>
        </p:txBody>
      </p:sp>
      <p:sp>
        <p:nvSpPr>
          <p:cNvPr id="6" name="5 CuadroTexto"/>
          <p:cNvSpPr txBox="1"/>
          <p:nvPr/>
        </p:nvSpPr>
        <p:spPr>
          <a:xfrm>
            <a:off x="395536" y="1143328"/>
            <a:ext cx="4608512" cy="923330"/>
          </a:xfrm>
          <a:prstGeom prst="rect">
            <a:avLst/>
          </a:prstGeom>
          <a:noFill/>
        </p:spPr>
        <p:txBody>
          <a:bodyPr wrap="square" rtlCol="0">
            <a:spAutoFit/>
          </a:bodyPr>
          <a:lstStyle/>
          <a:p>
            <a:r>
              <a:rPr lang="es-AR" dirty="0" smtClean="0"/>
              <a:t>Ascendente </a:t>
            </a:r>
            <a:r>
              <a:rPr lang="es-AR" dirty="0"/>
              <a:t>(GHz)   </a:t>
            </a:r>
            <a:r>
              <a:rPr lang="es-AR" dirty="0" smtClean="0"/>
              <a:t>Descendente </a:t>
            </a:r>
            <a:r>
              <a:rPr lang="es-AR" dirty="0"/>
              <a:t>(GHz</a:t>
            </a:r>
            <a:r>
              <a:rPr lang="es-AR" dirty="0" smtClean="0"/>
              <a:t>)</a:t>
            </a:r>
          </a:p>
          <a:p>
            <a:endParaRPr lang="es-AR" dirty="0"/>
          </a:p>
          <a:p>
            <a:r>
              <a:rPr lang="es-AR" dirty="0"/>
              <a:t>               </a:t>
            </a:r>
            <a:r>
              <a:rPr lang="es-AR" dirty="0" smtClean="0"/>
              <a:t>4 </a:t>
            </a:r>
            <a:r>
              <a:rPr lang="es-AR" dirty="0"/>
              <a:t>Ghz             </a:t>
            </a:r>
            <a:r>
              <a:rPr lang="es-AR" dirty="0" smtClean="0"/>
              <a:t>   </a:t>
            </a:r>
            <a:r>
              <a:rPr lang="es-AR" dirty="0"/>
              <a:t>6 </a:t>
            </a:r>
            <a:r>
              <a:rPr lang="es-AR" dirty="0" smtClean="0"/>
              <a:t>Ghz</a:t>
            </a:r>
            <a:endParaRPr lang="es-AR" dirty="0"/>
          </a:p>
        </p:txBody>
      </p:sp>
    </p:spTree>
    <p:extLst>
      <p:ext uri="{BB962C8B-B14F-4D97-AF65-F5344CB8AC3E}">
        <p14:creationId xmlns:p14="http://schemas.microsoft.com/office/powerpoint/2010/main" val="115596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1196752"/>
            <a:ext cx="8208912" cy="2585323"/>
          </a:xfrm>
          <a:prstGeom prst="rect">
            <a:avLst/>
          </a:prstGeom>
          <a:noFill/>
        </p:spPr>
        <p:txBody>
          <a:bodyPr wrap="square" rtlCol="0">
            <a:spAutoFit/>
          </a:bodyPr>
          <a:lstStyle/>
          <a:p>
            <a:r>
              <a:rPr lang="es-ES" b="1" u="sng" dirty="0"/>
              <a:t>Infrarrojos.</a:t>
            </a:r>
            <a:endParaRPr lang="es-ES" dirty="0"/>
          </a:p>
          <a:p>
            <a:r>
              <a:rPr lang="es-ES" dirty="0" smtClean="0"/>
              <a:t>Limitado </a:t>
            </a:r>
            <a:r>
              <a:rPr lang="es-ES" dirty="0"/>
              <a:t>a cortas distancias.</a:t>
            </a:r>
            <a:endParaRPr lang="es-ES" dirty="0"/>
          </a:p>
          <a:p>
            <a:r>
              <a:rPr lang="es-ES" dirty="0"/>
              <a:t>Utilización de transductores que modulan la luz infrarroja no coherente. </a:t>
            </a:r>
            <a:endParaRPr lang="es-ES" dirty="0"/>
          </a:p>
          <a:p>
            <a:r>
              <a:rPr lang="es-ES" dirty="0"/>
              <a:t>Deben estar alineados o tener una reflexión directa.</a:t>
            </a:r>
            <a:endParaRPr lang="es-ES" dirty="0"/>
          </a:p>
          <a:p>
            <a:r>
              <a:rPr lang="es-ES" dirty="0"/>
              <a:t>No pueden atravesar obstáculos.</a:t>
            </a:r>
            <a:endParaRPr lang="es-ES" dirty="0"/>
          </a:p>
          <a:p>
            <a:r>
              <a:rPr lang="es-ES" dirty="0"/>
              <a:t>Rapidez en la instalación, ya que no es necesario tener ningún permiso.</a:t>
            </a:r>
            <a:endParaRPr lang="es-ES" dirty="0"/>
          </a:p>
          <a:p>
            <a:r>
              <a:rPr lang="es-ES" dirty="0"/>
              <a:t>Frecuencias de transmisión del orden de </a:t>
            </a:r>
            <a:r>
              <a:rPr lang="es-ES" dirty="0" smtClean="0"/>
              <a:t> 1 </a:t>
            </a:r>
            <a:r>
              <a:rPr lang="es-ES" dirty="0"/>
              <a:t>THz, (1000 Ghz).    </a:t>
            </a:r>
            <a:endParaRPr lang="es-ES" dirty="0"/>
          </a:p>
          <a:p>
            <a:r>
              <a:rPr lang="es-ES" dirty="0"/>
              <a:t/>
            </a:r>
            <a:br>
              <a:rPr lang="es-ES" dirty="0"/>
            </a:br>
            <a:endParaRPr lang="es-AR" dirty="0"/>
          </a:p>
        </p:txBody>
      </p:sp>
    </p:spTree>
    <p:extLst>
      <p:ext uri="{BB962C8B-B14F-4D97-AF65-F5344CB8AC3E}">
        <p14:creationId xmlns:p14="http://schemas.microsoft.com/office/powerpoint/2010/main" val="382585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095875"/>
            <a:ext cx="67913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descr="https://lh6.googleusercontent.com/IsywJJU1QjyL-sMimeHJJwFQmwJaZ3M87xY2qxwegZk0RhpBiXeF-sk9HCpkmSRxdxtezhkvwRddwK7caTFyQFYrxPOhJqjRyBUKw5clISstNPpIoMJ2Dkf9w3H4jp8JSio1Dr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1" y="55315"/>
            <a:ext cx="6953763" cy="5040560"/>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0" y="5642"/>
            <a:ext cx="4464496" cy="369332"/>
          </a:xfrm>
          <a:prstGeom prst="rect">
            <a:avLst/>
          </a:prstGeom>
          <a:noFill/>
        </p:spPr>
        <p:txBody>
          <a:bodyPr wrap="square" rtlCol="0">
            <a:spAutoFit/>
          </a:bodyPr>
          <a:lstStyle/>
          <a:p>
            <a:r>
              <a:rPr lang="es-ES" i="1" u="sng" dirty="0"/>
              <a:t>Propiedades de </a:t>
            </a:r>
            <a:r>
              <a:rPr lang="es-ES" i="1" u="sng" dirty="0" smtClean="0"/>
              <a:t>las transmisiones:</a:t>
            </a:r>
            <a:r>
              <a:rPr lang="es-ES" i="1" dirty="0" smtClean="0"/>
              <a:t> </a:t>
            </a:r>
            <a:endParaRPr lang="es-AR" dirty="0"/>
          </a:p>
        </p:txBody>
      </p:sp>
      <p:sp>
        <p:nvSpPr>
          <p:cNvPr id="4" name="3 CuadroTexto"/>
          <p:cNvSpPr txBox="1"/>
          <p:nvPr/>
        </p:nvSpPr>
        <p:spPr>
          <a:xfrm>
            <a:off x="0" y="1040900"/>
            <a:ext cx="2555776" cy="646331"/>
          </a:xfrm>
          <a:prstGeom prst="rect">
            <a:avLst/>
          </a:prstGeom>
          <a:noFill/>
        </p:spPr>
        <p:txBody>
          <a:bodyPr wrap="square" rtlCol="0">
            <a:spAutoFit/>
          </a:bodyPr>
          <a:lstStyle/>
          <a:p>
            <a:r>
              <a:rPr lang="es-AR" b="1" i="1" dirty="0" smtClean="0"/>
              <a:t>Frecuencia de portadora y Ancho de Banda.</a:t>
            </a:r>
            <a:endParaRPr lang="es-AR" b="1" i="1" dirty="0"/>
          </a:p>
        </p:txBody>
      </p:sp>
    </p:spTree>
    <p:extLst>
      <p:ext uri="{BB962C8B-B14F-4D97-AF65-F5344CB8AC3E}">
        <p14:creationId xmlns:p14="http://schemas.microsoft.com/office/powerpoint/2010/main" val="213096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00" y="1844824"/>
            <a:ext cx="8613546" cy="501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0" y="0"/>
            <a:ext cx="8856984" cy="2308324"/>
          </a:xfrm>
          <a:prstGeom prst="rect">
            <a:avLst/>
          </a:prstGeom>
          <a:noFill/>
        </p:spPr>
        <p:txBody>
          <a:bodyPr wrap="square" rtlCol="0">
            <a:spAutoFit/>
          </a:bodyPr>
          <a:lstStyle/>
          <a:p>
            <a:r>
              <a:rPr lang="es-ES" b="1" i="1" dirty="0"/>
              <a:t>Capacidad de un canal – Unidad de Medición: Bits por segundo = Bps</a:t>
            </a:r>
            <a:endParaRPr lang="es-ES" dirty="0"/>
          </a:p>
          <a:p>
            <a:r>
              <a:rPr lang="es-ES" dirty="0" smtClean="0"/>
              <a:t> Cable </a:t>
            </a:r>
            <a:r>
              <a:rPr lang="es-ES" dirty="0"/>
              <a:t>Coaxial ……………....       </a:t>
            </a:r>
            <a:r>
              <a:rPr lang="es-ES" dirty="0" smtClean="0"/>
              <a:t> </a:t>
            </a:r>
            <a:r>
              <a:rPr lang="es-ES" dirty="0"/>
              <a:t>  10 Mbps</a:t>
            </a:r>
            <a:endParaRPr lang="es-ES" dirty="0"/>
          </a:p>
          <a:p>
            <a:r>
              <a:rPr lang="es-ES" dirty="0" smtClean="0"/>
              <a:t>UTP </a:t>
            </a:r>
            <a:r>
              <a:rPr lang="es-ES" dirty="0"/>
              <a:t>Lan Ethernet ………….       100 Mbps</a:t>
            </a:r>
            <a:endParaRPr lang="es-ES" dirty="0"/>
          </a:p>
          <a:p>
            <a:r>
              <a:rPr lang="es-ES" dirty="0"/>
              <a:t>UTP Fast Ethernet ………….           1 Gbps</a:t>
            </a:r>
            <a:endParaRPr lang="es-ES" dirty="0"/>
          </a:p>
          <a:p>
            <a:r>
              <a:rPr lang="es-ES" dirty="0"/>
              <a:t>Fibra Óptica</a:t>
            </a:r>
            <a:r>
              <a:rPr lang="es-ES" dirty="0" smtClean="0"/>
              <a:t>………………...... </a:t>
            </a:r>
            <a:r>
              <a:rPr lang="es-ES" dirty="0"/>
              <a:t>        40 Gbps </a:t>
            </a:r>
            <a:endParaRPr lang="es-ES" dirty="0" smtClean="0"/>
          </a:p>
          <a:p>
            <a:r>
              <a:rPr lang="es-ES" b="1" i="1" dirty="0" smtClean="0"/>
              <a:t>Retardo </a:t>
            </a:r>
            <a:r>
              <a:rPr lang="es-ES" b="1" i="1" dirty="0"/>
              <a:t>– Unidad de Medición: milisegundos = </a:t>
            </a:r>
            <a:r>
              <a:rPr lang="es-ES" b="1" i="1" dirty="0" smtClean="0"/>
              <a:t>mseg</a:t>
            </a:r>
          </a:p>
          <a:p>
            <a:r>
              <a:rPr lang="es-ES" b="1" dirty="0" smtClean="0"/>
              <a:t>Atenuación </a:t>
            </a:r>
            <a:r>
              <a:rPr lang="es-ES" b="1" dirty="0"/>
              <a:t>– Unidades de Medición: Volts = </a:t>
            </a:r>
            <a:r>
              <a:rPr lang="es-ES" b="1" dirty="0" smtClean="0"/>
              <a:t>V</a:t>
            </a:r>
          </a:p>
          <a:p>
            <a:r>
              <a:rPr lang="es-ES" b="1" dirty="0"/>
              <a:t>Ruido – Unidades de Medición: decibeles = db</a:t>
            </a:r>
            <a:endParaRPr lang="es-AR" dirty="0"/>
          </a:p>
        </p:txBody>
      </p:sp>
    </p:spTree>
    <p:extLst>
      <p:ext uri="{BB962C8B-B14F-4D97-AF65-F5344CB8AC3E}">
        <p14:creationId xmlns:p14="http://schemas.microsoft.com/office/powerpoint/2010/main" val="232218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57238"/>
            <a:ext cx="8077200" cy="534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2699792" y="1772816"/>
            <a:ext cx="2952328"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9178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 y="4391905"/>
            <a:ext cx="9153361" cy="1959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2195736" y="3782177"/>
            <a:ext cx="6624736" cy="646331"/>
          </a:xfrm>
          <a:prstGeom prst="rect">
            <a:avLst/>
          </a:prstGeom>
          <a:noFill/>
        </p:spPr>
        <p:txBody>
          <a:bodyPr wrap="square" rtlCol="0">
            <a:spAutoFit/>
          </a:bodyPr>
          <a:lstStyle/>
          <a:p>
            <a:r>
              <a:rPr lang="es-AR" dirty="0" smtClean="0"/>
              <a:t>2.1  Medios de Transmisión Guiados.</a:t>
            </a:r>
          </a:p>
          <a:p>
            <a:r>
              <a:rPr lang="es-AR" dirty="0"/>
              <a:t>	</a:t>
            </a:r>
            <a:r>
              <a:rPr lang="es-ES" dirty="0" smtClean="0"/>
              <a:t>Cable Coaxial.</a:t>
            </a:r>
            <a:endParaRPr lang="es-AR" dirty="0" smtClean="0"/>
          </a:p>
        </p:txBody>
      </p:sp>
      <p:pic>
        <p:nvPicPr>
          <p:cNvPr id="3074" name="Picture 2" descr="https://lh6.googleusercontent.com/ssD8EXVMsiJe8ZNURZ6Wy43yMb1fznWz3Cbr6hBPM1axBfx58LLRpcSooiwdT1Ybr8IVVOCD31gf07Zx9xXxImpuGn6a49Jh6eSu-BvBpbdJE1987vTmywkRZFptM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902" y="548680"/>
            <a:ext cx="7544834"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27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43608" y="116632"/>
            <a:ext cx="6624736" cy="369332"/>
          </a:xfrm>
          <a:prstGeom prst="rect">
            <a:avLst/>
          </a:prstGeom>
          <a:noFill/>
        </p:spPr>
        <p:txBody>
          <a:bodyPr wrap="square" rtlCol="0">
            <a:spAutoFit/>
          </a:bodyPr>
          <a:lstStyle/>
          <a:p>
            <a:r>
              <a:rPr lang="es-AR" dirty="0" smtClean="0"/>
              <a:t>2.2  Medios de Transmisión Guiados.</a:t>
            </a:r>
            <a:r>
              <a:rPr lang="es-AR" dirty="0"/>
              <a:t> </a:t>
            </a:r>
            <a:r>
              <a:rPr lang="es-ES" dirty="0" smtClean="0"/>
              <a:t>UTP, Par Trenzado Sin Malla.</a:t>
            </a:r>
            <a:endParaRPr lang="es-AR"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6315075"/>
            <a:ext cx="51816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583" y="575077"/>
            <a:ext cx="5286785" cy="1102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https://lh4.googleusercontent.com/TOvYSSUiSIFAlF2ajCwk7z9rFJbgje1EiJ4O9AqdNvBZlMW5w-cnrwOmKmatrAX4BZgXuRgBndWeEV9sTSobn3iHEEXPaPgZi7PgBjQv4KCTscQenF979VrCkhSXJ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400" y="1772816"/>
            <a:ext cx="462915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63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40" y="1484784"/>
            <a:ext cx="3783489" cy="2677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1043608" y="116632"/>
            <a:ext cx="6624736" cy="923330"/>
          </a:xfrm>
          <a:prstGeom prst="rect">
            <a:avLst/>
          </a:prstGeom>
          <a:noFill/>
        </p:spPr>
        <p:txBody>
          <a:bodyPr wrap="square" rtlCol="0">
            <a:spAutoFit/>
          </a:bodyPr>
          <a:lstStyle/>
          <a:p>
            <a:r>
              <a:rPr lang="es-AR" dirty="0" smtClean="0"/>
              <a:t>2.3  Medios de Transmisión Guiados.</a:t>
            </a:r>
          </a:p>
          <a:p>
            <a:endParaRPr lang="es-AR" dirty="0" smtClean="0"/>
          </a:p>
          <a:p>
            <a:r>
              <a:rPr lang="es-AR" dirty="0"/>
              <a:t>	</a:t>
            </a:r>
            <a:r>
              <a:rPr lang="es-ES" dirty="0" smtClean="0"/>
              <a:t>Fibra Óptica.</a:t>
            </a:r>
            <a:endParaRPr lang="es-AR" dirty="0" smtClean="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1366" y="1844824"/>
            <a:ext cx="521017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1816" y="6258068"/>
            <a:ext cx="54197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5429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25562"/>
            <a:ext cx="5223592" cy="6525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Arco"/>
          <p:cNvSpPr/>
          <p:nvPr/>
        </p:nvSpPr>
        <p:spPr>
          <a:xfrm>
            <a:off x="6987280" y="908720"/>
            <a:ext cx="1905200" cy="1656184"/>
          </a:xfrm>
          <a:prstGeom prst="arc">
            <a:avLst>
              <a:gd name="adj1" fmla="val 1606620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cxnSp>
        <p:nvCxnSpPr>
          <p:cNvPr id="4" name="3 Conector recto"/>
          <p:cNvCxnSpPr/>
          <p:nvPr/>
        </p:nvCxnSpPr>
        <p:spPr>
          <a:xfrm>
            <a:off x="8892480" y="1736812"/>
            <a:ext cx="0" cy="1980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a:stCxn id="2" idx="0"/>
          </p:cNvCxnSpPr>
          <p:nvPr/>
        </p:nvCxnSpPr>
        <p:spPr>
          <a:xfrm flipH="1" flipV="1">
            <a:off x="6372200" y="908720"/>
            <a:ext cx="1535454" cy="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flipV="1">
            <a:off x="8100392" y="1124744"/>
            <a:ext cx="432048" cy="612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752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a:srcRect/>
          <a:stretch>
            <a:fillRect/>
          </a:stretch>
        </p:blipFill>
        <p:spPr bwMode="auto">
          <a:xfrm>
            <a:off x="2195735" y="548680"/>
            <a:ext cx="4185285" cy="2830830"/>
          </a:xfrm>
          <a:prstGeom prst="rect">
            <a:avLst/>
          </a:prstGeom>
          <a:noFill/>
          <a:ln w="9525">
            <a:noFill/>
            <a:miter lim="800000"/>
            <a:headEnd/>
            <a:tailEnd/>
          </a:ln>
        </p:spPr>
      </p:pic>
      <p:pic>
        <p:nvPicPr>
          <p:cNvPr id="2050" name="Picture 2" descr="https://lh3.googleusercontent.com/etnXVO3trxzImSFtnKvddz0g9sbbl2aDkcQrrxY6luElmBgWO8z8FgfVBNicYhP6X4CtIX6DwoyfsS_txEVNshz7UtEFBxgc6BOtiSKpe4V7m-y_UkG23trs0qQHH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38" y="4221088"/>
            <a:ext cx="8902456"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752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8136904" cy="4248472"/>
          </a:xfrm>
          <a:prstGeom prst="rect">
            <a:avLst/>
          </a:prstGeom>
          <a:noFill/>
          <a:ln>
            <a:noFill/>
          </a:ln>
        </p:spPr>
      </p:pic>
    </p:spTree>
    <p:extLst>
      <p:ext uri="{BB962C8B-B14F-4D97-AF65-F5344CB8AC3E}">
        <p14:creationId xmlns:p14="http://schemas.microsoft.com/office/powerpoint/2010/main" val="624752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26729"/>
            <a:ext cx="8964488" cy="1754326"/>
          </a:xfrm>
          <a:prstGeom prst="rect">
            <a:avLst/>
          </a:prstGeom>
          <a:noFill/>
        </p:spPr>
        <p:txBody>
          <a:bodyPr wrap="square" rtlCol="0">
            <a:spAutoFit/>
          </a:bodyPr>
          <a:lstStyle/>
          <a:p>
            <a:pPr fontAlgn="base"/>
            <a:r>
              <a:rPr lang="es-ES" b="1" dirty="0" smtClean="0"/>
              <a:t>                                             </a:t>
            </a:r>
            <a:r>
              <a:rPr lang="es-ES" b="1" i="1" u="sng" dirty="0" smtClean="0"/>
              <a:t>Medios </a:t>
            </a:r>
            <a:r>
              <a:rPr lang="es-ES" b="1" i="1" u="sng" dirty="0"/>
              <a:t>de transmisión no guiados.  </a:t>
            </a:r>
          </a:p>
          <a:p>
            <a:r>
              <a:rPr lang="es-ES" dirty="0"/>
              <a:t/>
            </a:r>
            <a:br>
              <a:rPr lang="es-ES" dirty="0"/>
            </a:br>
            <a:r>
              <a:rPr lang="es-ES" dirty="0"/>
              <a:t>La radiocomunicación puede definirse como Telecomunicación realizada por medio de las ondas eléctricas. La Unión Internacional de Telecomunicaciones (UIT), define las ondas radioeléctricas como las ondas electromagnéticas que se propagan por el espacio sin guía artificial y el límite superior de frecuencia se fija, convencionalmente, en 3.000 GHz = 3 THz</a:t>
            </a:r>
            <a:r>
              <a:rPr lang="es-ES" dirty="0" smtClean="0"/>
              <a:t>.</a:t>
            </a:r>
            <a:endParaRPr lang="es-ES" dirty="0"/>
          </a:p>
        </p:txBody>
      </p:sp>
      <p:sp>
        <p:nvSpPr>
          <p:cNvPr id="3" name="2 CuadroTexto"/>
          <p:cNvSpPr txBox="1"/>
          <p:nvPr/>
        </p:nvSpPr>
        <p:spPr>
          <a:xfrm>
            <a:off x="757963" y="2074333"/>
            <a:ext cx="3237971" cy="369332"/>
          </a:xfrm>
          <a:prstGeom prst="rect">
            <a:avLst/>
          </a:prstGeom>
          <a:noFill/>
        </p:spPr>
        <p:txBody>
          <a:bodyPr wrap="square" rtlCol="0">
            <a:spAutoFit/>
          </a:bodyPr>
          <a:lstStyle/>
          <a:p>
            <a:r>
              <a:rPr lang="es-AR" b="1" i="1" dirty="0" smtClean="0"/>
              <a:t>a) Omnidireccionales</a:t>
            </a:r>
            <a:r>
              <a:rPr lang="es-AR" b="1" i="1" dirty="0"/>
              <a:t>:</a:t>
            </a:r>
            <a:endParaRPr lang="es-AR" dirty="0"/>
          </a:p>
        </p:txBody>
      </p:sp>
      <p:pic>
        <p:nvPicPr>
          <p:cNvPr id="3074" name="Picture 2" descr="https://lh4.googleusercontent.com/W3K5SnvPRkTalsC8QWfRm-hgm3oFsVZFUOMO80oHj25UhF-o6ZdkiRXme6YxEYay8i7Kf67Ih5hrbdM591jT2mMFrVwwv2pHwrwrSTuLyzv88gvftcRSTnUT2VcK0ibSyHIYkT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08" y="3933056"/>
            <a:ext cx="8016152"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0" y="2658524"/>
            <a:ext cx="9144000" cy="923330"/>
          </a:xfrm>
          <a:prstGeom prst="rect">
            <a:avLst/>
          </a:prstGeom>
        </p:spPr>
        <p:txBody>
          <a:bodyPr wrap="square">
            <a:spAutoFit/>
          </a:bodyPr>
          <a:lstStyle/>
          <a:p>
            <a:r>
              <a:rPr lang="es-ES" dirty="0" smtClean="0"/>
              <a:t>Se </a:t>
            </a:r>
            <a:r>
              <a:rPr lang="es-ES" dirty="0"/>
              <a:t>utilizan para transmitir señales de radiofrecuencia AM, FM y </a:t>
            </a:r>
            <a:r>
              <a:rPr lang="es-ES" dirty="0" smtClean="0"/>
              <a:t>TV, </a:t>
            </a:r>
            <a:r>
              <a:rPr lang="es-ES" dirty="0"/>
              <a:t>(Canales UHF, VHF, del espectro de frecuencia</a:t>
            </a:r>
            <a:r>
              <a:rPr lang="es-ES" dirty="0" smtClean="0"/>
              <a:t>).</a:t>
            </a:r>
            <a:r>
              <a:rPr lang="es-AR" dirty="0"/>
              <a:t> </a:t>
            </a:r>
            <a:endParaRPr lang="es-AR" dirty="0" smtClean="0"/>
          </a:p>
          <a:p>
            <a:r>
              <a:rPr lang="es-AR" dirty="0" smtClean="0"/>
              <a:t>Ondas </a:t>
            </a:r>
            <a:r>
              <a:rPr lang="es-AR" dirty="0"/>
              <a:t>de Radiofrecuencia: </a:t>
            </a:r>
            <a:r>
              <a:rPr lang="es-AR" dirty="0" smtClean="0"/>
              <a:t>   30</a:t>
            </a:r>
            <a:r>
              <a:rPr lang="es-AR" dirty="0"/>
              <a:t>  Mhz   a    1 Ghz. </a:t>
            </a:r>
          </a:p>
        </p:txBody>
      </p:sp>
    </p:spTree>
    <p:extLst>
      <p:ext uri="{BB962C8B-B14F-4D97-AF65-F5344CB8AC3E}">
        <p14:creationId xmlns:p14="http://schemas.microsoft.com/office/powerpoint/2010/main" val="35797562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TotalTime>
  <Words>162</Words>
  <Application>Microsoft Office PowerPoint</Application>
  <PresentationFormat>Presentación en pantalla (4:3)</PresentationFormat>
  <Paragraphs>43</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dc:creator>
  <cp:lastModifiedBy>gustavo rudisi</cp:lastModifiedBy>
  <cp:revision>42</cp:revision>
  <dcterms:created xsi:type="dcterms:W3CDTF">2019-04-17T04:13:45Z</dcterms:created>
  <dcterms:modified xsi:type="dcterms:W3CDTF">2021-05-12T00:24:35Z</dcterms:modified>
</cp:coreProperties>
</file>