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57" r:id="rId3"/>
    <p:sldId id="285" r:id="rId4"/>
    <p:sldId id="258" r:id="rId5"/>
    <p:sldId id="259" r:id="rId6"/>
    <p:sldId id="286" r:id="rId7"/>
    <p:sldId id="261" r:id="rId8"/>
    <p:sldId id="262" r:id="rId9"/>
    <p:sldId id="263" r:id="rId10"/>
    <p:sldId id="264" r:id="rId11"/>
    <p:sldId id="265" r:id="rId12"/>
    <p:sldId id="280" r:id="rId13"/>
  </p:sldIdLst>
  <p:sldSz cx="9144000" cy="5143500" type="screen16x9"/>
  <p:notesSz cx="6858000" cy="9144000"/>
  <p:embeddedFontLst>
    <p:embeddedFont>
      <p:font typeface="Nixie One" panose="020B0604020202020204" charset="0"/>
      <p:regular r:id="rId15"/>
    </p:embeddedFont>
    <p:embeddedFont>
      <p:font typeface="Helvetica Neue" panose="020B060402020202020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Muli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AFBD"/>
    <a:srgbClr val="99FF33"/>
    <a:srgbClr val="006600"/>
    <a:srgbClr val="008000"/>
    <a:srgbClr val="0099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8B136E-6BCC-4E03-8B53-AD1ED782F6A4}">
  <a:tblStyle styleId="{AB8B136E-6BCC-4E03-8B53-AD1ED782F6A4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51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6" y="-81000"/>
            <a:ext cx="1525499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Shape 49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/>
          <p:nvPr/>
        </p:nvSpPr>
        <p:spPr>
          <a:xfrm rot="10800000" flipH="1">
            <a:off x="66674" y="31354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10800000" flipH="1">
            <a:off x="828674" y="35165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761999" y="87795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rot="10800000" flipH="1">
            <a:off x="793851" y="4692801"/>
            <a:ext cx="517499" cy="4478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" name="Shape 56"/>
          <p:cNvGrpSpPr/>
          <p:nvPr/>
        </p:nvGrpSpPr>
        <p:grpSpPr>
          <a:xfrm>
            <a:off x="996358" y="1070667"/>
            <a:ext cx="351203" cy="324660"/>
            <a:chOff x="5975075" y="2327500"/>
            <a:chExt cx="420100" cy="388350"/>
          </a:xfrm>
        </p:grpSpPr>
        <p:sp>
          <p:nvSpPr>
            <p:cNvPr id="57" name="Shape 5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" name="Shape 59"/>
          <p:cNvSpPr/>
          <p:nvPr/>
        </p:nvSpPr>
        <p:spPr>
          <a:xfrm>
            <a:off x="393600" y="334662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0" name="Shape 60"/>
          <p:cNvGrpSpPr/>
          <p:nvPr/>
        </p:nvGrpSpPr>
        <p:grpSpPr>
          <a:xfrm>
            <a:off x="305253" y="553855"/>
            <a:ext cx="247468" cy="392302"/>
            <a:chOff x="6718575" y="2318625"/>
            <a:chExt cx="256950" cy="407375"/>
          </a:xfrm>
        </p:grpSpPr>
        <p:sp>
          <p:nvSpPr>
            <p:cNvPr id="61" name="Shape 6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" name="Shape 69"/>
          <p:cNvGrpSpPr/>
          <p:nvPr/>
        </p:nvGrpSpPr>
        <p:grpSpPr>
          <a:xfrm>
            <a:off x="1419984" y="3634331"/>
            <a:ext cx="342881" cy="350068"/>
            <a:chOff x="3951850" y="2985350"/>
            <a:chExt cx="407950" cy="416500"/>
          </a:xfrm>
        </p:grpSpPr>
        <p:sp>
          <p:nvSpPr>
            <p:cNvPr id="70" name="Shape 7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 rot="10800000" flipH="1">
            <a:off x="733424" y="39360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rot="10800000" flipH="1">
            <a:off x="738524" y="1008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rot="10800000" flipH="1">
            <a:off x="-291324" y="4148475"/>
            <a:ext cx="1182300" cy="1023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10800000" flipH="1">
            <a:off x="420724" y="-65225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019338" y="416705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50284" y="1452794"/>
            <a:ext cx="624843" cy="599376"/>
            <a:chOff x="5241175" y="4959100"/>
            <a:chExt cx="539775" cy="517775"/>
          </a:xfrm>
        </p:grpSpPr>
        <p:sp>
          <p:nvSpPr>
            <p:cNvPr id="80" name="Shape 8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6" name="Shape 86"/>
          <p:cNvSpPr/>
          <p:nvPr/>
        </p:nvSpPr>
        <p:spPr>
          <a:xfrm>
            <a:off x="47198" y="4430470"/>
            <a:ext cx="505231" cy="459561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8" y="157099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Shape 169"/>
          <p:cNvSpPr/>
          <p:nvPr/>
        </p:nvSpPr>
        <p:spPr>
          <a:xfrm rot="5400000">
            <a:off x="499598" y="157099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2"/>
          </p:nvPr>
        </p:nvSpPr>
        <p:spPr>
          <a:xfrm>
            <a:off x="4562087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3" name="Shape 173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7" name="Shape 177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178" name="Shape 17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0" name="Shape 180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81" name="Shape 181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182" name="Shape 18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0" name="Shape 190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191" name="Shape 19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00" name="Shape 200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201" name="Shape 20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7" name="Shape 207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 rot="5400000">
            <a:off x="499598" y="157099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4" name="Shape 214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18" name="Shape 218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219" name="Shape 21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1" name="Shape 221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22" name="Shape 222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223" name="Shape 22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232" name="Shape 23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1" y="4121458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0" y="1711271"/>
            <a:ext cx="8946573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Organização e </a:t>
            </a:r>
            <a:r>
              <a:rPr lang="en" sz="4400" dirty="0" smtClean="0"/>
              <a:t>Processos</a:t>
            </a:r>
            <a:endParaRPr lang="en" dirty="0"/>
          </a:p>
        </p:txBody>
      </p:sp>
      <p:sp>
        <p:nvSpPr>
          <p:cNvPr id="3" name="Retângulo 2"/>
          <p:cNvSpPr/>
          <p:nvPr/>
        </p:nvSpPr>
        <p:spPr>
          <a:xfrm>
            <a:off x="3320566" y="2985371"/>
            <a:ext cx="2305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4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Taynah Serpa</a:t>
            </a:r>
            <a:endParaRPr lang="pt-BR" sz="2400" dirty="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9144000" cy="3314700"/>
          </a:xfrm>
          <a:prstGeom prst="rect">
            <a:avLst/>
          </a:prstGeom>
        </p:spPr>
      </p:pic>
      <p:sp>
        <p:nvSpPr>
          <p:cNvPr id="10" name="Shape 387"/>
          <p:cNvSpPr txBox="1">
            <a:spLocks noGrp="1"/>
          </p:cNvSpPr>
          <p:nvPr>
            <p:ph type="title"/>
          </p:nvPr>
        </p:nvSpPr>
        <p:spPr>
          <a:xfrm>
            <a:off x="1786488" y="659835"/>
            <a:ext cx="7357512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 smtClean="0"/>
              <a:t>Venda de roupas atrave´s do Instagram</a:t>
            </a:r>
            <a:endParaRPr lang="e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 idx="4294967295"/>
          </p:nvPr>
        </p:nvSpPr>
        <p:spPr>
          <a:xfrm>
            <a:off x="3933825" y="2583325"/>
            <a:ext cx="3843954" cy="75154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 smtClean="0"/>
              <a:t>PROPOSTAS</a:t>
            </a:r>
            <a:endParaRPr lang="en" sz="3000" dirty="0"/>
          </a:p>
        </p:txBody>
      </p:sp>
      <p:pic>
        <p:nvPicPr>
          <p:cNvPr id="5122" name="Picture 2" descr="Resultado de imagem para equipe bonequinho bran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1973" y="1504205"/>
            <a:ext cx="3915784" cy="3081907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4" name="Shape 544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904703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 dirty="0" smtClean="0"/>
              <a:t>Obrigada</a:t>
            </a:r>
            <a:endParaRPr lang="en" sz="8000" dirty="0"/>
          </a:p>
        </p:txBody>
      </p:sp>
      <p:sp>
        <p:nvSpPr>
          <p:cNvPr id="546" name="Shape 546"/>
          <p:cNvSpPr/>
          <p:nvPr/>
        </p:nvSpPr>
        <p:spPr>
          <a:xfrm>
            <a:off x="1591718" y="1212579"/>
            <a:ext cx="779560" cy="77956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099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Diagnóstico</a:t>
            </a:r>
            <a:endParaRPr lang="en" dirty="0"/>
          </a:p>
        </p:txBody>
      </p:sp>
      <p:sp>
        <p:nvSpPr>
          <p:cNvPr id="336" name="Shape 336"/>
          <p:cNvSpPr txBox="1"/>
          <p:nvPr/>
        </p:nvSpPr>
        <p:spPr>
          <a:xfrm>
            <a:off x="735562" y="2461377"/>
            <a:ext cx="3893187" cy="168459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91425" tIns="91425" rIns="91425" bIns="91425" anchor="t" anchorCtr="0">
            <a:no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E1C6"/>
                </a:solidFill>
                <a:latin typeface="Muli"/>
                <a:ea typeface="Muli"/>
                <a:cs typeface="Muli"/>
              </a:rPr>
              <a:t>NOME DA EMPRESA: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uli"/>
                <a:ea typeface="Muli"/>
                <a:cs typeface="Muli"/>
              </a:rPr>
              <a:t>You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Muli"/>
                <a:ea typeface="Muli"/>
                <a:cs typeface="Muli"/>
              </a:rPr>
              <a:t>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uli"/>
                <a:ea typeface="Muli"/>
                <a:cs typeface="Muli"/>
              </a:rPr>
              <a:t>Up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Muli"/>
                <a:ea typeface="Muli"/>
                <a:cs typeface="Muli"/>
              </a:rPr>
              <a:t>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uli"/>
                <a:ea typeface="Muli"/>
                <a:cs typeface="Muli"/>
              </a:rPr>
              <a:t>Store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  <a:latin typeface="Muli"/>
              <a:ea typeface="Muli"/>
              <a:cs typeface="Muli"/>
            </a:endParaRPr>
          </a:p>
          <a:p>
            <a:pPr marL="171450" lvl="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E1C6"/>
                </a:solidFill>
                <a:latin typeface="Muli"/>
                <a:ea typeface="Muli"/>
                <a:cs typeface="Muli"/>
              </a:rPr>
              <a:t>PORTE:</a:t>
            </a:r>
            <a:r>
              <a:rPr lang="pt-BR" sz="1800" b="1" dirty="0" smtClean="0"/>
              <a:t>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Muli"/>
                <a:ea typeface="Muli"/>
                <a:cs typeface="Muli"/>
              </a:rPr>
              <a:t>Pequeno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E1C6"/>
                </a:solidFill>
                <a:latin typeface="Muli"/>
                <a:ea typeface="Muli"/>
                <a:cs typeface="Muli"/>
              </a:rPr>
              <a:t>TEMPO DE MERCADO</a:t>
            </a:r>
            <a:r>
              <a:rPr lang="pt-BR" b="1" dirty="0" smtClean="0">
                <a:solidFill>
                  <a:srgbClr val="00E1C6"/>
                </a:solidFill>
                <a:latin typeface="Muli"/>
                <a:ea typeface="Muli"/>
                <a:cs typeface="Muli"/>
              </a:rPr>
              <a:t>:</a:t>
            </a:r>
            <a:r>
              <a:rPr lang="pt-BR" sz="1800" b="1" dirty="0" smtClean="0">
                <a:ea typeface="Muli"/>
              </a:rPr>
              <a:t> </a:t>
            </a: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uli"/>
                <a:ea typeface="Muli"/>
                <a:cs typeface="Muli"/>
              </a:rPr>
              <a:t>2 semanas  25/04/2017 – 1ª Postagem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  <a:latin typeface="Muli"/>
              <a:ea typeface="Muli"/>
              <a:cs typeface="Muli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E1C6"/>
                </a:solidFill>
                <a:latin typeface="Muli"/>
                <a:ea typeface="Muli"/>
                <a:cs typeface="Muli"/>
              </a:rPr>
              <a:t>SEGMENTO</a:t>
            </a:r>
            <a:r>
              <a:rPr lang="pt-BR" b="1" dirty="0">
                <a:solidFill>
                  <a:srgbClr val="00E1C6"/>
                </a:solidFill>
                <a:latin typeface="Muli"/>
                <a:ea typeface="Muli"/>
                <a:cs typeface="Muli"/>
              </a:rPr>
              <a:t>:</a:t>
            </a:r>
            <a:r>
              <a:rPr lang="pt-BR" sz="1800" dirty="0" smtClean="0"/>
              <a:t>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Muli"/>
                <a:ea typeface="Muli"/>
                <a:cs typeface="Muli"/>
              </a:rPr>
              <a:t>Vestuário</a:t>
            </a:r>
            <a:endParaRPr lang="en" dirty="0">
              <a:solidFill>
                <a:schemeClr val="accent1">
                  <a:lumMod val="60000"/>
                  <a:lumOff val="40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026" name="Picture 2" descr="Foi posto em prática seu mais novo programa: o &quot;Startup Brasil&quot;, iniciativa que pretende acelerar 150 microempresas até o fim de 2014.: 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538" y="1618900"/>
            <a:ext cx="3325090" cy="2454336"/>
          </a:xfrm>
          <a:prstGeom prst="flowChartAlternateProcess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2916"/>
          <a:stretch/>
        </p:blipFill>
        <p:spPr>
          <a:xfrm>
            <a:off x="2895253" y="1073942"/>
            <a:ext cx="1755388" cy="3078742"/>
          </a:xfrm>
          <a:prstGeom prst="rect">
            <a:avLst/>
          </a:prstGeom>
          <a:ln w="28575">
            <a:solidFill>
              <a:srgbClr val="33CCFF"/>
            </a:solidFill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58" y="1071686"/>
            <a:ext cx="1726061" cy="3070007"/>
          </a:xfrm>
          <a:prstGeom prst="rect">
            <a:avLst/>
          </a:prstGeom>
          <a:ln w="28575">
            <a:solidFill>
              <a:srgbClr val="33CCFF"/>
            </a:solidFill>
          </a:ln>
        </p:spPr>
      </p:pic>
      <p:sp>
        <p:nvSpPr>
          <p:cNvPr id="8" name="CaixaDeTexto 7"/>
          <p:cNvSpPr txBox="1"/>
          <p:nvPr/>
        </p:nvSpPr>
        <p:spPr>
          <a:xfrm rot="10800000" flipH="1" flipV="1">
            <a:off x="1506087" y="2474372"/>
            <a:ext cx="1269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Muli" panose="020B0604020202020204" charset="0"/>
              </a:rPr>
              <a:t>07/05/2017</a:t>
            </a:r>
            <a:endParaRPr lang="pt-BR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065533" y="2452800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Muli" panose="020B0604020202020204" charset="0"/>
              </a:rPr>
              <a:t>09/05/2017</a:t>
            </a:r>
            <a:endParaRPr lang="pt-BR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sp>
        <p:nvSpPr>
          <p:cNvPr id="12" name="Shape 517"/>
          <p:cNvSpPr/>
          <p:nvPr/>
        </p:nvSpPr>
        <p:spPr>
          <a:xfrm>
            <a:off x="6228678" y="429511"/>
            <a:ext cx="2108498" cy="4367604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517"/>
          <p:cNvSpPr/>
          <p:nvPr/>
        </p:nvSpPr>
        <p:spPr>
          <a:xfrm>
            <a:off x="2718698" y="428716"/>
            <a:ext cx="2108498" cy="4367604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54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ctrTitle" idx="4294967295"/>
          </p:nvPr>
        </p:nvSpPr>
        <p:spPr>
          <a:xfrm>
            <a:off x="2521605" y="-344454"/>
            <a:ext cx="45620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dirty="0" smtClean="0"/>
              <a:t>Análise SWOT</a:t>
            </a:r>
            <a:endParaRPr lang="en" sz="9600" dirty="0"/>
          </a:p>
        </p:txBody>
      </p:sp>
      <p:pic>
        <p:nvPicPr>
          <p:cNvPr id="3074" name="Picture 2" descr="Resultado de imagem para analise swo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" t="2485" r="1228" b="2500"/>
          <a:stretch/>
        </p:blipFill>
        <p:spPr bwMode="auto">
          <a:xfrm>
            <a:off x="2358735" y="1236518"/>
            <a:ext cx="4665519" cy="3366655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/>
          <p:cNvGrpSpPr/>
          <p:nvPr/>
        </p:nvGrpSpPr>
        <p:grpSpPr>
          <a:xfrm>
            <a:off x="2564027" y="109167"/>
            <a:ext cx="6408474" cy="4893888"/>
            <a:chOff x="474276" y="72260"/>
            <a:chExt cx="6077678" cy="3998181"/>
          </a:xfrm>
          <a:solidFill>
            <a:schemeClr val="accent3">
              <a:lumMod val="75000"/>
            </a:schemeClr>
          </a:solidFill>
        </p:grpSpPr>
        <p:sp>
          <p:nvSpPr>
            <p:cNvPr id="10" name="Retângulo: Cantos Arredondados 4"/>
            <p:cNvSpPr/>
            <p:nvPr/>
          </p:nvSpPr>
          <p:spPr>
            <a:xfrm>
              <a:off x="474276" y="1515196"/>
              <a:ext cx="2962800" cy="255524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>
              <a:outerShdw blurRad="50800" dist="50800" dir="5400000" algn="ctr" rotWithShape="0">
                <a:schemeClr val="tx1">
                  <a:alpha val="6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pt-BR" sz="12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Forças (S)</a:t>
              </a:r>
              <a:endParaRPr lang="pt-BR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pt-BR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pt-BR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indent="-171450" algn="just">
                <a:lnSpc>
                  <a:spcPct val="107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pt-BR" sz="1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Popularidade da proprietária no ramo da moda</a:t>
              </a:r>
              <a:endPara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80340" indent="-180340" algn="just">
                <a:lnSpc>
                  <a:spcPct val="107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pt-BR" sz="1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Poucas pessoas envolvidas no processo de tomada de decisão </a:t>
              </a:r>
              <a:endPara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80340" indent="-180340" algn="just">
                <a:lnSpc>
                  <a:spcPct val="107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pt-BR" sz="1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Possibilidade de grande alcance do público</a:t>
              </a:r>
              <a:endPara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80340" indent="-180340" algn="just">
                <a:lnSpc>
                  <a:spcPct val="107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pt-BR" sz="1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Baixo custo </a:t>
              </a:r>
              <a:endPara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80340" indent="-180340" algn="just">
                <a:lnSpc>
                  <a:spcPct val="107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pt-BR" sz="1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Praticidade para o cliente</a:t>
              </a:r>
              <a:endPara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80340" indent="-180340" algn="just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pt-BR" sz="1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Possibilidade de compra através de cartão de crédito e débito.</a:t>
              </a:r>
              <a:endPara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tângulo: Cantos Arredondados 8"/>
            <p:cNvSpPr/>
            <p:nvPr/>
          </p:nvSpPr>
          <p:spPr>
            <a:xfrm>
              <a:off x="3571154" y="72260"/>
              <a:ext cx="2980800" cy="255841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>
              <a:outerShdw blurRad="50800" dist="50800" dir="5400000" algn="ctr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pt-BR" sz="12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Fraquezas (W)</a:t>
              </a:r>
              <a:endParaRPr lang="pt-BR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pt-BR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pt-BR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80340" indent="-180340" algn="just">
                <a:lnSpc>
                  <a:spcPct val="107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  <a:tabLst>
                  <a:tab pos="180340" algn="l"/>
                </a:tabLst>
              </a:pPr>
              <a:r>
                <a:rPr lang="pt-BR" sz="1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Ausência de um fotógrafo para fotos de melhor qualidade</a:t>
              </a:r>
              <a:endPara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indent="-171450" algn="just">
                <a:lnSpc>
                  <a:spcPct val="107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  <a:tabLst>
                  <a:tab pos="180340" algn="l"/>
                </a:tabLst>
              </a:pPr>
              <a:r>
                <a:rPr lang="pt-BR" sz="1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Dependência de fornecedores</a:t>
              </a:r>
              <a:endPara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indent="-171450" algn="just">
                <a:lnSpc>
                  <a:spcPct val="107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  <a:tabLst>
                  <a:tab pos="180340" algn="l"/>
                </a:tabLst>
              </a:pPr>
              <a:r>
                <a:rPr lang="pt-BR" sz="1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Ausência de um espaço físico exclusivo</a:t>
              </a:r>
              <a:endPara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80340" indent="-180340" algn="just">
                <a:lnSpc>
                  <a:spcPct val="107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  <a:tabLst>
                  <a:tab pos="180340" algn="l"/>
                </a:tabLst>
              </a:pPr>
              <a:r>
                <a:rPr lang="pt-BR" sz="1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Elevado gasto com transporte (para atendimento em domicílio)</a:t>
              </a:r>
              <a:endPara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80340" indent="-180340" algn="just">
                <a:lnSpc>
                  <a:spcPct val="107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  <a:tabLst>
                  <a:tab pos="180340" algn="l"/>
                </a:tabLst>
              </a:pPr>
              <a:r>
                <a:rPr lang="pt-BR" sz="1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Ainda pouco conhecida (baixo número de seguidores no momento)</a:t>
              </a:r>
              <a:endPara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80340" indent="-180340" algn="just">
                <a:lnSpc>
                  <a:spcPct val="107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  <a:tabLst>
                  <a:tab pos="180340" algn="l"/>
                </a:tabLst>
              </a:pPr>
              <a:r>
                <a:rPr lang="pt-BR" sz="1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Sobrecarga de tarefas para a empreendedora</a:t>
              </a:r>
              <a:endPara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80340" indent="-180340" algn="just">
                <a:lnSpc>
                  <a:spcPct val="107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  <a:tabLst>
                  <a:tab pos="180340" algn="l"/>
                </a:tabLst>
              </a:pPr>
              <a:r>
                <a:rPr lang="pt-BR" sz="1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Altas taxas cobradas pelo </a:t>
              </a:r>
              <a:r>
                <a:rPr lang="pt-BR" sz="11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PagSeguro</a:t>
              </a:r>
              <a:endPara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80340" indent="-180340" algn="just">
                <a:lnSpc>
                  <a:spcPct val="107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  <a:tabLst>
                  <a:tab pos="180340" algn="l"/>
                </a:tabLst>
              </a:pPr>
              <a:r>
                <a:rPr lang="pt-BR" sz="1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Resistência por parte do cliente para arcar o frete</a:t>
              </a:r>
              <a:endPara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540385" algn="just">
                <a:lnSpc>
                  <a:spcPct val="107000"/>
                </a:lnSpc>
                <a:spcAft>
                  <a:spcPts val="800"/>
                </a:spcAft>
                <a:tabLst>
                  <a:tab pos="180340" algn="l"/>
                </a:tabLst>
              </a:pPr>
              <a:r>
                <a:rPr lang="pt-BR" sz="1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CaixaDeTexto 2"/>
          <p:cNvSpPr txBox="1"/>
          <p:nvPr/>
        </p:nvSpPr>
        <p:spPr>
          <a:xfrm>
            <a:off x="521169" y="2376377"/>
            <a:ext cx="1901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4">
                    <a:lumMod val="50000"/>
                  </a:schemeClr>
                </a:solidFill>
                <a:latin typeface="Nixie One" panose="020B0604020202020204" charset="0"/>
              </a:rPr>
              <a:t>Fatores Internos</a:t>
            </a:r>
            <a:endParaRPr lang="pt-BR" sz="1600" b="1" dirty="0">
              <a:solidFill>
                <a:schemeClr val="accent4">
                  <a:lumMod val="50000"/>
                </a:schemeClr>
              </a:solidFill>
              <a:latin typeface="Nixie One" panose="020B0604020202020204" charset="0"/>
            </a:endParaRPr>
          </a:p>
        </p:txBody>
      </p:sp>
      <p:pic>
        <p:nvPicPr>
          <p:cNvPr id="7170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352" y="226398"/>
            <a:ext cx="1931409" cy="1448557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m para fotografo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022" y="3449966"/>
            <a:ext cx="2969917" cy="1452282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21169" y="2376377"/>
            <a:ext cx="1943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4">
                    <a:lumMod val="50000"/>
                  </a:schemeClr>
                </a:solidFill>
                <a:latin typeface="Nixie One" panose="020B0604020202020204" charset="0"/>
              </a:rPr>
              <a:t>Fatores Externos</a:t>
            </a:r>
            <a:endParaRPr lang="pt-BR" sz="1600" b="1" dirty="0">
              <a:solidFill>
                <a:schemeClr val="accent4">
                  <a:lumMod val="50000"/>
                </a:schemeClr>
              </a:solidFill>
              <a:latin typeface="Nixie One" panose="020B0604020202020204" charset="0"/>
            </a:endParaRPr>
          </a:p>
        </p:txBody>
      </p:sp>
      <p:sp>
        <p:nvSpPr>
          <p:cNvPr id="6" name="Retângulo: Cantos Arredondados 10"/>
          <p:cNvSpPr/>
          <p:nvPr/>
        </p:nvSpPr>
        <p:spPr>
          <a:xfrm>
            <a:off x="2722133" y="537882"/>
            <a:ext cx="3032760" cy="268160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Oportunidades (O)</a:t>
            </a:r>
            <a:endParaRPr lang="pt-BR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pt-BR" sz="1200" dirty="0">
                <a:solidFill>
                  <a:srgbClr val="000000"/>
                </a:solidFill>
                <a:effectLst>
                  <a:outerShdw blurRad="50800" dist="50800" dir="5400000" sx="0" sy="0" algn="ctr">
                    <a:srgbClr val="000000">
                      <a:alpha val="66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indent="-18034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Elevação </a:t>
            </a:r>
            <a:r>
              <a:rPr lang="pt-BR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 índice de consumidores online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indent="-18034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Maioria dos consumidores online é composto por mulheres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indent="-18034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categoria de moda é uma das que mais cresce no mercado online</a:t>
            </a:r>
          </a:p>
          <a:p>
            <a:pPr marL="180340" indent="-18034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1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Passagens </a:t>
            </a:r>
            <a:r>
              <a:rPr lang="pt-BR" sz="1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acessíveis de Brasília para São Paulo</a:t>
            </a:r>
            <a:endParaRPr lang="pt-BR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indent="-18034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8" name="Retângulo: Cantos Arredondados 11"/>
          <p:cNvSpPr/>
          <p:nvPr/>
        </p:nvSpPr>
        <p:spPr>
          <a:xfrm>
            <a:off x="6012696" y="2322590"/>
            <a:ext cx="2984500" cy="26422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Ameaças (T)</a:t>
            </a:r>
            <a:endParaRPr lang="pt-BR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pt-B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indent="-18034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Elevado número de lojas de roupa feminina no mercado atualmente (tanto físicas quanto online)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indent="-18034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Alguns consumidores preferem experimentar uma roupa antes de comprá-la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indent="-18034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80340" algn="l"/>
              </a:tabLst>
            </a:pPr>
            <a:r>
              <a:rPr lang="pt-BR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Desconfiança por parte dos compradores acerca do envio da mercadoria no prazo e nas condições pré-estabelecidas.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pt-BR" sz="1200" dirty="0">
                <a:solidFill>
                  <a:srgbClr val="000000"/>
                </a:solidFill>
                <a:effectLst>
                  <a:outerShdw sx="0" sy="0" algn="ctr">
                    <a:srgbClr val="000000"/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m 8" descr="C:\Users\nrose\AppData\Local\Microsoft\Windows\INetCacheContent.Word\hu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826" y="3643723"/>
            <a:ext cx="3358067" cy="995899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</p:pic>
      <p:pic>
        <p:nvPicPr>
          <p:cNvPr id="13" name="Imagem 12" descr="C:\Users\nrose\AppData\Local\Microsoft\Windows\INetCacheContent.Word\g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773" y="322730"/>
            <a:ext cx="2634299" cy="1871832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698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2345886" y="573774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Novo MVV</a:t>
            </a:r>
            <a:endParaRPr lang="en" dirty="0"/>
          </a:p>
        </p:txBody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1797245" y="1061025"/>
            <a:ext cx="6109625" cy="12195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pt-BR" u="sng" dirty="0" smtClean="0">
                <a:solidFill>
                  <a:srgbClr val="67AFBD"/>
                </a:solidFill>
              </a:rPr>
              <a:t>Missão</a:t>
            </a:r>
            <a:endParaRPr lang="pt-BR" dirty="0" smtClean="0">
              <a:solidFill>
                <a:srgbClr val="67AFBD"/>
              </a:solidFill>
            </a:endParaRPr>
          </a:p>
          <a:p>
            <a:pPr algn="just">
              <a:buNone/>
            </a:pPr>
            <a:r>
              <a:rPr lang="pt-BR" dirty="0"/>
              <a:t>	</a:t>
            </a:r>
            <a:r>
              <a:rPr lang="pt-BR" sz="1200" dirty="0" smtClean="0"/>
              <a:t>Inspirar momentos de otimismo e autoestima (</a:t>
            </a:r>
            <a:r>
              <a:rPr lang="pt-BR" sz="1200" dirty="0" err="1" smtClean="0"/>
              <a:t>You</a:t>
            </a:r>
            <a:r>
              <a:rPr lang="pt-BR" sz="1200" dirty="0" smtClean="0"/>
              <a:t> </a:t>
            </a:r>
            <a:r>
              <a:rPr lang="pt-BR" sz="1200" dirty="0" err="1" smtClean="0"/>
              <a:t>Up</a:t>
            </a:r>
            <a:r>
              <a:rPr lang="pt-BR" sz="1200" dirty="0" smtClean="0"/>
              <a:t>) focando sempre no valor da mulher e no seu bem-estar, garantindo o atendimento ao público com excelência profissional, proporcionando aos clientes a melhor variedade e qualidade de produtos a preços imbatíveis.</a:t>
            </a:r>
          </a:p>
          <a:p>
            <a:endParaRPr lang="pt-BR" dirty="0" smtClean="0"/>
          </a:p>
          <a:p>
            <a:pPr>
              <a:buNone/>
            </a:pPr>
            <a:r>
              <a:rPr lang="pt-BR" u="sng" dirty="0" smtClean="0">
                <a:solidFill>
                  <a:srgbClr val="67AFBD"/>
                </a:solidFill>
              </a:rPr>
              <a:t>Visão</a:t>
            </a:r>
            <a:endParaRPr lang="pt-BR" dirty="0" smtClean="0">
              <a:solidFill>
                <a:srgbClr val="67AFBD"/>
              </a:solidFill>
            </a:endParaRPr>
          </a:p>
          <a:p>
            <a:pPr algn="just">
              <a:buNone/>
            </a:pPr>
            <a:r>
              <a:rPr lang="pt-BR" dirty="0" smtClean="0"/>
              <a:t>	</a:t>
            </a:r>
            <a:r>
              <a:rPr lang="pt-BR" sz="1200" dirty="0" smtClean="0"/>
              <a:t>Conquistar reconhecimento a nível nacional dentro do contexto de moda feminina.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u="sng" dirty="0" smtClean="0">
                <a:solidFill>
                  <a:srgbClr val="67AFBD"/>
                </a:solidFill>
              </a:rPr>
              <a:t>Valores</a:t>
            </a:r>
            <a:endParaRPr lang="pt-BR" dirty="0">
              <a:solidFill>
                <a:srgbClr val="67AFBD"/>
              </a:solidFill>
            </a:endParaRPr>
          </a:p>
          <a:p>
            <a:pPr>
              <a:buNone/>
            </a:pPr>
            <a:r>
              <a:rPr lang="pt-BR" dirty="0"/>
              <a:t> </a:t>
            </a:r>
          </a:p>
          <a:p>
            <a:pPr algn="just">
              <a:buNone/>
            </a:pPr>
            <a:r>
              <a:rPr lang="pt-BR" dirty="0"/>
              <a:t>	</a:t>
            </a:r>
            <a:r>
              <a:rPr lang="pt-BR" sz="1200" dirty="0"/>
              <a:t>Exclusividade e excelência em atendimento</a:t>
            </a:r>
          </a:p>
          <a:p>
            <a:pPr algn="just">
              <a:buNone/>
            </a:pPr>
            <a:r>
              <a:rPr lang="pt-BR" sz="1200" dirty="0"/>
              <a:t>	Busca contínua pelos melhores fornecedores </a:t>
            </a:r>
          </a:p>
          <a:p>
            <a:pPr algn="just">
              <a:buNone/>
            </a:pPr>
            <a:r>
              <a:rPr lang="pt-BR" sz="1200" dirty="0"/>
              <a:t>	Liberdade de expressão</a:t>
            </a:r>
          </a:p>
          <a:p>
            <a:pPr algn="just">
              <a:buNone/>
            </a:pPr>
            <a:r>
              <a:rPr lang="pt-BR" sz="1200" dirty="0"/>
              <a:t>	Comprometimento com a autoestima </a:t>
            </a:r>
            <a:r>
              <a:rPr lang="pt-BR" sz="1200" dirty="0" smtClean="0"/>
              <a:t>das clientes</a:t>
            </a:r>
            <a:endParaRPr lang="pt-BR" sz="1200" dirty="0"/>
          </a:p>
          <a:p>
            <a:pPr algn="just">
              <a:buNone/>
            </a:pPr>
            <a:r>
              <a:rPr lang="pt-BR" sz="1200" dirty="0"/>
              <a:t>	Ética</a:t>
            </a:r>
          </a:p>
          <a:p>
            <a:pPr marL="228600" lvl="0">
              <a:buNone/>
            </a:pPr>
            <a:r>
              <a:rPr lang="pt-BR" dirty="0"/>
              <a:t>	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ctrTitle" idx="4294967295"/>
          </p:nvPr>
        </p:nvSpPr>
        <p:spPr>
          <a:xfrm>
            <a:off x="2140100" y="1"/>
            <a:ext cx="6605867" cy="11725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Mapa Estratégico : OKR</a:t>
            </a:r>
            <a:endParaRPr lang="en" dirty="0"/>
          </a:p>
        </p:txBody>
      </p:sp>
      <p:grpSp>
        <p:nvGrpSpPr>
          <p:cNvPr id="374" name="Shape 374"/>
          <p:cNvGrpSpPr/>
          <p:nvPr/>
        </p:nvGrpSpPr>
        <p:grpSpPr>
          <a:xfrm rot="-731900">
            <a:off x="1604965" y="2201850"/>
            <a:ext cx="688564" cy="688680"/>
            <a:chOff x="570875" y="4322250"/>
            <a:chExt cx="443300" cy="443325"/>
          </a:xfrm>
        </p:grpSpPr>
        <p:sp>
          <p:nvSpPr>
            <p:cNvPr id="375" name="Shape 375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6" name="Imagem 15" descr="C:\Users\Taynah\Downloads\WhatsApp Image 2017-05-09 at 10.27.30.jpe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" t="6201" r="1882" b="5985"/>
          <a:stretch/>
        </p:blipFill>
        <p:spPr bwMode="auto">
          <a:xfrm>
            <a:off x="75304" y="1066863"/>
            <a:ext cx="8993392" cy="397091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1465059" y="1715203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/>
            <a:r>
              <a:rPr lang="en" dirty="0" smtClean="0"/>
              <a:t>POP</a:t>
            </a:r>
          </a:p>
          <a:p>
            <a:pPr marL="285750" indent="-285750"/>
            <a:r>
              <a:rPr lang="en" dirty="0" smtClean="0"/>
              <a:t>DEIP</a:t>
            </a:r>
          </a:p>
          <a:p>
            <a:pPr marL="285750" indent="-285750"/>
            <a:r>
              <a:rPr lang="en" dirty="0" smtClean="0"/>
              <a:t>Fluxograma</a:t>
            </a:r>
            <a:endParaRPr lang="en" dirty="0"/>
          </a:p>
        </p:txBody>
      </p:sp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1786488" y="659835"/>
            <a:ext cx="7357512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Mapeamento de Processos</a:t>
            </a:r>
            <a:endParaRPr lang="en" dirty="0"/>
          </a:p>
        </p:txBody>
      </p:sp>
      <p:sp>
        <p:nvSpPr>
          <p:cNvPr id="3" name="AutoShape 2" descr="Exibindo fluxograma.png"/>
          <p:cNvSpPr>
            <a:spLocks noChangeAspect="1" noChangeArrowheads="1"/>
          </p:cNvSpPr>
          <p:nvPr/>
        </p:nvSpPr>
        <p:spPr bwMode="auto">
          <a:xfrm>
            <a:off x="2534736" y="3089056"/>
            <a:ext cx="703316" cy="70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Exibindo fluxograma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102" name="Picture 6" descr="Resultado de imagem para modelo po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2"/>
          <a:stretch/>
        </p:blipFill>
        <p:spPr bwMode="auto">
          <a:xfrm>
            <a:off x="4307729" y="1462109"/>
            <a:ext cx="2226267" cy="3253893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74</Words>
  <Application>Microsoft Office PowerPoint</Application>
  <PresentationFormat>Apresentação na tela (16:9)</PresentationFormat>
  <Paragraphs>68</Paragraphs>
  <Slides>12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Nixie One</vt:lpstr>
      <vt:lpstr>Arial</vt:lpstr>
      <vt:lpstr>Helvetica Neue</vt:lpstr>
      <vt:lpstr>Times New Roman</vt:lpstr>
      <vt:lpstr>Calibri</vt:lpstr>
      <vt:lpstr>Muli</vt:lpstr>
      <vt:lpstr>Imogen template</vt:lpstr>
      <vt:lpstr>Organização e Processos</vt:lpstr>
      <vt:lpstr>Diagnóstico</vt:lpstr>
      <vt:lpstr>Apresentação do PowerPoint</vt:lpstr>
      <vt:lpstr>Análise SWOT</vt:lpstr>
      <vt:lpstr>Apresentação do PowerPoint</vt:lpstr>
      <vt:lpstr>Apresentação do PowerPoint</vt:lpstr>
      <vt:lpstr>Novo MVV</vt:lpstr>
      <vt:lpstr>Mapa Estratégico : OKR</vt:lpstr>
      <vt:lpstr>Mapeamento de Processos</vt:lpstr>
      <vt:lpstr>Venda de roupas atrave´s do Instagram</vt:lpstr>
      <vt:lpstr>PROPOSTAS</vt:lpstr>
      <vt:lpstr>Obrigada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Organização e Processos</dc:title>
  <dc:creator>Taynah</dc:creator>
  <cp:lastModifiedBy>Taynah</cp:lastModifiedBy>
  <cp:revision>22</cp:revision>
  <dcterms:modified xsi:type="dcterms:W3CDTF">2017-05-10T14:42:04Z</dcterms:modified>
</cp:coreProperties>
</file>