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64" r:id="rId3"/>
    <p:sldId id="256" r:id="rId4"/>
    <p:sldId id="258" r:id="rId5"/>
    <p:sldId id="259" r:id="rId6"/>
    <p:sldId id="257" r:id="rId7"/>
    <p:sldId id="260" r:id="rId8"/>
    <p:sldId id="261" r:id="rId9"/>
    <p:sldId id="262" r:id="rId10"/>
    <p:sldId id="263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5" r:id="rId19"/>
    <p:sldId id="274" r:id="rId20"/>
    <p:sldId id="273" r:id="rId21"/>
    <p:sldId id="276" r:id="rId2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E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E95AE-8F53-4896-8BD1-216A3245DBA3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50544-BEC1-4A6B-85B2-98E9F196222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0544-BEC1-4A6B-85B2-98E9F1962229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B08A-748C-4E70-A0CC-F3F7135B7A72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CE5-A305-4597-8C7B-85D35F5AE7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B08A-748C-4E70-A0CC-F3F7135B7A72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CE5-A305-4597-8C7B-85D35F5AE7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B08A-748C-4E70-A0CC-F3F7135B7A72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CE5-A305-4597-8C7B-85D35F5AE7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B08A-748C-4E70-A0CC-F3F7135B7A72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CE5-A305-4597-8C7B-85D35F5AE7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B08A-748C-4E70-A0CC-F3F7135B7A72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CE5-A305-4597-8C7B-85D35F5AE7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B08A-748C-4E70-A0CC-F3F7135B7A72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CE5-A305-4597-8C7B-85D35F5AE7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B08A-748C-4E70-A0CC-F3F7135B7A72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CE5-A305-4597-8C7B-85D35F5AE7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B08A-748C-4E70-A0CC-F3F7135B7A72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CE5-A305-4597-8C7B-85D35F5AE7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B08A-748C-4E70-A0CC-F3F7135B7A72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CE5-A305-4597-8C7B-85D35F5AE7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B08A-748C-4E70-A0CC-F3F7135B7A72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CE5-A305-4597-8C7B-85D35F5AE7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B08A-748C-4E70-A0CC-F3F7135B7A72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ECE5-A305-4597-8C7B-85D35F5AE7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B08A-748C-4E70-A0CC-F3F7135B7A72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ECE5-A305-4597-8C7B-85D35F5AE7D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BE00"/>
          </a:solidFill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321835" y="1879253"/>
            <a:ext cx="2500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Montserrat Semi Bold" pitchFamily="50" charset="0"/>
              </a:rPr>
              <a:t>Área de</a:t>
            </a:r>
          </a:p>
          <a:p>
            <a:r>
              <a:rPr lang="pt-BR" sz="2800" dirty="0" smtClean="0">
                <a:latin typeface="Montserrat Semi Bold" pitchFamily="50" charset="0"/>
              </a:rPr>
              <a:t>Organização &amp; Processos </a:t>
            </a:r>
            <a:endParaRPr lang="pt-BR" sz="2800" dirty="0">
              <a:latin typeface="Montserrat Semi Bold" pitchFamily="50" charset="0"/>
            </a:endParaRPr>
          </a:p>
        </p:txBody>
      </p:sp>
      <p:pic>
        <p:nvPicPr>
          <p:cNvPr id="1026" name="Picture 2" descr="C:\Users\User\Downloads\PCI Versões Monocromatica -01.png"/>
          <p:cNvPicPr>
            <a:picLocks noChangeAspect="1" noChangeArrowheads="1"/>
          </p:cNvPicPr>
          <p:nvPr/>
        </p:nvPicPr>
        <p:blipFill>
          <a:blip r:embed="rId2" cstate="print"/>
          <a:srcRect b="35493"/>
          <a:stretch>
            <a:fillRect/>
          </a:stretch>
        </p:blipFill>
        <p:spPr bwMode="auto">
          <a:xfrm>
            <a:off x="3071802" y="3071816"/>
            <a:ext cx="1071570" cy="5798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14612" y="2340918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Montserrat Light" pitchFamily="50" charset="0"/>
              </a:rPr>
              <a:t>Processo </a:t>
            </a:r>
            <a:r>
              <a:rPr lang="pt-BR" sz="2400" dirty="0" smtClean="0">
                <a:solidFill>
                  <a:srgbClr val="FBBE00"/>
                </a:solidFill>
                <a:latin typeface="Montserrat Light" pitchFamily="50" charset="0"/>
              </a:rPr>
              <a:t>x</a:t>
            </a:r>
            <a:r>
              <a:rPr lang="pt-BR" sz="2400" dirty="0" smtClean="0">
                <a:latin typeface="Montserrat Light" pitchFamily="50" charset="0"/>
              </a:rPr>
              <a:t> Projeto</a:t>
            </a:r>
            <a:endParaRPr lang="pt-BR" sz="2400" dirty="0">
              <a:latin typeface="Montserrat Light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14612" y="2340918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Montserrat Light" pitchFamily="50" charset="0"/>
              </a:rPr>
              <a:t>Os desafios estão no</a:t>
            </a:r>
          </a:p>
          <a:p>
            <a:pPr algn="ctr"/>
            <a:r>
              <a:rPr lang="pt-BR" sz="2400" dirty="0" smtClean="0">
                <a:solidFill>
                  <a:srgbClr val="FBBE00"/>
                </a:solidFill>
                <a:latin typeface="Montserrat Semi Bold" pitchFamily="50" charset="0"/>
              </a:rPr>
              <a:t>Mercado</a:t>
            </a:r>
            <a:endParaRPr lang="pt-BR" sz="2400" dirty="0">
              <a:solidFill>
                <a:srgbClr val="FBBE00"/>
              </a:solidFill>
              <a:latin typeface="Montserrat Semi Bold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BE00"/>
          </a:solidFill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71472" y="2905786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Montserrat Semi Bold" pitchFamily="50" charset="0"/>
              </a:rPr>
              <a:t>Planejamento </a:t>
            </a:r>
          </a:p>
          <a:p>
            <a:r>
              <a:rPr lang="pt-BR" sz="2800" dirty="0" smtClean="0">
                <a:latin typeface="Montserrat Semi Bold" pitchFamily="50" charset="0"/>
              </a:rPr>
              <a:t>Estratégico</a:t>
            </a:r>
            <a:endParaRPr lang="pt-BR" sz="2800" dirty="0">
              <a:latin typeface="Montserrat Semi Bold" pitchFamily="50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4348" y="3811915"/>
            <a:ext cx="3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53877" y="2387084"/>
            <a:ext cx="403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Montserrat" pitchFamily="2" charset="0"/>
              </a:rPr>
              <a:t>Alinhamento</a:t>
            </a:r>
            <a:r>
              <a:rPr lang="pt-BR" dirty="0" smtClean="0">
                <a:latin typeface="Montserrat Light" pitchFamily="50" charset="0"/>
              </a:rPr>
              <a:t> da estratégia</a:t>
            </a:r>
            <a:endParaRPr lang="pt-BR" dirty="0">
              <a:latin typeface="Montserrat Light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93405" y="2786064"/>
            <a:ext cx="357190" cy="45719"/>
          </a:xfrm>
          <a:prstGeom prst="rect">
            <a:avLst/>
          </a:prstGeom>
          <a:solidFill>
            <a:srgbClr val="FB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53877" y="2387084"/>
            <a:ext cx="403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Montserrat" pitchFamily="2" charset="0"/>
              </a:rPr>
              <a:t>Objetivos</a:t>
            </a:r>
            <a:r>
              <a:rPr lang="pt-BR" dirty="0" smtClean="0">
                <a:latin typeface="Montserrat Light" pitchFamily="50" charset="0"/>
              </a:rPr>
              <a:t> e </a:t>
            </a:r>
            <a:r>
              <a:rPr lang="pt-BR" dirty="0" smtClean="0">
                <a:latin typeface="Montserrat" pitchFamily="2" charset="0"/>
              </a:rPr>
              <a:t>metas</a:t>
            </a:r>
            <a:r>
              <a:rPr lang="pt-BR" dirty="0" smtClean="0">
                <a:latin typeface="Montserrat Light" pitchFamily="50" charset="0"/>
              </a:rPr>
              <a:t> estratégicas</a:t>
            </a:r>
            <a:endParaRPr lang="pt-BR" dirty="0">
              <a:latin typeface="Montserrat Light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93405" y="2786064"/>
            <a:ext cx="357190" cy="45719"/>
          </a:xfrm>
          <a:prstGeom prst="rect">
            <a:avLst/>
          </a:prstGeom>
          <a:solidFill>
            <a:srgbClr val="FB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E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53877" y="2387084"/>
            <a:ext cx="403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Montserrat" pitchFamily="2" charset="0"/>
              </a:rPr>
              <a:t>Indicadores</a:t>
            </a:r>
            <a:r>
              <a:rPr lang="pt-BR" dirty="0" smtClean="0">
                <a:latin typeface="Montserrat Light" pitchFamily="50" charset="0"/>
              </a:rPr>
              <a:t> estratégicos</a:t>
            </a:r>
            <a:endParaRPr lang="pt-BR" dirty="0">
              <a:latin typeface="Montserrat Light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93405" y="2786064"/>
            <a:ext cx="357190" cy="45719"/>
          </a:xfrm>
          <a:prstGeom prst="rect">
            <a:avLst/>
          </a:prstGeom>
          <a:solidFill>
            <a:srgbClr val="FB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E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APA_ESTRATEGI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10" y="1"/>
            <a:ext cx="6357981" cy="515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BE00"/>
          </a:solidFill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71472" y="2905786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Montserrat Semi Bold" pitchFamily="50" charset="0"/>
              </a:rPr>
              <a:t>Serviços da</a:t>
            </a:r>
          </a:p>
          <a:p>
            <a:r>
              <a:rPr lang="pt-BR" sz="2800" dirty="0" smtClean="0">
                <a:latin typeface="Montserrat Semi Bold" pitchFamily="50" charset="0"/>
              </a:rPr>
              <a:t>Área</a:t>
            </a:r>
            <a:endParaRPr lang="pt-BR" sz="2800" dirty="0">
              <a:latin typeface="Montserrat Semi Bold" pitchFamily="50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4348" y="3811915"/>
            <a:ext cx="3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E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55584" y="2387084"/>
            <a:ext cx="523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Montserrat" pitchFamily="2" charset="0"/>
              </a:rPr>
              <a:t>Qualquer coisa com “processo” no meio</a:t>
            </a:r>
            <a:endParaRPr lang="pt-BR" dirty="0">
              <a:latin typeface="Montserrat Light" pitchFamily="50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393405" y="2786064"/>
            <a:ext cx="357190" cy="45719"/>
          </a:xfrm>
          <a:prstGeom prst="rect">
            <a:avLst/>
          </a:prstGeom>
          <a:solidFill>
            <a:srgbClr val="FB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55584" y="1857370"/>
            <a:ext cx="5232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Montserrat Light" pitchFamily="50" charset="0"/>
              </a:rPr>
              <a:t>Mapeamento de processos</a:t>
            </a:r>
          </a:p>
          <a:p>
            <a:pPr algn="ctr"/>
            <a:r>
              <a:rPr lang="pt-BR" dirty="0" smtClean="0">
                <a:latin typeface="Montserrat Light" pitchFamily="50" charset="0"/>
              </a:rPr>
              <a:t>Redesenho de processos</a:t>
            </a:r>
          </a:p>
          <a:p>
            <a:pPr algn="ctr"/>
            <a:r>
              <a:rPr lang="pt-BR" dirty="0" smtClean="0">
                <a:latin typeface="Montserrat Light" pitchFamily="50" charset="0"/>
              </a:rPr>
              <a:t>Análises em geral de processos</a:t>
            </a:r>
            <a:endParaRPr lang="pt-BR" dirty="0">
              <a:latin typeface="Montserrat Light" pitchFamily="50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393405" y="2786064"/>
            <a:ext cx="357190" cy="45719"/>
          </a:xfrm>
          <a:prstGeom prst="rect">
            <a:avLst/>
          </a:prstGeom>
          <a:solidFill>
            <a:srgbClr val="FB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BE00"/>
          </a:solidFill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71472" y="2905786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Montserrat Semi Bold" pitchFamily="50" charset="0"/>
              </a:rPr>
              <a:t>Processos</a:t>
            </a:r>
            <a:endParaRPr lang="pt-BR" sz="2800" dirty="0">
              <a:latin typeface="Montserrat Semi Bold" pitchFamily="50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14348" y="3357568"/>
            <a:ext cx="3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55584" y="2068295"/>
            <a:ext cx="5232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Montserrat" pitchFamily="2" charset="0"/>
              </a:rPr>
              <a:t>Planejamento estratégico</a:t>
            </a:r>
          </a:p>
          <a:p>
            <a:pPr algn="ctr"/>
            <a:r>
              <a:rPr lang="pt-BR" dirty="0" smtClean="0">
                <a:latin typeface="Montserrat" pitchFamily="2" charset="0"/>
              </a:rPr>
              <a:t>Revisão da estratégia</a:t>
            </a:r>
            <a:endParaRPr lang="pt-BR" dirty="0">
              <a:latin typeface="Montserrat Light" pitchFamily="50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393405" y="2786064"/>
            <a:ext cx="357190" cy="45719"/>
          </a:xfrm>
          <a:prstGeom prst="rect">
            <a:avLst/>
          </a:prstGeom>
          <a:solidFill>
            <a:srgbClr val="FB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55584" y="2068295"/>
            <a:ext cx="5232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Montserrat" pitchFamily="2" charset="0"/>
              </a:rPr>
              <a:t>Plano operacional</a:t>
            </a:r>
          </a:p>
          <a:p>
            <a:pPr algn="ctr"/>
            <a:r>
              <a:rPr lang="pt-BR" dirty="0" smtClean="0">
                <a:latin typeface="Montserrat Light" pitchFamily="50" charset="0"/>
              </a:rPr>
              <a:t>Em conjunto com GP e ADM/FIN</a:t>
            </a:r>
            <a:endParaRPr lang="pt-BR" dirty="0">
              <a:latin typeface="Montserrat Light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93405" y="2786064"/>
            <a:ext cx="357190" cy="45719"/>
          </a:xfrm>
          <a:prstGeom prst="rect">
            <a:avLst/>
          </a:prstGeom>
          <a:solidFill>
            <a:srgbClr val="FB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E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71736" y="1857370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Montserrat Light" pitchFamily="50" charset="0"/>
              </a:rPr>
              <a:t>EMPRESAS</a:t>
            </a:r>
          </a:p>
          <a:p>
            <a:pPr algn="ctr"/>
            <a:r>
              <a:rPr lang="pt-BR" sz="2400" dirty="0" smtClean="0">
                <a:latin typeface="Montserrat Light" pitchFamily="50" charset="0"/>
              </a:rPr>
              <a:t>PESSOAS</a:t>
            </a:r>
          </a:p>
          <a:p>
            <a:pPr algn="ctr"/>
            <a:r>
              <a:rPr lang="pt-BR" sz="2400" dirty="0" smtClean="0">
                <a:latin typeface="Montserrat Light" pitchFamily="50" charset="0"/>
              </a:rPr>
              <a:t>PROCESSOS</a:t>
            </a:r>
            <a:endParaRPr lang="pt-BR" sz="2400" dirty="0">
              <a:latin typeface="Montserrat Light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64843" y="3161113"/>
            <a:ext cx="357190" cy="53579"/>
          </a:xfrm>
          <a:prstGeom prst="rect">
            <a:avLst/>
          </a:prstGeom>
          <a:solidFill>
            <a:srgbClr val="FB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71604" y="1428742"/>
            <a:ext cx="6715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ontserrat Light" pitchFamily="50" charset="0"/>
              </a:rPr>
              <a:t>Todas as empresas são iguais, </a:t>
            </a:r>
          </a:p>
          <a:p>
            <a:r>
              <a:rPr lang="pt-BR" sz="2400" dirty="0" smtClean="0">
                <a:latin typeface="Montserrat Light" pitchFamily="50" charset="0"/>
              </a:rPr>
              <a:t>é uma </a:t>
            </a:r>
            <a:r>
              <a:rPr lang="pt-BR" sz="2400" dirty="0" smtClean="0">
                <a:latin typeface="Montserrat" pitchFamily="2" charset="0"/>
              </a:rPr>
              <a:t>relação de processos e gente</a:t>
            </a:r>
            <a:r>
              <a:rPr lang="pt-BR" sz="2400" dirty="0" smtClean="0">
                <a:latin typeface="Montserrat Light" pitchFamily="50" charset="0"/>
              </a:rPr>
              <a:t>,</a:t>
            </a:r>
          </a:p>
          <a:p>
            <a:r>
              <a:rPr lang="pt-BR" sz="2400" dirty="0" smtClean="0">
                <a:latin typeface="Montserrat Light" pitchFamily="50" charset="0"/>
              </a:rPr>
              <a:t>de colocar </a:t>
            </a:r>
            <a:r>
              <a:rPr lang="pt-BR" sz="2400" dirty="0" smtClean="0">
                <a:latin typeface="Montserrat" pitchFamily="2" charset="0"/>
              </a:rPr>
              <a:t>gente certa no local certo </a:t>
            </a:r>
            <a:r>
              <a:rPr lang="pt-BR" sz="2400" dirty="0" smtClean="0">
                <a:latin typeface="Montserrat Light" pitchFamily="50" charset="0"/>
              </a:rPr>
              <a:t>e </a:t>
            </a:r>
            <a:r>
              <a:rPr lang="pt-BR" sz="2400" dirty="0" smtClean="0">
                <a:latin typeface="Montserrat" pitchFamily="2" charset="0"/>
              </a:rPr>
              <a:t>organizar os processos</a:t>
            </a:r>
            <a:r>
              <a:rPr lang="pt-BR" sz="2400" dirty="0" smtClean="0">
                <a:latin typeface="Montserrat Light" pitchFamily="50" charset="0"/>
              </a:rPr>
              <a:t>.</a:t>
            </a:r>
            <a:endParaRPr lang="pt-BR" sz="2400" dirty="0">
              <a:latin typeface="Montserrat Light" pitchFamily="50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72198" y="291679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BBE00"/>
                </a:solidFill>
                <a:latin typeface="Montserrat Extra Bold" pitchFamily="50" charset="0"/>
              </a:rPr>
              <a:t>Abílio Diniz</a:t>
            </a:r>
            <a:endParaRPr lang="pt-BR" dirty="0">
              <a:solidFill>
                <a:srgbClr val="FBBE00"/>
              </a:solidFill>
              <a:latin typeface="Montserrat Extra Bold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93207" y="28573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Montserrat Light" pitchFamily="50" charset="0"/>
              </a:rPr>
              <a:t>O que é um processo?</a:t>
            </a:r>
            <a:endParaRPr lang="pt-BR" sz="2000" dirty="0">
              <a:latin typeface="Montserrat Light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93405" y="714362"/>
            <a:ext cx="357190" cy="53579"/>
          </a:xfrm>
          <a:prstGeom prst="rect">
            <a:avLst/>
          </a:prstGeom>
          <a:solidFill>
            <a:srgbClr val="FB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BE0000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2357422" y="2143122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ivisa 7"/>
          <p:cNvSpPr/>
          <p:nvPr/>
        </p:nvSpPr>
        <p:spPr>
          <a:xfrm>
            <a:off x="3214678" y="2143122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>
            <a:off x="4071934" y="2143122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/>
        </p:nvSpPr>
        <p:spPr>
          <a:xfrm>
            <a:off x="4929190" y="2143122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5786446" y="2143122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00034" y="2214560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Montserrat Light" pitchFamily="50" charset="0"/>
              </a:rPr>
              <a:t>Insumos</a:t>
            </a:r>
            <a:endParaRPr lang="pt-BR" sz="1600" dirty="0">
              <a:latin typeface="Montserrat Light" pitchFamily="50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500166" y="2428874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7572396" y="2143122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Montserrat Light" pitchFamily="50" charset="0"/>
              </a:rPr>
              <a:t>Produto final</a:t>
            </a:r>
            <a:endParaRPr lang="pt-BR" sz="1600" dirty="0">
              <a:latin typeface="Montserrat Light" pitchFamily="50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7000892" y="2428874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2357422" y="2927352"/>
            <a:ext cx="457203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929058" y="314325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Montserrat Light" pitchFamily="50" charset="0"/>
              </a:rPr>
              <a:t>Atividades</a:t>
            </a:r>
            <a:endParaRPr lang="pt-BR" sz="1600" dirty="0">
              <a:latin typeface="Montserrat Light" pitchFamily="50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 rot="5400000">
            <a:off x="4500959" y="3000378"/>
            <a:ext cx="142082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1285852" y="1000114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Divisa 4"/>
          <p:cNvSpPr/>
          <p:nvPr/>
        </p:nvSpPr>
        <p:spPr>
          <a:xfrm>
            <a:off x="2143108" y="1000114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Divisa 5"/>
          <p:cNvSpPr/>
          <p:nvPr/>
        </p:nvSpPr>
        <p:spPr>
          <a:xfrm>
            <a:off x="3000364" y="1000114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3857620" y="1000114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ivisa 7"/>
          <p:cNvSpPr/>
          <p:nvPr/>
        </p:nvSpPr>
        <p:spPr>
          <a:xfrm>
            <a:off x="4714876" y="1000114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>
            <a:off x="3857620" y="2571750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/>
        </p:nvSpPr>
        <p:spPr>
          <a:xfrm>
            <a:off x="4714876" y="2571750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5572132" y="2571750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Divisa 11"/>
          <p:cNvSpPr/>
          <p:nvPr/>
        </p:nvSpPr>
        <p:spPr>
          <a:xfrm>
            <a:off x="6429388" y="2571750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7286644" y="2571750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1285852" y="4071948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Divisa 14"/>
          <p:cNvSpPr/>
          <p:nvPr/>
        </p:nvSpPr>
        <p:spPr>
          <a:xfrm>
            <a:off x="2143108" y="4071948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Divisa 15"/>
          <p:cNvSpPr/>
          <p:nvPr/>
        </p:nvSpPr>
        <p:spPr>
          <a:xfrm>
            <a:off x="3000364" y="4071948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Divisa 16"/>
          <p:cNvSpPr/>
          <p:nvPr/>
        </p:nvSpPr>
        <p:spPr>
          <a:xfrm>
            <a:off x="3857620" y="4071948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Divisa 17"/>
          <p:cNvSpPr/>
          <p:nvPr/>
        </p:nvSpPr>
        <p:spPr>
          <a:xfrm>
            <a:off x="4714876" y="4071948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285852" y="70222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283237"/>
                </a:solidFill>
                <a:latin typeface="Montserrat" pitchFamily="2" charset="0"/>
              </a:rPr>
              <a:t>Cadeia de valor</a:t>
            </a:r>
            <a:endParaRPr lang="pt-BR" dirty="0">
              <a:solidFill>
                <a:srgbClr val="283237"/>
              </a:solidFill>
              <a:latin typeface="Montserrat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000496" y="2273856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283237"/>
                </a:solidFill>
                <a:latin typeface="Montserrat" pitchFamily="2" charset="0"/>
              </a:rPr>
              <a:t>Processos de suporte</a:t>
            </a:r>
            <a:endParaRPr lang="pt-BR" dirty="0">
              <a:solidFill>
                <a:srgbClr val="283237"/>
              </a:solidFill>
              <a:latin typeface="Montserrat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000232" y="377405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283237"/>
                </a:solidFill>
                <a:latin typeface="Montserrat" pitchFamily="2" charset="0"/>
              </a:rPr>
              <a:t>Processos administrativos</a:t>
            </a:r>
            <a:endParaRPr lang="pt-BR" dirty="0">
              <a:solidFill>
                <a:srgbClr val="283237"/>
              </a:solidFill>
              <a:latin typeface="Montserrat" pitchFamily="2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 rot="5400000">
            <a:off x="7466033" y="2035171"/>
            <a:ext cx="785818" cy="1588"/>
          </a:xfrm>
          <a:prstGeom prst="straightConnector1">
            <a:avLst/>
          </a:prstGeom>
          <a:ln>
            <a:solidFill>
              <a:srgbClr val="283237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visa 22"/>
          <p:cNvSpPr/>
          <p:nvPr/>
        </p:nvSpPr>
        <p:spPr>
          <a:xfrm>
            <a:off x="5572132" y="1000114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Divisa 23"/>
          <p:cNvSpPr/>
          <p:nvPr/>
        </p:nvSpPr>
        <p:spPr>
          <a:xfrm>
            <a:off x="6429388" y="1000114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Divisa 24"/>
          <p:cNvSpPr/>
          <p:nvPr/>
        </p:nvSpPr>
        <p:spPr>
          <a:xfrm>
            <a:off x="7286644" y="1000114"/>
            <a:ext cx="1143008" cy="571504"/>
          </a:xfrm>
          <a:prstGeom prst="chevron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 rot="5400000">
            <a:off x="893737" y="2820989"/>
            <a:ext cx="2071702" cy="1588"/>
          </a:xfrm>
          <a:prstGeom prst="straightConnector1">
            <a:avLst/>
          </a:prstGeom>
          <a:ln>
            <a:solidFill>
              <a:srgbClr val="283237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5400000">
            <a:off x="5037141" y="3606807"/>
            <a:ext cx="785818" cy="1588"/>
          </a:xfrm>
          <a:prstGeom prst="straightConnector1">
            <a:avLst/>
          </a:prstGeom>
          <a:ln>
            <a:solidFill>
              <a:srgbClr val="283237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321703" y="392891"/>
            <a:ext cx="4500594" cy="4357718"/>
          </a:xfrm>
          <a:prstGeom prst="ellipse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0"/>
            <a:endCxn id="4" idx="4"/>
          </p:cNvCxnSpPr>
          <p:nvPr/>
        </p:nvCxnSpPr>
        <p:spPr>
          <a:xfrm rot="16200000" flipH="1">
            <a:off x="2393141" y="2571750"/>
            <a:ext cx="4357718" cy="1588"/>
          </a:xfrm>
          <a:prstGeom prst="line">
            <a:avLst/>
          </a:prstGeom>
          <a:ln w="19050">
            <a:solidFill>
              <a:srgbClr val="FBB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4" idx="2"/>
            <a:endCxn id="4" idx="6"/>
          </p:cNvCxnSpPr>
          <p:nvPr/>
        </p:nvCxnSpPr>
        <p:spPr>
          <a:xfrm rot="10800000" flipH="1">
            <a:off x="2321703" y="2571750"/>
            <a:ext cx="4500594" cy="1588"/>
          </a:xfrm>
          <a:prstGeom prst="line">
            <a:avLst/>
          </a:prstGeom>
          <a:ln w="19050">
            <a:solidFill>
              <a:srgbClr val="FBB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071802" y="1357304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latin typeface="Montserrat Black" pitchFamily="50" charset="0"/>
              </a:rPr>
              <a:t>Plan</a:t>
            </a:r>
            <a:endParaRPr lang="pt-BR" sz="3200" dirty="0">
              <a:latin typeface="Montserrat Black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857752" y="1357304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Montserrat Black" pitchFamily="50" charset="0"/>
              </a:rPr>
              <a:t>Do</a:t>
            </a:r>
            <a:endParaRPr lang="pt-BR" sz="3200" dirty="0">
              <a:latin typeface="Montserrat Black" pitchFamily="50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86314" y="314325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latin typeface="Montserrat Black" pitchFamily="50" charset="0"/>
              </a:rPr>
              <a:t>Check</a:t>
            </a:r>
            <a:endParaRPr lang="pt-BR" sz="3200" dirty="0">
              <a:latin typeface="Montserrat Black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86116" y="3143254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latin typeface="Montserrat Black" pitchFamily="50" charset="0"/>
              </a:rPr>
              <a:t>Act</a:t>
            </a:r>
            <a:endParaRPr lang="pt-BR" sz="3200" dirty="0">
              <a:latin typeface="Montserrat Black" pitchFamily="50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4357686" y="21429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rot="5400000">
            <a:off x="6858016" y="257095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16200000" flipV="1">
            <a:off x="1858150" y="249951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10800000">
            <a:off x="4357686" y="4929204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321703" y="392891"/>
            <a:ext cx="4500594" cy="4357718"/>
          </a:xfrm>
          <a:prstGeom prst="ellipse">
            <a:avLst/>
          </a:prstGeom>
          <a:noFill/>
          <a:ln>
            <a:solidFill>
              <a:srgbClr val="F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0"/>
            <a:endCxn id="4" idx="4"/>
          </p:cNvCxnSpPr>
          <p:nvPr/>
        </p:nvCxnSpPr>
        <p:spPr>
          <a:xfrm rot="16200000" flipH="1">
            <a:off x="2393141" y="2571750"/>
            <a:ext cx="4357718" cy="1588"/>
          </a:xfrm>
          <a:prstGeom prst="line">
            <a:avLst/>
          </a:prstGeom>
          <a:ln w="19050">
            <a:solidFill>
              <a:srgbClr val="FBB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4" idx="2"/>
            <a:endCxn id="4" idx="6"/>
          </p:cNvCxnSpPr>
          <p:nvPr/>
        </p:nvCxnSpPr>
        <p:spPr>
          <a:xfrm rot="10800000" flipH="1">
            <a:off x="2321703" y="2571750"/>
            <a:ext cx="4500594" cy="1588"/>
          </a:xfrm>
          <a:prstGeom prst="line">
            <a:avLst/>
          </a:prstGeom>
          <a:ln w="19050">
            <a:solidFill>
              <a:srgbClr val="FBB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57422" y="1500180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latin typeface="Montserrat Black" pitchFamily="50" charset="0"/>
              </a:rPr>
              <a:t>Standardize</a:t>
            </a:r>
            <a:endParaRPr lang="pt-BR" sz="2400" dirty="0">
              <a:latin typeface="Montserrat Black" pitchFamily="50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857752" y="1357304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Montserrat Black" pitchFamily="50" charset="0"/>
              </a:rPr>
              <a:t>Do</a:t>
            </a:r>
            <a:endParaRPr lang="pt-BR" sz="3200" dirty="0">
              <a:latin typeface="Montserrat Black" pitchFamily="50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86314" y="314325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latin typeface="Montserrat Black" pitchFamily="50" charset="0"/>
              </a:rPr>
              <a:t>Check</a:t>
            </a:r>
            <a:endParaRPr lang="pt-BR" sz="3200" dirty="0">
              <a:latin typeface="Montserrat Black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86116" y="3143254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latin typeface="Montserrat Black" pitchFamily="50" charset="0"/>
              </a:rPr>
              <a:t>Act</a:t>
            </a:r>
            <a:endParaRPr lang="pt-BR" sz="3200" dirty="0">
              <a:latin typeface="Montserrat Black" pitchFamily="50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4357686" y="21429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rot="5400000">
            <a:off x="6858016" y="257095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16200000" flipV="1">
            <a:off x="1858150" y="249951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10800000">
            <a:off x="4357686" y="4929204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21637" y="1971586"/>
            <a:ext cx="550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283237"/>
                </a:solidFill>
                <a:latin typeface="Montserrat Light" pitchFamily="50" charset="0"/>
              </a:rPr>
              <a:t>Os processos administrativos e de suporte devem ser os</a:t>
            </a:r>
          </a:p>
          <a:p>
            <a:pPr algn="ctr"/>
            <a:r>
              <a:rPr lang="pt-BR" sz="2400" dirty="0" smtClean="0">
                <a:solidFill>
                  <a:srgbClr val="FBBE00"/>
                </a:solidFill>
                <a:latin typeface="Montserrat Semi Bold" pitchFamily="50" charset="0"/>
              </a:rPr>
              <a:t>Mais estáveis possíveis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130</Words>
  <Application>Microsoft Office PowerPoint</Application>
  <PresentationFormat>Apresentação na tela (16:9)</PresentationFormat>
  <Paragraphs>46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</cp:revision>
  <dcterms:created xsi:type="dcterms:W3CDTF">2017-04-10T11:56:24Z</dcterms:created>
  <dcterms:modified xsi:type="dcterms:W3CDTF">2017-04-10T14:16:12Z</dcterms:modified>
</cp:coreProperties>
</file>