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343CB3-4AE0-49FF-8871-5A3D1AAA67A8}">
  <a:tblStyle styleId="{1B343CB3-4AE0-49FF-8871-5A3D1AAA67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aaefe668d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aaefe668d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aaefe668d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aaefe668d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aaefe668d_6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aaefe668d_6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aaefe66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aaefe66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aaefe668d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aaefe668d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aaefe668d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aaefe668d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aaefe67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aaefe67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655d367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655d367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aaefe668d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aaefe668d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671fbd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671fbd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aaefe66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aaefe66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aaefe668d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aaefe668d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aaefe668d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aaefe668d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aaefe67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aaefe67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aaefe668d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aaefe668d_6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aefe668d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aaefe668d_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aaefe668d_6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aaefe668d_6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aaefe66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aaefe66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aaefe668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aaefe668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aaefe668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aaefe668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aaefe668d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aaefe668d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aaefe668d_6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aaefe668d_6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aaefe668d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aaefe668d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aaefe668d_6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aaefe668d_6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sz="5200"/>
            </a:lvl1pPr>
            <a:lvl2pPr lvl="1" algn="ctr">
              <a:spcBef>
                <a:spcPts val="0"/>
              </a:spcBef>
              <a:spcAft>
                <a:spcPts val="0"/>
              </a:spcAft>
              <a:buSzPts val="5200"/>
              <a:buNone/>
              <a:defRPr b="1" sz="5200"/>
            </a:lvl2pPr>
            <a:lvl3pPr lvl="2" algn="ctr">
              <a:spcBef>
                <a:spcPts val="0"/>
              </a:spcBef>
              <a:spcAft>
                <a:spcPts val="0"/>
              </a:spcAft>
              <a:buSzPts val="5200"/>
              <a:buNone/>
              <a:defRPr b="1" sz="5200"/>
            </a:lvl3pPr>
            <a:lvl4pPr lvl="3" algn="ctr">
              <a:spcBef>
                <a:spcPts val="0"/>
              </a:spcBef>
              <a:spcAft>
                <a:spcPts val="0"/>
              </a:spcAft>
              <a:buSzPts val="5200"/>
              <a:buNone/>
              <a:defRPr b="1" sz="5200"/>
            </a:lvl4pPr>
            <a:lvl5pPr lvl="4" algn="ctr">
              <a:spcBef>
                <a:spcPts val="0"/>
              </a:spcBef>
              <a:spcAft>
                <a:spcPts val="0"/>
              </a:spcAft>
              <a:buSzPts val="5200"/>
              <a:buNone/>
              <a:defRPr b="1" sz="5200"/>
            </a:lvl5pPr>
            <a:lvl6pPr lvl="5" algn="ctr">
              <a:spcBef>
                <a:spcPts val="0"/>
              </a:spcBef>
              <a:spcAft>
                <a:spcPts val="0"/>
              </a:spcAft>
              <a:buSzPts val="5200"/>
              <a:buNone/>
              <a:defRPr b="1" sz="5200"/>
            </a:lvl6pPr>
            <a:lvl7pPr lvl="6" algn="ctr">
              <a:spcBef>
                <a:spcPts val="0"/>
              </a:spcBef>
              <a:spcAft>
                <a:spcPts val="0"/>
              </a:spcAft>
              <a:buSzPts val="5200"/>
              <a:buNone/>
              <a:defRPr b="1" sz="5200"/>
            </a:lvl7pPr>
            <a:lvl8pPr lvl="7" algn="ctr">
              <a:spcBef>
                <a:spcPts val="0"/>
              </a:spcBef>
              <a:spcAft>
                <a:spcPts val="0"/>
              </a:spcAft>
              <a:buSzPts val="5200"/>
              <a:buNone/>
              <a:defRPr b="1" sz="5200"/>
            </a:lvl8pPr>
            <a:lvl9pPr lvl="8" algn="ctr">
              <a:spcBef>
                <a:spcPts val="0"/>
              </a:spcBef>
              <a:spcAft>
                <a:spcPts val="0"/>
              </a:spcAft>
              <a:buSzPts val="5200"/>
              <a:buNone/>
              <a:defRPr b="1"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Clr>
                <a:srgbClr val="666666"/>
              </a:buClr>
              <a:buSzPts val="900"/>
              <a:buChar char="●"/>
              <a:defRPr sz="900">
                <a:solidFill>
                  <a:srgbClr val="666666"/>
                </a:solidFill>
              </a:defRPr>
            </a:lvl1pPr>
            <a:lvl2pPr indent="-260350" lvl="1" marL="914400" rtl="0">
              <a:spcBef>
                <a:spcPts val="0"/>
              </a:spcBef>
              <a:spcAft>
                <a:spcPts val="0"/>
              </a:spcAft>
              <a:buClr>
                <a:srgbClr val="666666"/>
              </a:buClr>
              <a:buSzPts val="500"/>
              <a:buChar char="○"/>
              <a:defRPr sz="500">
                <a:solidFill>
                  <a:srgbClr val="666666"/>
                </a:solidFill>
              </a:defRPr>
            </a:lvl2pPr>
            <a:lvl3pPr indent="-260350" lvl="2" marL="1371600" rtl="0">
              <a:spcBef>
                <a:spcPts val="0"/>
              </a:spcBef>
              <a:spcAft>
                <a:spcPts val="0"/>
              </a:spcAft>
              <a:buClr>
                <a:srgbClr val="666666"/>
              </a:buClr>
              <a:buSzPts val="500"/>
              <a:buChar char="■"/>
              <a:defRPr sz="500">
                <a:solidFill>
                  <a:srgbClr val="666666"/>
                </a:solidFill>
              </a:defRPr>
            </a:lvl3pPr>
            <a:lvl4pPr indent="-260350" lvl="3" marL="1828800" rtl="0">
              <a:spcBef>
                <a:spcPts val="0"/>
              </a:spcBef>
              <a:spcAft>
                <a:spcPts val="0"/>
              </a:spcAft>
              <a:buClr>
                <a:srgbClr val="666666"/>
              </a:buClr>
              <a:buSzPts val="500"/>
              <a:buChar char="●"/>
              <a:defRPr sz="500">
                <a:solidFill>
                  <a:srgbClr val="666666"/>
                </a:solidFill>
              </a:defRPr>
            </a:lvl4pPr>
            <a:lvl5pPr indent="-260350" lvl="4" marL="2286000" rtl="0">
              <a:spcBef>
                <a:spcPts val="0"/>
              </a:spcBef>
              <a:spcAft>
                <a:spcPts val="0"/>
              </a:spcAft>
              <a:buClr>
                <a:srgbClr val="666666"/>
              </a:buClr>
              <a:buSzPts val="500"/>
              <a:buChar char="○"/>
              <a:defRPr sz="500">
                <a:solidFill>
                  <a:srgbClr val="666666"/>
                </a:solidFill>
              </a:defRPr>
            </a:lvl5pPr>
            <a:lvl6pPr indent="-260350" lvl="5" marL="2743200" rtl="0">
              <a:spcBef>
                <a:spcPts val="0"/>
              </a:spcBef>
              <a:spcAft>
                <a:spcPts val="0"/>
              </a:spcAft>
              <a:buClr>
                <a:srgbClr val="666666"/>
              </a:buClr>
              <a:buSzPts val="500"/>
              <a:buChar char="■"/>
              <a:defRPr sz="500">
                <a:solidFill>
                  <a:srgbClr val="666666"/>
                </a:solidFill>
              </a:defRPr>
            </a:lvl6pPr>
            <a:lvl7pPr indent="-260350" lvl="6" marL="3200400" rtl="0">
              <a:spcBef>
                <a:spcPts val="0"/>
              </a:spcBef>
              <a:spcAft>
                <a:spcPts val="0"/>
              </a:spcAft>
              <a:buClr>
                <a:srgbClr val="666666"/>
              </a:buClr>
              <a:buSzPts val="500"/>
              <a:buChar char="●"/>
              <a:defRPr sz="500">
                <a:solidFill>
                  <a:srgbClr val="666666"/>
                </a:solidFill>
              </a:defRPr>
            </a:lvl7pPr>
            <a:lvl8pPr indent="-260350" lvl="7" marL="3657600" rtl="0">
              <a:spcBef>
                <a:spcPts val="0"/>
              </a:spcBef>
              <a:spcAft>
                <a:spcPts val="0"/>
              </a:spcAft>
              <a:buClr>
                <a:srgbClr val="666666"/>
              </a:buClr>
              <a:buSzPts val="500"/>
              <a:buChar char="○"/>
              <a:defRPr sz="500">
                <a:solidFill>
                  <a:srgbClr val="666666"/>
                </a:solidFill>
              </a:defRPr>
            </a:lvl8pPr>
            <a:lvl9pPr indent="-260350" lvl="8" marL="4114800" rtl="0">
              <a:spcBef>
                <a:spcPts val="0"/>
              </a:spcBef>
              <a:spcAft>
                <a:spcPts val="0"/>
              </a:spcAft>
              <a:buClr>
                <a:srgbClr val="666666"/>
              </a:buClr>
              <a:buSzPts val="500"/>
              <a:buChar char="■"/>
              <a:defRPr sz="500">
                <a:solidFill>
                  <a:srgbClr val="666666"/>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293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2938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0"/>
              </a:spcBef>
              <a:spcAft>
                <a:spcPts val="0"/>
              </a:spcAft>
              <a:buClr>
                <a:schemeClr val="dk1"/>
              </a:buClr>
              <a:buSzPts val="1200"/>
              <a:buChar char="○"/>
              <a:defRPr sz="1200">
                <a:solidFill>
                  <a:schemeClr val="dk1"/>
                </a:solidFill>
              </a:defRPr>
            </a:lvl2pPr>
            <a:lvl3pPr indent="-304800" lvl="2" marL="1371600">
              <a:spcBef>
                <a:spcPts val="0"/>
              </a:spcBef>
              <a:spcAft>
                <a:spcPts val="0"/>
              </a:spcAft>
              <a:buClr>
                <a:schemeClr val="dk1"/>
              </a:buClr>
              <a:buSzPts val="1200"/>
              <a:buChar char="■"/>
              <a:defRPr sz="1200">
                <a:solidFill>
                  <a:schemeClr val="dk1"/>
                </a:solidFill>
              </a:defRPr>
            </a:lvl3pPr>
            <a:lvl4pPr indent="-304800" lvl="3" marL="1828800">
              <a:spcBef>
                <a:spcPts val="0"/>
              </a:spcBef>
              <a:spcAft>
                <a:spcPts val="0"/>
              </a:spcAft>
              <a:buClr>
                <a:schemeClr val="dk1"/>
              </a:buClr>
              <a:buSzPts val="1200"/>
              <a:buChar char="●"/>
              <a:defRPr sz="1200">
                <a:solidFill>
                  <a:schemeClr val="dk1"/>
                </a:solidFill>
              </a:defRPr>
            </a:lvl4pPr>
            <a:lvl5pPr indent="-304800" lvl="4" marL="2286000">
              <a:spcBef>
                <a:spcPts val="0"/>
              </a:spcBef>
              <a:spcAft>
                <a:spcPts val="0"/>
              </a:spcAft>
              <a:buClr>
                <a:schemeClr val="dk1"/>
              </a:buClr>
              <a:buSzPts val="1200"/>
              <a:buChar char="○"/>
              <a:defRPr sz="1200">
                <a:solidFill>
                  <a:schemeClr val="dk1"/>
                </a:solidFill>
              </a:defRPr>
            </a:lvl5pPr>
            <a:lvl6pPr indent="-304800" lvl="5" marL="2743200">
              <a:spcBef>
                <a:spcPts val="0"/>
              </a:spcBef>
              <a:spcAft>
                <a:spcPts val="0"/>
              </a:spcAft>
              <a:buClr>
                <a:schemeClr val="dk1"/>
              </a:buClr>
              <a:buSzPts val="1200"/>
              <a:buChar char="■"/>
              <a:defRPr sz="1200">
                <a:solidFill>
                  <a:schemeClr val="dk1"/>
                </a:solidFill>
              </a:defRPr>
            </a:lvl6pPr>
            <a:lvl7pPr indent="-304800" lvl="6" marL="3200400">
              <a:spcBef>
                <a:spcPts val="0"/>
              </a:spcBef>
              <a:spcAft>
                <a:spcPts val="0"/>
              </a:spcAft>
              <a:buClr>
                <a:schemeClr val="dk1"/>
              </a:buClr>
              <a:buSzPts val="1200"/>
              <a:buChar char="●"/>
              <a:defRPr sz="1200">
                <a:solidFill>
                  <a:schemeClr val="dk1"/>
                </a:solidFill>
              </a:defRPr>
            </a:lvl7pPr>
            <a:lvl8pPr indent="-304800" lvl="7" marL="3657600">
              <a:spcBef>
                <a:spcPts val="0"/>
              </a:spcBef>
              <a:spcAft>
                <a:spcPts val="0"/>
              </a:spcAft>
              <a:buClr>
                <a:schemeClr val="dk1"/>
              </a:buClr>
              <a:buSzPts val="1200"/>
              <a:buChar char="○"/>
              <a:defRPr sz="1200">
                <a:solidFill>
                  <a:schemeClr val="dk1"/>
                </a:solidFill>
              </a:defRPr>
            </a:lvl8pPr>
            <a:lvl9pPr indent="-304800" lvl="8" marL="4114800">
              <a:spcBef>
                <a:spcPts val="0"/>
              </a:spcBef>
              <a:spcAft>
                <a:spcPts val="0"/>
              </a:spcAft>
              <a:buClr>
                <a:schemeClr val="dk1"/>
              </a:buClr>
              <a:buSzPts val="1200"/>
              <a:buChar char="■"/>
              <a:defRPr sz="1200">
                <a:solidFill>
                  <a:schemeClr val="dk1"/>
                </a:solidFill>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3" type="body"/>
          </p:nvPr>
        </p:nvSpPr>
        <p:spPr>
          <a:xfrm>
            <a:off x="311700" y="4090525"/>
            <a:ext cx="8520600" cy="572700"/>
          </a:xfrm>
          <a:prstGeom prst="rect">
            <a:avLst/>
          </a:prstGeom>
        </p:spPr>
        <p:txBody>
          <a:bodyPr anchorCtr="0" anchor="t" bIns="91425" lIns="91425" spcFirstLastPara="1" rIns="91425" wrap="square" tIns="91425">
            <a:normAutofit/>
          </a:bodyPr>
          <a:lstStyle>
            <a:lvl1pPr indent="-285750" lvl="0" marL="457200" rtl="0">
              <a:spcBef>
                <a:spcPts val="0"/>
              </a:spcBef>
              <a:spcAft>
                <a:spcPts val="0"/>
              </a:spcAft>
              <a:buClr>
                <a:srgbClr val="666666"/>
              </a:buClr>
              <a:buSzPts val="900"/>
              <a:buChar char="●"/>
              <a:defRPr sz="900">
                <a:solidFill>
                  <a:srgbClr val="666666"/>
                </a:solidFill>
              </a:defRPr>
            </a:lvl1pPr>
            <a:lvl2pPr indent="-260350" lvl="1" marL="914400" rtl="0">
              <a:spcBef>
                <a:spcPts val="0"/>
              </a:spcBef>
              <a:spcAft>
                <a:spcPts val="0"/>
              </a:spcAft>
              <a:buClr>
                <a:srgbClr val="666666"/>
              </a:buClr>
              <a:buSzPts val="500"/>
              <a:buChar char="○"/>
              <a:defRPr sz="500">
                <a:solidFill>
                  <a:srgbClr val="666666"/>
                </a:solidFill>
              </a:defRPr>
            </a:lvl2pPr>
            <a:lvl3pPr indent="-260350" lvl="2" marL="1371600" rtl="0">
              <a:spcBef>
                <a:spcPts val="0"/>
              </a:spcBef>
              <a:spcAft>
                <a:spcPts val="0"/>
              </a:spcAft>
              <a:buClr>
                <a:srgbClr val="666666"/>
              </a:buClr>
              <a:buSzPts val="500"/>
              <a:buChar char="■"/>
              <a:defRPr sz="500">
                <a:solidFill>
                  <a:srgbClr val="666666"/>
                </a:solidFill>
              </a:defRPr>
            </a:lvl3pPr>
            <a:lvl4pPr indent="-260350" lvl="3" marL="1828800" rtl="0">
              <a:spcBef>
                <a:spcPts val="0"/>
              </a:spcBef>
              <a:spcAft>
                <a:spcPts val="0"/>
              </a:spcAft>
              <a:buClr>
                <a:srgbClr val="666666"/>
              </a:buClr>
              <a:buSzPts val="500"/>
              <a:buChar char="●"/>
              <a:defRPr sz="500">
                <a:solidFill>
                  <a:srgbClr val="666666"/>
                </a:solidFill>
              </a:defRPr>
            </a:lvl4pPr>
            <a:lvl5pPr indent="-260350" lvl="4" marL="2286000" rtl="0">
              <a:spcBef>
                <a:spcPts val="0"/>
              </a:spcBef>
              <a:spcAft>
                <a:spcPts val="0"/>
              </a:spcAft>
              <a:buClr>
                <a:srgbClr val="666666"/>
              </a:buClr>
              <a:buSzPts val="500"/>
              <a:buChar char="○"/>
              <a:defRPr sz="500">
                <a:solidFill>
                  <a:srgbClr val="666666"/>
                </a:solidFill>
              </a:defRPr>
            </a:lvl5pPr>
            <a:lvl6pPr indent="-260350" lvl="5" marL="2743200" rtl="0">
              <a:spcBef>
                <a:spcPts val="0"/>
              </a:spcBef>
              <a:spcAft>
                <a:spcPts val="0"/>
              </a:spcAft>
              <a:buClr>
                <a:srgbClr val="666666"/>
              </a:buClr>
              <a:buSzPts val="500"/>
              <a:buChar char="■"/>
              <a:defRPr sz="500">
                <a:solidFill>
                  <a:srgbClr val="666666"/>
                </a:solidFill>
              </a:defRPr>
            </a:lvl6pPr>
            <a:lvl7pPr indent="-260350" lvl="6" marL="3200400" rtl="0">
              <a:spcBef>
                <a:spcPts val="0"/>
              </a:spcBef>
              <a:spcAft>
                <a:spcPts val="0"/>
              </a:spcAft>
              <a:buClr>
                <a:srgbClr val="666666"/>
              </a:buClr>
              <a:buSzPts val="500"/>
              <a:buChar char="●"/>
              <a:defRPr sz="500">
                <a:solidFill>
                  <a:srgbClr val="666666"/>
                </a:solidFill>
              </a:defRPr>
            </a:lvl7pPr>
            <a:lvl8pPr indent="-260350" lvl="7" marL="3657600" rtl="0">
              <a:spcBef>
                <a:spcPts val="0"/>
              </a:spcBef>
              <a:spcAft>
                <a:spcPts val="0"/>
              </a:spcAft>
              <a:buClr>
                <a:srgbClr val="666666"/>
              </a:buClr>
              <a:buSzPts val="500"/>
              <a:buChar char="○"/>
              <a:defRPr sz="500">
                <a:solidFill>
                  <a:srgbClr val="666666"/>
                </a:solidFill>
              </a:defRPr>
            </a:lvl8pPr>
            <a:lvl9pPr indent="-260350" lvl="8" marL="4114800" rtl="0">
              <a:spcBef>
                <a:spcPts val="0"/>
              </a:spcBef>
              <a:spcAft>
                <a:spcPts val="0"/>
              </a:spcAft>
              <a:buClr>
                <a:srgbClr val="666666"/>
              </a:buClr>
              <a:buSzPts val="500"/>
              <a:buChar char="■"/>
              <a:defRPr sz="500">
                <a:solidFill>
                  <a:srgbClr val="666666"/>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6"/>
          <p:cNvSpPr txBox="1"/>
          <p:nvPr>
            <p:ph idx="1" type="body"/>
          </p:nvPr>
        </p:nvSpPr>
        <p:spPr>
          <a:xfrm>
            <a:off x="311700" y="4090525"/>
            <a:ext cx="8520600" cy="5727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Clr>
                <a:srgbClr val="666666"/>
              </a:buClr>
              <a:buSzPts val="900"/>
              <a:buChar char="●"/>
              <a:defRPr sz="900">
                <a:solidFill>
                  <a:srgbClr val="666666"/>
                </a:solidFill>
              </a:defRPr>
            </a:lvl1pPr>
            <a:lvl2pPr indent="-260350" lvl="1" marL="914400" rtl="0">
              <a:spcBef>
                <a:spcPts val="0"/>
              </a:spcBef>
              <a:spcAft>
                <a:spcPts val="0"/>
              </a:spcAft>
              <a:buClr>
                <a:srgbClr val="666666"/>
              </a:buClr>
              <a:buSzPts val="500"/>
              <a:buChar char="○"/>
              <a:defRPr sz="500">
                <a:solidFill>
                  <a:srgbClr val="666666"/>
                </a:solidFill>
              </a:defRPr>
            </a:lvl2pPr>
            <a:lvl3pPr indent="-260350" lvl="2" marL="1371600" rtl="0">
              <a:spcBef>
                <a:spcPts val="0"/>
              </a:spcBef>
              <a:spcAft>
                <a:spcPts val="0"/>
              </a:spcAft>
              <a:buClr>
                <a:srgbClr val="666666"/>
              </a:buClr>
              <a:buSzPts val="500"/>
              <a:buChar char="■"/>
              <a:defRPr sz="500">
                <a:solidFill>
                  <a:srgbClr val="666666"/>
                </a:solidFill>
              </a:defRPr>
            </a:lvl3pPr>
            <a:lvl4pPr indent="-260350" lvl="3" marL="1828800" rtl="0">
              <a:spcBef>
                <a:spcPts val="0"/>
              </a:spcBef>
              <a:spcAft>
                <a:spcPts val="0"/>
              </a:spcAft>
              <a:buClr>
                <a:srgbClr val="666666"/>
              </a:buClr>
              <a:buSzPts val="500"/>
              <a:buChar char="●"/>
              <a:defRPr sz="500">
                <a:solidFill>
                  <a:srgbClr val="666666"/>
                </a:solidFill>
              </a:defRPr>
            </a:lvl4pPr>
            <a:lvl5pPr indent="-260350" lvl="4" marL="2286000" rtl="0">
              <a:spcBef>
                <a:spcPts val="0"/>
              </a:spcBef>
              <a:spcAft>
                <a:spcPts val="0"/>
              </a:spcAft>
              <a:buClr>
                <a:srgbClr val="666666"/>
              </a:buClr>
              <a:buSzPts val="500"/>
              <a:buChar char="○"/>
              <a:defRPr sz="500">
                <a:solidFill>
                  <a:srgbClr val="666666"/>
                </a:solidFill>
              </a:defRPr>
            </a:lvl5pPr>
            <a:lvl6pPr indent="-260350" lvl="5" marL="2743200" rtl="0">
              <a:spcBef>
                <a:spcPts val="0"/>
              </a:spcBef>
              <a:spcAft>
                <a:spcPts val="0"/>
              </a:spcAft>
              <a:buClr>
                <a:srgbClr val="666666"/>
              </a:buClr>
              <a:buSzPts val="500"/>
              <a:buChar char="■"/>
              <a:defRPr sz="500">
                <a:solidFill>
                  <a:srgbClr val="666666"/>
                </a:solidFill>
              </a:defRPr>
            </a:lvl6pPr>
            <a:lvl7pPr indent="-260350" lvl="6" marL="3200400" rtl="0">
              <a:spcBef>
                <a:spcPts val="0"/>
              </a:spcBef>
              <a:spcAft>
                <a:spcPts val="0"/>
              </a:spcAft>
              <a:buClr>
                <a:srgbClr val="666666"/>
              </a:buClr>
              <a:buSzPts val="500"/>
              <a:buChar char="●"/>
              <a:defRPr sz="500">
                <a:solidFill>
                  <a:srgbClr val="666666"/>
                </a:solidFill>
              </a:defRPr>
            </a:lvl7pPr>
            <a:lvl8pPr indent="-260350" lvl="7" marL="3657600" rtl="0">
              <a:spcBef>
                <a:spcPts val="0"/>
              </a:spcBef>
              <a:spcAft>
                <a:spcPts val="0"/>
              </a:spcAft>
              <a:buClr>
                <a:srgbClr val="666666"/>
              </a:buClr>
              <a:buSzPts val="500"/>
              <a:buChar char="○"/>
              <a:defRPr sz="500">
                <a:solidFill>
                  <a:srgbClr val="666666"/>
                </a:solidFill>
              </a:defRPr>
            </a:lvl8pPr>
            <a:lvl9pPr indent="-260350" lvl="8" marL="4114800" rtl="0">
              <a:spcBef>
                <a:spcPts val="0"/>
              </a:spcBef>
              <a:spcAft>
                <a:spcPts val="0"/>
              </a:spcAft>
              <a:buClr>
                <a:srgbClr val="666666"/>
              </a:buClr>
              <a:buSzPts val="500"/>
              <a:buChar char="■"/>
              <a:defRPr sz="500">
                <a:solidFill>
                  <a:srgbClr val="66666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2700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lvl1pPr indent="-285750" lvl="0" marL="457200" rtl="0">
              <a:spcBef>
                <a:spcPts val="0"/>
              </a:spcBef>
              <a:spcAft>
                <a:spcPts val="0"/>
              </a:spcAft>
              <a:buClr>
                <a:srgbClr val="666666"/>
              </a:buClr>
              <a:buSzPts val="900"/>
              <a:buChar char="●"/>
              <a:defRPr sz="900">
                <a:solidFill>
                  <a:srgbClr val="666666"/>
                </a:solidFill>
              </a:defRPr>
            </a:lvl1pPr>
            <a:lvl2pPr indent="-260350" lvl="1" marL="914400" rtl="0">
              <a:spcBef>
                <a:spcPts val="0"/>
              </a:spcBef>
              <a:spcAft>
                <a:spcPts val="0"/>
              </a:spcAft>
              <a:buClr>
                <a:srgbClr val="666666"/>
              </a:buClr>
              <a:buSzPts val="500"/>
              <a:buChar char="○"/>
              <a:defRPr sz="500">
                <a:solidFill>
                  <a:srgbClr val="666666"/>
                </a:solidFill>
              </a:defRPr>
            </a:lvl2pPr>
            <a:lvl3pPr indent="-260350" lvl="2" marL="1371600" rtl="0">
              <a:spcBef>
                <a:spcPts val="0"/>
              </a:spcBef>
              <a:spcAft>
                <a:spcPts val="0"/>
              </a:spcAft>
              <a:buClr>
                <a:srgbClr val="666666"/>
              </a:buClr>
              <a:buSzPts val="500"/>
              <a:buChar char="■"/>
              <a:defRPr sz="500">
                <a:solidFill>
                  <a:srgbClr val="666666"/>
                </a:solidFill>
              </a:defRPr>
            </a:lvl3pPr>
            <a:lvl4pPr indent="-260350" lvl="3" marL="1828800" rtl="0">
              <a:spcBef>
                <a:spcPts val="0"/>
              </a:spcBef>
              <a:spcAft>
                <a:spcPts val="0"/>
              </a:spcAft>
              <a:buClr>
                <a:srgbClr val="666666"/>
              </a:buClr>
              <a:buSzPts val="500"/>
              <a:buChar char="●"/>
              <a:defRPr sz="500">
                <a:solidFill>
                  <a:srgbClr val="666666"/>
                </a:solidFill>
              </a:defRPr>
            </a:lvl4pPr>
            <a:lvl5pPr indent="-260350" lvl="4" marL="2286000" rtl="0">
              <a:spcBef>
                <a:spcPts val="0"/>
              </a:spcBef>
              <a:spcAft>
                <a:spcPts val="0"/>
              </a:spcAft>
              <a:buClr>
                <a:srgbClr val="666666"/>
              </a:buClr>
              <a:buSzPts val="500"/>
              <a:buChar char="○"/>
              <a:defRPr sz="500">
                <a:solidFill>
                  <a:srgbClr val="666666"/>
                </a:solidFill>
              </a:defRPr>
            </a:lvl5pPr>
            <a:lvl6pPr indent="-260350" lvl="5" marL="2743200" rtl="0">
              <a:spcBef>
                <a:spcPts val="0"/>
              </a:spcBef>
              <a:spcAft>
                <a:spcPts val="0"/>
              </a:spcAft>
              <a:buClr>
                <a:srgbClr val="666666"/>
              </a:buClr>
              <a:buSzPts val="500"/>
              <a:buChar char="■"/>
              <a:defRPr sz="500">
                <a:solidFill>
                  <a:srgbClr val="666666"/>
                </a:solidFill>
              </a:defRPr>
            </a:lvl6pPr>
            <a:lvl7pPr indent="-260350" lvl="6" marL="3200400" rtl="0">
              <a:spcBef>
                <a:spcPts val="0"/>
              </a:spcBef>
              <a:spcAft>
                <a:spcPts val="0"/>
              </a:spcAft>
              <a:buClr>
                <a:srgbClr val="666666"/>
              </a:buClr>
              <a:buSzPts val="500"/>
              <a:buChar char="●"/>
              <a:defRPr sz="500">
                <a:solidFill>
                  <a:srgbClr val="666666"/>
                </a:solidFill>
              </a:defRPr>
            </a:lvl7pPr>
            <a:lvl8pPr indent="-260350" lvl="7" marL="3657600" rtl="0">
              <a:spcBef>
                <a:spcPts val="0"/>
              </a:spcBef>
              <a:spcAft>
                <a:spcPts val="0"/>
              </a:spcAft>
              <a:buClr>
                <a:srgbClr val="666666"/>
              </a:buClr>
              <a:buSzPts val="500"/>
              <a:buChar char="○"/>
              <a:defRPr sz="500">
                <a:solidFill>
                  <a:srgbClr val="666666"/>
                </a:solidFill>
              </a:defRPr>
            </a:lvl8pPr>
            <a:lvl9pPr indent="-260350" lvl="8" marL="4114800" rtl="0">
              <a:spcBef>
                <a:spcPts val="0"/>
              </a:spcBef>
              <a:spcAft>
                <a:spcPts val="0"/>
              </a:spcAft>
              <a:buClr>
                <a:srgbClr val="666666"/>
              </a:buClr>
              <a:buSzPts val="500"/>
              <a:buChar char="■"/>
              <a:defRPr sz="5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b="1" sz="2800">
                <a:solidFill>
                  <a:schemeClr val="dk1"/>
                </a:solidFill>
              </a:defRPr>
            </a:lvl1pPr>
            <a:lvl2pPr lvl="1">
              <a:spcBef>
                <a:spcPts val="0"/>
              </a:spcBef>
              <a:spcAft>
                <a:spcPts val="0"/>
              </a:spcAft>
              <a:buClr>
                <a:schemeClr val="dk1"/>
              </a:buClr>
              <a:buSzPts val="2800"/>
              <a:buNone/>
              <a:defRPr b="1" sz="2800">
                <a:solidFill>
                  <a:schemeClr val="dk1"/>
                </a:solidFill>
              </a:defRPr>
            </a:lvl2pPr>
            <a:lvl3pPr lvl="2">
              <a:spcBef>
                <a:spcPts val="0"/>
              </a:spcBef>
              <a:spcAft>
                <a:spcPts val="0"/>
              </a:spcAft>
              <a:buClr>
                <a:schemeClr val="dk1"/>
              </a:buClr>
              <a:buSzPts val="2800"/>
              <a:buNone/>
              <a:defRPr b="1" sz="2800">
                <a:solidFill>
                  <a:schemeClr val="dk1"/>
                </a:solidFill>
              </a:defRPr>
            </a:lvl3pPr>
            <a:lvl4pPr lvl="3">
              <a:spcBef>
                <a:spcPts val="0"/>
              </a:spcBef>
              <a:spcAft>
                <a:spcPts val="0"/>
              </a:spcAft>
              <a:buClr>
                <a:schemeClr val="dk1"/>
              </a:buClr>
              <a:buSzPts val="2800"/>
              <a:buNone/>
              <a:defRPr b="1" sz="2800">
                <a:solidFill>
                  <a:schemeClr val="dk1"/>
                </a:solidFill>
              </a:defRPr>
            </a:lvl4pPr>
            <a:lvl5pPr lvl="4">
              <a:spcBef>
                <a:spcPts val="0"/>
              </a:spcBef>
              <a:spcAft>
                <a:spcPts val="0"/>
              </a:spcAft>
              <a:buClr>
                <a:schemeClr val="dk1"/>
              </a:buClr>
              <a:buSzPts val="2800"/>
              <a:buNone/>
              <a:defRPr b="1" sz="2800">
                <a:solidFill>
                  <a:schemeClr val="dk1"/>
                </a:solidFill>
              </a:defRPr>
            </a:lvl5pPr>
            <a:lvl6pPr lvl="5">
              <a:spcBef>
                <a:spcPts val="0"/>
              </a:spcBef>
              <a:spcAft>
                <a:spcPts val="0"/>
              </a:spcAft>
              <a:buClr>
                <a:schemeClr val="dk1"/>
              </a:buClr>
              <a:buSzPts val="2800"/>
              <a:buNone/>
              <a:defRPr b="1" sz="2800">
                <a:solidFill>
                  <a:schemeClr val="dk1"/>
                </a:solidFill>
              </a:defRPr>
            </a:lvl6pPr>
            <a:lvl7pPr lvl="6">
              <a:spcBef>
                <a:spcPts val="0"/>
              </a:spcBef>
              <a:spcAft>
                <a:spcPts val="0"/>
              </a:spcAft>
              <a:buClr>
                <a:schemeClr val="dk1"/>
              </a:buClr>
              <a:buSzPts val="2800"/>
              <a:buNone/>
              <a:defRPr b="1" sz="2800">
                <a:solidFill>
                  <a:schemeClr val="dk1"/>
                </a:solidFill>
              </a:defRPr>
            </a:lvl7pPr>
            <a:lvl8pPr lvl="7">
              <a:spcBef>
                <a:spcPts val="0"/>
              </a:spcBef>
              <a:spcAft>
                <a:spcPts val="0"/>
              </a:spcAft>
              <a:buClr>
                <a:schemeClr val="dk1"/>
              </a:buClr>
              <a:buSzPts val="2800"/>
              <a:buNone/>
              <a:defRPr b="1" sz="2800">
                <a:solidFill>
                  <a:schemeClr val="dk1"/>
                </a:solidFill>
              </a:defRPr>
            </a:lvl8pPr>
            <a:lvl9pPr lvl="8">
              <a:spcBef>
                <a:spcPts val="0"/>
              </a:spcBef>
              <a:spcAft>
                <a:spcPts val="0"/>
              </a:spcAft>
              <a:buClr>
                <a:schemeClr val="dk1"/>
              </a:buClr>
              <a:buSzPts val="2800"/>
              <a:buNone/>
              <a:defRPr b="1" sz="2800">
                <a:solidFill>
                  <a:schemeClr val="dk1"/>
                </a:solidFill>
              </a:defRPr>
            </a:lvl9pPr>
          </a:lstStyle>
          <a:p/>
        </p:txBody>
      </p:sp>
      <p:sp>
        <p:nvSpPr>
          <p:cNvPr id="7" name="Google Shape;7;p1"/>
          <p:cNvSpPr txBox="1"/>
          <p:nvPr>
            <p:ph idx="1" type="body"/>
          </p:nvPr>
        </p:nvSpPr>
        <p:spPr>
          <a:xfrm>
            <a:off x="311700" y="1152475"/>
            <a:ext cx="8520600" cy="2938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1700" y="4703625"/>
            <a:ext cx="107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2 October 2023</a:t>
            </a:r>
            <a:endParaRPr sz="1000"/>
          </a:p>
        </p:txBody>
      </p:sp>
      <p:sp>
        <p:nvSpPr>
          <p:cNvPr id="10" name="Google Shape;10;p1"/>
          <p:cNvSpPr txBox="1"/>
          <p:nvPr/>
        </p:nvSpPr>
        <p:spPr>
          <a:xfrm>
            <a:off x="2313150" y="4703625"/>
            <a:ext cx="4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ICM Development in HAPS</a:t>
            </a:r>
            <a:endParaRPr sz="1000"/>
          </a:p>
        </p:txBody>
      </p:sp>
      <p:sp>
        <p:nvSpPr>
          <p:cNvPr id="11" name="Google Shape;11;p1"/>
          <p:cNvSpPr txBox="1"/>
          <p:nvPr/>
        </p:nvSpPr>
        <p:spPr>
          <a:xfrm>
            <a:off x="7245550" y="4703625"/>
            <a:ext cx="14433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t>Kasetsart University</a:t>
            </a:r>
            <a:endParaRPr b="1" sz="1000"/>
          </a:p>
        </p:txBody>
      </p:sp>
      <p:sp>
        <p:nvSpPr>
          <p:cNvPr id="12" name="Google Shape;12;p1"/>
          <p:cNvSpPr txBox="1"/>
          <p:nvPr>
            <p:ph idx="2" type="body"/>
          </p:nvPr>
        </p:nvSpPr>
        <p:spPr>
          <a:xfrm>
            <a:off x="311700" y="4090525"/>
            <a:ext cx="8520600" cy="572700"/>
          </a:xfrm>
          <a:prstGeom prst="rect">
            <a:avLst/>
          </a:prstGeom>
          <a:noFill/>
          <a:ln>
            <a:noFill/>
          </a:ln>
        </p:spPr>
        <p:txBody>
          <a:bodyPr anchorCtr="0" anchor="t" bIns="91425" lIns="91425" spcFirstLastPara="1" rIns="91425" wrap="square" tIns="91425">
            <a:noAutofit/>
          </a:bodyPr>
          <a:lstStyle>
            <a:lvl1pPr indent="-285750" lvl="0" marL="457200" rtl="0">
              <a:spcBef>
                <a:spcPts val="0"/>
              </a:spcBef>
              <a:spcAft>
                <a:spcPts val="0"/>
              </a:spcAft>
              <a:buClr>
                <a:srgbClr val="666666"/>
              </a:buClr>
              <a:buSzPts val="900"/>
              <a:buChar char="●"/>
              <a:defRPr sz="900">
                <a:solidFill>
                  <a:srgbClr val="666666"/>
                </a:solidFill>
              </a:defRPr>
            </a:lvl1pPr>
            <a:lvl2pPr indent="-260350" lvl="1" marL="914400" rtl="0">
              <a:spcBef>
                <a:spcPts val="0"/>
              </a:spcBef>
              <a:spcAft>
                <a:spcPts val="0"/>
              </a:spcAft>
              <a:buClr>
                <a:srgbClr val="666666"/>
              </a:buClr>
              <a:buSzPts val="500"/>
              <a:buChar char="○"/>
              <a:defRPr sz="500">
                <a:solidFill>
                  <a:srgbClr val="666666"/>
                </a:solidFill>
              </a:defRPr>
            </a:lvl2pPr>
            <a:lvl3pPr indent="-260350" lvl="2" marL="1371600" rtl="0">
              <a:spcBef>
                <a:spcPts val="0"/>
              </a:spcBef>
              <a:spcAft>
                <a:spcPts val="0"/>
              </a:spcAft>
              <a:buClr>
                <a:srgbClr val="666666"/>
              </a:buClr>
              <a:buSzPts val="500"/>
              <a:buChar char="■"/>
              <a:defRPr sz="500">
                <a:solidFill>
                  <a:srgbClr val="666666"/>
                </a:solidFill>
              </a:defRPr>
            </a:lvl3pPr>
            <a:lvl4pPr indent="-260350" lvl="3" marL="1828800" rtl="0">
              <a:spcBef>
                <a:spcPts val="0"/>
              </a:spcBef>
              <a:spcAft>
                <a:spcPts val="0"/>
              </a:spcAft>
              <a:buClr>
                <a:srgbClr val="666666"/>
              </a:buClr>
              <a:buSzPts val="500"/>
              <a:buChar char="●"/>
              <a:defRPr sz="500">
                <a:solidFill>
                  <a:srgbClr val="666666"/>
                </a:solidFill>
              </a:defRPr>
            </a:lvl4pPr>
            <a:lvl5pPr indent="-260350" lvl="4" marL="2286000" rtl="0">
              <a:spcBef>
                <a:spcPts val="0"/>
              </a:spcBef>
              <a:spcAft>
                <a:spcPts val="0"/>
              </a:spcAft>
              <a:buClr>
                <a:srgbClr val="666666"/>
              </a:buClr>
              <a:buSzPts val="500"/>
              <a:buChar char="○"/>
              <a:defRPr sz="500">
                <a:solidFill>
                  <a:srgbClr val="666666"/>
                </a:solidFill>
              </a:defRPr>
            </a:lvl5pPr>
            <a:lvl6pPr indent="-260350" lvl="5" marL="2743200" rtl="0">
              <a:spcBef>
                <a:spcPts val="0"/>
              </a:spcBef>
              <a:spcAft>
                <a:spcPts val="0"/>
              </a:spcAft>
              <a:buClr>
                <a:srgbClr val="666666"/>
              </a:buClr>
              <a:buSzPts val="500"/>
              <a:buChar char="■"/>
              <a:defRPr sz="500">
                <a:solidFill>
                  <a:srgbClr val="666666"/>
                </a:solidFill>
              </a:defRPr>
            </a:lvl6pPr>
            <a:lvl7pPr indent="-260350" lvl="6" marL="3200400" rtl="0">
              <a:spcBef>
                <a:spcPts val="0"/>
              </a:spcBef>
              <a:spcAft>
                <a:spcPts val="0"/>
              </a:spcAft>
              <a:buClr>
                <a:srgbClr val="666666"/>
              </a:buClr>
              <a:buSzPts val="500"/>
              <a:buChar char="●"/>
              <a:defRPr sz="500">
                <a:solidFill>
                  <a:srgbClr val="666666"/>
                </a:solidFill>
              </a:defRPr>
            </a:lvl7pPr>
            <a:lvl8pPr indent="-260350" lvl="7" marL="3657600" rtl="0">
              <a:spcBef>
                <a:spcPts val="0"/>
              </a:spcBef>
              <a:spcAft>
                <a:spcPts val="0"/>
              </a:spcAft>
              <a:buClr>
                <a:srgbClr val="666666"/>
              </a:buClr>
              <a:buSzPts val="500"/>
              <a:buChar char="○"/>
              <a:defRPr sz="500">
                <a:solidFill>
                  <a:srgbClr val="666666"/>
                </a:solidFill>
              </a:defRPr>
            </a:lvl8pPr>
            <a:lvl9pPr indent="-260350" lvl="8" marL="4114800" rtl="0">
              <a:spcBef>
                <a:spcPts val="0"/>
              </a:spcBef>
              <a:spcAft>
                <a:spcPts val="0"/>
              </a:spcAft>
              <a:buClr>
                <a:srgbClr val="666666"/>
              </a:buClr>
              <a:buSzPts val="500"/>
              <a:buChar char="■"/>
              <a:defRPr sz="500">
                <a:solidFill>
                  <a:srgbClr val="666666"/>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ICM Development in HAPS</a:t>
            </a:r>
            <a:endParaRPr sz="4800"/>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Clr>
                <a:schemeClr val="dk1"/>
              </a:buClr>
              <a:buSzPct val="39285"/>
              <a:buFont typeface="Arial"/>
              <a:buNone/>
            </a:pPr>
            <a:r>
              <a:rPr lang="en"/>
              <a:t>Interference Coordination Method</a:t>
            </a:r>
            <a:endParaRPr/>
          </a:p>
          <a:p>
            <a:pPr indent="0" lvl="0" marL="0" rtl="0" algn="ctr">
              <a:lnSpc>
                <a:spcPct val="115000"/>
              </a:lnSpc>
              <a:spcBef>
                <a:spcPts val="0"/>
              </a:spcBef>
              <a:spcAft>
                <a:spcPts val="0"/>
              </a:spcAft>
              <a:buNone/>
            </a:pPr>
            <a:r>
              <a:rPr lang="en"/>
              <a:t>for Integrated HAPS-Terrestrial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nterference Analysis</a:t>
            </a:r>
            <a:endParaRPr/>
          </a:p>
        </p:txBody>
      </p:sp>
      <p:sp>
        <p:nvSpPr>
          <p:cNvPr id="135" name="Google Shape;135;p22"/>
          <p:cNvSpPr txBox="1"/>
          <p:nvPr>
            <p:ph idx="1" type="body"/>
          </p:nvPr>
        </p:nvSpPr>
        <p:spPr>
          <a:xfrm>
            <a:off x="311700" y="1152475"/>
            <a:ext cx="8520600" cy="35109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The highlight of interference in integrated system is the interference from HAPS downlink to terrestrial downlink, especially to user equipment (UE) </a:t>
            </a:r>
            <a:endParaRPr/>
          </a:p>
          <a:p>
            <a:pPr indent="0" lvl="0" marL="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Multi-beam transmission in HAPS can cause inter-beam interference. And its will lead to intra-beam interference.</a:t>
            </a:r>
            <a:endParaRPr/>
          </a:p>
          <a:p>
            <a:pPr indent="0" lvl="0" marL="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This method goals is to achieve better resource utilization and performance </a:t>
            </a:r>
            <a:r>
              <a:rPr lang="en"/>
              <a:t>by dynamically considering the changing traffic load </a:t>
            </a:r>
            <a:r>
              <a:rPr lang="en"/>
              <a:t>in HAPS and terrestrial networks</a:t>
            </a:r>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Interference Analysis</a:t>
            </a:r>
            <a:endParaRPr/>
          </a:p>
          <a:p>
            <a:pPr indent="0" lvl="0" marL="0" rtl="0" algn="l">
              <a:spcBef>
                <a:spcPts val="0"/>
              </a:spcBef>
              <a:spcAft>
                <a:spcPts val="0"/>
              </a:spcAft>
              <a:buNone/>
            </a:pPr>
            <a:r>
              <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3"/>
          <p:cNvPicPr preferRelativeResize="0"/>
          <p:nvPr/>
        </p:nvPicPr>
        <p:blipFill rotWithShape="1">
          <a:blip r:embed="rId3">
            <a:alphaModFix/>
          </a:blip>
          <a:srcRect b="0" l="0" r="0" t="15895"/>
          <a:stretch/>
        </p:blipFill>
        <p:spPr>
          <a:xfrm>
            <a:off x="844650" y="1163950"/>
            <a:ext cx="7454698" cy="32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a:t>
            </a:r>
            <a:r>
              <a:rPr lang="en"/>
              <a:t>Proposed Method</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3676650" y="869925"/>
            <a:ext cx="5155651" cy="2537250"/>
          </a:xfrm>
          <a:prstGeom prst="rect">
            <a:avLst/>
          </a:prstGeom>
          <a:noFill/>
          <a:ln>
            <a:noFill/>
          </a:ln>
        </p:spPr>
      </p:pic>
      <p:sp>
        <p:nvSpPr>
          <p:cNvPr id="155" name="Google Shape;155;p25"/>
          <p:cNvSpPr txBox="1"/>
          <p:nvPr>
            <p:ph type="title"/>
          </p:nvPr>
        </p:nvSpPr>
        <p:spPr>
          <a:xfrm>
            <a:off x="311700" y="555600"/>
            <a:ext cx="4130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Traffic Load and Deployment</a:t>
            </a:r>
            <a:endParaRPr/>
          </a:p>
        </p:txBody>
      </p:sp>
      <p:sp>
        <p:nvSpPr>
          <p:cNvPr id="156" name="Google Shape;156;p25"/>
          <p:cNvSpPr txBox="1"/>
          <p:nvPr>
            <p:ph idx="1" type="body"/>
          </p:nvPr>
        </p:nvSpPr>
        <p:spPr>
          <a:xfrm>
            <a:off x="311700" y="1389600"/>
            <a:ext cx="2866500" cy="270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Different cases based on traffic distribution and deployment</a:t>
            </a:r>
            <a:br>
              <a:rPr lang="en"/>
            </a:br>
            <a:r>
              <a:rPr lang="en"/>
              <a:t>of integrated system</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Liu, W., Hou, X., Chen, L., Hokazono, Y., &amp; Zhao, J. (2022). Interference Coordination Method for Integrated HAPS-Terrestrial Networks. </a:t>
            </a:r>
            <a:r>
              <a:rPr i="1" lang="en"/>
              <a:t>2022 IEEE 95th Vehicular Technology Conference: (VTC2022-Spring)</a:t>
            </a:r>
            <a:r>
              <a:rPr lang="en"/>
              <a:t>. https://doi.org/10.1109/vtc2022-spring54318.2022.9860546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A: Non-overlapping Areas</a:t>
            </a:r>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ph idx="2" type="body"/>
          </p:nvPr>
        </p:nvSpPr>
        <p:spPr>
          <a:xfrm>
            <a:off x="3897475" y="1152475"/>
            <a:ext cx="4935000" cy="293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overlaps between HAPS and TN coverage,</a:t>
            </a:r>
            <a:br>
              <a:rPr lang="en"/>
            </a:br>
            <a:r>
              <a:rPr lang="en"/>
              <a:t>only HAPS coverage is provided</a:t>
            </a:r>
            <a:endParaRPr/>
          </a:p>
          <a:p>
            <a:pPr indent="-317500" lvl="0" marL="457200" rtl="0" algn="l">
              <a:spcBef>
                <a:spcPts val="0"/>
              </a:spcBef>
              <a:spcAft>
                <a:spcPts val="0"/>
              </a:spcAft>
              <a:buSzPts val="1400"/>
              <a:buChar char="●"/>
            </a:pPr>
            <a:r>
              <a:rPr lang="en"/>
              <a:t>No interference</a:t>
            </a:r>
            <a:endParaRPr/>
          </a:p>
        </p:txBody>
      </p:sp>
      <p:sp>
        <p:nvSpPr>
          <p:cNvPr id="166" name="Google Shape;166;p26"/>
          <p:cNvSpPr txBox="1"/>
          <p:nvPr>
            <p:ph idx="3" type="body"/>
          </p:nvPr>
        </p:nvSpPr>
        <p:spPr>
          <a:xfrm>
            <a:off x="311700" y="409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6"/>
          <p:cNvPicPr preferRelativeResize="0"/>
          <p:nvPr/>
        </p:nvPicPr>
        <p:blipFill rotWithShape="1">
          <a:blip r:embed="rId3">
            <a:alphaModFix/>
          </a:blip>
          <a:srcRect b="0" l="0" r="45343" t="0"/>
          <a:stretch/>
        </p:blipFill>
        <p:spPr>
          <a:xfrm>
            <a:off x="311700" y="1162200"/>
            <a:ext cx="3129834" cy="281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Bs: Overlapping Areas</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7"/>
          <p:cNvSpPr txBox="1"/>
          <p:nvPr>
            <p:ph idx="1" type="body"/>
          </p:nvPr>
        </p:nvSpPr>
        <p:spPr>
          <a:xfrm>
            <a:off x="311700" y="1152475"/>
            <a:ext cx="3999900" cy="293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Their exist </a:t>
            </a:r>
            <a:r>
              <a:rPr lang="en"/>
              <a:t>overlapping</a:t>
            </a:r>
            <a:r>
              <a:rPr lang="en"/>
              <a:t> areas between HAPS and TN coverage</a:t>
            </a:r>
            <a:endParaRPr/>
          </a:p>
          <a:p>
            <a:pPr indent="-317500" lvl="0" marL="457200" rtl="0" algn="l">
              <a:spcBef>
                <a:spcPts val="0"/>
              </a:spcBef>
              <a:spcAft>
                <a:spcPts val="0"/>
              </a:spcAft>
              <a:buSzPts val="1400"/>
              <a:buChar char="●"/>
            </a:pPr>
            <a:r>
              <a:rPr lang="en"/>
              <a:t>C</a:t>
            </a:r>
            <a:r>
              <a:rPr lang="en"/>
              <a:t>onsidering traffic distribution in HAPS and TN, this case is f</a:t>
            </a:r>
            <a:r>
              <a:rPr lang="en"/>
              <a:t>urther divided into 3 subcases, B1 through B3</a:t>
            </a:r>
            <a:endParaRPr/>
          </a:p>
        </p:txBody>
      </p:sp>
      <p:sp>
        <p:nvSpPr>
          <p:cNvPr id="175" name="Google Shape;175;p27"/>
          <p:cNvSpPr txBox="1"/>
          <p:nvPr>
            <p:ph idx="3" type="body"/>
          </p:nvPr>
        </p:nvSpPr>
        <p:spPr>
          <a:xfrm>
            <a:off x="311700" y="409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7"/>
          <p:cNvPicPr preferRelativeResize="0"/>
          <p:nvPr/>
        </p:nvPicPr>
        <p:blipFill rotWithShape="1">
          <a:blip r:embed="rId3">
            <a:alphaModFix/>
          </a:blip>
          <a:srcRect b="629" l="43016" r="0" t="-630"/>
          <a:stretch/>
        </p:blipFill>
        <p:spPr>
          <a:xfrm>
            <a:off x="5569200" y="1145100"/>
            <a:ext cx="3263102" cy="281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B-subcases</a:t>
            </a:r>
            <a:endParaRPr/>
          </a:p>
        </p:txBody>
      </p:sp>
      <p:sp>
        <p:nvSpPr>
          <p:cNvPr id="182" name="Google Shape;182;p28"/>
          <p:cNvSpPr txBox="1"/>
          <p:nvPr>
            <p:ph idx="1"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4" name="Google Shape;184;p28"/>
          <p:cNvGraphicFramePr/>
          <p:nvPr/>
        </p:nvGraphicFramePr>
        <p:xfrm>
          <a:off x="311700" y="1118400"/>
          <a:ext cx="3000000" cy="3000000"/>
        </p:xfrm>
        <a:graphic>
          <a:graphicData uri="http://schemas.openxmlformats.org/drawingml/2006/table">
            <a:tbl>
              <a:tblPr>
                <a:noFill/>
                <a:tableStyleId>{1B343CB3-4AE0-49FF-8871-5A3D1AAA67A8}</a:tableStyleId>
              </a:tblPr>
              <a:tblGrid>
                <a:gridCol w="818050"/>
                <a:gridCol w="1201800"/>
                <a:gridCol w="3250325"/>
                <a:gridCol w="3250325"/>
              </a:tblGrid>
              <a:tr h="381000">
                <a:tc>
                  <a:txBody>
                    <a:bodyPr/>
                    <a:lstStyle/>
                    <a:p>
                      <a:pPr indent="0" lvl="0" marL="0" rtl="0" algn="l">
                        <a:spcBef>
                          <a:spcPts val="0"/>
                        </a:spcBef>
                        <a:spcAft>
                          <a:spcPts val="0"/>
                        </a:spcAft>
                        <a:buNone/>
                      </a:pPr>
                      <a:r>
                        <a:rPr b="1" lang="en" sz="1200"/>
                        <a:t>Subcase</a:t>
                      </a:r>
                      <a:endParaRPr b="1" sz="1200"/>
                    </a:p>
                  </a:txBody>
                  <a:tcPr marT="91425" marB="91425" marR="91425" marL="91425"/>
                </a:tc>
                <a:tc>
                  <a:txBody>
                    <a:bodyPr/>
                    <a:lstStyle/>
                    <a:p>
                      <a:pPr indent="0" lvl="0" marL="0" rtl="0" algn="l">
                        <a:spcBef>
                          <a:spcPts val="0"/>
                        </a:spcBef>
                        <a:spcAft>
                          <a:spcPts val="0"/>
                        </a:spcAft>
                        <a:buNone/>
                      </a:pPr>
                      <a:r>
                        <a:rPr b="1" lang="en" sz="1200"/>
                        <a:t>Traffic Load</a:t>
                      </a:r>
                      <a:endParaRPr b="1" sz="1200"/>
                    </a:p>
                  </a:txBody>
                  <a:tcPr marT="91425" marB="91425" marR="91425" marL="91425"/>
                </a:tc>
                <a:tc>
                  <a:txBody>
                    <a:bodyPr/>
                    <a:lstStyle/>
                    <a:p>
                      <a:pPr indent="0" lvl="0" marL="0" rtl="0" algn="l">
                        <a:spcBef>
                          <a:spcPts val="0"/>
                        </a:spcBef>
                        <a:spcAft>
                          <a:spcPts val="0"/>
                        </a:spcAft>
                        <a:buNone/>
                      </a:pPr>
                      <a:r>
                        <a:rPr b="1" lang="en" sz="1200"/>
                        <a:t>Condition</a:t>
                      </a:r>
                      <a:endParaRPr b="1" sz="1200"/>
                    </a:p>
                  </a:txBody>
                  <a:tcPr marT="91425" marB="91425" marR="91425" marL="91425"/>
                </a:tc>
                <a:tc>
                  <a:txBody>
                    <a:bodyPr/>
                    <a:lstStyle/>
                    <a:p>
                      <a:pPr indent="0" lvl="0" marL="0" rtl="0" algn="l">
                        <a:spcBef>
                          <a:spcPts val="0"/>
                        </a:spcBef>
                        <a:spcAft>
                          <a:spcPts val="0"/>
                        </a:spcAft>
                        <a:buNone/>
                      </a:pPr>
                      <a:r>
                        <a:rPr b="1" lang="en" sz="1200"/>
                        <a:t>Consideration</a:t>
                      </a:r>
                      <a:endParaRPr b="1" sz="1200"/>
                    </a:p>
                  </a:txBody>
                  <a:tcPr marT="91425" marB="91425" marR="91425" marL="91425"/>
                </a:tc>
              </a:tr>
              <a:tr h="381000">
                <a:tc>
                  <a:txBody>
                    <a:bodyPr/>
                    <a:lstStyle/>
                    <a:p>
                      <a:pPr indent="0" lvl="0" marL="0" rtl="0" algn="l">
                        <a:spcBef>
                          <a:spcPts val="0"/>
                        </a:spcBef>
                        <a:spcAft>
                          <a:spcPts val="0"/>
                        </a:spcAft>
                        <a:buNone/>
                      </a:pPr>
                      <a:r>
                        <a:rPr b="1" lang="en" sz="1200"/>
                        <a:t>B1</a:t>
                      </a:r>
                      <a:endParaRPr b="1" sz="1200"/>
                    </a:p>
                  </a:txBody>
                  <a:tcPr marT="91425" marB="91425" marR="91425" marL="91425"/>
                </a:tc>
                <a:tc>
                  <a:txBody>
                    <a:bodyPr/>
                    <a:lstStyle/>
                    <a:p>
                      <a:pPr indent="0" lvl="0" marL="0" rtl="0" algn="l">
                        <a:spcBef>
                          <a:spcPts val="0"/>
                        </a:spcBef>
                        <a:spcAft>
                          <a:spcPts val="0"/>
                        </a:spcAft>
                        <a:buNone/>
                      </a:pPr>
                      <a:r>
                        <a:rPr lang="en" sz="1200"/>
                        <a:t>HAPS</a:t>
                      </a:r>
                      <a:endParaRPr sz="1200"/>
                    </a:p>
                  </a:txBody>
                  <a:tcPr marT="91425" marB="91425" marR="91425" marL="91425"/>
                </a:tc>
                <a:tc>
                  <a:txBody>
                    <a:bodyPr/>
                    <a:lstStyle/>
                    <a:p>
                      <a:pPr indent="0" lvl="0" marL="0" rtl="0" algn="l">
                        <a:spcBef>
                          <a:spcPts val="0"/>
                        </a:spcBef>
                        <a:spcAft>
                          <a:spcPts val="0"/>
                        </a:spcAft>
                        <a:buNone/>
                      </a:pPr>
                      <a:r>
                        <a:rPr lang="en" sz="1200"/>
                        <a:t>Inter-system interference can be ignored;</a:t>
                      </a:r>
                      <a:br>
                        <a:rPr lang="en" sz="1200"/>
                      </a:br>
                      <a:r>
                        <a:rPr lang="en" sz="1200">
                          <a:solidFill>
                            <a:schemeClr val="dk1"/>
                          </a:solidFill>
                        </a:rPr>
                        <a:t>l</a:t>
                      </a:r>
                      <a:r>
                        <a:rPr lang="en" sz="1200">
                          <a:solidFill>
                            <a:schemeClr val="dk1"/>
                          </a:solidFill>
                        </a:rPr>
                        <a:t>ong distance between HAPS and TN</a:t>
                      </a:r>
                      <a:endParaRPr sz="1200"/>
                    </a:p>
                  </a:txBody>
                  <a:tcPr marT="91425" marB="91425" marR="91425" marL="91425"/>
                </a:tc>
                <a:tc>
                  <a:txBody>
                    <a:bodyPr/>
                    <a:lstStyle/>
                    <a:p>
                      <a:pPr indent="0" lvl="0" marL="0" rtl="0" algn="l">
                        <a:spcBef>
                          <a:spcPts val="0"/>
                        </a:spcBef>
                        <a:spcAft>
                          <a:spcPts val="0"/>
                        </a:spcAft>
                        <a:buNone/>
                      </a:pPr>
                      <a:r>
                        <a:rPr lang="en" sz="1200"/>
                        <a:t>Turn TN base stations into idle state</a:t>
                      </a:r>
                      <a:endParaRPr sz="1200"/>
                    </a:p>
                  </a:txBody>
                  <a:tcPr marT="91425" marB="91425" marR="91425" marL="91425"/>
                </a:tc>
              </a:tr>
              <a:tr h="381000">
                <a:tc>
                  <a:txBody>
                    <a:bodyPr/>
                    <a:lstStyle/>
                    <a:p>
                      <a:pPr indent="0" lvl="0" marL="0" rtl="0" algn="l">
                        <a:spcBef>
                          <a:spcPts val="0"/>
                        </a:spcBef>
                        <a:spcAft>
                          <a:spcPts val="0"/>
                        </a:spcAft>
                        <a:buNone/>
                      </a:pPr>
                      <a:r>
                        <a:rPr b="1" lang="en" sz="1200"/>
                        <a:t>B2</a:t>
                      </a:r>
                      <a:endParaRPr b="1" sz="1200"/>
                    </a:p>
                  </a:txBody>
                  <a:tcPr marT="91425" marB="91425" marR="91425" marL="91425"/>
                </a:tc>
                <a:tc>
                  <a:txBody>
                    <a:bodyPr/>
                    <a:lstStyle/>
                    <a:p>
                      <a:pPr indent="0" lvl="0" marL="0" rtl="0" algn="l">
                        <a:spcBef>
                          <a:spcPts val="0"/>
                        </a:spcBef>
                        <a:spcAft>
                          <a:spcPts val="0"/>
                        </a:spcAft>
                        <a:buNone/>
                      </a:pPr>
                      <a:r>
                        <a:rPr lang="en" sz="1200"/>
                        <a:t>TN</a:t>
                      </a:r>
                      <a:endParaRPr sz="1200"/>
                    </a:p>
                  </a:txBody>
                  <a:tcPr marT="91425" marB="91425" marR="91425" marL="91425"/>
                </a:tc>
                <a:tc>
                  <a:txBody>
                    <a:bodyPr/>
                    <a:lstStyle/>
                    <a:p>
                      <a:pPr indent="0" lvl="0" marL="0" rtl="0" algn="l">
                        <a:spcBef>
                          <a:spcPts val="0"/>
                        </a:spcBef>
                        <a:spcAft>
                          <a:spcPts val="0"/>
                        </a:spcAft>
                        <a:buNone/>
                      </a:pPr>
                      <a:r>
                        <a:rPr lang="en" sz="1200"/>
                        <a:t>No interference from HAPS to TN</a:t>
                      </a:r>
                      <a:endParaRPr sz="1200"/>
                    </a:p>
                  </a:txBody>
                  <a:tcPr marT="91425" marB="91425" marR="91425" marL="91425"/>
                </a:tc>
                <a:tc>
                  <a:txBody>
                    <a:bodyPr/>
                    <a:lstStyle/>
                    <a:p>
                      <a:pPr indent="0" lvl="0" marL="0" rtl="0" algn="l">
                        <a:spcBef>
                          <a:spcPts val="0"/>
                        </a:spcBef>
                        <a:spcAft>
                          <a:spcPts val="0"/>
                        </a:spcAft>
                        <a:buNone/>
                      </a:pPr>
                      <a:r>
                        <a:rPr lang="en" sz="1200"/>
                        <a:t>Turn HAPS beam or CPE for the cell </a:t>
                      </a:r>
                      <a:r>
                        <a:rPr lang="en" sz="1200">
                          <a:solidFill>
                            <a:schemeClr val="dk1"/>
                          </a:solidFill>
                        </a:rPr>
                        <a:t>off</a:t>
                      </a:r>
                      <a:endParaRPr sz="1200"/>
                    </a:p>
                  </a:txBody>
                  <a:tcPr marT="91425" marB="91425" marR="91425" marL="91425"/>
                </a:tc>
              </a:tr>
              <a:tr h="381000">
                <a:tc>
                  <a:txBody>
                    <a:bodyPr/>
                    <a:lstStyle/>
                    <a:p>
                      <a:pPr indent="0" lvl="0" marL="0" rtl="0" algn="l">
                        <a:spcBef>
                          <a:spcPts val="0"/>
                        </a:spcBef>
                        <a:spcAft>
                          <a:spcPts val="0"/>
                        </a:spcAft>
                        <a:buNone/>
                      </a:pPr>
                      <a:r>
                        <a:rPr b="1" lang="en" sz="1200"/>
                        <a:t>B3</a:t>
                      </a:r>
                      <a:endParaRPr b="1" sz="1200"/>
                    </a:p>
                  </a:txBody>
                  <a:tcPr marT="91425" marB="91425" marR="91425" marL="91425"/>
                </a:tc>
                <a:tc>
                  <a:txBody>
                    <a:bodyPr/>
                    <a:lstStyle/>
                    <a:p>
                      <a:pPr indent="0" lvl="0" marL="0" rtl="0" algn="l">
                        <a:spcBef>
                          <a:spcPts val="0"/>
                        </a:spcBef>
                        <a:spcAft>
                          <a:spcPts val="0"/>
                        </a:spcAft>
                        <a:buNone/>
                      </a:pPr>
                      <a:r>
                        <a:rPr lang="en" sz="1200"/>
                        <a:t>HAPS and TN</a:t>
                      </a:r>
                      <a:endParaRPr sz="1200"/>
                    </a:p>
                  </a:txBody>
                  <a:tcPr marT="91425" marB="91425" marR="91425" marL="91425"/>
                </a:tc>
                <a:tc>
                  <a:txBody>
                    <a:bodyPr/>
                    <a:lstStyle/>
                    <a:p>
                      <a:pPr indent="-190500" lvl="0" marL="228600" rtl="0" algn="l">
                        <a:spcBef>
                          <a:spcPts val="0"/>
                        </a:spcBef>
                        <a:spcAft>
                          <a:spcPts val="0"/>
                        </a:spcAft>
                        <a:buSzPts val="1200"/>
                        <a:buChar char="●"/>
                      </a:pPr>
                      <a:r>
                        <a:rPr lang="en" sz="1200"/>
                        <a:t>Inter-beam interference from HAPS cells</a:t>
                      </a:r>
                      <a:endParaRPr sz="1200"/>
                    </a:p>
                    <a:p>
                      <a:pPr indent="-190500" lvl="0" marL="228600" rtl="0" algn="l">
                        <a:spcBef>
                          <a:spcPts val="0"/>
                        </a:spcBef>
                        <a:spcAft>
                          <a:spcPts val="0"/>
                        </a:spcAft>
                        <a:buSzPts val="1200"/>
                        <a:buChar char="●"/>
                      </a:pPr>
                      <a:r>
                        <a:rPr lang="en" sz="1200"/>
                        <a:t>Inter-system interference</a:t>
                      </a:r>
                      <a:endParaRPr sz="1200"/>
                    </a:p>
                  </a:txBody>
                  <a:tcPr marT="91425" marB="91425" marR="91425" marL="91425"/>
                </a:tc>
                <a:tc>
                  <a:txBody>
                    <a:bodyPr/>
                    <a:lstStyle/>
                    <a:p>
                      <a:pPr indent="0" lvl="0" marL="0" rtl="0" algn="l">
                        <a:spcBef>
                          <a:spcPts val="0"/>
                        </a:spcBef>
                        <a:spcAft>
                          <a:spcPts val="0"/>
                        </a:spcAft>
                        <a:buNone/>
                      </a:pPr>
                      <a:r>
                        <a:rPr lang="en" sz="1200"/>
                        <a:t>Further</a:t>
                      </a:r>
                      <a:r>
                        <a:rPr lang="en" sz="1200"/>
                        <a:t> analysis required (next page)</a:t>
                      </a:r>
                      <a:endParaRPr sz="12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B3 Analysis: The Patterns</a:t>
            </a:r>
            <a:endParaRPr/>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9"/>
          <p:cNvSpPr txBox="1"/>
          <p:nvPr>
            <p:ph idx="1"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2" name="Google Shape;192;p29"/>
          <p:cNvGraphicFramePr/>
          <p:nvPr/>
        </p:nvGraphicFramePr>
        <p:xfrm>
          <a:off x="311700" y="1118400"/>
          <a:ext cx="3000000" cy="3000000"/>
        </p:xfrm>
        <a:graphic>
          <a:graphicData uri="http://schemas.openxmlformats.org/drawingml/2006/table">
            <a:tbl>
              <a:tblPr>
                <a:noFill/>
                <a:tableStyleId>{1B343CB3-4AE0-49FF-8871-5A3D1AAA67A8}</a:tableStyleId>
              </a:tblPr>
              <a:tblGrid>
                <a:gridCol w="872850"/>
                <a:gridCol w="1456100"/>
                <a:gridCol w="1456100"/>
                <a:gridCol w="4735550"/>
              </a:tblGrid>
              <a:tr h="381000">
                <a:tc>
                  <a:txBody>
                    <a:bodyPr/>
                    <a:lstStyle/>
                    <a:p>
                      <a:pPr indent="0" lvl="0" marL="0" rtl="0" algn="r">
                        <a:spcBef>
                          <a:spcPts val="0"/>
                        </a:spcBef>
                        <a:spcAft>
                          <a:spcPts val="0"/>
                        </a:spcAft>
                        <a:buNone/>
                      </a:pPr>
                      <a:r>
                        <a:rPr b="1" lang="en" sz="1200"/>
                        <a:t>Pattern #</a:t>
                      </a:r>
                      <a:endParaRPr b="1" sz="1200"/>
                    </a:p>
                  </a:txBody>
                  <a:tcPr marT="91425" marB="91425" marR="91425" marL="91425"/>
                </a:tc>
                <a:tc>
                  <a:txBody>
                    <a:bodyPr/>
                    <a:lstStyle/>
                    <a:p>
                      <a:pPr indent="0" lvl="0" marL="0" rtl="0" algn="ctr">
                        <a:spcBef>
                          <a:spcPts val="0"/>
                        </a:spcBef>
                        <a:spcAft>
                          <a:spcPts val="0"/>
                        </a:spcAft>
                        <a:buNone/>
                      </a:pPr>
                      <a:r>
                        <a:rPr b="1" lang="en" sz="1200"/>
                        <a:t>HAPS is active</a:t>
                      </a:r>
                      <a:endParaRPr b="1" sz="1200"/>
                    </a:p>
                  </a:txBody>
                  <a:tcPr marT="91425" marB="91425" marR="91425" marL="91425"/>
                </a:tc>
                <a:tc>
                  <a:txBody>
                    <a:bodyPr/>
                    <a:lstStyle/>
                    <a:p>
                      <a:pPr indent="0" lvl="0" marL="0" rtl="0" algn="ctr">
                        <a:spcBef>
                          <a:spcPts val="0"/>
                        </a:spcBef>
                        <a:spcAft>
                          <a:spcPts val="0"/>
                        </a:spcAft>
                        <a:buNone/>
                      </a:pPr>
                      <a:r>
                        <a:rPr b="1" lang="en" sz="1200"/>
                        <a:t>TN is active</a:t>
                      </a:r>
                      <a:endParaRPr b="1" sz="1200"/>
                    </a:p>
                  </a:txBody>
                  <a:tcPr marT="91425" marB="91425" marR="91425" marL="91425"/>
                </a:tc>
                <a:tc>
                  <a:txBody>
                    <a:bodyPr/>
                    <a:lstStyle/>
                    <a:p>
                      <a:pPr indent="0" lvl="0" marL="0" rtl="0" algn="ctr">
                        <a:spcBef>
                          <a:spcPts val="0"/>
                        </a:spcBef>
                        <a:spcAft>
                          <a:spcPts val="0"/>
                        </a:spcAft>
                        <a:buNone/>
                      </a:pPr>
                      <a:r>
                        <a:rPr b="1" lang="en" sz="1200"/>
                        <a:t>Coordination</a:t>
                      </a:r>
                      <a:endParaRPr b="1" sz="1200"/>
                    </a:p>
                  </a:txBody>
                  <a:tcPr marT="91425" marB="91425" marR="91425" marL="91425"/>
                </a:tc>
              </a:tr>
              <a:tr h="381000">
                <a:tc>
                  <a:txBody>
                    <a:bodyPr/>
                    <a:lstStyle/>
                    <a:p>
                      <a:pPr indent="0" lvl="0" marL="0" rtl="0" algn="r">
                        <a:spcBef>
                          <a:spcPts val="0"/>
                        </a:spcBef>
                        <a:spcAft>
                          <a:spcPts val="0"/>
                        </a:spcAft>
                        <a:buNone/>
                      </a:pPr>
                      <a:r>
                        <a:rPr b="1" lang="en" sz="1200"/>
                        <a:t>1</a:t>
                      </a:r>
                      <a:endParaRPr b="1" sz="12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br>
                        <a:rPr lang="en">
                          <a:solidFill>
                            <a:schemeClr val="dk1"/>
                          </a:solidFill>
                        </a:rPr>
                      </a:br>
                      <a:r>
                        <a:rPr lang="en">
                          <a:solidFill>
                            <a:schemeClr val="dk1"/>
                          </a:solidFill>
                        </a:rPr>
                        <a:t>Both HAPS and TN serve users with same time-frequency resources</a:t>
                      </a:r>
                      <a:endParaRPr/>
                    </a:p>
                  </a:txBody>
                  <a:tcPr marT="91425" marB="91425" marR="91425" marL="91425"/>
                </a:tc>
              </a:tr>
              <a:tr h="381000">
                <a:tc>
                  <a:txBody>
                    <a:bodyPr/>
                    <a:lstStyle/>
                    <a:p>
                      <a:pPr indent="0" lvl="0" marL="0" rtl="0" algn="r">
                        <a:spcBef>
                          <a:spcPts val="0"/>
                        </a:spcBef>
                        <a:spcAft>
                          <a:spcPts val="0"/>
                        </a:spcAft>
                        <a:buNone/>
                      </a:pPr>
                      <a:r>
                        <a:rPr b="1" lang="en" sz="1200"/>
                        <a:t>2</a:t>
                      </a:r>
                      <a:endParaRPr b="1" sz="12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r">
                        <a:spcBef>
                          <a:spcPts val="0"/>
                        </a:spcBef>
                        <a:spcAft>
                          <a:spcPts val="0"/>
                        </a:spcAft>
                        <a:buNone/>
                      </a:pPr>
                      <a:r>
                        <a:rPr b="1" lang="en" sz="1200"/>
                        <a:t>3</a:t>
                      </a:r>
                      <a:endParaRPr b="1"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r>
              <a:tr h="381000">
                <a:tc>
                  <a:txBody>
                    <a:bodyPr/>
                    <a:lstStyle/>
                    <a:p>
                      <a:pPr indent="0" lvl="0" marL="0" rtl="0" algn="r">
                        <a:spcBef>
                          <a:spcPts val="0"/>
                        </a:spcBef>
                        <a:spcAft>
                          <a:spcPts val="0"/>
                        </a:spcAft>
                        <a:buNone/>
                      </a:pPr>
                      <a:r>
                        <a:rPr b="1" lang="en" sz="1200"/>
                        <a:t>4</a:t>
                      </a:r>
                      <a:endParaRPr b="1"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sz="12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Results</a:t>
            </a:r>
            <a:endParaRPr/>
          </a:p>
        </p:txBody>
      </p:sp>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9" name="Google Shape;199;p30"/>
          <p:cNvGraphicFramePr/>
          <p:nvPr/>
        </p:nvGraphicFramePr>
        <p:xfrm>
          <a:off x="676300" y="1343425"/>
          <a:ext cx="3000000" cy="3000000"/>
        </p:xfrm>
        <a:graphic>
          <a:graphicData uri="http://schemas.openxmlformats.org/drawingml/2006/table">
            <a:tbl>
              <a:tblPr>
                <a:noFill/>
                <a:tableStyleId>{1B343CB3-4AE0-49FF-8871-5A3D1AAA67A8}</a:tableStyleId>
              </a:tblPr>
              <a:tblGrid>
                <a:gridCol w="1949050"/>
                <a:gridCol w="1949050"/>
                <a:gridCol w="1949050"/>
                <a:gridCol w="1949050"/>
              </a:tblGrid>
              <a:tr h="751075">
                <a:tc>
                  <a:txBody>
                    <a:bodyPr/>
                    <a:lstStyle/>
                    <a:p>
                      <a:pPr indent="0" lvl="0" marL="0" rtl="0" algn="ctr">
                        <a:spcBef>
                          <a:spcPts val="0"/>
                        </a:spcBef>
                        <a:spcAft>
                          <a:spcPts val="0"/>
                        </a:spcAft>
                        <a:buNone/>
                      </a:pPr>
                      <a:r>
                        <a:rPr b="1" lang="en" sz="1200">
                          <a:solidFill>
                            <a:srgbClr val="313338"/>
                          </a:solidFill>
                        </a:rPr>
                        <a:t>Result</a:t>
                      </a:r>
                      <a:endParaRPr b="1"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b="1" lang="en" sz="1200">
                          <a:solidFill>
                            <a:srgbClr val="313338"/>
                          </a:solidFill>
                        </a:rPr>
                        <a:t>Proposed Method</a:t>
                      </a:r>
                      <a:endParaRPr b="1"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b="1" lang="en" sz="1200">
                          <a:solidFill>
                            <a:srgbClr val="313338"/>
                          </a:solidFill>
                        </a:rPr>
                        <a:t>Baseline 1 </a:t>
                      </a:r>
                      <a:endParaRPr b="1" sz="1200">
                        <a:solidFill>
                          <a:srgbClr val="313338"/>
                        </a:solidFill>
                      </a:endParaRPr>
                    </a:p>
                    <a:p>
                      <a:pPr indent="0" lvl="0" marL="0" rtl="0" algn="ctr">
                        <a:spcBef>
                          <a:spcPts val="0"/>
                        </a:spcBef>
                        <a:spcAft>
                          <a:spcPts val="0"/>
                        </a:spcAft>
                        <a:buNone/>
                      </a:pPr>
                      <a:r>
                        <a:rPr b="1" lang="en" sz="1200">
                          <a:solidFill>
                            <a:srgbClr val="313338"/>
                          </a:solidFill>
                        </a:rPr>
                        <a:t>(Fixed Allocation)</a:t>
                      </a:r>
                      <a:endParaRPr b="1"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b="1" lang="en" sz="1200">
                          <a:solidFill>
                            <a:srgbClr val="313338"/>
                          </a:solidFill>
                        </a:rPr>
                        <a:t>Baseline 2 </a:t>
                      </a:r>
                      <a:endParaRPr b="1" sz="1200">
                        <a:solidFill>
                          <a:srgbClr val="313338"/>
                        </a:solidFill>
                      </a:endParaRPr>
                    </a:p>
                    <a:p>
                      <a:pPr indent="0" lvl="0" marL="0" rtl="0" algn="ctr">
                        <a:spcBef>
                          <a:spcPts val="0"/>
                        </a:spcBef>
                        <a:spcAft>
                          <a:spcPts val="0"/>
                        </a:spcAft>
                        <a:buNone/>
                      </a:pPr>
                      <a:r>
                        <a:rPr b="1" lang="en" sz="1200">
                          <a:solidFill>
                            <a:srgbClr val="313338"/>
                          </a:solidFill>
                        </a:rPr>
                        <a:t>(Orthogonal Allocation)</a:t>
                      </a:r>
                      <a:endParaRPr b="1" sz="1200">
                        <a:solidFill>
                          <a:srgbClr val="313338"/>
                        </a:solidFill>
                      </a:endParaRPr>
                    </a:p>
                  </a:txBody>
                  <a:tcPr marT="91425" marB="91425" marR="91425" marL="91425" anchor="ctr"/>
                </a:tc>
              </a:tr>
              <a:tr h="705500">
                <a:tc>
                  <a:txBody>
                    <a:bodyPr/>
                    <a:lstStyle/>
                    <a:p>
                      <a:pPr indent="0" lvl="0" marL="0" rtl="0" algn="ctr">
                        <a:spcBef>
                          <a:spcPts val="0"/>
                        </a:spcBef>
                        <a:spcAft>
                          <a:spcPts val="0"/>
                        </a:spcAft>
                        <a:buNone/>
                      </a:pPr>
                      <a:r>
                        <a:rPr lang="en" sz="1200">
                          <a:solidFill>
                            <a:srgbClr val="313338"/>
                          </a:solidFill>
                        </a:rPr>
                        <a:t>Throughput </a:t>
                      </a:r>
                      <a:endParaRPr sz="1200">
                        <a:solidFill>
                          <a:srgbClr val="313338"/>
                        </a:solidFill>
                      </a:endParaRPr>
                    </a:p>
                    <a:p>
                      <a:pPr indent="0" lvl="0" marL="0" rtl="0" algn="ctr">
                        <a:spcBef>
                          <a:spcPts val="0"/>
                        </a:spcBef>
                        <a:spcAft>
                          <a:spcPts val="0"/>
                        </a:spcAft>
                        <a:buNone/>
                      </a:pPr>
                      <a:r>
                        <a:rPr lang="en" sz="1200">
                          <a:solidFill>
                            <a:srgbClr val="313338"/>
                          </a:solidFill>
                        </a:rPr>
                        <a:t>(HAPS Users)</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Higher</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Lower</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Higher</a:t>
                      </a:r>
                      <a:endParaRPr sz="1200">
                        <a:solidFill>
                          <a:srgbClr val="313338"/>
                        </a:solidFill>
                      </a:endParaRPr>
                    </a:p>
                  </a:txBody>
                  <a:tcPr marT="91425" marB="91425" marR="91425" marL="91425" anchor="ctr"/>
                </a:tc>
              </a:tr>
              <a:tr h="705500">
                <a:tc>
                  <a:txBody>
                    <a:bodyPr/>
                    <a:lstStyle/>
                    <a:p>
                      <a:pPr indent="0" lvl="0" marL="0" rtl="0" algn="ctr">
                        <a:spcBef>
                          <a:spcPts val="0"/>
                        </a:spcBef>
                        <a:spcAft>
                          <a:spcPts val="0"/>
                        </a:spcAft>
                        <a:buNone/>
                      </a:pPr>
                      <a:r>
                        <a:rPr lang="en" sz="1200">
                          <a:solidFill>
                            <a:srgbClr val="313338"/>
                          </a:solidFill>
                        </a:rPr>
                        <a:t>Throughput </a:t>
                      </a:r>
                      <a:endParaRPr sz="1200">
                        <a:solidFill>
                          <a:srgbClr val="313338"/>
                        </a:solidFill>
                      </a:endParaRPr>
                    </a:p>
                    <a:p>
                      <a:pPr indent="0" lvl="0" marL="0" rtl="0" algn="ctr">
                        <a:spcBef>
                          <a:spcPts val="0"/>
                        </a:spcBef>
                        <a:spcAft>
                          <a:spcPts val="0"/>
                        </a:spcAft>
                        <a:buNone/>
                      </a:pPr>
                      <a:r>
                        <a:rPr lang="en" sz="1200">
                          <a:solidFill>
                            <a:srgbClr val="313338"/>
                          </a:solidFill>
                        </a:rPr>
                        <a:t>(Terrestrial Users</a:t>
                      </a:r>
                      <a:r>
                        <a:rPr lang="en" sz="1200">
                          <a:solidFill>
                            <a:srgbClr val="313338"/>
                          </a:solidFill>
                        </a:rPr>
                        <a:t>)</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rgbClr val="313338"/>
                          </a:solidFill>
                        </a:rPr>
                        <a:t>Higher</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rgbClr val="313338"/>
                          </a:solidFill>
                        </a:rPr>
                        <a:t>Higher</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Lower</a:t>
                      </a:r>
                      <a:endParaRPr sz="1200">
                        <a:solidFill>
                          <a:srgbClr val="313338"/>
                        </a:solidFill>
                      </a:endParaRPr>
                    </a:p>
                  </a:txBody>
                  <a:tcPr marT="91425" marB="91425" marR="91425" marL="91425" anchor="ctr"/>
                </a:tc>
              </a:tr>
              <a:tr h="509500">
                <a:tc>
                  <a:txBody>
                    <a:bodyPr/>
                    <a:lstStyle/>
                    <a:p>
                      <a:pPr indent="0" lvl="0" marL="0" rtl="0" algn="ctr">
                        <a:spcBef>
                          <a:spcPts val="0"/>
                        </a:spcBef>
                        <a:spcAft>
                          <a:spcPts val="0"/>
                        </a:spcAft>
                        <a:buNone/>
                      </a:pPr>
                      <a:r>
                        <a:rPr lang="en" sz="1200">
                          <a:solidFill>
                            <a:srgbClr val="313338"/>
                          </a:solidFill>
                        </a:rPr>
                        <a:t>Interbeam Interference</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Mitigated</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Ignored</a:t>
                      </a:r>
                      <a:endParaRPr sz="1200">
                        <a:solidFill>
                          <a:srgbClr val="313338"/>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13338"/>
                          </a:solidFill>
                        </a:rPr>
                        <a:t>Significant</a:t>
                      </a:r>
                      <a:endParaRPr sz="1200">
                        <a:solidFill>
                          <a:srgbClr val="313338"/>
                        </a:solidFill>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Results</a:t>
            </a:r>
            <a:endParaRPr/>
          </a:p>
        </p:txBody>
      </p:sp>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1"/>
          <p:cNvSpPr txBox="1"/>
          <p:nvPr>
            <p:ph idx="1"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1"/>
          <p:cNvPicPr preferRelativeResize="0"/>
          <p:nvPr/>
        </p:nvPicPr>
        <p:blipFill rotWithShape="1">
          <a:blip r:embed="rId3">
            <a:alphaModFix/>
          </a:blip>
          <a:srcRect b="49545" l="0" r="1361" t="0"/>
          <a:stretch/>
        </p:blipFill>
        <p:spPr>
          <a:xfrm>
            <a:off x="1322850" y="1318150"/>
            <a:ext cx="2953749" cy="2595124"/>
          </a:xfrm>
          <a:prstGeom prst="rect">
            <a:avLst/>
          </a:prstGeom>
          <a:noFill/>
          <a:ln>
            <a:noFill/>
          </a:ln>
        </p:spPr>
      </p:pic>
      <p:pic>
        <p:nvPicPr>
          <p:cNvPr id="208" name="Google Shape;208;p31"/>
          <p:cNvPicPr preferRelativeResize="0"/>
          <p:nvPr/>
        </p:nvPicPr>
        <p:blipFill rotWithShape="1">
          <a:blip r:embed="rId3">
            <a:alphaModFix/>
          </a:blip>
          <a:srcRect b="0" l="0" r="1361" t="49545"/>
          <a:stretch/>
        </p:blipFill>
        <p:spPr>
          <a:xfrm>
            <a:off x="4867400" y="1318150"/>
            <a:ext cx="2953749" cy="2595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Speakers</a:t>
            </a:r>
            <a:endParaRPr/>
          </a:p>
        </p:txBody>
      </p:sp>
      <p:sp>
        <p:nvSpPr>
          <p:cNvPr id="69" name="Google Shape;69;p14"/>
          <p:cNvSpPr txBox="1"/>
          <p:nvPr>
            <p:ph idx="1" type="body"/>
          </p:nvPr>
        </p:nvSpPr>
        <p:spPr>
          <a:xfrm>
            <a:off x="1840150" y="3368138"/>
            <a:ext cx="2286000" cy="865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
              <a:t>Potsawat Thinkanwatthana</a:t>
            </a:r>
            <a:endParaRPr b="1"/>
          </a:p>
          <a:p>
            <a:pPr indent="0" lvl="0" marL="0" rtl="0" algn="l">
              <a:spcBef>
                <a:spcPts val="1200"/>
              </a:spcBef>
              <a:spcAft>
                <a:spcPts val="1200"/>
              </a:spcAft>
              <a:buNone/>
            </a:pPr>
            <a:r>
              <a:rPr lang="en"/>
              <a:t>6410451199</a:t>
            </a:r>
            <a:br>
              <a:rPr lang="en"/>
            </a:br>
            <a:r>
              <a:rPr lang="en"/>
              <a:t>potsawat.t@ku.th</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1" name="Google Shape;71;p14"/>
          <p:cNvPicPr preferRelativeResize="0"/>
          <p:nvPr/>
        </p:nvPicPr>
        <p:blipFill rotWithShape="1">
          <a:blip r:embed="rId3">
            <a:alphaModFix/>
          </a:blip>
          <a:srcRect b="0" l="0" r="0" t="0"/>
          <a:stretch/>
        </p:blipFill>
        <p:spPr>
          <a:xfrm>
            <a:off x="1840150" y="1386412"/>
            <a:ext cx="1828801" cy="1828801"/>
          </a:xfrm>
          <a:prstGeom prst="rect">
            <a:avLst/>
          </a:prstGeom>
          <a:noFill/>
          <a:ln>
            <a:noFill/>
          </a:ln>
        </p:spPr>
      </p:pic>
      <p:pic>
        <p:nvPicPr>
          <p:cNvPr id="72" name="Google Shape;72;p14"/>
          <p:cNvPicPr preferRelativeResize="0"/>
          <p:nvPr/>
        </p:nvPicPr>
        <p:blipFill rotWithShape="1">
          <a:blip r:embed="rId4">
            <a:alphaModFix/>
          </a:blip>
          <a:srcRect b="0" l="0" r="0" t="0"/>
          <a:stretch/>
        </p:blipFill>
        <p:spPr>
          <a:xfrm>
            <a:off x="5017850" y="1386422"/>
            <a:ext cx="1977081" cy="1828802"/>
          </a:xfrm>
          <a:prstGeom prst="rect">
            <a:avLst/>
          </a:prstGeom>
          <a:noFill/>
          <a:ln>
            <a:noFill/>
          </a:ln>
        </p:spPr>
      </p:pic>
      <p:sp>
        <p:nvSpPr>
          <p:cNvPr id="73" name="Google Shape;73;p14"/>
          <p:cNvSpPr txBox="1"/>
          <p:nvPr>
            <p:ph idx="1" type="body"/>
          </p:nvPr>
        </p:nvSpPr>
        <p:spPr>
          <a:xfrm>
            <a:off x="5017850" y="3368138"/>
            <a:ext cx="2286000" cy="865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
              <a:t>Sornsiri Hongsa</a:t>
            </a:r>
            <a:endParaRPr b="1"/>
          </a:p>
          <a:p>
            <a:pPr indent="0" lvl="0" marL="0" rtl="0" algn="l">
              <a:spcBef>
                <a:spcPts val="1200"/>
              </a:spcBef>
              <a:spcAft>
                <a:spcPts val="1200"/>
              </a:spcAft>
              <a:buNone/>
            </a:pPr>
            <a:r>
              <a:rPr lang="en"/>
              <a:t>6410451431</a:t>
            </a:r>
            <a:br>
              <a:rPr lang="en"/>
            </a:br>
            <a:r>
              <a:rPr lang="en"/>
              <a:t>sornsiri.h@ku.th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14" name="Google Shape;214;p32"/>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To coordinate </a:t>
            </a:r>
            <a:r>
              <a:rPr lang="en" sz="1400"/>
              <a:t>HAPS and TN, we must take into account the inter-system interference.</a:t>
            </a:r>
            <a:endParaRPr sz="1400"/>
          </a:p>
          <a:p>
            <a:pPr indent="0" lvl="0" marL="0" rtl="0" algn="l">
              <a:spcBef>
                <a:spcPts val="1200"/>
              </a:spcBef>
              <a:spcAft>
                <a:spcPts val="0"/>
              </a:spcAft>
              <a:buNone/>
            </a:pPr>
            <a:r>
              <a:rPr lang="en" sz="1400"/>
              <a:t>The paper shows possible scenarios and proposed a method that can be used to determine the optimized pattern for distributing traffic between the two systems. The optimized pattern is the pattern such that throughput is at its maximum and is subject to the minimum data rate requirement.</a:t>
            </a:r>
            <a:endParaRPr sz="1400"/>
          </a:p>
          <a:p>
            <a:pPr indent="0" lvl="0" marL="0" rtl="0" algn="l">
              <a:spcBef>
                <a:spcPts val="1200"/>
              </a:spcBef>
              <a:spcAft>
                <a:spcPts val="1200"/>
              </a:spcAft>
              <a:buNone/>
            </a:pPr>
            <a:r>
              <a:rPr lang="en" sz="1400"/>
              <a:t>The evaluation results show that this method improves performance by maximizing throughput when comparing to the current HAPS architecture.</a:t>
            </a:r>
            <a:endParaRPr sz="1400"/>
          </a:p>
        </p:txBody>
      </p:sp>
      <p:sp>
        <p:nvSpPr>
          <p:cNvPr id="215" name="Google Shape;21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2"/>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Thoughts: Potsawat</a:t>
            </a:r>
            <a:endParaRPr/>
          </a:p>
        </p:txBody>
      </p:sp>
      <p:sp>
        <p:nvSpPr>
          <p:cNvPr id="222" name="Google Shape;222;p33"/>
          <p:cNvSpPr txBox="1"/>
          <p:nvPr>
            <p:ph idx="1" type="body"/>
          </p:nvPr>
        </p:nvSpPr>
        <p:spPr>
          <a:xfrm>
            <a:off x="311700" y="1152475"/>
            <a:ext cx="3999900" cy="293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The ICM method does help improve efficiency and traffic </a:t>
            </a:r>
            <a:r>
              <a:rPr b="1" lang="en"/>
              <a:t>optimization</a:t>
            </a:r>
            <a:r>
              <a:rPr b="1" lang="en"/>
              <a:t> between HAPS and TNs by distributing workload betwee</a:t>
            </a:r>
            <a:r>
              <a:rPr b="1" lang="en"/>
              <a:t>n</a:t>
            </a:r>
            <a:r>
              <a:rPr b="1" lang="en"/>
              <a:t> the two.</a:t>
            </a:r>
            <a:endParaRPr b="1"/>
          </a:p>
        </p:txBody>
      </p:sp>
      <p:sp>
        <p:nvSpPr>
          <p:cNvPr id="223" name="Google Shape;22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3"/>
          <p:cNvSpPr txBox="1"/>
          <p:nvPr>
            <p:ph idx="2" type="body"/>
          </p:nvPr>
        </p:nvSpPr>
        <p:spPr>
          <a:xfrm>
            <a:off x="4832400" y="1152475"/>
            <a:ext cx="3999900" cy="2938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Nevertheless, the evaluation results show that this method majorly covers particular regions with particular distance from HAPS cells. This may also mean the increased implementation cost in order to fairly provide service to users across a coverage area.</a:t>
            </a:r>
            <a:endParaRPr/>
          </a:p>
          <a:p>
            <a:pPr indent="0" lvl="0" marL="0" rtl="0" algn="l">
              <a:spcBef>
                <a:spcPts val="1200"/>
              </a:spcBef>
              <a:spcAft>
                <a:spcPts val="0"/>
              </a:spcAft>
              <a:buNone/>
            </a:pPr>
            <a:r>
              <a:rPr lang="en"/>
              <a:t>HAPS is meant to both </a:t>
            </a:r>
            <a:r>
              <a:rPr lang="en"/>
              <a:t>improve</a:t>
            </a:r>
            <a:r>
              <a:rPr lang="en"/>
              <a:t> performance, and reduce </a:t>
            </a:r>
            <a:r>
              <a:rPr lang="en"/>
              <a:t>implementation and maintenance</a:t>
            </a:r>
            <a:r>
              <a:rPr lang="en"/>
              <a:t> cost.</a:t>
            </a:r>
            <a:endParaRPr/>
          </a:p>
        </p:txBody>
      </p:sp>
      <p:sp>
        <p:nvSpPr>
          <p:cNvPr id="225" name="Google Shape;225;p33"/>
          <p:cNvSpPr txBox="1"/>
          <p:nvPr>
            <p:ph idx="3" type="body"/>
          </p:nvPr>
        </p:nvSpPr>
        <p:spPr>
          <a:xfrm>
            <a:off x="311700" y="409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Thoughts: Sornsiri</a:t>
            </a:r>
            <a:endParaRPr/>
          </a:p>
        </p:txBody>
      </p:sp>
      <p:sp>
        <p:nvSpPr>
          <p:cNvPr id="231" name="Google Shape;231;p34"/>
          <p:cNvSpPr txBox="1"/>
          <p:nvPr>
            <p:ph idx="1" type="body"/>
          </p:nvPr>
        </p:nvSpPr>
        <p:spPr>
          <a:xfrm>
            <a:off x="1498600" y="1152475"/>
            <a:ext cx="5873700" cy="2938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Clr>
                <a:schemeClr val="dk1"/>
              </a:buClr>
              <a:buSzPts val="1100"/>
              <a:buFont typeface="Arial"/>
              <a:buNone/>
            </a:pPr>
            <a:r>
              <a:rPr lang="en"/>
              <a:t>The primary consideration from this paper is the reduction of resources used for data exchange in each time. </a:t>
            </a:r>
            <a:endParaRPr/>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Clr>
                <a:schemeClr val="dk1"/>
              </a:buClr>
              <a:buSzPts val="1100"/>
              <a:buFont typeface="Arial"/>
              <a:buNone/>
            </a:pPr>
            <a:r>
              <a:rPr lang="en"/>
              <a:t>If this issues can be fixed, not only HAPS but the overall efficiency of the terrestrial network (NTN) will improve significantly. </a:t>
            </a:r>
            <a:endParaRPr/>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None/>
            </a:pPr>
            <a:r>
              <a:rPr lang="en"/>
              <a:t>This method could potentially lead to the development of 5G and 6G signal networks in the future.</a:t>
            </a:r>
            <a:endParaRPr/>
          </a:p>
        </p:txBody>
      </p:sp>
      <p:sp>
        <p:nvSpPr>
          <p:cNvPr id="232" name="Google Shape;23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4"/>
          <p:cNvSpPr txBox="1"/>
          <p:nvPr>
            <p:ph idx="3" type="body"/>
          </p:nvPr>
        </p:nvSpPr>
        <p:spPr>
          <a:xfrm>
            <a:off x="311700" y="409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9" name="Google Shape;239;p35"/>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[1] Wenjia Liu and others. “Interference Coordination Method for Integrated HAPS-Terrestrial Networks”. in 2022 IEEE 95th Vehicular Technology Conference: (VTC2022-Spring): 2022, pages 1–6. DOI: 10.1109/VTC2022-Spring54318.2022.9860546.</a:t>
            </a:r>
            <a:endParaRPr sz="1400"/>
          </a:p>
          <a:p>
            <a:pPr indent="0" lvl="0" marL="0" rtl="0" algn="l">
              <a:spcBef>
                <a:spcPts val="1200"/>
              </a:spcBef>
              <a:spcAft>
                <a:spcPts val="0"/>
              </a:spcAft>
              <a:buNone/>
            </a:pPr>
            <a:r>
              <a:rPr lang="en" sz="1400"/>
              <a:t>[2] GSMA. High Altitude Platform Systems. Tower in the Skies. version 2.0. 2022.</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a:p>
        </p:txBody>
      </p:sp>
      <p:sp>
        <p:nvSpPr>
          <p:cNvPr id="240" name="Google Shape;24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5"/>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1" type="body"/>
          </p:nvPr>
        </p:nvSpPr>
        <p:spPr>
          <a:xfrm>
            <a:off x="311700" y="1152475"/>
            <a:ext cx="8520600" cy="2938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600"/>
              <a:t>Q&amp;A</a:t>
            </a:r>
            <a:endParaRPr b="1" sz="3600"/>
          </a:p>
        </p:txBody>
      </p:sp>
      <p:sp>
        <p:nvSpPr>
          <p:cNvPr id="247" name="Google Shape;2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9" name="Google Shape;79;p15"/>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HAPS, </a:t>
            </a:r>
            <a:r>
              <a:rPr lang="en"/>
              <a:t>Terrestrial Networks</a:t>
            </a:r>
            <a:r>
              <a:rPr lang="en"/>
              <a:t>, and Their System Model</a:t>
            </a:r>
            <a:endParaRPr/>
          </a:p>
          <a:p>
            <a:pPr indent="-342900" lvl="0" marL="457200" rtl="0" algn="l">
              <a:spcBef>
                <a:spcPts val="0"/>
              </a:spcBef>
              <a:spcAft>
                <a:spcPts val="0"/>
              </a:spcAft>
              <a:buSzPts val="1800"/>
              <a:buAutoNum type="arabicPeriod"/>
            </a:pPr>
            <a:r>
              <a:rPr lang="en"/>
              <a:t>Interference Analysis</a:t>
            </a:r>
            <a:endParaRPr/>
          </a:p>
          <a:p>
            <a:pPr indent="-342900" lvl="0" marL="457200" rtl="0" algn="l">
              <a:spcBef>
                <a:spcPts val="0"/>
              </a:spcBef>
              <a:spcAft>
                <a:spcPts val="0"/>
              </a:spcAft>
              <a:buSzPts val="1800"/>
              <a:buAutoNum type="arabicPeriod"/>
            </a:pPr>
            <a:r>
              <a:rPr lang="en"/>
              <a:t>Proposed Interference Coordination Method</a:t>
            </a:r>
            <a:endParaRPr/>
          </a:p>
          <a:p>
            <a:pPr indent="-342900" lvl="0" marL="457200" rtl="0" algn="l">
              <a:spcBef>
                <a:spcPts val="0"/>
              </a:spcBef>
              <a:spcAft>
                <a:spcPts val="0"/>
              </a:spcAft>
              <a:buSzPts val="1800"/>
              <a:buAutoNum type="arabicPeriod"/>
            </a:pPr>
            <a:r>
              <a:rPr lang="en"/>
              <a:t>Evaluation Results</a:t>
            </a:r>
            <a:endParaRPr/>
          </a:p>
          <a:p>
            <a:pPr indent="-342900" lvl="0" marL="457200" rtl="0" algn="l">
              <a:spcBef>
                <a:spcPts val="0"/>
              </a:spcBef>
              <a:spcAft>
                <a:spcPts val="0"/>
              </a:spcAft>
              <a:buSzPts val="1800"/>
              <a:buAutoNum type="arabicPeriod"/>
            </a:pPr>
            <a:r>
              <a:rPr lang="en"/>
              <a:t>Conclusions</a:t>
            </a:r>
            <a:endParaRPr/>
          </a:p>
          <a:p>
            <a:pPr indent="-342900" lvl="0" marL="457200" rtl="0" algn="l">
              <a:spcBef>
                <a:spcPts val="0"/>
              </a:spcBef>
              <a:spcAft>
                <a:spcPts val="0"/>
              </a:spcAft>
              <a:buSzPts val="1800"/>
              <a:buAutoNum type="arabicPeriod"/>
            </a:pPr>
            <a:r>
              <a:rPr lang="en"/>
              <a:t>Our Thoughts</a:t>
            </a:r>
            <a:endParaRPr/>
          </a:p>
          <a:p>
            <a:pPr indent="-342900" lvl="0" marL="457200" rtl="0" algn="l">
              <a:spcBef>
                <a:spcPts val="0"/>
              </a:spcBef>
              <a:spcAft>
                <a:spcPts val="0"/>
              </a:spcAft>
              <a:buSzPts val="1800"/>
              <a:buAutoNum type="arabicPeriod"/>
            </a:pPr>
            <a:r>
              <a:rPr lang="en"/>
              <a:t>Q&amp;A</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5"/>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HAPS</a:t>
            </a:r>
            <a:endParaRPr/>
          </a:p>
        </p:txBody>
      </p:sp>
      <p:sp>
        <p:nvSpPr>
          <p:cNvPr id="87" name="Google Shape;87;p16"/>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Altitude Platform Station</a:t>
            </a:r>
            <a:endParaRPr/>
          </a:p>
          <a:p>
            <a:pPr indent="-342900" lvl="0" marL="457200" rtl="0" algn="l">
              <a:spcBef>
                <a:spcPts val="0"/>
              </a:spcBef>
              <a:spcAft>
                <a:spcPts val="0"/>
              </a:spcAft>
              <a:buSzPts val="1800"/>
              <a:buChar char="●"/>
            </a:pPr>
            <a:r>
              <a:rPr lang="en"/>
              <a:t>HAPS can be any Unmanned Aerial Vehicle (UAV) that fly or float in the stratosphere</a:t>
            </a:r>
            <a:endParaRPr/>
          </a:p>
          <a:p>
            <a:pPr indent="-342900" lvl="0" marL="457200" rtl="0" algn="l">
              <a:spcBef>
                <a:spcPts val="0"/>
              </a:spcBef>
              <a:spcAft>
                <a:spcPts val="0"/>
              </a:spcAft>
              <a:buSzPts val="1800"/>
              <a:buChar char="●"/>
            </a:pPr>
            <a:r>
              <a:rPr lang="en"/>
              <a:t>Typically at altitudes of around 20 km.</a:t>
            </a:r>
            <a:endParaRPr/>
          </a:p>
          <a:p>
            <a:pPr indent="-342900" lvl="0" marL="457200" rtl="0" algn="l">
              <a:spcBef>
                <a:spcPts val="0"/>
              </a:spcBef>
              <a:spcAft>
                <a:spcPts val="0"/>
              </a:spcAft>
              <a:buSzPts val="1800"/>
              <a:buChar char="●"/>
            </a:pPr>
            <a:r>
              <a:rPr lang="en"/>
              <a:t>HAPS system use solar power or an on-board energy source</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Terrestrial Networks (TN)</a:t>
            </a:r>
            <a:endParaRPr/>
          </a:p>
        </p:txBody>
      </p:sp>
      <p:sp>
        <p:nvSpPr>
          <p:cNvPr id="95" name="Google Shape;95;p17"/>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t>
            </a:r>
            <a:r>
              <a:rPr lang="en"/>
              <a:t>round-based cellular networks.</a:t>
            </a:r>
            <a:endParaRPr/>
          </a:p>
          <a:p>
            <a:pPr indent="-342900" lvl="0" marL="457200" rtl="0" algn="l">
              <a:lnSpc>
                <a:spcPct val="100000"/>
              </a:lnSpc>
              <a:spcBef>
                <a:spcPts val="0"/>
              </a:spcBef>
              <a:spcAft>
                <a:spcPts val="0"/>
              </a:spcAft>
              <a:buSzPts val="1800"/>
              <a:buChar char="●"/>
            </a:pPr>
            <a:r>
              <a:rPr lang="en"/>
              <a:t>Terrestrial networks consist of terrestrial base stations which randomly distributed within the coverage area of HAPS.</a:t>
            </a:r>
            <a:endParaRPr/>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7"/>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Model of HAPS</a:t>
            </a:r>
            <a:endParaRPr/>
          </a:p>
        </p:txBody>
      </p:sp>
      <p:sp>
        <p:nvSpPr>
          <p:cNvPr id="103" name="Google Shape;103;p18"/>
          <p:cNvSpPr txBox="1"/>
          <p:nvPr>
            <p:ph idx="1" type="body"/>
          </p:nvPr>
        </p:nvSpPr>
        <p:spPr>
          <a:xfrm>
            <a:off x="4857275" y="1152475"/>
            <a:ext cx="3975000" cy="2938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Case 1 - HAPS provides services for customer premise equipment (CPE) or terrestrial base stations (BS) on the ground and CPE/BS provide mobile services for user equipment (UE)</a:t>
            </a:r>
            <a:endParaRPr sz="1600"/>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367725" y="1152475"/>
            <a:ext cx="4552477" cy="2530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Model of HAPS</a:t>
            </a:r>
            <a:endParaRPr/>
          </a:p>
        </p:txBody>
      </p:sp>
      <p:sp>
        <p:nvSpPr>
          <p:cNvPr id="112" name="Google Shape;112;p19"/>
          <p:cNvSpPr txBox="1"/>
          <p:nvPr>
            <p:ph idx="1" type="body"/>
          </p:nvPr>
        </p:nvSpPr>
        <p:spPr>
          <a:xfrm>
            <a:off x="311700" y="1152325"/>
            <a:ext cx="3812700" cy="293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
            </a:r>
            <a:r>
              <a:rPr lang="en" sz="1600"/>
              <a:t>ase 2 - HAPS directly provides mobile services for UE on the ground</a:t>
            </a:r>
            <a:endParaRPr sz="1600"/>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9"/>
          <p:cNvPicPr preferRelativeResize="0"/>
          <p:nvPr/>
        </p:nvPicPr>
        <p:blipFill>
          <a:blip r:embed="rId3">
            <a:alphaModFix/>
          </a:blip>
          <a:stretch>
            <a:fillRect/>
          </a:stretch>
        </p:blipFill>
        <p:spPr>
          <a:xfrm>
            <a:off x="4124400" y="1152325"/>
            <a:ext cx="4714803" cy="2154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80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model of TN</a:t>
            </a:r>
            <a:endParaRPr/>
          </a:p>
        </p:txBody>
      </p:sp>
      <p:sp>
        <p:nvSpPr>
          <p:cNvPr id="121" name="Google Shape;121;p20"/>
          <p:cNvSpPr txBox="1"/>
          <p:nvPr>
            <p:ph idx="1" type="body"/>
          </p:nvPr>
        </p:nvSpPr>
        <p:spPr>
          <a:xfrm>
            <a:off x="311700" y="1152475"/>
            <a:ext cx="8520600" cy="2938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a:t>T</a:t>
            </a:r>
            <a:r>
              <a:rPr lang="en"/>
              <a:t>errestrial networks have path loss and shadow fading, which are influenced by the scenario configuration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Clr>
                <a:srgbClr val="000000"/>
              </a:buClr>
              <a:buSzPts val="1400"/>
              <a:buChar char="●"/>
            </a:pPr>
            <a:r>
              <a:rPr lang="en"/>
              <a:t>Terrestrial Base Station can use fully dynamic beamforming and precoding schemes for better performance</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idx="2" type="body"/>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1"/>
          <p:cNvPicPr preferRelativeResize="0"/>
          <p:nvPr/>
        </p:nvPicPr>
        <p:blipFill>
          <a:blip r:embed="rId3">
            <a:alphaModFix/>
          </a:blip>
          <a:stretch>
            <a:fillRect/>
          </a:stretch>
        </p:blipFill>
        <p:spPr>
          <a:xfrm>
            <a:off x="856575" y="291325"/>
            <a:ext cx="7430851" cy="4179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