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4BBCF-72BD-4514-A1CD-EC2F84EDC668}" v="4" dt="2021-01-24T21:08:40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BBF6A-FCEF-4934-B3B6-B0466C0014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FBDFBBF-FE60-4177-AC4D-0A01F2807E47}">
      <dgm:prSet/>
      <dgm:spPr/>
      <dgm:t>
        <a:bodyPr/>
        <a:lstStyle/>
        <a:p>
          <a:r>
            <a:rPr lang="en-US" dirty="0"/>
            <a:t>The goal of this project was to identify 5 zip codes that will yield a good return. </a:t>
          </a:r>
        </a:p>
      </dgm:t>
    </dgm:pt>
    <dgm:pt modelId="{11F400E0-4A15-45EC-A4AB-B23278C92147}" type="parTrans" cxnId="{C78BACCE-EBF7-41AF-B14A-AB1357FAE971}">
      <dgm:prSet/>
      <dgm:spPr/>
      <dgm:t>
        <a:bodyPr/>
        <a:lstStyle/>
        <a:p>
          <a:endParaRPr lang="en-US"/>
        </a:p>
      </dgm:t>
    </dgm:pt>
    <dgm:pt modelId="{C74A829E-DDFA-4A66-84B7-310AE2266AE6}" type="sibTrans" cxnId="{C78BACCE-EBF7-41AF-B14A-AB1357FAE971}">
      <dgm:prSet/>
      <dgm:spPr/>
      <dgm:t>
        <a:bodyPr/>
        <a:lstStyle/>
        <a:p>
          <a:endParaRPr lang="en-US"/>
        </a:p>
      </dgm:t>
    </dgm:pt>
    <dgm:pt modelId="{720EC429-4E18-4021-92FB-3384D289C5A1}">
      <dgm:prSet/>
      <dgm:spPr/>
      <dgm:t>
        <a:bodyPr/>
        <a:lstStyle/>
        <a:p>
          <a:r>
            <a:rPr lang="en-US"/>
            <a:t>Where we got our data and How we filtered it?</a:t>
          </a:r>
        </a:p>
      </dgm:t>
    </dgm:pt>
    <dgm:pt modelId="{F1B15DE5-954C-487E-BB91-B5C03F1D100D}" type="parTrans" cxnId="{7254E1E4-7322-4FD5-A497-BE4EF827D98D}">
      <dgm:prSet/>
      <dgm:spPr/>
      <dgm:t>
        <a:bodyPr/>
        <a:lstStyle/>
        <a:p>
          <a:endParaRPr lang="en-US"/>
        </a:p>
      </dgm:t>
    </dgm:pt>
    <dgm:pt modelId="{7739460E-A9D3-49D5-A1DD-3550BB788F51}" type="sibTrans" cxnId="{7254E1E4-7322-4FD5-A497-BE4EF827D98D}">
      <dgm:prSet/>
      <dgm:spPr/>
      <dgm:t>
        <a:bodyPr/>
        <a:lstStyle/>
        <a:p>
          <a:endParaRPr lang="en-US"/>
        </a:p>
      </dgm:t>
    </dgm:pt>
    <dgm:pt modelId="{7F64BA82-3878-42B1-9611-5013116E0158}">
      <dgm:prSet/>
      <dgm:spPr/>
      <dgm:t>
        <a:bodyPr/>
        <a:lstStyle/>
        <a:p>
          <a:r>
            <a:rPr lang="en-US"/>
            <a:t>What does our model say?</a:t>
          </a:r>
        </a:p>
      </dgm:t>
    </dgm:pt>
    <dgm:pt modelId="{6405EF53-0B63-4AF7-8E8D-2514E42BA36F}" type="parTrans" cxnId="{88414BD4-0B6B-4A19-975C-9B812224B391}">
      <dgm:prSet/>
      <dgm:spPr/>
      <dgm:t>
        <a:bodyPr/>
        <a:lstStyle/>
        <a:p>
          <a:endParaRPr lang="en-US"/>
        </a:p>
      </dgm:t>
    </dgm:pt>
    <dgm:pt modelId="{EF468D6E-48AE-4D80-88F6-43524C4DE6F8}" type="sibTrans" cxnId="{88414BD4-0B6B-4A19-975C-9B812224B391}">
      <dgm:prSet/>
      <dgm:spPr/>
      <dgm:t>
        <a:bodyPr/>
        <a:lstStyle/>
        <a:p>
          <a:endParaRPr lang="en-US"/>
        </a:p>
      </dgm:t>
    </dgm:pt>
    <dgm:pt modelId="{C9500BF9-23BB-44EA-84BB-53807BBE6AF6}">
      <dgm:prSet/>
      <dgm:spPr/>
      <dgm:t>
        <a:bodyPr/>
        <a:lstStyle/>
        <a:p>
          <a:r>
            <a:rPr lang="en-US" dirty="0"/>
            <a:t>What kind of risk is associated with our predicted housing markets?</a:t>
          </a:r>
        </a:p>
      </dgm:t>
    </dgm:pt>
    <dgm:pt modelId="{BE763D72-B15C-4E9F-899D-BFF2CAACC743}" type="parTrans" cxnId="{1A1F776C-1F04-4007-AC6C-63F5F7E0DCE9}">
      <dgm:prSet/>
      <dgm:spPr/>
      <dgm:t>
        <a:bodyPr/>
        <a:lstStyle/>
        <a:p>
          <a:endParaRPr lang="en-US"/>
        </a:p>
      </dgm:t>
    </dgm:pt>
    <dgm:pt modelId="{5B35249C-2258-4869-A6AB-2A2D62CCFBE8}" type="sibTrans" cxnId="{1A1F776C-1F04-4007-AC6C-63F5F7E0DCE9}">
      <dgm:prSet/>
      <dgm:spPr/>
      <dgm:t>
        <a:bodyPr/>
        <a:lstStyle/>
        <a:p>
          <a:endParaRPr lang="en-US"/>
        </a:p>
      </dgm:t>
    </dgm:pt>
    <dgm:pt modelId="{3EBBCD39-4497-4D79-829D-BE48E073E3F2}" type="pres">
      <dgm:prSet presAssocID="{59CBBF6A-FCEF-4934-B3B6-B0466C0014AD}" presName="root" presStyleCnt="0">
        <dgm:presLayoutVars>
          <dgm:dir/>
          <dgm:resizeHandles val="exact"/>
        </dgm:presLayoutVars>
      </dgm:prSet>
      <dgm:spPr/>
    </dgm:pt>
    <dgm:pt modelId="{52425E29-A99A-406A-94F1-6925C516E1D6}" type="pres">
      <dgm:prSet presAssocID="{4FBDFBBF-FE60-4177-AC4D-0A01F2807E47}" presName="compNode" presStyleCnt="0"/>
      <dgm:spPr/>
    </dgm:pt>
    <dgm:pt modelId="{D973F76F-4B26-4C2C-AF54-D937FF3AB086}" type="pres">
      <dgm:prSet presAssocID="{4FBDFBBF-FE60-4177-AC4D-0A01F2807E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DE2A432-4F77-484F-8A23-0777D2925234}" type="pres">
      <dgm:prSet presAssocID="{4FBDFBBF-FE60-4177-AC4D-0A01F2807E47}" presName="spaceRect" presStyleCnt="0"/>
      <dgm:spPr/>
    </dgm:pt>
    <dgm:pt modelId="{A84D91B4-16A5-4B69-B3D0-99BE1117012A}" type="pres">
      <dgm:prSet presAssocID="{4FBDFBBF-FE60-4177-AC4D-0A01F2807E47}" presName="textRect" presStyleLbl="revTx" presStyleIdx="0" presStyleCnt="4">
        <dgm:presLayoutVars>
          <dgm:chMax val="1"/>
          <dgm:chPref val="1"/>
        </dgm:presLayoutVars>
      </dgm:prSet>
      <dgm:spPr/>
    </dgm:pt>
    <dgm:pt modelId="{56873772-BB27-4855-8529-E78106D74A91}" type="pres">
      <dgm:prSet presAssocID="{C74A829E-DDFA-4A66-84B7-310AE2266AE6}" presName="sibTrans" presStyleCnt="0"/>
      <dgm:spPr/>
    </dgm:pt>
    <dgm:pt modelId="{BBADC9ED-5E46-480A-8B49-C0142658C00F}" type="pres">
      <dgm:prSet presAssocID="{720EC429-4E18-4021-92FB-3384D289C5A1}" presName="compNode" presStyleCnt="0"/>
      <dgm:spPr/>
    </dgm:pt>
    <dgm:pt modelId="{648FC0AB-2E8F-44EF-87B4-B3D0331374AE}" type="pres">
      <dgm:prSet presAssocID="{720EC429-4E18-4021-92FB-3384D289C5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4977515-A465-456B-8B7F-9A03DDE9E487}" type="pres">
      <dgm:prSet presAssocID="{720EC429-4E18-4021-92FB-3384D289C5A1}" presName="spaceRect" presStyleCnt="0"/>
      <dgm:spPr/>
    </dgm:pt>
    <dgm:pt modelId="{6B2FA83C-3476-4A2B-B185-8BCE90F2504A}" type="pres">
      <dgm:prSet presAssocID="{720EC429-4E18-4021-92FB-3384D289C5A1}" presName="textRect" presStyleLbl="revTx" presStyleIdx="1" presStyleCnt="4">
        <dgm:presLayoutVars>
          <dgm:chMax val="1"/>
          <dgm:chPref val="1"/>
        </dgm:presLayoutVars>
      </dgm:prSet>
      <dgm:spPr/>
    </dgm:pt>
    <dgm:pt modelId="{CDCD2974-E0BD-4DB6-9C74-9257BE70B5EF}" type="pres">
      <dgm:prSet presAssocID="{7739460E-A9D3-49D5-A1DD-3550BB788F51}" presName="sibTrans" presStyleCnt="0"/>
      <dgm:spPr/>
    </dgm:pt>
    <dgm:pt modelId="{404495F8-C586-4B8F-97AA-5186ECC3AFC1}" type="pres">
      <dgm:prSet presAssocID="{7F64BA82-3878-42B1-9611-5013116E0158}" presName="compNode" presStyleCnt="0"/>
      <dgm:spPr/>
    </dgm:pt>
    <dgm:pt modelId="{D9A603A5-6910-4CAC-8B33-FF9DB8964898}" type="pres">
      <dgm:prSet presAssocID="{7F64BA82-3878-42B1-9611-5013116E01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3C7300B-00AC-4F26-846A-7F4F1DA58611}" type="pres">
      <dgm:prSet presAssocID="{7F64BA82-3878-42B1-9611-5013116E0158}" presName="spaceRect" presStyleCnt="0"/>
      <dgm:spPr/>
    </dgm:pt>
    <dgm:pt modelId="{32269BDB-890E-4C8C-B8FC-47DE73578D52}" type="pres">
      <dgm:prSet presAssocID="{7F64BA82-3878-42B1-9611-5013116E0158}" presName="textRect" presStyleLbl="revTx" presStyleIdx="2" presStyleCnt="4" custLinFactX="26299" custLinFactNeighborX="100000" custLinFactNeighborY="3495">
        <dgm:presLayoutVars>
          <dgm:chMax val="1"/>
          <dgm:chPref val="1"/>
        </dgm:presLayoutVars>
      </dgm:prSet>
      <dgm:spPr/>
    </dgm:pt>
    <dgm:pt modelId="{5E70FF8A-3C68-4937-AECD-F44022B661E7}" type="pres">
      <dgm:prSet presAssocID="{EF468D6E-48AE-4D80-88F6-43524C4DE6F8}" presName="sibTrans" presStyleCnt="0"/>
      <dgm:spPr/>
    </dgm:pt>
    <dgm:pt modelId="{F0C9456B-8EE8-45D6-B412-17B6DC4864A7}" type="pres">
      <dgm:prSet presAssocID="{C9500BF9-23BB-44EA-84BB-53807BBE6AF6}" presName="compNode" presStyleCnt="0"/>
      <dgm:spPr/>
    </dgm:pt>
    <dgm:pt modelId="{9D1E0584-2E84-41D6-9FD6-A62C9035C07D}" type="pres">
      <dgm:prSet presAssocID="{C9500BF9-23BB-44EA-84BB-53807BBE6A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8DFEA74D-97EE-476E-AA03-2B7806A7B6EF}" type="pres">
      <dgm:prSet presAssocID="{C9500BF9-23BB-44EA-84BB-53807BBE6AF6}" presName="spaceRect" presStyleCnt="0"/>
      <dgm:spPr/>
    </dgm:pt>
    <dgm:pt modelId="{90D8719E-5D03-43D3-A47E-34C4EA68A4CB}" type="pres">
      <dgm:prSet presAssocID="{C9500BF9-23BB-44EA-84BB-53807BBE6AF6}" presName="textRect" presStyleLbl="revTx" presStyleIdx="3" presStyleCnt="4" custLinFactX="-11648" custLinFactNeighborX="-100000" custLinFactNeighborY="-14841">
        <dgm:presLayoutVars>
          <dgm:chMax val="1"/>
          <dgm:chPref val="1"/>
        </dgm:presLayoutVars>
      </dgm:prSet>
      <dgm:spPr/>
    </dgm:pt>
  </dgm:ptLst>
  <dgm:cxnLst>
    <dgm:cxn modelId="{AA094E10-A7F8-48DA-87A6-43A8FD4A0E68}" type="presOf" srcId="{720EC429-4E18-4021-92FB-3384D289C5A1}" destId="{6B2FA83C-3476-4A2B-B185-8BCE90F2504A}" srcOrd="0" destOrd="0" presId="urn:microsoft.com/office/officeart/2018/2/layout/IconLabelList"/>
    <dgm:cxn modelId="{1A1F776C-1F04-4007-AC6C-63F5F7E0DCE9}" srcId="{59CBBF6A-FCEF-4934-B3B6-B0466C0014AD}" destId="{C9500BF9-23BB-44EA-84BB-53807BBE6AF6}" srcOrd="3" destOrd="0" parTransId="{BE763D72-B15C-4E9F-899D-BFF2CAACC743}" sibTransId="{5B35249C-2258-4869-A6AB-2A2D62CCFBE8}"/>
    <dgm:cxn modelId="{0CA27996-34EB-43C3-A2DE-1A0D00997D11}" type="presOf" srcId="{C9500BF9-23BB-44EA-84BB-53807BBE6AF6}" destId="{90D8719E-5D03-43D3-A47E-34C4EA68A4CB}" srcOrd="0" destOrd="0" presId="urn:microsoft.com/office/officeart/2018/2/layout/IconLabelList"/>
    <dgm:cxn modelId="{3E5034AD-263F-458F-BD29-F74E2E8DAAAF}" type="presOf" srcId="{4FBDFBBF-FE60-4177-AC4D-0A01F2807E47}" destId="{A84D91B4-16A5-4B69-B3D0-99BE1117012A}" srcOrd="0" destOrd="0" presId="urn:microsoft.com/office/officeart/2018/2/layout/IconLabelList"/>
    <dgm:cxn modelId="{C78BACCE-EBF7-41AF-B14A-AB1357FAE971}" srcId="{59CBBF6A-FCEF-4934-B3B6-B0466C0014AD}" destId="{4FBDFBBF-FE60-4177-AC4D-0A01F2807E47}" srcOrd="0" destOrd="0" parTransId="{11F400E0-4A15-45EC-A4AB-B23278C92147}" sibTransId="{C74A829E-DDFA-4A66-84B7-310AE2266AE6}"/>
    <dgm:cxn modelId="{88414BD4-0B6B-4A19-975C-9B812224B391}" srcId="{59CBBF6A-FCEF-4934-B3B6-B0466C0014AD}" destId="{7F64BA82-3878-42B1-9611-5013116E0158}" srcOrd="2" destOrd="0" parTransId="{6405EF53-0B63-4AF7-8E8D-2514E42BA36F}" sibTransId="{EF468D6E-48AE-4D80-88F6-43524C4DE6F8}"/>
    <dgm:cxn modelId="{A212CEDF-AB1D-406D-86B7-5E628A7690A9}" type="presOf" srcId="{59CBBF6A-FCEF-4934-B3B6-B0466C0014AD}" destId="{3EBBCD39-4497-4D79-829D-BE48E073E3F2}" srcOrd="0" destOrd="0" presId="urn:microsoft.com/office/officeart/2018/2/layout/IconLabelList"/>
    <dgm:cxn modelId="{7254E1E4-7322-4FD5-A497-BE4EF827D98D}" srcId="{59CBBF6A-FCEF-4934-B3B6-B0466C0014AD}" destId="{720EC429-4E18-4021-92FB-3384D289C5A1}" srcOrd="1" destOrd="0" parTransId="{F1B15DE5-954C-487E-BB91-B5C03F1D100D}" sibTransId="{7739460E-A9D3-49D5-A1DD-3550BB788F51}"/>
    <dgm:cxn modelId="{466336FD-F2DB-43D3-832B-05012F9E5150}" type="presOf" srcId="{7F64BA82-3878-42B1-9611-5013116E0158}" destId="{32269BDB-890E-4C8C-B8FC-47DE73578D52}" srcOrd="0" destOrd="0" presId="urn:microsoft.com/office/officeart/2018/2/layout/IconLabelList"/>
    <dgm:cxn modelId="{F7E1C330-B6D4-4EFF-B4B9-F13422D8AC5F}" type="presParOf" srcId="{3EBBCD39-4497-4D79-829D-BE48E073E3F2}" destId="{52425E29-A99A-406A-94F1-6925C516E1D6}" srcOrd="0" destOrd="0" presId="urn:microsoft.com/office/officeart/2018/2/layout/IconLabelList"/>
    <dgm:cxn modelId="{7A6DD5AA-9D3E-49F1-8A78-62AA820484EA}" type="presParOf" srcId="{52425E29-A99A-406A-94F1-6925C516E1D6}" destId="{D973F76F-4B26-4C2C-AF54-D937FF3AB086}" srcOrd="0" destOrd="0" presId="urn:microsoft.com/office/officeart/2018/2/layout/IconLabelList"/>
    <dgm:cxn modelId="{6868F0E8-B270-4672-AD37-BBA1914EFE33}" type="presParOf" srcId="{52425E29-A99A-406A-94F1-6925C516E1D6}" destId="{DDE2A432-4F77-484F-8A23-0777D2925234}" srcOrd="1" destOrd="0" presId="urn:microsoft.com/office/officeart/2018/2/layout/IconLabelList"/>
    <dgm:cxn modelId="{EDF39EE0-ED82-430E-8CAA-4C78EE23B3BE}" type="presParOf" srcId="{52425E29-A99A-406A-94F1-6925C516E1D6}" destId="{A84D91B4-16A5-4B69-B3D0-99BE1117012A}" srcOrd="2" destOrd="0" presId="urn:microsoft.com/office/officeart/2018/2/layout/IconLabelList"/>
    <dgm:cxn modelId="{75394B0C-495E-42BA-87C1-5A5AD6A0BBC2}" type="presParOf" srcId="{3EBBCD39-4497-4D79-829D-BE48E073E3F2}" destId="{56873772-BB27-4855-8529-E78106D74A91}" srcOrd="1" destOrd="0" presId="urn:microsoft.com/office/officeart/2018/2/layout/IconLabelList"/>
    <dgm:cxn modelId="{55C72018-A19A-400C-8378-B6807DC61F64}" type="presParOf" srcId="{3EBBCD39-4497-4D79-829D-BE48E073E3F2}" destId="{BBADC9ED-5E46-480A-8B49-C0142658C00F}" srcOrd="2" destOrd="0" presId="urn:microsoft.com/office/officeart/2018/2/layout/IconLabelList"/>
    <dgm:cxn modelId="{F2EC8989-335E-415D-BFD0-D2C70FF752BD}" type="presParOf" srcId="{BBADC9ED-5E46-480A-8B49-C0142658C00F}" destId="{648FC0AB-2E8F-44EF-87B4-B3D0331374AE}" srcOrd="0" destOrd="0" presId="urn:microsoft.com/office/officeart/2018/2/layout/IconLabelList"/>
    <dgm:cxn modelId="{62EB7D5F-E9AF-45AA-93CA-C1D54BBB85BC}" type="presParOf" srcId="{BBADC9ED-5E46-480A-8B49-C0142658C00F}" destId="{E4977515-A465-456B-8B7F-9A03DDE9E487}" srcOrd="1" destOrd="0" presId="urn:microsoft.com/office/officeart/2018/2/layout/IconLabelList"/>
    <dgm:cxn modelId="{D3A6A4E4-1546-46F3-B7C8-D87D8D81D49C}" type="presParOf" srcId="{BBADC9ED-5E46-480A-8B49-C0142658C00F}" destId="{6B2FA83C-3476-4A2B-B185-8BCE90F2504A}" srcOrd="2" destOrd="0" presId="urn:microsoft.com/office/officeart/2018/2/layout/IconLabelList"/>
    <dgm:cxn modelId="{159F8DB7-1F93-4AE5-8F7D-57BCEE25BDB3}" type="presParOf" srcId="{3EBBCD39-4497-4D79-829D-BE48E073E3F2}" destId="{CDCD2974-E0BD-4DB6-9C74-9257BE70B5EF}" srcOrd="3" destOrd="0" presId="urn:microsoft.com/office/officeart/2018/2/layout/IconLabelList"/>
    <dgm:cxn modelId="{4C997ACD-9E06-4CD9-9109-DD8B2A8CDF42}" type="presParOf" srcId="{3EBBCD39-4497-4D79-829D-BE48E073E3F2}" destId="{404495F8-C586-4B8F-97AA-5186ECC3AFC1}" srcOrd="4" destOrd="0" presId="urn:microsoft.com/office/officeart/2018/2/layout/IconLabelList"/>
    <dgm:cxn modelId="{2159A79D-9255-4000-9CF1-FEEEF908994F}" type="presParOf" srcId="{404495F8-C586-4B8F-97AA-5186ECC3AFC1}" destId="{D9A603A5-6910-4CAC-8B33-FF9DB8964898}" srcOrd="0" destOrd="0" presId="urn:microsoft.com/office/officeart/2018/2/layout/IconLabelList"/>
    <dgm:cxn modelId="{3EB118DC-D91E-4F15-AD73-8670DEB95F4B}" type="presParOf" srcId="{404495F8-C586-4B8F-97AA-5186ECC3AFC1}" destId="{A3C7300B-00AC-4F26-846A-7F4F1DA58611}" srcOrd="1" destOrd="0" presId="urn:microsoft.com/office/officeart/2018/2/layout/IconLabelList"/>
    <dgm:cxn modelId="{05860FFB-0F74-41FA-912A-0F625B34FFE4}" type="presParOf" srcId="{404495F8-C586-4B8F-97AA-5186ECC3AFC1}" destId="{32269BDB-890E-4C8C-B8FC-47DE73578D52}" srcOrd="2" destOrd="0" presId="urn:microsoft.com/office/officeart/2018/2/layout/IconLabelList"/>
    <dgm:cxn modelId="{91AC02A5-3798-4D50-A121-6A506A85AD7C}" type="presParOf" srcId="{3EBBCD39-4497-4D79-829D-BE48E073E3F2}" destId="{5E70FF8A-3C68-4937-AECD-F44022B661E7}" srcOrd="5" destOrd="0" presId="urn:microsoft.com/office/officeart/2018/2/layout/IconLabelList"/>
    <dgm:cxn modelId="{B8E67E91-0108-499B-AC6D-798A03705234}" type="presParOf" srcId="{3EBBCD39-4497-4D79-829D-BE48E073E3F2}" destId="{F0C9456B-8EE8-45D6-B412-17B6DC4864A7}" srcOrd="6" destOrd="0" presId="urn:microsoft.com/office/officeart/2018/2/layout/IconLabelList"/>
    <dgm:cxn modelId="{5CDF4C43-329C-4D39-B81A-8A7EBEBFD100}" type="presParOf" srcId="{F0C9456B-8EE8-45D6-B412-17B6DC4864A7}" destId="{9D1E0584-2E84-41D6-9FD6-A62C9035C07D}" srcOrd="0" destOrd="0" presId="urn:microsoft.com/office/officeart/2018/2/layout/IconLabelList"/>
    <dgm:cxn modelId="{5F927C24-0F90-47B5-8C00-247E5050AEED}" type="presParOf" srcId="{F0C9456B-8EE8-45D6-B412-17B6DC4864A7}" destId="{8DFEA74D-97EE-476E-AA03-2B7806A7B6EF}" srcOrd="1" destOrd="0" presId="urn:microsoft.com/office/officeart/2018/2/layout/IconLabelList"/>
    <dgm:cxn modelId="{6711E052-4617-48A8-937C-A6A788E06D01}" type="presParOf" srcId="{F0C9456B-8EE8-45D6-B412-17B6DC4864A7}" destId="{90D8719E-5D03-43D3-A47E-34C4EA68A4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8904A-ECC0-4F39-90F0-DD38529D95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FA1F67-A8D8-448D-BA02-6B0DB6F79B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got our data from </a:t>
          </a:r>
          <a:r>
            <a:rPr lang="en-US" dirty="0" err="1"/>
            <a:t>Zillows</a:t>
          </a:r>
          <a:r>
            <a:rPr lang="en-US" dirty="0"/>
            <a:t> database .</a:t>
          </a:r>
        </a:p>
      </dgm:t>
    </dgm:pt>
    <dgm:pt modelId="{3F12F66F-16E9-4F4D-AF2D-A4D9DD9376FE}" type="parTrans" cxnId="{D81FC589-61F6-4FC5-953F-9D0491F71B36}">
      <dgm:prSet/>
      <dgm:spPr/>
      <dgm:t>
        <a:bodyPr/>
        <a:lstStyle/>
        <a:p>
          <a:endParaRPr lang="en-US"/>
        </a:p>
      </dgm:t>
    </dgm:pt>
    <dgm:pt modelId="{D327855A-B357-4F20-84B2-A67DAD3296B3}" type="sibTrans" cxnId="{D81FC589-61F6-4FC5-953F-9D0491F71B36}">
      <dgm:prSet/>
      <dgm:spPr/>
      <dgm:t>
        <a:bodyPr/>
        <a:lstStyle/>
        <a:p>
          <a:endParaRPr lang="en-US"/>
        </a:p>
      </dgm:t>
    </dgm:pt>
    <dgm:pt modelId="{B634F889-9D6F-40E9-9FD0-4E2EF2087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Its based-on Zillow housing value index </a:t>
          </a:r>
        </a:p>
      </dgm:t>
    </dgm:pt>
    <dgm:pt modelId="{54C29E6D-FF2D-4A3F-A0A2-FF2B2AF83506}" type="parTrans" cxnId="{53E3CDB5-5747-451A-A743-3BACB481040F}">
      <dgm:prSet/>
      <dgm:spPr/>
      <dgm:t>
        <a:bodyPr/>
        <a:lstStyle/>
        <a:p>
          <a:endParaRPr lang="en-US"/>
        </a:p>
      </dgm:t>
    </dgm:pt>
    <dgm:pt modelId="{8E29AFF2-522A-43D4-BF42-8449D048FF2F}" type="sibTrans" cxnId="{53E3CDB5-5747-451A-A743-3BACB481040F}">
      <dgm:prSet/>
      <dgm:spPr/>
      <dgm:t>
        <a:bodyPr/>
        <a:lstStyle/>
        <a:p>
          <a:endParaRPr lang="en-US"/>
        </a:p>
      </dgm:t>
    </dgm:pt>
    <dgm:pt modelId="{EFD09AC8-08D3-4572-A4C1-BC793FFC3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comprises of median housing prices of about 15k </a:t>
          </a:r>
          <a:r>
            <a:rPr lang="en-US" dirty="0" err="1"/>
            <a:t>zipcodes</a:t>
          </a:r>
          <a:r>
            <a:rPr lang="en-US" dirty="0"/>
            <a:t> over the past 20 years . </a:t>
          </a:r>
        </a:p>
      </dgm:t>
    </dgm:pt>
    <dgm:pt modelId="{45442D62-96FF-40C1-A909-B56C7B52E352}" type="parTrans" cxnId="{BB94082B-B0E8-4ABC-8D63-4E73CA379D65}">
      <dgm:prSet/>
      <dgm:spPr/>
      <dgm:t>
        <a:bodyPr/>
        <a:lstStyle/>
        <a:p>
          <a:endParaRPr lang="en-US"/>
        </a:p>
      </dgm:t>
    </dgm:pt>
    <dgm:pt modelId="{B06048C8-F9B6-41BA-80C9-836D21D2AC57}" type="sibTrans" cxnId="{BB94082B-B0E8-4ABC-8D63-4E73CA379D65}">
      <dgm:prSet/>
      <dgm:spPr/>
      <dgm:t>
        <a:bodyPr/>
        <a:lstStyle/>
        <a:p>
          <a:endParaRPr lang="en-US"/>
        </a:p>
      </dgm:t>
    </dgm:pt>
    <dgm:pt modelId="{9AE9A535-3B75-473A-AA10-A3FA4FE090E8}" type="pres">
      <dgm:prSet presAssocID="{FF58904A-ECC0-4F39-90F0-DD38529D9555}" presName="root" presStyleCnt="0">
        <dgm:presLayoutVars>
          <dgm:dir/>
          <dgm:resizeHandles val="exact"/>
        </dgm:presLayoutVars>
      </dgm:prSet>
      <dgm:spPr/>
    </dgm:pt>
    <dgm:pt modelId="{29045915-1BAC-4398-A82A-1AB00AB28465}" type="pres">
      <dgm:prSet presAssocID="{BBFA1F67-A8D8-448D-BA02-6B0DB6F79BAB}" presName="compNode" presStyleCnt="0"/>
      <dgm:spPr/>
    </dgm:pt>
    <dgm:pt modelId="{AF1457BB-C0CA-43DF-A60C-B6D1CF7FFC1C}" type="pres">
      <dgm:prSet presAssocID="{BBFA1F67-A8D8-448D-BA02-6B0DB6F79BAB}" presName="bgRect" presStyleLbl="bgShp" presStyleIdx="0" presStyleCnt="3"/>
      <dgm:spPr/>
    </dgm:pt>
    <dgm:pt modelId="{AEF5C642-43A9-43C9-875F-1B6409FFDBA7}" type="pres">
      <dgm:prSet presAssocID="{BBFA1F67-A8D8-448D-BA02-6B0DB6F79B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D68260-D512-436B-84B4-652D12A018F5}" type="pres">
      <dgm:prSet presAssocID="{BBFA1F67-A8D8-448D-BA02-6B0DB6F79BAB}" presName="spaceRect" presStyleCnt="0"/>
      <dgm:spPr/>
    </dgm:pt>
    <dgm:pt modelId="{E53EC91F-85B3-47B4-8D87-63C1F1E8C3F4}" type="pres">
      <dgm:prSet presAssocID="{BBFA1F67-A8D8-448D-BA02-6B0DB6F79BAB}" presName="parTx" presStyleLbl="revTx" presStyleIdx="0" presStyleCnt="3">
        <dgm:presLayoutVars>
          <dgm:chMax val="0"/>
          <dgm:chPref val="0"/>
        </dgm:presLayoutVars>
      </dgm:prSet>
      <dgm:spPr/>
    </dgm:pt>
    <dgm:pt modelId="{E19CD12F-67DD-4F5A-BC3D-51BB0DA948CD}" type="pres">
      <dgm:prSet presAssocID="{D327855A-B357-4F20-84B2-A67DAD3296B3}" presName="sibTrans" presStyleCnt="0"/>
      <dgm:spPr/>
    </dgm:pt>
    <dgm:pt modelId="{34B8E9D6-1CF6-42AF-9340-119B13FABE5A}" type="pres">
      <dgm:prSet presAssocID="{B634F889-9D6F-40E9-9FD0-4E2EF20873B3}" presName="compNode" presStyleCnt="0"/>
      <dgm:spPr/>
    </dgm:pt>
    <dgm:pt modelId="{FE235EDC-8207-4343-8F62-317289269CB6}" type="pres">
      <dgm:prSet presAssocID="{B634F889-9D6F-40E9-9FD0-4E2EF20873B3}" presName="bgRect" presStyleLbl="bgShp" presStyleIdx="1" presStyleCnt="3"/>
      <dgm:spPr/>
    </dgm:pt>
    <dgm:pt modelId="{18D5BA7C-E9DE-4BC5-8EA7-92DC9BCE8AD1}" type="pres">
      <dgm:prSet presAssocID="{B634F889-9D6F-40E9-9FD0-4E2EF20873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1CDA1AD-A504-45C9-80AA-2FE44EB21E1E}" type="pres">
      <dgm:prSet presAssocID="{B634F889-9D6F-40E9-9FD0-4E2EF20873B3}" presName="spaceRect" presStyleCnt="0"/>
      <dgm:spPr/>
    </dgm:pt>
    <dgm:pt modelId="{264DEF77-E37C-49D8-AFD8-13B38CC7E7EC}" type="pres">
      <dgm:prSet presAssocID="{B634F889-9D6F-40E9-9FD0-4E2EF20873B3}" presName="parTx" presStyleLbl="revTx" presStyleIdx="1" presStyleCnt="3">
        <dgm:presLayoutVars>
          <dgm:chMax val="0"/>
          <dgm:chPref val="0"/>
        </dgm:presLayoutVars>
      </dgm:prSet>
      <dgm:spPr/>
    </dgm:pt>
    <dgm:pt modelId="{1DA45BF0-D7A8-4D0F-A3C0-77610B727D6A}" type="pres">
      <dgm:prSet presAssocID="{8E29AFF2-522A-43D4-BF42-8449D048FF2F}" presName="sibTrans" presStyleCnt="0"/>
      <dgm:spPr/>
    </dgm:pt>
    <dgm:pt modelId="{E7FAA98D-7AA9-4F21-AFFD-A071424D1226}" type="pres">
      <dgm:prSet presAssocID="{EFD09AC8-08D3-4572-A4C1-BC793FFC3A91}" presName="compNode" presStyleCnt="0"/>
      <dgm:spPr/>
    </dgm:pt>
    <dgm:pt modelId="{72289F2B-970B-4217-A140-2D48CB1C29B1}" type="pres">
      <dgm:prSet presAssocID="{EFD09AC8-08D3-4572-A4C1-BC793FFC3A91}" presName="bgRect" presStyleLbl="bgShp" presStyleIdx="2" presStyleCnt="3"/>
      <dgm:spPr/>
    </dgm:pt>
    <dgm:pt modelId="{6F97BED9-64E9-4620-A54B-B556B798D19F}" type="pres">
      <dgm:prSet presAssocID="{EFD09AC8-08D3-4572-A4C1-BC793FFC3A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98D66B69-203B-42ED-88F0-3D3174068115}" type="pres">
      <dgm:prSet presAssocID="{EFD09AC8-08D3-4572-A4C1-BC793FFC3A91}" presName="spaceRect" presStyleCnt="0"/>
      <dgm:spPr/>
    </dgm:pt>
    <dgm:pt modelId="{5483CE85-14BC-4436-9BC3-8E253257D441}" type="pres">
      <dgm:prSet presAssocID="{EFD09AC8-08D3-4572-A4C1-BC793FFC3A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F63F18-E6FD-45AC-A5CA-58661307ED5C}" type="presOf" srcId="{BBFA1F67-A8D8-448D-BA02-6B0DB6F79BAB}" destId="{E53EC91F-85B3-47B4-8D87-63C1F1E8C3F4}" srcOrd="0" destOrd="0" presId="urn:microsoft.com/office/officeart/2018/2/layout/IconVerticalSolidList"/>
    <dgm:cxn modelId="{BB94082B-B0E8-4ABC-8D63-4E73CA379D65}" srcId="{FF58904A-ECC0-4F39-90F0-DD38529D9555}" destId="{EFD09AC8-08D3-4572-A4C1-BC793FFC3A91}" srcOrd="2" destOrd="0" parTransId="{45442D62-96FF-40C1-A909-B56C7B52E352}" sibTransId="{B06048C8-F9B6-41BA-80C9-836D21D2AC57}"/>
    <dgm:cxn modelId="{7457095A-F451-460F-9063-39E713274A6E}" type="presOf" srcId="{FF58904A-ECC0-4F39-90F0-DD38529D9555}" destId="{9AE9A535-3B75-473A-AA10-A3FA4FE090E8}" srcOrd="0" destOrd="0" presId="urn:microsoft.com/office/officeart/2018/2/layout/IconVerticalSolidList"/>
    <dgm:cxn modelId="{D81FC589-61F6-4FC5-953F-9D0491F71B36}" srcId="{FF58904A-ECC0-4F39-90F0-DD38529D9555}" destId="{BBFA1F67-A8D8-448D-BA02-6B0DB6F79BAB}" srcOrd="0" destOrd="0" parTransId="{3F12F66F-16E9-4F4D-AF2D-A4D9DD9376FE}" sibTransId="{D327855A-B357-4F20-84B2-A67DAD3296B3}"/>
    <dgm:cxn modelId="{53E3CDB5-5747-451A-A743-3BACB481040F}" srcId="{FF58904A-ECC0-4F39-90F0-DD38529D9555}" destId="{B634F889-9D6F-40E9-9FD0-4E2EF20873B3}" srcOrd="1" destOrd="0" parTransId="{54C29E6D-FF2D-4A3F-A0A2-FF2B2AF83506}" sibTransId="{8E29AFF2-522A-43D4-BF42-8449D048FF2F}"/>
    <dgm:cxn modelId="{98C84BC3-6141-4EAA-A7FA-E002B15A9A11}" type="presOf" srcId="{EFD09AC8-08D3-4572-A4C1-BC793FFC3A91}" destId="{5483CE85-14BC-4436-9BC3-8E253257D441}" srcOrd="0" destOrd="0" presId="urn:microsoft.com/office/officeart/2018/2/layout/IconVerticalSolidList"/>
    <dgm:cxn modelId="{E7C317C8-6B7D-49FE-B0CD-3F1EF4542D37}" type="presOf" srcId="{B634F889-9D6F-40E9-9FD0-4E2EF20873B3}" destId="{264DEF77-E37C-49D8-AFD8-13B38CC7E7EC}" srcOrd="0" destOrd="0" presId="urn:microsoft.com/office/officeart/2018/2/layout/IconVerticalSolidList"/>
    <dgm:cxn modelId="{EA923BF7-B95D-4F82-B41F-430B20E0881D}" type="presParOf" srcId="{9AE9A535-3B75-473A-AA10-A3FA4FE090E8}" destId="{29045915-1BAC-4398-A82A-1AB00AB28465}" srcOrd="0" destOrd="0" presId="urn:microsoft.com/office/officeart/2018/2/layout/IconVerticalSolidList"/>
    <dgm:cxn modelId="{3E730123-48BF-452D-8936-D5B26C861248}" type="presParOf" srcId="{29045915-1BAC-4398-A82A-1AB00AB28465}" destId="{AF1457BB-C0CA-43DF-A60C-B6D1CF7FFC1C}" srcOrd="0" destOrd="0" presId="urn:microsoft.com/office/officeart/2018/2/layout/IconVerticalSolidList"/>
    <dgm:cxn modelId="{84CAC7B6-A01B-421A-B951-C59D47BF4801}" type="presParOf" srcId="{29045915-1BAC-4398-A82A-1AB00AB28465}" destId="{AEF5C642-43A9-43C9-875F-1B6409FFDBA7}" srcOrd="1" destOrd="0" presId="urn:microsoft.com/office/officeart/2018/2/layout/IconVerticalSolidList"/>
    <dgm:cxn modelId="{89052BA6-1499-4E90-BCB8-0422DAA21E88}" type="presParOf" srcId="{29045915-1BAC-4398-A82A-1AB00AB28465}" destId="{11D68260-D512-436B-84B4-652D12A018F5}" srcOrd="2" destOrd="0" presId="urn:microsoft.com/office/officeart/2018/2/layout/IconVerticalSolidList"/>
    <dgm:cxn modelId="{83D9F932-77AE-457A-829D-4D733F54E4A2}" type="presParOf" srcId="{29045915-1BAC-4398-A82A-1AB00AB28465}" destId="{E53EC91F-85B3-47B4-8D87-63C1F1E8C3F4}" srcOrd="3" destOrd="0" presId="urn:microsoft.com/office/officeart/2018/2/layout/IconVerticalSolidList"/>
    <dgm:cxn modelId="{D49B8778-9FB1-4E98-86A5-BBD7AC4D329D}" type="presParOf" srcId="{9AE9A535-3B75-473A-AA10-A3FA4FE090E8}" destId="{E19CD12F-67DD-4F5A-BC3D-51BB0DA948CD}" srcOrd="1" destOrd="0" presId="urn:microsoft.com/office/officeart/2018/2/layout/IconVerticalSolidList"/>
    <dgm:cxn modelId="{C68871D8-EE49-4786-9428-FF553C4F03E4}" type="presParOf" srcId="{9AE9A535-3B75-473A-AA10-A3FA4FE090E8}" destId="{34B8E9D6-1CF6-42AF-9340-119B13FABE5A}" srcOrd="2" destOrd="0" presId="urn:microsoft.com/office/officeart/2018/2/layout/IconVerticalSolidList"/>
    <dgm:cxn modelId="{EB6F3D42-7AC7-41AF-9FC4-280EAE7CDFD9}" type="presParOf" srcId="{34B8E9D6-1CF6-42AF-9340-119B13FABE5A}" destId="{FE235EDC-8207-4343-8F62-317289269CB6}" srcOrd="0" destOrd="0" presId="urn:microsoft.com/office/officeart/2018/2/layout/IconVerticalSolidList"/>
    <dgm:cxn modelId="{A188C459-0FB6-43CB-820F-A441CD39F696}" type="presParOf" srcId="{34B8E9D6-1CF6-42AF-9340-119B13FABE5A}" destId="{18D5BA7C-E9DE-4BC5-8EA7-92DC9BCE8AD1}" srcOrd="1" destOrd="0" presId="urn:microsoft.com/office/officeart/2018/2/layout/IconVerticalSolidList"/>
    <dgm:cxn modelId="{1A9F4DF8-D74C-4F2A-80AF-5FAD0056E91B}" type="presParOf" srcId="{34B8E9D6-1CF6-42AF-9340-119B13FABE5A}" destId="{C1CDA1AD-A504-45C9-80AA-2FE44EB21E1E}" srcOrd="2" destOrd="0" presId="urn:microsoft.com/office/officeart/2018/2/layout/IconVerticalSolidList"/>
    <dgm:cxn modelId="{B98EC7FB-4727-4296-A6EE-6372710613BF}" type="presParOf" srcId="{34B8E9D6-1CF6-42AF-9340-119B13FABE5A}" destId="{264DEF77-E37C-49D8-AFD8-13B38CC7E7EC}" srcOrd="3" destOrd="0" presId="urn:microsoft.com/office/officeart/2018/2/layout/IconVerticalSolidList"/>
    <dgm:cxn modelId="{E121740C-0FCE-4E27-80B2-8C7DB5E118A3}" type="presParOf" srcId="{9AE9A535-3B75-473A-AA10-A3FA4FE090E8}" destId="{1DA45BF0-D7A8-4D0F-A3C0-77610B727D6A}" srcOrd="3" destOrd="0" presId="urn:microsoft.com/office/officeart/2018/2/layout/IconVerticalSolidList"/>
    <dgm:cxn modelId="{8D3CDC20-E120-4262-87E8-F4D5C333AB63}" type="presParOf" srcId="{9AE9A535-3B75-473A-AA10-A3FA4FE090E8}" destId="{E7FAA98D-7AA9-4F21-AFFD-A071424D1226}" srcOrd="4" destOrd="0" presId="urn:microsoft.com/office/officeart/2018/2/layout/IconVerticalSolidList"/>
    <dgm:cxn modelId="{E335C31F-6B17-41B0-A1EE-698C2147E77A}" type="presParOf" srcId="{E7FAA98D-7AA9-4F21-AFFD-A071424D1226}" destId="{72289F2B-970B-4217-A140-2D48CB1C29B1}" srcOrd="0" destOrd="0" presId="urn:microsoft.com/office/officeart/2018/2/layout/IconVerticalSolidList"/>
    <dgm:cxn modelId="{A320AB1D-1E79-404B-AFE2-D34352B8A47B}" type="presParOf" srcId="{E7FAA98D-7AA9-4F21-AFFD-A071424D1226}" destId="{6F97BED9-64E9-4620-A54B-B556B798D19F}" srcOrd="1" destOrd="0" presId="urn:microsoft.com/office/officeart/2018/2/layout/IconVerticalSolidList"/>
    <dgm:cxn modelId="{338311AB-19B2-46AA-AC96-61B73BE08E66}" type="presParOf" srcId="{E7FAA98D-7AA9-4F21-AFFD-A071424D1226}" destId="{98D66B69-203B-42ED-88F0-3D3174068115}" srcOrd="2" destOrd="0" presId="urn:microsoft.com/office/officeart/2018/2/layout/IconVerticalSolidList"/>
    <dgm:cxn modelId="{95B32A93-62B9-453D-8953-88582F10495F}" type="presParOf" srcId="{E7FAA98D-7AA9-4F21-AFFD-A071424D1226}" destId="{5483CE85-14BC-4436-9BC3-8E253257D4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3F76F-4B26-4C2C-AF54-D937FF3AB086}">
      <dsp:nvSpPr>
        <dsp:cNvPr id="0" name=""/>
        <dsp:cNvSpPr/>
      </dsp:nvSpPr>
      <dsp:spPr>
        <a:xfrm>
          <a:off x="1134975" y="966416"/>
          <a:ext cx="932434" cy="932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D91B4-16A5-4B69-B3D0-99BE1117012A}">
      <dsp:nvSpPr>
        <dsp:cNvPr id="0" name=""/>
        <dsp:cNvSpPr/>
      </dsp:nvSpPr>
      <dsp:spPr>
        <a:xfrm>
          <a:off x="565154" y="2190531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goal of this project was to identify 5 zip codes that will yield a good return. </a:t>
          </a:r>
        </a:p>
      </dsp:txBody>
      <dsp:txXfrm>
        <a:off x="565154" y="2190531"/>
        <a:ext cx="2072076" cy="720000"/>
      </dsp:txXfrm>
    </dsp:sp>
    <dsp:sp modelId="{648FC0AB-2E8F-44EF-87B4-B3D0331374AE}">
      <dsp:nvSpPr>
        <dsp:cNvPr id="0" name=""/>
        <dsp:cNvSpPr/>
      </dsp:nvSpPr>
      <dsp:spPr>
        <a:xfrm>
          <a:off x="3569665" y="966416"/>
          <a:ext cx="932434" cy="932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FA83C-3476-4A2B-B185-8BCE90F2504A}">
      <dsp:nvSpPr>
        <dsp:cNvPr id="0" name=""/>
        <dsp:cNvSpPr/>
      </dsp:nvSpPr>
      <dsp:spPr>
        <a:xfrm>
          <a:off x="2999844" y="2190531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Where we got our data and How we filtered it?</a:t>
          </a:r>
        </a:p>
      </dsp:txBody>
      <dsp:txXfrm>
        <a:off x="2999844" y="2190531"/>
        <a:ext cx="2072076" cy="720000"/>
      </dsp:txXfrm>
    </dsp:sp>
    <dsp:sp modelId="{D9A603A5-6910-4CAC-8B33-FF9DB8964898}">
      <dsp:nvSpPr>
        <dsp:cNvPr id="0" name=""/>
        <dsp:cNvSpPr/>
      </dsp:nvSpPr>
      <dsp:spPr>
        <a:xfrm>
          <a:off x="6004355" y="966416"/>
          <a:ext cx="932434" cy="932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69BDB-890E-4C8C-B8FC-47DE73578D52}">
      <dsp:nvSpPr>
        <dsp:cNvPr id="0" name=""/>
        <dsp:cNvSpPr/>
      </dsp:nvSpPr>
      <dsp:spPr>
        <a:xfrm>
          <a:off x="8051546" y="2215695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does our model say?</a:t>
          </a:r>
        </a:p>
      </dsp:txBody>
      <dsp:txXfrm>
        <a:off x="8051546" y="2215695"/>
        <a:ext cx="2072076" cy="720000"/>
      </dsp:txXfrm>
    </dsp:sp>
    <dsp:sp modelId="{9D1E0584-2E84-41D6-9FD6-A62C9035C07D}">
      <dsp:nvSpPr>
        <dsp:cNvPr id="0" name=""/>
        <dsp:cNvSpPr/>
      </dsp:nvSpPr>
      <dsp:spPr>
        <a:xfrm>
          <a:off x="8439046" y="966416"/>
          <a:ext cx="932434" cy="932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8719E-5D03-43D3-A47E-34C4EA68A4CB}">
      <dsp:nvSpPr>
        <dsp:cNvPr id="0" name=""/>
        <dsp:cNvSpPr/>
      </dsp:nvSpPr>
      <dsp:spPr>
        <a:xfrm>
          <a:off x="5555792" y="2083675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What kind of risk is associated with our predicted housing markets?</a:t>
          </a:r>
        </a:p>
      </dsp:txBody>
      <dsp:txXfrm>
        <a:off x="5555792" y="2083675"/>
        <a:ext cx="207207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457BB-C0CA-43DF-A60C-B6D1CF7FFC1C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5C642-43A9-43C9-875F-1B6409FFDBA7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EC91F-85B3-47B4-8D87-63C1F1E8C3F4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got our data from </a:t>
          </a:r>
          <a:r>
            <a:rPr lang="en-US" sz="2500" kern="1200" dirty="0" err="1"/>
            <a:t>Zillows</a:t>
          </a:r>
          <a:r>
            <a:rPr lang="en-US" sz="2500" kern="1200" dirty="0"/>
            <a:t> database .</a:t>
          </a:r>
        </a:p>
      </dsp:txBody>
      <dsp:txXfrm>
        <a:off x="1218780" y="450"/>
        <a:ext cx="8949347" cy="1055221"/>
      </dsp:txXfrm>
    </dsp:sp>
    <dsp:sp modelId="{FE235EDC-8207-4343-8F62-317289269CB6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5BA7C-E9DE-4BC5-8EA7-92DC9BCE8AD1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DEF77-E37C-49D8-AFD8-13B38CC7E7EC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Its based-on Zillow housing value index </a:t>
          </a:r>
        </a:p>
      </dsp:txBody>
      <dsp:txXfrm>
        <a:off x="1218780" y="1319477"/>
        <a:ext cx="8949347" cy="1055221"/>
      </dsp:txXfrm>
    </dsp:sp>
    <dsp:sp modelId="{72289F2B-970B-4217-A140-2D48CB1C29B1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7BED9-64E9-4620-A54B-B556B798D19F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3CE85-14BC-4436-9BC3-8E253257D441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data comprises of median housing prices of about 15k </a:t>
          </a:r>
          <a:r>
            <a:rPr lang="en-US" sz="2500" kern="1200" dirty="0" err="1"/>
            <a:t>zipcodes</a:t>
          </a:r>
          <a:r>
            <a:rPr lang="en-US" sz="2500" kern="1200" dirty="0"/>
            <a:t> over the past 20 years . </a:t>
          </a:r>
        </a:p>
      </dsp:txBody>
      <dsp:txXfrm>
        <a:off x="1218780" y="2638503"/>
        <a:ext cx="8949347" cy="1055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23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2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000EB-3BD5-4737-B521-44C8BA1C7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" r="1806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5A9B5-A731-4F4C-BA2A-6DCFE0BFE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US House Prices</a:t>
            </a:r>
            <a:br>
              <a:rPr lang="en-US" sz="4400" dirty="0"/>
            </a:br>
            <a:r>
              <a:rPr lang="en-US" sz="4400" dirty="0"/>
              <a:t>Data analysis and modelling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03E2A-5B29-4FE3-B94B-14C7318E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-Sachin Naik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829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78BE-81D9-450F-8874-8C1A7AEE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9138-E984-4A35-8378-04A19336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8863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DB570-3822-4DF0-A2B1-B5A894FA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Overview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DC6A12-9334-4B81-80D3-559C96ED3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288186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00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2EA2-2108-4FA4-B183-AAFB3211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	</a:t>
            </a:r>
          </a:p>
        </p:txBody>
      </p:sp>
      <p:graphicFrame>
        <p:nvGraphicFramePr>
          <p:cNvPr id="1043" name="Content Placeholder 2">
            <a:extLst>
              <a:ext uri="{FF2B5EF4-FFF2-40B4-BE49-F238E27FC236}">
                <a16:creationId xmlns:a16="http://schemas.microsoft.com/office/drawing/2014/main" id="{EE70B98E-3BD5-46DF-AF9D-10E83E9DD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925480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Zillow Resumes Buying Homes in Six Additional Markets as Housing Market  Continues Strong Recovery">
            <a:extLst>
              <a:ext uri="{FF2B5EF4-FFF2-40B4-BE49-F238E27FC236}">
                <a16:creationId xmlns:a16="http://schemas.microsoft.com/office/drawing/2014/main" id="{D61BBDB5-3DD3-488F-83A0-971C198C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595" y="36214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F560F-2C53-433A-AA13-864CC501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Criteria for Zipcode selection			</a:t>
            </a:r>
            <a:endParaRPr lang="en-US" dirty="0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2B90-633C-4A40-94DE-0508C4EE7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Top 25% urbanized zip codes.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Housing markets that have appreciated 3% or more annually for the past 20 years</a:t>
            </a:r>
          </a:p>
          <a:p>
            <a:endParaRPr lang="en-US" sz="2200" dirty="0"/>
          </a:p>
          <a:p>
            <a:r>
              <a:rPr lang="en-US" sz="2200" dirty="0"/>
              <a:t>Currently experiencing appreciation for the past 2 years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Did not depreciate during the great recession of 08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285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8C897-79C7-4A4E-8A4E-00BB9E95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Key observations about filtered data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EBCE8-C35D-4784-B6C7-44707C01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67413"/>
            <a:ext cx="6702552" cy="3820454"/>
          </a:xfrm>
          <a:prstGeom prst="rect">
            <a:avLst/>
          </a:prstGeom>
        </p:spPr>
      </p:pic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C29D3-6BE7-4BC7-A07A-DB8CBAAB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546" y="1810327"/>
            <a:ext cx="4143304" cy="41698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Most of them were under 500k </a:t>
            </a:r>
          </a:p>
          <a:p>
            <a:r>
              <a:rPr lang="en-US" sz="1700" dirty="0"/>
              <a:t>Doubled or more over the past 20 years</a:t>
            </a:r>
          </a:p>
          <a:p>
            <a:r>
              <a:rPr lang="en-US" sz="1700" dirty="0"/>
              <a:t>The return was more stable than the national average by over 10%</a:t>
            </a:r>
          </a:p>
        </p:txBody>
      </p:sp>
    </p:spTree>
    <p:extLst>
      <p:ext uri="{BB962C8B-B14F-4D97-AF65-F5344CB8AC3E}">
        <p14:creationId xmlns:p14="http://schemas.microsoft.com/office/powerpoint/2010/main" val="210531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EC99E-BAB9-42AB-937D-31F899C0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Risk vs return	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0C880-65C2-40FF-A0A0-4E52B0C57C74}"/>
              </a:ext>
            </a:extLst>
          </p:cNvPr>
          <p:cNvSpPr txBox="1"/>
          <p:nvPr/>
        </p:nvSpPr>
        <p:spPr>
          <a:xfrm>
            <a:off x="5087432" y="586822"/>
            <a:ext cx="680975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Risk had a high correlation percent return.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Almost no correlation with the amount invested.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2BFAFEA-3E3C-426C-A978-22AFBA27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4039" y="2729397"/>
            <a:ext cx="464899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E24B890-8B48-4700-90FF-E61DE0F054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4146" y="2729397"/>
            <a:ext cx="4932352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1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3E15-D776-44A0-86F5-237ED04C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</a:t>
            </a:r>
            <a:r>
              <a:rPr lang="en-US" dirty="0" err="1"/>
              <a:t>zipcodes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4076-2B6C-48B2-90B4-3FBC2C04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our filtered zip codes were comparatively  stable, we decided to narrow them down based on returns.</a:t>
            </a:r>
          </a:p>
          <a:p>
            <a:r>
              <a:rPr lang="en-US" dirty="0"/>
              <a:t>We chose the top 10 highest returning </a:t>
            </a:r>
          </a:p>
        </p:txBody>
      </p:sp>
    </p:spTree>
    <p:extLst>
      <p:ext uri="{BB962C8B-B14F-4D97-AF65-F5344CB8AC3E}">
        <p14:creationId xmlns:p14="http://schemas.microsoft.com/office/powerpoint/2010/main" val="184421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002D-EAF9-4127-9BC8-1B46BBCC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5F0E7-3097-430E-97AE-627D0F2C7696}"/>
              </a:ext>
            </a:extLst>
          </p:cNvPr>
          <p:cNvSpPr txBox="1"/>
          <p:nvPr/>
        </p:nvSpPr>
        <p:spPr>
          <a:xfrm>
            <a:off x="4861560" y="621432"/>
            <a:ext cx="502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predicts on average the top 5 zip codes will return about 45% overall  in the next 5 years with 95% confidence. 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E02FC9D-45CE-405E-87FD-41052238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18" y="2166801"/>
            <a:ext cx="5774436" cy="431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F7A1B6-A6FE-4D9F-A560-C5AC4F1D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62" y="2671618"/>
            <a:ext cx="1514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4EF0-B795-4008-8AC1-2081E7EC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0608-B6C1-482A-8072-70BE9CDC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Cluster </a:t>
            </a:r>
            <a:r>
              <a:rPr lang="en-US" dirty="0" err="1"/>
              <a:t>zipcodes</a:t>
            </a:r>
            <a:r>
              <a:rPr lang="en-US" dirty="0"/>
              <a:t> based on the underlying geography as an external factor. </a:t>
            </a:r>
          </a:p>
          <a:p>
            <a:r>
              <a:rPr lang="en-US" dirty="0"/>
              <a:t>2) Including other external factors such as mortgage rates, local economy, income , crime </a:t>
            </a:r>
            <a:r>
              <a:rPr lang="en-US" dirty="0" err="1"/>
              <a:t>etc</a:t>
            </a:r>
            <a:r>
              <a:rPr lang="en-US" dirty="0"/>
              <a:t> to improve prediction</a:t>
            </a:r>
          </a:p>
          <a:p>
            <a:r>
              <a:rPr lang="en-US" dirty="0"/>
              <a:t> 3) </a:t>
            </a:r>
            <a:r>
              <a:rPr lang="en-US" dirty="0" err="1"/>
              <a:t>Inlcude</a:t>
            </a:r>
            <a:r>
              <a:rPr lang="en-US" dirty="0"/>
              <a:t> and analyze rental data as rental income can be a factor in real estate investment.</a:t>
            </a:r>
          </a:p>
        </p:txBody>
      </p:sp>
    </p:spTree>
    <p:extLst>
      <p:ext uri="{BB962C8B-B14F-4D97-AF65-F5344CB8AC3E}">
        <p14:creationId xmlns:p14="http://schemas.microsoft.com/office/powerpoint/2010/main" val="19623759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951E8D0F19940B1B0B16406384538" ma:contentTypeVersion="7" ma:contentTypeDescription="Create a new document." ma:contentTypeScope="" ma:versionID="faee9bec0c283193e26564415fee7e91">
  <xsd:schema xmlns:xsd="http://www.w3.org/2001/XMLSchema" xmlns:xs="http://www.w3.org/2001/XMLSchema" xmlns:p="http://schemas.microsoft.com/office/2006/metadata/properties" xmlns:ns3="3a5d440a-b4d2-458e-b7f7-07fc6973f961" xmlns:ns4="8ce0e608-1604-460a-9c3d-e8ac625bc376" targetNamespace="http://schemas.microsoft.com/office/2006/metadata/properties" ma:root="true" ma:fieldsID="2d6501efea4cf0226d24bc2813b8870d" ns3:_="" ns4:_="">
    <xsd:import namespace="3a5d440a-b4d2-458e-b7f7-07fc6973f961"/>
    <xsd:import namespace="8ce0e608-1604-460a-9c3d-e8ac625bc3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d440a-b4d2-458e-b7f7-07fc6973f9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0e608-1604-460a-9c3d-e8ac625bc3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83FE59-1BB2-46A6-8968-F4CFC8D765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5d440a-b4d2-458e-b7f7-07fc6973f961"/>
    <ds:schemaRef ds:uri="8ce0e608-1604-460a-9c3d-e8ac625bc3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127C36-6EC4-46CC-8DC5-8AAE15D1C8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C71606-8587-4747-B857-A4A1A7FC4E44}">
  <ds:schemaRefs>
    <ds:schemaRef ds:uri="http://purl.org/dc/elements/1.1/"/>
    <ds:schemaRef ds:uri="http://schemas.microsoft.com/office/2006/metadata/properties"/>
    <ds:schemaRef ds:uri="3a5d440a-b4d2-458e-b7f7-07fc6973f961"/>
    <ds:schemaRef ds:uri="http://purl.org/dc/terms/"/>
    <ds:schemaRef ds:uri="8ce0e608-1604-460a-9c3d-e8ac625bc3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US House Prices Data analysis and modelling </vt:lpstr>
      <vt:lpstr>Overview </vt:lpstr>
      <vt:lpstr>Our data </vt:lpstr>
      <vt:lpstr> Criteria for Zipcode selection   </vt:lpstr>
      <vt:lpstr>Key observations about filtered data</vt:lpstr>
      <vt:lpstr>Risk vs return </vt:lpstr>
      <vt:lpstr>Top 10 zipcodes </vt:lpstr>
      <vt:lpstr>Predictions  </vt:lpstr>
      <vt:lpstr>Future work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House Prices Data analysis and modelling </dc:title>
  <dc:creator>sachin naik</dc:creator>
  <cp:lastModifiedBy>sachin naik</cp:lastModifiedBy>
  <cp:revision>2</cp:revision>
  <dcterms:created xsi:type="dcterms:W3CDTF">2021-01-27T21:30:00Z</dcterms:created>
  <dcterms:modified xsi:type="dcterms:W3CDTF">2021-01-27T21:42:00Z</dcterms:modified>
</cp:coreProperties>
</file>