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ora" pitchFamily="2" charset="77"/>
      <p:regular r:id="rId16"/>
      <p:bold r:id="rId17"/>
      <p:italic r:id="rId18"/>
      <p:boldItalic r:id="rId19"/>
    </p:embeddedFont>
    <p:embeddedFont>
      <p:font typeface="Lora Medium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rh4c2kCSNqEQ44Ce+JeehFO9x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D6326-2FC7-4AF0-93A4-37D20C0A21E1}">
  <a:tblStyle styleId="{557D6326-2FC7-4AF0-93A4-37D20C0A21E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BD5571D-BF12-42CE-B03C-B07DF4B7E06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Semantic Segmentation for Self Driving Cars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Prasad Naik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Experiments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23" name="Google Shape;123;p11"/>
          <p:cNvGraphicFramePr/>
          <p:nvPr>
            <p:extLst>
              <p:ext uri="{D42A27DB-BD31-4B8C-83A1-F6EECF244321}">
                <p14:modId xmlns:p14="http://schemas.microsoft.com/office/powerpoint/2010/main" val="1928884880"/>
              </p:ext>
            </p:extLst>
          </p:nvPr>
        </p:nvGraphicFramePr>
        <p:xfrm>
          <a:off x="952500" y="1168575"/>
          <a:ext cx="7239000" cy="2118270"/>
        </p:xfrm>
        <a:graphic>
          <a:graphicData uri="http://schemas.openxmlformats.org/drawingml/2006/table">
            <a:tbl>
              <a:tblPr>
                <a:noFill/>
                <a:tableStyleId>{557D6326-2FC7-4AF0-93A4-37D20C0A21E1}</a:tableStyleId>
              </a:tblPr>
              <a:tblGrid>
                <a:gridCol w="113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>
                          <a:latin typeface="Lora Medium"/>
                          <a:ea typeface="CMU SERIF ROMAN" panose="02000603000000000000" pitchFamily="2" charset="0"/>
                          <a:cs typeface="CMU SERIF ROMAN" panose="02000603000000000000" pitchFamily="2" charset="0"/>
                          <a:sym typeface="Lora Medium"/>
                        </a:rPr>
                        <a:t>Optimizer</a:t>
                      </a:r>
                      <a:endParaRPr sz="1300" b="1" u="none" strike="noStrike" cap="none">
                        <a:latin typeface="Lora Medium"/>
                        <a:ea typeface="CMU SERIF ROMAN" panose="02000603000000000000" pitchFamily="2" charset="0"/>
                        <a:cs typeface="CMU SERIF ROMAN" panose="02000603000000000000" pitchFamily="2" charset="0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>
                          <a:latin typeface="Lora Medium"/>
                          <a:ea typeface="CMU SERIF ROMAN" panose="02000603000000000000" pitchFamily="2" charset="0"/>
                          <a:cs typeface="CMU SERIF ROMAN" panose="02000603000000000000" pitchFamily="2" charset="0"/>
                          <a:sym typeface="Lora Medium"/>
                        </a:rPr>
                        <a:t>Learning Rate</a:t>
                      </a:r>
                      <a:endParaRPr sz="1300" b="1" u="none" strike="noStrike" cap="none">
                        <a:latin typeface="Lora Medium"/>
                        <a:ea typeface="CMU SERIF ROMAN" panose="02000603000000000000" pitchFamily="2" charset="0"/>
                        <a:cs typeface="CMU SERIF ROMAN" panose="02000603000000000000" pitchFamily="2" charset="0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>
                          <a:latin typeface="Lora Medium"/>
                          <a:ea typeface="CMU SERIF ROMAN" panose="02000603000000000000" pitchFamily="2" charset="0"/>
                          <a:cs typeface="CMU SERIF ROMAN" panose="02000603000000000000" pitchFamily="2" charset="0"/>
                          <a:sym typeface="Lora Medium"/>
                        </a:rPr>
                        <a:t>Loss</a:t>
                      </a:r>
                      <a:endParaRPr sz="1300" b="1" u="none" strike="noStrike" cap="none">
                        <a:latin typeface="Lora Medium"/>
                        <a:ea typeface="CMU SERIF ROMAN" panose="02000603000000000000" pitchFamily="2" charset="0"/>
                        <a:cs typeface="CMU SERIF ROMAN" panose="02000603000000000000" pitchFamily="2" charset="0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>
                          <a:latin typeface="Lora Medium"/>
                          <a:ea typeface="CMU SERIF ROMAN" panose="02000603000000000000" pitchFamily="2" charset="0"/>
                          <a:cs typeface="CMU SERIF ROMAN" panose="02000603000000000000" pitchFamily="2" charset="0"/>
                          <a:sym typeface="Lora Medium"/>
                        </a:rPr>
                        <a:t>Epochs</a:t>
                      </a:r>
                      <a:endParaRPr sz="1300" b="1" u="none" strike="noStrike" cap="none">
                        <a:latin typeface="Lora Medium"/>
                        <a:ea typeface="CMU SERIF ROMAN" panose="02000603000000000000" pitchFamily="2" charset="0"/>
                        <a:cs typeface="CMU SERIF ROMAN" panose="02000603000000000000" pitchFamily="2" charset="0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>
                          <a:latin typeface="Lora Medium"/>
                          <a:ea typeface="CMU SERIF ROMAN" panose="02000603000000000000" pitchFamily="2" charset="0"/>
                          <a:cs typeface="CMU SERIF ROMAN" panose="02000603000000000000" pitchFamily="2" charset="0"/>
                          <a:sym typeface="Lora Medium"/>
                        </a:rPr>
                        <a:t>Metric</a:t>
                      </a:r>
                      <a:endParaRPr sz="1300" b="1" u="none" strike="noStrike" cap="none">
                        <a:latin typeface="Lora Medium"/>
                        <a:ea typeface="CMU SERIF ROMAN" panose="02000603000000000000" pitchFamily="2" charset="0"/>
                        <a:cs typeface="CMU SERIF ROMAN" panose="02000603000000000000" pitchFamily="2" charset="0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latin typeface="Lora Medium"/>
                          <a:ea typeface="CMU Serif Roman" panose="02000603000000000000" pitchFamily="2" charset="0"/>
                          <a:cs typeface="CMU Serif Roman" panose="02000603000000000000" pitchFamily="2" charset="0"/>
                          <a:sym typeface="Lora Medium"/>
                        </a:rPr>
                        <a:t>Adam</a:t>
                      </a:r>
                      <a:endParaRPr sz="1300" u="none" strike="noStrike" cap="none">
                        <a:latin typeface="Lora Medium"/>
                        <a:ea typeface="CMU Serif Roman" panose="02000603000000000000" pitchFamily="2" charset="0"/>
                        <a:cs typeface="CMU Serif Roman" panose="02000603000000000000" pitchFamily="2" charset="0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latin typeface="Lora Medium"/>
                          <a:ea typeface="CMU Serif Roman" panose="02000603000000000000" pitchFamily="2" charset="0"/>
                          <a:cs typeface="CMU Serif Roman" panose="02000603000000000000" pitchFamily="2" charset="0"/>
                          <a:sym typeface="Lora Medium"/>
                        </a:rPr>
                        <a:t>0.01</a:t>
                      </a:r>
                      <a:endParaRPr sz="1300" u="none" strike="noStrike" cap="none">
                        <a:latin typeface="Lora Medium"/>
                        <a:ea typeface="CMU Serif Roman" panose="02000603000000000000" pitchFamily="2" charset="0"/>
                        <a:cs typeface="CMU Serif Roman" panose="02000603000000000000" pitchFamily="2" charset="0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 dirty="0">
                          <a:latin typeface="Lora Medium"/>
                          <a:ea typeface="CMU Serif Roman" panose="02000603000000000000" pitchFamily="2" charset="0"/>
                          <a:cs typeface="CMU Serif Roman" panose="02000603000000000000" pitchFamily="2" charset="0"/>
                          <a:sym typeface="Lora Medium"/>
                        </a:rPr>
                        <a:t>Sparse Categorical Cross Entropy</a:t>
                      </a:r>
                      <a:endParaRPr sz="1300" u="none" strike="noStrike" cap="none" dirty="0">
                        <a:latin typeface="Lora Medium"/>
                        <a:ea typeface="CMU Serif Roman" panose="02000603000000000000" pitchFamily="2" charset="0"/>
                        <a:cs typeface="CMU Serif Roman" panose="02000603000000000000" pitchFamily="2" charset="0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latin typeface="Lora Medium"/>
                          <a:ea typeface="CMU Serif Roman" panose="02000603000000000000" pitchFamily="2" charset="0"/>
                          <a:cs typeface="CMU Serif Roman" panose="02000603000000000000" pitchFamily="2" charset="0"/>
                          <a:sym typeface="Lora Medium"/>
                        </a:rPr>
                        <a:t>15</a:t>
                      </a:r>
                      <a:endParaRPr sz="1300" u="none" strike="noStrike" cap="none">
                        <a:latin typeface="Lora Medium"/>
                        <a:ea typeface="CMU Serif Roman" panose="02000603000000000000" pitchFamily="2" charset="0"/>
                        <a:cs typeface="CMU Serif Roman" panose="02000603000000000000" pitchFamily="2" charset="0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latin typeface="Lora Medium"/>
                          <a:ea typeface="CMU Serif Roman" panose="02000603000000000000" pitchFamily="2" charset="0"/>
                          <a:cs typeface="CMU Serif Roman" panose="02000603000000000000" pitchFamily="2" charset="0"/>
                          <a:sym typeface="Lora Medium"/>
                        </a:rPr>
                        <a:t>Accuracy</a:t>
                      </a:r>
                      <a:endParaRPr sz="1300" u="none" strike="noStrike" cap="none">
                        <a:latin typeface="Lora Medium"/>
                        <a:ea typeface="CMU Serif Roman" panose="02000603000000000000" pitchFamily="2" charset="0"/>
                        <a:cs typeface="CMU Serif Roman" panose="02000603000000000000" pitchFamily="2" charset="0"/>
                        <a:sym typeface="Lora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latin typeface="Lora Medium"/>
                          <a:ea typeface="CMU Serif Roman" panose="02000603000000000000" pitchFamily="2" charset="0"/>
                          <a:cs typeface="CMU Serif Roman" panose="02000603000000000000" pitchFamily="2" charset="0"/>
                          <a:sym typeface="Lora Medium"/>
                        </a:rPr>
                        <a:t>SGD</a:t>
                      </a:r>
                      <a:endParaRPr sz="1300" u="none" strike="noStrike" cap="none">
                        <a:latin typeface="Lora Medium"/>
                        <a:ea typeface="CMU Serif Roman" panose="02000603000000000000" pitchFamily="2" charset="0"/>
                        <a:cs typeface="CMU Serif Roman" panose="02000603000000000000" pitchFamily="2" charset="0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latin typeface="Lora Medium"/>
                          <a:ea typeface="CMU Serif Roman" panose="02000603000000000000" pitchFamily="2" charset="0"/>
                          <a:cs typeface="CMU Serif Roman" panose="02000603000000000000" pitchFamily="2" charset="0"/>
                          <a:sym typeface="Lora Medium"/>
                        </a:rPr>
                        <a:t>0.01</a:t>
                      </a:r>
                      <a:endParaRPr sz="1300" u="none" strike="noStrike" cap="none">
                        <a:latin typeface="Lora Medium"/>
                        <a:ea typeface="CMU Serif Roman" panose="02000603000000000000" pitchFamily="2" charset="0"/>
                        <a:cs typeface="CMU Serif Roman" panose="02000603000000000000" pitchFamily="2" charset="0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u="none" strike="noStrike" cap="none">
                          <a:solidFill>
                            <a:schemeClr val="dk1"/>
                          </a:solidFill>
                          <a:latin typeface="Lora Medium"/>
                          <a:ea typeface="CMU Serif Roman" panose="02000603000000000000" pitchFamily="2" charset="0"/>
                          <a:cs typeface="CMU Serif Roman" panose="02000603000000000000" pitchFamily="2" charset="0"/>
                          <a:sym typeface="Lora Medium"/>
                        </a:rPr>
                        <a:t>Sparse Categorical Cross Entropy</a:t>
                      </a:r>
                      <a:endParaRPr sz="1300" u="none" strike="noStrike" cap="none">
                        <a:latin typeface="Lora Medium"/>
                        <a:ea typeface="CMU Serif Roman" panose="02000603000000000000" pitchFamily="2" charset="0"/>
                        <a:cs typeface="CMU Serif Roman" panose="02000603000000000000" pitchFamily="2" charset="0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latin typeface="Lora Medium"/>
                          <a:ea typeface="CMU Serif Roman" panose="02000603000000000000" pitchFamily="2" charset="0"/>
                          <a:cs typeface="CMU Serif Roman" panose="02000603000000000000" pitchFamily="2" charset="0"/>
                          <a:sym typeface="Lora Medium"/>
                        </a:rPr>
                        <a:t>20</a:t>
                      </a:r>
                      <a:endParaRPr sz="1300" u="none" strike="noStrike" cap="none">
                        <a:latin typeface="Lora Medium"/>
                        <a:ea typeface="CMU Serif Roman" panose="02000603000000000000" pitchFamily="2" charset="0"/>
                        <a:cs typeface="CMU Serif Roman" panose="02000603000000000000" pitchFamily="2" charset="0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latin typeface="Lora Medium"/>
                          <a:ea typeface="CMU Serif Roman" panose="02000603000000000000" pitchFamily="2" charset="0"/>
                          <a:cs typeface="CMU Serif Roman" panose="02000603000000000000" pitchFamily="2" charset="0"/>
                          <a:sym typeface="Lora Medium"/>
                        </a:rPr>
                        <a:t>Accuracy</a:t>
                      </a:r>
                      <a:endParaRPr sz="1300" u="none" strike="noStrike" cap="none">
                        <a:latin typeface="Lora Medium"/>
                        <a:ea typeface="CMU Serif Roman" panose="02000603000000000000" pitchFamily="2" charset="0"/>
                        <a:cs typeface="CMU Serif Roman" panose="02000603000000000000" pitchFamily="2" charset="0"/>
                        <a:sym typeface="Lora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latin typeface="Lora Medium"/>
                          <a:ea typeface="CMU Serif Roman" panose="02000603000000000000" pitchFamily="2" charset="0"/>
                          <a:cs typeface="CMU Serif Roman" panose="02000603000000000000" pitchFamily="2" charset="0"/>
                          <a:sym typeface="Lora Medium"/>
                        </a:rPr>
                        <a:t>AdaGrad</a:t>
                      </a:r>
                      <a:endParaRPr sz="1300" u="none" strike="noStrike" cap="none">
                        <a:latin typeface="Lora Medium"/>
                        <a:ea typeface="CMU Serif Roman" panose="02000603000000000000" pitchFamily="2" charset="0"/>
                        <a:cs typeface="CMU Serif Roman" panose="02000603000000000000" pitchFamily="2" charset="0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latin typeface="Lora Medium"/>
                          <a:ea typeface="CMU Serif Roman" panose="02000603000000000000" pitchFamily="2" charset="0"/>
                          <a:cs typeface="CMU Serif Roman" panose="02000603000000000000" pitchFamily="2" charset="0"/>
                          <a:sym typeface="Lora Medium"/>
                        </a:rPr>
                        <a:t>0.01</a:t>
                      </a:r>
                      <a:endParaRPr sz="1300" u="none" strike="noStrike" cap="none">
                        <a:latin typeface="Lora Medium"/>
                        <a:ea typeface="CMU Serif Roman" panose="02000603000000000000" pitchFamily="2" charset="0"/>
                        <a:cs typeface="CMU Serif Roman" panose="02000603000000000000" pitchFamily="2" charset="0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 dirty="0">
                          <a:solidFill>
                            <a:schemeClr val="dk1"/>
                          </a:solidFill>
                          <a:latin typeface="Lora Medium"/>
                          <a:ea typeface="CMU Serif Roman" panose="02000603000000000000" pitchFamily="2" charset="0"/>
                          <a:cs typeface="CMU Serif Roman" panose="02000603000000000000" pitchFamily="2" charset="0"/>
                          <a:sym typeface="Lora Medium"/>
                        </a:rPr>
                        <a:t>Sparse Categorical Cross Entropy</a:t>
                      </a:r>
                      <a:endParaRPr sz="1300" u="none" strike="noStrike" cap="none" dirty="0">
                        <a:solidFill>
                          <a:schemeClr val="dk1"/>
                        </a:solidFill>
                        <a:latin typeface="Lora Medium"/>
                        <a:ea typeface="CMU Serif Roman" panose="02000603000000000000" pitchFamily="2" charset="0"/>
                        <a:cs typeface="CMU Serif Roman" panose="02000603000000000000" pitchFamily="2" charset="0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latin typeface="Lora Medium"/>
                          <a:ea typeface="CMU Serif Roman" panose="02000603000000000000" pitchFamily="2" charset="0"/>
                          <a:cs typeface="CMU Serif Roman" panose="02000603000000000000" pitchFamily="2" charset="0"/>
                          <a:sym typeface="Lora Medium"/>
                        </a:rPr>
                        <a:t>30</a:t>
                      </a:r>
                      <a:endParaRPr sz="1300" u="none" strike="noStrike" cap="none">
                        <a:latin typeface="Lora Medium"/>
                        <a:ea typeface="CMU Serif Roman" panose="02000603000000000000" pitchFamily="2" charset="0"/>
                        <a:cs typeface="CMU Serif Roman" panose="02000603000000000000" pitchFamily="2" charset="0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 dirty="0">
                          <a:latin typeface="Lora Medium"/>
                          <a:ea typeface="CMU Serif Roman" panose="02000603000000000000" pitchFamily="2" charset="0"/>
                          <a:cs typeface="CMU Serif Roman" panose="02000603000000000000" pitchFamily="2" charset="0"/>
                          <a:sym typeface="Lora Medium"/>
                        </a:rPr>
                        <a:t>Accuracy</a:t>
                      </a:r>
                      <a:endParaRPr sz="1300" u="none" strike="noStrike" cap="none" dirty="0">
                        <a:latin typeface="Lora Medium"/>
                        <a:ea typeface="CMU Serif Roman" panose="02000603000000000000" pitchFamily="2" charset="0"/>
                        <a:cs typeface="CMU Serif Roman" panose="02000603000000000000" pitchFamily="2" charset="0"/>
                        <a:sym typeface="Lora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>
            <a:spLocks noGrp="1"/>
          </p:cNvSpPr>
          <p:nvPr>
            <p:ph type="title"/>
          </p:nvPr>
        </p:nvSpPr>
        <p:spPr>
          <a:xfrm>
            <a:off x="311700" y="417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Experiments: Accuracy and Loss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29" name="Google Shape;12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225" y="1060200"/>
            <a:ext cx="2291650" cy="17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225" y="2817000"/>
            <a:ext cx="2329725" cy="16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2"/>
          <p:cNvSpPr txBox="1"/>
          <p:nvPr/>
        </p:nvSpPr>
        <p:spPr>
          <a:xfrm>
            <a:off x="1310275" y="4445025"/>
            <a:ext cx="79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Adam</a:t>
            </a:r>
            <a:endParaRPr sz="18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2" name="Google Shape;13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64750" y="1016650"/>
            <a:ext cx="2291650" cy="17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64750" y="2817000"/>
            <a:ext cx="2329725" cy="15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2"/>
          <p:cNvSpPr txBox="1"/>
          <p:nvPr/>
        </p:nvSpPr>
        <p:spPr>
          <a:xfrm>
            <a:off x="4328150" y="4445025"/>
            <a:ext cx="70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SGD</a:t>
            </a:r>
            <a:endParaRPr sz="18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5" name="Google Shape;135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42550" y="1016650"/>
            <a:ext cx="2241891" cy="17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42550" y="2818425"/>
            <a:ext cx="2291650" cy="15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2"/>
          <p:cNvSpPr txBox="1"/>
          <p:nvPr/>
        </p:nvSpPr>
        <p:spPr>
          <a:xfrm>
            <a:off x="7023900" y="4415350"/>
            <a:ext cx="112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AdaGrad</a:t>
            </a:r>
            <a:endParaRPr sz="18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Experiments: Accuracy and Loss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3" name="Google Shape;143;p13" title="Cha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876" y="1337638"/>
            <a:ext cx="3997125" cy="2471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 title="Points scor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8975" y="1337650"/>
            <a:ext cx="3997125" cy="2471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Results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1209225" y="1460325"/>
            <a:ext cx="89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Adam</a:t>
            </a:r>
            <a:endParaRPr sz="1800" b="0" i="0" u="none" strike="noStrike" cap="non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151" name="Google Shape;15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0400" y="1045000"/>
            <a:ext cx="3463200" cy="12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4"/>
          <p:cNvSpPr txBox="1"/>
          <p:nvPr/>
        </p:nvSpPr>
        <p:spPr>
          <a:xfrm>
            <a:off x="7044075" y="1460338"/>
            <a:ext cx="186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Accuracy: 96.70%</a:t>
            </a:r>
            <a:endParaRPr sz="1200" b="0" i="0" u="none" strike="noStrike" cap="non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Loss: 0.1074</a:t>
            </a:r>
            <a:endParaRPr sz="1200" b="0" i="0" u="none" strike="noStrike" cap="non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1280175" y="2835625"/>
            <a:ext cx="74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SGD</a:t>
            </a:r>
            <a:endParaRPr sz="1800" b="0" i="0" u="none" strike="noStrike" cap="non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7044075" y="2758675"/>
            <a:ext cx="186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Accuracy: 93.09%</a:t>
            </a:r>
            <a:endParaRPr sz="1200" b="0" i="0" u="none" strike="noStrike" cap="non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Loss: 0.2392</a:t>
            </a:r>
            <a:endParaRPr sz="1200" b="0" i="0" u="none" strike="noStrike" cap="non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155" name="Google Shape;15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6638" y="2378838"/>
            <a:ext cx="3465725" cy="12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4"/>
          <p:cNvSpPr txBox="1"/>
          <p:nvPr/>
        </p:nvSpPr>
        <p:spPr>
          <a:xfrm>
            <a:off x="1086675" y="4127975"/>
            <a:ext cx="113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AdaGrad</a:t>
            </a:r>
            <a:endParaRPr sz="1800" b="0" i="0" u="none" strike="noStrike" cap="non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7089250" y="4051025"/>
            <a:ext cx="186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Accuracy: 90.30%</a:t>
            </a:r>
            <a:endParaRPr sz="1200" b="0" i="0" u="none" strike="noStrike" cap="non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Loss: 0.3532</a:t>
            </a:r>
            <a:endParaRPr sz="1200" b="0" i="0" u="none" strike="noStrike" cap="non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158" name="Google Shape;15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40400" y="3712675"/>
            <a:ext cx="3511547" cy="12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Semantic Segmentation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 Medium"/>
              <a:buChar char="●"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Deep Learning Algorithm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 Medium"/>
              <a:buChar char="●"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Process of partitioning a digital image into multiple image segments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 Medium"/>
              <a:buChar char="●"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Associates a label or category with every pixel in an image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 Medium"/>
              <a:buChar char="●"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Applications: Medical Image Analysis, Autonomous Vehicles, Satellite Image Analysis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endParaRPr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25" y="3006475"/>
            <a:ext cx="48577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U-Net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7750" y="1017725"/>
            <a:ext cx="567426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U-Net: Encoder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2675" y="1170125"/>
            <a:ext cx="567426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/>
          <p:nvPr/>
        </p:nvSpPr>
        <p:spPr>
          <a:xfrm>
            <a:off x="1720200" y="1007550"/>
            <a:ext cx="2289600" cy="3698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dist="19050" algn="bl" rotWithShape="0">
              <a:schemeClr val="lt1">
                <a:alpha val="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U-Net: Bottleneck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2675" y="1170125"/>
            <a:ext cx="567426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/>
          <p:nvPr/>
        </p:nvSpPr>
        <p:spPr>
          <a:xfrm>
            <a:off x="3585725" y="4691750"/>
            <a:ext cx="1420500" cy="299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dist="19050" algn="bl" rotWithShape="0">
              <a:schemeClr val="lt1">
                <a:alpha val="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U-Net: Decoder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8" name="Google Shape;8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2675" y="1170125"/>
            <a:ext cx="567426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6"/>
          <p:cNvSpPr/>
          <p:nvPr/>
        </p:nvSpPr>
        <p:spPr>
          <a:xfrm>
            <a:off x="4358550" y="1017725"/>
            <a:ext cx="2289600" cy="3698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dist="19050" algn="bl" rotWithShape="0">
              <a:schemeClr val="lt1">
                <a:alpha val="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Data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7"/>
          <p:cNvSpPr txBox="1">
            <a:spLocks noGrp="1"/>
          </p:cNvSpPr>
          <p:nvPr>
            <p:ph type="body" idx="1"/>
          </p:nvPr>
        </p:nvSpPr>
        <p:spPr>
          <a:xfrm>
            <a:off x="311700" y="1160000"/>
            <a:ext cx="6040800" cy="3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CARLA (CAR Learning to Act) Self Driving Simulator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Lyft - Udacity Challenge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Images and Segmentation Maps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Source: Kaggle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5 sets of 1000 Images and corresponding label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13 classes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9726" y="1017725"/>
            <a:ext cx="1399350" cy="37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8575" y="3714500"/>
            <a:ext cx="3087050" cy="10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Dataset Distribution Overview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03" name="Google Shape;103;p8"/>
          <p:cNvGraphicFramePr/>
          <p:nvPr/>
        </p:nvGraphicFramePr>
        <p:xfrm>
          <a:off x="997675" y="1479400"/>
          <a:ext cx="7239000" cy="1885600"/>
        </p:xfrm>
        <a:graphic>
          <a:graphicData uri="http://schemas.openxmlformats.org/drawingml/2006/table">
            <a:tbl>
              <a:tblPr>
                <a:noFill/>
                <a:tableStyleId>{557D6326-2FC7-4AF0-93A4-37D20C0A21E1}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Dataset Type</a:t>
                      </a:r>
                      <a:endParaRPr sz="1300" b="1" u="none" strike="noStrike" cap="non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Samples</a:t>
                      </a:r>
                      <a:endParaRPr sz="1300" b="1" u="none" strike="noStrike" cap="non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Train</a:t>
                      </a:r>
                      <a:endParaRPr sz="1300" u="none" strike="noStrike" cap="non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4000</a:t>
                      </a:r>
                      <a:endParaRPr sz="1300" u="none" strike="noStrike" cap="non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Validation</a:t>
                      </a:r>
                      <a:endParaRPr sz="1300" u="none" strike="noStrike" cap="non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800</a:t>
                      </a:r>
                      <a:endParaRPr sz="1300" u="none" strike="noStrike" cap="non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Test</a:t>
                      </a:r>
                      <a:endParaRPr sz="1300" u="none" strike="noStrike" cap="non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200</a:t>
                      </a:r>
                      <a:endParaRPr sz="1300" u="none" strike="noStrike" cap="non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Tools &amp; Technologies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9" name="Google Shape;10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300" y="1386450"/>
            <a:ext cx="1605475" cy="10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1425" y="2355999"/>
            <a:ext cx="1428250" cy="10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300" y="1107413"/>
            <a:ext cx="2497174" cy="124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0900" y="1413375"/>
            <a:ext cx="2343150" cy="819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130" y="2698867"/>
            <a:ext cx="781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96487" y="2744185"/>
            <a:ext cx="2343150" cy="77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17149" y="2470276"/>
            <a:ext cx="12382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481146" y="2599076"/>
            <a:ext cx="1371192" cy="781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9"/>
          <p:cNvGraphicFramePr/>
          <p:nvPr/>
        </p:nvGraphicFramePr>
        <p:xfrm>
          <a:off x="898588" y="3747375"/>
          <a:ext cx="7346825" cy="1005780"/>
        </p:xfrm>
        <a:graphic>
          <a:graphicData uri="http://schemas.openxmlformats.org/drawingml/2006/table">
            <a:tbl>
              <a:tblPr>
                <a:noFill/>
                <a:tableStyleId>{6BD5571D-BF12-42CE-B03C-B07DF4B7E06C}</a:tableStyleId>
              </a:tblPr>
              <a:tblGrid>
                <a:gridCol w="79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8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Python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Tensorflow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Keras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Numpy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Matplotlib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HDF5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Scikit-learn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GPU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3.10.12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2.14.0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2.14.0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1.23.5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3.7.1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3.9.0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1.2.2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Tesla V100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Macintosh PowerPoint</Application>
  <PresentationFormat>On-screen Show (16:9)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Lora</vt:lpstr>
      <vt:lpstr>Lora Medium</vt:lpstr>
      <vt:lpstr>Simple Light</vt:lpstr>
      <vt:lpstr>Semantic Segmentation for Self Driving Cars</vt:lpstr>
      <vt:lpstr>Semantic Segmentation</vt:lpstr>
      <vt:lpstr>U-Net</vt:lpstr>
      <vt:lpstr>U-Net: Encoder</vt:lpstr>
      <vt:lpstr>U-Net: Bottleneck</vt:lpstr>
      <vt:lpstr>U-Net: Decoder </vt:lpstr>
      <vt:lpstr>Data</vt:lpstr>
      <vt:lpstr>Dataset Distribution Overview</vt:lpstr>
      <vt:lpstr>Tools &amp; Technologies</vt:lpstr>
      <vt:lpstr>Experiments</vt:lpstr>
      <vt:lpstr>Experiments: Accuracy and Loss</vt:lpstr>
      <vt:lpstr>Experiments: Accuracy and Loss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Segmentation for Self Driving Cars</dc:title>
  <cp:lastModifiedBy>Prasad Naik</cp:lastModifiedBy>
  <cp:revision>1</cp:revision>
  <dcterms:modified xsi:type="dcterms:W3CDTF">2023-12-10T23:24:49Z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2023-11-30T11:56:29Z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4eb62d1b-4af2-4a6c-8a5b-7a9055a1390d</vt:lpwstr>
  </property>
  <property fmtid="{D5CDD505-2E9C-101B-9397-08002B2CF9AE}" pid="8" name="MSIP_Label_a73fd474-4f3c-44ed-88fb-5cc4bd2471bf_ContentBits">
    <vt:lpwstr>0</vt:lpwstr>
  </property>
</Properties>
</file>