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83" r:id="rId4"/>
    <p:sldId id="276" r:id="rId5"/>
    <p:sldId id="278"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fornian FB" panose="0207040306080B030204" pitchFamily="18" charset="0"/>
      <p:regular r:id="rId12"/>
      <p:bold r:id="rId13"/>
      <p:italic r:id="rId14"/>
    </p:embeddedFont>
    <p:embeddedFont>
      <p:font typeface="Century Schoolbook" panose="02040604050505020304" pitchFamily="18" charset="0"/>
      <p:regular r:id="rId15"/>
      <p:bold r:id="rId16"/>
      <p:italic r:id="rId17"/>
      <p:boldItalic r:id="rId18"/>
    </p:embeddedFont>
    <p:embeddedFont>
      <p:font typeface="Roboto" panose="020B0604020202020204" charset="0"/>
      <p:regular r:id="rId19"/>
      <p:bold r:id="rId20"/>
      <p:italic r:id="rId21"/>
      <p:boldItalic r:id="rId22"/>
    </p:embeddedFont>
    <p:embeddedFont>
      <p:font typeface="Wingdings 2" panose="050201020105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2875CD-AF90-4ECD-946C-8C53E46422EE}">
  <a:tblStyle styleId="{682875CD-AF90-4ECD-946C-8C53E46422EE}"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359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12/9/2020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616310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137706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33139537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23958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6102206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74028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8909067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3199664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4858547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solidFill>
                  <a:schemeClr val="dk2"/>
                </a:solidFill>
              </a:rPr>
              <a:t>‹#›</a:t>
            </a:fld>
            <a:endParaRPr lang="en">
              <a:solidFill>
                <a:schemeClr val="dk2"/>
              </a:solidFill>
            </a:endParaRPr>
          </a:p>
        </p:txBody>
      </p:sp>
    </p:spTree>
    <p:extLst>
      <p:ext uri="{BB962C8B-B14F-4D97-AF65-F5344CB8AC3E}">
        <p14:creationId xmlns:p14="http://schemas.microsoft.com/office/powerpoint/2010/main" val="342245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4198594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30783293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12/9/2020</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133650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84"/>
        <p:cNvGrpSpPr/>
        <p:nvPr/>
      </p:nvGrpSpPr>
      <p:grpSpPr>
        <a:xfrm>
          <a:off x="0" y="0"/>
          <a:ext cx="0" cy="0"/>
          <a:chOff x="0" y="0"/>
          <a:chExt cx="0" cy="0"/>
        </a:xfrm>
      </p:grpSpPr>
      <p:sp>
        <p:nvSpPr>
          <p:cNvPr id="91" name="Rectangle 90">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4213" y="0"/>
            <a:ext cx="546541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hape 85"/>
          <p:cNvSpPr txBox="1">
            <a:spLocks noGrp="1"/>
          </p:cNvSpPr>
          <p:nvPr>
            <p:ph type="ctrTitle"/>
          </p:nvPr>
        </p:nvSpPr>
        <p:spPr>
          <a:xfrm>
            <a:off x="3490722" y="698896"/>
            <a:ext cx="4719828" cy="3815954"/>
          </a:xfrm>
          <a:prstGeom prst="rect">
            <a:avLst/>
          </a:prstGeom>
        </p:spPr>
        <p:txBody>
          <a:bodyPr lIns="91425" tIns="91425" rIns="91425" bIns="91425" anchor="ctr" anchorCtr="0">
            <a:normAutofit/>
          </a:bodyPr>
          <a:lstStyle/>
          <a:p>
            <a:pPr lvl="0">
              <a:spcBef>
                <a:spcPts val="0"/>
              </a:spcBef>
              <a:buNone/>
            </a:pPr>
            <a:r>
              <a:rPr lang="en" sz="2700" dirty="0">
                <a:solidFill>
                  <a:schemeClr val="bg1">
                    <a:lumMod val="85000"/>
                    <a:lumOff val="15000"/>
                  </a:schemeClr>
                </a:solidFill>
                <a:latin typeface="Calibri" panose="020F0502020204030204" pitchFamily="34" charset="0"/>
                <a:cs typeface="Calibri" panose="020F0502020204030204" pitchFamily="34" charset="0"/>
              </a:rPr>
              <a:t>Spam Classifier</a:t>
            </a:r>
          </a:p>
        </p:txBody>
      </p:sp>
      <p:sp>
        <p:nvSpPr>
          <p:cNvPr id="93" name="Rectangle 92">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09"/>
            <a:ext cx="3044309" cy="5145609"/>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Shape 86"/>
          <p:cNvSpPr txBox="1">
            <a:spLocks noGrp="1"/>
          </p:cNvSpPr>
          <p:nvPr>
            <p:ph type="subTitle" idx="1"/>
          </p:nvPr>
        </p:nvSpPr>
        <p:spPr>
          <a:xfrm>
            <a:off x="358254" y="698896"/>
            <a:ext cx="2272352" cy="3815954"/>
          </a:xfrm>
          <a:prstGeom prst="rect">
            <a:avLst/>
          </a:prstGeom>
          <a:noFill/>
        </p:spPr>
        <p:txBody>
          <a:bodyPr lIns="91425" tIns="91425" rIns="91425" bIns="91425" anchor="ctr" anchorCtr="0">
            <a:normAutofit/>
          </a:bodyPr>
          <a:lstStyle/>
          <a:p>
            <a:pPr lvl="0" algn="r">
              <a:spcBef>
                <a:spcPts val="0"/>
              </a:spcBef>
              <a:buNone/>
            </a:pPr>
            <a:r>
              <a:rPr lang="en" sz="2700" dirty="0">
                <a:solidFill>
                  <a:srgbClr val="FFFFFF"/>
                </a:solidFill>
                <a:latin typeface="Californian FB" panose="0207040306080B030204" pitchFamily="18" charset="0"/>
              </a:rPr>
              <a:t>Building a spam detection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48961" y="226616"/>
            <a:ext cx="8325187" cy="592091"/>
          </a:xfrm>
          <a:prstGeom prst="rect">
            <a:avLst/>
          </a:prstGeom>
        </p:spPr>
        <p:txBody>
          <a:bodyPr wrap="square" lIns="91425" tIns="91425" rIns="91425" bIns="91425" anchor="t" anchorCtr="0">
            <a:noAutofit/>
          </a:bodyPr>
          <a:lstStyle/>
          <a:p>
            <a:pPr lvl="0">
              <a:spcBef>
                <a:spcPts val="0"/>
              </a:spcBef>
              <a:buNone/>
            </a:pPr>
            <a:r>
              <a:rPr lang="en" sz="2400" dirty="0">
                <a:latin typeface="Calibri" panose="020F0502020204030204" pitchFamily="34" charset="0"/>
                <a:cs typeface="Calibri" panose="020F0502020204030204" pitchFamily="34" charset="0"/>
              </a:rPr>
              <a:t>Project Proposal</a:t>
            </a:r>
          </a:p>
        </p:txBody>
      </p:sp>
      <p:sp>
        <p:nvSpPr>
          <p:cNvPr id="95" name="Shape 95"/>
          <p:cNvSpPr txBox="1">
            <a:spLocks noGrp="1"/>
          </p:cNvSpPr>
          <p:nvPr>
            <p:ph type="body" idx="4294967295"/>
          </p:nvPr>
        </p:nvSpPr>
        <p:spPr>
          <a:xfrm>
            <a:off x="0" y="1304925"/>
            <a:ext cx="2493963" cy="461963"/>
          </a:xfrm>
          <a:prstGeom prst="rect">
            <a:avLst/>
          </a:prstGeom>
        </p:spPr>
        <p:txBody>
          <a:bodyPr wrap="square" lIns="91425" tIns="91425" rIns="91425" bIns="91425" anchor="t" anchorCtr="0">
            <a:noAutofit/>
          </a:bodyPr>
          <a:lstStyle/>
          <a:p>
            <a:pPr lvl="0">
              <a:spcBef>
                <a:spcPts val="0"/>
              </a:spcBef>
              <a:spcAft>
                <a:spcPts val="0"/>
              </a:spcAft>
              <a:buNone/>
            </a:pPr>
            <a:r>
              <a:rPr lang="en">
                <a:solidFill>
                  <a:schemeClr val="lt1"/>
                </a:solidFill>
              </a:rPr>
              <a:t>Company</a:t>
            </a:r>
          </a:p>
        </p:txBody>
      </p:sp>
      <p:sp>
        <p:nvSpPr>
          <p:cNvPr id="96" name="Shape 96"/>
          <p:cNvSpPr txBox="1">
            <a:spLocks noGrp="1"/>
          </p:cNvSpPr>
          <p:nvPr>
            <p:ph type="body" idx="4294967295"/>
          </p:nvPr>
        </p:nvSpPr>
        <p:spPr>
          <a:xfrm>
            <a:off x="148961" y="957890"/>
            <a:ext cx="8144434" cy="2418723"/>
          </a:xfrm>
          <a:prstGeom prst="rect">
            <a:avLst/>
          </a:prstGeom>
        </p:spPr>
        <p:txBody>
          <a:bodyPr wrap="square" lIns="91425" tIns="91425" rIns="91425" bIns="91425" anchor="t" anchorCtr="0">
            <a:noAutofit/>
          </a:bodyPr>
          <a:lstStyle/>
          <a:p>
            <a:pPr marL="0" indent="0">
              <a:buNone/>
            </a:pPr>
            <a:r>
              <a:rPr lang="en-US" sz="1200" b="1" i="0" u="none" strike="noStrike" baseline="0" dirty="0">
                <a:solidFill>
                  <a:srgbClr val="000000"/>
                </a:solidFill>
                <a:latin typeface="Calibri" panose="020F0502020204030204" pitchFamily="34" charset="0"/>
                <a:cs typeface="Calibri" panose="020F0502020204030204" pitchFamily="34" charset="0"/>
              </a:rPr>
              <a:t>Overview </a:t>
            </a:r>
            <a:endParaRPr lang="en-US" sz="1200" b="0" i="0" u="none" strike="noStrike" baseline="0" dirty="0">
              <a:solidFill>
                <a:srgbClr val="000000"/>
              </a:solidFill>
              <a:latin typeface="Calibri" panose="020F0502020204030204" pitchFamily="34" charset="0"/>
              <a:cs typeface="Calibri" panose="020F0502020204030204" pitchFamily="34" charset="0"/>
            </a:endParaRPr>
          </a:p>
          <a:p>
            <a:r>
              <a:rPr lang="en-US" sz="1200" b="0" i="0" u="none" strike="noStrike" baseline="0" dirty="0">
                <a:solidFill>
                  <a:srgbClr val="000000"/>
                </a:solidFill>
                <a:latin typeface="Calibri" panose="020F0502020204030204" pitchFamily="34" charset="0"/>
                <a:cs typeface="Calibri" panose="020F0502020204030204" pitchFamily="34" charset="0"/>
              </a:rPr>
              <a:t>Here in this capstone project, the objective is to build a model that can identify whether an email can be categorized as spam.</a:t>
            </a:r>
          </a:p>
          <a:p>
            <a:pPr marL="0" indent="0">
              <a:buNone/>
            </a:pPr>
            <a:r>
              <a:rPr lang="en-US" sz="1200" b="1" i="0" u="none" strike="noStrike" baseline="0" dirty="0">
                <a:solidFill>
                  <a:srgbClr val="000000"/>
                </a:solidFill>
                <a:latin typeface="Calibri" panose="020F0502020204030204" pitchFamily="34" charset="0"/>
                <a:cs typeface="Calibri" panose="020F0502020204030204" pitchFamily="34" charset="0"/>
              </a:rPr>
              <a:t>Client &amp; Data </a:t>
            </a:r>
            <a:endParaRPr lang="en-US" sz="1200" b="0" i="0" u="none" strike="noStrike" baseline="0" dirty="0">
              <a:solidFill>
                <a:srgbClr val="000000"/>
              </a:solidFill>
              <a:latin typeface="Calibri" panose="020F0502020204030204" pitchFamily="34" charset="0"/>
              <a:cs typeface="Calibri" panose="020F0502020204030204" pitchFamily="34" charset="0"/>
            </a:endParaRPr>
          </a:p>
          <a:p>
            <a:r>
              <a:rPr lang="en-US" sz="1200" b="0" i="0" u="none" strike="noStrike" baseline="0" dirty="0">
                <a:solidFill>
                  <a:srgbClr val="000000"/>
                </a:solidFill>
                <a:latin typeface="Calibri" panose="020F0502020204030204" pitchFamily="34" charset="0"/>
                <a:cs typeface="Calibri" panose="020F0502020204030204" pitchFamily="34" charset="0"/>
              </a:rPr>
              <a:t>The data is collected from a competition hosted on </a:t>
            </a:r>
            <a:r>
              <a:rPr lang="en-US" sz="1200" b="0" i="0" u="none" strike="noStrike" baseline="0" dirty="0" err="1">
                <a:solidFill>
                  <a:srgbClr val="000000"/>
                </a:solidFill>
                <a:latin typeface="Calibri" panose="020F0502020204030204" pitchFamily="34" charset="0"/>
                <a:cs typeface="Calibri" panose="020F0502020204030204" pitchFamily="34" charset="0"/>
              </a:rPr>
              <a:t>kaggle</a:t>
            </a:r>
            <a:r>
              <a:rPr lang="en-US" sz="1200" dirty="0">
                <a:solidFill>
                  <a:srgbClr val="000000"/>
                </a:solidFill>
                <a:latin typeface="Calibri" panose="020F0502020204030204" pitchFamily="34" charset="0"/>
                <a:cs typeface="Calibri" panose="020F0502020204030204" pitchFamily="34" charset="0"/>
              </a:rPr>
              <a:t>. It contains 5000 labeled data mentioning spam &amp; ham. Using this data we will be building a supervised ML model that can identify spam.</a:t>
            </a:r>
            <a:endParaRPr lang="en-US" sz="1200" b="0" i="0" u="none" strike="noStrike" baseline="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48961" y="226616"/>
            <a:ext cx="8325187" cy="592091"/>
          </a:xfrm>
          <a:prstGeom prst="rect">
            <a:avLst/>
          </a:prstGeom>
        </p:spPr>
        <p:txBody>
          <a:bodyPr wrap="square" lIns="91425" tIns="91425" rIns="91425" bIns="91425" anchor="t" anchorCtr="0">
            <a:noAutofit/>
          </a:bodyPr>
          <a:lstStyle/>
          <a:p>
            <a:pPr lvl="0">
              <a:spcBef>
                <a:spcPts val="0"/>
              </a:spcBef>
              <a:buNone/>
            </a:pPr>
            <a:r>
              <a:rPr lang="en" sz="2400" dirty="0">
                <a:latin typeface="Calibri" panose="020F0502020204030204" pitchFamily="34" charset="0"/>
                <a:cs typeface="Calibri" panose="020F0502020204030204" pitchFamily="34" charset="0"/>
              </a:rPr>
              <a:t>Approach</a:t>
            </a:r>
          </a:p>
        </p:txBody>
      </p:sp>
      <p:sp>
        <p:nvSpPr>
          <p:cNvPr id="95" name="Shape 95"/>
          <p:cNvSpPr txBox="1">
            <a:spLocks noGrp="1"/>
          </p:cNvSpPr>
          <p:nvPr>
            <p:ph type="body" idx="4294967295"/>
          </p:nvPr>
        </p:nvSpPr>
        <p:spPr>
          <a:xfrm>
            <a:off x="0" y="1304925"/>
            <a:ext cx="2493963" cy="461963"/>
          </a:xfrm>
          <a:prstGeom prst="rect">
            <a:avLst/>
          </a:prstGeom>
        </p:spPr>
        <p:txBody>
          <a:bodyPr wrap="square" lIns="91425" tIns="91425" rIns="91425" bIns="91425" anchor="t" anchorCtr="0">
            <a:noAutofit/>
          </a:bodyPr>
          <a:lstStyle/>
          <a:p>
            <a:pPr lvl="0">
              <a:spcBef>
                <a:spcPts val="0"/>
              </a:spcBef>
              <a:spcAft>
                <a:spcPts val="0"/>
              </a:spcAft>
              <a:buNone/>
            </a:pPr>
            <a:r>
              <a:rPr lang="en">
                <a:solidFill>
                  <a:schemeClr val="lt1"/>
                </a:solidFill>
              </a:rPr>
              <a:t>Company</a:t>
            </a:r>
          </a:p>
        </p:txBody>
      </p:sp>
      <p:sp>
        <p:nvSpPr>
          <p:cNvPr id="96" name="Shape 96"/>
          <p:cNvSpPr txBox="1">
            <a:spLocks noGrp="1"/>
          </p:cNvSpPr>
          <p:nvPr>
            <p:ph type="body" idx="4294967295"/>
          </p:nvPr>
        </p:nvSpPr>
        <p:spPr>
          <a:xfrm>
            <a:off x="148961" y="957890"/>
            <a:ext cx="8144434" cy="3958994"/>
          </a:xfrm>
          <a:prstGeom prst="rect">
            <a:avLst/>
          </a:prstGeom>
        </p:spPr>
        <p:txBody>
          <a:bodyPr wrap="square" lIns="91425" tIns="91425" rIns="91425" bIns="91425" anchor="t" anchorCtr="0">
            <a:noAutofit/>
          </a:bodyPr>
          <a:lstStyle/>
          <a:p>
            <a:pPr marL="0" indent="0">
              <a:buNone/>
            </a:pPr>
            <a:r>
              <a:rPr lang="en-US" sz="1200" b="1" i="0" u="none" strike="noStrike" baseline="0" dirty="0">
                <a:solidFill>
                  <a:srgbClr val="000000"/>
                </a:solidFill>
                <a:latin typeface="Calibri" panose="020F0502020204030204" pitchFamily="34" charset="0"/>
                <a:cs typeface="Calibri" panose="020F0502020204030204" pitchFamily="34" charset="0"/>
              </a:rPr>
              <a:t>Data Wrangling: </a:t>
            </a:r>
            <a:endParaRPr lang="en-US" sz="1200" b="0" i="0" u="none" strike="noStrike" baseline="0" dirty="0">
              <a:solidFill>
                <a:srgbClr val="000000"/>
              </a:solidFill>
              <a:latin typeface="Calibri" panose="020F0502020204030204" pitchFamily="34" charset="0"/>
              <a:cs typeface="Calibri" panose="020F0502020204030204" pitchFamily="34" charset="0"/>
            </a:endParaRPr>
          </a:p>
          <a:p>
            <a:r>
              <a:rPr lang="en-US" sz="1200" b="0" i="0" u="none" strike="noStrike" baseline="0" dirty="0">
                <a:solidFill>
                  <a:srgbClr val="000000"/>
                </a:solidFill>
                <a:latin typeface="Calibri" panose="020F0502020204030204" pitchFamily="34" charset="0"/>
                <a:cs typeface="Calibri" panose="020F0502020204030204" pitchFamily="34" charset="0"/>
              </a:rPr>
              <a:t>The very first step will be to import the data into a jupyter notebook and explore it so that the anomalies can be identified and dealt with. Further analysis and model building will be done on the cleaned datasets. </a:t>
            </a:r>
          </a:p>
          <a:p>
            <a:pPr marL="0" indent="0">
              <a:buNone/>
            </a:pPr>
            <a:r>
              <a:rPr lang="en-US" sz="1200" b="1" i="0" u="none" strike="noStrike" baseline="0" dirty="0">
                <a:solidFill>
                  <a:srgbClr val="000000"/>
                </a:solidFill>
                <a:latin typeface="Calibri" panose="020F0502020204030204" pitchFamily="34" charset="0"/>
                <a:cs typeface="Calibri" panose="020F0502020204030204" pitchFamily="34" charset="0"/>
              </a:rPr>
              <a:t>EDA using visualization &amp; statistical methods: </a:t>
            </a:r>
            <a:endParaRPr lang="en-US" sz="1200" b="0" i="0" u="none" strike="noStrike" baseline="0" dirty="0">
              <a:solidFill>
                <a:srgbClr val="000000"/>
              </a:solidFill>
              <a:latin typeface="Calibri" panose="020F0502020204030204" pitchFamily="34" charset="0"/>
              <a:cs typeface="Calibri" panose="020F0502020204030204" pitchFamily="34" charset="0"/>
            </a:endParaRPr>
          </a:p>
          <a:p>
            <a:r>
              <a:rPr lang="en-US" sz="1200" b="0" i="0" u="none" strike="noStrike" baseline="0" dirty="0">
                <a:solidFill>
                  <a:srgbClr val="000000"/>
                </a:solidFill>
                <a:latin typeface="Calibri" panose="020F0502020204030204" pitchFamily="34" charset="0"/>
                <a:cs typeface="Calibri" panose="020F0502020204030204" pitchFamily="34" charset="0"/>
              </a:rPr>
              <a:t>Once the data has been cleaned, it will be explored to understand relationships between the variables using inferential statistics. Multiple hypotheses will be drawn and validated in this step which will shape the procedure for initial predictive model building. </a:t>
            </a:r>
          </a:p>
          <a:p>
            <a:pPr marL="0" indent="0">
              <a:buNone/>
            </a:pPr>
            <a:r>
              <a:rPr lang="en-US" sz="1200" b="1" i="0" u="none" strike="noStrike" baseline="0" dirty="0">
                <a:solidFill>
                  <a:srgbClr val="000000"/>
                </a:solidFill>
                <a:latin typeface="Calibri" panose="020F0502020204030204" pitchFamily="34" charset="0"/>
                <a:cs typeface="Calibri" panose="020F0502020204030204" pitchFamily="34" charset="0"/>
              </a:rPr>
              <a:t>Model building: </a:t>
            </a:r>
            <a:endParaRPr lang="en-US" sz="1200" b="0" i="0" u="none" strike="noStrike" baseline="0" dirty="0">
              <a:solidFill>
                <a:srgbClr val="000000"/>
              </a:solidFill>
              <a:latin typeface="Calibri" panose="020F0502020204030204" pitchFamily="34" charset="0"/>
              <a:cs typeface="Calibri" panose="020F0502020204030204" pitchFamily="34" charset="0"/>
            </a:endParaRPr>
          </a:p>
          <a:p>
            <a:r>
              <a:rPr lang="en-US" sz="1200" b="0" i="0" u="none" strike="noStrike" baseline="0" dirty="0">
                <a:solidFill>
                  <a:srgbClr val="000000"/>
                </a:solidFill>
                <a:latin typeface="Calibri" panose="020F0502020204030204" pitchFamily="34" charset="0"/>
                <a:cs typeface="Calibri" panose="020F0502020204030204" pitchFamily="34" charset="0"/>
              </a:rPr>
              <a:t>Multiple ML methods will be used to build a predictive model and will be improved by testing against the test dataset provided by Kaggle. </a:t>
            </a:r>
          </a:p>
          <a:p>
            <a:r>
              <a:rPr lang="en-US" sz="1200" dirty="0">
                <a:solidFill>
                  <a:srgbClr val="000000"/>
                </a:solidFill>
                <a:latin typeface="Calibri" panose="020F0502020204030204" pitchFamily="34" charset="0"/>
                <a:cs typeface="Calibri" panose="020F0502020204030204" pitchFamily="34" charset="0"/>
              </a:rPr>
              <a:t>This will be used to predict whether a piece of text can be considered as spam or ham.</a:t>
            </a:r>
            <a:endParaRPr lang="en-US" sz="1200" b="0" i="0" u="none" strike="noStrike" baseline="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517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91384" y="181400"/>
            <a:ext cx="8520600" cy="607800"/>
          </a:xfrm>
          <a:prstGeom prst="rect">
            <a:avLst/>
          </a:prstGeom>
        </p:spPr>
        <p:txBody>
          <a:bodyPr wrap="square" lIns="91425" tIns="91425" rIns="91425" bIns="91425" anchor="t" anchorCtr="0">
            <a:noAutofit/>
          </a:bodyPr>
          <a:lstStyle/>
          <a:p>
            <a:pPr lvl="0">
              <a:spcBef>
                <a:spcPts val="0"/>
              </a:spcBef>
              <a:buNone/>
            </a:pPr>
            <a:r>
              <a:rPr lang="en" sz="2400" dirty="0">
                <a:latin typeface="Calibri" panose="020F0502020204030204" pitchFamily="34" charset="0"/>
                <a:cs typeface="Calibri" panose="020F0502020204030204" pitchFamily="34" charset="0"/>
              </a:rPr>
              <a:t>Text cleaning &amp; Model building</a:t>
            </a:r>
          </a:p>
        </p:txBody>
      </p:sp>
      <p:sp>
        <p:nvSpPr>
          <p:cNvPr id="228" name="Shape 228"/>
          <p:cNvSpPr txBox="1">
            <a:spLocks noGrp="1"/>
          </p:cNvSpPr>
          <p:nvPr>
            <p:ph type="body" idx="1"/>
          </p:nvPr>
        </p:nvSpPr>
        <p:spPr>
          <a:xfrm>
            <a:off x="0" y="688454"/>
            <a:ext cx="8109284" cy="3339000"/>
          </a:xfrm>
          <a:prstGeom prst="rect">
            <a:avLst/>
          </a:prstGeom>
        </p:spPr>
        <p:txBody>
          <a:bodyPr wrap="square" lIns="91425" tIns="91425" rIns="91425" bIns="91425" anchor="t" anchorCtr="0">
            <a:noAutofit/>
          </a:bodyPr>
          <a:lstStyle/>
          <a:p>
            <a:pPr marL="457200" lvl="0" indent="-228600" rtl="0">
              <a:spcBef>
                <a:spcPts val="0"/>
              </a:spcBef>
              <a:buAutoNum type="arabicPeriod"/>
            </a:pPr>
            <a:r>
              <a:rPr lang="en-US" sz="1200" b="0" i="0" dirty="0">
                <a:solidFill>
                  <a:srgbClr val="292929"/>
                </a:solidFill>
                <a:effectLst/>
                <a:latin typeface="Calibri" panose="020F0502020204030204" pitchFamily="34" charset="0"/>
                <a:cs typeface="Calibri" panose="020F0502020204030204" pitchFamily="34" charset="0"/>
              </a:rPr>
              <a:t>In Cleaning Process, the next step is to convert the list of the sentence(corpus) into vectors so that we can feed this data into our machine learning model. for converting the text </a:t>
            </a:r>
            <a:r>
              <a:rPr lang="en-US" sz="1200" dirty="0">
                <a:solidFill>
                  <a:srgbClr val="000000"/>
                </a:solidFill>
                <a:latin typeface="Calibri" panose="020F0502020204030204" pitchFamily="34" charset="0"/>
                <a:cs typeface="Calibri" panose="020F0502020204030204" pitchFamily="34" charset="0"/>
              </a:rPr>
              <a:t>into</a:t>
            </a:r>
            <a:r>
              <a:rPr lang="en-US" sz="1200" b="0" i="0" dirty="0">
                <a:solidFill>
                  <a:srgbClr val="292929"/>
                </a:solidFill>
                <a:effectLst/>
                <a:latin typeface="Calibri" panose="020F0502020204030204" pitchFamily="34" charset="0"/>
                <a:cs typeface="Calibri" panose="020F0502020204030204" pitchFamily="34" charset="0"/>
              </a:rPr>
              <a:t> vectors, we are going to use a bag of words which is going to convert the text into binary form.</a:t>
            </a:r>
          </a:p>
          <a:p>
            <a:pPr marL="457200" indent="-228600">
              <a:buFont typeface="Arial" pitchFamily="34" charset="0"/>
              <a:buAutoNum type="arabicPeriod"/>
            </a:pPr>
            <a:r>
              <a:rPr lang="en-US" sz="1200" dirty="0">
                <a:solidFill>
                  <a:srgbClr val="292929"/>
                </a:solidFill>
                <a:latin typeface="Calibri" panose="020F0502020204030204" pitchFamily="34" charset="0"/>
                <a:cs typeface="Calibri" panose="020F0502020204030204" pitchFamily="34" charset="0"/>
              </a:rPr>
              <a:t>Later we will be using </a:t>
            </a:r>
            <a:r>
              <a:rPr lang="en-US" sz="1200" b="0" i="0" dirty="0">
                <a:solidFill>
                  <a:srgbClr val="292929"/>
                </a:solidFill>
                <a:effectLst/>
                <a:latin typeface="Calibri" panose="020F0502020204030204" pitchFamily="34" charset="0"/>
                <a:cs typeface="Calibri" panose="020F0502020204030204" pitchFamily="34" charset="0"/>
              </a:rPr>
              <a:t>Multinomial-Naïve-Bayes algorithm to train our model. </a:t>
            </a:r>
          </a:p>
          <a:p>
            <a:pPr marL="457200" lvl="0" indent="-228600" rtl="0">
              <a:spcBef>
                <a:spcPts val="0"/>
              </a:spcBef>
              <a:buAutoNum type="arabicPeriod"/>
            </a:pPr>
            <a:endParaRPr lang="en" sz="12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27479" y="181400"/>
            <a:ext cx="7966026" cy="607800"/>
          </a:xfrm>
          <a:prstGeom prst="rect">
            <a:avLst/>
          </a:prstGeom>
        </p:spPr>
        <p:txBody>
          <a:bodyPr wrap="square" lIns="91425" tIns="91425" rIns="91425" bIns="91425" anchor="t" anchorCtr="0">
            <a:noAutofit/>
          </a:bodyPr>
          <a:lstStyle/>
          <a:p>
            <a:pPr lvl="0">
              <a:spcBef>
                <a:spcPts val="0"/>
              </a:spcBef>
              <a:buNone/>
            </a:pPr>
            <a:r>
              <a:rPr lang="en" sz="2400" dirty="0">
                <a:latin typeface="Calibri" panose="020F0502020204030204" pitchFamily="34" charset="0"/>
                <a:cs typeface="Calibri" panose="020F0502020204030204" pitchFamily="34" charset="0"/>
              </a:rPr>
              <a:t>Testing and Final Score</a:t>
            </a:r>
          </a:p>
        </p:txBody>
      </p:sp>
      <p:sp>
        <p:nvSpPr>
          <p:cNvPr id="241" name="Shape 241"/>
          <p:cNvSpPr txBox="1">
            <a:spLocks noGrp="1"/>
          </p:cNvSpPr>
          <p:nvPr>
            <p:ph type="body" idx="1"/>
          </p:nvPr>
        </p:nvSpPr>
        <p:spPr>
          <a:xfrm>
            <a:off x="227479" y="789200"/>
            <a:ext cx="7966026" cy="3339000"/>
          </a:xfrm>
          <a:prstGeom prst="rect">
            <a:avLst/>
          </a:prstGeom>
        </p:spPr>
        <p:txBody>
          <a:bodyPr wrap="square" lIns="91425" tIns="91425" rIns="91425" bIns="91425" anchor="t" anchorCtr="0">
            <a:noAutofit/>
          </a:bodyPr>
          <a:lstStyle/>
          <a:p>
            <a:pPr marL="457200" lvl="0" indent="-228600" rtl="0">
              <a:spcBef>
                <a:spcPts val="0"/>
              </a:spcBef>
              <a:buAutoNum type="arabicPeriod"/>
            </a:pPr>
            <a:r>
              <a:rPr lang="en" sz="1200" dirty="0">
                <a:latin typeface="Calibri" panose="020F0502020204030204" pitchFamily="34" charset="0"/>
                <a:cs typeface="Calibri" panose="020F0502020204030204" pitchFamily="34" charset="0"/>
              </a:rPr>
              <a:t>The tuned classifier was used to predict outcomes on the test dataset.</a:t>
            </a:r>
          </a:p>
          <a:p>
            <a:pPr marL="457200" lvl="0" indent="-228600">
              <a:spcBef>
                <a:spcPts val="0"/>
              </a:spcBef>
              <a:buAutoNum type="arabicPeriod"/>
            </a:pPr>
            <a:r>
              <a:rPr lang="en" sz="1200" dirty="0">
                <a:latin typeface="Calibri" panose="020F0502020204030204" pitchFamily="34" charset="0"/>
                <a:cs typeface="Calibri" panose="020F0502020204030204" pitchFamily="34" charset="0"/>
              </a:rPr>
              <a:t>Using the final model we could  achieve 96% accuracy in the test dataset.</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327</Words>
  <Application>Microsoft Office PowerPoint</Application>
  <PresentationFormat>On-screen Show (16:9)</PresentationFormat>
  <Paragraphs>23</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Roboto</vt:lpstr>
      <vt:lpstr>Century Schoolbook</vt:lpstr>
      <vt:lpstr>Californian FB</vt:lpstr>
      <vt:lpstr>Calibri</vt:lpstr>
      <vt:lpstr>Wingdings 2</vt:lpstr>
      <vt:lpstr>View</vt:lpstr>
      <vt:lpstr>Spam Classifier</vt:lpstr>
      <vt:lpstr>Project Proposal</vt:lpstr>
      <vt:lpstr>Approach</vt:lpstr>
      <vt:lpstr>Text cleaning &amp; Model building</vt:lpstr>
      <vt:lpstr>Testing and Final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 User Bookings</dc:title>
  <dc:creator>Abhilash Naik</dc:creator>
  <cp:lastModifiedBy>Abhilash Naik</cp:lastModifiedBy>
  <cp:revision>10</cp:revision>
  <dcterms:created xsi:type="dcterms:W3CDTF">2020-11-26T11:34:00Z</dcterms:created>
  <dcterms:modified xsi:type="dcterms:W3CDTF">2020-12-09T17:28:21Z</dcterms:modified>
</cp:coreProperties>
</file>