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32" r:id="rId1"/>
  </p:sldMasterIdLst>
  <p:notesMasterIdLst>
    <p:notesMasterId r:id="rId3"/>
  </p:notesMasterIdLst>
  <p:sldIdLst>
    <p:sldId id="257" r:id="rId2"/>
  </p:sldIdLst>
  <p:sldSz cx="43891200" cy="32918400"/>
  <p:notesSz cx="6858000" cy="9144000"/>
  <p:embeddedFontLst>
    <p:embeddedFont>
      <p:font typeface="Space Mono" panose="02000509040000020004" pitchFamily="49" charset="77"/>
      <p:regular r:id="rId4"/>
      <p:bold r:id="rId5"/>
      <p:italic r:id="rId6"/>
      <p:boldItalic r:id="rId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686"/>
    <a:srgbClr val="FF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3034" autoAdjust="0"/>
  </p:normalViewPr>
  <p:slideViewPr>
    <p:cSldViewPr>
      <p:cViewPr>
        <p:scale>
          <a:sx n="52" d="100"/>
          <a:sy n="52" d="100"/>
        </p:scale>
        <p:origin x="56" y="-4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D2D87-BD40-3D47-8C9D-7747445D2AF7}" type="datetimeFigureOut">
              <a:rPr lang="en-US" smtClean="0"/>
              <a:t>11/19/24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4B371-7646-D84E-BD68-BEB10A19C553}" type="slidenum">
              <a:rPr lang="en-US" smtClean="0"/>
              <a:t>‹#›</a:t>
            </a:fld>
            <a:endParaRPr lang="en-US"/>
          </a:p>
        </p:txBody>
      </p:sp>
    </p:spTree>
    <p:extLst>
      <p:ext uri="{BB962C8B-B14F-4D97-AF65-F5344CB8AC3E}">
        <p14:creationId xmlns:p14="http://schemas.microsoft.com/office/powerpoint/2010/main" val="1512228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34B371-7646-D84E-BD68-BEB10A19C553}" type="slidenum">
              <a:rPr lang="en-US" smtClean="0"/>
              <a:t>1</a:t>
            </a:fld>
            <a:endParaRPr lang="en-US"/>
          </a:p>
        </p:txBody>
      </p:sp>
    </p:spTree>
    <p:extLst>
      <p:ext uri="{BB962C8B-B14F-4D97-AF65-F5344CB8AC3E}">
        <p14:creationId xmlns:p14="http://schemas.microsoft.com/office/powerpoint/2010/main" val="182738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470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138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264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15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98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847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435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03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180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740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591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11/18/24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0356824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hyperlink" Target="https://ijece.iaescore.com/index.php/IJECE/article/view/31326/17022" TargetMode="External"/><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hyperlink" Target="https://online-journals.org/index.php/i-jac/article/view/3477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A13BA6-BEAA-A207-E61C-B7031ED3B1B4}"/>
              </a:ext>
            </a:extLst>
          </p:cNvPr>
          <p:cNvGrpSpPr/>
          <p:nvPr/>
        </p:nvGrpSpPr>
        <p:grpSpPr>
          <a:xfrm>
            <a:off x="0" y="82710"/>
            <a:ext cx="22004872" cy="32953114"/>
            <a:chOff x="-35458" y="356746"/>
            <a:chExt cx="22004872" cy="32953114"/>
          </a:xfrm>
        </p:grpSpPr>
        <p:sp>
          <p:nvSpPr>
            <p:cNvPr id="2" name="AutoShape 2"/>
            <p:cNvSpPr/>
            <p:nvPr/>
          </p:nvSpPr>
          <p:spPr>
            <a:xfrm>
              <a:off x="-35458" y="356746"/>
              <a:ext cx="10960894" cy="32918400"/>
            </a:xfrm>
            <a:prstGeom prst="rect">
              <a:avLst/>
            </a:prstGeom>
            <a:solidFill>
              <a:schemeClr val="bg1">
                <a:lumMod val="50000"/>
              </a:schemeClr>
            </a:solidFill>
          </p:spPr>
          <p:txBody>
            <a:bodyPr/>
            <a:lstStyle/>
            <a:p>
              <a:endParaRPr lang="en-US" dirty="0"/>
            </a:p>
          </p:txBody>
        </p:sp>
        <p:sp>
          <p:nvSpPr>
            <p:cNvPr id="3" name="AutoShape 3"/>
            <p:cNvSpPr/>
            <p:nvPr/>
          </p:nvSpPr>
          <p:spPr>
            <a:xfrm>
              <a:off x="10960895" y="391460"/>
              <a:ext cx="11008519" cy="32918400"/>
            </a:xfrm>
            <a:prstGeom prst="rect">
              <a:avLst/>
            </a:prstGeom>
            <a:solidFill>
              <a:schemeClr val="bg1">
                <a:lumMod val="85000"/>
              </a:schemeClr>
            </a:solidFill>
          </p:spPr>
          <p:txBody>
            <a:bodyPr/>
            <a:lstStyle/>
            <a:p>
              <a:endParaRPr lang="en-US" dirty="0"/>
            </a:p>
          </p:txBody>
        </p:sp>
        <p:sp>
          <p:nvSpPr>
            <p:cNvPr id="24" name="Freeform 24"/>
            <p:cNvSpPr/>
            <p:nvPr/>
          </p:nvSpPr>
          <p:spPr>
            <a:xfrm>
              <a:off x="11255803" y="2001657"/>
              <a:ext cx="1512570" cy="151257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tx1">
                <a:lumMod val="65000"/>
                <a:lumOff val="35000"/>
              </a:schemeClr>
            </a:solidFill>
          </p:spPr>
          <p:txBody>
            <a:bodyPr/>
            <a:lstStyle/>
            <a:p>
              <a:endParaRPr lang="en-US">
                <a:solidFill>
                  <a:schemeClr val="tx1">
                    <a:lumMod val="65000"/>
                    <a:lumOff val="35000"/>
                  </a:schemeClr>
                </a:solidFill>
              </a:endParaRPr>
            </a:p>
          </p:txBody>
        </p:sp>
        <p:sp>
          <p:nvSpPr>
            <p:cNvPr id="25" name="TextBox 25"/>
            <p:cNvSpPr txBox="1"/>
            <p:nvPr/>
          </p:nvSpPr>
          <p:spPr>
            <a:xfrm>
              <a:off x="11538940" y="2329104"/>
              <a:ext cx="946295" cy="812723"/>
            </a:xfrm>
            <a:prstGeom prst="rect">
              <a:avLst/>
            </a:prstGeom>
          </p:spPr>
          <p:txBody>
            <a:bodyPr lIns="0" tIns="0" rIns="0" bIns="0" rtlCol="0" anchor="t">
              <a:spAutoFit/>
            </a:bodyPr>
            <a:lstStyle/>
            <a:p>
              <a:pPr marL="0" lvl="0" indent="0" algn="ctr">
                <a:lnSpc>
                  <a:spcPts val="6500"/>
                </a:lnSpc>
                <a:spcBef>
                  <a:spcPct val="0"/>
                </a:spcBef>
              </a:pPr>
              <a:r>
                <a:rPr lang="en-US" sz="5000" b="1" spc="-150" dirty="0">
                  <a:solidFill>
                    <a:schemeClr val="tx1">
                      <a:lumMod val="65000"/>
                      <a:lumOff val="35000"/>
                    </a:schemeClr>
                  </a:solidFill>
                  <a:latin typeface="Space Mono" panose="020B0604020202020204" charset="0"/>
                </a:rPr>
                <a:t>03</a:t>
              </a:r>
            </a:p>
          </p:txBody>
        </p:sp>
        <p:sp>
          <p:nvSpPr>
            <p:cNvPr id="26" name="TextBox 26"/>
            <p:cNvSpPr txBox="1"/>
            <p:nvPr/>
          </p:nvSpPr>
          <p:spPr>
            <a:xfrm>
              <a:off x="13050980" y="2001657"/>
              <a:ext cx="8224876" cy="1646285"/>
            </a:xfrm>
            <a:prstGeom prst="rect">
              <a:avLst/>
            </a:prstGeom>
          </p:spPr>
          <p:txBody>
            <a:bodyPr lIns="0" tIns="0" rIns="0" bIns="0" rtlCol="0" anchor="t">
              <a:spAutoFit/>
            </a:bodyPr>
            <a:lstStyle/>
            <a:p>
              <a:pPr marL="0" lvl="0" indent="0">
                <a:lnSpc>
                  <a:spcPts val="6500"/>
                </a:lnSpc>
                <a:spcBef>
                  <a:spcPct val="0"/>
                </a:spcBef>
              </a:pPr>
              <a:r>
                <a:rPr lang="en-US" sz="5000" b="1" u="none" spc="-150" dirty="0">
                  <a:solidFill>
                    <a:schemeClr val="tx1">
                      <a:lumMod val="65000"/>
                      <a:lumOff val="35000"/>
                    </a:schemeClr>
                  </a:solidFill>
                  <a:latin typeface="Space Mono" panose="020B0604020202020204" charset="0"/>
                </a:rPr>
                <a:t>Visual Analysis of Model</a:t>
              </a:r>
            </a:p>
          </p:txBody>
        </p:sp>
        <p:sp>
          <p:nvSpPr>
            <p:cNvPr id="51" name="AutoShape 51"/>
            <p:cNvSpPr/>
            <p:nvPr/>
          </p:nvSpPr>
          <p:spPr>
            <a:xfrm>
              <a:off x="1525262" y="3992398"/>
              <a:ext cx="8313975" cy="0"/>
            </a:xfrm>
            <a:prstGeom prst="line">
              <a:avLst/>
            </a:prstGeom>
            <a:ln w="47625" cap="rnd">
              <a:solidFill>
                <a:srgbClr val="FAFAFA"/>
              </a:solidFill>
              <a:prstDash val="solid"/>
              <a:headEnd type="none" w="sm" len="sm"/>
              <a:tailEnd type="none" w="sm" len="sm"/>
            </a:ln>
          </p:spPr>
          <p:txBody>
            <a:bodyPr/>
            <a:lstStyle/>
            <a:p>
              <a:endParaRPr lang="en-US"/>
            </a:p>
          </p:txBody>
        </p:sp>
        <p:sp>
          <p:nvSpPr>
            <p:cNvPr id="66" name="TextBox 66"/>
            <p:cNvSpPr txBox="1"/>
            <p:nvPr/>
          </p:nvSpPr>
          <p:spPr>
            <a:xfrm>
              <a:off x="12612041" y="21430237"/>
              <a:ext cx="946295" cy="812723"/>
            </a:xfrm>
            <a:prstGeom prst="rect">
              <a:avLst/>
            </a:prstGeom>
          </p:spPr>
          <p:txBody>
            <a:bodyPr lIns="0" tIns="0" rIns="0" bIns="0" rtlCol="0" anchor="t">
              <a:spAutoFit/>
            </a:bodyPr>
            <a:lstStyle/>
            <a:p>
              <a:pPr marL="0" lvl="0" indent="0" algn="ctr">
                <a:lnSpc>
                  <a:spcPts val="6500"/>
                </a:lnSpc>
                <a:spcBef>
                  <a:spcPct val="0"/>
                </a:spcBef>
              </a:pPr>
              <a:endParaRPr lang="en-US" sz="5000" b="1" spc="-150" dirty="0">
                <a:solidFill>
                  <a:srgbClr val="FF8686"/>
                </a:solidFill>
                <a:latin typeface="Space Mono" panose="02000509040000020004" charset="0"/>
              </a:endParaRPr>
            </a:p>
          </p:txBody>
        </p:sp>
        <p:sp>
          <p:nvSpPr>
            <p:cNvPr id="92" name="TextBox 92"/>
            <p:cNvSpPr txBox="1"/>
            <p:nvPr/>
          </p:nvSpPr>
          <p:spPr>
            <a:xfrm>
              <a:off x="1368009" y="4411587"/>
              <a:ext cx="9309748" cy="4154984"/>
            </a:xfrm>
            <a:prstGeom prst="rect">
              <a:avLst/>
            </a:prstGeom>
          </p:spPr>
          <p:txBody>
            <a:bodyPr wrap="square" lIns="0" tIns="0" rIns="0" bIns="0" rtlCol="0" anchor="t">
              <a:spAutoFit/>
            </a:bodyPr>
            <a:lstStyle/>
            <a:p>
              <a:pPr marL="0" lvl="0" indent="0">
                <a:spcBef>
                  <a:spcPct val="0"/>
                </a:spcBef>
              </a:pPr>
              <a:r>
                <a:rPr lang="en-US" sz="5400" b="1" u="none" spc="-90" dirty="0">
                  <a:solidFill>
                    <a:schemeClr val="tx1">
                      <a:lumMod val="75000"/>
                      <a:lumOff val="25000"/>
                    </a:schemeClr>
                  </a:solidFill>
                  <a:latin typeface="Space Mono" panose="02000509040000020004" charset="0"/>
                </a:rPr>
                <a:t>Team Members</a:t>
              </a:r>
            </a:p>
            <a:p>
              <a:pPr>
                <a:spcBef>
                  <a:spcPct val="0"/>
                </a:spcBef>
              </a:pPr>
              <a:r>
                <a:rPr lang="en-US" sz="5400" b="1" spc="-90" dirty="0">
                  <a:solidFill>
                    <a:schemeClr val="tx1">
                      <a:lumMod val="75000"/>
                      <a:lumOff val="25000"/>
                    </a:schemeClr>
                  </a:solidFill>
                  <a:latin typeface="Space Mono" panose="02000509040000020004" charset="0"/>
                </a:rPr>
                <a:t>Abhishek   1001916610</a:t>
              </a:r>
            </a:p>
            <a:p>
              <a:pPr marL="0" lvl="0" indent="0">
                <a:spcBef>
                  <a:spcPct val="0"/>
                </a:spcBef>
              </a:pPr>
              <a:r>
                <a:rPr lang="en-US" sz="5400" b="1" u="none" spc="-90" dirty="0">
                  <a:solidFill>
                    <a:schemeClr val="tx1">
                      <a:lumMod val="75000"/>
                      <a:lumOff val="25000"/>
                    </a:schemeClr>
                  </a:solidFill>
                  <a:latin typeface="Space Mono" panose="02000509040000020004" charset="0"/>
                </a:rPr>
                <a:t>Aishwarya  10021</a:t>
              </a:r>
              <a:r>
                <a:rPr lang="en-US" sz="5400" b="1" spc="-90" dirty="0">
                  <a:solidFill>
                    <a:schemeClr val="tx1">
                      <a:lumMod val="75000"/>
                      <a:lumOff val="25000"/>
                    </a:schemeClr>
                  </a:solidFill>
                  <a:latin typeface="Space Mono" panose="02000509040000020004" charset="0"/>
                </a:rPr>
                <a:t>86951</a:t>
              </a:r>
            </a:p>
            <a:p>
              <a:pPr>
                <a:spcBef>
                  <a:spcPct val="0"/>
                </a:spcBef>
              </a:pPr>
              <a:r>
                <a:rPr lang="en-US" sz="5400" b="1" u="none" spc="-90" dirty="0">
                  <a:solidFill>
                    <a:schemeClr val="tx1">
                      <a:lumMod val="75000"/>
                      <a:lumOff val="25000"/>
                    </a:schemeClr>
                  </a:solidFill>
                  <a:latin typeface="Space Mono" panose="02000509040000020004" charset="0"/>
                </a:rPr>
                <a:t>Tharun     1002207785</a:t>
              </a:r>
            </a:p>
            <a:p>
              <a:pPr>
                <a:spcBef>
                  <a:spcPct val="0"/>
                </a:spcBef>
              </a:pPr>
              <a:r>
                <a:rPr lang="en-US" sz="5400" b="1" spc="-90" dirty="0">
                  <a:solidFill>
                    <a:schemeClr val="tx1">
                      <a:lumMod val="75000"/>
                      <a:lumOff val="25000"/>
                    </a:schemeClr>
                  </a:solidFill>
                  <a:latin typeface="Space Mono" panose="02000509040000020004" charset="0"/>
                </a:rPr>
                <a:t>Tushar</a:t>
              </a:r>
              <a:r>
                <a:rPr lang="en-US" sz="4000" b="1" spc="-90" dirty="0">
                  <a:solidFill>
                    <a:srgbClr val="FFFFFF"/>
                  </a:solidFill>
                  <a:latin typeface="Space Mono" panose="02000509040000020004" charset="0"/>
                </a:rPr>
                <a:t>       </a:t>
              </a:r>
              <a:r>
                <a:rPr lang="en-US" sz="5400" b="1" spc="-90" dirty="0">
                  <a:solidFill>
                    <a:schemeClr val="tx1">
                      <a:lumMod val="75000"/>
                      <a:lumOff val="25000"/>
                    </a:schemeClr>
                  </a:solidFill>
                  <a:latin typeface="Space Mono" panose="02000509040000020004" charset="0"/>
                </a:rPr>
                <a:t>1002194530</a:t>
              </a:r>
            </a:p>
          </p:txBody>
        </p:sp>
        <p:sp>
          <p:nvSpPr>
            <p:cNvPr id="96" name="TextBox 96"/>
            <p:cNvSpPr txBox="1"/>
            <p:nvPr/>
          </p:nvSpPr>
          <p:spPr>
            <a:xfrm>
              <a:off x="1368009" y="2050657"/>
              <a:ext cx="8628483" cy="1439433"/>
            </a:xfrm>
            <a:prstGeom prst="rect">
              <a:avLst/>
            </a:prstGeom>
          </p:spPr>
          <p:txBody>
            <a:bodyPr lIns="0" tIns="0" rIns="0" bIns="0" rtlCol="0" anchor="t">
              <a:spAutoFit/>
            </a:bodyPr>
            <a:lstStyle/>
            <a:p>
              <a:pPr>
                <a:lnSpc>
                  <a:spcPts val="11280"/>
                </a:lnSpc>
              </a:pPr>
              <a:r>
                <a:rPr lang="en-US" sz="9400" b="1" spc="-282" dirty="0">
                  <a:solidFill>
                    <a:schemeClr val="tx1">
                      <a:lumMod val="75000"/>
                      <a:lumOff val="25000"/>
                    </a:schemeClr>
                  </a:solidFill>
                  <a:latin typeface="Space Mono" panose="020B0604020202020204" charset="0"/>
                </a:rPr>
                <a:t>Skill Wiser</a:t>
              </a:r>
            </a:p>
          </p:txBody>
        </p:sp>
      </p:grpSp>
      <p:pic>
        <p:nvPicPr>
          <p:cNvPr id="1026" name="Picture 2">
            <a:extLst>
              <a:ext uri="{FF2B5EF4-FFF2-40B4-BE49-F238E27FC236}">
                <a16:creationId xmlns:a16="http://schemas.microsoft.com/office/drawing/2014/main" id="{B4137989-CA85-2E94-5681-0C765FCE5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7870" y="5531008"/>
            <a:ext cx="9813444" cy="5531381"/>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33">
            <a:extLst>
              <a:ext uri="{FF2B5EF4-FFF2-40B4-BE49-F238E27FC236}">
                <a16:creationId xmlns:a16="http://schemas.microsoft.com/office/drawing/2014/main" id="{AC5D29BE-7740-32BB-2BEF-79E3B2AD5B17}"/>
              </a:ext>
            </a:extLst>
          </p:cNvPr>
          <p:cNvPicPr>
            <a:picLocks noChangeAspect="1"/>
          </p:cNvPicPr>
          <p:nvPr/>
        </p:nvPicPr>
        <p:blipFill>
          <a:blip r:embed="rId4"/>
          <a:stretch>
            <a:fillRect/>
          </a:stretch>
        </p:blipFill>
        <p:spPr>
          <a:xfrm>
            <a:off x="775837" y="9039010"/>
            <a:ext cx="9419775" cy="6995158"/>
          </a:xfrm>
          <a:prstGeom prst="rect">
            <a:avLst/>
          </a:prstGeom>
        </p:spPr>
      </p:pic>
      <p:sp>
        <p:nvSpPr>
          <p:cNvPr id="139" name="AutoShape 3">
            <a:extLst>
              <a:ext uri="{FF2B5EF4-FFF2-40B4-BE49-F238E27FC236}">
                <a16:creationId xmlns:a16="http://schemas.microsoft.com/office/drawing/2014/main" id="{4797713D-D562-865A-0EDC-AC5CDD7E3059}"/>
              </a:ext>
            </a:extLst>
          </p:cNvPr>
          <p:cNvSpPr/>
          <p:nvPr/>
        </p:nvSpPr>
        <p:spPr>
          <a:xfrm>
            <a:off x="386433" y="16493914"/>
            <a:ext cx="10148771" cy="15773391"/>
          </a:xfrm>
          <a:prstGeom prst="rect">
            <a:avLst/>
          </a:prstGeom>
          <a:solidFill>
            <a:schemeClr val="bg1">
              <a:lumMod val="85000"/>
            </a:schemeClr>
          </a:solidFill>
        </p:spPr>
        <p:txBody>
          <a:bodyPr/>
          <a:lstStyle/>
          <a:p>
            <a:endParaRPr lang="en-US" dirty="0"/>
          </a:p>
        </p:txBody>
      </p:sp>
      <p:sp>
        <p:nvSpPr>
          <p:cNvPr id="140" name="TextBox 25">
            <a:extLst>
              <a:ext uri="{FF2B5EF4-FFF2-40B4-BE49-F238E27FC236}">
                <a16:creationId xmlns:a16="http://schemas.microsoft.com/office/drawing/2014/main" id="{11917F0E-EE74-BB9B-8B8D-53EBA99D253A}"/>
              </a:ext>
            </a:extLst>
          </p:cNvPr>
          <p:cNvSpPr txBox="1"/>
          <p:nvPr/>
        </p:nvSpPr>
        <p:spPr>
          <a:xfrm>
            <a:off x="1463208" y="17113924"/>
            <a:ext cx="946295" cy="812723"/>
          </a:xfrm>
          <a:prstGeom prst="rect">
            <a:avLst/>
          </a:prstGeom>
        </p:spPr>
        <p:txBody>
          <a:bodyPr lIns="0" tIns="0" rIns="0" bIns="0" rtlCol="0" anchor="t">
            <a:spAutoFit/>
          </a:bodyPr>
          <a:lstStyle/>
          <a:p>
            <a:pPr marL="0" lvl="0" indent="0" algn="ctr">
              <a:lnSpc>
                <a:spcPts val="6500"/>
              </a:lnSpc>
              <a:spcBef>
                <a:spcPct val="0"/>
              </a:spcBef>
            </a:pPr>
            <a:r>
              <a:rPr lang="en-US" sz="5000" b="1" spc="-150" dirty="0">
                <a:solidFill>
                  <a:schemeClr val="tx1">
                    <a:lumMod val="65000"/>
                    <a:lumOff val="35000"/>
                  </a:schemeClr>
                </a:solidFill>
                <a:latin typeface="Space Mono" panose="020B0604020202020204" charset="0"/>
              </a:rPr>
              <a:t>01</a:t>
            </a:r>
          </a:p>
        </p:txBody>
      </p:sp>
      <p:sp>
        <p:nvSpPr>
          <p:cNvPr id="141" name="TextBox 26">
            <a:extLst>
              <a:ext uri="{FF2B5EF4-FFF2-40B4-BE49-F238E27FC236}">
                <a16:creationId xmlns:a16="http://schemas.microsoft.com/office/drawing/2014/main" id="{C60832AD-02E6-A813-43C1-ACD20E335E69}"/>
              </a:ext>
            </a:extLst>
          </p:cNvPr>
          <p:cNvSpPr txBox="1"/>
          <p:nvPr/>
        </p:nvSpPr>
        <p:spPr>
          <a:xfrm>
            <a:off x="3421837" y="17113924"/>
            <a:ext cx="8224876" cy="812723"/>
          </a:xfrm>
          <a:prstGeom prst="rect">
            <a:avLst/>
          </a:prstGeom>
        </p:spPr>
        <p:txBody>
          <a:bodyPr lIns="0" tIns="0" rIns="0" bIns="0" rtlCol="0" anchor="t">
            <a:spAutoFit/>
          </a:bodyPr>
          <a:lstStyle/>
          <a:p>
            <a:pPr marL="0" lvl="0" indent="0">
              <a:lnSpc>
                <a:spcPts val="6500"/>
              </a:lnSpc>
              <a:spcBef>
                <a:spcPct val="0"/>
              </a:spcBef>
            </a:pPr>
            <a:r>
              <a:rPr lang="en-US" sz="5000" b="1" u="none" spc="-150" dirty="0">
                <a:solidFill>
                  <a:schemeClr val="tx1">
                    <a:lumMod val="65000"/>
                    <a:lumOff val="35000"/>
                  </a:schemeClr>
                </a:solidFill>
                <a:latin typeface="Space Mono" panose="020B0604020202020204" charset="0"/>
              </a:rPr>
              <a:t>Introduction</a:t>
            </a:r>
          </a:p>
        </p:txBody>
      </p:sp>
      <p:sp>
        <p:nvSpPr>
          <p:cNvPr id="142" name="TextBox 97">
            <a:extLst>
              <a:ext uri="{FF2B5EF4-FFF2-40B4-BE49-F238E27FC236}">
                <a16:creationId xmlns:a16="http://schemas.microsoft.com/office/drawing/2014/main" id="{30FF78E0-2E39-5A95-A682-3A704A08870A}"/>
              </a:ext>
            </a:extLst>
          </p:cNvPr>
          <p:cNvSpPr txBox="1"/>
          <p:nvPr/>
        </p:nvSpPr>
        <p:spPr>
          <a:xfrm>
            <a:off x="1242929" y="18399107"/>
            <a:ext cx="8224876" cy="5546390"/>
          </a:xfrm>
          <a:prstGeom prst="rect">
            <a:avLst/>
          </a:prstGeom>
        </p:spPr>
        <p:txBody>
          <a:bodyPr lIns="0" tIns="0" rIns="0" bIns="0" rtlCol="0" anchor="t">
            <a:spAutoFit/>
          </a:bodyPr>
          <a:lstStyle/>
          <a:p>
            <a:pPr marL="0" lvl="0" indent="0">
              <a:lnSpc>
                <a:spcPts val="3639"/>
              </a:lnSpc>
              <a:spcBef>
                <a:spcPct val="0"/>
              </a:spcBef>
            </a:pPr>
            <a:r>
              <a:rPr lang="en-US" sz="3600" dirty="0"/>
              <a:t>Project aims to identify and highlight the top 20 essential skills that are highly sought after across various industries in today's job market. It offers a dynamic tool where users can input a specific job role, and in return, the system will provide two closely related job roles along with the critical skills required for each. By offering these insights, the project seeks to help individuals better understand the skill sets needed for career development and navigate their professional growth effectively.</a:t>
            </a:r>
          </a:p>
        </p:txBody>
      </p:sp>
      <p:sp>
        <p:nvSpPr>
          <p:cNvPr id="144" name="Freeform 24">
            <a:extLst>
              <a:ext uri="{FF2B5EF4-FFF2-40B4-BE49-F238E27FC236}">
                <a16:creationId xmlns:a16="http://schemas.microsoft.com/office/drawing/2014/main" id="{5A5EAD6B-1CC7-11C8-EFFE-09D3F88950D4}"/>
              </a:ext>
            </a:extLst>
          </p:cNvPr>
          <p:cNvSpPr/>
          <p:nvPr/>
        </p:nvSpPr>
        <p:spPr>
          <a:xfrm>
            <a:off x="1213360" y="16764000"/>
            <a:ext cx="1512570" cy="151257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tx1">
              <a:lumMod val="65000"/>
              <a:lumOff val="35000"/>
            </a:schemeClr>
          </a:solidFill>
        </p:spPr>
        <p:txBody>
          <a:bodyPr/>
          <a:lstStyle/>
          <a:p>
            <a:endParaRPr lang="en-US">
              <a:solidFill>
                <a:schemeClr val="tx1">
                  <a:lumMod val="65000"/>
                  <a:lumOff val="35000"/>
                </a:schemeClr>
              </a:solidFill>
            </a:endParaRPr>
          </a:p>
        </p:txBody>
      </p:sp>
      <p:sp>
        <p:nvSpPr>
          <p:cNvPr id="1042" name="TextBox 25">
            <a:extLst>
              <a:ext uri="{FF2B5EF4-FFF2-40B4-BE49-F238E27FC236}">
                <a16:creationId xmlns:a16="http://schemas.microsoft.com/office/drawing/2014/main" id="{DB63C613-AFE0-54CC-03B7-2C36464F13B5}"/>
              </a:ext>
            </a:extLst>
          </p:cNvPr>
          <p:cNvSpPr txBox="1"/>
          <p:nvPr/>
        </p:nvSpPr>
        <p:spPr>
          <a:xfrm>
            <a:off x="1403467" y="24601772"/>
            <a:ext cx="1140300" cy="823444"/>
          </a:xfrm>
          <a:prstGeom prst="rect">
            <a:avLst/>
          </a:prstGeom>
        </p:spPr>
        <p:txBody>
          <a:bodyPr wrap="square" lIns="0" tIns="0" rIns="0" bIns="0" rtlCol="0" anchor="t">
            <a:spAutoFit/>
          </a:bodyPr>
          <a:lstStyle/>
          <a:p>
            <a:pPr marL="0" lvl="0" indent="0" algn="ctr">
              <a:lnSpc>
                <a:spcPts val="6500"/>
              </a:lnSpc>
              <a:spcBef>
                <a:spcPct val="0"/>
              </a:spcBef>
            </a:pPr>
            <a:r>
              <a:rPr lang="en-US" sz="5000" b="1" spc="-150" dirty="0">
                <a:solidFill>
                  <a:schemeClr val="tx1">
                    <a:lumMod val="65000"/>
                    <a:lumOff val="35000"/>
                  </a:schemeClr>
                </a:solidFill>
                <a:latin typeface="Space Mono" panose="020B0604020202020204" charset="0"/>
              </a:rPr>
              <a:t>02</a:t>
            </a:r>
          </a:p>
        </p:txBody>
      </p:sp>
      <p:sp>
        <p:nvSpPr>
          <p:cNvPr id="1043" name="TextBox 26">
            <a:extLst>
              <a:ext uri="{FF2B5EF4-FFF2-40B4-BE49-F238E27FC236}">
                <a16:creationId xmlns:a16="http://schemas.microsoft.com/office/drawing/2014/main" id="{94AD41F3-EECA-8C80-5869-3C62ECEEB282}"/>
              </a:ext>
            </a:extLst>
          </p:cNvPr>
          <p:cNvSpPr txBox="1"/>
          <p:nvPr/>
        </p:nvSpPr>
        <p:spPr>
          <a:xfrm>
            <a:off x="3556101" y="24645344"/>
            <a:ext cx="8224876" cy="812723"/>
          </a:xfrm>
          <a:prstGeom prst="rect">
            <a:avLst/>
          </a:prstGeom>
        </p:spPr>
        <p:txBody>
          <a:bodyPr lIns="0" tIns="0" rIns="0" bIns="0" rtlCol="0" anchor="t">
            <a:spAutoFit/>
          </a:bodyPr>
          <a:lstStyle/>
          <a:p>
            <a:pPr marL="0" lvl="0" indent="0">
              <a:lnSpc>
                <a:spcPts val="6500"/>
              </a:lnSpc>
              <a:spcBef>
                <a:spcPct val="0"/>
              </a:spcBef>
            </a:pPr>
            <a:r>
              <a:rPr lang="en-US" sz="5000" b="1" u="none" spc="-150" dirty="0">
                <a:solidFill>
                  <a:schemeClr val="tx1">
                    <a:lumMod val="65000"/>
                    <a:lumOff val="35000"/>
                  </a:schemeClr>
                </a:solidFill>
                <a:latin typeface="Space Mono" panose="020B0604020202020204" charset="0"/>
              </a:rPr>
              <a:t>Tools Used</a:t>
            </a:r>
          </a:p>
        </p:txBody>
      </p:sp>
      <p:sp>
        <p:nvSpPr>
          <p:cNvPr id="1044" name="Freeform 24">
            <a:extLst>
              <a:ext uri="{FF2B5EF4-FFF2-40B4-BE49-F238E27FC236}">
                <a16:creationId xmlns:a16="http://schemas.microsoft.com/office/drawing/2014/main" id="{743CA14E-1DE4-150A-AE8C-907DC7DBBD36}"/>
              </a:ext>
            </a:extLst>
          </p:cNvPr>
          <p:cNvSpPr/>
          <p:nvPr/>
        </p:nvSpPr>
        <p:spPr>
          <a:xfrm>
            <a:off x="1347624" y="24295420"/>
            <a:ext cx="1512570" cy="151257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tx1">
              <a:lumMod val="65000"/>
              <a:lumOff val="35000"/>
            </a:schemeClr>
          </a:solidFill>
        </p:spPr>
        <p:txBody>
          <a:bodyPr/>
          <a:lstStyle/>
          <a:p>
            <a:endParaRPr lang="en-US">
              <a:solidFill>
                <a:schemeClr val="tx1">
                  <a:lumMod val="65000"/>
                  <a:lumOff val="35000"/>
                </a:schemeClr>
              </a:solidFill>
            </a:endParaRPr>
          </a:p>
        </p:txBody>
      </p:sp>
      <p:pic>
        <p:nvPicPr>
          <p:cNvPr id="1047" name="Picture 1046">
            <a:extLst>
              <a:ext uri="{FF2B5EF4-FFF2-40B4-BE49-F238E27FC236}">
                <a16:creationId xmlns:a16="http://schemas.microsoft.com/office/drawing/2014/main" id="{3D295677-939D-CE94-7212-004AF5D314C3}"/>
              </a:ext>
            </a:extLst>
          </p:cNvPr>
          <p:cNvPicPr>
            <a:picLocks noChangeAspect="1"/>
          </p:cNvPicPr>
          <p:nvPr/>
        </p:nvPicPr>
        <p:blipFill>
          <a:blip r:embed="rId5"/>
          <a:stretch>
            <a:fillRect/>
          </a:stretch>
        </p:blipFill>
        <p:spPr>
          <a:xfrm>
            <a:off x="6441519" y="25878069"/>
            <a:ext cx="1536096" cy="1435100"/>
          </a:xfrm>
          <a:prstGeom prst="rect">
            <a:avLst/>
          </a:prstGeom>
        </p:spPr>
      </p:pic>
      <p:pic>
        <p:nvPicPr>
          <p:cNvPr id="1048" name="Picture 1047">
            <a:extLst>
              <a:ext uri="{FF2B5EF4-FFF2-40B4-BE49-F238E27FC236}">
                <a16:creationId xmlns:a16="http://schemas.microsoft.com/office/drawing/2014/main" id="{FC4A11CB-AFA8-D137-6176-4F71C511BB6D}"/>
              </a:ext>
            </a:extLst>
          </p:cNvPr>
          <p:cNvPicPr>
            <a:picLocks noChangeAspect="1"/>
          </p:cNvPicPr>
          <p:nvPr/>
        </p:nvPicPr>
        <p:blipFill>
          <a:blip r:embed="rId6"/>
          <a:stretch>
            <a:fillRect/>
          </a:stretch>
        </p:blipFill>
        <p:spPr>
          <a:xfrm>
            <a:off x="3917060" y="25878069"/>
            <a:ext cx="1805535" cy="1333500"/>
          </a:xfrm>
          <a:prstGeom prst="rect">
            <a:avLst/>
          </a:prstGeom>
        </p:spPr>
      </p:pic>
      <p:pic>
        <p:nvPicPr>
          <p:cNvPr id="1049" name="Picture 1048">
            <a:extLst>
              <a:ext uri="{FF2B5EF4-FFF2-40B4-BE49-F238E27FC236}">
                <a16:creationId xmlns:a16="http://schemas.microsoft.com/office/drawing/2014/main" id="{5F14AF2E-2471-DDFB-0CC7-73108E7AD5CA}"/>
              </a:ext>
            </a:extLst>
          </p:cNvPr>
          <p:cNvPicPr>
            <a:picLocks noChangeAspect="1"/>
          </p:cNvPicPr>
          <p:nvPr/>
        </p:nvPicPr>
        <p:blipFill>
          <a:blip r:embed="rId7"/>
          <a:stretch>
            <a:fillRect/>
          </a:stretch>
        </p:blipFill>
        <p:spPr>
          <a:xfrm>
            <a:off x="1671761" y="25892939"/>
            <a:ext cx="1750075" cy="1333500"/>
          </a:xfrm>
          <a:prstGeom prst="rect">
            <a:avLst/>
          </a:prstGeom>
        </p:spPr>
      </p:pic>
      <p:pic>
        <p:nvPicPr>
          <p:cNvPr id="1050" name="Picture 1049">
            <a:extLst>
              <a:ext uri="{FF2B5EF4-FFF2-40B4-BE49-F238E27FC236}">
                <a16:creationId xmlns:a16="http://schemas.microsoft.com/office/drawing/2014/main" id="{F5D8BEB2-76FF-5A23-00BD-F3A216FB9B2F}"/>
              </a:ext>
            </a:extLst>
          </p:cNvPr>
          <p:cNvPicPr>
            <a:picLocks noChangeAspect="1"/>
          </p:cNvPicPr>
          <p:nvPr/>
        </p:nvPicPr>
        <p:blipFill>
          <a:blip r:embed="rId8"/>
          <a:stretch>
            <a:fillRect/>
          </a:stretch>
        </p:blipFill>
        <p:spPr>
          <a:xfrm>
            <a:off x="7522130" y="29628630"/>
            <a:ext cx="1838730" cy="1418449"/>
          </a:xfrm>
          <a:prstGeom prst="rect">
            <a:avLst/>
          </a:prstGeom>
        </p:spPr>
      </p:pic>
      <p:pic>
        <p:nvPicPr>
          <p:cNvPr id="1051" name="Picture 1050">
            <a:extLst>
              <a:ext uri="{FF2B5EF4-FFF2-40B4-BE49-F238E27FC236}">
                <a16:creationId xmlns:a16="http://schemas.microsoft.com/office/drawing/2014/main" id="{37D7BD09-2327-3374-420A-14429EE45813}"/>
              </a:ext>
            </a:extLst>
          </p:cNvPr>
          <p:cNvPicPr>
            <a:picLocks noChangeAspect="1"/>
          </p:cNvPicPr>
          <p:nvPr/>
        </p:nvPicPr>
        <p:blipFill>
          <a:blip r:embed="rId9"/>
          <a:stretch>
            <a:fillRect/>
          </a:stretch>
        </p:blipFill>
        <p:spPr>
          <a:xfrm>
            <a:off x="1671762" y="27643498"/>
            <a:ext cx="1494328" cy="1562696"/>
          </a:xfrm>
          <a:prstGeom prst="rect">
            <a:avLst/>
          </a:prstGeom>
        </p:spPr>
      </p:pic>
      <p:pic>
        <p:nvPicPr>
          <p:cNvPr id="1052" name="Picture 1051">
            <a:extLst>
              <a:ext uri="{FF2B5EF4-FFF2-40B4-BE49-F238E27FC236}">
                <a16:creationId xmlns:a16="http://schemas.microsoft.com/office/drawing/2014/main" id="{BC9E1E45-9BD0-BEAB-F3C7-68D2D98F40A1}"/>
              </a:ext>
            </a:extLst>
          </p:cNvPr>
          <p:cNvPicPr>
            <a:picLocks noChangeAspect="1"/>
          </p:cNvPicPr>
          <p:nvPr/>
        </p:nvPicPr>
        <p:blipFill>
          <a:blip r:embed="rId10"/>
          <a:stretch>
            <a:fillRect/>
          </a:stretch>
        </p:blipFill>
        <p:spPr>
          <a:xfrm>
            <a:off x="3681904" y="27734822"/>
            <a:ext cx="1836222" cy="1333500"/>
          </a:xfrm>
          <a:prstGeom prst="rect">
            <a:avLst/>
          </a:prstGeom>
        </p:spPr>
      </p:pic>
      <p:pic>
        <p:nvPicPr>
          <p:cNvPr id="1053" name="Picture 1052">
            <a:extLst>
              <a:ext uri="{FF2B5EF4-FFF2-40B4-BE49-F238E27FC236}">
                <a16:creationId xmlns:a16="http://schemas.microsoft.com/office/drawing/2014/main" id="{A9A0E31B-E883-DDD5-F0B8-645885BA66ED}"/>
              </a:ext>
            </a:extLst>
          </p:cNvPr>
          <p:cNvPicPr>
            <a:picLocks noChangeAspect="1"/>
          </p:cNvPicPr>
          <p:nvPr/>
        </p:nvPicPr>
        <p:blipFill>
          <a:blip r:embed="rId11"/>
          <a:stretch>
            <a:fillRect/>
          </a:stretch>
        </p:blipFill>
        <p:spPr>
          <a:xfrm>
            <a:off x="5807582" y="27831225"/>
            <a:ext cx="2743577" cy="1219200"/>
          </a:xfrm>
          <a:prstGeom prst="rect">
            <a:avLst/>
          </a:prstGeom>
        </p:spPr>
      </p:pic>
      <p:pic>
        <p:nvPicPr>
          <p:cNvPr id="1054" name="Picture 1053">
            <a:extLst>
              <a:ext uri="{FF2B5EF4-FFF2-40B4-BE49-F238E27FC236}">
                <a16:creationId xmlns:a16="http://schemas.microsoft.com/office/drawing/2014/main" id="{83CBEA37-6D32-E7B9-CC03-60E2D16A5B10}"/>
              </a:ext>
            </a:extLst>
          </p:cNvPr>
          <p:cNvPicPr>
            <a:picLocks noChangeAspect="1"/>
          </p:cNvPicPr>
          <p:nvPr/>
        </p:nvPicPr>
        <p:blipFill>
          <a:blip r:embed="rId12"/>
          <a:stretch>
            <a:fillRect/>
          </a:stretch>
        </p:blipFill>
        <p:spPr>
          <a:xfrm>
            <a:off x="1463208" y="29525905"/>
            <a:ext cx="3530600" cy="1689100"/>
          </a:xfrm>
          <a:prstGeom prst="rect">
            <a:avLst/>
          </a:prstGeom>
        </p:spPr>
      </p:pic>
      <p:pic>
        <p:nvPicPr>
          <p:cNvPr id="1055" name="Picture 1054">
            <a:extLst>
              <a:ext uri="{FF2B5EF4-FFF2-40B4-BE49-F238E27FC236}">
                <a16:creationId xmlns:a16="http://schemas.microsoft.com/office/drawing/2014/main" id="{41ED340B-5C4B-A4B2-F6A9-893F1F021675}"/>
              </a:ext>
            </a:extLst>
          </p:cNvPr>
          <p:cNvPicPr>
            <a:picLocks noChangeAspect="1"/>
          </p:cNvPicPr>
          <p:nvPr/>
        </p:nvPicPr>
        <p:blipFill>
          <a:blip r:embed="rId13"/>
          <a:stretch>
            <a:fillRect/>
          </a:stretch>
        </p:blipFill>
        <p:spPr>
          <a:xfrm>
            <a:off x="5355367" y="29226306"/>
            <a:ext cx="1854200" cy="1968500"/>
          </a:xfrm>
          <a:prstGeom prst="rect">
            <a:avLst/>
          </a:prstGeom>
        </p:spPr>
      </p:pic>
      <p:sp>
        <p:nvSpPr>
          <p:cNvPr id="1056" name="TextBox 1055">
            <a:extLst>
              <a:ext uri="{FF2B5EF4-FFF2-40B4-BE49-F238E27FC236}">
                <a16:creationId xmlns:a16="http://schemas.microsoft.com/office/drawing/2014/main" id="{CF4F3D28-E75A-3520-9BC4-72AF369DEBF3}"/>
              </a:ext>
            </a:extLst>
          </p:cNvPr>
          <p:cNvSpPr txBox="1"/>
          <p:nvPr/>
        </p:nvSpPr>
        <p:spPr>
          <a:xfrm>
            <a:off x="11569543" y="3751094"/>
            <a:ext cx="9153545" cy="1754326"/>
          </a:xfrm>
          <a:prstGeom prst="rect">
            <a:avLst/>
          </a:prstGeom>
          <a:noFill/>
        </p:spPr>
        <p:txBody>
          <a:bodyPr wrap="square" rtlCol="0">
            <a:spAutoFit/>
          </a:bodyPr>
          <a:lstStyle/>
          <a:p>
            <a:r>
              <a:rPr lang="en-US" sz="3600" dirty="0"/>
              <a:t>The graph highlights the top 10 companies with the highest number of job postings, showcasing hiring trends in the market.</a:t>
            </a:r>
          </a:p>
        </p:txBody>
      </p:sp>
      <p:sp>
        <p:nvSpPr>
          <p:cNvPr id="1060" name="TextBox 1059">
            <a:extLst>
              <a:ext uri="{FF2B5EF4-FFF2-40B4-BE49-F238E27FC236}">
                <a16:creationId xmlns:a16="http://schemas.microsoft.com/office/drawing/2014/main" id="{3BD33FF9-FA5D-5DD1-E330-338734FB5886}"/>
              </a:ext>
            </a:extLst>
          </p:cNvPr>
          <p:cNvSpPr txBox="1"/>
          <p:nvPr/>
        </p:nvSpPr>
        <p:spPr>
          <a:xfrm>
            <a:off x="11565507" y="11650525"/>
            <a:ext cx="9153545" cy="2308324"/>
          </a:xfrm>
          <a:prstGeom prst="rect">
            <a:avLst/>
          </a:prstGeom>
          <a:noFill/>
        </p:spPr>
        <p:txBody>
          <a:bodyPr wrap="square" rtlCol="0">
            <a:spAutoFit/>
          </a:bodyPr>
          <a:lstStyle/>
          <a:p>
            <a:r>
              <a:rPr lang="en-US" sz="3600" dirty="0"/>
              <a:t>The word cloud visually represents the top 20 in-demand skills, with the size of each skill indicating its frequency in job postings.</a:t>
            </a:r>
          </a:p>
          <a:p>
            <a:endParaRPr lang="en-US" sz="3600" dirty="0"/>
          </a:p>
        </p:txBody>
      </p:sp>
      <p:pic>
        <p:nvPicPr>
          <p:cNvPr id="1061" name="Picture 4">
            <a:extLst>
              <a:ext uri="{FF2B5EF4-FFF2-40B4-BE49-F238E27FC236}">
                <a16:creationId xmlns:a16="http://schemas.microsoft.com/office/drawing/2014/main" id="{A6F9E5B8-AE0A-F78B-599B-3F960BEE857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97870" y="13504607"/>
            <a:ext cx="9813444" cy="5448300"/>
          </a:xfrm>
          <a:prstGeom prst="rect">
            <a:avLst/>
          </a:prstGeom>
          <a:noFill/>
          <a:extLst>
            <a:ext uri="{909E8E84-426E-40DD-AFC4-6F175D3DCCD1}">
              <a14:hiddenFill xmlns:a14="http://schemas.microsoft.com/office/drawing/2010/main">
                <a:solidFill>
                  <a:srgbClr val="FFFFFF"/>
                </a:solidFill>
              </a14:hiddenFill>
            </a:ext>
          </a:extLst>
        </p:spPr>
      </p:pic>
      <p:sp>
        <p:nvSpPr>
          <p:cNvPr id="1062" name="TextBox 1061">
            <a:extLst>
              <a:ext uri="{FF2B5EF4-FFF2-40B4-BE49-F238E27FC236}">
                <a16:creationId xmlns:a16="http://schemas.microsoft.com/office/drawing/2014/main" id="{FE8289DD-9EE5-DFD2-9A48-DBA75E5E602D}"/>
              </a:ext>
            </a:extLst>
          </p:cNvPr>
          <p:cNvSpPr txBox="1"/>
          <p:nvPr/>
        </p:nvSpPr>
        <p:spPr>
          <a:xfrm>
            <a:off x="11565506" y="19597618"/>
            <a:ext cx="9153545" cy="1754326"/>
          </a:xfrm>
          <a:prstGeom prst="rect">
            <a:avLst/>
          </a:prstGeom>
          <a:noFill/>
        </p:spPr>
        <p:txBody>
          <a:bodyPr wrap="square" rtlCol="0">
            <a:spAutoFit/>
          </a:bodyPr>
          <a:lstStyle/>
          <a:p>
            <a:r>
              <a:rPr lang="en-US" sz="3600" dirty="0"/>
              <a:t>Lollipop chart visualizing the frequency of the top 10 job titles, highlighting their relative counts.</a:t>
            </a:r>
          </a:p>
        </p:txBody>
      </p:sp>
      <p:pic>
        <p:nvPicPr>
          <p:cNvPr id="1064" name="Picture 1063">
            <a:extLst>
              <a:ext uri="{FF2B5EF4-FFF2-40B4-BE49-F238E27FC236}">
                <a16:creationId xmlns:a16="http://schemas.microsoft.com/office/drawing/2014/main" id="{C06F8D92-DE51-0D99-93A6-1EC9C5E515E0}"/>
              </a:ext>
            </a:extLst>
          </p:cNvPr>
          <p:cNvPicPr>
            <a:picLocks noChangeAspect="1"/>
          </p:cNvPicPr>
          <p:nvPr/>
        </p:nvPicPr>
        <p:blipFill>
          <a:blip r:embed="rId15"/>
          <a:stretch>
            <a:fillRect/>
          </a:stretch>
        </p:blipFill>
        <p:spPr>
          <a:xfrm>
            <a:off x="11656800" y="21395125"/>
            <a:ext cx="9654513" cy="4532135"/>
          </a:xfrm>
          <a:prstGeom prst="rect">
            <a:avLst/>
          </a:prstGeom>
        </p:spPr>
      </p:pic>
      <p:sp>
        <p:nvSpPr>
          <p:cNvPr id="1065" name="TextBox 1064">
            <a:extLst>
              <a:ext uri="{FF2B5EF4-FFF2-40B4-BE49-F238E27FC236}">
                <a16:creationId xmlns:a16="http://schemas.microsoft.com/office/drawing/2014/main" id="{1B432CAB-EA40-4695-ACEB-A3ED43A0FB6D}"/>
              </a:ext>
            </a:extLst>
          </p:cNvPr>
          <p:cNvSpPr txBox="1"/>
          <p:nvPr/>
        </p:nvSpPr>
        <p:spPr>
          <a:xfrm>
            <a:off x="11636922" y="26188474"/>
            <a:ext cx="9153545" cy="1200329"/>
          </a:xfrm>
          <a:prstGeom prst="rect">
            <a:avLst/>
          </a:prstGeom>
          <a:noFill/>
        </p:spPr>
        <p:txBody>
          <a:bodyPr wrap="square" rtlCol="0">
            <a:spAutoFit/>
          </a:bodyPr>
          <a:lstStyle/>
          <a:p>
            <a:r>
              <a:rPr lang="en-US" sz="3600" dirty="0"/>
              <a:t>t-SNE visualization illustrating distinct job skill clusters based on reduced dimensionality.</a:t>
            </a:r>
          </a:p>
        </p:txBody>
      </p:sp>
      <p:pic>
        <p:nvPicPr>
          <p:cNvPr id="1066" name="Picture 1065">
            <a:extLst>
              <a:ext uri="{FF2B5EF4-FFF2-40B4-BE49-F238E27FC236}">
                <a16:creationId xmlns:a16="http://schemas.microsoft.com/office/drawing/2014/main" id="{209E7901-030E-B529-6FFB-7F34E86C82F8}"/>
              </a:ext>
            </a:extLst>
          </p:cNvPr>
          <p:cNvPicPr>
            <a:picLocks noChangeAspect="1"/>
          </p:cNvPicPr>
          <p:nvPr/>
        </p:nvPicPr>
        <p:blipFill>
          <a:blip r:embed="rId16"/>
          <a:stretch>
            <a:fillRect/>
          </a:stretch>
        </p:blipFill>
        <p:spPr>
          <a:xfrm>
            <a:off x="11526639" y="27387391"/>
            <a:ext cx="9813444" cy="5448299"/>
          </a:xfrm>
          <a:prstGeom prst="rect">
            <a:avLst/>
          </a:prstGeom>
        </p:spPr>
      </p:pic>
      <p:sp>
        <p:nvSpPr>
          <p:cNvPr id="1078" name="TextBox 1077">
            <a:extLst>
              <a:ext uri="{FF2B5EF4-FFF2-40B4-BE49-F238E27FC236}">
                <a16:creationId xmlns:a16="http://schemas.microsoft.com/office/drawing/2014/main" id="{7D3E215D-6FDA-2E99-40C3-5C4B6159CC67}"/>
              </a:ext>
            </a:extLst>
          </p:cNvPr>
          <p:cNvSpPr txBox="1"/>
          <p:nvPr/>
        </p:nvSpPr>
        <p:spPr>
          <a:xfrm>
            <a:off x="22795933" y="1727621"/>
            <a:ext cx="20333267" cy="1200329"/>
          </a:xfrm>
          <a:prstGeom prst="rect">
            <a:avLst/>
          </a:prstGeom>
          <a:noFill/>
        </p:spPr>
        <p:txBody>
          <a:bodyPr wrap="square" rtlCol="0">
            <a:spAutoFit/>
          </a:bodyPr>
          <a:lstStyle/>
          <a:p>
            <a:r>
              <a:rPr lang="en-US" sz="3600" dirty="0"/>
              <a:t>Radar charts visualizing the skill distribution across the top 5 job titles, highlighting key skills required for each role.</a:t>
            </a:r>
          </a:p>
        </p:txBody>
      </p:sp>
      <p:sp>
        <p:nvSpPr>
          <p:cNvPr id="1079" name="TextBox 26">
            <a:extLst>
              <a:ext uri="{FF2B5EF4-FFF2-40B4-BE49-F238E27FC236}">
                <a16:creationId xmlns:a16="http://schemas.microsoft.com/office/drawing/2014/main" id="{55274067-21C9-2492-69A9-43E084C1DC4B}"/>
              </a:ext>
            </a:extLst>
          </p:cNvPr>
          <p:cNvSpPr txBox="1"/>
          <p:nvPr/>
        </p:nvSpPr>
        <p:spPr>
          <a:xfrm>
            <a:off x="25006303" y="22875050"/>
            <a:ext cx="7926321" cy="812723"/>
          </a:xfrm>
          <a:prstGeom prst="rect">
            <a:avLst/>
          </a:prstGeom>
        </p:spPr>
        <p:txBody>
          <a:bodyPr wrap="square" lIns="0" tIns="0" rIns="0" bIns="0" rtlCol="0" anchor="t">
            <a:spAutoFit/>
          </a:bodyPr>
          <a:lstStyle/>
          <a:p>
            <a:pPr marL="0" lvl="0" indent="0">
              <a:lnSpc>
                <a:spcPts val="6500"/>
              </a:lnSpc>
              <a:spcBef>
                <a:spcPct val="0"/>
              </a:spcBef>
            </a:pPr>
            <a:r>
              <a:rPr lang="en-US" sz="5000" b="1" u="none" spc="-150" dirty="0">
                <a:solidFill>
                  <a:schemeClr val="tx1">
                    <a:lumMod val="65000"/>
                    <a:lumOff val="35000"/>
                  </a:schemeClr>
                </a:solidFill>
                <a:latin typeface="Space Mono" panose="020B0604020202020204" charset="0"/>
              </a:rPr>
              <a:t>Conclusion</a:t>
            </a:r>
          </a:p>
        </p:txBody>
      </p:sp>
      <p:sp>
        <p:nvSpPr>
          <p:cNvPr id="1080" name="TextBox 25">
            <a:extLst>
              <a:ext uri="{FF2B5EF4-FFF2-40B4-BE49-F238E27FC236}">
                <a16:creationId xmlns:a16="http://schemas.microsoft.com/office/drawing/2014/main" id="{C7DF2B8B-AFBA-2BEF-322C-2305C5E5DE5B}"/>
              </a:ext>
            </a:extLst>
          </p:cNvPr>
          <p:cNvSpPr txBox="1"/>
          <p:nvPr/>
        </p:nvSpPr>
        <p:spPr>
          <a:xfrm>
            <a:off x="23022160" y="22875050"/>
            <a:ext cx="904640" cy="812723"/>
          </a:xfrm>
          <a:prstGeom prst="rect">
            <a:avLst/>
          </a:prstGeom>
        </p:spPr>
        <p:txBody>
          <a:bodyPr wrap="square" lIns="0" tIns="0" rIns="0" bIns="0" rtlCol="0" anchor="t">
            <a:spAutoFit/>
          </a:bodyPr>
          <a:lstStyle/>
          <a:p>
            <a:pPr marL="0" lvl="0" indent="0" algn="ctr">
              <a:lnSpc>
                <a:spcPts val="6500"/>
              </a:lnSpc>
              <a:spcBef>
                <a:spcPct val="0"/>
              </a:spcBef>
            </a:pPr>
            <a:r>
              <a:rPr lang="en-US" sz="5000" b="1" spc="-150" dirty="0">
                <a:solidFill>
                  <a:schemeClr val="tx1">
                    <a:lumMod val="65000"/>
                    <a:lumOff val="35000"/>
                  </a:schemeClr>
                </a:solidFill>
                <a:latin typeface="Space Mono" panose="020B0604020202020204" charset="0"/>
              </a:rPr>
              <a:t>04</a:t>
            </a:r>
          </a:p>
        </p:txBody>
      </p:sp>
      <p:pic>
        <p:nvPicPr>
          <p:cNvPr id="1083" name="Picture 1082">
            <a:extLst>
              <a:ext uri="{FF2B5EF4-FFF2-40B4-BE49-F238E27FC236}">
                <a16:creationId xmlns:a16="http://schemas.microsoft.com/office/drawing/2014/main" id="{226E17A7-9A2B-4654-069E-AA64B5E7212E}"/>
              </a:ext>
            </a:extLst>
          </p:cNvPr>
          <p:cNvPicPr>
            <a:picLocks noChangeAspect="1"/>
          </p:cNvPicPr>
          <p:nvPr/>
        </p:nvPicPr>
        <p:blipFill>
          <a:blip r:embed="rId17"/>
          <a:stretch>
            <a:fillRect/>
          </a:stretch>
        </p:blipFill>
        <p:spPr>
          <a:xfrm>
            <a:off x="22225287" y="3178709"/>
            <a:ext cx="4152900" cy="4229100"/>
          </a:xfrm>
          <a:prstGeom prst="rect">
            <a:avLst/>
          </a:prstGeom>
        </p:spPr>
      </p:pic>
      <p:pic>
        <p:nvPicPr>
          <p:cNvPr id="1084" name="Picture 1083">
            <a:extLst>
              <a:ext uri="{FF2B5EF4-FFF2-40B4-BE49-F238E27FC236}">
                <a16:creationId xmlns:a16="http://schemas.microsoft.com/office/drawing/2014/main" id="{7E0F2298-76A8-FB9C-2518-F4B4E82C0063}"/>
              </a:ext>
            </a:extLst>
          </p:cNvPr>
          <p:cNvPicPr>
            <a:picLocks noChangeAspect="1"/>
          </p:cNvPicPr>
          <p:nvPr/>
        </p:nvPicPr>
        <p:blipFill>
          <a:blip r:embed="rId18"/>
          <a:stretch>
            <a:fillRect/>
          </a:stretch>
        </p:blipFill>
        <p:spPr>
          <a:xfrm>
            <a:off x="26454609" y="3135916"/>
            <a:ext cx="4127500" cy="4267200"/>
          </a:xfrm>
          <a:prstGeom prst="rect">
            <a:avLst/>
          </a:prstGeom>
        </p:spPr>
      </p:pic>
      <p:pic>
        <p:nvPicPr>
          <p:cNvPr id="1085" name="Picture 1084">
            <a:extLst>
              <a:ext uri="{FF2B5EF4-FFF2-40B4-BE49-F238E27FC236}">
                <a16:creationId xmlns:a16="http://schemas.microsoft.com/office/drawing/2014/main" id="{64BEFA54-C738-9A74-0248-CA1749F4D82A}"/>
              </a:ext>
            </a:extLst>
          </p:cNvPr>
          <p:cNvPicPr>
            <a:picLocks noChangeAspect="1"/>
          </p:cNvPicPr>
          <p:nvPr/>
        </p:nvPicPr>
        <p:blipFill>
          <a:blip r:embed="rId19"/>
          <a:stretch>
            <a:fillRect/>
          </a:stretch>
        </p:blipFill>
        <p:spPr>
          <a:xfrm>
            <a:off x="30712777" y="3135916"/>
            <a:ext cx="4152900" cy="4292600"/>
          </a:xfrm>
          <a:prstGeom prst="rect">
            <a:avLst/>
          </a:prstGeom>
        </p:spPr>
      </p:pic>
      <p:pic>
        <p:nvPicPr>
          <p:cNvPr id="1086" name="Picture 1085">
            <a:extLst>
              <a:ext uri="{FF2B5EF4-FFF2-40B4-BE49-F238E27FC236}">
                <a16:creationId xmlns:a16="http://schemas.microsoft.com/office/drawing/2014/main" id="{D62F9454-C2A0-E925-E865-5CE5417D1A25}"/>
              </a:ext>
            </a:extLst>
          </p:cNvPr>
          <p:cNvPicPr>
            <a:picLocks noChangeAspect="1"/>
          </p:cNvPicPr>
          <p:nvPr/>
        </p:nvPicPr>
        <p:blipFill>
          <a:blip r:embed="rId20"/>
          <a:stretch>
            <a:fillRect/>
          </a:stretch>
        </p:blipFill>
        <p:spPr>
          <a:xfrm>
            <a:off x="35031846" y="3091466"/>
            <a:ext cx="4178300" cy="4356100"/>
          </a:xfrm>
          <a:prstGeom prst="rect">
            <a:avLst/>
          </a:prstGeom>
        </p:spPr>
      </p:pic>
      <p:pic>
        <p:nvPicPr>
          <p:cNvPr id="1087" name="Picture 1086">
            <a:extLst>
              <a:ext uri="{FF2B5EF4-FFF2-40B4-BE49-F238E27FC236}">
                <a16:creationId xmlns:a16="http://schemas.microsoft.com/office/drawing/2014/main" id="{A6C7E82F-B346-0AEC-CFF4-9144EF0B746F}"/>
              </a:ext>
            </a:extLst>
          </p:cNvPr>
          <p:cNvPicPr>
            <a:picLocks noChangeAspect="1"/>
          </p:cNvPicPr>
          <p:nvPr/>
        </p:nvPicPr>
        <p:blipFill>
          <a:blip r:embed="rId21"/>
          <a:stretch>
            <a:fillRect/>
          </a:stretch>
        </p:blipFill>
        <p:spPr>
          <a:xfrm>
            <a:off x="39349811" y="3135916"/>
            <a:ext cx="4178300" cy="4203700"/>
          </a:xfrm>
          <a:prstGeom prst="rect">
            <a:avLst/>
          </a:prstGeom>
        </p:spPr>
      </p:pic>
      <p:sp>
        <p:nvSpPr>
          <p:cNvPr id="1090" name="TextBox 1089">
            <a:extLst>
              <a:ext uri="{FF2B5EF4-FFF2-40B4-BE49-F238E27FC236}">
                <a16:creationId xmlns:a16="http://schemas.microsoft.com/office/drawing/2014/main" id="{87667989-4A4E-5024-FB6D-8719D9794712}"/>
              </a:ext>
            </a:extLst>
          </p:cNvPr>
          <p:cNvSpPr txBox="1"/>
          <p:nvPr/>
        </p:nvSpPr>
        <p:spPr>
          <a:xfrm>
            <a:off x="22795933" y="8686800"/>
            <a:ext cx="20319430" cy="646331"/>
          </a:xfrm>
          <a:prstGeom prst="rect">
            <a:avLst/>
          </a:prstGeom>
          <a:noFill/>
        </p:spPr>
        <p:txBody>
          <a:bodyPr wrap="square" rtlCol="0">
            <a:spAutoFit/>
          </a:bodyPr>
          <a:lstStyle/>
          <a:p>
            <a:r>
              <a:rPr lang="en-US" sz="3600" dirty="0"/>
              <a:t>Visualizing the most frequently used skills across different states on a map</a:t>
            </a:r>
          </a:p>
        </p:txBody>
      </p:sp>
      <p:pic>
        <p:nvPicPr>
          <p:cNvPr id="1093" name="Picture 10">
            <a:extLst>
              <a:ext uri="{FF2B5EF4-FFF2-40B4-BE49-F238E27FC236}">
                <a16:creationId xmlns:a16="http://schemas.microsoft.com/office/drawing/2014/main" id="{9B57CAE4-0F87-3FFB-6F81-15E3BEA00A6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795932" y="9575839"/>
            <a:ext cx="20333267" cy="8521700"/>
          </a:xfrm>
          <a:prstGeom prst="rect">
            <a:avLst/>
          </a:prstGeom>
          <a:noFill/>
          <a:extLst>
            <a:ext uri="{909E8E84-426E-40DD-AFC4-6F175D3DCCD1}">
              <a14:hiddenFill xmlns:a14="http://schemas.microsoft.com/office/drawing/2010/main">
                <a:solidFill>
                  <a:srgbClr val="FFFFFF"/>
                </a:solidFill>
              </a14:hiddenFill>
            </a:ext>
          </a:extLst>
        </p:spPr>
      </p:pic>
      <p:sp>
        <p:nvSpPr>
          <p:cNvPr id="1099" name="Oval 1098">
            <a:extLst>
              <a:ext uri="{FF2B5EF4-FFF2-40B4-BE49-F238E27FC236}">
                <a16:creationId xmlns:a16="http://schemas.microsoft.com/office/drawing/2014/main" id="{1059405B-B70F-97A6-10B1-EC4EFB204376}"/>
              </a:ext>
            </a:extLst>
          </p:cNvPr>
          <p:cNvSpPr/>
          <p:nvPr/>
        </p:nvSpPr>
        <p:spPr>
          <a:xfrm>
            <a:off x="22855775" y="22631400"/>
            <a:ext cx="1299625" cy="1328540"/>
          </a:xfrm>
          <a:prstGeom prst="ellipse">
            <a:avLst/>
          </a:prstGeom>
          <a:no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0" name="TextBox 1099">
            <a:extLst>
              <a:ext uri="{FF2B5EF4-FFF2-40B4-BE49-F238E27FC236}">
                <a16:creationId xmlns:a16="http://schemas.microsoft.com/office/drawing/2014/main" id="{4944FCA2-98A6-073E-D524-11724DD75100}"/>
              </a:ext>
            </a:extLst>
          </p:cNvPr>
          <p:cNvSpPr txBox="1"/>
          <p:nvPr/>
        </p:nvSpPr>
        <p:spPr>
          <a:xfrm>
            <a:off x="23022160" y="19076288"/>
            <a:ext cx="20319430" cy="646331"/>
          </a:xfrm>
          <a:prstGeom prst="rect">
            <a:avLst/>
          </a:prstGeom>
          <a:noFill/>
        </p:spPr>
        <p:txBody>
          <a:bodyPr wrap="square" rtlCol="0">
            <a:spAutoFit/>
          </a:bodyPr>
          <a:lstStyle/>
          <a:p>
            <a:r>
              <a:rPr lang="en-US" sz="3600" dirty="0"/>
              <a:t>Displays clustering evaluation metrics, including Silhouette Score and Calinski-Harabasz</a:t>
            </a:r>
          </a:p>
        </p:txBody>
      </p:sp>
      <p:pic>
        <p:nvPicPr>
          <p:cNvPr id="1101" name="Picture 1100">
            <a:extLst>
              <a:ext uri="{FF2B5EF4-FFF2-40B4-BE49-F238E27FC236}">
                <a16:creationId xmlns:a16="http://schemas.microsoft.com/office/drawing/2014/main" id="{C70A6363-E259-CF35-309A-19E2FA31B7C5}"/>
              </a:ext>
            </a:extLst>
          </p:cNvPr>
          <p:cNvPicPr>
            <a:picLocks noChangeAspect="1"/>
          </p:cNvPicPr>
          <p:nvPr/>
        </p:nvPicPr>
        <p:blipFill>
          <a:blip r:embed="rId23"/>
          <a:stretch>
            <a:fillRect/>
          </a:stretch>
        </p:blipFill>
        <p:spPr>
          <a:xfrm>
            <a:off x="23022160" y="19811798"/>
            <a:ext cx="16187986" cy="2243879"/>
          </a:xfrm>
          <a:prstGeom prst="rect">
            <a:avLst/>
          </a:prstGeom>
        </p:spPr>
      </p:pic>
      <p:pic>
        <p:nvPicPr>
          <p:cNvPr id="1104" name="Picture 1103">
            <a:extLst>
              <a:ext uri="{FF2B5EF4-FFF2-40B4-BE49-F238E27FC236}">
                <a16:creationId xmlns:a16="http://schemas.microsoft.com/office/drawing/2014/main" id="{5BE3C03E-E23A-0FED-8E28-FE242FB41FBA}"/>
              </a:ext>
            </a:extLst>
          </p:cNvPr>
          <p:cNvPicPr>
            <a:picLocks noChangeAspect="1"/>
          </p:cNvPicPr>
          <p:nvPr/>
        </p:nvPicPr>
        <p:blipFill>
          <a:blip r:embed="rId24"/>
          <a:stretch>
            <a:fillRect/>
          </a:stretch>
        </p:blipFill>
        <p:spPr>
          <a:xfrm>
            <a:off x="23022160" y="24293114"/>
            <a:ext cx="17436814" cy="3990901"/>
          </a:xfrm>
          <a:prstGeom prst="rect">
            <a:avLst/>
          </a:prstGeom>
        </p:spPr>
      </p:pic>
      <p:pic>
        <p:nvPicPr>
          <p:cNvPr id="1106" name="Picture 12">
            <a:extLst>
              <a:ext uri="{FF2B5EF4-FFF2-40B4-BE49-F238E27FC236}">
                <a16:creationId xmlns:a16="http://schemas.microsoft.com/office/drawing/2014/main" id="{F7899822-F530-C61D-84FA-368B0F492EC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083618" y="27457577"/>
            <a:ext cx="4745031" cy="4649813"/>
          </a:xfrm>
          <a:prstGeom prst="rect">
            <a:avLst/>
          </a:prstGeom>
          <a:noFill/>
          <a:extLst>
            <a:ext uri="{909E8E84-426E-40DD-AFC4-6F175D3DCCD1}">
              <a14:hiddenFill xmlns:a14="http://schemas.microsoft.com/office/drawing/2010/main">
                <a:solidFill>
                  <a:srgbClr val="FFFFFF"/>
                </a:solidFill>
              </a14:hiddenFill>
            </a:ext>
          </a:extLst>
        </p:spPr>
      </p:pic>
      <p:sp>
        <p:nvSpPr>
          <p:cNvPr id="1107" name="TextBox 26">
            <a:extLst>
              <a:ext uri="{FF2B5EF4-FFF2-40B4-BE49-F238E27FC236}">
                <a16:creationId xmlns:a16="http://schemas.microsoft.com/office/drawing/2014/main" id="{4C1B1B73-5E2E-B32B-F423-AE6F386AF9A7}"/>
              </a:ext>
            </a:extLst>
          </p:cNvPr>
          <p:cNvSpPr txBox="1"/>
          <p:nvPr/>
        </p:nvSpPr>
        <p:spPr>
          <a:xfrm>
            <a:off x="24958817" y="28799832"/>
            <a:ext cx="7926321" cy="812723"/>
          </a:xfrm>
          <a:prstGeom prst="rect">
            <a:avLst/>
          </a:prstGeom>
        </p:spPr>
        <p:txBody>
          <a:bodyPr wrap="square" lIns="0" tIns="0" rIns="0" bIns="0" rtlCol="0" anchor="t">
            <a:spAutoFit/>
          </a:bodyPr>
          <a:lstStyle/>
          <a:p>
            <a:pPr marL="0" lvl="0" indent="0">
              <a:lnSpc>
                <a:spcPts val="6500"/>
              </a:lnSpc>
              <a:spcBef>
                <a:spcPct val="0"/>
              </a:spcBef>
            </a:pPr>
            <a:r>
              <a:rPr lang="en-US" sz="5000" b="1" u="none" spc="-150" dirty="0">
                <a:solidFill>
                  <a:schemeClr val="tx1">
                    <a:lumMod val="65000"/>
                    <a:lumOff val="35000"/>
                  </a:schemeClr>
                </a:solidFill>
                <a:latin typeface="Space Mono" panose="020B0604020202020204" charset="0"/>
              </a:rPr>
              <a:t>References</a:t>
            </a:r>
          </a:p>
        </p:txBody>
      </p:sp>
      <p:sp>
        <p:nvSpPr>
          <p:cNvPr id="1108" name="TextBox 25">
            <a:extLst>
              <a:ext uri="{FF2B5EF4-FFF2-40B4-BE49-F238E27FC236}">
                <a16:creationId xmlns:a16="http://schemas.microsoft.com/office/drawing/2014/main" id="{606022DE-6C24-62D7-16FD-8B38CB3A8D7B}"/>
              </a:ext>
            </a:extLst>
          </p:cNvPr>
          <p:cNvSpPr txBox="1"/>
          <p:nvPr/>
        </p:nvSpPr>
        <p:spPr>
          <a:xfrm>
            <a:off x="22974674" y="28799832"/>
            <a:ext cx="904640" cy="812723"/>
          </a:xfrm>
          <a:prstGeom prst="rect">
            <a:avLst/>
          </a:prstGeom>
        </p:spPr>
        <p:txBody>
          <a:bodyPr wrap="square" lIns="0" tIns="0" rIns="0" bIns="0" rtlCol="0" anchor="t">
            <a:spAutoFit/>
          </a:bodyPr>
          <a:lstStyle/>
          <a:p>
            <a:pPr marL="0" lvl="0" indent="0" algn="ctr">
              <a:lnSpc>
                <a:spcPts val="6500"/>
              </a:lnSpc>
              <a:spcBef>
                <a:spcPct val="0"/>
              </a:spcBef>
            </a:pPr>
            <a:r>
              <a:rPr lang="en-US" sz="5000" b="1" spc="-150" dirty="0">
                <a:solidFill>
                  <a:schemeClr val="tx1">
                    <a:lumMod val="65000"/>
                    <a:lumOff val="35000"/>
                  </a:schemeClr>
                </a:solidFill>
                <a:latin typeface="Space Mono" panose="020B0604020202020204" charset="0"/>
              </a:rPr>
              <a:t>05</a:t>
            </a:r>
          </a:p>
        </p:txBody>
      </p:sp>
      <p:sp>
        <p:nvSpPr>
          <p:cNvPr id="1109" name="Oval 1108">
            <a:extLst>
              <a:ext uri="{FF2B5EF4-FFF2-40B4-BE49-F238E27FC236}">
                <a16:creationId xmlns:a16="http://schemas.microsoft.com/office/drawing/2014/main" id="{08C67441-96A1-EA8E-5418-B39F57A9A56B}"/>
              </a:ext>
            </a:extLst>
          </p:cNvPr>
          <p:cNvSpPr/>
          <p:nvPr/>
        </p:nvSpPr>
        <p:spPr>
          <a:xfrm>
            <a:off x="22808289" y="28556182"/>
            <a:ext cx="1299625" cy="1328540"/>
          </a:xfrm>
          <a:prstGeom prst="ellipse">
            <a:avLst/>
          </a:prstGeom>
          <a:no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0" name="TextBox 1109">
            <a:extLst>
              <a:ext uri="{FF2B5EF4-FFF2-40B4-BE49-F238E27FC236}">
                <a16:creationId xmlns:a16="http://schemas.microsoft.com/office/drawing/2014/main" id="{09734A3A-97A5-889A-6ABC-177D5CC0B6C6}"/>
              </a:ext>
            </a:extLst>
          </p:cNvPr>
          <p:cNvSpPr txBox="1"/>
          <p:nvPr/>
        </p:nvSpPr>
        <p:spPr>
          <a:xfrm>
            <a:off x="23571770" y="29984456"/>
            <a:ext cx="20319430" cy="1754326"/>
          </a:xfrm>
          <a:prstGeom prst="rect">
            <a:avLst/>
          </a:prstGeom>
          <a:noFill/>
        </p:spPr>
        <p:txBody>
          <a:bodyPr wrap="square" rtlCol="0">
            <a:spAutoFit/>
          </a:bodyPr>
          <a:lstStyle/>
          <a:p>
            <a:r>
              <a:rPr lang="en-US" sz="3600" dirty="0">
                <a:hlinkClick r:id="rId26"/>
              </a:rPr>
              <a:t>https://ijece.iaescore.com/index.php/IJECE/article/view/31326/17022</a:t>
            </a:r>
            <a:endParaRPr lang="en-US" sz="3600" dirty="0"/>
          </a:p>
          <a:p>
            <a:r>
              <a:rPr lang="en-US" sz="3600" dirty="0">
                <a:hlinkClick r:id="rId27"/>
              </a:rPr>
              <a:t>https://online-journals.org/index.php/i-jac/article/view/34779</a:t>
            </a:r>
            <a:endParaRPr lang="en-US" sz="3600" dirty="0"/>
          </a:p>
          <a:p>
            <a:endParaRPr lang="en-US" sz="3600" dirty="0"/>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207</TotalTime>
  <Words>268</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Space Mono</vt:lpstr>
      <vt:lpstr>Calibri Light</vt:lpstr>
      <vt:lpstr>Aptos</vt:lpstr>
      <vt:lpstr>Arial</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1,4,7</dc:title>
  <cp:lastModifiedBy>Anudeep Hebbal</cp:lastModifiedBy>
  <cp:revision>10</cp:revision>
  <dcterms:created xsi:type="dcterms:W3CDTF">2006-08-16T00:00:00Z</dcterms:created>
  <dcterms:modified xsi:type="dcterms:W3CDTF">2024-11-19T07:10:57Z</dcterms:modified>
  <dc:identifier>DAFYZ6QS_4A</dc:identifier>
</cp:coreProperties>
</file>