
<file path=[Content_Types].xml><?xml version="1.0" encoding="utf-8"?>
<Types xmlns="http://schemas.openxmlformats.org/package/2006/content-types">
  <Default Extension="png" ContentType="image/png"/>
  <Default Extension="jfif" ContentType="image/jpe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8" r:id="rId3"/>
    <p:sldId id="257" r:id="rId4"/>
    <p:sldId id="272" r:id="rId5"/>
    <p:sldId id="258" r:id="rId6"/>
    <p:sldId id="261" r:id="rId7"/>
    <p:sldId id="259" r:id="rId8"/>
    <p:sldId id="260" r:id="rId9"/>
    <p:sldId id="262" r:id="rId10"/>
    <p:sldId id="263" r:id="rId11"/>
    <p:sldId id="268" r:id="rId12"/>
    <p:sldId id="264" r:id="rId13"/>
    <p:sldId id="277" r:id="rId14"/>
    <p:sldId id="278" r:id="rId15"/>
    <p:sldId id="279" r:id="rId16"/>
    <p:sldId id="265" r:id="rId17"/>
    <p:sldId id="266" r:id="rId18"/>
    <p:sldId id="269" r:id="rId19"/>
    <p:sldId id="270" r:id="rId20"/>
    <p:sldId id="267" r:id="rId21"/>
    <p:sldId id="271" r:id="rId22"/>
    <p:sldId id="274" r:id="rId23"/>
    <p:sldId id="273" r:id="rId24"/>
    <p:sldId id="275" r:id="rId25"/>
    <p:sldId id="282" r:id="rId26"/>
    <p:sldId id="280" r:id="rId27"/>
    <p:sldId id="281" r:id="rId28"/>
    <p:sldId id="283"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4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117455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26560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38100" dir="2700000" algn="tl" rotWithShape="0">
                    <a:prstClr val="black">
                      <a:alpha val="40000"/>
                    </a:prstClr>
                  </a:outerShdw>
                </a:effectLst>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360781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32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296301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347034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348132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71723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274238-46C5-45C6-BD62-860DC5ECC4D4}" type="datetimeFigureOut">
              <a:rPr kumimoji="1" lang="ja-JP" altLang="en-US" smtClean="0"/>
              <a:t>2020/1/15</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329886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E274238-46C5-45C6-BD62-860DC5ECC4D4}" type="datetimeFigureOut">
              <a:rPr kumimoji="1" lang="ja-JP" altLang="en-US" smtClean="0"/>
              <a:t>2020/1/15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F4E67-843C-4C9F-AAFB-BF8F8800780C}" type="slidenum">
              <a:rPr kumimoji="1" lang="ja-JP" altLang="en-US" smtClean="0"/>
              <a:t>‹#›</a:t>
            </a:fld>
            <a:endParaRPr kumimoji="1" lang="ja-JP" altLang="en-US"/>
          </a:p>
        </p:txBody>
      </p:sp>
    </p:spTree>
    <p:extLst>
      <p:ext uri="{BB962C8B-B14F-4D97-AF65-F5344CB8AC3E}">
        <p14:creationId xmlns:p14="http://schemas.microsoft.com/office/powerpoint/2010/main" val="230928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274238-46C5-45C6-BD62-860DC5ECC4D4}" type="datetimeFigureOut">
              <a:rPr kumimoji="1" lang="ja-JP" altLang="en-US" smtClean="0"/>
              <a:t>2020/1/15</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1F4E67-843C-4C9F-AAFB-BF8F8800780C}"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8301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ambidata.io/"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witter.com/PLEN_Project" TargetMode="External"/><Relationship Id="rId7" Type="http://schemas.openxmlformats.org/officeDocument/2006/relationships/image" Target="../media/image26.jpg"/><Relationship Id="rId2" Type="http://schemas.openxmlformats.org/officeDocument/2006/relationships/hyperlink" Target="http://netgeek.biz/archives/150094" TargetMode="Externa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hyperlink" Target="https://create.arduino.cc/projecthub/RzLi/petoi-nybble-944867?ref=platform&amp;ref_id=424_trending___&amp;offset=118"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VIDIA-AI-IOT/jetracer" TargetMode="External"/><Relationship Id="rId2" Type="http://schemas.openxmlformats.org/officeDocument/2006/relationships/hyperlink" Target="https://github.com/ksasao/brownie/blob/master/README.ja.md" TargetMode="External"/><Relationship Id="rId1" Type="http://schemas.openxmlformats.org/officeDocument/2006/relationships/slideLayout" Target="../slideLayouts/slideLayout2.xml"/><Relationship Id="rId6" Type="http://schemas.openxmlformats.org/officeDocument/2006/relationships/image" Target="../media/image31.jfif"/><Relationship Id="rId5" Type="http://schemas.openxmlformats.org/officeDocument/2006/relationships/image" Target="../media/image30.jp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eibundo-shinkosha.net/book/kids/20602/" TargetMode="External"/><Relationship Id="rId2" Type="http://schemas.openxmlformats.org/officeDocument/2006/relationships/hyperlink" Target="https://gihyo.jp/book/2019/978-4-297-10736-9" TargetMode="External"/><Relationship Id="rId1" Type="http://schemas.openxmlformats.org/officeDocument/2006/relationships/slideLayout" Target="../slideLayouts/slideLayout2.xml"/><Relationship Id="rId4" Type="http://schemas.openxmlformats.org/officeDocument/2006/relationships/image" Target="../media/image1.webp"/></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04FAD0-5A88-4EC7-8CF9-20B83BD7ED5C}"/>
              </a:ext>
            </a:extLst>
          </p:cNvPr>
          <p:cNvSpPr>
            <a:spLocks noGrp="1"/>
          </p:cNvSpPr>
          <p:nvPr>
            <p:ph type="ctrTitle"/>
          </p:nvPr>
        </p:nvSpPr>
        <p:spPr>
          <a:xfrm>
            <a:off x="926123" y="3071446"/>
            <a:ext cx="10229557" cy="1253665"/>
          </a:xfrm>
        </p:spPr>
        <p:txBody>
          <a:bodyPr>
            <a:normAutofit/>
          </a:bodyPr>
          <a:lstStyle/>
          <a:p>
            <a:pPr algn="r"/>
            <a:r>
              <a:rPr kumimoji="1" lang="ja-JP" altLang="en-US"/>
              <a:t>マイコン勉強会</a:t>
            </a:r>
            <a:endParaRPr kumimoji="1" lang="ja-JP" altLang="en-US" dirty="0"/>
          </a:p>
        </p:txBody>
      </p:sp>
      <p:sp>
        <p:nvSpPr>
          <p:cNvPr id="4" name="テキスト ボックス 3">
            <a:extLst>
              <a:ext uri="{FF2B5EF4-FFF2-40B4-BE49-F238E27FC236}">
                <a16:creationId xmlns:a16="http://schemas.microsoft.com/office/drawing/2014/main" id="{0FCDC3E7-F9D8-438F-AAC4-77AFDA2EE78A}"/>
              </a:ext>
            </a:extLst>
          </p:cNvPr>
          <p:cNvSpPr txBox="1"/>
          <p:nvPr/>
        </p:nvSpPr>
        <p:spPr>
          <a:xfrm>
            <a:off x="7277630" y="4437776"/>
            <a:ext cx="3878049" cy="923330"/>
          </a:xfrm>
          <a:prstGeom prst="rect">
            <a:avLst/>
          </a:prstGeom>
          <a:noFill/>
        </p:spPr>
        <p:txBody>
          <a:bodyPr wrap="none" rtlCol="0">
            <a:spAutoFit/>
          </a:bodyPr>
          <a:lstStyle/>
          <a:p>
            <a:pPr algn="r"/>
            <a:r>
              <a:rPr lang="ja-JP" altLang="en-US" dirty="0"/>
              <a:t>金沢工業大学　工学部　情報工学科</a:t>
            </a:r>
            <a:endParaRPr lang="en-US" altLang="ja-JP" dirty="0"/>
          </a:p>
          <a:p>
            <a:pPr algn="r"/>
            <a:r>
              <a:rPr lang="ja-JP" altLang="en-US" dirty="0"/>
              <a:t>河並研究室</a:t>
            </a:r>
            <a:endParaRPr lang="en-US" altLang="ja-JP" dirty="0"/>
          </a:p>
          <a:p>
            <a:pPr algn="r"/>
            <a:r>
              <a:rPr lang="en-US" altLang="ja-JP" dirty="0"/>
              <a:t>4EP1-60 </a:t>
            </a:r>
            <a:r>
              <a:rPr lang="ja-JP" altLang="en-US" dirty="0"/>
              <a:t>山﨑　晃平</a:t>
            </a:r>
            <a:endParaRPr lang="en-US" altLang="ja-JP" dirty="0"/>
          </a:p>
        </p:txBody>
      </p:sp>
    </p:spTree>
    <p:extLst>
      <p:ext uri="{BB962C8B-B14F-4D97-AF65-F5344CB8AC3E}">
        <p14:creationId xmlns:p14="http://schemas.microsoft.com/office/powerpoint/2010/main" val="169463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0A692-3D29-4E51-BE5C-FFCD34B4C812}"/>
              </a:ext>
            </a:extLst>
          </p:cNvPr>
          <p:cNvSpPr>
            <a:spLocks noGrp="1"/>
          </p:cNvSpPr>
          <p:nvPr>
            <p:ph type="title"/>
          </p:nvPr>
        </p:nvSpPr>
        <p:spPr/>
        <p:txBody>
          <a:bodyPr/>
          <a:lstStyle/>
          <a:p>
            <a:r>
              <a:rPr kumimoji="1" lang="ja-JP" altLang="en-US" dirty="0"/>
              <a:t>次は環境センサーを使ってみる</a:t>
            </a:r>
          </a:p>
        </p:txBody>
      </p:sp>
      <p:sp>
        <p:nvSpPr>
          <p:cNvPr id="4" name="テキスト ボックス 3">
            <a:extLst>
              <a:ext uri="{FF2B5EF4-FFF2-40B4-BE49-F238E27FC236}">
                <a16:creationId xmlns:a16="http://schemas.microsoft.com/office/drawing/2014/main" id="{E205D233-CA9E-4D70-88C8-F6CCBFDC7962}"/>
              </a:ext>
            </a:extLst>
          </p:cNvPr>
          <p:cNvSpPr txBox="1"/>
          <p:nvPr/>
        </p:nvSpPr>
        <p:spPr>
          <a:xfrm>
            <a:off x="453005" y="1982936"/>
            <a:ext cx="11123802" cy="1569660"/>
          </a:xfrm>
          <a:prstGeom prst="rect">
            <a:avLst/>
          </a:prstGeom>
          <a:noFill/>
        </p:spPr>
        <p:txBody>
          <a:bodyPr wrap="square" rtlCol="0">
            <a:spAutoFit/>
          </a:bodyPr>
          <a:lstStyle/>
          <a:p>
            <a:r>
              <a:rPr kumimoji="1" lang="ja-JP" altLang="en-US" sz="2400" dirty="0"/>
              <a:t>次は温度や湿度、気圧を測ってみたいと思います。</a:t>
            </a:r>
            <a:endParaRPr kumimoji="1" lang="en-US" altLang="ja-JP" sz="2400" dirty="0"/>
          </a:p>
          <a:p>
            <a:r>
              <a:rPr kumimoji="1" lang="ja-JP" altLang="en-US" sz="2400" dirty="0"/>
              <a:t>これは室内の温度を測って一定に保つために設置したり、台風が来た時に</a:t>
            </a:r>
            <a:endParaRPr kumimoji="1" lang="en-US" altLang="ja-JP" sz="2400" dirty="0"/>
          </a:p>
          <a:p>
            <a:r>
              <a:rPr kumimoji="1" lang="ja-JP" altLang="en-US" sz="2400" dirty="0"/>
              <a:t>気圧がどうなっているのか測ったり様々な状況で使用できます。</a:t>
            </a:r>
            <a:endParaRPr kumimoji="1" lang="en-US" altLang="ja-JP" sz="2400" dirty="0"/>
          </a:p>
          <a:p>
            <a:r>
              <a:rPr kumimoji="1" lang="ja-JP" altLang="en-US" sz="2400" dirty="0"/>
              <a:t>今回は</a:t>
            </a:r>
            <a:r>
              <a:rPr kumimoji="1" lang="en-US" altLang="ja-JP" sz="2400" dirty="0"/>
              <a:t>M5stack</a:t>
            </a:r>
            <a:r>
              <a:rPr kumimoji="1" lang="ja-JP" altLang="en-US" sz="2400" dirty="0"/>
              <a:t>用に販売されている環境センサーを</a:t>
            </a:r>
            <a:r>
              <a:rPr kumimoji="1" lang="en-US" altLang="ja-JP" sz="2400" dirty="0"/>
              <a:t>ESP32</a:t>
            </a:r>
            <a:r>
              <a:rPr kumimoji="1" lang="ja-JP" altLang="en-US" sz="2400" dirty="0"/>
              <a:t>にぶっ刺して使います。</a:t>
            </a:r>
          </a:p>
        </p:txBody>
      </p:sp>
      <p:sp>
        <p:nvSpPr>
          <p:cNvPr id="3" name="テキスト ボックス 2">
            <a:extLst>
              <a:ext uri="{FF2B5EF4-FFF2-40B4-BE49-F238E27FC236}">
                <a16:creationId xmlns:a16="http://schemas.microsoft.com/office/drawing/2014/main" id="{0883AFE4-62C7-42F4-A6B5-B9128D2B906D}"/>
              </a:ext>
            </a:extLst>
          </p:cNvPr>
          <p:cNvSpPr txBox="1"/>
          <p:nvPr/>
        </p:nvSpPr>
        <p:spPr>
          <a:xfrm>
            <a:off x="4625131" y="6484690"/>
            <a:ext cx="7566869" cy="373310"/>
          </a:xfrm>
          <a:prstGeom prst="rect">
            <a:avLst/>
          </a:prstGeom>
          <a:noFill/>
        </p:spPr>
        <p:txBody>
          <a:bodyPr wrap="square" rtlCol="0">
            <a:spAutoFit/>
          </a:bodyPr>
          <a:lstStyle/>
          <a:p>
            <a:pPr algn="r"/>
            <a:r>
              <a:rPr kumimoji="1" lang="ja-JP" altLang="en-US" dirty="0">
                <a:solidFill>
                  <a:schemeClr val="bg1"/>
                </a:solidFill>
              </a:rPr>
              <a:t>環境センサーというのは</a:t>
            </a:r>
            <a:r>
              <a:rPr kumimoji="1" lang="en-US" altLang="ja-JP" dirty="0">
                <a:solidFill>
                  <a:schemeClr val="bg1"/>
                </a:solidFill>
              </a:rPr>
              <a:t>I2C</a:t>
            </a:r>
            <a:r>
              <a:rPr kumimoji="1" lang="ja-JP" altLang="en-US" dirty="0">
                <a:solidFill>
                  <a:schemeClr val="bg1"/>
                </a:solidFill>
              </a:rPr>
              <a:t>というもので動いています。</a:t>
            </a:r>
            <a:r>
              <a:rPr kumimoji="1" lang="en-US" altLang="ja-JP" dirty="0">
                <a:solidFill>
                  <a:schemeClr val="bg1"/>
                </a:solidFill>
              </a:rPr>
              <a:t>I2C</a:t>
            </a:r>
            <a:r>
              <a:rPr kumimoji="1" lang="ja-JP" altLang="en-US" dirty="0">
                <a:solidFill>
                  <a:schemeClr val="bg1"/>
                </a:solidFill>
              </a:rPr>
              <a:t>ってなに？</a:t>
            </a:r>
          </a:p>
        </p:txBody>
      </p:sp>
      <p:pic>
        <p:nvPicPr>
          <p:cNvPr id="6" name="図 5">
            <a:extLst>
              <a:ext uri="{FF2B5EF4-FFF2-40B4-BE49-F238E27FC236}">
                <a16:creationId xmlns:a16="http://schemas.microsoft.com/office/drawing/2014/main" id="{DC6D8714-4D15-4E77-81E0-22D1B781D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8172"/>
            <a:ext cx="6417129" cy="2075044"/>
          </a:xfrm>
          <a:prstGeom prst="rect">
            <a:avLst/>
          </a:prstGeom>
        </p:spPr>
      </p:pic>
      <p:graphicFrame>
        <p:nvGraphicFramePr>
          <p:cNvPr id="9" name="表 8">
            <a:extLst>
              <a:ext uri="{FF2B5EF4-FFF2-40B4-BE49-F238E27FC236}">
                <a16:creationId xmlns:a16="http://schemas.microsoft.com/office/drawing/2014/main" id="{EA45C51C-FD1C-4E2F-BE03-7E5BEC51C8A4}"/>
              </a:ext>
            </a:extLst>
          </p:cNvPr>
          <p:cNvGraphicFramePr>
            <a:graphicFrameLocks noGrp="1"/>
          </p:cNvGraphicFramePr>
          <p:nvPr>
            <p:extLst>
              <p:ext uri="{D42A27DB-BD31-4B8C-83A1-F6EECF244321}">
                <p14:modId xmlns:p14="http://schemas.microsoft.com/office/powerpoint/2010/main" val="2842840456"/>
              </p:ext>
            </p:extLst>
          </p:nvPr>
        </p:nvGraphicFramePr>
        <p:xfrm>
          <a:off x="6535023" y="3656294"/>
          <a:ext cx="5377344" cy="2599512"/>
        </p:xfrm>
        <a:graphic>
          <a:graphicData uri="http://schemas.openxmlformats.org/drawingml/2006/table">
            <a:tbl>
              <a:tblPr bandRow="1">
                <a:tableStyleId>{C083E6E3-FA7D-4D7B-A595-EF9225AFEA82}</a:tableStyleId>
              </a:tblPr>
              <a:tblGrid>
                <a:gridCol w="2688672">
                  <a:extLst>
                    <a:ext uri="{9D8B030D-6E8A-4147-A177-3AD203B41FA5}">
                      <a16:colId xmlns:a16="http://schemas.microsoft.com/office/drawing/2014/main" val="3235200591"/>
                    </a:ext>
                  </a:extLst>
                </a:gridCol>
                <a:gridCol w="2688672">
                  <a:extLst>
                    <a:ext uri="{9D8B030D-6E8A-4147-A177-3AD203B41FA5}">
                      <a16:colId xmlns:a16="http://schemas.microsoft.com/office/drawing/2014/main" val="968050739"/>
                    </a:ext>
                  </a:extLst>
                </a:gridCol>
              </a:tblGrid>
              <a:tr h="438419">
                <a:tc>
                  <a:txBody>
                    <a:bodyPr/>
                    <a:lstStyle/>
                    <a:p>
                      <a:r>
                        <a:rPr kumimoji="1" lang="ja-JP" altLang="en-US" sz="2400" dirty="0"/>
                        <a:t>環境センサー</a:t>
                      </a:r>
                      <a:endParaRPr kumimoji="1" lang="en-US" altLang="ja-JP" sz="2400" dirty="0"/>
                    </a:p>
                  </a:txBody>
                  <a:tcPr/>
                </a:tc>
                <a:tc>
                  <a:txBody>
                    <a:bodyPr/>
                    <a:lstStyle/>
                    <a:p>
                      <a:r>
                        <a:rPr kumimoji="1" lang="en-US" altLang="ja-JP" sz="2400" dirty="0"/>
                        <a:t>ESP32</a:t>
                      </a:r>
                      <a:endParaRPr kumimoji="1" lang="ja-JP" altLang="en-US" sz="2400" dirty="0"/>
                    </a:p>
                  </a:txBody>
                  <a:tcPr/>
                </a:tc>
                <a:extLst>
                  <a:ext uri="{0D108BD9-81ED-4DB2-BD59-A6C34878D82A}">
                    <a16:rowId xmlns:a16="http://schemas.microsoft.com/office/drawing/2014/main" val="965549944"/>
                  </a:ext>
                </a:extLst>
              </a:tr>
              <a:tr h="438419">
                <a:tc>
                  <a:txBody>
                    <a:bodyPr/>
                    <a:lstStyle/>
                    <a:p>
                      <a:r>
                        <a:rPr kumimoji="1" lang="en-US" altLang="ja-JP" sz="2400" dirty="0"/>
                        <a:t>GND</a:t>
                      </a:r>
                    </a:p>
                  </a:txBody>
                  <a:tcPr/>
                </a:tc>
                <a:tc>
                  <a:txBody>
                    <a:bodyPr/>
                    <a:lstStyle/>
                    <a:p>
                      <a:r>
                        <a:rPr kumimoji="1" lang="en-US" altLang="ja-JP" sz="2400" dirty="0"/>
                        <a:t>GND</a:t>
                      </a:r>
                      <a:endParaRPr kumimoji="1" lang="ja-JP" altLang="en-US" sz="2400" dirty="0"/>
                    </a:p>
                  </a:txBody>
                  <a:tcPr/>
                </a:tc>
                <a:extLst>
                  <a:ext uri="{0D108BD9-81ED-4DB2-BD59-A6C34878D82A}">
                    <a16:rowId xmlns:a16="http://schemas.microsoft.com/office/drawing/2014/main" val="2999460043"/>
                  </a:ext>
                </a:extLst>
              </a:tr>
              <a:tr h="438419">
                <a:tc>
                  <a:txBody>
                    <a:bodyPr/>
                    <a:lstStyle/>
                    <a:p>
                      <a:r>
                        <a:rPr kumimoji="1" lang="en-US" altLang="ja-JP" sz="2400" dirty="0"/>
                        <a:t>5V</a:t>
                      </a:r>
                    </a:p>
                  </a:txBody>
                  <a:tcPr/>
                </a:tc>
                <a:tc>
                  <a:txBody>
                    <a:bodyPr/>
                    <a:lstStyle/>
                    <a:p>
                      <a:r>
                        <a:rPr kumimoji="1" lang="en-US" altLang="ja-JP" sz="2400" dirty="0"/>
                        <a:t>5V</a:t>
                      </a:r>
                      <a:endParaRPr kumimoji="1" lang="ja-JP" altLang="en-US" sz="2400" dirty="0"/>
                    </a:p>
                  </a:txBody>
                  <a:tcPr/>
                </a:tc>
                <a:extLst>
                  <a:ext uri="{0D108BD9-81ED-4DB2-BD59-A6C34878D82A}">
                    <a16:rowId xmlns:a16="http://schemas.microsoft.com/office/drawing/2014/main" val="2417007323"/>
                  </a:ext>
                </a:extLst>
              </a:tr>
              <a:tr h="613956">
                <a:tc>
                  <a:txBody>
                    <a:bodyPr/>
                    <a:lstStyle/>
                    <a:p>
                      <a:r>
                        <a:rPr kumimoji="1" lang="en-US" altLang="ja-JP" sz="2400" dirty="0"/>
                        <a:t>SDA</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GPIO 21(I2C SDA)</a:t>
                      </a:r>
                    </a:p>
                  </a:txBody>
                  <a:tcPr/>
                </a:tc>
                <a:extLst>
                  <a:ext uri="{0D108BD9-81ED-4DB2-BD59-A6C34878D82A}">
                    <a16:rowId xmlns:a16="http://schemas.microsoft.com/office/drawing/2014/main" val="2562031477"/>
                  </a:ext>
                </a:extLst>
              </a:tr>
              <a:tr h="613956">
                <a:tc>
                  <a:txBody>
                    <a:bodyPr/>
                    <a:lstStyle/>
                    <a:p>
                      <a:r>
                        <a:rPr kumimoji="1" lang="en-US" altLang="ja-JP" sz="2400" dirty="0"/>
                        <a:t>SCL</a:t>
                      </a:r>
                      <a:endParaRPr kumimoji="1" lang="ja-JP" altLang="en-US" sz="2400" dirty="0"/>
                    </a:p>
                  </a:txBody>
                  <a:tcPr/>
                </a:tc>
                <a:tc>
                  <a:txBody>
                    <a:bodyPr/>
                    <a:lstStyle/>
                    <a:p>
                      <a:r>
                        <a:rPr kumimoji="1" lang="en-US" altLang="ja-JP" sz="2400" dirty="0"/>
                        <a:t>GPIO 22(I2C SCL)</a:t>
                      </a:r>
                      <a:endParaRPr kumimoji="1" lang="ja-JP" altLang="en-US" sz="2400" dirty="0"/>
                    </a:p>
                  </a:txBody>
                  <a:tcPr/>
                </a:tc>
                <a:extLst>
                  <a:ext uri="{0D108BD9-81ED-4DB2-BD59-A6C34878D82A}">
                    <a16:rowId xmlns:a16="http://schemas.microsoft.com/office/drawing/2014/main" val="2320617116"/>
                  </a:ext>
                </a:extLst>
              </a:tr>
            </a:tbl>
          </a:graphicData>
        </a:graphic>
      </p:graphicFrame>
    </p:spTree>
    <p:extLst>
      <p:ext uri="{BB962C8B-B14F-4D97-AF65-F5344CB8AC3E}">
        <p14:creationId xmlns:p14="http://schemas.microsoft.com/office/powerpoint/2010/main" val="72221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522D1-6462-41AB-9552-F816098CF1E4}"/>
              </a:ext>
            </a:extLst>
          </p:cNvPr>
          <p:cNvSpPr>
            <a:spLocks noGrp="1"/>
          </p:cNvSpPr>
          <p:nvPr>
            <p:ph type="title"/>
          </p:nvPr>
        </p:nvSpPr>
        <p:spPr>
          <a:xfrm>
            <a:off x="1134979" y="417094"/>
            <a:ext cx="9922042" cy="1304223"/>
          </a:xfrm>
        </p:spPr>
        <p:txBody>
          <a:bodyPr/>
          <a:lstStyle/>
          <a:p>
            <a:r>
              <a:rPr kumimoji="1" lang="en-US" altLang="ja-JP" dirty="0"/>
              <a:t>I2C</a:t>
            </a:r>
            <a:r>
              <a:rPr kumimoji="1" lang="ja-JP" altLang="en-US" dirty="0"/>
              <a:t>って？</a:t>
            </a:r>
          </a:p>
        </p:txBody>
      </p:sp>
      <p:grpSp>
        <p:nvGrpSpPr>
          <p:cNvPr id="7" name="グループ化 6">
            <a:extLst>
              <a:ext uri="{FF2B5EF4-FFF2-40B4-BE49-F238E27FC236}">
                <a16:creationId xmlns:a16="http://schemas.microsoft.com/office/drawing/2014/main" id="{A39C0DB4-0914-4332-AEE6-FD029469E108}"/>
              </a:ext>
            </a:extLst>
          </p:cNvPr>
          <p:cNvGrpSpPr/>
          <p:nvPr/>
        </p:nvGrpSpPr>
        <p:grpSpPr>
          <a:xfrm>
            <a:off x="473978" y="1857733"/>
            <a:ext cx="11244044" cy="2299816"/>
            <a:chOff x="1622609" y="4182274"/>
            <a:chExt cx="11375471" cy="2820262"/>
          </a:xfrm>
          <a:scene3d>
            <a:camera prst="orthographicFront">
              <a:rot lat="0" lon="0" rev="0"/>
            </a:camera>
            <a:lightRig rig="soft" dir="t">
              <a:rot lat="0" lon="0" rev="0"/>
            </a:lightRig>
          </a:scene3d>
        </p:grpSpPr>
        <p:sp>
          <p:nvSpPr>
            <p:cNvPr id="6" name="四角形: 角を丸くする 5">
              <a:extLst>
                <a:ext uri="{FF2B5EF4-FFF2-40B4-BE49-F238E27FC236}">
                  <a16:creationId xmlns:a16="http://schemas.microsoft.com/office/drawing/2014/main" id="{6C0B3785-78EB-4BE1-8B02-5D1BF8EE7720}"/>
                </a:ext>
              </a:extLst>
            </p:cNvPr>
            <p:cNvSpPr/>
            <p:nvPr/>
          </p:nvSpPr>
          <p:spPr>
            <a:xfrm>
              <a:off x="1622609" y="4613119"/>
              <a:ext cx="11375471" cy="2389417"/>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r>
                <a:rPr lang="en-US" altLang="ja-JP" sz="2800" dirty="0"/>
                <a:t>Inter-Integrated Circuit</a:t>
              </a:r>
              <a:r>
                <a:rPr lang="ja-JP" altLang="en-US" sz="2800" dirty="0"/>
                <a:t>といい、</a:t>
              </a:r>
              <a:endParaRPr lang="en-US" altLang="ja-JP" sz="2800" dirty="0"/>
            </a:p>
            <a:p>
              <a:r>
                <a:rPr lang="ja-JP" altLang="en-US" sz="2800" dirty="0"/>
                <a:t>クロックに同期させてデータ通信を行う同期式シリアル通信のこと。</a:t>
              </a:r>
              <a:endParaRPr lang="en-US" altLang="ja-JP" sz="2800" dirty="0"/>
            </a:p>
            <a:p>
              <a:r>
                <a:rPr lang="ja-JP" altLang="en-US" sz="2800" dirty="0"/>
                <a:t>マイコン側からのクロックに反応してセンサーの値を返信する方式。</a:t>
              </a:r>
              <a:endParaRPr lang="en-US" altLang="ja-JP" sz="2800" dirty="0"/>
            </a:p>
            <a:p>
              <a:r>
                <a:rPr lang="ja-JP" altLang="en-US" sz="2800" dirty="0"/>
                <a:t>アイ・スクエア・シー</a:t>
              </a:r>
              <a:r>
                <a:rPr lang="en-US" altLang="ja-JP" sz="2800" dirty="0"/>
                <a:t>(</a:t>
              </a:r>
              <a:r>
                <a:rPr lang="ja-JP" altLang="en-US" sz="2800" dirty="0"/>
                <a:t>アイツーシー</a:t>
              </a:r>
              <a:r>
                <a:rPr lang="en-US" altLang="ja-JP" sz="2800" dirty="0"/>
                <a:t>)</a:t>
              </a:r>
              <a:r>
                <a:rPr lang="ja-JP" altLang="en-US" sz="2800" dirty="0"/>
                <a:t>と呼ぶ。</a:t>
              </a:r>
              <a:endParaRPr lang="en-US" altLang="ja-JP" sz="2800" dirty="0"/>
            </a:p>
          </p:txBody>
        </p:sp>
        <p:sp>
          <p:nvSpPr>
            <p:cNvPr id="5" name="四角形: 角を丸くする 4">
              <a:extLst>
                <a:ext uri="{FF2B5EF4-FFF2-40B4-BE49-F238E27FC236}">
                  <a16:creationId xmlns:a16="http://schemas.microsoft.com/office/drawing/2014/main" id="{E56DADC2-6D12-415E-8E83-956FAAF5FB30}"/>
                </a:ext>
              </a:extLst>
            </p:cNvPr>
            <p:cNvSpPr/>
            <p:nvPr/>
          </p:nvSpPr>
          <p:spPr>
            <a:xfrm>
              <a:off x="2556679" y="4182274"/>
              <a:ext cx="3142540" cy="584912"/>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3200" dirty="0"/>
                <a:t>I2C(IIC</a:t>
              </a:r>
              <a:r>
                <a:rPr kumimoji="1" lang="ja-JP" altLang="en-US" sz="3200" dirty="0"/>
                <a:t>とも</a:t>
              </a:r>
              <a:r>
                <a:rPr kumimoji="1" lang="en-US" altLang="ja-JP" sz="3200" dirty="0"/>
                <a:t>)</a:t>
              </a:r>
              <a:endParaRPr kumimoji="1" lang="ja-JP" altLang="en-US" sz="3200" dirty="0"/>
            </a:p>
          </p:txBody>
        </p:sp>
      </p:grpSp>
      <p:pic>
        <p:nvPicPr>
          <p:cNvPr id="10" name="図 9">
            <a:extLst>
              <a:ext uri="{FF2B5EF4-FFF2-40B4-BE49-F238E27FC236}">
                <a16:creationId xmlns:a16="http://schemas.microsoft.com/office/drawing/2014/main" id="{50A36765-12FC-4DF0-BD11-B1541CD85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214" y="4365168"/>
            <a:ext cx="1798739" cy="1798739"/>
          </a:xfrm>
          <a:prstGeom prst="rect">
            <a:avLst/>
          </a:prstGeom>
        </p:spPr>
      </p:pic>
      <p:sp>
        <p:nvSpPr>
          <p:cNvPr id="13" name="矢印: 右 12">
            <a:extLst>
              <a:ext uri="{FF2B5EF4-FFF2-40B4-BE49-F238E27FC236}">
                <a16:creationId xmlns:a16="http://schemas.microsoft.com/office/drawing/2014/main" id="{C13338F8-8C8A-4B31-AD0F-3DCF27BE3497}"/>
              </a:ext>
            </a:extLst>
          </p:cNvPr>
          <p:cNvSpPr/>
          <p:nvPr/>
        </p:nvSpPr>
        <p:spPr>
          <a:xfrm>
            <a:off x="3993159" y="4469136"/>
            <a:ext cx="2432807" cy="74061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2000" dirty="0"/>
              <a:t>データください！</a:t>
            </a:r>
          </a:p>
        </p:txBody>
      </p:sp>
      <p:sp>
        <p:nvSpPr>
          <p:cNvPr id="16" name="矢印: 左 15">
            <a:extLst>
              <a:ext uri="{FF2B5EF4-FFF2-40B4-BE49-F238E27FC236}">
                <a16:creationId xmlns:a16="http://schemas.microsoft.com/office/drawing/2014/main" id="{16690453-C5F9-40B7-86E5-C9C2F1354614}"/>
              </a:ext>
            </a:extLst>
          </p:cNvPr>
          <p:cNvSpPr/>
          <p:nvPr/>
        </p:nvSpPr>
        <p:spPr>
          <a:xfrm>
            <a:off x="3991871" y="5223952"/>
            <a:ext cx="2340528" cy="740619"/>
          </a:xfrm>
          <a:prstGeom prst="leftArrow">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000" dirty="0"/>
              <a:t>センサーの値</a:t>
            </a:r>
          </a:p>
        </p:txBody>
      </p:sp>
      <p:sp>
        <p:nvSpPr>
          <p:cNvPr id="17" name="四角形: メモ 16">
            <a:extLst>
              <a:ext uri="{FF2B5EF4-FFF2-40B4-BE49-F238E27FC236}">
                <a16:creationId xmlns:a16="http://schemas.microsoft.com/office/drawing/2014/main" id="{F3361A90-AD83-4830-B536-741F36D55D0F}"/>
              </a:ext>
            </a:extLst>
          </p:cNvPr>
          <p:cNvSpPr/>
          <p:nvPr/>
        </p:nvSpPr>
        <p:spPr>
          <a:xfrm>
            <a:off x="9236279" y="4572000"/>
            <a:ext cx="2533475" cy="1591907"/>
          </a:xfrm>
          <a:prstGeom prst="foldedCorner">
            <a:avLst>
              <a:gd name="adj" fmla="val 1930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2400" dirty="0"/>
              <a:t>これを使うと</a:t>
            </a:r>
            <a:endParaRPr kumimoji="1" lang="en-US" altLang="ja-JP" sz="2400" dirty="0"/>
          </a:p>
          <a:p>
            <a:pPr algn="ctr"/>
            <a:r>
              <a:rPr kumimoji="1" lang="ja-JP" altLang="en-US" sz="2400" dirty="0"/>
              <a:t>簡単にデータを</a:t>
            </a:r>
            <a:endParaRPr kumimoji="1" lang="en-US" altLang="ja-JP" sz="2400" dirty="0"/>
          </a:p>
          <a:p>
            <a:pPr algn="ctr"/>
            <a:r>
              <a:rPr kumimoji="1" lang="ja-JP" altLang="en-US" sz="2400" dirty="0"/>
              <a:t>取得できる！</a:t>
            </a:r>
            <a:endParaRPr kumimoji="1" lang="en-US" altLang="ja-JP" sz="2400" dirty="0"/>
          </a:p>
        </p:txBody>
      </p:sp>
      <p:pic>
        <p:nvPicPr>
          <p:cNvPr id="8" name="図 7">
            <a:extLst>
              <a:ext uri="{FF2B5EF4-FFF2-40B4-BE49-F238E27FC236}">
                <a16:creationId xmlns:a16="http://schemas.microsoft.com/office/drawing/2014/main" id="{EB15BDC9-0752-41A2-BBEB-4DDDA85D5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250" y="4366702"/>
            <a:ext cx="1714500" cy="1714500"/>
          </a:xfrm>
          <a:prstGeom prst="rect">
            <a:avLst/>
          </a:prstGeom>
        </p:spPr>
      </p:pic>
    </p:spTree>
    <p:extLst>
      <p:ext uri="{BB962C8B-B14F-4D97-AF65-F5344CB8AC3E}">
        <p14:creationId xmlns:p14="http://schemas.microsoft.com/office/powerpoint/2010/main" val="130851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E6A2A7-3F67-4FCF-AEAE-0C7F357A5F89}"/>
              </a:ext>
            </a:extLst>
          </p:cNvPr>
          <p:cNvSpPr>
            <a:spLocks noGrp="1"/>
          </p:cNvSpPr>
          <p:nvPr>
            <p:ph type="title"/>
          </p:nvPr>
        </p:nvSpPr>
        <p:spPr/>
        <p:txBody>
          <a:bodyPr/>
          <a:lstStyle/>
          <a:p>
            <a:r>
              <a:rPr kumimoji="1" lang="ja-JP" altLang="en-US" dirty="0"/>
              <a:t>プログラムを</a:t>
            </a:r>
            <a:r>
              <a:rPr lang="ja-JP" altLang="en-US" dirty="0"/>
              <a:t>打ってみる</a:t>
            </a:r>
            <a:endParaRPr kumimoji="1" lang="ja-JP" altLang="en-US" dirty="0"/>
          </a:p>
        </p:txBody>
      </p:sp>
      <p:sp>
        <p:nvSpPr>
          <p:cNvPr id="4" name="テキスト ボックス 3">
            <a:extLst>
              <a:ext uri="{FF2B5EF4-FFF2-40B4-BE49-F238E27FC236}">
                <a16:creationId xmlns:a16="http://schemas.microsoft.com/office/drawing/2014/main" id="{678E1D19-D6CA-41B5-A627-73F1A19C68AD}"/>
              </a:ext>
            </a:extLst>
          </p:cNvPr>
          <p:cNvSpPr txBox="1"/>
          <p:nvPr/>
        </p:nvSpPr>
        <p:spPr>
          <a:xfrm>
            <a:off x="1152647" y="2037686"/>
            <a:ext cx="9947665" cy="461665"/>
          </a:xfrm>
          <a:prstGeom prst="rect">
            <a:avLst/>
          </a:prstGeom>
          <a:noFill/>
        </p:spPr>
        <p:txBody>
          <a:bodyPr wrap="square" rtlCol="0">
            <a:spAutoFit/>
          </a:bodyPr>
          <a:lstStyle/>
          <a:p>
            <a:r>
              <a:rPr kumimoji="1" lang="en-US" altLang="ja-JP" sz="2400" dirty="0" err="1"/>
              <a:t>temp_humid_press.ino</a:t>
            </a:r>
            <a:r>
              <a:rPr kumimoji="1" lang="ja-JP" altLang="en-US" sz="2400" dirty="0"/>
              <a:t>を開いてみて実行してみましょう！</a:t>
            </a:r>
            <a:endParaRPr kumimoji="1" lang="en-US" altLang="ja-JP" sz="2400" dirty="0"/>
          </a:p>
        </p:txBody>
      </p:sp>
      <p:pic>
        <p:nvPicPr>
          <p:cNvPr id="5" name="図 4">
            <a:extLst>
              <a:ext uri="{FF2B5EF4-FFF2-40B4-BE49-F238E27FC236}">
                <a16:creationId xmlns:a16="http://schemas.microsoft.com/office/drawing/2014/main" id="{360CB1EF-7E0F-49F1-9A1B-F5D1A87EE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647" y="2499351"/>
            <a:ext cx="8167522" cy="3702497"/>
          </a:xfrm>
          <a:prstGeom prst="rect">
            <a:avLst/>
          </a:prstGeom>
        </p:spPr>
      </p:pic>
    </p:spTree>
    <p:extLst>
      <p:ext uri="{BB962C8B-B14F-4D97-AF65-F5344CB8AC3E}">
        <p14:creationId xmlns:p14="http://schemas.microsoft.com/office/powerpoint/2010/main" val="140218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05CD0-49F0-4D1F-A494-014586E14976}"/>
              </a:ext>
            </a:extLst>
          </p:cNvPr>
          <p:cNvSpPr>
            <a:spLocks noGrp="1"/>
          </p:cNvSpPr>
          <p:nvPr>
            <p:ph type="title"/>
          </p:nvPr>
        </p:nvSpPr>
        <p:spPr/>
        <p:txBody>
          <a:bodyPr/>
          <a:lstStyle/>
          <a:p>
            <a:r>
              <a:rPr kumimoji="1" lang="en-US" altLang="ja-JP" dirty="0"/>
              <a:t>(</a:t>
            </a:r>
            <a:r>
              <a:rPr kumimoji="1" lang="ja-JP" altLang="en-US" dirty="0"/>
              <a:t>発展</a:t>
            </a:r>
            <a:r>
              <a:rPr kumimoji="1" lang="en-US" altLang="ja-JP" dirty="0"/>
              <a:t>)delay</a:t>
            </a:r>
            <a:r>
              <a:rPr kumimoji="1" lang="ja-JP" altLang="en-US" dirty="0"/>
              <a:t>関数って？</a:t>
            </a:r>
          </a:p>
        </p:txBody>
      </p:sp>
      <p:sp>
        <p:nvSpPr>
          <p:cNvPr id="4" name="テキスト ボックス 3">
            <a:extLst>
              <a:ext uri="{FF2B5EF4-FFF2-40B4-BE49-F238E27FC236}">
                <a16:creationId xmlns:a16="http://schemas.microsoft.com/office/drawing/2014/main" id="{3446B2DC-FC48-4CBB-A827-C86C9AB781F5}"/>
              </a:ext>
            </a:extLst>
          </p:cNvPr>
          <p:cNvSpPr txBox="1"/>
          <p:nvPr/>
        </p:nvSpPr>
        <p:spPr>
          <a:xfrm>
            <a:off x="803663" y="3730915"/>
            <a:ext cx="10150679" cy="1200329"/>
          </a:xfrm>
          <a:prstGeom prst="rect">
            <a:avLst/>
          </a:prstGeom>
          <a:noFill/>
        </p:spPr>
        <p:txBody>
          <a:bodyPr wrap="square" rtlCol="0">
            <a:spAutoFit/>
          </a:bodyPr>
          <a:lstStyle/>
          <a:p>
            <a:r>
              <a:rPr kumimoji="1" lang="en-US" altLang="ja-JP" sz="2400" dirty="0"/>
              <a:t>IoT</a:t>
            </a:r>
            <a:r>
              <a:rPr kumimoji="1" lang="ja-JP" altLang="en-US" sz="2400" dirty="0"/>
              <a:t>をやっていく上で実運用的な点をどうしても考えないといけません。</a:t>
            </a:r>
            <a:endParaRPr kumimoji="1" lang="en-US" altLang="ja-JP" sz="2400" dirty="0"/>
          </a:p>
          <a:p>
            <a:r>
              <a:rPr kumimoji="1" lang="en-US" altLang="ja-JP" sz="2400" dirty="0"/>
              <a:t>(</a:t>
            </a:r>
            <a:r>
              <a:rPr kumimoji="1" lang="ja-JP" altLang="en-US" sz="2400" dirty="0"/>
              <a:t>自分のしたいことを作ってる分には必要はないかもしれませんが</a:t>
            </a:r>
            <a:r>
              <a:rPr kumimoji="1" lang="en-US" altLang="ja-JP" sz="2400" dirty="0"/>
              <a:t>…)</a:t>
            </a:r>
          </a:p>
          <a:p>
            <a:r>
              <a:rPr kumimoji="1" lang="ja-JP" altLang="en-US" sz="2400" dirty="0"/>
              <a:t>通信や、</a:t>
            </a:r>
            <a:r>
              <a:rPr kumimoji="1" lang="ja-JP" altLang="en-US" sz="2400" u="sng" dirty="0">
                <a:solidFill>
                  <a:srgbClr val="FF0000"/>
                </a:solidFill>
              </a:rPr>
              <a:t>データのとるタイミング</a:t>
            </a:r>
            <a:r>
              <a:rPr kumimoji="1" lang="ja-JP" altLang="en-US" sz="2400" dirty="0"/>
              <a:t>、動かし方に無駄がないか</a:t>
            </a:r>
            <a:r>
              <a:rPr kumimoji="1" lang="en-US" altLang="ja-JP" sz="2400" dirty="0"/>
              <a:t>...</a:t>
            </a:r>
            <a:r>
              <a:rPr kumimoji="1" lang="en-US" altLang="ja-JP" sz="2400" dirty="0" err="1"/>
              <a:t>etc</a:t>
            </a:r>
            <a:endParaRPr kumimoji="1" lang="ja-JP" altLang="en-US" sz="2400" dirty="0"/>
          </a:p>
        </p:txBody>
      </p:sp>
      <p:sp>
        <p:nvSpPr>
          <p:cNvPr id="6" name="矢印: 下 5">
            <a:extLst>
              <a:ext uri="{FF2B5EF4-FFF2-40B4-BE49-F238E27FC236}">
                <a16:creationId xmlns:a16="http://schemas.microsoft.com/office/drawing/2014/main" id="{AC9CA2BB-9F91-4918-9C28-022C6FBBFAD9}"/>
              </a:ext>
            </a:extLst>
          </p:cNvPr>
          <p:cNvSpPr/>
          <p:nvPr/>
        </p:nvSpPr>
        <p:spPr>
          <a:xfrm>
            <a:off x="3361746" y="4931244"/>
            <a:ext cx="939569" cy="5466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30D13C0-6740-4C03-B5CB-EC206C2C7BA1}"/>
              </a:ext>
            </a:extLst>
          </p:cNvPr>
          <p:cNvSpPr txBox="1"/>
          <p:nvPr/>
        </p:nvSpPr>
        <p:spPr>
          <a:xfrm>
            <a:off x="849804" y="5477937"/>
            <a:ext cx="10431432" cy="830997"/>
          </a:xfrm>
          <a:prstGeom prst="rect">
            <a:avLst/>
          </a:prstGeom>
          <a:noFill/>
        </p:spPr>
        <p:txBody>
          <a:bodyPr wrap="square" rtlCol="0">
            <a:spAutoFit/>
          </a:bodyPr>
          <a:lstStyle/>
          <a:p>
            <a:r>
              <a:rPr kumimoji="1" lang="en-US" altLang="ja-JP" sz="2400" dirty="0"/>
              <a:t>Delay</a:t>
            </a:r>
            <a:r>
              <a:rPr kumimoji="1" lang="ja-JP" altLang="en-US" sz="2400" dirty="0"/>
              <a:t>関数というものを使用しているがマイコン的にどうなんだろう・・・</a:t>
            </a:r>
            <a:endParaRPr kumimoji="1" lang="en-US" altLang="ja-JP" sz="2400" dirty="0"/>
          </a:p>
          <a:p>
            <a:r>
              <a:rPr kumimoji="1" lang="en-US" altLang="ja-JP" sz="2400" dirty="0"/>
              <a:t>Delay</a:t>
            </a:r>
            <a:r>
              <a:rPr kumimoji="1" lang="ja-JP" altLang="en-US" sz="2400" dirty="0"/>
              <a:t>関数ってどういう挙動しているのだろう？</a:t>
            </a:r>
            <a:r>
              <a:rPr kumimoji="1" lang="ja-JP" altLang="en-US" sz="2400" dirty="0">
                <a:solidFill>
                  <a:srgbClr val="FF0000"/>
                </a:solidFill>
              </a:rPr>
              <a:t>電力どうなってる？</a:t>
            </a:r>
          </a:p>
        </p:txBody>
      </p:sp>
      <p:sp>
        <p:nvSpPr>
          <p:cNvPr id="9" name="正方形/長方形 8">
            <a:extLst>
              <a:ext uri="{FF2B5EF4-FFF2-40B4-BE49-F238E27FC236}">
                <a16:creationId xmlns:a16="http://schemas.microsoft.com/office/drawing/2014/main" id="{A825818C-84CF-4964-8E81-2F2CC3D0DC63}"/>
              </a:ext>
            </a:extLst>
          </p:cNvPr>
          <p:cNvSpPr/>
          <p:nvPr/>
        </p:nvSpPr>
        <p:spPr>
          <a:xfrm>
            <a:off x="910764" y="2108807"/>
            <a:ext cx="10150679" cy="14507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a:t>マイコンの開発をしていく上で発展的な部分です。</a:t>
            </a:r>
            <a:endParaRPr kumimoji="1" lang="en-US" altLang="ja-JP" sz="2000" dirty="0"/>
          </a:p>
          <a:p>
            <a:pPr algn="ctr"/>
            <a:r>
              <a:rPr kumimoji="1" lang="ja-JP" altLang="en-US" sz="2000" dirty="0"/>
              <a:t>必要なことには必要ですが、ものを作るという点では必ずしも必要な部分ではないので</a:t>
            </a:r>
            <a:endParaRPr kumimoji="1" lang="en-US" altLang="ja-JP" sz="2000" dirty="0"/>
          </a:p>
          <a:p>
            <a:pPr algn="ctr"/>
            <a:r>
              <a:rPr kumimoji="1" lang="ja-JP" altLang="en-US" sz="2000" dirty="0"/>
              <a:t>飛ばしてもらっても構いません。ただ必要な知識ではあるかもしれません。</a:t>
            </a:r>
            <a:endParaRPr kumimoji="1" lang="en-US" altLang="ja-JP" sz="2000" dirty="0"/>
          </a:p>
          <a:p>
            <a:pPr algn="ctr"/>
            <a:r>
              <a:rPr kumimoji="1" lang="en-US" altLang="ja-JP" sz="2000" dirty="0"/>
              <a:t>(</a:t>
            </a:r>
            <a:r>
              <a:rPr kumimoji="1" lang="ja-JP" altLang="en-US" sz="2000" dirty="0"/>
              <a:t>これから組み込み系にかかわるのなら</a:t>
            </a:r>
            <a:r>
              <a:rPr kumimoji="1" lang="en-US" altLang="ja-JP" sz="2000" dirty="0"/>
              <a:t>)</a:t>
            </a:r>
            <a:endParaRPr kumimoji="1" lang="ja-JP" altLang="en-US" sz="2000" dirty="0"/>
          </a:p>
        </p:txBody>
      </p:sp>
      <p:sp>
        <p:nvSpPr>
          <p:cNvPr id="10" name="四角形: 角を丸くする 9">
            <a:extLst>
              <a:ext uri="{FF2B5EF4-FFF2-40B4-BE49-F238E27FC236}">
                <a16:creationId xmlns:a16="http://schemas.microsoft.com/office/drawing/2014/main" id="{FD3EB333-42A5-4B7C-BC60-7EAB7178DFF1}"/>
              </a:ext>
            </a:extLst>
          </p:cNvPr>
          <p:cNvSpPr/>
          <p:nvPr/>
        </p:nvSpPr>
        <p:spPr>
          <a:xfrm>
            <a:off x="1097280" y="1962705"/>
            <a:ext cx="1308682" cy="3213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メモ</a:t>
            </a:r>
          </a:p>
        </p:txBody>
      </p:sp>
    </p:spTree>
    <p:extLst>
      <p:ext uri="{BB962C8B-B14F-4D97-AF65-F5344CB8AC3E}">
        <p14:creationId xmlns:p14="http://schemas.microsoft.com/office/powerpoint/2010/main" val="311785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5F9DC0F-6048-4102-A15E-5D6D175E68A2}"/>
              </a:ext>
            </a:extLst>
          </p:cNvPr>
          <p:cNvSpPr>
            <a:spLocks noGrp="1"/>
          </p:cNvSpPr>
          <p:nvPr>
            <p:ph type="title"/>
          </p:nvPr>
        </p:nvSpPr>
        <p:spPr>
          <a:xfrm>
            <a:off x="1096963" y="287338"/>
            <a:ext cx="10058400" cy="1449387"/>
          </a:xfrm>
        </p:spPr>
        <p:txBody>
          <a:bodyPr/>
          <a:lstStyle/>
          <a:p>
            <a:pPr>
              <a:lnSpc>
                <a:spcPct val="100000"/>
              </a:lnSpc>
            </a:pPr>
            <a:r>
              <a:rPr kumimoji="1" lang="en-US" altLang="ja-JP" dirty="0"/>
              <a:t>(</a:t>
            </a:r>
            <a:r>
              <a:rPr kumimoji="1" lang="ja-JP" altLang="en-US" dirty="0"/>
              <a:t>発展</a:t>
            </a:r>
            <a:r>
              <a:rPr kumimoji="1" lang="en-US" altLang="ja-JP" dirty="0"/>
              <a:t>)delay</a:t>
            </a:r>
            <a:r>
              <a:rPr kumimoji="1" lang="ja-JP" altLang="en-US" dirty="0"/>
              <a:t>関数って？</a:t>
            </a:r>
          </a:p>
        </p:txBody>
      </p:sp>
      <p:sp>
        <p:nvSpPr>
          <p:cNvPr id="5" name="テキスト ボックス 4">
            <a:extLst>
              <a:ext uri="{FF2B5EF4-FFF2-40B4-BE49-F238E27FC236}">
                <a16:creationId xmlns:a16="http://schemas.microsoft.com/office/drawing/2014/main" id="{A99712C4-434F-4C2C-9C80-4D3A351539CC}"/>
              </a:ext>
            </a:extLst>
          </p:cNvPr>
          <p:cNvSpPr txBox="1"/>
          <p:nvPr/>
        </p:nvSpPr>
        <p:spPr>
          <a:xfrm>
            <a:off x="1029851" y="1800456"/>
            <a:ext cx="10125512" cy="1200329"/>
          </a:xfrm>
          <a:prstGeom prst="rect">
            <a:avLst/>
          </a:prstGeom>
          <a:noFill/>
        </p:spPr>
        <p:txBody>
          <a:bodyPr wrap="square" rtlCol="0">
            <a:spAutoFit/>
          </a:bodyPr>
          <a:lstStyle/>
          <a:p>
            <a:r>
              <a:rPr kumimoji="1" lang="ja-JP" altLang="en-US" sz="2400" dirty="0"/>
              <a:t>実は</a:t>
            </a:r>
            <a:r>
              <a:rPr kumimoji="1" lang="en-US" altLang="ja-JP" sz="2400" dirty="0"/>
              <a:t>Delay</a:t>
            </a:r>
            <a:r>
              <a:rPr kumimoji="1" lang="ja-JP" altLang="en-US" sz="2400" dirty="0"/>
              <a:t>関数は指定した時間までマイコンが数を数えているようになっています。</a:t>
            </a:r>
            <a:r>
              <a:rPr kumimoji="1" lang="en-US" altLang="ja-JP" sz="2400" dirty="0"/>
              <a:t>(</a:t>
            </a:r>
            <a:r>
              <a:rPr kumimoji="1" lang="ja-JP" altLang="en-US" sz="2400" dirty="0"/>
              <a:t>わかりやすく言うと</a:t>
            </a:r>
            <a:r>
              <a:rPr kumimoji="1" lang="en-US" altLang="ja-JP" sz="2400" dirty="0"/>
              <a:t>)</a:t>
            </a:r>
            <a:r>
              <a:rPr kumimoji="1" lang="ja-JP" altLang="en-US" sz="2400" dirty="0" err="1"/>
              <a:t>なので</a:t>
            </a:r>
            <a:r>
              <a:rPr kumimoji="1" lang="ja-JP" altLang="en-US" sz="2400" dirty="0"/>
              <a:t>電力的にはもったいない状態を生み出しています。なので</a:t>
            </a:r>
            <a:r>
              <a:rPr kumimoji="1" lang="en-US" altLang="ja-JP" sz="2400" dirty="0" err="1"/>
              <a:t>Deepsleep</a:t>
            </a:r>
            <a:r>
              <a:rPr kumimoji="1" lang="ja-JP" altLang="en-US" sz="2400" dirty="0"/>
              <a:t>モードというものを使います。</a:t>
            </a:r>
            <a:endParaRPr kumimoji="1" lang="en-US" altLang="ja-JP" sz="2400" dirty="0"/>
          </a:p>
        </p:txBody>
      </p:sp>
      <p:grpSp>
        <p:nvGrpSpPr>
          <p:cNvPr id="15" name="グループ化 14">
            <a:extLst>
              <a:ext uri="{FF2B5EF4-FFF2-40B4-BE49-F238E27FC236}">
                <a16:creationId xmlns:a16="http://schemas.microsoft.com/office/drawing/2014/main" id="{2EB7A503-91FF-43C6-8FD4-59A0BDD6D240}"/>
              </a:ext>
            </a:extLst>
          </p:cNvPr>
          <p:cNvGrpSpPr/>
          <p:nvPr/>
        </p:nvGrpSpPr>
        <p:grpSpPr>
          <a:xfrm>
            <a:off x="867908" y="3072592"/>
            <a:ext cx="5197929" cy="2430135"/>
            <a:chOff x="867908" y="3072592"/>
            <a:chExt cx="5197929" cy="2430135"/>
          </a:xfrm>
        </p:grpSpPr>
        <p:grpSp>
          <p:nvGrpSpPr>
            <p:cNvPr id="11" name="グループ化 10">
              <a:extLst>
                <a:ext uri="{FF2B5EF4-FFF2-40B4-BE49-F238E27FC236}">
                  <a16:creationId xmlns:a16="http://schemas.microsoft.com/office/drawing/2014/main" id="{916AEC93-EEA1-454E-944F-4C1F30240ED7}"/>
                </a:ext>
              </a:extLst>
            </p:cNvPr>
            <p:cNvGrpSpPr/>
            <p:nvPr/>
          </p:nvGrpSpPr>
          <p:grpSpPr>
            <a:xfrm>
              <a:off x="867908" y="3072592"/>
              <a:ext cx="5197929" cy="2430135"/>
              <a:chOff x="867908" y="3072592"/>
              <a:chExt cx="5197929" cy="2430135"/>
            </a:xfrm>
          </p:grpSpPr>
          <p:sp>
            <p:nvSpPr>
              <p:cNvPr id="8" name="四角形: 角を丸くする 7">
                <a:extLst>
                  <a:ext uri="{FF2B5EF4-FFF2-40B4-BE49-F238E27FC236}">
                    <a16:creationId xmlns:a16="http://schemas.microsoft.com/office/drawing/2014/main" id="{780A1062-CD0F-43B6-A809-1BF61EB47DB3}"/>
                  </a:ext>
                </a:extLst>
              </p:cNvPr>
              <p:cNvSpPr/>
              <p:nvPr/>
            </p:nvSpPr>
            <p:spPr>
              <a:xfrm>
                <a:off x="867908" y="3285386"/>
                <a:ext cx="5197929" cy="221734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A8DAD2AE-7868-4F13-9A53-7ADCFD2E3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3536806"/>
                <a:ext cx="1714500" cy="1714500"/>
              </a:xfrm>
              <a:prstGeom prst="rect">
                <a:avLst/>
              </a:prstGeom>
            </p:spPr>
          </p:pic>
          <p:sp>
            <p:nvSpPr>
              <p:cNvPr id="10" name="四角形: 角を丸くする 9">
                <a:extLst>
                  <a:ext uri="{FF2B5EF4-FFF2-40B4-BE49-F238E27FC236}">
                    <a16:creationId xmlns:a16="http://schemas.microsoft.com/office/drawing/2014/main" id="{F6BC435F-9220-42A3-A68A-972A0953A2BE}"/>
                  </a:ext>
                </a:extLst>
              </p:cNvPr>
              <p:cNvSpPr/>
              <p:nvPr/>
            </p:nvSpPr>
            <p:spPr>
              <a:xfrm>
                <a:off x="1238250" y="3072592"/>
                <a:ext cx="1570264" cy="425585"/>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dk1"/>
                    </a:solidFill>
                  </a:rPr>
                  <a:t>Delay</a:t>
                </a:r>
                <a:r>
                  <a:rPr kumimoji="1" lang="ja-JP" altLang="en-US" sz="2000" dirty="0">
                    <a:solidFill>
                      <a:schemeClr val="dk1"/>
                    </a:solidFill>
                  </a:rPr>
                  <a:t>関数</a:t>
                </a:r>
              </a:p>
            </p:txBody>
          </p:sp>
        </p:grpSp>
        <p:sp>
          <p:nvSpPr>
            <p:cNvPr id="12" name="思考の吹き出し: 雲形 11">
              <a:extLst>
                <a:ext uri="{FF2B5EF4-FFF2-40B4-BE49-F238E27FC236}">
                  <a16:creationId xmlns:a16="http://schemas.microsoft.com/office/drawing/2014/main" id="{BF1AC0E8-0E42-4756-9771-DDE97D0985C0}"/>
                </a:ext>
              </a:extLst>
            </p:cNvPr>
            <p:cNvSpPr/>
            <p:nvPr/>
          </p:nvSpPr>
          <p:spPr>
            <a:xfrm>
              <a:off x="3014065" y="3319084"/>
              <a:ext cx="2913235" cy="1489681"/>
            </a:xfrm>
            <a:prstGeom prst="cloudCallout">
              <a:avLst>
                <a:gd name="adj1" fmla="val -70813"/>
                <a:gd name="adj2" fmla="val -4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a:t>○○秒まで</a:t>
              </a:r>
              <a:endParaRPr kumimoji="1" lang="en-US" altLang="ja-JP" sz="2400" dirty="0"/>
            </a:p>
            <a:p>
              <a:pPr algn="ctr"/>
              <a:r>
                <a:rPr kumimoji="1" lang="ja-JP" altLang="en-US" sz="2400" dirty="0"/>
                <a:t>数え</a:t>
              </a:r>
              <a:r>
                <a:rPr kumimoji="1" lang="ja-JP" altLang="en-US" sz="2400" dirty="0" err="1"/>
                <a:t>っぞ</a:t>
              </a:r>
              <a:r>
                <a:rPr kumimoji="1" lang="ja-JP" altLang="en-US" sz="2400" dirty="0"/>
                <a:t>！</a:t>
              </a:r>
              <a:endParaRPr kumimoji="1" lang="en-US" altLang="ja-JP" sz="2400" dirty="0"/>
            </a:p>
            <a:p>
              <a:pPr algn="ctr"/>
              <a:r>
                <a:rPr kumimoji="1" lang="en-US" altLang="ja-JP" sz="2400" dirty="0"/>
                <a:t>1,2,3…</a:t>
              </a:r>
              <a:endParaRPr kumimoji="1" lang="ja-JP" altLang="en-US" sz="2400" dirty="0"/>
            </a:p>
          </p:txBody>
        </p:sp>
        <p:sp>
          <p:nvSpPr>
            <p:cNvPr id="14" name="四角形: 上の 2 つの角を切り取る 13">
              <a:extLst>
                <a:ext uri="{FF2B5EF4-FFF2-40B4-BE49-F238E27FC236}">
                  <a16:creationId xmlns:a16="http://schemas.microsoft.com/office/drawing/2014/main" id="{6987B6DB-DF87-4691-9D72-23C37CCB66A7}"/>
                </a:ext>
              </a:extLst>
            </p:cNvPr>
            <p:cNvSpPr/>
            <p:nvPr/>
          </p:nvSpPr>
          <p:spPr>
            <a:xfrm>
              <a:off x="3358411" y="4842463"/>
              <a:ext cx="2237014" cy="587827"/>
            </a:xfrm>
            <a:prstGeom prst="snip2Same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400" dirty="0">
                  <a:solidFill>
                    <a:schemeClr val="bg1"/>
                  </a:solidFill>
                </a:rPr>
                <a:t>電力　大</a:t>
              </a:r>
            </a:p>
          </p:txBody>
        </p:sp>
      </p:grpSp>
      <p:grpSp>
        <p:nvGrpSpPr>
          <p:cNvPr id="16" name="グループ化 15">
            <a:extLst>
              <a:ext uri="{FF2B5EF4-FFF2-40B4-BE49-F238E27FC236}">
                <a16:creationId xmlns:a16="http://schemas.microsoft.com/office/drawing/2014/main" id="{9EACF497-D53C-4C32-9093-37A81C23042E}"/>
              </a:ext>
            </a:extLst>
          </p:cNvPr>
          <p:cNvGrpSpPr/>
          <p:nvPr/>
        </p:nvGrpSpPr>
        <p:grpSpPr>
          <a:xfrm>
            <a:off x="6126163" y="3072592"/>
            <a:ext cx="5197929" cy="2430135"/>
            <a:chOff x="867908" y="3072592"/>
            <a:chExt cx="5197929" cy="2430135"/>
          </a:xfrm>
        </p:grpSpPr>
        <p:grpSp>
          <p:nvGrpSpPr>
            <p:cNvPr id="17" name="グループ化 16">
              <a:extLst>
                <a:ext uri="{FF2B5EF4-FFF2-40B4-BE49-F238E27FC236}">
                  <a16:creationId xmlns:a16="http://schemas.microsoft.com/office/drawing/2014/main" id="{73317FDE-BC49-4F05-B590-43CBEFA4B1C1}"/>
                </a:ext>
              </a:extLst>
            </p:cNvPr>
            <p:cNvGrpSpPr/>
            <p:nvPr/>
          </p:nvGrpSpPr>
          <p:grpSpPr>
            <a:xfrm>
              <a:off x="867908" y="3072592"/>
              <a:ext cx="5197929" cy="2430135"/>
              <a:chOff x="867908" y="3072592"/>
              <a:chExt cx="5197929" cy="2430135"/>
            </a:xfrm>
          </p:grpSpPr>
          <p:sp>
            <p:nvSpPr>
              <p:cNvPr id="20" name="四角形: 角を丸くする 19">
                <a:extLst>
                  <a:ext uri="{FF2B5EF4-FFF2-40B4-BE49-F238E27FC236}">
                    <a16:creationId xmlns:a16="http://schemas.microsoft.com/office/drawing/2014/main" id="{BFB07693-3F73-4C47-BC57-17BB6BEAC0B5}"/>
                  </a:ext>
                </a:extLst>
              </p:cNvPr>
              <p:cNvSpPr/>
              <p:nvPr/>
            </p:nvSpPr>
            <p:spPr>
              <a:xfrm>
                <a:off x="867908" y="3285386"/>
                <a:ext cx="5197929" cy="2217341"/>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1B5752EE-A327-4612-9DA5-ADD1D00E5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3536806"/>
                <a:ext cx="1714500" cy="1714500"/>
              </a:xfrm>
              <a:prstGeom prst="rect">
                <a:avLst/>
              </a:prstGeom>
            </p:spPr>
          </p:pic>
          <p:sp>
            <p:nvSpPr>
              <p:cNvPr id="22" name="四角形: 角を丸くする 21">
                <a:extLst>
                  <a:ext uri="{FF2B5EF4-FFF2-40B4-BE49-F238E27FC236}">
                    <a16:creationId xmlns:a16="http://schemas.microsoft.com/office/drawing/2014/main" id="{5A2B286D-44C1-4BB3-B240-49407E381045}"/>
                  </a:ext>
                </a:extLst>
              </p:cNvPr>
              <p:cNvSpPr/>
              <p:nvPr/>
            </p:nvSpPr>
            <p:spPr>
              <a:xfrm>
                <a:off x="1238249" y="3072592"/>
                <a:ext cx="1912709" cy="464214"/>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000" dirty="0" err="1">
                    <a:solidFill>
                      <a:schemeClr val="dk1"/>
                    </a:solidFill>
                  </a:rPr>
                  <a:t>Deepsleep</a:t>
                </a:r>
                <a:r>
                  <a:rPr kumimoji="1" lang="ja-JP" altLang="en-US" sz="2000" dirty="0">
                    <a:solidFill>
                      <a:schemeClr val="dk1"/>
                    </a:solidFill>
                  </a:rPr>
                  <a:t>関数</a:t>
                </a:r>
              </a:p>
            </p:txBody>
          </p:sp>
        </p:grpSp>
        <p:sp>
          <p:nvSpPr>
            <p:cNvPr id="18" name="思考の吹き出し: 雲形 17">
              <a:extLst>
                <a:ext uri="{FF2B5EF4-FFF2-40B4-BE49-F238E27FC236}">
                  <a16:creationId xmlns:a16="http://schemas.microsoft.com/office/drawing/2014/main" id="{94DA5EA0-015D-4C11-B073-601031C5FDA0}"/>
                </a:ext>
              </a:extLst>
            </p:cNvPr>
            <p:cNvSpPr/>
            <p:nvPr/>
          </p:nvSpPr>
          <p:spPr>
            <a:xfrm>
              <a:off x="3013076" y="3410261"/>
              <a:ext cx="2865437" cy="1273630"/>
            </a:xfrm>
            <a:prstGeom prst="cloudCallout">
              <a:avLst>
                <a:gd name="adj1" fmla="val -73614"/>
                <a:gd name="adj2" fmla="val 6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a:t>○○秒まで</a:t>
              </a:r>
              <a:endParaRPr kumimoji="1" lang="en-US" altLang="ja-JP" sz="2400" dirty="0"/>
            </a:p>
            <a:p>
              <a:pPr algn="ctr"/>
              <a:r>
                <a:rPr kumimoji="1" lang="ja-JP" altLang="en-US" sz="2400" dirty="0" err="1"/>
                <a:t>寝るかあ</a:t>
              </a:r>
              <a:r>
                <a:rPr kumimoji="1" lang="en-US" altLang="ja-JP" sz="2400" dirty="0"/>
                <a:t>…</a:t>
              </a:r>
            </a:p>
          </p:txBody>
        </p:sp>
        <p:sp>
          <p:nvSpPr>
            <p:cNvPr id="19" name="四角形: 上の 2 つの角を切り取る 18">
              <a:extLst>
                <a:ext uri="{FF2B5EF4-FFF2-40B4-BE49-F238E27FC236}">
                  <a16:creationId xmlns:a16="http://schemas.microsoft.com/office/drawing/2014/main" id="{4F20CFDD-9910-47BA-9699-EA1686A4BDF0}"/>
                </a:ext>
              </a:extLst>
            </p:cNvPr>
            <p:cNvSpPr/>
            <p:nvPr/>
          </p:nvSpPr>
          <p:spPr>
            <a:xfrm>
              <a:off x="3358411" y="4808765"/>
              <a:ext cx="2237014" cy="587827"/>
            </a:xfrm>
            <a:prstGeom prst="snip2Same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400" dirty="0">
                  <a:solidFill>
                    <a:schemeClr val="bg1"/>
                  </a:solidFill>
                </a:rPr>
                <a:t>省電力</a:t>
              </a:r>
            </a:p>
          </p:txBody>
        </p:sp>
      </p:grpSp>
      <p:sp>
        <p:nvSpPr>
          <p:cNvPr id="23" name="テキスト ボックス 22">
            <a:extLst>
              <a:ext uri="{FF2B5EF4-FFF2-40B4-BE49-F238E27FC236}">
                <a16:creationId xmlns:a16="http://schemas.microsoft.com/office/drawing/2014/main" id="{AF59312A-DCF3-4C52-BF04-33225A33CA15}"/>
              </a:ext>
            </a:extLst>
          </p:cNvPr>
          <p:cNvSpPr txBox="1"/>
          <p:nvPr/>
        </p:nvSpPr>
        <p:spPr>
          <a:xfrm>
            <a:off x="192361" y="5565890"/>
            <a:ext cx="11867604" cy="707886"/>
          </a:xfrm>
          <a:prstGeom prst="rect">
            <a:avLst/>
          </a:prstGeom>
          <a:noFill/>
        </p:spPr>
        <p:txBody>
          <a:bodyPr wrap="square" rtlCol="0">
            <a:spAutoFit/>
          </a:bodyPr>
          <a:lstStyle/>
          <a:p>
            <a:r>
              <a:rPr kumimoji="1" lang="ja-JP" altLang="en-US" sz="2000" dirty="0" err="1"/>
              <a:t>なので</a:t>
            </a:r>
            <a:r>
              <a:rPr kumimoji="1" lang="ja-JP" altLang="en-US" sz="2000" dirty="0"/>
              <a:t>定期的にデータを送るプログラムなら</a:t>
            </a:r>
            <a:r>
              <a:rPr kumimoji="1" lang="en-US" altLang="ja-JP" sz="2000" dirty="0" err="1"/>
              <a:t>Deepsleep</a:t>
            </a:r>
            <a:r>
              <a:rPr kumimoji="1" lang="ja-JP" altLang="en-US" sz="2000" dirty="0"/>
              <a:t>モードを使うといいでしょう。</a:t>
            </a:r>
            <a:endParaRPr kumimoji="1" lang="en-US" altLang="ja-JP" sz="2000" dirty="0"/>
          </a:p>
          <a:p>
            <a:r>
              <a:rPr kumimoji="1" lang="ja-JP" altLang="en-US" sz="2000" dirty="0"/>
              <a:t>○○</a:t>
            </a:r>
            <a:r>
              <a:rPr kumimoji="1" lang="en-US" altLang="ja-JP" sz="2000" dirty="0"/>
              <a:t>.</a:t>
            </a:r>
            <a:r>
              <a:rPr kumimoji="1" lang="en-US" altLang="ja-JP" sz="2000" dirty="0" err="1"/>
              <a:t>ino</a:t>
            </a:r>
            <a:r>
              <a:rPr kumimoji="1" lang="ja-JP" altLang="en-US" sz="2000" dirty="0"/>
              <a:t>を実行してみましょう。挙動は変わらないが省電力で動作するはずです。</a:t>
            </a:r>
          </a:p>
        </p:txBody>
      </p:sp>
    </p:spTree>
    <p:extLst>
      <p:ext uri="{BB962C8B-B14F-4D97-AF65-F5344CB8AC3E}">
        <p14:creationId xmlns:p14="http://schemas.microsoft.com/office/powerpoint/2010/main" val="86958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A02DE-C40E-4E39-A688-02E0832A2E02}"/>
              </a:ext>
            </a:extLst>
          </p:cNvPr>
          <p:cNvSpPr>
            <a:spLocks noGrp="1"/>
          </p:cNvSpPr>
          <p:nvPr>
            <p:ph type="title"/>
          </p:nvPr>
        </p:nvSpPr>
        <p:spPr/>
        <p:txBody>
          <a:bodyPr/>
          <a:lstStyle/>
          <a:p>
            <a:r>
              <a:rPr kumimoji="1" lang="en-US" altLang="ja-JP" dirty="0"/>
              <a:t>(</a:t>
            </a:r>
            <a:r>
              <a:rPr kumimoji="1" lang="ja-JP" altLang="en-US" dirty="0"/>
              <a:t>発展</a:t>
            </a:r>
            <a:r>
              <a:rPr kumimoji="1" lang="en-US" altLang="ja-JP" dirty="0"/>
              <a:t>)delay</a:t>
            </a:r>
            <a:r>
              <a:rPr kumimoji="1" lang="ja-JP" altLang="en-US" dirty="0"/>
              <a:t>関数って？</a:t>
            </a:r>
          </a:p>
        </p:txBody>
      </p:sp>
      <p:sp>
        <p:nvSpPr>
          <p:cNvPr id="4" name="テキスト ボックス 3">
            <a:extLst>
              <a:ext uri="{FF2B5EF4-FFF2-40B4-BE49-F238E27FC236}">
                <a16:creationId xmlns:a16="http://schemas.microsoft.com/office/drawing/2014/main" id="{99CBF5AE-484E-438B-8B17-5525D6A1FE11}"/>
              </a:ext>
            </a:extLst>
          </p:cNvPr>
          <p:cNvSpPr txBox="1"/>
          <p:nvPr/>
        </p:nvSpPr>
        <p:spPr>
          <a:xfrm>
            <a:off x="1182848" y="1737360"/>
            <a:ext cx="10058400" cy="1569660"/>
          </a:xfrm>
          <a:prstGeom prst="rect">
            <a:avLst/>
          </a:prstGeom>
          <a:noFill/>
        </p:spPr>
        <p:txBody>
          <a:bodyPr wrap="square" rtlCol="0">
            <a:spAutoFit/>
          </a:bodyPr>
          <a:lstStyle/>
          <a:p>
            <a:r>
              <a:rPr kumimoji="1" lang="en-US" altLang="ja-JP" sz="2400" dirty="0" err="1"/>
              <a:t>Deepsleep</a:t>
            </a:r>
            <a:r>
              <a:rPr kumimoji="1" lang="ja-JP" altLang="en-US" sz="2400" dirty="0"/>
              <a:t>関数というものを挙げましたが、</a:t>
            </a:r>
            <a:r>
              <a:rPr kumimoji="1" lang="en-US" altLang="ja-JP" sz="2400" dirty="0"/>
              <a:t>delay</a:t>
            </a:r>
            <a:r>
              <a:rPr kumimoji="1" lang="ja-JP" altLang="en-US" sz="2400" dirty="0"/>
              <a:t>関数中に動作する必要があるときはどうしましょう？</a:t>
            </a:r>
            <a:endParaRPr kumimoji="1" lang="en-US" altLang="ja-JP" sz="2400" dirty="0"/>
          </a:p>
          <a:p>
            <a:r>
              <a:rPr kumimoji="1" lang="ja-JP" altLang="en-US" sz="2400" dirty="0"/>
              <a:t>こういう時はタイマ割込み関数を使用して</a:t>
            </a:r>
            <a:r>
              <a:rPr kumimoji="1" lang="en-US" altLang="ja-JP" sz="2400" dirty="0"/>
              <a:t>delay</a:t>
            </a:r>
            <a:r>
              <a:rPr kumimoji="1" lang="ja-JP" altLang="en-US" sz="2400" dirty="0"/>
              <a:t>中にも処理を行えるようにします。</a:t>
            </a:r>
          </a:p>
        </p:txBody>
      </p:sp>
      <p:grpSp>
        <p:nvGrpSpPr>
          <p:cNvPr id="6" name="グループ化 5">
            <a:extLst>
              <a:ext uri="{FF2B5EF4-FFF2-40B4-BE49-F238E27FC236}">
                <a16:creationId xmlns:a16="http://schemas.microsoft.com/office/drawing/2014/main" id="{C64692AF-1240-4A1A-B0BC-BDAC260B9B86}"/>
              </a:ext>
            </a:extLst>
          </p:cNvPr>
          <p:cNvGrpSpPr/>
          <p:nvPr/>
        </p:nvGrpSpPr>
        <p:grpSpPr>
          <a:xfrm>
            <a:off x="786157" y="3307020"/>
            <a:ext cx="10310070" cy="2858887"/>
            <a:chOff x="867907" y="3072592"/>
            <a:chExt cx="5453832" cy="2437286"/>
          </a:xfrm>
        </p:grpSpPr>
        <p:sp>
          <p:nvSpPr>
            <p:cNvPr id="9" name="四角形: 角を丸くする 8">
              <a:extLst>
                <a:ext uri="{FF2B5EF4-FFF2-40B4-BE49-F238E27FC236}">
                  <a16:creationId xmlns:a16="http://schemas.microsoft.com/office/drawing/2014/main" id="{81A6A391-DA22-4AAA-814D-315154902164}"/>
                </a:ext>
              </a:extLst>
            </p:cNvPr>
            <p:cNvSpPr/>
            <p:nvPr/>
          </p:nvSpPr>
          <p:spPr>
            <a:xfrm>
              <a:off x="867907" y="3285385"/>
              <a:ext cx="5453832" cy="2224493"/>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7B892FC-E8E8-4853-BE16-9EF543D6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662" y="3452155"/>
              <a:ext cx="1714500" cy="1714500"/>
            </a:xfrm>
            <a:prstGeom prst="rect">
              <a:avLst/>
            </a:prstGeom>
          </p:spPr>
        </p:pic>
        <p:sp>
          <p:nvSpPr>
            <p:cNvPr id="11" name="四角形: 角を丸くする 10">
              <a:extLst>
                <a:ext uri="{FF2B5EF4-FFF2-40B4-BE49-F238E27FC236}">
                  <a16:creationId xmlns:a16="http://schemas.microsoft.com/office/drawing/2014/main" id="{079CD57B-35E8-42CB-A0C5-9B64E2FC2716}"/>
                </a:ext>
              </a:extLst>
            </p:cNvPr>
            <p:cNvSpPr/>
            <p:nvPr/>
          </p:nvSpPr>
          <p:spPr>
            <a:xfrm>
              <a:off x="1238250" y="3072592"/>
              <a:ext cx="1570264" cy="425585"/>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dk1"/>
                  </a:solidFill>
                </a:rPr>
                <a:t>Delay</a:t>
              </a:r>
              <a:r>
                <a:rPr kumimoji="1" lang="ja-JP" altLang="en-US" sz="2000" dirty="0">
                  <a:solidFill>
                    <a:schemeClr val="dk1"/>
                  </a:solidFill>
                </a:rPr>
                <a:t>関数</a:t>
              </a:r>
            </a:p>
          </p:txBody>
        </p:sp>
      </p:grpSp>
      <p:sp>
        <p:nvSpPr>
          <p:cNvPr id="7" name="思考の吹き出し: 雲形 6">
            <a:extLst>
              <a:ext uri="{FF2B5EF4-FFF2-40B4-BE49-F238E27FC236}">
                <a16:creationId xmlns:a16="http://schemas.microsoft.com/office/drawing/2014/main" id="{CF3B4AEC-6EC5-4B01-AEEC-ED13CD30FA3E}"/>
              </a:ext>
            </a:extLst>
          </p:cNvPr>
          <p:cNvSpPr/>
          <p:nvPr/>
        </p:nvSpPr>
        <p:spPr>
          <a:xfrm>
            <a:off x="7738712" y="3629431"/>
            <a:ext cx="3133420" cy="1496851"/>
          </a:xfrm>
          <a:prstGeom prst="cloudCallout">
            <a:avLst>
              <a:gd name="adj1" fmla="val -103929"/>
              <a:gd name="adj2" fmla="val 147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a:t>△△秒まで</a:t>
            </a:r>
            <a:endParaRPr kumimoji="1" lang="en-US" altLang="ja-JP" sz="2400" dirty="0"/>
          </a:p>
          <a:p>
            <a:pPr algn="ctr"/>
            <a:r>
              <a:rPr kumimoji="1" lang="ja-JP" altLang="en-US" sz="2400" dirty="0"/>
              <a:t>数えたら</a:t>
            </a:r>
            <a:endParaRPr kumimoji="1" lang="en-US" altLang="ja-JP" sz="2400" dirty="0"/>
          </a:p>
          <a:p>
            <a:pPr algn="ctr"/>
            <a:r>
              <a:rPr kumimoji="1" lang="ja-JP" altLang="en-US" sz="2400" dirty="0"/>
              <a:t>□□をする！</a:t>
            </a:r>
          </a:p>
        </p:txBody>
      </p:sp>
      <p:sp>
        <p:nvSpPr>
          <p:cNvPr id="8" name="四角形: 上の 2 つの角を切り取る 7">
            <a:extLst>
              <a:ext uri="{FF2B5EF4-FFF2-40B4-BE49-F238E27FC236}">
                <a16:creationId xmlns:a16="http://schemas.microsoft.com/office/drawing/2014/main" id="{3CA69374-4117-4E7C-B5F1-89C5679CA8B0}"/>
              </a:ext>
            </a:extLst>
          </p:cNvPr>
          <p:cNvSpPr/>
          <p:nvPr/>
        </p:nvSpPr>
        <p:spPr>
          <a:xfrm>
            <a:off x="5535538" y="5526439"/>
            <a:ext cx="5160256" cy="560510"/>
          </a:xfrm>
          <a:prstGeom prst="snip2Same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400" dirty="0">
                <a:solidFill>
                  <a:schemeClr val="bg1"/>
                </a:solidFill>
              </a:rPr>
              <a:t>Delay</a:t>
            </a:r>
            <a:r>
              <a:rPr kumimoji="1" lang="ja-JP" altLang="en-US" sz="2400" dirty="0">
                <a:solidFill>
                  <a:schemeClr val="bg1"/>
                </a:solidFill>
              </a:rPr>
              <a:t>をしながら別の処理ができる</a:t>
            </a:r>
          </a:p>
        </p:txBody>
      </p:sp>
      <p:sp>
        <p:nvSpPr>
          <p:cNvPr id="12" name="思考の吹き出し: 雲形 11">
            <a:extLst>
              <a:ext uri="{FF2B5EF4-FFF2-40B4-BE49-F238E27FC236}">
                <a16:creationId xmlns:a16="http://schemas.microsoft.com/office/drawing/2014/main" id="{473CBF78-49BB-415B-815B-A618949A071D}"/>
              </a:ext>
            </a:extLst>
          </p:cNvPr>
          <p:cNvSpPr/>
          <p:nvPr/>
        </p:nvSpPr>
        <p:spPr>
          <a:xfrm>
            <a:off x="873867" y="3886202"/>
            <a:ext cx="2913235" cy="1489681"/>
          </a:xfrm>
          <a:prstGeom prst="cloudCallout">
            <a:avLst>
              <a:gd name="adj1" fmla="val 66256"/>
              <a:gd name="adj2" fmla="val -1908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400" dirty="0"/>
              <a:t>○○秒まで</a:t>
            </a:r>
            <a:endParaRPr kumimoji="1" lang="en-US" altLang="ja-JP" sz="2400" dirty="0"/>
          </a:p>
          <a:p>
            <a:pPr algn="ctr"/>
            <a:r>
              <a:rPr kumimoji="1" lang="ja-JP" altLang="en-US" sz="2400" dirty="0"/>
              <a:t>数え</a:t>
            </a:r>
            <a:r>
              <a:rPr kumimoji="1" lang="ja-JP" altLang="en-US" sz="2400" dirty="0" err="1"/>
              <a:t>っぞ</a:t>
            </a:r>
            <a:r>
              <a:rPr kumimoji="1" lang="ja-JP" altLang="en-US" sz="2400" dirty="0"/>
              <a:t>！</a:t>
            </a:r>
            <a:endParaRPr kumimoji="1" lang="en-US" altLang="ja-JP" sz="2400" dirty="0"/>
          </a:p>
          <a:p>
            <a:pPr algn="ctr"/>
            <a:r>
              <a:rPr kumimoji="1" lang="en-US" altLang="ja-JP" sz="2400" dirty="0"/>
              <a:t>1,2,3…</a:t>
            </a:r>
            <a:endParaRPr kumimoji="1" lang="ja-JP" altLang="en-US" sz="2400" dirty="0"/>
          </a:p>
        </p:txBody>
      </p:sp>
      <p:sp>
        <p:nvSpPr>
          <p:cNvPr id="13" name="テキスト ボックス 12">
            <a:extLst>
              <a:ext uri="{FF2B5EF4-FFF2-40B4-BE49-F238E27FC236}">
                <a16:creationId xmlns:a16="http://schemas.microsoft.com/office/drawing/2014/main" id="{BE6281FE-2242-43C3-9C3F-93343A1D81FC}"/>
              </a:ext>
            </a:extLst>
          </p:cNvPr>
          <p:cNvSpPr txBox="1"/>
          <p:nvPr/>
        </p:nvSpPr>
        <p:spPr>
          <a:xfrm>
            <a:off x="3559728" y="6487106"/>
            <a:ext cx="8632272" cy="369332"/>
          </a:xfrm>
          <a:prstGeom prst="rect">
            <a:avLst/>
          </a:prstGeom>
          <a:noFill/>
        </p:spPr>
        <p:txBody>
          <a:bodyPr wrap="square" rtlCol="0">
            <a:spAutoFit/>
          </a:bodyPr>
          <a:lstStyle/>
          <a:p>
            <a:pPr algn="r"/>
            <a:r>
              <a:rPr kumimoji="1" lang="ja-JP" altLang="en-US" dirty="0">
                <a:solidFill>
                  <a:schemeClr val="bg1"/>
                </a:solidFill>
              </a:rPr>
              <a:t>タイマ割込みには</a:t>
            </a:r>
            <a:r>
              <a:rPr kumimoji="1" lang="en-US" altLang="ja-JP" dirty="0" err="1">
                <a:solidFill>
                  <a:schemeClr val="bg1"/>
                </a:solidFill>
              </a:rPr>
              <a:t>Mstimer</a:t>
            </a:r>
            <a:r>
              <a:rPr kumimoji="1" lang="ja-JP" altLang="en-US" dirty="0">
                <a:solidFill>
                  <a:schemeClr val="bg1"/>
                </a:solidFill>
              </a:rPr>
              <a:t>や</a:t>
            </a:r>
            <a:r>
              <a:rPr kumimoji="1" lang="en-US" altLang="ja-JP" dirty="0">
                <a:solidFill>
                  <a:schemeClr val="bg1"/>
                </a:solidFill>
              </a:rPr>
              <a:t>Ticker</a:t>
            </a:r>
            <a:r>
              <a:rPr kumimoji="1" lang="ja-JP" altLang="en-US" dirty="0">
                <a:solidFill>
                  <a:schemeClr val="bg1"/>
                </a:solidFill>
              </a:rPr>
              <a:t>というライブラリがあるのでそれを利用します。</a:t>
            </a:r>
          </a:p>
        </p:txBody>
      </p:sp>
    </p:spTree>
    <p:extLst>
      <p:ext uri="{BB962C8B-B14F-4D97-AF65-F5344CB8AC3E}">
        <p14:creationId xmlns:p14="http://schemas.microsoft.com/office/powerpoint/2010/main" val="1522241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47E8C-4CD8-4AF5-93A9-6FFCFB66DE93}"/>
              </a:ext>
            </a:extLst>
          </p:cNvPr>
          <p:cNvSpPr>
            <a:spLocks noGrp="1"/>
          </p:cNvSpPr>
          <p:nvPr>
            <p:ph type="title"/>
          </p:nvPr>
        </p:nvSpPr>
        <p:spPr/>
        <p:txBody>
          <a:bodyPr/>
          <a:lstStyle/>
          <a:p>
            <a:r>
              <a:rPr kumimoji="1" lang="ja-JP" altLang="en-US" dirty="0"/>
              <a:t>次はサーボモータを動かしてみる</a:t>
            </a:r>
          </a:p>
        </p:txBody>
      </p:sp>
      <p:sp>
        <p:nvSpPr>
          <p:cNvPr id="4" name="テキスト ボックス 3">
            <a:extLst>
              <a:ext uri="{FF2B5EF4-FFF2-40B4-BE49-F238E27FC236}">
                <a16:creationId xmlns:a16="http://schemas.microsoft.com/office/drawing/2014/main" id="{C6A2E2EC-A8DE-45A0-B7A1-C069225FC663}"/>
              </a:ext>
            </a:extLst>
          </p:cNvPr>
          <p:cNvSpPr txBox="1"/>
          <p:nvPr/>
        </p:nvSpPr>
        <p:spPr>
          <a:xfrm>
            <a:off x="925353" y="1828800"/>
            <a:ext cx="10341293" cy="1200329"/>
          </a:xfrm>
          <a:prstGeom prst="rect">
            <a:avLst/>
          </a:prstGeom>
          <a:noFill/>
        </p:spPr>
        <p:txBody>
          <a:bodyPr wrap="none" rtlCol="0">
            <a:spAutoFit/>
          </a:bodyPr>
          <a:lstStyle/>
          <a:p>
            <a:r>
              <a:rPr kumimoji="1" lang="ja-JP" altLang="en-US" sz="2400" dirty="0"/>
              <a:t>サーボモータは車のワイパーのような動きをすることができるモータです</a:t>
            </a:r>
            <a:endParaRPr kumimoji="1" lang="en-US" altLang="ja-JP" sz="2400" dirty="0"/>
          </a:p>
          <a:p>
            <a:r>
              <a:rPr kumimoji="1" lang="ja-JP" altLang="en-US" sz="2400" dirty="0"/>
              <a:t>角度を指定して動かすことができます。</a:t>
            </a:r>
            <a:endParaRPr kumimoji="1" lang="en-US" altLang="ja-JP" sz="2400" dirty="0"/>
          </a:p>
          <a:p>
            <a:r>
              <a:rPr kumimoji="1" lang="ja-JP" altLang="en-US" sz="2400" dirty="0"/>
              <a:t>まずは接続してみましょう</a:t>
            </a:r>
            <a:endParaRPr kumimoji="1" lang="en-US" altLang="ja-JP" sz="2400" dirty="0"/>
          </a:p>
        </p:txBody>
      </p:sp>
      <p:pic>
        <p:nvPicPr>
          <p:cNvPr id="5" name="図 4">
            <a:extLst>
              <a:ext uri="{FF2B5EF4-FFF2-40B4-BE49-F238E27FC236}">
                <a16:creationId xmlns:a16="http://schemas.microsoft.com/office/drawing/2014/main" id="{2D3DE4BA-A94D-4B39-A67B-88DD103AA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56" y="3212983"/>
            <a:ext cx="5117221" cy="2504460"/>
          </a:xfrm>
          <a:prstGeom prst="rect">
            <a:avLst/>
          </a:prstGeom>
        </p:spPr>
      </p:pic>
      <p:graphicFrame>
        <p:nvGraphicFramePr>
          <p:cNvPr id="6" name="表 5">
            <a:extLst>
              <a:ext uri="{FF2B5EF4-FFF2-40B4-BE49-F238E27FC236}">
                <a16:creationId xmlns:a16="http://schemas.microsoft.com/office/drawing/2014/main" id="{A5F27B3B-C45B-4714-BF73-AA1DB3E85E3D}"/>
              </a:ext>
            </a:extLst>
          </p:cNvPr>
          <p:cNvGraphicFramePr>
            <a:graphicFrameLocks noGrp="1"/>
          </p:cNvGraphicFramePr>
          <p:nvPr>
            <p:extLst>
              <p:ext uri="{D42A27DB-BD31-4B8C-83A1-F6EECF244321}">
                <p14:modId xmlns:p14="http://schemas.microsoft.com/office/powerpoint/2010/main" val="363329427"/>
              </p:ext>
            </p:extLst>
          </p:nvPr>
        </p:nvGraphicFramePr>
        <p:xfrm>
          <a:off x="5561901" y="3120569"/>
          <a:ext cx="6437152" cy="2834360"/>
        </p:xfrm>
        <a:graphic>
          <a:graphicData uri="http://schemas.openxmlformats.org/drawingml/2006/table">
            <a:tbl>
              <a:tblPr bandRow="1">
                <a:tableStyleId>{C083E6E3-FA7D-4D7B-A595-EF9225AFEA82}</a:tableStyleId>
              </a:tblPr>
              <a:tblGrid>
                <a:gridCol w="4869017">
                  <a:extLst>
                    <a:ext uri="{9D8B030D-6E8A-4147-A177-3AD203B41FA5}">
                      <a16:colId xmlns:a16="http://schemas.microsoft.com/office/drawing/2014/main" val="3235200591"/>
                    </a:ext>
                  </a:extLst>
                </a:gridCol>
                <a:gridCol w="1568135">
                  <a:extLst>
                    <a:ext uri="{9D8B030D-6E8A-4147-A177-3AD203B41FA5}">
                      <a16:colId xmlns:a16="http://schemas.microsoft.com/office/drawing/2014/main" val="968050739"/>
                    </a:ext>
                  </a:extLst>
                </a:gridCol>
              </a:tblGrid>
              <a:tr h="708590">
                <a:tc>
                  <a:txBody>
                    <a:bodyPr/>
                    <a:lstStyle/>
                    <a:p>
                      <a:r>
                        <a:rPr kumimoji="1" lang="en-US" altLang="ja-JP" sz="2400" dirty="0"/>
                        <a:t>SG90(</a:t>
                      </a:r>
                      <a:r>
                        <a:rPr kumimoji="1" lang="ja-JP" altLang="en-US" sz="2400" dirty="0"/>
                        <a:t>サーボモーター</a:t>
                      </a:r>
                      <a:r>
                        <a:rPr kumimoji="1" lang="en-US" altLang="ja-JP" sz="2400" dirty="0"/>
                        <a:t>)</a:t>
                      </a:r>
                    </a:p>
                  </a:txBody>
                  <a:tcPr/>
                </a:tc>
                <a:tc>
                  <a:txBody>
                    <a:bodyPr/>
                    <a:lstStyle/>
                    <a:p>
                      <a:r>
                        <a:rPr kumimoji="1" lang="en-US" altLang="ja-JP" sz="2400" dirty="0"/>
                        <a:t>GND</a:t>
                      </a:r>
                      <a:endParaRPr kumimoji="1" lang="ja-JP" altLang="en-US" sz="2400" dirty="0"/>
                    </a:p>
                  </a:txBody>
                  <a:tcPr/>
                </a:tc>
                <a:extLst>
                  <a:ext uri="{0D108BD9-81ED-4DB2-BD59-A6C34878D82A}">
                    <a16:rowId xmlns:a16="http://schemas.microsoft.com/office/drawing/2014/main" val="2999460043"/>
                  </a:ext>
                </a:extLst>
              </a:tr>
              <a:tr h="708590">
                <a:tc>
                  <a:txBody>
                    <a:bodyPr/>
                    <a:lstStyle/>
                    <a:p>
                      <a:r>
                        <a:rPr kumimoji="1" lang="ja-JP" altLang="en-US" sz="2400" dirty="0"/>
                        <a:t>赤線</a:t>
                      </a:r>
                      <a:endParaRPr kumimoji="1" lang="en-US" altLang="ja-JP" sz="2400" dirty="0"/>
                    </a:p>
                  </a:txBody>
                  <a:tcPr/>
                </a:tc>
                <a:tc>
                  <a:txBody>
                    <a:bodyPr/>
                    <a:lstStyle/>
                    <a:p>
                      <a:r>
                        <a:rPr kumimoji="1" lang="en-US" altLang="ja-JP" sz="2400" dirty="0"/>
                        <a:t>5V</a:t>
                      </a:r>
                      <a:endParaRPr kumimoji="1" lang="ja-JP" altLang="en-US" sz="2400" dirty="0"/>
                    </a:p>
                  </a:txBody>
                  <a:tcPr/>
                </a:tc>
                <a:extLst>
                  <a:ext uri="{0D108BD9-81ED-4DB2-BD59-A6C34878D82A}">
                    <a16:rowId xmlns:a16="http://schemas.microsoft.com/office/drawing/2014/main" val="2417007323"/>
                  </a:ext>
                </a:extLst>
              </a:tr>
              <a:tr h="708590">
                <a:tc>
                  <a:txBody>
                    <a:bodyPr/>
                    <a:lstStyle/>
                    <a:p>
                      <a:r>
                        <a:rPr kumimoji="1" lang="ja-JP" altLang="en-US" sz="2400" dirty="0"/>
                        <a:t>茶線</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GND</a:t>
                      </a:r>
                    </a:p>
                  </a:txBody>
                  <a:tcPr/>
                </a:tc>
                <a:extLst>
                  <a:ext uri="{0D108BD9-81ED-4DB2-BD59-A6C34878D82A}">
                    <a16:rowId xmlns:a16="http://schemas.microsoft.com/office/drawing/2014/main" val="2562031477"/>
                  </a:ext>
                </a:extLst>
              </a:tr>
              <a:tr h="708590">
                <a:tc>
                  <a:txBody>
                    <a:bodyPr/>
                    <a:lstStyle/>
                    <a:p>
                      <a:r>
                        <a:rPr kumimoji="1" lang="ja-JP" altLang="en-US" sz="2400" dirty="0"/>
                        <a:t>黄線</a:t>
                      </a:r>
                    </a:p>
                  </a:txBody>
                  <a:tcPr/>
                </a:tc>
                <a:tc>
                  <a:txBody>
                    <a:bodyPr/>
                    <a:lstStyle/>
                    <a:p>
                      <a:r>
                        <a:rPr kumimoji="1" lang="en-US" altLang="ja-JP" sz="2400" dirty="0"/>
                        <a:t>GPIO 15</a:t>
                      </a:r>
                      <a:endParaRPr kumimoji="1" lang="ja-JP" altLang="en-US" sz="2400" dirty="0"/>
                    </a:p>
                  </a:txBody>
                  <a:tcPr/>
                </a:tc>
                <a:extLst>
                  <a:ext uri="{0D108BD9-81ED-4DB2-BD59-A6C34878D82A}">
                    <a16:rowId xmlns:a16="http://schemas.microsoft.com/office/drawing/2014/main" val="2320617116"/>
                  </a:ext>
                </a:extLst>
              </a:tr>
            </a:tbl>
          </a:graphicData>
        </a:graphic>
      </p:graphicFrame>
    </p:spTree>
    <p:extLst>
      <p:ext uri="{BB962C8B-B14F-4D97-AF65-F5344CB8AC3E}">
        <p14:creationId xmlns:p14="http://schemas.microsoft.com/office/powerpoint/2010/main" val="96442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6CD231B-2A0D-4AA4-AFAE-5D302CBF3E2F}"/>
              </a:ext>
            </a:extLst>
          </p:cNvPr>
          <p:cNvSpPr>
            <a:spLocks noGrp="1"/>
          </p:cNvSpPr>
          <p:nvPr>
            <p:ph type="title"/>
          </p:nvPr>
        </p:nvSpPr>
        <p:spPr>
          <a:xfrm>
            <a:off x="1097280" y="286603"/>
            <a:ext cx="10058400" cy="1450757"/>
          </a:xfrm>
        </p:spPr>
        <p:txBody>
          <a:bodyPr/>
          <a:lstStyle/>
          <a:p>
            <a:r>
              <a:rPr kumimoji="1" lang="ja-JP" altLang="en-US" dirty="0"/>
              <a:t>プログラムを</a:t>
            </a:r>
            <a:r>
              <a:rPr lang="ja-JP" altLang="en-US" dirty="0"/>
              <a:t>打ってみる</a:t>
            </a:r>
            <a:endParaRPr kumimoji="1" lang="ja-JP" altLang="en-US" dirty="0"/>
          </a:p>
        </p:txBody>
      </p:sp>
      <p:sp>
        <p:nvSpPr>
          <p:cNvPr id="5" name="テキスト ボックス 4">
            <a:extLst>
              <a:ext uri="{FF2B5EF4-FFF2-40B4-BE49-F238E27FC236}">
                <a16:creationId xmlns:a16="http://schemas.microsoft.com/office/drawing/2014/main" id="{CAE60D58-4962-48C2-A9D3-2F11495B8AA3}"/>
              </a:ext>
            </a:extLst>
          </p:cNvPr>
          <p:cNvSpPr txBox="1"/>
          <p:nvPr/>
        </p:nvSpPr>
        <p:spPr>
          <a:xfrm>
            <a:off x="1152647" y="2037686"/>
            <a:ext cx="9947665" cy="461665"/>
          </a:xfrm>
          <a:prstGeom prst="rect">
            <a:avLst/>
          </a:prstGeom>
          <a:noFill/>
        </p:spPr>
        <p:txBody>
          <a:bodyPr wrap="square" rtlCol="0">
            <a:spAutoFit/>
          </a:bodyPr>
          <a:lstStyle/>
          <a:p>
            <a:r>
              <a:rPr kumimoji="1" lang="en-US" altLang="ja-JP" sz="2400" dirty="0" err="1"/>
              <a:t>ESP_servo.ino</a:t>
            </a:r>
            <a:r>
              <a:rPr kumimoji="1" lang="ja-JP" altLang="en-US" sz="2400" dirty="0"/>
              <a:t>を開いてみて実行してみましょう！</a:t>
            </a:r>
            <a:endParaRPr kumimoji="1" lang="en-US" altLang="ja-JP" sz="2400" dirty="0"/>
          </a:p>
        </p:txBody>
      </p:sp>
      <p:pic>
        <p:nvPicPr>
          <p:cNvPr id="3" name="図 2">
            <a:extLst>
              <a:ext uri="{FF2B5EF4-FFF2-40B4-BE49-F238E27FC236}">
                <a16:creationId xmlns:a16="http://schemas.microsoft.com/office/drawing/2014/main" id="{B7456814-D6DA-4C6F-B1CB-FC1907DAC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647" y="2499351"/>
            <a:ext cx="6984674" cy="3852043"/>
          </a:xfrm>
          <a:prstGeom prst="rect">
            <a:avLst/>
          </a:prstGeom>
        </p:spPr>
      </p:pic>
    </p:spTree>
    <p:extLst>
      <p:ext uri="{BB962C8B-B14F-4D97-AF65-F5344CB8AC3E}">
        <p14:creationId xmlns:p14="http://schemas.microsoft.com/office/powerpoint/2010/main" val="267645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668D37-5F22-4F7A-B623-0462A08CDB5A}"/>
              </a:ext>
            </a:extLst>
          </p:cNvPr>
          <p:cNvSpPr>
            <a:spLocks noGrp="1"/>
          </p:cNvSpPr>
          <p:nvPr>
            <p:ph type="title"/>
          </p:nvPr>
        </p:nvSpPr>
        <p:spPr/>
        <p:txBody>
          <a:bodyPr/>
          <a:lstStyle/>
          <a:p>
            <a:r>
              <a:rPr lang="ja-JP" altLang="en-US" dirty="0"/>
              <a:t>ここまででできたこと</a:t>
            </a:r>
            <a:endParaRPr kumimoji="1" lang="ja-JP" altLang="en-US" dirty="0"/>
          </a:p>
        </p:txBody>
      </p:sp>
      <p:sp>
        <p:nvSpPr>
          <p:cNvPr id="4" name="テキスト ボックス 3">
            <a:extLst>
              <a:ext uri="{FF2B5EF4-FFF2-40B4-BE49-F238E27FC236}">
                <a16:creationId xmlns:a16="http://schemas.microsoft.com/office/drawing/2014/main" id="{C24DEC79-6587-41B1-9A08-47854DF99F20}"/>
              </a:ext>
            </a:extLst>
          </p:cNvPr>
          <p:cNvSpPr txBox="1"/>
          <p:nvPr/>
        </p:nvSpPr>
        <p:spPr>
          <a:xfrm>
            <a:off x="1097280" y="1902951"/>
            <a:ext cx="9964443" cy="1384995"/>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ja-JP" sz="2800" dirty="0"/>
              <a:t>LED</a:t>
            </a:r>
            <a:r>
              <a:rPr kumimoji="1" lang="ja-JP" altLang="en-US" sz="2800" dirty="0"/>
              <a:t>を制御してみた</a:t>
            </a:r>
            <a:endParaRPr kumimoji="1" lang="en-US" altLang="ja-JP" sz="2800" dirty="0"/>
          </a:p>
          <a:p>
            <a:pPr marL="285750" indent="-285750">
              <a:buFont typeface="Wingdings" panose="05000000000000000000" pitchFamily="2" charset="2"/>
              <a:buChar char="l"/>
            </a:pPr>
            <a:r>
              <a:rPr kumimoji="1" lang="ja-JP" altLang="en-US" sz="2800" dirty="0"/>
              <a:t>センサーから値を取得した</a:t>
            </a:r>
            <a:endParaRPr kumimoji="1" lang="en-US" altLang="ja-JP" sz="2800" dirty="0"/>
          </a:p>
          <a:p>
            <a:pPr marL="285750" indent="-285750">
              <a:buFont typeface="Wingdings" panose="05000000000000000000" pitchFamily="2" charset="2"/>
              <a:buChar char="l"/>
            </a:pPr>
            <a:r>
              <a:rPr kumimoji="1" lang="ja-JP" altLang="en-US" sz="2800" dirty="0"/>
              <a:t>サーボモーターを制御してみた</a:t>
            </a:r>
          </a:p>
        </p:txBody>
      </p:sp>
      <p:sp>
        <p:nvSpPr>
          <p:cNvPr id="16" name="正方形/長方形 15">
            <a:extLst>
              <a:ext uri="{FF2B5EF4-FFF2-40B4-BE49-F238E27FC236}">
                <a16:creationId xmlns:a16="http://schemas.microsoft.com/office/drawing/2014/main" id="{DA3B05B0-C40F-46CC-95BA-E6CE5683E559}"/>
              </a:ext>
            </a:extLst>
          </p:cNvPr>
          <p:cNvSpPr/>
          <p:nvPr/>
        </p:nvSpPr>
        <p:spPr>
          <a:xfrm>
            <a:off x="384537" y="4153918"/>
            <a:ext cx="11483885" cy="16395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 name="矢印: 下 4">
            <a:extLst>
              <a:ext uri="{FF2B5EF4-FFF2-40B4-BE49-F238E27FC236}">
                <a16:creationId xmlns:a16="http://schemas.microsoft.com/office/drawing/2014/main" id="{654F6B09-5752-4115-AE30-725845D35908}"/>
              </a:ext>
            </a:extLst>
          </p:cNvPr>
          <p:cNvSpPr/>
          <p:nvPr/>
        </p:nvSpPr>
        <p:spPr>
          <a:xfrm>
            <a:off x="5307714" y="3453537"/>
            <a:ext cx="1543574" cy="6291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8EB29F6B-2F62-41E3-B92D-E9D15E7B7876}"/>
              </a:ext>
            </a:extLst>
          </p:cNvPr>
          <p:cNvGrpSpPr/>
          <p:nvPr/>
        </p:nvGrpSpPr>
        <p:grpSpPr>
          <a:xfrm>
            <a:off x="961937" y="4248303"/>
            <a:ext cx="10517049" cy="1450758"/>
            <a:chOff x="721453" y="4395261"/>
            <a:chExt cx="10517049" cy="1450758"/>
          </a:xfrm>
          <a:effectLst>
            <a:outerShdw blurRad="50800" dist="38100" dir="2700000" algn="tl" rotWithShape="0">
              <a:prstClr val="black">
                <a:alpha val="40000"/>
              </a:prstClr>
            </a:outerShdw>
          </a:effectLst>
        </p:grpSpPr>
        <p:sp>
          <p:nvSpPr>
            <p:cNvPr id="7" name="矢印: 右 6">
              <a:extLst>
                <a:ext uri="{FF2B5EF4-FFF2-40B4-BE49-F238E27FC236}">
                  <a16:creationId xmlns:a16="http://schemas.microsoft.com/office/drawing/2014/main" id="{23C65BA6-1A9F-4387-97B2-172278CE14DF}"/>
                </a:ext>
              </a:extLst>
            </p:cNvPr>
            <p:cNvSpPr/>
            <p:nvPr/>
          </p:nvSpPr>
          <p:spPr>
            <a:xfrm>
              <a:off x="3498209" y="4882392"/>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対角を切り取る 8">
              <a:extLst>
                <a:ext uri="{FF2B5EF4-FFF2-40B4-BE49-F238E27FC236}">
                  <a16:creationId xmlns:a16="http://schemas.microsoft.com/office/drawing/2014/main" id="{FDCC9C85-EB32-46E8-ACD8-2C42EA1ADE19}"/>
                </a:ext>
              </a:extLst>
            </p:cNvPr>
            <p:cNvSpPr/>
            <p:nvPr/>
          </p:nvSpPr>
          <p:spPr>
            <a:xfrm>
              <a:off x="721453" y="4395262"/>
              <a:ext cx="2583809" cy="1450757"/>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t>センサーから</a:t>
              </a:r>
              <a:endParaRPr kumimoji="1" lang="en-US" altLang="ja-JP" sz="2800"/>
            </a:p>
            <a:p>
              <a:pPr algn="ctr"/>
              <a:r>
                <a:rPr kumimoji="1" lang="ja-JP" altLang="en-US" sz="2800"/>
                <a:t>値を取得する</a:t>
              </a:r>
              <a:endParaRPr kumimoji="1" lang="en-US" altLang="ja-JP" sz="2800" dirty="0"/>
            </a:p>
          </p:txBody>
        </p:sp>
        <p:sp>
          <p:nvSpPr>
            <p:cNvPr id="10" name="四角形: 対角を切り取る 9">
              <a:extLst>
                <a:ext uri="{FF2B5EF4-FFF2-40B4-BE49-F238E27FC236}">
                  <a16:creationId xmlns:a16="http://schemas.microsoft.com/office/drawing/2014/main" id="{1CCEED61-8645-4543-8A6C-EBC599B260C2}"/>
                </a:ext>
              </a:extLst>
            </p:cNvPr>
            <p:cNvSpPr/>
            <p:nvPr/>
          </p:nvSpPr>
          <p:spPr>
            <a:xfrm>
              <a:off x="4404220" y="4395262"/>
              <a:ext cx="2743200" cy="1450757"/>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マイコンで</a:t>
              </a:r>
              <a:endParaRPr kumimoji="1" lang="en-US" altLang="ja-JP" sz="2800" dirty="0"/>
            </a:p>
            <a:p>
              <a:pPr algn="ctr"/>
              <a:r>
                <a:rPr kumimoji="1" lang="ja-JP" altLang="en-US" sz="2800" dirty="0"/>
                <a:t>データを処理する</a:t>
              </a:r>
              <a:endParaRPr kumimoji="1" lang="en-US" altLang="ja-JP" sz="2800" dirty="0"/>
            </a:p>
          </p:txBody>
        </p:sp>
        <p:sp>
          <p:nvSpPr>
            <p:cNvPr id="11" name="矢印: 右 10">
              <a:extLst>
                <a:ext uri="{FF2B5EF4-FFF2-40B4-BE49-F238E27FC236}">
                  <a16:creationId xmlns:a16="http://schemas.microsoft.com/office/drawing/2014/main" id="{49384A17-36C9-4D9F-BE2F-959C0C93321E}"/>
                </a:ext>
              </a:extLst>
            </p:cNvPr>
            <p:cNvSpPr/>
            <p:nvPr/>
          </p:nvSpPr>
          <p:spPr>
            <a:xfrm>
              <a:off x="7340367" y="4881554"/>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対角を切り取る 11">
              <a:extLst>
                <a:ext uri="{FF2B5EF4-FFF2-40B4-BE49-F238E27FC236}">
                  <a16:creationId xmlns:a16="http://schemas.microsoft.com/office/drawing/2014/main" id="{9E2C18D9-F4A2-40A8-8E62-EAFFA6BBC41B}"/>
                </a:ext>
              </a:extLst>
            </p:cNvPr>
            <p:cNvSpPr/>
            <p:nvPr/>
          </p:nvSpPr>
          <p:spPr>
            <a:xfrm>
              <a:off x="8246378" y="4395261"/>
              <a:ext cx="2992124" cy="1450757"/>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データによって</a:t>
              </a:r>
              <a:r>
                <a:rPr kumimoji="1" lang="en-US" altLang="ja-JP" sz="2800" dirty="0"/>
                <a:t>LED,</a:t>
              </a:r>
              <a:r>
                <a:rPr kumimoji="1" lang="ja-JP" altLang="en-US" sz="2800" dirty="0"/>
                <a:t>モーターを動かす</a:t>
              </a:r>
              <a:endParaRPr kumimoji="1" lang="en-US" altLang="ja-JP" sz="2800" dirty="0"/>
            </a:p>
          </p:txBody>
        </p:sp>
      </p:grpSp>
      <p:sp>
        <p:nvSpPr>
          <p:cNvPr id="15" name="テキスト ボックス 14">
            <a:extLst>
              <a:ext uri="{FF2B5EF4-FFF2-40B4-BE49-F238E27FC236}">
                <a16:creationId xmlns:a16="http://schemas.microsoft.com/office/drawing/2014/main" id="{EBAABFA5-532A-4857-B83A-69C9C524A6A4}"/>
              </a:ext>
            </a:extLst>
          </p:cNvPr>
          <p:cNvSpPr txBox="1"/>
          <p:nvPr/>
        </p:nvSpPr>
        <p:spPr>
          <a:xfrm>
            <a:off x="830510" y="5864653"/>
            <a:ext cx="11361490" cy="430887"/>
          </a:xfrm>
          <a:prstGeom prst="rect">
            <a:avLst/>
          </a:prstGeom>
          <a:noFill/>
        </p:spPr>
        <p:txBody>
          <a:bodyPr wrap="square" rtlCol="0">
            <a:spAutoFit/>
          </a:bodyPr>
          <a:lstStyle/>
          <a:p>
            <a:pPr algn="r"/>
            <a:r>
              <a:rPr kumimoji="1" lang="ja-JP" altLang="en-US" sz="2200" dirty="0">
                <a:solidFill>
                  <a:srgbClr val="FF0000"/>
                </a:solidFill>
              </a:rPr>
              <a:t>このようなマイコンデバイスの基本的な流れを実現することができるようになりました！</a:t>
            </a:r>
          </a:p>
        </p:txBody>
      </p:sp>
    </p:spTree>
    <p:extLst>
      <p:ext uri="{BB962C8B-B14F-4D97-AF65-F5344CB8AC3E}">
        <p14:creationId xmlns:p14="http://schemas.microsoft.com/office/powerpoint/2010/main" val="214637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F15E20E0-FA2D-4B22-A474-AE3C4EE6EFC1}"/>
              </a:ext>
            </a:extLst>
          </p:cNvPr>
          <p:cNvSpPr/>
          <p:nvPr/>
        </p:nvSpPr>
        <p:spPr>
          <a:xfrm>
            <a:off x="403315" y="5206169"/>
            <a:ext cx="11446329" cy="15567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E8E542F-7CEB-4994-8E23-5CD55F904808}"/>
              </a:ext>
            </a:extLst>
          </p:cNvPr>
          <p:cNvSpPr/>
          <p:nvPr/>
        </p:nvSpPr>
        <p:spPr>
          <a:xfrm>
            <a:off x="403315" y="3473702"/>
            <a:ext cx="11446329" cy="1691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A8CAECB-4638-4819-8A90-0AE96623C280}"/>
              </a:ext>
            </a:extLst>
          </p:cNvPr>
          <p:cNvSpPr/>
          <p:nvPr/>
        </p:nvSpPr>
        <p:spPr>
          <a:xfrm>
            <a:off x="408214" y="1737360"/>
            <a:ext cx="11446329" cy="1691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A31E8B3C-8EC0-46DD-B57B-03028185A75B}"/>
              </a:ext>
            </a:extLst>
          </p:cNvPr>
          <p:cNvGrpSpPr/>
          <p:nvPr/>
        </p:nvGrpSpPr>
        <p:grpSpPr>
          <a:xfrm>
            <a:off x="543562" y="1859599"/>
            <a:ext cx="11104877" cy="1450758"/>
            <a:chOff x="721453" y="4395261"/>
            <a:chExt cx="11104877" cy="1450758"/>
          </a:xfrm>
          <a:effectLst>
            <a:outerShdw blurRad="50800" dist="38100" dir="2700000" algn="tl" rotWithShape="0">
              <a:prstClr val="black">
                <a:alpha val="40000"/>
              </a:prstClr>
            </a:outerShdw>
          </a:effectLst>
        </p:grpSpPr>
        <p:sp>
          <p:nvSpPr>
            <p:cNvPr id="5" name="矢印: 右 4">
              <a:extLst>
                <a:ext uri="{FF2B5EF4-FFF2-40B4-BE49-F238E27FC236}">
                  <a16:creationId xmlns:a16="http://schemas.microsoft.com/office/drawing/2014/main" id="{0F7AD7C7-B802-4107-8D59-8A98D0D4285E}"/>
                </a:ext>
              </a:extLst>
            </p:cNvPr>
            <p:cNvSpPr/>
            <p:nvPr/>
          </p:nvSpPr>
          <p:spPr>
            <a:xfrm>
              <a:off x="3391798" y="4881554"/>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対角を切り取る 5">
              <a:extLst>
                <a:ext uri="{FF2B5EF4-FFF2-40B4-BE49-F238E27FC236}">
                  <a16:creationId xmlns:a16="http://schemas.microsoft.com/office/drawing/2014/main" id="{8A90264E-C70A-4301-AA9E-A75E72DD1F32}"/>
                </a:ext>
              </a:extLst>
            </p:cNvPr>
            <p:cNvSpPr/>
            <p:nvPr/>
          </p:nvSpPr>
          <p:spPr>
            <a:xfrm>
              <a:off x="721453" y="4395262"/>
              <a:ext cx="2583809" cy="1450757"/>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温度センサーで部屋の温度を測る</a:t>
              </a:r>
              <a:endParaRPr kumimoji="1" lang="en-US" altLang="ja-JP" sz="2800" dirty="0"/>
            </a:p>
          </p:txBody>
        </p:sp>
        <p:sp>
          <p:nvSpPr>
            <p:cNvPr id="7" name="四角形: 対角を切り取る 6">
              <a:extLst>
                <a:ext uri="{FF2B5EF4-FFF2-40B4-BE49-F238E27FC236}">
                  <a16:creationId xmlns:a16="http://schemas.microsoft.com/office/drawing/2014/main" id="{FAA18ADE-D2D2-4E4C-AFFF-F01CA19D1479}"/>
                </a:ext>
              </a:extLst>
            </p:cNvPr>
            <p:cNvSpPr/>
            <p:nvPr/>
          </p:nvSpPr>
          <p:spPr>
            <a:xfrm>
              <a:off x="4191399" y="4395262"/>
              <a:ext cx="3120155" cy="1450756"/>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マイコンで</a:t>
              </a:r>
              <a:endParaRPr kumimoji="1" lang="en-US" altLang="ja-JP" sz="2800" dirty="0"/>
            </a:p>
            <a:p>
              <a:pPr algn="ctr"/>
              <a:r>
                <a:rPr kumimoji="1" lang="ja-JP" altLang="en-US" sz="2800" dirty="0"/>
                <a:t>部屋が暑いのか</a:t>
              </a:r>
              <a:endParaRPr kumimoji="1" lang="en-US" altLang="ja-JP" sz="2800" dirty="0"/>
            </a:p>
            <a:p>
              <a:pPr algn="ctr"/>
              <a:r>
                <a:rPr kumimoji="1" lang="ja-JP" altLang="en-US" sz="2800" dirty="0"/>
                <a:t>どうか調べる</a:t>
              </a:r>
              <a:endParaRPr kumimoji="1" lang="en-US" altLang="ja-JP" sz="2800" dirty="0"/>
            </a:p>
          </p:txBody>
        </p:sp>
        <p:sp>
          <p:nvSpPr>
            <p:cNvPr id="8" name="矢印: 右 7">
              <a:extLst>
                <a:ext uri="{FF2B5EF4-FFF2-40B4-BE49-F238E27FC236}">
                  <a16:creationId xmlns:a16="http://schemas.microsoft.com/office/drawing/2014/main" id="{B67A83A8-D33A-42A0-8988-965508554241}"/>
                </a:ext>
              </a:extLst>
            </p:cNvPr>
            <p:cNvSpPr/>
            <p:nvPr/>
          </p:nvSpPr>
          <p:spPr>
            <a:xfrm>
              <a:off x="7422434" y="4881554"/>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対角を切り取る 8">
              <a:extLst>
                <a:ext uri="{FF2B5EF4-FFF2-40B4-BE49-F238E27FC236}">
                  <a16:creationId xmlns:a16="http://schemas.microsoft.com/office/drawing/2014/main" id="{72A691AF-86BF-472F-A74B-EA2C02BD664C}"/>
                </a:ext>
              </a:extLst>
            </p:cNvPr>
            <p:cNvSpPr/>
            <p:nvPr/>
          </p:nvSpPr>
          <p:spPr>
            <a:xfrm>
              <a:off x="8246378" y="4395261"/>
              <a:ext cx="3579952" cy="1450757"/>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暑かったら</a:t>
              </a:r>
              <a:endParaRPr kumimoji="1" lang="en-US" altLang="ja-JP" sz="2800" dirty="0"/>
            </a:p>
            <a:p>
              <a:pPr algn="ctr"/>
              <a:r>
                <a:rPr kumimoji="1" lang="ja-JP" altLang="en-US" sz="2800" dirty="0"/>
                <a:t>サーボを動かし</a:t>
              </a:r>
              <a:endParaRPr kumimoji="1" lang="en-US" altLang="ja-JP" sz="2800" dirty="0"/>
            </a:p>
            <a:p>
              <a:pPr algn="ctr"/>
              <a:r>
                <a:rPr kumimoji="1" lang="ja-JP" altLang="en-US" sz="2800" dirty="0"/>
                <a:t>エアコンをつける。</a:t>
              </a:r>
              <a:endParaRPr kumimoji="1" lang="en-US" altLang="ja-JP" sz="2800" dirty="0"/>
            </a:p>
          </p:txBody>
        </p:sp>
      </p:grpSp>
      <p:sp>
        <p:nvSpPr>
          <p:cNvPr id="2" name="タイトル 1">
            <a:extLst>
              <a:ext uri="{FF2B5EF4-FFF2-40B4-BE49-F238E27FC236}">
                <a16:creationId xmlns:a16="http://schemas.microsoft.com/office/drawing/2014/main" id="{1E966CB4-69E9-4D05-BF4B-8ED7D8B44450}"/>
              </a:ext>
            </a:extLst>
          </p:cNvPr>
          <p:cNvSpPr>
            <a:spLocks noGrp="1"/>
          </p:cNvSpPr>
          <p:nvPr>
            <p:ph type="title"/>
          </p:nvPr>
        </p:nvSpPr>
        <p:spPr/>
        <p:txBody>
          <a:bodyPr>
            <a:normAutofit/>
          </a:bodyPr>
          <a:lstStyle/>
          <a:p>
            <a:r>
              <a:rPr kumimoji="1" lang="ja-JP" altLang="en-US" sz="3200" dirty="0"/>
              <a:t>ここまでできたことで実用例</a:t>
            </a:r>
            <a:r>
              <a:rPr kumimoji="1" lang="en-US" altLang="ja-JP" sz="3200" dirty="0"/>
              <a:t>(</a:t>
            </a:r>
            <a:r>
              <a:rPr kumimoji="1" lang="ja-JP" altLang="en-US" sz="3200" dirty="0"/>
              <a:t>応用して</a:t>
            </a:r>
            <a:r>
              <a:rPr lang="ja-JP" altLang="en-US" sz="3200" dirty="0"/>
              <a:t>る</a:t>
            </a:r>
            <a:r>
              <a:rPr kumimoji="1" lang="ja-JP" altLang="en-US" sz="3200" dirty="0"/>
              <a:t>部分あり</a:t>
            </a:r>
            <a:r>
              <a:rPr kumimoji="1" lang="en-US" altLang="ja-JP" sz="3200" dirty="0"/>
              <a:t>)</a:t>
            </a:r>
            <a:endParaRPr kumimoji="1" lang="ja-JP" altLang="en-US" sz="3200" dirty="0"/>
          </a:p>
        </p:txBody>
      </p:sp>
      <p:grpSp>
        <p:nvGrpSpPr>
          <p:cNvPr id="10" name="グループ化 9">
            <a:extLst>
              <a:ext uri="{FF2B5EF4-FFF2-40B4-BE49-F238E27FC236}">
                <a16:creationId xmlns:a16="http://schemas.microsoft.com/office/drawing/2014/main" id="{6C70A515-9C71-4F0A-83E2-30E4888ED2F5}"/>
              </a:ext>
            </a:extLst>
          </p:cNvPr>
          <p:cNvGrpSpPr/>
          <p:nvPr/>
        </p:nvGrpSpPr>
        <p:grpSpPr>
          <a:xfrm>
            <a:off x="543562" y="3579843"/>
            <a:ext cx="11104875" cy="1450758"/>
            <a:chOff x="303077" y="4395260"/>
            <a:chExt cx="11104875" cy="1450758"/>
          </a:xfrm>
          <a:effectLst>
            <a:outerShdw blurRad="50800" dist="38100" dir="2700000" algn="tl" rotWithShape="0">
              <a:prstClr val="black">
                <a:alpha val="40000"/>
              </a:prstClr>
            </a:outerShdw>
          </a:effectLst>
        </p:grpSpPr>
        <p:sp>
          <p:nvSpPr>
            <p:cNvPr id="11" name="矢印: 右 10">
              <a:extLst>
                <a:ext uri="{FF2B5EF4-FFF2-40B4-BE49-F238E27FC236}">
                  <a16:creationId xmlns:a16="http://schemas.microsoft.com/office/drawing/2014/main" id="{9EF49EF1-95F4-4547-B72E-45A111FFB982}"/>
                </a:ext>
              </a:extLst>
            </p:cNvPr>
            <p:cNvSpPr/>
            <p:nvPr/>
          </p:nvSpPr>
          <p:spPr>
            <a:xfrm>
              <a:off x="2973422" y="4881554"/>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対角を切り取る 11">
              <a:extLst>
                <a:ext uri="{FF2B5EF4-FFF2-40B4-BE49-F238E27FC236}">
                  <a16:creationId xmlns:a16="http://schemas.microsoft.com/office/drawing/2014/main" id="{0A9BF7D7-9D63-40C3-ABC6-C4571FBF05DD}"/>
                </a:ext>
              </a:extLst>
            </p:cNvPr>
            <p:cNvSpPr/>
            <p:nvPr/>
          </p:nvSpPr>
          <p:spPr>
            <a:xfrm>
              <a:off x="303077" y="4395263"/>
              <a:ext cx="2583809" cy="1450755"/>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人感センサー</a:t>
              </a:r>
              <a:endParaRPr kumimoji="1" lang="en-US" altLang="ja-JP" sz="2800" dirty="0"/>
            </a:p>
            <a:p>
              <a:pPr algn="ctr"/>
              <a:r>
                <a:rPr kumimoji="1" lang="ja-JP" altLang="en-US" sz="2800" dirty="0"/>
                <a:t>で人を</a:t>
              </a:r>
              <a:endParaRPr kumimoji="1" lang="en-US" altLang="ja-JP" sz="2800" dirty="0"/>
            </a:p>
            <a:p>
              <a:pPr algn="ctr"/>
              <a:r>
                <a:rPr kumimoji="1" lang="ja-JP" altLang="en-US" sz="2800" dirty="0"/>
                <a:t>探知する</a:t>
              </a:r>
              <a:endParaRPr kumimoji="1" lang="en-US" altLang="ja-JP" sz="2800" dirty="0"/>
            </a:p>
          </p:txBody>
        </p:sp>
        <p:sp>
          <p:nvSpPr>
            <p:cNvPr id="13" name="四角形: 対角を切り取る 12">
              <a:extLst>
                <a:ext uri="{FF2B5EF4-FFF2-40B4-BE49-F238E27FC236}">
                  <a16:creationId xmlns:a16="http://schemas.microsoft.com/office/drawing/2014/main" id="{F1C0EE35-52CF-42DC-A781-A07BCE848D40}"/>
                </a:ext>
              </a:extLst>
            </p:cNvPr>
            <p:cNvSpPr/>
            <p:nvPr/>
          </p:nvSpPr>
          <p:spPr>
            <a:xfrm>
              <a:off x="3773021" y="4395260"/>
              <a:ext cx="3120155" cy="1450755"/>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マイコンで</a:t>
              </a:r>
              <a:endParaRPr kumimoji="1" lang="en-US" altLang="ja-JP" sz="2800" dirty="0"/>
            </a:p>
            <a:p>
              <a:pPr algn="ctr"/>
              <a:r>
                <a:rPr kumimoji="1" lang="ja-JP" altLang="en-US" sz="2800" dirty="0"/>
                <a:t>人が何人目か</a:t>
              </a:r>
              <a:endParaRPr kumimoji="1" lang="en-US" altLang="ja-JP" sz="2800" dirty="0"/>
            </a:p>
            <a:p>
              <a:pPr algn="ctr"/>
              <a:r>
                <a:rPr kumimoji="1" lang="ja-JP" altLang="en-US" sz="2800" dirty="0"/>
                <a:t>数える</a:t>
              </a:r>
              <a:endParaRPr kumimoji="1" lang="en-US" altLang="ja-JP" sz="2800" dirty="0"/>
            </a:p>
          </p:txBody>
        </p:sp>
        <p:sp>
          <p:nvSpPr>
            <p:cNvPr id="14" name="矢印: 右 13">
              <a:extLst>
                <a:ext uri="{FF2B5EF4-FFF2-40B4-BE49-F238E27FC236}">
                  <a16:creationId xmlns:a16="http://schemas.microsoft.com/office/drawing/2014/main" id="{5E2173BC-9BAF-4C23-959D-5D3433166DD8}"/>
                </a:ext>
              </a:extLst>
            </p:cNvPr>
            <p:cNvSpPr/>
            <p:nvPr/>
          </p:nvSpPr>
          <p:spPr>
            <a:xfrm>
              <a:off x="7004058" y="4881554"/>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対角を切り取る 14">
              <a:extLst>
                <a:ext uri="{FF2B5EF4-FFF2-40B4-BE49-F238E27FC236}">
                  <a16:creationId xmlns:a16="http://schemas.microsoft.com/office/drawing/2014/main" id="{BAFF1A4A-BA06-4687-9077-4F1753D2D0A3}"/>
                </a:ext>
              </a:extLst>
            </p:cNvPr>
            <p:cNvSpPr/>
            <p:nvPr/>
          </p:nvSpPr>
          <p:spPr>
            <a:xfrm>
              <a:off x="7828001" y="4395260"/>
              <a:ext cx="3579951" cy="1450755"/>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100</a:t>
              </a:r>
              <a:r>
                <a:rPr kumimoji="1" lang="ja-JP" altLang="en-US" sz="2800" dirty="0"/>
                <a:t>人目の時</a:t>
              </a:r>
              <a:r>
                <a:rPr kumimoji="1" lang="en-US" altLang="ja-JP" sz="2800" dirty="0"/>
                <a:t>LED</a:t>
              </a:r>
              <a:r>
                <a:rPr kumimoji="1" lang="ja-JP" altLang="en-US" sz="2800" dirty="0"/>
                <a:t>を</a:t>
              </a:r>
              <a:endParaRPr kumimoji="1" lang="en-US" altLang="ja-JP" sz="2800" dirty="0"/>
            </a:p>
            <a:p>
              <a:pPr algn="ctr"/>
              <a:r>
                <a:rPr kumimoji="1" lang="ja-JP" altLang="en-US" sz="2800" dirty="0"/>
                <a:t>大量に光らせて</a:t>
              </a:r>
              <a:endParaRPr kumimoji="1" lang="en-US" altLang="ja-JP" sz="2800" dirty="0"/>
            </a:p>
            <a:p>
              <a:pPr algn="ctr"/>
              <a:r>
                <a:rPr kumimoji="1" lang="ja-JP" altLang="en-US" sz="2800" dirty="0"/>
                <a:t>お祝いする</a:t>
              </a:r>
              <a:endParaRPr kumimoji="1" lang="en-US" altLang="ja-JP" sz="2800" dirty="0"/>
            </a:p>
          </p:txBody>
        </p:sp>
      </p:grpSp>
      <p:grpSp>
        <p:nvGrpSpPr>
          <p:cNvPr id="16" name="グループ化 15">
            <a:extLst>
              <a:ext uri="{FF2B5EF4-FFF2-40B4-BE49-F238E27FC236}">
                <a16:creationId xmlns:a16="http://schemas.microsoft.com/office/drawing/2014/main" id="{20D0FB86-1A3D-4B97-88DA-C2D6ADE44012}"/>
              </a:ext>
            </a:extLst>
          </p:cNvPr>
          <p:cNvGrpSpPr/>
          <p:nvPr/>
        </p:nvGrpSpPr>
        <p:grpSpPr>
          <a:xfrm>
            <a:off x="543562" y="5206169"/>
            <a:ext cx="11104875" cy="1450758"/>
            <a:chOff x="303077" y="4395260"/>
            <a:chExt cx="11104875" cy="1450758"/>
          </a:xfrm>
          <a:effectLst>
            <a:outerShdw blurRad="50800" dist="38100" dir="2700000" algn="tl" rotWithShape="0">
              <a:prstClr val="black">
                <a:alpha val="40000"/>
              </a:prstClr>
            </a:outerShdw>
          </a:effectLst>
        </p:grpSpPr>
        <p:sp>
          <p:nvSpPr>
            <p:cNvPr id="17" name="矢印: 右 16">
              <a:extLst>
                <a:ext uri="{FF2B5EF4-FFF2-40B4-BE49-F238E27FC236}">
                  <a16:creationId xmlns:a16="http://schemas.microsoft.com/office/drawing/2014/main" id="{847D5BE9-23CD-44B3-9D92-C775F9E001B2}"/>
                </a:ext>
              </a:extLst>
            </p:cNvPr>
            <p:cNvSpPr/>
            <p:nvPr/>
          </p:nvSpPr>
          <p:spPr>
            <a:xfrm>
              <a:off x="2973422" y="4881554"/>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対角を切り取る 17">
              <a:extLst>
                <a:ext uri="{FF2B5EF4-FFF2-40B4-BE49-F238E27FC236}">
                  <a16:creationId xmlns:a16="http://schemas.microsoft.com/office/drawing/2014/main" id="{4D5207CA-A4FD-4C9C-A7B1-5100C73EAB1C}"/>
                </a:ext>
              </a:extLst>
            </p:cNvPr>
            <p:cNvSpPr/>
            <p:nvPr/>
          </p:nvSpPr>
          <p:spPr>
            <a:xfrm>
              <a:off x="303077" y="4395263"/>
              <a:ext cx="2583809" cy="1450755"/>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距離センサーで距離を測る</a:t>
              </a:r>
              <a:endParaRPr kumimoji="1" lang="en-US" altLang="ja-JP" sz="2800" dirty="0"/>
            </a:p>
          </p:txBody>
        </p:sp>
        <p:sp>
          <p:nvSpPr>
            <p:cNvPr id="19" name="四角形: 対角を切り取る 18">
              <a:extLst>
                <a:ext uri="{FF2B5EF4-FFF2-40B4-BE49-F238E27FC236}">
                  <a16:creationId xmlns:a16="http://schemas.microsoft.com/office/drawing/2014/main" id="{DDE0B315-978D-48CB-BF06-F4BB3651C685}"/>
                </a:ext>
              </a:extLst>
            </p:cNvPr>
            <p:cNvSpPr/>
            <p:nvPr/>
          </p:nvSpPr>
          <p:spPr>
            <a:xfrm>
              <a:off x="3773021" y="4395260"/>
              <a:ext cx="3120155" cy="1450755"/>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マイコンで</a:t>
              </a:r>
              <a:endParaRPr kumimoji="1" lang="en-US" altLang="ja-JP" sz="2800" dirty="0"/>
            </a:p>
            <a:p>
              <a:pPr algn="ctr"/>
              <a:r>
                <a:rPr kumimoji="1" lang="ja-JP" altLang="en-US" sz="2800" dirty="0"/>
                <a:t>距離が近いか</a:t>
              </a:r>
              <a:endParaRPr kumimoji="1" lang="en-US" altLang="ja-JP" sz="2800" dirty="0"/>
            </a:p>
            <a:p>
              <a:pPr algn="ctr"/>
              <a:r>
                <a:rPr kumimoji="1" lang="ja-JP" altLang="en-US" sz="2800" dirty="0"/>
                <a:t>どうか調べる</a:t>
              </a:r>
              <a:endParaRPr kumimoji="1" lang="en-US" altLang="ja-JP" sz="2800" dirty="0"/>
            </a:p>
          </p:txBody>
        </p:sp>
        <p:sp>
          <p:nvSpPr>
            <p:cNvPr id="20" name="矢印: 右 19">
              <a:extLst>
                <a:ext uri="{FF2B5EF4-FFF2-40B4-BE49-F238E27FC236}">
                  <a16:creationId xmlns:a16="http://schemas.microsoft.com/office/drawing/2014/main" id="{D048F5F9-5604-47DE-8F41-D1E6BE5890CA}"/>
                </a:ext>
              </a:extLst>
            </p:cNvPr>
            <p:cNvSpPr/>
            <p:nvPr/>
          </p:nvSpPr>
          <p:spPr>
            <a:xfrm>
              <a:off x="7004058" y="4881554"/>
              <a:ext cx="713064" cy="478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対角を切り取る 20">
              <a:extLst>
                <a:ext uri="{FF2B5EF4-FFF2-40B4-BE49-F238E27FC236}">
                  <a16:creationId xmlns:a16="http://schemas.microsoft.com/office/drawing/2014/main" id="{2F66FD9B-2273-4722-B68D-C5BDEC4E2940}"/>
                </a:ext>
              </a:extLst>
            </p:cNvPr>
            <p:cNvSpPr/>
            <p:nvPr/>
          </p:nvSpPr>
          <p:spPr>
            <a:xfrm>
              <a:off x="7828001" y="4395260"/>
              <a:ext cx="3579951" cy="1450755"/>
            </a:xfrm>
            <a:prstGeom prst="snip2DiagRect">
              <a:avLst>
                <a:gd name="adj1" fmla="val 0"/>
                <a:gd name="adj2" fmla="val 18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近かったら</a:t>
              </a:r>
              <a:endParaRPr kumimoji="1" lang="en-US" altLang="ja-JP" sz="2400" dirty="0"/>
            </a:p>
            <a:p>
              <a:pPr algn="ctr"/>
              <a:r>
                <a:rPr kumimoji="1" lang="ja-JP" altLang="en-US" sz="2400" dirty="0"/>
                <a:t>移動制御を</a:t>
              </a:r>
              <a:endParaRPr kumimoji="1" lang="en-US" altLang="ja-JP" sz="2400" dirty="0"/>
            </a:p>
            <a:p>
              <a:pPr algn="ctr"/>
              <a:r>
                <a:rPr kumimoji="1" lang="ja-JP" altLang="en-US" sz="2400" dirty="0"/>
                <a:t>停止する</a:t>
              </a:r>
              <a:r>
                <a:rPr kumimoji="1" lang="en-US" altLang="ja-JP" sz="2400" dirty="0"/>
                <a:t>(</a:t>
              </a:r>
              <a:r>
                <a:rPr kumimoji="1" lang="ja-JP" altLang="en-US" sz="2400" dirty="0"/>
                <a:t>自動運転</a:t>
              </a:r>
              <a:r>
                <a:rPr kumimoji="1" lang="en-US" altLang="ja-JP" sz="2400" dirty="0"/>
                <a:t>)</a:t>
              </a:r>
            </a:p>
          </p:txBody>
        </p:sp>
      </p:grpSp>
    </p:spTree>
    <p:extLst>
      <p:ext uri="{BB962C8B-B14F-4D97-AF65-F5344CB8AC3E}">
        <p14:creationId xmlns:p14="http://schemas.microsoft.com/office/powerpoint/2010/main" val="400354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78FCE-8F06-4B6C-BA29-3548B06DC335}"/>
              </a:ext>
            </a:extLst>
          </p:cNvPr>
          <p:cNvSpPr>
            <a:spLocks noGrp="1"/>
          </p:cNvSpPr>
          <p:nvPr>
            <p:ph type="title"/>
          </p:nvPr>
        </p:nvSpPr>
        <p:spPr/>
        <p:txBody>
          <a:bodyPr/>
          <a:lstStyle/>
          <a:p>
            <a:r>
              <a:rPr kumimoji="1" lang="ja-JP" altLang="en-US" dirty="0"/>
              <a:t>お品書き</a:t>
            </a:r>
          </a:p>
        </p:txBody>
      </p:sp>
      <p:sp>
        <p:nvSpPr>
          <p:cNvPr id="4" name="テキスト ボックス 3">
            <a:extLst>
              <a:ext uri="{FF2B5EF4-FFF2-40B4-BE49-F238E27FC236}">
                <a16:creationId xmlns:a16="http://schemas.microsoft.com/office/drawing/2014/main" id="{BBFF5CFE-C469-4062-A48C-5B9E059AA49E}"/>
              </a:ext>
            </a:extLst>
          </p:cNvPr>
          <p:cNvSpPr txBox="1"/>
          <p:nvPr/>
        </p:nvSpPr>
        <p:spPr>
          <a:xfrm>
            <a:off x="1208015" y="1929468"/>
            <a:ext cx="10201013" cy="2862322"/>
          </a:xfrm>
          <a:prstGeom prst="rect">
            <a:avLst/>
          </a:prstGeom>
          <a:noFill/>
        </p:spPr>
        <p:txBody>
          <a:bodyPr wrap="square" rtlCol="0">
            <a:spAutoFit/>
          </a:bodyPr>
          <a:lstStyle/>
          <a:p>
            <a:pPr marL="457200" indent="-457200">
              <a:buFont typeface="+mj-lt"/>
              <a:buAutoNum type="arabicPeriod"/>
            </a:pPr>
            <a:r>
              <a:rPr kumimoji="1" lang="ja-JP" altLang="en-US" sz="2000" dirty="0"/>
              <a:t>はじめに</a:t>
            </a:r>
            <a:endParaRPr kumimoji="1" lang="en-US" altLang="ja-JP" sz="2000" dirty="0"/>
          </a:p>
          <a:p>
            <a:pPr marL="457200" indent="-457200">
              <a:buFont typeface="+mj-lt"/>
              <a:buAutoNum type="arabicPeriod"/>
            </a:pPr>
            <a:r>
              <a:rPr kumimoji="1" lang="ja-JP" altLang="en-US" sz="2000" dirty="0"/>
              <a:t>マイコンって？</a:t>
            </a:r>
            <a:endParaRPr kumimoji="1" lang="en-US" altLang="ja-JP" sz="2000" dirty="0"/>
          </a:p>
          <a:p>
            <a:pPr marL="457200" indent="-457200">
              <a:buFont typeface="+mj-lt"/>
              <a:buAutoNum type="arabicPeriod"/>
            </a:pPr>
            <a:r>
              <a:rPr kumimoji="1" lang="ja-JP" altLang="en-US" sz="2000" dirty="0"/>
              <a:t>実際にプログラムしてみよう</a:t>
            </a:r>
            <a:r>
              <a:rPr kumimoji="1" lang="en-US" altLang="ja-JP" sz="2000" dirty="0"/>
              <a:t> -1 (LED</a:t>
            </a:r>
            <a:r>
              <a:rPr kumimoji="1" lang="ja-JP" altLang="en-US" sz="2000" dirty="0"/>
              <a:t>を点滅</a:t>
            </a:r>
            <a:r>
              <a:rPr kumimoji="1" lang="en-US" altLang="ja-JP" sz="2000" dirty="0"/>
              <a:t>)</a:t>
            </a:r>
          </a:p>
          <a:p>
            <a:pPr marL="457200" indent="-457200">
              <a:buFont typeface="+mj-lt"/>
              <a:buAutoNum type="arabicPeriod"/>
            </a:pPr>
            <a:r>
              <a:rPr kumimoji="1" lang="ja-JP" altLang="en-US" sz="2000" dirty="0"/>
              <a:t>実際にプログラムしてみよう</a:t>
            </a:r>
            <a:r>
              <a:rPr kumimoji="1" lang="en-US" altLang="ja-JP" sz="2000" dirty="0"/>
              <a:t> -2 (</a:t>
            </a:r>
            <a:r>
              <a:rPr kumimoji="1" lang="ja-JP" altLang="en-US" sz="2000" dirty="0"/>
              <a:t>環境センサーを使ってみよう</a:t>
            </a:r>
            <a:r>
              <a:rPr kumimoji="1" lang="en-US" altLang="ja-JP" sz="2000" dirty="0"/>
              <a:t>)</a:t>
            </a:r>
          </a:p>
          <a:p>
            <a:pPr marL="457200" indent="-457200">
              <a:buFont typeface="+mj-lt"/>
              <a:buAutoNum type="arabicPeriod"/>
            </a:pPr>
            <a:r>
              <a:rPr kumimoji="1" lang="ja-JP" altLang="en-US" sz="2000" dirty="0"/>
              <a:t>実際にプログラムしてみよう</a:t>
            </a:r>
            <a:r>
              <a:rPr kumimoji="1" lang="en-US" altLang="ja-JP" sz="2000" dirty="0"/>
              <a:t> -1 (</a:t>
            </a:r>
            <a:r>
              <a:rPr kumimoji="1" lang="ja-JP" altLang="en-US" sz="2000" dirty="0"/>
              <a:t>サーボモーターを使ってみよう</a:t>
            </a:r>
            <a:r>
              <a:rPr kumimoji="1" lang="en-US" altLang="ja-JP" sz="2000" dirty="0"/>
              <a:t>)</a:t>
            </a:r>
          </a:p>
          <a:p>
            <a:pPr marL="457200" indent="-457200">
              <a:buFont typeface="+mj-lt"/>
              <a:buAutoNum type="arabicPeriod"/>
            </a:pPr>
            <a:r>
              <a:rPr kumimoji="1" lang="ja-JP" altLang="en-US" sz="2000" dirty="0"/>
              <a:t>クラウドサービスにアップデートしてデータを可視化しよう</a:t>
            </a:r>
            <a:r>
              <a:rPr kumimoji="1" lang="en-US" altLang="ja-JP" sz="2000" dirty="0"/>
              <a:t> (ambient)</a:t>
            </a:r>
          </a:p>
          <a:p>
            <a:pPr marL="457200" indent="-457200">
              <a:buFont typeface="+mj-lt"/>
              <a:buAutoNum type="arabicPeriod"/>
            </a:pPr>
            <a:r>
              <a:rPr kumimoji="1" lang="ja-JP" altLang="en-US" sz="2000" dirty="0"/>
              <a:t>最新の技術をのぞいてみよう</a:t>
            </a:r>
            <a:endParaRPr kumimoji="1" lang="en-US" altLang="ja-JP" sz="2000" dirty="0"/>
          </a:p>
          <a:p>
            <a:pPr marL="457200" indent="-457200">
              <a:buFont typeface="+mj-lt"/>
              <a:buAutoNum type="arabicPeriod"/>
            </a:pPr>
            <a:r>
              <a:rPr kumimoji="1" lang="ja-JP" altLang="en-US" sz="2000" dirty="0"/>
              <a:t>研究について</a:t>
            </a:r>
            <a:endParaRPr kumimoji="1" lang="en-US" altLang="ja-JP" sz="2000" dirty="0"/>
          </a:p>
          <a:p>
            <a:pPr marL="457200" indent="-457200">
              <a:buFont typeface="+mj-lt"/>
              <a:buAutoNum type="arabicPeriod"/>
            </a:pPr>
            <a:r>
              <a:rPr kumimoji="1" lang="ja-JP" altLang="en-US" sz="2000" dirty="0"/>
              <a:t>終わりに</a:t>
            </a:r>
            <a:endParaRPr kumimoji="1" lang="en-US" altLang="ja-JP" sz="2000" dirty="0"/>
          </a:p>
        </p:txBody>
      </p:sp>
    </p:spTree>
    <p:extLst>
      <p:ext uri="{BB962C8B-B14F-4D97-AF65-F5344CB8AC3E}">
        <p14:creationId xmlns:p14="http://schemas.microsoft.com/office/powerpoint/2010/main" val="312713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3628F471-EC67-4D77-9D80-B70C4CA0866F}"/>
              </a:ext>
            </a:extLst>
          </p:cNvPr>
          <p:cNvSpPr/>
          <p:nvPr/>
        </p:nvSpPr>
        <p:spPr>
          <a:xfrm>
            <a:off x="293914" y="2995630"/>
            <a:ext cx="11293929" cy="23752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03451D0-C71B-4077-8685-20ECA13C08AE}"/>
              </a:ext>
            </a:extLst>
          </p:cNvPr>
          <p:cNvSpPr>
            <a:spLocks noGrp="1"/>
          </p:cNvSpPr>
          <p:nvPr>
            <p:ph type="title"/>
          </p:nvPr>
        </p:nvSpPr>
        <p:spPr/>
        <p:txBody>
          <a:bodyPr>
            <a:normAutofit/>
          </a:bodyPr>
          <a:lstStyle/>
          <a:p>
            <a:r>
              <a:rPr kumimoji="1" lang="ja-JP" altLang="en-US" sz="3200" dirty="0"/>
              <a:t>次はネットワークにデータをアップデートしてみよう</a:t>
            </a:r>
          </a:p>
        </p:txBody>
      </p:sp>
      <p:sp>
        <p:nvSpPr>
          <p:cNvPr id="3" name="テキスト ボックス 2">
            <a:extLst>
              <a:ext uri="{FF2B5EF4-FFF2-40B4-BE49-F238E27FC236}">
                <a16:creationId xmlns:a16="http://schemas.microsoft.com/office/drawing/2014/main" id="{26FB8092-9610-4F37-A7F4-30ECF31E0A11}"/>
              </a:ext>
            </a:extLst>
          </p:cNvPr>
          <p:cNvSpPr txBox="1"/>
          <p:nvPr/>
        </p:nvSpPr>
        <p:spPr>
          <a:xfrm>
            <a:off x="1097280" y="1861457"/>
            <a:ext cx="10058400" cy="1200329"/>
          </a:xfrm>
          <a:prstGeom prst="rect">
            <a:avLst/>
          </a:prstGeom>
          <a:noFill/>
        </p:spPr>
        <p:txBody>
          <a:bodyPr wrap="square" rtlCol="0">
            <a:spAutoFit/>
          </a:bodyPr>
          <a:lstStyle/>
          <a:p>
            <a:r>
              <a:rPr kumimoji="1" lang="ja-JP" altLang="en-US" sz="2400" dirty="0"/>
              <a:t>次はセンサーで取得した値をインターネット上にアップデートし、</a:t>
            </a:r>
            <a:endParaRPr kumimoji="1" lang="en-US" altLang="ja-JP" sz="2400" dirty="0"/>
          </a:p>
          <a:p>
            <a:r>
              <a:rPr kumimoji="1" lang="ja-JP" altLang="en-US" sz="2400" dirty="0"/>
              <a:t>可視化を行うことをしてみましょう</a:t>
            </a:r>
            <a:endParaRPr kumimoji="1" lang="en-US" altLang="ja-JP" sz="2400" dirty="0"/>
          </a:p>
          <a:p>
            <a:r>
              <a:rPr kumimoji="1" lang="ja-JP" altLang="en-US" sz="2400" dirty="0"/>
              <a:t>可視化を行えることで設置した場所の情報を見ることができます。</a:t>
            </a:r>
          </a:p>
        </p:txBody>
      </p:sp>
      <p:sp>
        <p:nvSpPr>
          <p:cNvPr id="4" name="テキスト ボックス 3">
            <a:extLst>
              <a:ext uri="{FF2B5EF4-FFF2-40B4-BE49-F238E27FC236}">
                <a16:creationId xmlns:a16="http://schemas.microsoft.com/office/drawing/2014/main" id="{623D4396-E9C4-4096-B9DD-D18B9B137024}"/>
              </a:ext>
            </a:extLst>
          </p:cNvPr>
          <p:cNvSpPr txBox="1"/>
          <p:nvPr/>
        </p:nvSpPr>
        <p:spPr>
          <a:xfrm>
            <a:off x="493667" y="5489973"/>
            <a:ext cx="11204666" cy="830997"/>
          </a:xfrm>
          <a:prstGeom prst="rect">
            <a:avLst/>
          </a:prstGeom>
          <a:noFill/>
        </p:spPr>
        <p:txBody>
          <a:bodyPr wrap="square" rtlCol="0">
            <a:spAutoFit/>
          </a:bodyPr>
          <a:lstStyle/>
          <a:p>
            <a:r>
              <a:rPr kumimoji="1" lang="ja-JP" altLang="en-US" sz="2400" dirty="0"/>
              <a:t>今回は</a:t>
            </a:r>
            <a:r>
              <a:rPr kumimoji="1" lang="en-US" altLang="ja-JP" sz="2400" dirty="0"/>
              <a:t>Ambient</a:t>
            </a:r>
            <a:r>
              <a:rPr kumimoji="1" lang="ja-JP" altLang="en-US" sz="2400" dirty="0"/>
              <a:t>というサービスを使います。</a:t>
            </a:r>
            <a:r>
              <a:rPr lang="en-US" altLang="ja-JP" sz="2400" dirty="0">
                <a:hlinkClick r:id="rId2"/>
              </a:rPr>
              <a:t>https://ambidata.io/</a:t>
            </a:r>
            <a:r>
              <a:rPr kumimoji="1" lang="ja-JP" altLang="en-US" sz="2400" dirty="0"/>
              <a:t>でアカウントを登録します。</a:t>
            </a:r>
          </a:p>
        </p:txBody>
      </p:sp>
      <p:sp>
        <p:nvSpPr>
          <p:cNvPr id="5" name="正方形/長方形 4">
            <a:extLst>
              <a:ext uri="{FF2B5EF4-FFF2-40B4-BE49-F238E27FC236}">
                <a16:creationId xmlns:a16="http://schemas.microsoft.com/office/drawing/2014/main" id="{894D0D02-E29D-4904-8068-9BBFC659FE43}"/>
              </a:ext>
            </a:extLst>
          </p:cNvPr>
          <p:cNvSpPr/>
          <p:nvPr/>
        </p:nvSpPr>
        <p:spPr>
          <a:xfrm>
            <a:off x="604157" y="3061786"/>
            <a:ext cx="718457" cy="546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例</a:t>
            </a:r>
          </a:p>
        </p:txBody>
      </p:sp>
      <p:pic>
        <p:nvPicPr>
          <p:cNvPr id="9" name="図 8">
            <a:extLst>
              <a:ext uri="{FF2B5EF4-FFF2-40B4-BE49-F238E27FC236}">
                <a16:creationId xmlns:a16="http://schemas.microsoft.com/office/drawing/2014/main" id="{3CE327C2-F2C3-4F96-9F4E-3CACE67FA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737" y="2998283"/>
            <a:ext cx="1714500" cy="1714500"/>
          </a:xfrm>
          <a:prstGeom prst="rect">
            <a:avLst/>
          </a:prstGeom>
        </p:spPr>
      </p:pic>
      <p:sp>
        <p:nvSpPr>
          <p:cNvPr id="10" name="テキスト ボックス 9">
            <a:extLst>
              <a:ext uri="{FF2B5EF4-FFF2-40B4-BE49-F238E27FC236}">
                <a16:creationId xmlns:a16="http://schemas.microsoft.com/office/drawing/2014/main" id="{17F94E91-0730-4478-B763-E2291F101B13}"/>
              </a:ext>
            </a:extLst>
          </p:cNvPr>
          <p:cNvSpPr txBox="1"/>
          <p:nvPr/>
        </p:nvSpPr>
        <p:spPr>
          <a:xfrm>
            <a:off x="801734" y="4710130"/>
            <a:ext cx="3921443" cy="738664"/>
          </a:xfrm>
          <a:prstGeom prst="rect">
            <a:avLst/>
          </a:prstGeom>
          <a:noFill/>
        </p:spPr>
        <p:txBody>
          <a:bodyPr wrap="square" rtlCol="0">
            <a:spAutoFit/>
          </a:bodyPr>
          <a:lstStyle/>
          <a:p>
            <a:r>
              <a:rPr kumimoji="1" lang="ja-JP" altLang="en-US" sz="1400" dirty="0"/>
              <a:t>「台風来るから気圧が変動激しくて片頭痛がつらい</a:t>
            </a:r>
            <a:r>
              <a:rPr kumimoji="1" lang="en-US" altLang="ja-JP" sz="1400" dirty="0"/>
              <a:t>…</a:t>
            </a:r>
            <a:r>
              <a:rPr kumimoji="1" lang="ja-JP" altLang="en-US" sz="1400" dirty="0"/>
              <a:t>とりあえずどこでも気圧の情報をリアルタイムで見たい</a:t>
            </a:r>
            <a:r>
              <a:rPr kumimoji="1" lang="en-US" altLang="ja-JP" sz="1400" dirty="0"/>
              <a:t>…</a:t>
            </a:r>
            <a:r>
              <a:rPr kumimoji="1" lang="ja-JP" altLang="en-US" sz="1400" dirty="0"/>
              <a:t>」</a:t>
            </a:r>
          </a:p>
        </p:txBody>
      </p:sp>
      <p:sp>
        <p:nvSpPr>
          <p:cNvPr id="11" name="矢印: 右 10">
            <a:extLst>
              <a:ext uri="{FF2B5EF4-FFF2-40B4-BE49-F238E27FC236}">
                <a16:creationId xmlns:a16="http://schemas.microsoft.com/office/drawing/2014/main" id="{600637F7-0A70-42FC-B94E-CCE764CD72C8}"/>
              </a:ext>
            </a:extLst>
          </p:cNvPr>
          <p:cNvSpPr/>
          <p:nvPr/>
        </p:nvSpPr>
        <p:spPr>
          <a:xfrm>
            <a:off x="3796392" y="3564234"/>
            <a:ext cx="1338943" cy="6184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AD0611F7-D8D2-4BE7-A697-5C20475AF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1490" y="2998283"/>
            <a:ext cx="1714500" cy="1714500"/>
          </a:xfrm>
          <a:prstGeom prst="rect">
            <a:avLst/>
          </a:prstGeom>
        </p:spPr>
      </p:pic>
      <p:sp>
        <p:nvSpPr>
          <p:cNvPr id="14" name="テキスト ボックス 13">
            <a:extLst>
              <a:ext uri="{FF2B5EF4-FFF2-40B4-BE49-F238E27FC236}">
                <a16:creationId xmlns:a16="http://schemas.microsoft.com/office/drawing/2014/main" id="{781C3822-B999-4AE4-BAEA-2C068E224E66}"/>
              </a:ext>
            </a:extLst>
          </p:cNvPr>
          <p:cNvSpPr txBox="1"/>
          <p:nvPr/>
        </p:nvSpPr>
        <p:spPr>
          <a:xfrm>
            <a:off x="4723177" y="4736391"/>
            <a:ext cx="3111811" cy="523220"/>
          </a:xfrm>
          <a:prstGeom prst="rect">
            <a:avLst/>
          </a:prstGeom>
          <a:noFill/>
        </p:spPr>
        <p:txBody>
          <a:bodyPr wrap="square" rtlCol="0">
            <a:spAutoFit/>
          </a:bodyPr>
          <a:lstStyle/>
          <a:p>
            <a:r>
              <a:rPr kumimoji="1" lang="ja-JP" altLang="en-US" sz="1400" dirty="0"/>
              <a:t>「センサー持ち歩くのも面倒だし、かといって気圧を見れないのも嫌」</a:t>
            </a:r>
          </a:p>
        </p:txBody>
      </p:sp>
      <p:sp>
        <p:nvSpPr>
          <p:cNvPr id="15" name="矢印: 右 14">
            <a:extLst>
              <a:ext uri="{FF2B5EF4-FFF2-40B4-BE49-F238E27FC236}">
                <a16:creationId xmlns:a16="http://schemas.microsoft.com/office/drawing/2014/main" id="{F0F0A738-09F2-4ECB-B518-B20ABC5BC910}"/>
              </a:ext>
            </a:extLst>
          </p:cNvPr>
          <p:cNvSpPr/>
          <p:nvPr/>
        </p:nvSpPr>
        <p:spPr>
          <a:xfrm>
            <a:off x="7382145" y="3608614"/>
            <a:ext cx="1338943" cy="618496"/>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7" name="図 16">
            <a:extLst>
              <a:ext uri="{FF2B5EF4-FFF2-40B4-BE49-F238E27FC236}">
                <a16:creationId xmlns:a16="http://schemas.microsoft.com/office/drawing/2014/main" id="{9CEB1587-5F72-4BBA-912B-E40BDCBE43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7243" y="2995630"/>
            <a:ext cx="1714500" cy="1714500"/>
          </a:xfrm>
          <a:prstGeom prst="rect">
            <a:avLst/>
          </a:prstGeom>
        </p:spPr>
      </p:pic>
      <p:sp>
        <p:nvSpPr>
          <p:cNvPr id="18" name="テキスト ボックス 17">
            <a:extLst>
              <a:ext uri="{FF2B5EF4-FFF2-40B4-BE49-F238E27FC236}">
                <a16:creationId xmlns:a16="http://schemas.microsoft.com/office/drawing/2014/main" id="{DC3E7996-59FC-4744-9D22-14ED77A5656E}"/>
              </a:ext>
            </a:extLst>
          </p:cNvPr>
          <p:cNvSpPr txBox="1"/>
          <p:nvPr/>
        </p:nvSpPr>
        <p:spPr>
          <a:xfrm>
            <a:off x="8778133" y="4674836"/>
            <a:ext cx="2669178" cy="584775"/>
          </a:xfrm>
          <a:prstGeom prst="rect">
            <a:avLst/>
          </a:prstGeom>
          <a:noFill/>
        </p:spPr>
        <p:txBody>
          <a:bodyPr wrap="square" rtlCol="0">
            <a:spAutoFit/>
          </a:bodyPr>
          <a:lstStyle/>
          <a:p>
            <a:r>
              <a:rPr kumimoji="1" lang="ja-JP" altLang="en-US" sz="1600" dirty="0"/>
              <a:t>「インターネット上で</a:t>
            </a:r>
            <a:endParaRPr kumimoji="1" lang="en-US" altLang="ja-JP" sz="1600" dirty="0"/>
          </a:p>
          <a:p>
            <a:r>
              <a:rPr kumimoji="1" lang="ja-JP" altLang="en-US" sz="1600" dirty="0"/>
              <a:t>確認できるようにしよう」</a:t>
            </a:r>
          </a:p>
        </p:txBody>
      </p:sp>
    </p:spTree>
    <p:extLst>
      <p:ext uri="{BB962C8B-B14F-4D97-AF65-F5344CB8AC3E}">
        <p14:creationId xmlns:p14="http://schemas.microsoft.com/office/powerpoint/2010/main" val="314892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FC564F-E8C0-4F1C-9D23-B4397CC818C6}"/>
              </a:ext>
            </a:extLst>
          </p:cNvPr>
          <p:cNvSpPr>
            <a:spLocks noGrp="1"/>
          </p:cNvSpPr>
          <p:nvPr>
            <p:ph type="title"/>
          </p:nvPr>
        </p:nvSpPr>
        <p:spPr/>
        <p:txBody>
          <a:bodyPr/>
          <a:lstStyle/>
          <a:p>
            <a:r>
              <a:rPr lang="en-US" altLang="ja-JP" dirty="0"/>
              <a:t>Ambient</a:t>
            </a:r>
            <a:r>
              <a:rPr lang="ja-JP" altLang="en-US" dirty="0"/>
              <a:t>とは</a:t>
            </a:r>
            <a:endParaRPr kumimoji="1" lang="ja-JP" altLang="en-US" dirty="0"/>
          </a:p>
        </p:txBody>
      </p:sp>
      <p:sp>
        <p:nvSpPr>
          <p:cNvPr id="4" name="正方形/長方形 3">
            <a:extLst>
              <a:ext uri="{FF2B5EF4-FFF2-40B4-BE49-F238E27FC236}">
                <a16:creationId xmlns:a16="http://schemas.microsoft.com/office/drawing/2014/main" id="{31178977-9C6F-47ED-83D7-F6C7C01F545F}"/>
              </a:ext>
            </a:extLst>
          </p:cNvPr>
          <p:cNvSpPr/>
          <p:nvPr/>
        </p:nvSpPr>
        <p:spPr>
          <a:xfrm>
            <a:off x="568279" y="1799364"/>
            <a:ext cx="11055441" cy="1815882"/>
          </a:xfrm>
          <a:prstGeom prst="rect">
            <a:avLst/>
          </a:prstGeom>
        </p:spPr>
        <p:txBody>
          <a:bodyPr wrap="square">
            <a:spAutoFit/>
          </a:bodyPr>
          <a:lstStyle/>
          <a:p>
            <a:r>
              <a:rPr lang="ja-JP" altLang="en-US" sz="2800" dirty="0"/>
              <a:t>マイコンなどから送られてくるセンサーデータを受信し蓄積、可視化</a:t>
            </a:r>
            <a:r>
              <a:rPr lang="en-US" altLang="ja-JP" sz="2800" dirty="0"/>
              <a:t>(</a:t>
            </a:r>
            <a:r>
              <a:rPr lang="ja-JP" altLang="en-US" sz="2800" dirty="0"/>
              <a:t>グラフ</a:t>
            </a:r>
            <a:r>
              <a:rPr lang="en-US" altLang="ja-JP" sz="2800" dirty="0"/>
              <a:t>)</a:t>
            </a:r>
            <a:r>
              <a:rPr lang="ja-JP" altLang="en-US" sz="2800" dirty="0"/>
              <a:t>を行ってくれるサイト。</a:t>
            </a:r>
            <a:endParaRPr lang="en-US" altLang="ja-JP" sz="2800" dirty="0"/>
          </a:p>
          <a:p>
            <a:r>
              <a:rPr lang="en-US" altLang="ja-JP" sz="2800" dirty="0"/>
              <a:t>IoT</a:t>
            </a:r>
            <a:r>
              <a:rPr lang="ja-JP" altLang="en-US" sz="2800" dirty="0"/>
              <a:t>でデータを扱うのに手っ取り早くプロトタイプを作成することができる。</a:t>
            </a:r>
            <a:endParaRPr lang="en-US" altLang="ja-JP" sz="2800" dirty="0"/>
          </a:p>
        </p:txBody>
      </p:sp>
      <p:pic>
        <p:nvPicPr>
          <p:cNvPr id="6" name="図 5">
            <a:extLst>
              <a:ext uri="{FF2B5EF4-FFF2-40B4-BE49-F238E27FC236}">
                <a16:creationId xmlns:a16="http://schemas.microsoft.com/office/drawing/2014/main" id="{C62BD2CE-55CE-4F82-8944-26A9D5A25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980" y="3615246"/>
            <a:ext cx="6644037" cy="2524297"/>
          </a:xfrm>
          <a:prstGeom prst="rect">
            <a:avLst/>
          </a:prstGeom>
        </p:spPr>
      </p:pic>
      <p:sp>
        <p:nvSpPr>
          <p:cNvPr id="7" name="テキスト ボックス 6">
            <a:extLst>
              <a:ext uri="{FF2B5EF4-FFF2-40B4-BE49-F238E27FC236}">
                <a16:creationId xmlns:a16="http://schemas.microsoft.com/office/drawing/2014/main" id="{61EECDCF-1C6C-4DC2-A443-5C310C4FF029}"/>
              </a:ext>
            </a:extLst>
          </p:cNvPr>
          <p:cNvSpPr txBox="1"/>
          <p:nvPr/>
        </p:nvSpPr>
        <p:spPr>
          <a:xfrm>
            <a:off x="4152898" y="6488668"/>
            <a:ext cx="7993382" cy="369332"/>
          </a:xfrm>
          <a:prstGeom prst="rect">
            <a:avLst/>
          </a:prstGeom>
          <a:noFill/>
        </p:spPr>
        <p:txBody>
          <a:bodyPr wrap="square" rtlCol="0">
            <a:spAutoFit/>
          </a:bodyPr>
          <a:lstStyle/>
          <a:p>
            <a:pPr algn="r"/>
            <a:r>
              <a:rPr kumimoji="1" lang="ja-JP" altLang="en-US" dirty="0">
                <a:solidFill>
                  <a:schemeClr val="bg1"/>
                </a:solidFill>
              </a:rPr>
              <a:t>ちなみにこのサービスを作った人は</a:t>
            </a:r>
            <a:r>
              <a:rPr kumimoji="1" lang="en-US" altLang="ja-JP" dirty="0">
                <a:solidFill>
                  <a:schemeClr val="bg1"/>
                </a:solidFill>
              </a:rPr>
              <a:t>ESP</a:t>
            </a:r>
            <a:r>
              <a:rPr kumimoji="1" lang="ja-JP" altLang="en-US" dirty="0">
                <a:solidFill>
                  <a:schemeClr val="bg1"/>
                </a:solidFill>
              </a:rPr>
              <a:t>の電子工作本を作成した人です！</a:t>
            </a:r>
          </a:p>
        </p:txBody>
      </p:sp>
    </p:spTree>
    <p:extLst>
      <p:ext uri="{BB962C8B-B14F-4D97-AF65-F5344CB8AC3E}">
        <p14:creationId xmlns:p14="http://schemas.microsoft.com/office/powerpoint/2010/main" val="229209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60A692-3D29-4E51-BE5C-FFCD34B4C812}"/>
              </a:ext>
            </a:extLst>
          </p:cNvPr>
          <p:cNvSpPr>
            <a:spLocks noGrp="1"/>
          </p:cNvSpPr>
          <p:nvPr>
            <p:ph type="title"/>
          </p:nvPr>
        </p:nvSpPr>
        <p:spPr/>
        <p:txBody>
          <a:bodyPr/>
          <a:lstStyle/>
          <a:p>
            <a:r>
              <a:rPr kumimoji="1" lang="ja-JP" altLang="en-US" dirty="0"/>
              <a:t>環境センサーをつなげなおす</a:t>
            </a:r>
          </a:p>
        </p:txBody>
      </p:sp>
      <p:sp>
        <p:nvSpPr>
          <p:cNvPr id="4" name="テキスト ボックス 3">
            <a:extLst>
              <a:ext uri="{FF2B5EF4-FFF2-40B4-BE49-F238E27FC236}">
                <a16:creationId xmlns:a16="http://schemas.microsoft.com/office/drawing/2014/main" id="{E205D233-CA9E-4D70-88C8-F6CCBFDC7962}"/>
              </a:ext>
            </a:extLst>
          </p:cNvPr>
          <p:cNvSpPr txBox="1"/>
          <p:nvPr/>
        </p:nvSpPr>
        <p:spPr>
          <a:xfrm>
            <a:off x="453005" y="1982936"/>
            <a:ext cx="11123802" cy="1200329"/>
          </a:xfrm>
          <a:prstGeom prst="rect">
            <a:avLst/>
          </a:prstGeom>
          <a:noFill/>
        </p:spPr>
        <p:txBody>
          <a:bodyPr wrap="square" rtlCol="0">
            <a:spAutoFit/>
          </a:bodyPr>
          <a:lstStyle/>
          <a:p>
            <a:r>
              <a:rPr kumimoji="1" lang="en-US" altLang="ja-JP" sz="2400" dirty="0"/>
              <a:t>Ambient</a:t>
            </a:r>
            <a:r>
              <a:rPr kumimoji="1" lang="ja-JP" altLang="en-US" sz="2400" dirty="0"/>
              <a:t>に送るデータは環境センサーから取得したものとします。</a:t>
            </a:r>
            <a:endParaRPr kumimoji="1" lang="en-US" altLang="ja-JP" sz="2400" dirty="0"/>
          </a:p>
          <a:p>
            <a:r>
              <a:rPr kumimoji="1" lang="ja-JP" altLang="en-US" sz="2400" dirty="0"/>
              <a:t>もう一度環境センサーを</a:t>
            </a:r>
            <a:r>
              <a:rPr kumimoji="1" lang="en-US" altLang="ja-JP" sz="2400" dirty="0"/>
              <a:t>ESP32</a:t>
            </a:r>
            <a:r>
              <a:rPr kumimoji="1" lang="ja-JP" altLang="en-US" sz="2400" dirty="0"/>
              <a:t>を接続します。</a:t>
            </a:r>
            <a:endParaRPr kumimoji="1" lang="en-US" altLang="ja-JP" sz="2400" dirty="0"/>
          </a:p>
          <a:p>
            <a:r>
              <a:rPr kumimoji="1" lang="ja-JP" altLang="en-US" sz="2400" dirty="0"/>
              <a:t>つなげ方を再掲載します</a:t>
            </a:r>
            <a:endParaRPr kumimoji="1" lang="en-US" altLang="ja-JP" sz="2400" dirty="0"/>
          </a:p>
        </p:txBody>
      </p:sp>
      <p:sp>
        <p:nvSpPr>
          <p:cNvPr id="3" name="テキスト ボックス 2">
            <a:extLst>
              <a:ext uri="{FF2B5EF4-FFF2-40B4-BE49-F238E27FC236}">
                <a16:creationId xmlns:a16="http://schemas.microsoft.com/office/drawing/2014/main" id="{0883AFE4-62C7-42F4-A6B5-B9128D2B906D}"/>
              </a:ext>
            </a:extLst>
          </p:cNvPr>
          <p:cNvSpPr txBox="1"/>
          <p:nvPr/>
        </p:nvSpPr>
        <p:spPr>
          <a:xfrm>
            <a:off x="4625131" y="6484690"/>
            <a:ext cx="7566869" cy="373310"/>
          </a:xfrm>
          <a:prstGeom prst="rect">
            <a:avLst/>
          </a:prstGeom>
          <a:noFill/>
        </p:spPr>
        <p:txBody>
          <a:bodyPr wrap="square" rtlCol="0">
            <a:spAutoFit/>
          </a:bodyPr>
          <a:lstStyle/>
          <a:p>
            <a:pPr algn="r"/>
            <a:r>
              <a:rPr kumimoji="1" lang="ja-JP" altLang="en-US" dirty="0">
                <a:solidFill>
                  <a:schemeClr val="bg1"/>
                </a:solidFill>
              </a:rPr>
              <a:t>環境センサーというのは</a:t>
            </a:r>
            <a:r>
              <a:rPr kumimoji="1" lang="en-US" altLang="ja-JP" dirty="0">
                <a:solidFill>
                  <a:schemeClr val="bg1"/>
                </a:solidFill>
              </a:rPr>
              <a:t>I2C</a:t>
            </a:r>
            <a:r>
              <a:rPr kumimoji="1" lang="ja-JP" altLang="en-US" dirty="0">
                <a:solidFill>
                  <a:schemeClr val="bg1"/>
                </a:solidFill>
              </a:rPr>
              <a:t>というもので動いています。</a:t>
            </a:r>
            <a:r>
              <a:rPr kumimoji="1" lang="en-US" altLang="ja-JP" dirty="0">
                <a:solidFill>
                  <a:schemeClr val="bg1"/>
                </a:solidFill>
              </a:rPr>
              <a:t>I2C</a:t>
            </a:r>
            <a:r>
              <a:rPr kumimoji="1" lang="ja-JP" altLang="en-US" dirty="0">
                <a:solidFill>
                  <a:schemeClr val="bg1"/>
                </a:solidFill>
              </a:rPr>
              <a:t>ってなに？</a:t>
            </a:r>
          </a:p>
        </p:txBody>
      </p:sp>
      <p:pic>
        <p:nvPicPr>
          <p:cNvPr id="6" name="図 5">
            <a:extLst>
              <a:ext uri="{FF2B5EF4-FFF2-40B4-BE49-F238E27FC236}">
                <a16:creationId xmlns:a16="http://schemas.microsoft.com/office/drawing/2014/main" id="{DC6D8714-4D15-4E77-81E0-22D1B781D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8172"/>
            <a:ext cx="6417129" cy="2075044"/>
          </a:xfrm>
          <a:prstGeom prst="rect">
            <a:avLst/>
          </a:prstGeom>
        </p:spPr>
      </p:pic>
      <p:graphicFrame>
        <p:nvGraphicFramePr>
          <p:cNvPr id="9" name="表 8">
            <a:extLst>
              <a:ext uri="{FF2B5EF4-FFF2-40B4-BE49-F238E27FC236}">
                <a16:creationId xmlns:a16="http://schemas.microsoft.com/office/drawing/2014/main" id="{EA45C51C-FD1C-4E2F-BE03-7E5BEC51C8A4}"/>
              </a:ext>
            </a:extLst>
          </p:cNvPr>
          <p:cNvGraphicFramePr>
            <a:graphicFrameLocks noGrp="1"/>
          </p:cNvGraphicFramePr>
          <p:nvPr>
            <p:extLst/>
          </p:nvPr>
        </p:nvGraphicFramePr>
        <p:xfrm>
          <a:off x="6535023" y="3656294"/>
          <a:ext cx="5377344" cy="2599512"/>
        </p:xfrm>
        <a:graphic>
          <a:graphicData uri="http://schemas.openxmlformats.org/drawingml/2006/table">
            <a:tbl>
              <a:tblPr bandRow="1">
                <a:tableStyleId>{C083E6E3-FA7D-4D7B-A595-EF9225AFEA82}</a:tableStyleId>
              </a:tblPr>
              <a:tblGrid>
                <a:gridCol w="2688672">
                  <a:extLst>
                    <a:ext uri="{9D8B030D-6E8A-4147-A177-3AD203B41FA5}">
                      <a16:colId xmlns:a16="http://schemas.microsoft.com/office/drawing/2014/main" val="3235200591"/>
                    </a:ext>
                  </a:extLst>
                </a:gridCol>
                <a:gridCol w="2688672">
                  <a:extLst>
                    <a:ext uri="{9D8B030D-6E8A-4147-A177-3AD203B41FA5}">
                      <a16:colId xmlns:a16="http://schemas.microsoft.com/office/drawing/2014/main" val="968050739"/>
                    </a:ext>
                  </a:extLst>
                </a:gridCol>
              </a:tblGrid>
              <a:tr h="438419">
                <a:tc>
                  <a:txBody>
                    <a:bodyPr/>
                    <a:lstStyle/>
                    <a:p>
                      <a:r>
                        <a:rPr kumimoji="1" lang="ja-JP" altLang="en-US" sz="2400" dirty="0"/>
                        <a:t>環境センサー</a:t>
                      </a:r>
                      <a:endParaRPr kumimoji="1" lang="en-US" altLang="ja-JP" sz="2400" dirty="0"/>
                    </a:p>
                  </a:txBody>
                  <a:tcPr/>
                </a:tc>
                <a:tc>
                  <a:txBody>
                    <a:bodyPr/>
                    <a:lstStyle/>
                    <a:p>
                      <a:r>
                        <a:rPr kumimoji="1" lang="en-US" altLang="ja-JP" sz="2400" dirty="0"/>
                        <a:t>ESP32</a:t>
                      </a:r>
                      <a:endParaRPr kumimoji="1" lang="ja-JP" altLang="en-US" sz="2400" dirty="0"/>
                    </a:p>
                  </a:txBody>
                  <a:tcPr/>
                </a:tc>
                <a:extLst>
                  <a:ext uri="{0D108BD9-81ED-4DB2-BD59-A6C34878D82A}">
                    <a16:rowId xmlns:a16="http://schemas.microsoft.com/office/drawing/2014/main" val="965549944"/>
                  </a:ext>
                </a:extLst>
              </a:tr>
              <a:tr h="438419">
                <a:tc>
                  <a:txBody>
                    <a:bodyPr/>
                    <a:lstStyle/>
                    <a:p>
                      <a:r>
                        <a:rPr kumimoji="1" lang="en-US" altLang="ja-JP" sz="2400" dirty="0"/>
                        <a:t>GND</a:t>
                      </a:r>
                    </a:p>
                  </a:txBody>
                  <a:tcPr/>
                </a:tc>
                <a:tc>
                  <a:txBody>
                    <a:bodyPr/>
                    <a:lstStyle/>
                    <a:p>
                      <a:r>
                        <a:rPr kumimoji="1" lang="en-US" altLang="ja-JP" sz="2400" dirty="0"/>
                        <a:t>GND</a:t>
                      </a:r>
                      <a:endParaRPr kumimoji="1" lang="ja-JP" altLang="en-US" sz="2400" dirty="0"/>
                    </a:p>
                  </a:txBody>
                  <a:tcPr/>
                </a:tc>
                <a:extLst>
                  <a:ext uri="{0D108BD9-81ED-4DB2-BD59-A6C34878D82A}">
                    <a16:rowId xmlns:a16="http://schemas.microsoft.com/office/drawing/2014/main" val="2999460043"/>
                  </a:ext>
                </a:extLst>
              </a:tr>
              <a:tr h="438419">
                <a:tc>
                  <a:txBody>
                    <a:bodyPr/>
                    <a:lstStyle/>
                    <a:p>
                      <a:r>
                        <a:rPr kumimoji="1" lang="en-US" altLang="ja-JP" sz="2400" dirty="0"/>
                        <a:t>5V</a:t>
                      </a:r>
                    </a:p>
                  </a:txBody>
                  <a:tcPr/>
                </a:tc>
                <a:tc>
                  <a:txBody>
                    <a:bodyPr/>
                    <a:lstStyle/>
                    <a:p>
                      <a:r>
                        <a:rPr kumimoji="1" lang="en-US" altLang="ja-JP" sz="2400" dirty="0"/>
                        <a:t>5V</a:t>
                      </a:r>
                      <a:endParaRPr kumimoji="1" lang="ja-JP" altLang="en-US" sz="2400" dirty="0"/>
                    </a:p>
                  </a:txBody>
                  <a:tcPr/>
                </a:tc>
                <a:extLst>
                  <a:ext uri="{0D108BD9-81ED-4DB2-BD59-A6C34878D82A}">
                    <a16:rowId xmlns:a16="http://schemas.microsoft.com/office/drawing/2014/main" val="2417007323"/>
                  </a:ext>
                </a:extLst>
              </a:tr>
              <a:tr h="613956">
                <a:tc>
                  <a:txBody>
                    <a:bodyPr/>
                    <a:lstStyle/>
                    <a:p>
                      <a:r>
                        <a:rPr kumimoji="1" lang="en-US" altLang="ja-JP" sz="2400" dirty="0"/>
                        <a:t>SDA</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GPIO 21(I2C SDA)</a:t>
                      </a:r>
                    </a:p>
                  </a:txBody>
                  <a:tcPr/>
                </a:tc>
                <a:extLst>
                  <a:ext uri="{0D108BD9-81ED-4DB2-BD59-A6C34878D82A}">
                    <a16:rowId xmlns:a16="http://schemas.microsoft.com/office/drawing/2014/main" val="2562031477"/>
                  </a:ext>
                </a:extLst>
              </a:tr>
              <a:tr h="613956">
                <a:tc>
                  <a:txBody>
                    <a:bodyPr/>
                    <a:lstStyle/>
                    <a:p>
                      <a:r>
                        <a:rPr kumimoji="1" lang="en-US" altLang="ja-JP" sz="2400" dirty="0"/>
                        <a:t>SCL</a:t>
                      </a:r>
                      <a:endParaRPr kumimoji="1" lang="ja-JP" altLang="en-US" sz="2400" dirty="0"/>
                    </a:p>
                  </a:txBody>
                  <a:tcPr/>
                </a:tc>
                <a:tc>
                  <a:txBody>
                    <a:bodyPr/>
                    <a:lstStyle/>
                    <a:p>
                      <a:r>
                        <a:rPr kumimoji="1" lang="en-US" altLang="ja-JP" sz="2400" dirty="0"/>
                        <a:t>GPIO 22(I2C SCL)</a:t>
                      </a:r>
                      <a:endParaRPr kumimoji="1" lang="ja-JP" altLang="en-US" sz="2400" dirty="0"/>
                    </a:p>
                  </a:txBody>
                  <a:tcPr/>
                </a:tc>
                <a:extLst>
                  <a:ext uri="{0D108BD9-81ED-4DB2-BD59-A6C34878D82A}">
                    <a16:rowId xmlns:a16="http://schemas.microsoft.com/office/drawing/2014/main" val="2320617116"/>
                  </a:ext>
                </a:extLst>
              </a:tr>
            </a:tbl>
          </a:graphicData>
        </a:graphic>
      </p:graphicFrame>
    </p:spTree>
    <p:extLst>
      <p:ext uri="{BB962C8B-B14F-4D97-AF65-F5344CB8AC3E}">
        <p14:creationId xmlns:p14="http://schemas.microsoft.com/office/powerpoint/2010/main" val="495741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C4D55-5C70-4DAE-B8A2-0FFCCFDFCFF4}"/>
              </a:ext>
            </a:extLst>
          </p:cNvPr>
          <p:cNvSpPr>
            <a:spLocks noGrp="1"/>
          </p:cNvSpPr>
          <p:nvPr>
            <p:ph type="title"/>
          </p:nvPr>
        </p:nvSpPr>
        <p:spPr/>
        <p:txBody>
          <a:bodyPr/>
          <a:lstStyle/>
          <a:p>
            <a:r>
              <a:rPr kumimoji="1" lang="ja-JP" altLang="en-US" dirty="0"/>
              <a:t>プログラムを打ってみる</a:t>
            </a:r>
          </a:p>
        </p:txBody>
      </p:sp>
      <p:sp>
        <p:nvSpPr>
          <p:cNvPr id="4" name="テキスト ボックス 3">
            <a:extLst>
              <a:ext uri="{FF2B5EF4-FFF2-40B4-BE49-F238E27FC236}">
                <a16:creationId xmlns:a16="http://schemas.microsoft.com/office/drawing/2014/main" id="{EF212546-8C4C-4D0E-A182-986D033FA46A}"/>
              </a:ext>
            </a:extLst>
          </p:cNvPr>
          <p:cNvSpPr txBox="1"/>
          <p:nvPr/>
        </p:nvSpPr>
        <p:spPr>
          <a:xfrm>
            <a:off x="1152647" y="2037686"/>
            <a:ext cx="9947665" cy="461665"/>
          </a:xfrm>
          <a:prstGeom prst="rect">
            <a:avLst/>
          </a:prstGeom>
          <a:noFill/>
        </p:spPr>
        <p:txBody>
          <a:bodyPr wrap="square" rtlCol="0">
            <a:spAutoFit/>
          </a:bodyPr>
          <a:lstStyle/>
          <a:p>
            <a:r>
              <a:rPr kumimoji="1" lang="en-US" altLang="ja-JP" sz="2400" dirty="0"/>
              <a:t>Ambient_for_esp32.ino</a:t>
            </a:r>
            <a:r>
              <a:rPr kumimoji="1" lang="ja-JP" altLang="en-US" sz="2400" dirty="0"/>
              <a:t>を開いてみて実行してみましょう！</a:t>
            </a:r>
            <a:endParaRPr kumimoji="1" lang="en-US" altLang="ja-JP" sz="2400" dirty="0"/>
          </a:p>
        </p:txBody>
      </p:sp>
      <p:pic>
        <p:nvPicPr>
          <p:cNvPr id="6" name="図 5">
            <a:extLst>
              <a:ext uri="{FF2B5EF4-FFF2-40B4-BE49-F238E27FC236}">
                <a16:creationId xmlns:a16="http://schemas.microsoft.com/office/drawing/2014/main" id="{F514D9B2-C200-4248-AEF3-499F58591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97336"/>
            <a:ext cx="8276395" cy="3522627"/>
          </a:xfrm>
          <a:prstGeom prst="rect">
            <a:avLst/>
          </a:prstGeom>
        </p:spPr>
      </p:pic>
    </p:spTree>
    <p:extLst>
      <p:ext uri="{BB962C8B-B14F-4D97-AF65-F5344CB8AC3E}">
        <p14:creationId xmlns:p14="http://schemas.microsoft.com/office/powerpoint/2010/main" val="423899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0D46E-6662-45AF-BCDC-BA4BD6557AE7}"/>
              </a:ext>
            </a:extLst>
          </p:cNvPr>
          <p:cNvSpPr>
            <a:spLocks noGrp="1"/>
          </p:cNvSpPr>
          <p:nvPr>
            <p:ph type="title"/>
          </p:nvPr>
        </p:nvSpPr>
        <p:spPr/>
        <p:txBody>
          <a:bodyPr/>
          <a:lstStyle/>
          <a:p>
            <a:r>
              <a:rPr lang="en-US" altLang="ja-JP" dirty="0"/>
              <a:t>Ambient</a:t>
            </a:r>
            <a:r>
              <a:rPr lang="ja-JP" altLang="en-US" dirty="0"/>
              <a:t>を見てみる</a:t>
            </a:r>
            <a:endParaRPr kumimoji="1" lang="ja-JP" altLang="en-US" dirty="0"/>
          </a:p>
        </p:txBody>
      </p:sp>
      <p:sp>
        <p:nvSpPr>
          <p:cNvPr id="4" name="テキスト ボックス 3">
            <a:extLst>
              <a:ext uri="{FF2B5EF4-FFF2-40B4-BE49-F238E27FC236}">
                <a16:creationId xmlns:a16="http://schemas.microsoft.com/office/drawing/2014/main" id="{A38C9645-94F6-4DDA-BB43-443952C4ECB3}"/>
              </a:ext>
            </a:extLst>
          </p:cNvPr>
          <p:cNvSpPr txBox="1"/>
          <p:nvPr/>
        </p:nvSpPr>
        <p:spPr>
          <a:xfrm>
            <a:off x="7037614" y="6396335"/>
            <a:ext cx="5154386" cy="461665"/>
          </a:xfrm>
          <a:prstGeom prst="rect">
            <a:avLst/>
          </a:prstGeom>
          <a:noFill/>
        </p:spPr>
        <p:txBody>
          <a:bodyPr wrap="square" rtlCol="0">
            <a:spAutoFit/>
          </a:bodyPr>
          <a:lstStyle/>
          <a:p>
            <a:pPr algn="r"/>
            <a:r>
              <a:rPr kumimoji="1" lang="ja-JP" altLang="en-US" sz="2400" dirty="0">
                <a:solidFill>
                  <a:schemeClr val="bg1"/>
                </a:solidFill>
              </a:rPr>
              <a:t>これで以上になります！</a:t>
            </a:r>
          </a:p>
        </p:txBody>
      </p:sp>
      <p:sp>
        <p:nvSpPr>
          <p:cNvPr id="5" name="テキスト ボックス 4">
            <a:extLst>
              <a:ext uri="{FF2B5EF4-FFF2-40B4-BE49-F238E27FC236}">
                <a16:creationId xmlns:a16="http://schemas.microsoft.com/office/drawing/2014/main" id="{78BB455F-58E2-4E86-8F55-AE51B4AE2665}"/>
              </a:ext>
            </a:extLst>
          </p:cNvPr>
          <p:cNvSpPr txBox="1"/>
          <p:nvPr/>
        </p:nvSpPr>
        <p:spPr>
          <a:xfrm>
            <a:off x="870777" y="1879134"/>
            <a:ext cx="10058400" cy="1569660"/>
          </a:xfrm>
          <a:prstGeom prst="rect">
            <a:avLst/>
          </a:prstGeom>
          <a:noFill/>
        </p:spPr>
        <p:txBody>
          <a:bodyPr wrap="square" rtlCol="0">
            <a:spAutoFit/>
          </a:bodyPr>
          <a:lstStyle/>
          <a:p>
            <a:r>
              <a:rPr kumimoji="1" lang="ja-JP" altLang="en-US" sz="2400" dirty="0"/>
              <a:t>グラフを見るのですが、ある程度データがたまってからデータを見たほうがグラフになっているので家に帰って実行して一日後ぐらいにグラフを見てみましょう。</a:t>
            </a:r>
            <a:endParaRPr kumimoji="1" lang="en-US" altLang="ja-JP" sz="2400" dirty="0"/>
          </a:p>
          <a:p>
            <a:r>
              <a:rPr kumimoji="1" lang="en-US" altLang="ja-JP" sz="2400" dirty="0"/>
              <a:t>IoT</a:t>
            </a:r>
            <a:r>
              <a:rPr kumimoji="1" lang="ja-JP" altLang="en-US" sz="2400" dirty="0" err="1"/>
              <a:t>って</a:t>
            </a:r>
            <a:r>
              <a:rPr kumimoji="1" lang="ja-JP" altLang="en-US" sz="2400" dirty="0"/>
              <a:t>感じになっているはずです。</a:t>
            </a:r>
          </a:p>
        </p:txBody>
      </p:sp>
      <p:pic>
        <p:nvPicPr>
          <p:cNvPr id="11" name="図 10">
            <a:extLst>
              <a:ext uri="{FF2B5EF4-FFF2-40B4-BE49-F238E27FC236}">
                <a16:creationId xmlns:a16="http://schemas.microsoft.com/office/drawing/2014/main" id="{E93E2929-B366-4491-9088-312C3117D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035" y="3514526"/>
            <a:ext cx="4039256" cy="2609655"/>
          </a:xfrm>
          <a:prstGeom prst="rect">
            <a:avLst/>
          </a:prstGeom>
        </p:spPr>
      </p:pic>
      <p:pic>
        <p:nvPicPr>
          <p:cNvPr id="13" name="図 12">
            <a:extLst>
              <a:ext uri="{FF2B5EF4-FFF2-40B4-BE49-F238E27FC236}">
                <a16:creationId xmlns:a16="http://schemas.microsoft.com/office/drawing/2014/main" id="{6701A7A3-708C-4C87-A41A-2B4558E1A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977" y="3151813"/>
            <a:ext cx="4038204" cy="3066176"/>
          </a:xfrm>
          <a:prstGeom prst="rect">
            <a:avLst/>
          </a:prstGeom>
        </p:spPr>
      </p:pic>
    </p:spTree>
    <p:extLst>
      <p:ext uri="{BB962C8B-B14F-4D97-AF65-F5344CB8AC3E}">
        <p14:creationId xmlns:p14="http://schemas.microsoft.com/office/powerpoint/2010/main" val="161593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D2A02-C066-4914-8C4C-1340F72C6B75}"/>
              </a:ext>
            </a:extLst>
          </p:cNvPr>
          <p:cNvSpPr>
            <a:spLocks noGrp="1"/>
          </p:cNvSpPr>
          <p:nvPr>
            <p:ph type="title"/>
          </p:nvPr>
        </p:nvSpPr>
        <p:spPr/>
        <p:txBody>
          <a:bodyPr/>
          <a:lstStyle/>
          <a:p>
            <a:r>
              <a:rPr kumimoji="1" lang="en-US" altLang="ja-JP" dirty="0"/>
              <a:t>(</a:t>
            </a:r>
            <a:r>
              <a:rPr kumimoji="1" lang="ja-JP" altLang="en-US" dirty="0"/>
              <a:t>おまけ</a:t>
            </a:r>
            <a:r>
              <a:rPr kumimoji="1" lang="en-US" altLang="ja-JP" dirty="0"/>
              <a:t>)</a:t>
            </a:r>
            <a:r>
              <a:rPr kumimoji="1" lang="ja-JP" altLang="en-US" dirty="0"/>
              <a:t>豊富なセンサー類</a:t>
            </a:r>
          </a:p>
        </p:txBody>
      </p:sp>
      <p:sp>
        <p:nvSpPr>
          <p:cNvPr id="4" name="テキスト ボックス 3">
            <a:extLst>
              <a:ext uri="{FF2B5EF4-FFF2-40B4-BE49-F238E27FC236}">
                <a16:creationId xmlns:a16="http://schemas.microsoft.com/office/drawing/2014/main" id="{106BD4BC-A878-4D83-A48A-871B191479BD}"/>
              </a:ext>
            </a:extLst>
          </p:cNvPr>
          <p:cNvSpPr txBox="1"/>
          <p:nvPr/>
        </p:nvSpPr>
        <p:spPr>
          <a:xfrm>
            <a:off x="341152" y="1737360"/>
            <a:ext cx="11509695" cy="830997"/>
          </a:xfrm>
          <a:prstGeom prst="rect">
            <a:avLst/>
          </a:prstGeom>
          <a:noFill/>
        </p:spPr>
        <p:txBody>
          <a:bodyPr wrap="square" rtlCol="0">
            <a:spAutoFit/>
          </a:bodyPr>
          <a:lstStyle/>
          <a:p>
            <a:r>
              <a:rPr kumimoji="1" lang="ja-JP" altLang="en-US" sz="2400" dirty="0"/>
              <a:t>今回は環境センサー</a:t>
            </a:r>
            <a:r>
              <a:rPr kumimoji="1" lang="en-US" altLang="ja-JP" sz="2400" dirty="0"/>
              <a:t>(</a:t>
            </a:r>
            <a:r>
              <a:rPr kumimoji="1" lang="ja-JP" altLang="en-US" sz="2400" dirty="0"/>
              <a:t>温度、湿度、気圧</a:t>
            </a:r>
            <a:r>
              <a:rPr kumimoji="1" lang="en-US" altLang="ja-JP" sz="2400" dirty="0"/>
              <a:t>)</a:t>
            </a:r>
            <a:r>
              <a:rPr kumimoji="1" lang="ja-JP" altLang="en-US" sz="2400" dirty="0"/>
              <a:t>を使用しましたが、センサーというものは</a:t>
            </a:r>
            <a:endParaRPr kumimoji="1" lang="en-US" altLang="ja-JP" sz="2400" dirty="0"/>
          </a:p>
          <a:p>
            <a:r>
              <a:rPr kumimoji="1" lang="ja-JP" altLang="en-US" sz="2400" dirty="0"/>
              <a:t>ものすごい数存在しています。いくつか面白そうなものを紹介します。</a:t>
            </a:r>
            <a:endParaRPr kumimoji="1" lang="en-US" altLang="ja-JP" sz="2400" dirty="0"/>
          </a:p>
        </p:txBody>
      </p:sp>
      <p:sp>
        <p:nvSpPr>
          <p:cNvPr id="5" name="テキスト ボックス 4">
            <a:extLst>
              <a:ext uri="{FF2B5EF4-FFF2-40B4-BE49-F238E27FC236}">
                <a16:creationId xmlns:a16="http://schemas.microsoft.com/office/drawing/2014/main" id="{79D5352F-6EA3-4688-8EEC-ED17127387BB}"/>
              </a:ext>
            </a:extLst>
          </p:cNvPr>
          <p:cNvSpPr txBox="1"/>
          <p:nvPr/>
        </p:nvSpPr>
        <p:spPr>
          <a:xfrm>
            <a:off x="497467" y="2568357"/>
            <a:ext cx="11258026" cy="34163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フォトリフレクタ</a:t>
            </a:r>
            <a:endParaRPr kumimoji="1" lang="en-US" altLang="ja-JP" dirty="0"/>
          </a:p>
          <a:p>
            <a:r>
              <a:rPr kumimoji="1" lang="ja-JP" altLang="en-US" dirty="0"/>
              <a:t>ものが近づいたら反応します。ゲーセンのメダルの計数機などに使われています。</a:t>
            </a:r>
            <a:endParaRPr kumimoji="1" lang="en-US" altLang="ja-JP" dirty="0"/>
          </a:p>
          <a:p>
            <a:pPr marL="285750" indent="-285750">
              <a:buFont typeface="Arial" panose="020B0604020202020204" pitchFamily="34" charset="0"/>
              <a:buChar char="•"/>
            </a:pPr>
            <a:r>
              <a:rPr kumimoji="1" lang="ja-JP" altLang="en-US" dirty="0"/>
              <a:t>人感センサー</a:t>
            </a:r>
            <a:endParaRPr kumimoji="1" lang="en-US" altLang="ja-JP" dirty="0"/>
          </a:p>
          <a:p>
            <a:r>
              <a:rPr kumimoji="1" lang="ja-JP" altLang="en-US" dirty="0"/>
              <a:t>人が通った時に反応します。通過した人の数を数えるときに使えます。</a:t>
            </a:r>
            <a:endParaRPr kumimoji="1" lang="en-US" altLang="ja-JP" dirty="0"/>
          </a:p>
          <a:p>
            <a:pPr marL="285750" indent="-285750">
              <a:buFont typeface="Arial" panose="020B0604020202020204" pitchFamily="34" charset="0"/>
              <a:buChar char="•"/>
            </a:pPr>
            <a:r>
              <a:rPr kumimoji="1" lang="ja-JP" altLang="en-US" dirty="0"/>
              <a:t>距離センサー</a:t>
            </a:r>
            <a:endParaRPr kumimoji="1" lang="en-US" altLang="ja-JP" dirty="0"/>
          </a:p>
          <a:p>
            <a:r>
              <a:rPr kumimoji="1" lang="ja-JP" altLang="en-US" dirty="0"/>
              <a:t>対象との距離を測ることができます。おもちゃの車につけて距離が来たら停止するというギミックなどに利用されます。</a:t>
            </a:r>
            <a:endParaRPr kumimoji="1" lang="en-US" altLang="ja-JP" dirty="0"/>
          </a:p>
          <a:p>
            <a:pPr marL="285750" indent="-285750">
              <a:buFont typeface="Arial" panose="020B0604020202020204" pitchFamily="34" charset="0"/>
              <a:buChar char="•"/>
            </a:pPr>
            <a:r>
              <a:rPr kumimoji="1" lang="ja-JP" altLang="en-US" dirty="0"/>
              <a:t>角速度センサー</a:t>
            </a:r>
            <a:endParaRPr kumimoji="1" lang="en-US" altLang="ja-JP" dirty="0"/>
          </a:p>
          <a:p>
            <a:r>
              <a:rPr kumimoji="1" lang="ja-JP" altLang="en-US" dirty="0"/>
              <a:t>角度を計測することができます。</a:t>
            </a:r>
            <a:r>
              <a:rPr kumimoji="1" lang="en-US" altLang="ja-JP" dirty="0" err="1"/>
              <a:t>Nintendoswitch</a:t>
            </a:r>
            <a:r>
              <a:rPr kumimoji="1" lang="ja-JP" altLang="en-US" dirty="0"/>
              <a:t>のジャイロ操作</a:t>
            </a:r>
            <a:r>
              <a:rPr kumimoji="1" lang="en-US" altLang="ja-JP" dirty="0"/>
              <a:t>(</a:t>
            </a:r>
            <a:r>
              <a:rPr kumimoji="1" lang="ja-JP" altLang="en-US" dirty="0"/>
              <a:t>スプラトゥーンなど</a:t>
            </a:r>
            <a:r>
              <a:rPr kumimoji="1" lang="en-US" altLang="ja-JP" dirty="0"/>
              <a:t>)</a:t>
            </a:r>
            <a:r>
              <a:rPr kumimoji="1" lang="ja-JP" altLang="en-US" dirty="0"/>
              <a:t>に利用されています。</a:t>
            </a:r>
            <a:endParaRPr kumimoji="1" lang="en-US" altLang="ja-JP" dirty="0"/>
          </a:p>
          <a:p>
            <a:pPr marL="285750" indent="-285750">
              <a:buFont typeface="Arial" panose="020B0604020202020204" pitchFamily="34" charset="0"/>
              <a:buChar char="•"/>
            </a:pPr>
            <a:r>
              <a:rPr kumimoji="1" lang="ja-JP" altLang="en-US" dirty="0"/>
              <a:t>心拍センサー</a:t>
            </a:r>
            <a:endParaRPr kumimoji="1" lang="en-US" altLang="ja-JP" dirty="0"/>
          </a:p>
          <a:p>
            <a:r>
              <a:rPr kumimoji="1" lang="ja-JP" altLang="en-US" dirty="0"/>
              <a:t>血中の酸素濃度なども図ることができます。運動する際につけておくとどれだけの負荷がかかっているのかモニタリングできます。</a:t>
            </a:r>
          </a:p>
        </p:txBody>
      </p:sp>
    </p:spTree>
    <p:extLst>
      <p:ext uri="{BB962C8B-B14F-4D97-AF65-F5344CB8AC3E}">
        <p14:creationId xmlns:p14="http://schemas.microsoft.com/office/powerpoint/2010/main" val="236844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D1BA-A28E-4D97-9C6B-F1E06A8340EF}"/>
              </a:ext>
            </a:extLst>
          </p:cNvPr>
          <p:cNvSpPr>
            <a:spLocks noGrp="1"/>
          </p:cNvSpPr>
          <p:nvPr>
            <p:ph type="title"/>
          </p:nvPr>
        </p:nvSpPr>
        <p:spPr/>
        <p:txBody>
          <a:bodyPr/>
          <a:lstStyle/>
          <a:p>
            <a:r>
              <a:rPr kumimoji="1" lang="en-US" altLang="ja-JP" dirty="0"/>
              <a:t>(</a:t>
            </a:r>
            <a:r>
              <a:rPr kumimoji="1" lang="ja-JP" altLang="en-US" dirty="0"/>
              <a:t>おまけ</a:t>
            </a:r>
            <a:r>
              <a:rPr kumimoji="1" lang="en-US" altLang="ja-JP" dirty="0"/>
              <a:t>)</a:t>
            </a:r>
            <a:r>
              <a:rPr kumimoji="1" lang="ja-JP" altLang="en-US" dirty="0"/>
              <a:t>様々なアイデア</a:t>
            </a:r>
          </a:p>
        </p:txBody>
      </p:sp>
      <p:sp>
        <p:nvSpPr>
          <p:cNvPr id="4" name="テキスト ボックス 3">
            <a:extLst>
              <a:ext uri="{FF2B5EF4-FFF2-40B4-BE49-F238E27FC236}">
                <a16:creationId xmlns:a16="http://schemas.microsoft.com/office/drawing/2014/main" id="{25B6D688-8EFC-4E9E-BF2F-C22889AA9B99}"/>
              </a:ext>
            </a:extLst>
          </p:cNvPr>
          <p:cNvSpPr txBox="1"/>
          <p:nvPr/>
        </p:nvSpPr>
        <p:spPr>
          <a:xfrm>
            <a:off x="735995" y="1773846"/>
            <a:ext cx="10419685" cy="830997"/>
          </a:xfrm>
          <a:prstGeom prst="rect">
            <a:avLst/>
          </a:prstGeom>
          <a:noFill/>
        </p:spPr>
        <p:txBody>
          <a:bodyPr wrap="square" rtlCol="0">
            <a:spAutoFit/>
          </a:bodyPr>
          <a:lstStyle/>
          <a:p>
            <a:r>
              <a:rPr kumimoji="1" lang="en-US" altLang="ja-JP" sz="2400" dirty="0"/>
              <a:t>IoT</a:t>
            </a:r>
            <a:r>
              <a:rPr kumimoji="1" lang="ja-JP" altLang="en-US" sz="2400" dirty="0"/>
              <a:t>やマイコン系モノづくりが昔と比較して触りやすい時代になっています。</a:t>
            </a:r>
            <a:endParaRPr kumimoji="1" lang="en-US" altLang="ja-JP" sz="2400" dirty="0"/>
          </a:p>
          <a:p>
            <a:r>
              <a:rPr kumimoji="1" lang="ja-JP" altLang="en-US" sz="2400" dirty="0"/>
              <a:t>少しだけ個人的に面白いネタを紹介します。</a:t>
            </a:r>
          </a:p>
        </p:txBody>
      </p:sp>
      <p:sp>
        <p:nvSpPr>
          <p:cNvPr id="3" name="テキスト ボックス 2">
            <a:extLst>
              <a:ext uri="{FF2B5EF4-FFF2-40B4-BE49-F238E27FC236}">
                <a16:creationId xmlns:a16="http://schemas.microsoft.com/office/drawing/2014/main" id="{EA299717-9234-4D25-9C93-6FE0D785E84D}"/>
              </a:ext>
            </a:extLst>
          </p:cNvPr>
          <p:cNvSpPr txBox="1"/>
          <p:nvPr/>
        </p:nvSpPr>
        <p:spPr>
          <a:xfrm>
            <a:off x="283548" y="2568357"/>
            <a:ext cx="11100313" cy="380727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指紋認証で開くママチャリ</a:t>
            </a:r>
            <a:endParaRPr kumimoji="1" lang="en-US" altLang="ja-JP" sz="2400" dirty="0"/>
          </a:p>
          <a:p>
            <a:r>
              <a:rPr lang="ja-JP" altLang="en-US" sz="2400" dirty="0"/>
              <a:t>　　</a:t>
            </a:r>
            <a:r>
              <a:rPr lang="en-US" altLang="ja-JP" sz="2400" dirty="0">
                <a:hlinkClick r:id="rId2"/>
              </a:rPr>
              <a:t>http://netgeek.biz/archives/150094</a:t>
            </a:r>
            <a:endParaRPr lang="en-US" altLang="ja-JP" sz="2400" dirty="0"/>
          </a:p>
          <a:p>
            <a:r>
              <a:rPr lang="en-US" altLang="ja-JP" sz="2400" dirty="0"/>
              <a:t>	</a:t>
            </a:r>
            <a:r>
              <a:rPr lang="ja-JP" altLang="en-US" sz="2400" dirty="0"/>
              <a:t>指紋認証を使ってママチャリのカギの代わりをするというもの</a:t>
            </a:r>
            <a:endParaRPr lang="en-US" altLang="ja-JP" sz="2400" dirty="0"/>
          </a:p>
          <a:p>
            <a:pPr marL="285750" indent="-285750">
              <a:buFont typeface="Arial" panose="020B0604020202020204" pitchFamily="34" charset="0"/>
              <a:buChar char="•"/>
            </a:pPr>
            <a:r>
              <a:rPr kumimoji="1" lang="en-US" altLang="ja-JP" sz="2400" dirty="0" err="1"/>
              <a:t>PLENbit</a:t>
            </a:r>
            <a:endParaRPr kumimoji="1" lang="en-US" altLang="ja-JP" sz="2400" dirty="0"/>
          </a:p>
          <a:p>
            <a:r>
              <a:rPr kumimoji="1" lang="en-US" altLang="ja-JP" sz="2400" dirty="0"/>
              <a:t>	</a:t>
            </a:r>
            <a:r>
              <a:rPr lang="en-US" altLang="ja-JP" sz="2400" dirty="0">
                <a:hlinkClick r:id="rId3"/>
              </a:rPr>
              <a:t>https://twitter.com/PLEN_Project</a:t>
            </a:r>
            <a:endParaRPr lang="en-US" altLang="ja-JP" sz="2400" dirty="0"/>
          </a:p>
          <a:p>
            <a:r>
              <a:rPr kumimoji="1" lang="en-US" altLang="ja-JP" sz="2400" dirty="0"/>
              <a:t>	m5stack</a:t>
            </a:r>
            <a:r>
              <a:rPr kumimoji="1" lang="ja-JP" altLang="en-US" sz="2400" dirty="0"/>
              <a:t>や</a:t>
            </a:r>
            <a:r>
              <a:rPr kumimoji="1" lang="en-US" altLang="ja-JP" sz="2400" dirty="0" err="1"/>
              <a:t>microbit</a:t>
            </a:r>
            <a:r>
              <a:rPr kumimoji="1" lang="ja-JP" altLang="en-US" sz="2400" dirty="0"/>
              <a:t>などを使って教育用ロボットを作成するプロジェクト</a:t>
            </a:r>
            <a:endParaRPr kumimoji="1" lang="en-US" altLang="ja-JP" sz="2400" dirty="0"/>
          </a:p>
          <a:p>
            <a:pPr marL="342900" indent="-342900">
              <a:buFont typeface="Arial" panose="020B0604020202020204" pitchFamily="34" charset="0"/>
              <a:buChar char="•"/>
            </a:pPr>
            <a:r>
              <a:rPr kumimoji="1" lang="en-US" altLang="ja-JP" sz="2400" dirty="0" err="1"/>
              <a:t>Petoi</a:t>
            </a:r>
            <a:r>
              <a:rPr kumimoji="1" lang="en-US" altLang="ja-JP" sz="2400" dirty="0"/>
              <a:t> project</a:t>
            </a:r>
          </a:p>
          <a:p>
            <a:r>
              <a:rPr kumimoji="1" lang="en-US" altLang="ja-JP" sz="2400" dirty="0"/>
              <a:t>	</a:t>
            </a:r>
            <a:r>
              <a:rPr lang="en-US" altLang="ja-JP" sz="2400" dirty="0">
                <a:hlinkClick r:id="rId4"/>
              </a:rPr>
              <a:t>https://create.arduino.cc/projecthub/RzLi/petoi-nybble-944867?ref=platform&amp;ref_id=424_trending___&amp;offset=118</a:t>
            </a:r>
            <a:endParaRPr kumimoji="1" lang="en-US" altLang="ja-JP" sz="2400" dirty="0"/>
          </a:p>
          <a:p>
            <a:r>
              <a:rPr kumimoji="1" lang="en-US" altLang="ja-JP" sz="2400" dirty="0"/>
              <a:t>	Arduino</a:t>
            </a:r>
            <a:r>
              <a:rPr kumimoji="1" lang="ja-JP" altLang="en-US" sz="2400" dirty="0"/>
              <a:t>を用いた猫のロボット。かわいい。</a:t>
            </a:r>
            <a:endParaRPr kumimoji="1" lang="en-US" altLang="ja-JP" sz="2400" dirty="0"/>
          </a:p>
        </p:txBody>
      </p:sp>
      <p:pic>
        <p:nvPicPr>
          <p:cNvPr id="6" name="図 5">
            <a:extLst>
              <a:ext uri="{FF2B5EF4-FFF2-40B4-BE49-F238E27FC236}">
                <a16:creationId xmlns:a16="http://schemas.microsoft.com/office/drawing/2014/main" id="{34A34386-24C6-4972-B5EF-D75441C6D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8224" y="5209561"/>
            <a:ext cx="2831896" cy="1570491"/>
          </a:xfrm>
          <a:prstGeom prst="rect">
            <a:avLst/>
          </a:prstGeom>
        </p:spPr>
      </p:pic>
      <p:pic>
        <p:nvPicPr>
          <p:cNvPr id="8" name="図 7">
            <a:extLst>
              <a:ext uri="{FF2B5EF4-FFF2-40B4-BE49-F238E27FC236}">
                <a16:creationId xmlns:a16="http://schemas.microsoft.com/office/drawing/2014/main" id="{C1619ADC-FD64-4A89-B34A-5465CA3B89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69461" y="3333669"/>
            <a:ext cx="1714150" cy="1083504"/>
          </a:xfrm>
          <a:prstGeom prst="rect">
            <a:avLst/>
          </a:prstGeom>
        </p:spPr>
      </p:pic>
      <p:pic>
        <p:nvPicPr>
          <p:cNvPr id="10" name="図 9">
            <a:extLst>
              <a:ext uri="{FF2B5EF4-FFF2-40B4-BE49-F238E27FC236}">
                <a16:creationId xmlns:a16="http://schemas.microsoft.com/office/drawing/2014/main" id="{50D285F4-6B8C-4DB2-B1C7-4EE35AF29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17766" y="2138778"/>
            <a:ext cx="1192354" cy="1177512"/>
          </a:xfrm>
          <a:prstGeom prst="rect">
            <a:avLst/>
          </a:prstGeom>
        </p:spPr>
      </p:pic>
    </p:spTree>
    <p:extLst>
      <p:ext uri="{BB962C8B-B14F-4D97-AF65-F5344CB8AC3E}">
        <p14:creationId xmlns:p14="http://schemas.microsoft.com/office/powerpoint/2010/main" val="67115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A2C53-BAF3-4114-BE72-FF7E8158E553}"/>
              </a:ext>
            </a:extLst>
          </p:cNvPr>
          <p:cNvSpPr>
            <a:spLocks noGrp="1"/>
          </p:cNvSpPr>
          <p:nvPr>
            <p:ph type="title"/>
          </p:nvPr>
        </p:nvSpPr>
        <p:spPr/>
        <p:txBody>
          <a:bodyPr/>
          <a:lstStyle/>
          <a:p>
            <a:r>
              <a:rPr lang="en-US" altLang="ja-JP" dirty="0"/>
              <a:t>(</a:t>
            </a:r>
            <a:r>
              <a:rPr lang="ja-JP" altLang="en-US" dirty="0"/>
              <a:t>おまけ</a:t>
            </a:r>
            <a:r>
              <a:rPr lang="en-US" altLang="ja-JP" dirty="0"/>
              <a:t>)</a:t>
            </a:r>
            <a:r>
              <a:rPr lang="ja-JP" altLang="en-US" dirty="0"/>
              <a:t> マイコンも</a:t>
            </a:r>
            <a:r>
              <a:rPr lang="en-US" altLang="ja-JP" dirty="0"/>
              <a:t>AI</a:t>
            </a:r>
            <a:r>
              <a:rPr lang="ja-JP" altLang="en-US" dirty="0"/>
              <a:t>の時代？</a:t>
            </a:r>
            <a:endParaRPr kumimoji="1" lang="ja-JP" altLang="en-US" dirty="0"/>
          </a:p>
        </p:txBody>
      </p:sp>
      <p:sp>
        <p:nvSpPr>
          <p:cNvPr id="5" name="テキスト ボックス 4">
            <a:extLst>
              <a:ext uri="{FF2B5EF4-FFF2-40B4-BE49-F238E27FC236}">
                <a16:creationId xmlns:a16="http://schemas.microsoft.com/office/drawing/2014/main" id="{39BC940D-2B2B-498A-845C-523C057FEA41}"/>
              </a:ext>
            </a:extLst>
          </p:cNvPr>
          <p:cNvSpPr txBox="1"/>
          <p:nvPr/>
        </p:nvSpPr>
        <p:spPr>
          <a:xfrm>
            <a:off x="942363" y="1737359"/>
            <a:ext cx="10058400" cy="1015663"/>
          </a:xfrm>
          <a:prstGeom prst="rect">
            <a:avLst/>
          </a:prstGeom>
          <a:noFill/>
        </p:spPr>
        <p:txBody>
          <a:bodyPr wrap="square" rtlCol="0">
            <a:spAutoFit/>
          </a:bodyPr>
          <a:lstStyle/>
          <a:p>
            <a:r>
              <a:rPr kumimoji="1" lang="ja-JP" altLang="en-US" sz="2000" dirty="0"/>
              <a:t>最近では小型のマイコンでも</a:t>
            </a:r>
            <a:r>
              <a:rPr kumimoji="1" lang="en-US" altLang="ja-JP" sz="2000" dirty="0"/>
              <a:t>K210</a:t>
            </a:r>
            <a:r>
              <a:rPr kumimoji="1" lang="ja-JP" altLang="en-US" sz="2000" dirty="0"/>
              <a:t>チップ搭載のマイコンや</a:t>
            </a:r>
            <a:r>
              <a:rPr kumimoji="1" lang="en-US" altLang="ja-JP" sz="2000" dirty="0"/>
              <a:t>Jetson</a:t>
            </a:r>
            <a:r>
              <a:rPr kumimoji="1" lang="ja-JP" altLang="en-US" sz="2000" dirty="0"/>
              <a:t>などと呼ばれる</a:t>
            </a:r>
            <a:endParaRPr kumimoji="1" lang="en-US" altLang="ja-JP" sz="2000" dirty="0"/>
          </a:p>
          <a:p>
            <a:r>
              <a:rPr kumimoji="1" lang="en-US" altLang="ja-JP" sz="2000" dirty="0"/>
              <a:t>AI(</a:t>
            </a:r>
            <a:r>
              <a:rPr kumimoji="1" lang="ja-JP" altLang="en-US" sz="2000" dirty="0"/>
              <a:t>深層学習</a:t>
            </a:r>
            <a:r>
              <a:rPr kumimoji="1" lang="en-US" altLang="ja-JP" sz="2000" dirty="0"/>
              <a:t>)</a:t>
            </a:r>
            <a:r>
              <a:rPr kumimoji="1" lang="ja-JP" altLang="en-US" sz="2000" dirty="0"/>
              <a:t>と呼ばれるものを実行することができるマイコンが出てきています。</a:t>
            </a:r>
            <a:endParaRPr kumimoji="1" lang="en-US" altLang="ja-JP" sz="2000" dirty="0"/>
          </a:p>
          <a:p>
            <a:r>
              <a:rPr kumimoji="1" lang="ja-JP" altLang="en-US" sz="2000" dirty="0"/>
              <a:t>少しだけ紹介します。</a:t>
            </a:r>
          </a:p>
        </p:txBody>
      </p:sp>
      <p:sp>
        <p:nvSpPr>
          <p:cNvPr id="6" name="テキスト ボックス 5">
            <a:extLst>
              <a:ext uri="{FF2B5EF4-FFF2-40B4-BE49-F238E27FC236}">
                <a16:creationId xmlns:a16="http://schemas.microsoft.com/office/drawing/2014/main" id="{99B7E1E0-45C8-439A-8171-6125C29181F9}"/>
              </a:ext>
            </a:extLst>
          </p:cNvPr>
          <p:cNvSpPr txBox="1"/>
          <p:nvPr/>
        </p:nvSpPr>
        <p:spPr>
          <a:xfrm>
            <a:off x="896941" y="2753022"/>
            <a:ext cx="10258739" cy="2862322"/>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ja-JP" sz="2000" dirty="0"/>
              <a:t>M5stickV</a:t>
            </a:r>
          </a:p>
          <a:p>
            <a:pPr lvl="1"/>
            <a:r>
              <a:rPr kumimoji="1" lang="en-US" altLang="ja-JP" sz="2000" dirty="0"/>
              <a:t>K210</a:t>
            </a:r>
            <a:r>
              <a:rPr kumimoji="1" lang="ja-JP" altLang="en-US" sz="2000" dirty="0"/>
              <a:t>という軽量な深層学習のモデルを動かすことができることが売りのマイコン。</a:t>
            </a:r>
            <a:endParaRPr kumimoji="1" lang="en-US" altLang="ja-JP" sz="2000" dirty="0"/>
          </a:p>
          <a:p>
            <a:pPr lvl="1"/>
            <a:r>
              <a:rPr kumimoji="1" lang="ja-JP" altLang="en-US" sz="2000" dirty="0"/>
              <a:t>物体検出や軽度な自動運転などで利用されがち</a:t>
            </a:r>
            <a:endParaRPr kumimoji="1" lang="en-US" altLang="ja-JP" sz="2000" dirty="0"/>
          </a:p>
          <a:p>
            <a:pPr lvl="1"/>
            <a:r>
              <a:rPr kumimoji="1" lang="ja-JP" altLang="en-US" sz="2000" dirty="0"/>
              <a:t>同会社からカメラ部分に特化した</a:t>
            </a:r>
            <a:r>
              <a:rPr kumimoji="1" lang="en-US" altLang="ja-JP" sz="2000" dirty="0" err="1"/>
              <a:t>UnitV</a:t>
            </a:r>
            <a:r>
              <a:rPr kumimoji="1" lang="ja-JP" altLang="en-US" sz="2000" dirty="0"/>
              <a:t>も最近販売開始</a:t>
            </a:r>
            <a:r>
              <a:rPr kumimoji="1" lang="en-US" altLang="ja-JP" sz="2000" dirty="0"/>
              <a:t>(</a:t>
            </a:r>
            <a:r>
              <a:rPr kumimoji="1" lang="ja-JP" altLang="en-US" sz="2000" dirty="0"/>
              <a:t>日本まだだけど・・・</a:t>
            </a:r>
            <a:r>
              <a:rPr kumimoji="1" lang="en-US" altLang="ja-JP" sz="2000" dirty="0"/>
              <a:t>)</a:t>
            </a:r>
          </a:p>
          <a:p>
            <a:pPr marL="285750" indent="-285750">
              <a:buFont typeface="Wingdings" panose="05000000000000000000" pitchFamily="2" charset="2"/>
              <a:buChar char="l"/>
            </a:pPr>
            <a:r>
              <a:rPr kumimoji="1" lang="en-US" altLang="ja-JP" sz="2000" dirty="0"/>
              <a:t>Jetson series</a:t>
            </a:r>
          </a:p>
          <a:p>
            <a:r>
              <a:rPr kumimoji="1" lang="en-US" altLang="ja-JP" sz="2000" dirty="0"/>
              <a:t>	Nvidia</a:t>
            </a:r>
            <a:r>
              <a:rPr kumimoji="1" lang="ja-JP" altLang="en-US" sz="2000" dirty="0"/>
              <a:t>という</a:t>
            </a:r>
            <a:r>
              <a:rPr kumimoji="1" lang="en-US" altLang="ja-JP" sz="2000" dirty="0"/>
              <a:t>GPU</a:t>
            </a:r>
            <a:r>
              <a:rPr kumimoji="1" lang="ja-JP" altLang="en-US" sz="2000" dirty="0"/>
              <a:t>を発売している会社が発売した</a:t>
            </a:r>
            <a:r>
              <a:rPr kumimoji="1" lang="en-US" altLang="ja-JP" sz="2000" dirty="0"/>
              <a:t>GPU</a:t>
            </a:r>
            <a:r>
              <a:rPr kumimoji="1" lang="ja-JP" altLang="en-US" sz="2000" dirty="0"/>
              <a:t>が搭載されたマイコン。</a:t>
            </a:r>
            <a:endParaRPr kumimoji="1" lang="en-US" altLang="ja-JP" sz="2000" dirty="0"/>
          </a:p>
          <a:p>
            <a:r>
              <a:rPr kumimoji="1" lang="en-US" altLang="ja-JP" sz="2000" dirty="0"/>
              <a:t>	Ubuntu</a:t>
            </a:r>
            <a:r>
              <a:rPr kumimoji="1" lang="ja-JP" altLang="en-US" sz="2000" dirty="0"/>
              <a:t>で動作するので比較的操作は簡単。</a:t>
            </a:r>
            <a:endParaRPr kumimoji="1" lang="en-US" altLang="ja-JP" sz="2000" dirty="0"/>
          </a:p>
          <a:p>
            <a:r>
              <a:rPr kumimoji="1" lang="en-US" altLang="ja-JP" sz="2000" dirty="0"/>
              <a:t>	</a:t>
            </a:r>
            <a:r>
              <a:rPr kumimoji="1" lang="en-US" altLang="ja-JP" sz="2000" dirty="0" err="1"/>
              <a:t>Jetracer</a:t>
            </a:r>
            <a:r>
              <a:rPr kumimoji="1" lang="ja-JP" altLang="en-US" sz="2000" dirty="0"/>
              <a:t>と呼ばれる自動運転や</a:t>
            </a:r>
            <a:r>
              <a:rPr kumimoji="1" lang="en-US" altLang="ja-JP" sz="2000" dirty="0"/>
              <a:t>K210</a:t>
            </a:r>
            <a:r>
              <a:rPr kumimoji="1" lang="ja-JP" altLang="en-US" sz="2000" dirty="0"/>
              <a:t>よりは深い層の学習モデルを動かすことできる。</a:t>
            </a:r>
            <a:endParaRPr kumimoji="1" lang="en-US" altLang="ja-JP" sz="2000" dirty="0"/>
          </a:p>
          <a:p>
            <a:r>
              <a:rPr kumimoji="1" lang="en-US" altLang="ja-JP" sz="2000" dirty="0"/>
              <a:t>	GPU</a:t>
            </a:r>
            <a:r>
              <a:rPr kumimoji="1" lang="ja-JP" altLang="en-US" sz="2000" dirty="0"/>
              <a:t>を利用してグラフィックス的な操作に利用している方も・・・</a:t>
            </a:r>
          </a:p>
        </p:txBody>
      </p:sp>
      <p:pic>
        <p:nvPicPr>
          <p:cNvPr id="8" name="図 7">
            <a:extLst>
              <a:ext uri="{FF2B5EF4-FFF2-40B4-BE49-F238E27FC236}">
                <a16:creationId xmlns:a16="http://schemas.microsoft.com/office/drawing/2014/main" id="{579430F1-895F-4F26-B425-D417E2FC9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024" y="1723725"/>
            <a:ext cx="1365146" cy="1365146"/>
          </a:xfrm>
          <a:prstGeom prst="rect">
            <a:avLst/>
          </a:prstGeom>
        </p:spPr>
      </p:pic>
      <p:pic>
        <p:nvPicPr>
          <p:cNvPr id="10" name="図 9">
            <a:extLst>
              <a:ext uri="{FF2B5EF4-FFF2-40B4-BE49-F238E27FC236}">
                <a16:creationId xmlns:a16="http://schemas.microsoft.com/office/drawing/2014/main" id="{9D85FE97-F1E9-428B-93A8-647FAFD5A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051" y="5238051"/>
            <a:ext cx="1619949" cy="1619949"/>
          </a:xfrm>
          <a:prstGeom prst="rect">
            <a:avLst/>
          </a:prstGeom>
        </p:spPr>
      </p:pic>
    </p:spTree>
    <p:extLst>
      <p:ext uri="{BB962C8B-B14F-4D97-AF65-F5344CB8AC3E}">
        <p14:creationId xmlns:p14="http://schemas.microsoft.com/office/powerpoint/2010/main" val="800544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72203-0284-4CF7-9E9C-0BC3E0D31190}"/>
              </a:ext>
            </a:extLst>
          </p:cNvPr>
          <p:cNvSpPr>
            <a:spLocks noGrp="1"/>
          </p:cNvSpPr>
          <p:nvPr>
            <p:ph type="title"/>
          </p:nvPr>
        </p:nvSpPr>
        <p:spPr/>
        <p:txBody>
          <a:bodyPr>
            <a:normAutofit/>
          </a:bodyPr>
          <a:lstStyle/>
          <a:p>
            <a:r>
              <a:rPr kumimoji="1" lang="en-US" altLang="ja-JP" sz="4000" dirty="0"/>
              <a:t>(</a:t>
            </a:r>
            <a:r>
              <a:rPr kumimoji="1" lang="ja-JP" altLang="en-US" sz="4000" dirty="0"/>
              <a:t>おまけ</a:t>
            </a:r>
            <a:r>
              <a:rPr kumimoji="1" lang="en-US" altLang="ja-JP" sz="4000" dirty="0"/>
              <a:t>)</a:t>
            </a:r>
            <a:r>
              <a:rPr kumimoji="1" lang="ja-JP" altLang="en-US" sz="4000" dirty="0"/>
              <a:t>マイコンを使用した</a:t>
            </a:r>
            <a:r>
              <a:rPr kumimoji="1" lang="en-US" altLang="ja-JP" sz="4000" dirty="0"/>
              <a:t>AI</a:t>
            </a:r>
            <a:r>
              <a:rPr kumimoji="1" lang="ja-JP" altLang="en-US" sz="4000" dirty="0"/>
              <a:t>の</a:t>
            </a:r>
            <a:r>
              <a:rPr lang="ja-JP" altLang="en-US" sz="4000" dirty="0"/>
              <a:t>活用例</a:t>
            </a:r>
            <a:endParaRPr kumimoji="1" lang="ja-JP" altLang="en-US" sz="4000" dirty="0"/>
          </a:p>
        </p:txBody>
      </p:sp>
      <p:sp>
        <p:nvSpPr>
          <p:cNvPr id="4" name="テキスト ボックス 3">
            <a:extLst>
              <a:ext uri="{FF2B5EF4-FFF2-40B4-BE49-F238E27FC236}">
                <a16:creationId xmlns:a16="http://schemas.microsoft.com/office/drawing/2014/main" id="{4431235D-9707-4BBA-A26E-C93708AEB40F}"/>
              </a:ext>
            </a:extLst>
          </p:cNvPr>
          <p:cNvSpPr txBox="1"/>
          <p:nvPr/>
        </p:nvSpPr>
        <p:spPr>
          <a:xfrm>
            <a:off x="1097280" y="1803633"/>
            <a:ext cx="2954655" cy="461665"/>
          </a:xfrm>
          <a:prstGeom prst="rect">
            <a:avLst/>
          </a:prstGeom>
          <a:noFill/>
        </p:spPr>
        <p:txBody>
          <a:bodyPr wrap="none" rtlCol="0">
            <a:spAutoFit/>
          </a:bodyPr>
          <a:lstStyle/>
          <a:p>
            <a:r>
              <a:rPr kumimoji="1" lang="ja-JP" altLang="en-US" sz="2400" dirty="0"/>
              <a:t>実用例を紹介します</a:t>
            </a:r>
          </a:p>
        </p:txBody>
      </p:sp>
      <p:sp>
        <p:nvSpPr>
          <p:cNvPr id="5" name="テキスト ボックス 4">
            <a:extLst>
              <a:ext uri="{FF2B5EF4-FFF2-40B4-BE49-F238E27FC236}">
                <a16:creationId xmlns:a16="http://schemas.microsoft.com/office/drawing/2014/main" id="{9DBF6310-9CA2-400B-918D-34B3499F3441}"/>
              </a:ext>
            </a:extLst>
          </p:cNvPr>
          <p:cNvSpPr txBox="1"/>
          <p:nvPr/>
        </p:nvSpPr>
        <p:spPr>
          <a:xfrm>
            <a:off x="192077" y="2265297"/>
            <a:ext cx="10210272" cy="347787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Brownie(M5stickV)</a:t>
            </a:r>
          </a:p>
          <a:p>
            <a:r>
              <a:rPr kumimoji="1" lang="ja-JP" altLang="en-US" sz="2000" dirty="0"/>
              <a:t>　　</a:t>
            </a:r>
            <a:r>
              <a:rPr kumimoji="1" lang="en-US" altLang="ja-JP" sz="2000" dirty="0"/>
              <a:t>M5stickV</a:t>
            </a:r>
            <a:r>
              <a:rPr kumimoji="1" lang="ja-JP" altLang="en-US" sz="2000" dirty="0"/>
              <a:t>で作成された物体認識プログラム。数種類の物体を検出して</a:t>
            </a:r>
            <a:endParaRPr kumimoji="1" lang="en-US" altLang="ja-JP" sz="2000" dirty="0"/>
          </a:p>
          <a:p>
            <a:r>
              <a:rPr kumimoji="1" lang="ja-JP" altLang="en-US" sz="2000" dirty="0"/>
              <a:t>　　検出できたら</a:t>
            </a:r>
            <a:r>
              <a:rPr kumimoji="1" lang="en-US" altLang="ja-JP" sz="2000" dirty="0"/>
              <a:t>Android</a:t>
            </a:r>
            <a:r>
              <a:rPr kumimoji="1" lang="ja-JP" altLang="en-US" sz="2000" dirty="0"/>
              <a:t>のこれでそれが何か教えてくれます。</a:t>
            </a:r>
            <a:endParaRPr kumimoji="1" lang="en-US" altLang="ja-JP" sz="2000" dirty="0"/>
          </a:p>
          <a:p>
            <a:r>
              <a:rPr lang="ja-JP" altLang="en-US" sz="2000" dirty="0"/>
              <a:t>　　</a:t>
            </a:r>
            <a:r>
              <a:rPr lang="en-US" altLang="ja-JP" sz="2000" dirty="0">
                <a:hlinkClick r:id="rId2"/>
              </a:rPr>
              <a:t>https://github.com/ksasao/brownie/blob/master/README.ja.md</a:t>
            </a:r>
            <a:r>
              <a:rPr kumimoji="1" lang="ja-JP" altLang="en-US" sz="2000" dirty="0"/>
              <a:t>　　　　　　　　　　　　　　　　　　　　　　　　　　　　　　　　　　　　　　　　　　　　　　　　　　　　　　　　　　　　　　　　　　　　　　　　　　　　　　　　　　　　　　　　　　　　　　　　　　　　　　　　　　　　　　　　　　　　　　　　　　　　　　　　　　　　　　　　　　　　　　　　　　　　　　　　　　　　　　　　　　　　　　　　　　　　　　　　　　　　　　　　　　　　　　　　　　　　　　　　　　　　　　　　　　　　　　　　　　　　　　　　　　　　　　　　　　　　　　　　　　　　　　　　　　　　　　　　　　　　　　　　　　　　　　　　　　　　　　　　　　　　　　　　　　　　　　　　　　　　　　　</a:t>
            </a:r>
            <a:endParaRPr kumimoji="1" lang="en-US" altLang="ja-JP" sz="2000" dirty="0"/>
          </a:p>
          <a:p>
            <a:pPr marL="285750" indent="-285750">
              <a:buFont typeface="Arial" panose="020B0604020202020204" pitchFamily="34" charset="0"/>
              <a:buChar char="•"/>
            </a:pPr>
            <a:r>
              <a:rPr kumimoji="1" lang="en-US" altLang="ja-JP" sz="2000" dirty="0" err="1"/>
              <a:t>JetRacer</a:t>
            </a:r>
            <a:r>
              <a:rPr kumimoji="1" lang="en-US" altLang="ja-JP" sz="2000" dirty="0"/>
              <a:t>(Jetson </a:t>
            </a:r>
            <a:r>
              <a:rPr kumimoji="1" lang="en-US" altLang="ja-JP" sz="2000" dirty="0" err="1"/>
              <a:t>nano</a:t>
            </a:r>
            <a:r>
              <a:rPr kumimoji="1" lang="en-US" altLang="ja-JP" sz="2000" dirty="0"/>
              <a:t>)</a:t>
            </a:r>
          </a:p>
          <a:p>
            <a:r>
              <a:rPr kumimoji="1" lang="ja-JP" altLang="en-US" sz="2000" dirty="0"/>
              <a:t>　　</a:t>
            </a:r>
            <a:r>
              <a:rPr kumimoji="1" lang="en-US" altLang="ja-JP" sz="2000" dirty="0" err="1"/>
              <a:t>Jetsonnano</a:t>
            </a:r>
            <a:r>
              <a:rPr kumimoji="1" lang="ja-JP" altLang="en-US" sz="2000" dirty="0"/>
              <a:t>のデモとして</a:t>
            </a:r>
            <a:r>
              <a:rPr kumimoji="1" lang="en-US" altLang="ja-JP" sz="2000" dirty="0"/>
              <a:t>Nvidia</a:t>
            </a:r>
            <a:r>
              <a:rPr kumimoji="1" lang="ja-JP" altLang="en-US" sz="2000" dirty="0"/>
              <a:t>が公開した自動運転プログラム。</a:t>
            </a:r>
            <a:endParaRPr kumimoji="1" lang="en-US" altLang="ja-JP" sz="2000" dirty="0"/>
          </a:p>
          <a:p>
            <a:r>
              <a:rPr kumimoji="1" lang="ja-JP" altLang="en-US" sz="2000" dirty="0"/>
              <a:t>　　写真を</a:t>
            </a:r>
            <a:r>
              <a:rPr kumimoji="1" lang="en-US" altLang="ja-JP" sz="2000" dirty="0"/>
              <a:t>100</a:t>
            </a:r>
            <a:r>
              <a:rPr kumimoji="1" lang="ja-JP" altLang="en-US" sz="2000" dirty="0"/>
              <a:t>枚程度</a:t>
            </a:r>
            <a:r>
              <a:rPr kumimoji="1" lang="en-US" altLang="ja-JP" sz="2000" dirty="0"/>
              <a:t>(</a:t>
            </a:r>
            <a:r>
              <a:rPr kumimoji="1" lang="ja-JP" altLang="en-US" sz="2000" dirty="0" err="1"/>
              <a:t>だった</a:t>
            </a:r>
            <a:r>
              <a:rPr kumimoji="1" lang="ja-JP" altLang="en-US" sz="2000" dirty="0"/>
              <a:t>はず</a:t>
            </a:r>
            <a:r>
              <a:rPr kumimoji="1" lang="en-US" altLang="ja-JP" sz="2000" dirty="0"/>
              <a:t>)</a:t>
            </a:r>
            <a:r>
              <a:rPr kumimoji="1" lang="ja-JP" altLang="en-US" sz="2000" dirty="0"/>
              <a:t>撮影してそれを学習、学習内容に沿って運転をする。</a:t>
            </a:r>
            <a:endParaRPr kumimoji="1" lang="en-US" altLang="ja-JP" sz="2000" dirty="0"/>
          </a:p>
          <a:p>
            <a:r>
              <a:rPr lang="ja-JP" altLang="en-US" sz="2000" dirty="0"/>
              <a:t>　　</a:t>
            </a:r>
            <a:r>
              <a:rPr lang="en-US" altLang="ja-JP" sz="2000" dirty="0">
                <a:hlinkClick r:id="rId3"/>
              </a:rPr>
              <a:t>https://github.com/NVIDIA-AI-IOT/jetracer</a:t>
            </a:r>
            <a:endParaRPr kumimoji="1" lang="en-US" altLang="ja-JP" sz="2000" dirty="0"/>
          </a:p>
          <a:p>
            <a:pPr marL="285750" indent="-285750">
              <a:buFont typeface="Arial" panose="020B0604020202020204" pitchFamily="34" charset="0"/>
              <a:buChar char="•"/>
            </a:pPr>
            <a:r>
              <a:rPr kumimoji="1" lang="en-US" altLang="ja-JP" sz="2000" dirty="0" err="1"/>
              <a:t>Openpose</a:t>
            </a:r>
            <a:r>
              <a:rPr kumimoji="1" lang="en-US" altLang="ja-JP" sz="2000" dirty="0"/>
              <a:t>(Jetson)</a:t>
            </a:r>
          </a:p>
          <a:p>
            <a:r>
              <a:rPr kumimoji="1" lang="ja-JP" altLang="en-US" sz="2000" dirty="0"/>
              <a:t>　　動画像から骨格を推定して表示したりできるオープンソースプログラム</a:t>
            </a:r>
            <a:endParaRPr kumimoji="1" lang="en-US" altLang="ja-JP" sz="2000" dirty="0"/>
          </a:p>
          <a:p>
            <a:r>
              <a:rPr kumimoji="1" lang="ja-JP" altLang="en-US" sz="2000" dirty="0"/>
              <a:t>　　実際には</a:t>
            </a:r>
            <a:r>
              <a:rPr kumimoji="1" lang="en-US" altLang="ja-JP" sz="2000" dirty="0"/>
              <a:t>CPU</a:t>
            </a:r>
            <a:r>
              <a:rPr kumimoji="1" lang="ja-JP" altLang="en-US" sz="2000" dirty="0"/>
              <a:t>でも動く。でもマイコンでも動かせる。</a:t>
            </a:r>
          </a:p>
        </p:txBody>
      </p:sp>
      <p:pic>
        <p:nvPicPr>
          <p:cNvPr id="7" name="図 6">
            <a:extLst>
              <a:ext uri="{FF2B5EF4-FFF2-40B4-BE49-F238E27FC236}">
                <a16:creationId xmlns:a16="http://schemas.microsoft.com/office/drawing/2014/main" id="{5779C5EF-145E-4F65-8162-B2CB15B671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1553" y="1539919"/>
            <a:ext cx="1840547" cy="1450757"/>
          </a:xfrm>
          <a:prstGeom prst="rect">
            <a:avLst/>
          </a:prstGeom>
        </p:spPr>
      </p:pic>
      <p:pic>
        <p:nvPicPr>
          <p:cNvPr id="11" name="図 10">
            <a:extLst>
              <a:ext uri="{FF2B5EF4-FFF2-40B4-BE49-F238E27FC236}">
                <a16:creationId xmlns:a16="http://schemas.microsoft.com/office/drawing/2014/main" id="{464EC339-6A38-4129-A93D-52F65BE6C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8772" y="2936401"/>
            <a:ext cx="2053227" cy="1539920"/>
          </a:xfrm>
          <a:prstGeom prst="rect">
            <a:avLst/>
          </a:prstGeom>
        </p:spPr>
      </p:pic>
      <p:pic>
        <p:nvPicPr>
          <p:cNvPr id="13" name="図 12">
            <a:extLst>
              <a:ext uri="{FF2B5EF4-FFF2-40B4-BE49-F238E27FC236}">
                <a16:creationId xmlns:a16="http://schemas.microsoft.com/office/drawing/2014/main" id="{EC3DA370-9EEE-4B6C-9D38-211E51BA8B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9737" y="4785987"/>
            <a:ext cx="2635156" cy="1539919"/>
          </a:xfrm>
          <a:prstGeom prst="rect">
            <a:avLst/>
          </a:prstGeom>
        </p:spPr>
      </p:pic>
    </p:spTree>
    <p:extLst>
      <p:ext uri="{BB962C8B-B14F-4D97-AF65-F5344CB8AC3E}">
        <p14:creationId xmlns:p14="http://schemas.microsoft.com/office/powerpoint/2010/main" val="2858215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08C929-E98E-45D3-8E13-B8FF5E50B6E1}"/>
              </a:ext>
            </a:extLst>
          </p:cNvPr>
          <p:cNvSpPr>
            <a:spLocks noGrp="1"/>
          </p:cNvSpPr>
          <p:nvPr>
            <p:ph type="title"/>
          </p:nvPr>
        </p:nvSpPr>
        <p:spPr/>
        <p:txBody>
          <a:bodyPr/>
          <a:lstStyle/>
          <a:p>
            <a:r>
              <a:rPr kumimoji="1" lang="ja-JP" altLang="en-US" dirty="0"/>
              <a:t>終わり</a:t>
            </a:r>
          </a:p>
        </p:txBody>
      </p:sp>
      <p:sp>
        <p:nvSpPr>
          <p:cNvPr id="4" name="テキスト ボックス 3">
            <a:extLst>
              <a:ext uri="{FF2B5EF4-FFF2-40B4-BE49-F238E27FC236}">
                <a16:creationId xmlns:a16="http://schemas.microsoft.com/office/drawing/2014/main" id="{EC40A72A-0C60-4FC8-92F2-8EF2592FFC2B}"/>
              </a:ext>
            </a:extLst>
          </p:cNvPr>
          <p:cNvSpPr txBox="1"/>
          <p:nvPr/>
        </p:nvSpPr>
        <p:spPr>
          <a:xfrm>
            <a:off x="234587" y="1884317"/>
            <a:ext cx="11783786" cy="4058740"/>
          </a:xfrm>
          <a:prstGeom prst="rect">
            <a:avLst/>
          </a:prstGeom>
          <a:noFill/>
        </p:spPr>
        <p:txBody>
          <a:bodyPr wrap="square" rtlCol="0">
            <a:spAutoFit/>
          </a:bodyPr>
          <a:lstStyle/>
          <a:p>
            <a:pPr marL="285750" indent="-285750">
              <a:lnSpc>
                <a:spcPct val="120000"/>
              </a:lnSpc>
              <a:buFont typeface="Wingdings" panose="05000000000000000000" pitchFamily="2" charset="2"/>
              <a:buChar char="l"/>
            </a:pPr>
            <a:r>
              <a:rPr kumimoji="1" lang="ja-JP" altLang="en-US" sz="2400" dirty="0"/>
              <a:t>お疲れさま</a:t>
            </a:r>
            <a:r>
              <a:rPr kumimoji="1" lang="ja-JP" altLang="en-US" sz="2400" dirty="0" err="1"/>
              <a:t>で</a:t>
            </a:r>
            <a:r>
              <a:rPr kumimoji="1" lang="ja-JP" altLang="en-US" sz="2400" dirty="0"/>
              <a:t>した！</a:t>
            </a:r>
            <a:endParaRPr kumimoji="1" lang="en-US" altLang="ja-JP" sz="2400" dirty="0"/>
          </a:p>
          <a:p>
            <a:pPr marL="285750" indent="-285750">
              <a:lnSpc>
                <a:spcPct val="120000"/>
              </a:lnSpc>
              <a:buFont typeface="Wingdings" panose="05000000000000000000" pitchFamily="2" charset="2"/>
              <a:buChar char="l"/>
            </a:pPr>
            <a:r>
              <a:rPr kumimoji="1" lang="ja-JP" altLang="en-US" sz="2400" dirty="0"/>
              <a:t>長い時間付き合っていただけてありがとうございました。</a:t>
            </a:r>
            <a:endParaRPr kumimoji="1" lang="en-US" altLang="ja-JP" sz="2400" dirty="0"/>
          </a:p>
          <a:p>
            <a:pPr marL="285750" indent="-285750">
              <a:lnSpc>
                <a:spcPct val="120000"/>
              </a:lnSpc>
              <a:buFont typeface="Wingdings" panose="05000000000000000000" pitchFamily="2" charset="2"/>
              <a:buChar char="l"/>
            </a:pPr>
            <a:r>
              <a:rPr kumimoji="1" lang="ja-JP" altLang="en-US" sz="2400" dirty="0"/>
              <a:t>一応就活でも組み込み系できるぞって言えるくらいのことがしたつもりです。</a:t>
            </a:r>
            <a:endParaRPr kumimoji="1" lang="en-US" altLang="ja-JP" sz="2400" dirty="0"/>
          </a:p>
          <a:p>
            <a:pPr>
              <a:lnSpc>
                <a:spcPct val="120000"/>
              </a:lnSpc>
            </a:pPr>
            <a:r>
              <a:rPr kumimoji="1" lang="en-US" altLang="ja-JP" sz="2400" dirty="0"/>
              <a:t>	(</a:t>
            </a:r>
            <a:r>
              <a:rPr kumimoji="1" lang="ja-JP" altLang="en-US" sz="2400" dirty="0"/>
              <a:t>僕もそういう感じで言ったことあります</a:t>
            </a:r>
            <a:r>
              <a:rPr kumimoji="1" lang="en-US" altLang="ja-JP" sz="2400" dirty="0"/>
              <a:t>w)</a:t>
            </a:r>
          </a:p>
          <a:p>
            <a:pPr marL="285750" indent="-285750">
              <a:lnSpc>
                <a:spcPct val="120000"/>
              </a:lnSpc>
              <a:buFont typeface="Wingdings" panose="05000000000000000000" pitchFamily="2" charset="2"/>
              <a:buChar char="l"/>
            </a:pPr>
            <a:r>
              <a:rPr kumimoji="1" lang="ja-JP" altLang="en-US" sz="2400" dirty="0"/>
              <a:t>マイコン系が楽しいなって思ってもらえたらうれしいです。</a:t>
            </a:r>
            <a:endParaRPr kumimoji="1" lang="en-US" altLang="ja-JP" sz="2400" dirty="0"/>
          </a:p>
          <a:p>
            <a:pPr marL="285750" indent="-285750">
              <a:lnSpc>
                <a:spcPct val="120000"/>
              </a:lnSpc>
              <a:buFont typeface="Wingdings" panose="05000000000000000000" pitchFamily="2" charset="2"/>
              <a:buChar char="l"/>
            </a:pPr>
            <a:r>
              <a:rPr kumimoji="1" lang="en-US" altLang="ja-JP" sz="2400" dirty="0"/>
              <a:t>NT</a:t>
            </a:r>
            <a:r>
              <a:rPr kumimoji="1" lang="ja-JP" altLang="en-US" sz="2400" dirty="0"/>
              <a:t>金沢等モノづくりイベントもいろいろあります！ぜひ見に行ってください！</a:t>
            </a:r>
            <a:endParaRPr kumimoji="1" lang="en-US" altLang="ja-JP" sz="2400" dirty="0"/>
          </a:p>
          <a:p>
            <a:pPr>
              <a:lnSpc>
                <a:spcPct val="120000"/>
              </a:lnSpc>
            </a:pPr>
            <a:r>
              <a:rPr kumimoji="1" lang="en-US" altLang="ja-JP" sz="2400" dirty="0"/>
              <a:t>	(</a:t>
            </a:r>
            <a:r>
              <a:rPr kumimoji="1" lang="ja-JP" altLang="en-US" sz="2400" dirty="0"/>
              <a:t>実は石川県はそういうイベント</a:t>
            </a:r>
            <a:r>
              <a:rPr kumimoji="1" lang="ja-JP" altLang="en-US" sz="2400" dirty="0" err="1"/>
              <a:t>そこそこ</a:t>
            </a:r>
            <a:r>
              <a:rPr kumimoji="1" lang="ja-JP" altLang="en-US" sz="2400" dirty="0"/>
              <a:t>あると思ってます。</a:t>
            </a:r>
            <a:r>
              <a:rPr kumimoji="1" lang="en-US" altLang="ja-JP" sz="2400" dirty="0"/>
              <a:t>)</a:t>
            </a:r>
          </a:p>
          <a:p>
            <a:pPr marL="285750" indent="-285750">
              <a:lnSpc>
                <a:spcPct val="120000"/>
              </a:lnSpc>
              <a:buFont typeface="Wingdings" panose="05000000000000000000" pitchFamily="2" charset="2"/>
              <a:buChar char="l"/>
            </a:pPr>
            <a:r>
              <a:rPr kumimoji="1" lang="ja-JP" altLang="en-US" sz="2400" dirty="0"/>
              <a:t>アイデアは</a:t>
            </a:r>
            <a:r>
              <a:rPr kumimoji="1" lang="en-US" altLang="ja-JP" sz="2400" dirty="0"/>
              <a:t>Twitter</a:t>
            </a:r>
            <a:r>
              <a:rPr kumimoji="1" lang="ja-JP" altLang="en-US" sz="2400" dirty="0"/>
              <a:t>などいろいろなところから手に入れると面白いと思います。</a:t>
            </a:r>
            <a:endParaRPr kumimoji="1" lang="en-US" altLang="ja-JP" sz="2400" dirty="0"/>
          </a:p>
          <a:p>
            <a:pPr marL="285750" indent="-285750">
              <a:lnSpc>
                <a:spcPct val="120000"/>
              </a:lnSpc>
              <a:buFont typeface="Wingdings" panose="05000000000000000000" pitchFamily="2" charset="2"/>
              <a:buChar char="l"/>
            </a:pPr>
            <a:r>
              <a:rPr kumimoji="1" lang="en-US" altLang="ja-JP" sz="2400" dirty="0"/>
              <a:t>(</a:t>
            </a:r>
            <a:r>
              <a:rPr kumimoji="1" lang="ja-JP" altLang="en-US" sz="2400" dirty="0"/>
              <a:t>何々をマネするから初めても全然いい！始めることに意味あります。</a:t>
            </a:r>
            <a:r>
              <a:rPr kumimoji="1" lang="en-US" altLang="ja-JP" sz="2400" dirty="0"/>
              <a:t>)</a:t>
            </a:r>
          </a:p>
        </p:txBody>
      </p:sp>
    </p:spTree>
    <p:extLst>
      <p:ext uri="{BB962C8B-B14F-4D97-AF65-F5344CB8AC3E}">
        <p14:creationId xmlns:p14="http://schemas.microsoft.com/office/powerpoint/2010/main" val="283347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5522C-F9EE-4C6E-B38D-2C4F1D74EDC3}"/>
              </a:ext>
            </a:extLst>
          </p:cNvPr>
          <p:cNvSpPr>
            <a:spLocks noGrp="1"/>
          </p:cNvSpPr>
          <p:nvPr>
            <p:ph type="title"/>
          </p:nvPr>
        </p:nvSpPr>
        <p:spPr/>
        <p:txBody>
          <a:bodyPr/>
          <a:lstStyle/>
          <a:p>
            <a:r>
              <a:rPr lang="ja-JP" altLang="en-US" dirty="0"/>
              <a:t>はじめに</a:t>
            </a:r>
            <a:endParaRPr kumimoji="1" lang="ja-JP" altLang="en-US" dirty="0"/>
          </a:p>
        </p:txBody>
      </p:sp>
      <p:sp>
        <p:nvSpPr>
          <p:cNvPr id="4" name="テキスト ボックス 3">
            <a:extLst>
              <a:ext uri="{FF2B5EF4-FFF2-40B4-BE49-F238E27FC236}">
                <a16:creationId xmlns:a16="http://schemas.microsoft.com/office/drawing/2014/main" id="{9F650D5A-24C6-4D3E-BF31-96BB4AB82993}"/>
              </a:ext>
            </a:extLst>
          </p:cNvPr>
          <p:cNvSpPr txBox="1"/>
          <p:nvPr/>
        </p:nvSpPr>
        <p:spPr>
          <a:xfrm>
            <a:off x="1222695" y="1862355"/>
            <a:ext cx="9746609" cy="4501938"/>
          </a:xfrm>
          <a:prstGeom prst="rect">
            <a:avLst/>
          </a:prstGeom>
          <a:noFill/>
        </p:spPr>
        <p:txBody>
          <a:bodyPr wrap="square" rtlCol="0">
            <a:spAutoFit/>
          </a:bodyPr>
          <a:lstStyle/>
          <a:p>
            <a:pPr marL="285750" indent="-285750">
              <a:lnSpc>
                <a:spcPct val="120000"/>
              </a:lnSpc>
              <a:buFont typeface="Wingdings" panose="05000000000000000000" pitchFamily="2" charset="2"/>
              <a:buChar char="l"/>
            </a:pPr>
            <a:r>
              <a:rPr kumimoji="1" lang="ja-JP" altLang="en-US" sz="2400" dirty="0"/>
              <a:t>これはマイコン系の講義である、「マイコンって難しそう</a:t>
            </a:r>
            <a:r>
              <a:rPr kumimoji="1" lang="en-US" altLang="ja-JP" sz="2400" dirty="0"/>
              <a:t>…</a:t>
            </a:r>
            <a:r>
              <a:rPr kumimoji="1" lang="ja-JP" altLang="en-US" sz="2400" dirty="0"/>
              <a:t>」や「</a:t>
            </a:r>
            <a:r>
              <a:rPr kumimoji="1" lang="en-US" altLang="ja-JP" sz="2400" dirty="0"/>
              <a:t>IoT</a:t>
            </a:r>
            <a:r>
              <a:rPr kumimoji="1" lang="ja-JP" altLang="en-US" sz="2400" dirty="0" err="1"/>
              <a:t>って</a:t>
            </a:r>
            <a:r>
              <a:rPr kumimoji="1" lang="ja-JP" altLang="en-US" sz="2400" dirty="0"/>
              <a:t>やってみたいけど何をできるのかわからない」という方に「マイコンってこんなことできるんだ！」って思ってもらいたくて機会を作りました。</a:t>
            </a:r>
            <a:endParaRPr kumimoji="1" lang="en-US" altLang="ja-JP" sz="2400" dirty="0"/>
          </a:p>
          <a:p>
            <a:pPr marL="285750" indent="-285750">
              <a:lnSpc>
                <a:spcPct val="120000"/>
              </a:lnSpc>
              <a:buFont typeface="Wingdings" panose="05000000000000000000" pitchFamily="2" charset="2"/>
              <a:buChar char="l"/>
            </a:pPr>
            <a:r>
              <a:rPr kumimoji="1" lang="ja-JP" altLang="en-US" sz="2400" dirty="0"/>
              <a:t>できれば興味を持っていろいろなものを作ってみたいと思ってもらえると助かります</a:t>
            </a:r>
            <a:r>
              <a:rPr kumimoji="1" lang="en-US" altLang="ja-JP" sz="2400" dirty="0"/>
              <a:t>…</a:t>
            </a:r>
          </a:p>
          <a:p>
            <a:pPr marL="285750" indent="-285750">
              <a:lnSpc>
                <a:spcPct val="120000"/>
              </a:lnSpc>
              <a:buFont typeface="Wingdings" panose="05000000000000000000" pitchFamily="2" charset="2"/>
              <a:buChar char="l"/>
            </a:pPr>
            <a:r>
              <a:rPr kumimoji="1" lang="ja-JP" altLang="en-US" sz="2400" dirty="0"/>
              <a:t>結構すっ飛ばしながら手を動かすのをメインで行きたいので</a:t>
            </a:r>
            <a:endParaRPr kumimoji="1" lang="en-US" altLang="ja-JP" sz="2400" dirty="0"/>
          </a:p>
          <a:p>
            <a:pPr>
              <a:lnSpc>
                <a:spcPct val="120000"/>
              </a:lnSpc>
            </a:pPr>
            <a:r>
              <a:rPr kumimoji="1" lang="en-US" altLang="ja-JP" sz="2400" dirty="0"/>
              <a:t>	</a:t>
            </a:r>
            <a:r>
              <a:rPr kumimoji="1" lang="ja-JP" altLang="en-US" sz="2400" dirty="0"/>
              <a:t>頑張っていきましょう！</a:t>
            </a:r>
            <a:endParaRPr kumimoji="1" lang="en-US" altLang="ja-JP" sz="2400" dirty="0"/>
          </a:p>
          <a:p>
            <a:pPr marL="285750" indent="-285750">
              <a:lnSpc>
                <a:spcPct val="120000"/>
              </a:lnSpc>
              <a:buFont typeface="Wingdings" panose="05000000000000000000" pitchFamily="2" charset="2"/>
              <a:buChar char="l"/>
            </a:pPr>
            <a:r>
              <a:rPr kumimoji="1" lang="ja-JP" altLang="en-US" sz="2400" dirty="0"/>
              <a:t>一応メモ書きで細かく詳細を書いておきます。おそらく飛ばしながらやるので見直して意味を理解してもらえると幸いです。</a:t>
            </a:r>
            <a:endParaRPr kumimoji="1" lang="en-US" altLang="ja-JP" sz="2400" dirty="0"/>
          </a:p>
        </p:txBody>
      </p:sp>
    </p:spTree>
    <p:extLst>
      <p:ext uri="{BB962C8B-B14F-4D97-AF65-F5344CB8AC3E}">
        <p14:creationId xmlns:p14="http://schemas.microsoft.com/office/powerpoint/2010/main" val="51931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BE04EB-3165-443A-B915-FC5BC0DBE2ED}"/>
              </a:ext>
            </a:extLst>
          </p:cNvPr>
          <p:cNvSpPr>
            <a:spLocks noGrp="1"/>
          </p:cNvSpPr>
          <p:nvPr>
            <p:ph type="title"/>
          </p:nvPr>
        </p:nvSpPr>
        <p:spPr/>
        <p:txBody>
          <a:bodyPr/>
          <a:lstStyle/>
          <a:p>
            <a:r>
              <a:rPr kumimoji="1" lang="ja-JP" altLang="en-US" dirty="0"/>
              <a:t>作成に参考にした本</a:t>
            </a:r>
          </a:p>
        </p:txBody>
      </p:sp>
      <p:sp>
        <p:nvSpPr>
          <p:cNvPr id="4" name="テキスト ボックス 3">
            <a:extLst>
              <a:ext uri="{FF2B5EF4-FFF2-40B4-BE49-F238E27FC236}">
                <a16:creationId xmlns:a16="http://schemas.microsoft.com/office/drawing/2014/main" id="{19C4552D-F254-45A9-87A9-3FD2022DB82B}"/>
              </a:ext>
            </a:extLst>
          </p:cNvPr>
          <p:cNvSpPr txBox="1"/>
          <p:nvPr/>
        </p:nvSpPr>
        <p:spPr>
          <a:xfrm>
            <a:off x="361095" y="2114015"/>
            <a:ext cx="8725466" cy="2308324"/>
          </a:xfrm>
          <a:prstGeom prst="rect">
            <a:avLst/>
          </a:prstGeom>
          <a:noFill/>
        </p:spPr>
        <p:txBody>
          <a:bodyPr wrap="square" rtlCol="0">
            <a:spAutoFit/>
          </a:bodyPr>
          <a:lstStyle/>
          <a:p>
            <a:r>
              <a:rPr lang="en-US" altLang="ja-JP" sz="2400" b="1" dirty="0"/>
              <a:t>IoT</a:t>
            </a:r>
            <a:r>
              <a:rPr lang="ja-JP" altLang="en-US" sz="2400" b="1" dirty="0"/>
              <a:t>開発スタートブック ── </a:t>
            </a:r>
            <a:r>
              <a:rPr lang="en-US" altLang="ja-JP" sz="2400" b="1" dirty="0"/>
              <a:t>ESP32</a:t>
            </a:r>
            <a:r>
              <a:rPr lang="ja-JP" altLang="en-US" sz="2400" b="1" dirty="0"/>
              <a:t>でクラウドにつなげる電子工作をはじめよう！</a:t>
            </a:r>
          </a:p>
          <a:p>
            <a:r>
              <a:rPr lang="en-US" altLang="ja-JP" sz="2400" dirty="0">
                <a:hlinkClick r:id="rId2"/>
              </a:rPr>
              <a:t>https://gihyo.jp/book/2019/978-4-297-10736-9</a:t>
            </a:r>
            <a:endParaRPr lang="en-US" altLang="ja-JP" sz="2400" dirty="0"/>
          </a:p>
          <a:p>
            <a:endParaRPr kumimoji="1" lang="en-US" altLang="ja-JP" sz="2400" dirty="0"/>
          </a:p>
          <a:p>
            <a:r>
              <a:rPr lang="ja-JP" altLang="en-US" sz="2400" b="1" dirty="0"/>
              <a:t>電子工作 パーフェクトガイド</a:t>
            </a:r>
            <a:endParaRPr lang="en-US" altLang="ja-JP" sz="2400" b="1" dirty="0"/>
          </a:p>
          <a:p>
            <a:r>
              <a:rPr lang="en-US" altLang="ja-JP" sz="2400" dirty="0">
                <a:hlinkClick r:id="rId3"/>
              </a:rPr>
              <a:t>https://www.seibundo-shinkosha.net/book/kids/20602/</a:t>
            </a:r>
            <a:endParaRPr lang="en-US" altLang="ja-JP" sz="2400" b="1" dirty="0"/>
          </a:p>
        </p:txBody>
      </p:sp>
      <p:pic>
        <p:nvPicPr>
          <p:cNvPr id="6" name="図 5">
            <a:extLst>
              <a:ext uri="{FF2B5EF4-FFF2-40B4-BE49-F238E27FC236}">
                <a16:creationId xmlns:a16="http://schemas.microsoft.com/office/drawing/2014/main" id="{E3EE95C2-972A-42C4-87F3-3FEE79A4F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9217" y="2114015"/>
            <a:ext cx="2013602" cy="2543851"/>
          </a:xfrm>
          <a:prstGeom prst="rect">
            <a:avLst/>
          </a:prstGeom>
        </p:spPr>
      </p:pic>
      <p:sp>
        <p:nvSpPr>
          <p:cNvPr id="7" name="テキスト ボックス 6">
            <a:extLst>
              <a:ext uri="{FF2B5EF4-FFF2-40B4-BE49-F238E27FC236}">
                <a16:creationId xmlns:a16="http://schemas.microsoft.com/office/drawing/2014/main" id="{62A827C5-A0A1-4F6C-AA4F-704546754EF2}"/>
              </a:ext>
            </a:extLst>
          </p:cNvPr>
          <p:cNvSpPr txBox="1"/>
          <p:nvPr/>
        </p:nvSpPr>
        <p:spPr>
          <a:xfrm>
            <a:off x="4931228" y="5045881"/>
            <a:ext cx="7135586" cy="954107"/>
          </a:xfrm>
          <a:prstGeom prst="rect">
            <a:avLst/>
          </a:prstGeom>
          <a:noFill/>
        </p:spPr>
        <p:txBody>
          <a:bodyPr wrap="square" rtlCol="0">
            <a:spAutoFit/>
          </a:bodyPr>
          <a:lstStyle/>
          <a:p>
            <a:pPr algn="r"/>
            <a:r>
              <a:rPr kumimoji="1" lang="ja-JP" altLang="en-US" sz="2800" dirty="0"/>
              <a:t>興味があったら研究費で購入しましょう！</a:t>
            </a:r>
            <a:endParaRPr kumimoji="1" lang="en-US" altLang="ja-JP" sz="2800" dirty="0"/>
          </a:p>
          <a:p>
            <a:pPr algn="r"/>
            <a:r>
              <a:rPr kumimoji="1" lang="ja-JP" altLang="en-US" sz="2800" dirty="0"/>
              <a:t>ボロボロでもよければ貸します。</a:t>
            </a:r>
            <a:endParaRPr kumimoji="1" lang="en-US" altLang="ja-JP" sz="2800" dirty="0"/>
          </a:p>
        </p:txBody>
      </p:sp>
    </p:spTree>
    <p:extLst>
      <p:ext uri="{BB962C8B-B14F-4D97-AF65-F5344CB8AC3E}">
        <p14:creationId xmlns:p14="http://schemas.microsoft.com/office/powerpoint/2010/main" val="201843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66E4E-874D-47E9-B15F-FAA27F11076B}"/>
              </a:ext>
            </a:extLst>
          </p:cNvPr>
          <p:cNvSpPr>
            <a:spLocks noGrp="1"/>
          </p:cNvSpPr>
          <p:nvPr>
            <p:ph type="title"/>
          </p:nvPr>
        </p:nvSpPr>
        <p:spPr/>
        <p:txBody>
          <a:bodyPr/>
          <a:lstStyle/>
          <a:p>
            <a:r>
              <a:rPr kumimoji="1" lang="ja-JP" altLang="en-US" dirty="0"/>
              <a:t>マイコンって？</a:t>
            </a:r>
          </a:p>
        </p:txBody>
      </p:sp>
      <p:sp>
        <p:nvSpPr>
          <p:cNvPr id="5" name="正方形/長方形 4">
            <a:extLst>
              <a:ext uri="{FF2B5EF4-FFF2-40B4-BE49-F238E27FC236}">
                <a16:creationId xmlns:a16="http://schemas.microsoft.com/office/drawing/2014/main" id="{50B70636-9188-4C48-9357-8061BEA153A8}"/>
              </a:ext>
            </a:extLst>
          </p:cNvPr>
          <p:cNvSpPr/>
          <p:nvPr/>
        </p:nvSpPr>
        <p:spPr>
          <a:xfrm>
            <a:off x="568279" y="1799364"/>
            <a:ext cx="11055441" cy="461665"/>
          </a:xfrm>
          <a:prstGeom prst="rect">
            <a:avLst/>
          </a:prstGeom>
        </p:spPr>
        <p:txBody>
          <a:bodyPr wrap="square">
            <a:spAutoFit/>
          </a:bodyPr>
          <a:lstStyle/>
          <a:p>
            <a:r>
              <a:rPr lang="ja-JP" altLang="en-US" sz="2400" dirty="0"/>
              <a:t>センサーやモーターなどものを制御するための小さなコンピュータのこと</a:t>
            </a:r>
          </a:p>
        </p:txBody>
      </p:sp>
      <p:sp>
        <p:nvSpPr>
          <p:cNvPr id="6" name="テキスト ボックス 5">
            <a:extLst>
              <a:ext uri="{FF2B5EF4-FFF2-40B4-BE49-F238E27FC236}">
                <a16:creationId xmlns:a16="http://schemas.microsoft.com/office/drawing/2014/main" id="{27924DD5-06B6-4036-A7E1-D86C61401E59}"/>
              </a:ext>
            </a:extLst>
          </p:cNvPr>
          <p:cNvSpPr txBox="1"/>
          <p:nvPr/>
        </p:nvSpPr>
        <p:spPr>
          <a:xfrm>
            <a:off x="273589" y="2323033"/>
            <a:ext cx="10189030" cy="3785652"/>
          </a:xfrm>
          <a:prstGeom prst="rect">
            <a:avLst/>
          </a:prstGeom>
          <a:noFill/>
        </p:spPr>
        <p:txBody>
          <a:bodyPr wrap="square" rtlCol="0">
            <a:spAutoFit/>
          </a:bodyPr>
          <a:lstStyle/>
          <a:p>
            <a:pPr marL="285750" indent="-285750">
              <a:buFont typeface="Wingdings" panose="05000000000000000000" pitchFamily="2" charset="2"/>
              <a:buChar char="l"/>
            </a:pPr>
            <a:r>
              <a:rPr kumimoji="1" lang="en-US" altLang="ja-JP" sz="2400" dirty="0"/>
              <a:t>Arduino</a:t>
            </a:r>
          </a:p>
          <a:p>
            <a:r>
              <a:rPr kumimoji="1" lang="en-US" altLang="ja-JP" sz="2400" dirty="0"/>
              <a:t>	Arduino</a:t>
            </a:r>
            <a:r>
              <a:rPr kumimoji="1" lang="ja-JP" altLang="en-US" sz="2400" dirty="0"/>
              <a:t>言語と呼ばれる</a:t>
            </a:r>
            <a:r>
              <a:rPr kumimoji="1" lang="en-US" altLang="ja-JP" sz="2400" dirty="0"/>
              <a:t>C++,C</a:t>
            </a:r>
            <a:r>
              <a:rPr kumimoji="1" lang="ja-JP" altLang="en-US" sz="2400" dirty="0"/>
              <a:t>に近い言語で開発できるマイコン</a:t>
            </a:r>
            <a:endParaRPr kumimoji="1" lang="en-US" altLang="ja-JP" sz="2400" dirty="0"/>
          </a:p>
          <a:p>
            <a:r>
              <a:rPr kumimoji="1" lang="en-US" altLang="ja-JP" sz="2400" dirty="0"/>
              <a:t>	</a:t>
            </a:r>
            <a:r>
              <a:rPr kumimoji="1" lang="ja-JP" altLang="en-US" sz="2400" dirty="0"/>
              <a:t>マイコンの入門でよく使われる。</a:t>
            </a:r>
            <a:r>
              <a:rPr kumimoji="1" lang="en-US" altLang="ja-JP" sz="2400" dirty="0"/>
              <a:t>(</a:t>
            </a:r>
            <a:r>
              <a:rPr kumimoji="1" lang="ja-JP" altLang="en-US" sz="2400" dirty="0"/>
              <a:t>工大の講義でも使われます</a:t>
            </a:r>
            <a:r>
              <a:rPr kumimoji="1" lang="en-US" altLang="ja-JP" sz="2400" dirty="0"/>
              <a:t>)</a:t>
            </a:r>
          </a:p>
          <a:p>
            <a:pPr marL="285750" indent="-285750">
              <a:buFont typeface="Wingdings" panose="05000000000000000000" pitchFamily="2" charset="2"/>
              <a:buChar char="l"/>
            </a:pPr>
            <a:r>
              <a:rPr kumimoji="1" lang="en-US" altLang="ja-JP" sz="2400" dirty="0"/>
              <a:t>ESP32</a:t>
            </a:r>
          </a:p>
          <a:p>
            <a:r>
              <a:rPr kumimoji="1" lang="en-US" altLang="ja-JP" sz="2400" dirty="0"/>
              <a:t>	Arduino</a:t>
            </a:r>
            <a:r>
              <a:rPr kumimoji="1" lang="ja-JP" altLang="en-US" sz="2400" dirty="0"/>
              <a:t>の開発環境と同様の環境で開発できるマイコン</a:t>
            </a:r>
            <a:endParaRPr kumimoji="1" lang="en-US" altLang="ja-JP" sz="2400" dirty="0"/>
          </a:p>
          <a:p>
            <a:r>
              <a:rPr kumimoji="1" lang="en-US" altLang="ja-JP" sz="2400" dirty="0"/>
              <a:t>	</a:t>
            </a:r>
            <a:r>
              <a:rPr kumimoji="1" lang="en-US" altLang="ja-JP" sz="2400" dirty="0" err="1"/>
              <a:t>Wifi</a:t>
            </a:r>
            <a:r>
              <a:rPr kumimoji="1" lang="ja-JP" altLang="en-US" sz="2400" dirty="0"/>
              <a:t>や</a:t>
            </a:r>
            <a:r>
              <a:rPr kumimoji="1" lang="en-US" altLang="ja-JP" sz="2400" dirty="0"/>
              <a:t>Bluetooth</a:t>
            </a:r>
            <a:r>
              <a:rPr kumimoji="1" lang="ja-JP" altLang="en-US" sz="2400" dirty="0"/>
              <a:t>も使用でき、</a:t>
            </a:r>
            <a:r>
              <a:rPr kumimoji="1" lang="en-US" altLang="ja-JP" sz="2400" dirty="0"/>
              <a:t>Arduino</a:t>
            </a:r>
            <a:r>
              <a:rPr kumimoji="1" lang="ja-JP" altLang="en-US" sz="2400" dirty="0"/>
              <a:t>より基本的に性能がいい</a:t>
            </a:r>
            <a:endParaRPr kumimoji="1" lang="en-US" altLang="ja-JP" sz="2400" dirty="0"/>
          </a:p>
          <a:p>
            <a:pPr marL="285750" indent="-285750">
              <a:buFont typeface="Wingdings" panose="05000000000000000000" pitchFamily="2" charset="2"/>
              <a:buChar char="l"/>
            </a:pPr>
            <a:r>
              <a:rPr kumimoji="1" lang="en-US" altLang="ja-JP" sz="2400" dirty="0"/>
              <a:t>M5stack</a:t>
            </a:r>
          </a:p>
          <a:p>
            <a:r>
              <a:rPr kumimoji="1" lang="en-US" altLang="ja-JP" sz="2400" dirty="0"/>
              <a:t>	ESP32</a:t>
            </a:r>
            <a:r>
              <a:rPr kumimoji="1" lang="ja-JP" altLang="en-US" sz="2400" dirty="0"/>
              <a:t>を内蔵して、</a:t>
            </a:r>
            <a:r>
              <a:rPr kumimoji="1" lang="en-US" altLang="ja-JP" sz="2400" dirty="0"/>
              <a:t>SD</a:t>
            </a:r>
            <a:r>
              <a:rPr kumimoji="1" lang="ja-JP" altLang="en-US" sz="2400" dirty="0"/>
              <a:t>カードや</a:t>
            </a:r>
            <a:r>
              <a:rPr kumimoji="1" lang="en-US" altLang="ja-JP" sz="2400" dirty="0"/>
              <a:t>LCD</a:t>
            </a:r>
            <a:r>
              <a:rPr kumimoji="1" lang="ja-JP" altLang="en-US" sz="2400" dirty="0" err="1"/>
              <a:t>、</a:t>
            </a:r>
            <a:r>
              <a:rPr kumimoji="1" lang="ja-JP" altLang="en-US" sz="2400" dirty="0"/>
              <a:t>スピーカーなどなどがまとめて</a:t>
            </a:r>
            <a:endParaRPr kumimoji="1" lang="en-US" altLang="ja-JP" sz="2400" dirty="0"/>
          </a:p>
          <a:p>
            <a:r>
              <a:rPr kumimoji="1" lang="en-US" altLang="ja-JP" sz="2400" dirty="0"/>
              <a:t>	</a:t>
            </a:r>
            <a:r>
              <a:rPr kumimoji="1" lang="ja-JP" altLang="en-US" sz="2400" dirty="0"/>
              <a:t>入ってるマイコン。様々なモジュールを積み重ねて使うことで</a:t>
            </a:r>
            <a:endParaRPr kumimoji="1" lang="en-US" altLang="ja-JP" sz="2400" dirty="0"/>
          </a:p>
          <a:p>
            <a:r>
              <a:rPr kumimoji="1" lang="en-US" altLang="ja-JP" sz="2400" dirty="0"/>
              <a:t>	</a:t>
            </a:r>
            <a:r>
              <a:rPr kumimoji="1" lang="ja-JP" altLang="en-US" sz="2400" dirty="0"/>
              <a:t>簡単に様々なセンサー、モーター、通信を使うことができる。</a:t>
            </a:r>
          </a:p>
        </p:txBody>
      </p:sp>
      <p:pic>
        <p:nvPicPr>
          <p:cNvPr id="8" name="図 7">
            <a:extLst>
              <a:ext uri="{FF2B5EF4-FFF2-40B4-BE49-F238E27FC236}">
                <a16:creationId xmlns:a16="http://schemas.microsoft.com/office/drawing/2014/main" id="{638A6608-8269-4EC3-8CA2-A30102825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039" y="4396318"/>
            <a:ext cx="1774371" cy="1774371"/>
          </a:xfrm>
          <a:prstGeom prst="rect">
            <a:avLst/>
          </a:prstGeom>
        </p:spPr>
      </p:pic>
      <p:pic>
        <p:nvPicPr>
          <p:cNvPr id="10" name="図 9">
            <a:extLst>
              <a:ext uri="{FF2B5EF4-FFF2-40B4-BE49-F238E27FC236}">
                <a16:creationId xmlns:a16="http://schemas.microsoft.com/office/drawing/2014/main" id="{E1BBB95F-130A-4220-A0CF-EC94F7191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4039" y="2541814"/>
            <a:ext cx="1774371" cy="1774371"/>
          </a:xfrm>
          <a:prstGeom prst="rect">
            <a:avLst/>
          </a:prstGeom>
        </p:spPr>
      </p:pic>
      <p:sp>
        <p:nvSpPr>
          <p:cNvPr id="9" name="テキスト ボックス 8">
            <a:extLst>
              <a:ext uri="{FF2B5EF4-FFF2-40B4-BE49-F238E27FC236}">
                <a16:creationId xmlns:a16="http://schemas.microsoft.com/office/drawing/2014/main" id="{A86E1B77-10BA-4712-9D35-F3FC52D6823E}"/>
              </a:ext>
            </a:extLst>
          </p:cNvPr>
          <p:cNvSpPr txBox="1"/>
          <p:nvPr/>
        </p:nvSpPr>
        <p:spPr>
          <a:xfrm>
            <a:off x="828690" y="6479859"/>
            <a:ext cx="10795030" cy="378142"/>
          </a:xfrm>
          <a:prstGeom prst="rect">
            <a:avLst/>
          </a:prstGeom>
          <a:noFill/>
        </p:spPr>
        <p:txBody>
          <a:bodyPr wrap="square" rtlCol="0">
            <a:spAutoFit/>
          </a:bodyPr>
          <a:lstStyle/>
          <a:p>
            <a:pPr algn="r"/>
            <a:r>
              <a:rPr kumimoji="1" lang="en-US" altLang="ja-JP" dirty="0">
                <a:solidFill>
                  <a:schemeClr val="bg1"/>
                </a:solidFill>
              </a:rPr>
              <a:t>M5stack</a:t>
            </a:r>
            <a:r>
              <a:rPr kumimoji="1" lang="ja-JP" altLang="en-US" dirty="0">
                <a:solidFill>
                  <a:schemeClr val="bg1"/>
                </a:solidFill>
              </a:rPr>
              <a:t>を研究費で購入していただきました。感謝！ただ資料は</a:t>
            </a:r>
            <a:r>
              <a:rPr kumimoji="1" lang="en-US" altLang="ja-JP" dirty="0">
                <a:solidFill>
                  <a:schemeClr val="bg1"/>
                </a:solidFill>
              </a:rPr>
              <a:t>ESP32</a:t>
            </a:r>
            <a:r>
              <a:rPr kumimoji="1" lang="ja-JP" altLang="en-US" dirty="0">
                <a:solidFill>
                  <a:schemeClr val="bg1"/>
                </a:solidFill>
              </a:rPr>
              <a:t>で</a:t>
            </a:r>
            <a:r>
              <a:rPr kumimoji="1" lang="en-US" altLang="ja-JP" dirty="0">
                <a:solidFill>
                  <a:schemeClr val="bg1"/>
                </a:solidFill>
              </a:rPr>
              <a:t>…(</a:t>
            </a:r>
            <a:r>
              <a:rPr kumimoji="1" lang="ja-JP" altLang="en-US" dirty="0">
                <a:solidFill>
                  <a:schemeClr val="bg1"/>
                </a:solidFill>
              </a:rPr>
              <a:t>間に合わなかった</a:t>
            </a:r>
            <a:r>
              <a:rPr kumimoji="1" lang="en-US" altLang="ja-JP" dirty="0">
                <a:solidFill>
                  <a:schemeClr val="bg1"/>
                </a:solidFill>
              </a:rPr>
              <a:t>)</a:t>
            </a:r>
            <a:endParaRPr kumimoji="1" lang="ja-JP" altLang="en-US" dirty="0">
              <a:solidFill>
                <a:schemeClr val="bg1"/>
              </a:solidFill>
            </a:endParaRPr>
          </a:p>
        </p:txBody>
      </p:sp>
    </p:spTree>
    <p:extLst>
      <p:ext uri="{BB962C8B-B14F-4D97-AF65-F5344CB8AC3E}">
        <p14:creationId xmlns:p14="http://schemas.microsoft.com/office/powerpoint/2010/main" val="185767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49939-4235-4B2E-BFB5-F58E2F8C3D14}"/>
              </a:ext>
            </a:extLst>
          </p:cNvPr>
          <p:cNvSpPr>
            <a:spLocks noGrp="1"/>
          </p:cNvSpPr>
          <p:nvPr>
            <p:ph type="title"/>
          </p:nvPr>
        </p:nvSpPr>
        <p:spPr/>
        <p:txBody>
          <a:bodyPr/>
          <a:lstStyle/>
          <a:p>
            <a:r>
              <a:rPr kumimoji="1" lang="en-US" altLang="ja-JP" dirty="0"/>
              <a:t>Arduino</a:t>
            </a:r>
            <a:r>
              <a:rPr kumimoji="1" lang="ja-JP" altLang="en-US" dirty="0"/>
              <a:t>のプログラムを見てみる</a:t>
            </a:r>
          </a:p>
        </p:txBody>
      </p:sp>
      <p:grpSp>
        <p:nvGrpSpPr>
          <p:cNvPr id="10" name="グループ化 9">
            <a:extLst>
              <a:ext uri="{FF2B5EF4-FFF2-40B4-BE49-F238E27FC236}">
                <a16:creationId xmlns:a16="http://schemas.microsoft.com/office/drawing/2014/main" id="{100EF284-1526-48D4-941C-55B7FE6F34AD}"/>
              </a:ext>
            </a:extLst>
          </p:cNvPr>
          <p:cNvGrpSpPr/>
          <p:nvPr/>
        </p:nvGrpSpPr>
        <p:grpSpPr>
          <a:xfrm>
            <a:off x="947956" y="2701255"/>
            <a:ext cx="8481270" cy="3473042"/>
            <a:chOff x="947956" y="2701255"/>
            <a:chExt cx="8481270" cy="3473042"/>
          </a:xfrm>
        </p:grpSpPr>
        <p:sp>
          <p:nvSpPr>
            <p:cNvPr id="7" name="正方形/長方形 6">
              <a:extLst>
                <a:ext uri="{FF2B5EF4-FFF2-40B4-BE49-F238E27FC236}">
                  <a16:creationId xmlns:a16="http://schemas.microsoft.com/office/drawing/2014/main" id="{EB2033CA-6EF8-4200-B843-5A8269236014}"/>
                </a:ext>
              </a:extLst>
            </p:cNvPr>
            <p:cNvSpPr/>
            <p:nvPr/>
          </p:nvSpPr>
          <p:spPr>
            <a:xfrm>
              <a:off x="947956" y="2701255"/>
              <a:ext cx="8481270" cy="34730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932BB9-2BCD-4D0B-850A-61162B58690C}"/>
                </a:ext>
              </a:extLst>
            </p:cNvPr>
            <p:cNvSpPr/>
            <p:nvPr/>
          </p:nvSpPr>
          <p:spPr>
            <a:xfrm>
              <a:off x="1300291" y="3361205"/>
              <a:ext cx="7701093" cy="1065402"/>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3200" dirty="0">
                  <a:solidFill>
                    <a:srgbClr val="FF0000"/>
                  </a:solidFill>
                </a:rPr>
                <a:t>Setup()</a:t>
              </a:r>
            </a:p>
            <a:p>
              <a:pPr algn="ctr"/>
              <a:r>
                <a:rPr kumimoji="1" lang="ja-JP" altLang="en-US" sz="3200" dirty="0"/>
                <a:t>一度だけ実行される部分。</a:t>
              </a:r>
            </a:p>
          </p:txBody>
        </p:sp>
        <p:sp>
          <p:nvSpPr>
            <p:cNvPr id="6" name="正方形/長方形 5">
              <a:extLst>
                <a:ext uri="{FF2B5EF4-FFF2-40B4-BE49-F238E27FC236}">
                  <a16:creationId xmlns:a16="http://schemas.microsoft.com/office/drawing/2014/main" id="{B867A2AF-BD0A-44C6-8105-96E1C78113FF}"/>
                </a:ext>
              </a:extLst>
            </p:cNvPr>
            <p:cNvSpPr/>
            <p:nvPr/>
          </p:nvSpPr>
          <p:spPr>
            <a:xfrm>
              <a:off x="1300292" y="4570634"/>
              <a:ext cx="7701093" cy="1268103"/>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sz="2800" dirty="0">
                  <a:solidFill>
                    <a:srgbClr val="FF0000"/>
                  </a:solidFill>
                </a:rPr>
                <a:t>Loop()</a:t>
              </a:r>
            </a:p>
            <a:p>
              <a:pPr algn="ctr"/>
              <a:r>
                <a:rPr kumimoji="1" lang="ja-JP" altLang="en-US" sz="2800" dirty="0"/>
                <a:t>無限ループされる部分</a:t>
              </a:r>
              <a:endParaRPr kumimoji="1" lang="en-US" altLang="ja-JP" sz="2800" dirty="0"/>
            </a:p>
            <a:p>
              <a:pPr algn="ctr"/>
              <a:r>
                <a:rPr kumimoji="1" lang="ja-JP" altLang="en-US" sz="2800" dirty="0"/>
                <a:t>実行が繰り返し行われる。</a:t>
              </a:r>
            </a:p>
          </p:txBody>
        </p:sp>
        <p:sp>
          <p:nvSpPr>
            <p:cNvPr id="8" name="四角形: 角を丸くする 7">
              <a:extLst>
                <a:ext uri="{FF2B5EF4-FFF2-40B4-BE49-F238E27FC236}">
                  <a16:creationId xmlns:a16="http://schemas.microsoft.com/office/drawing/2014/main" id="{B3C0D5C4-81E1-41C9-AE2F-F066FC3D5E6C}"/>
                </a:ext>
              </a:extLst>
            </p:cNvPr>
            <p:cNvSpPr/>
            <p:nvPr/>
          </p:nvSpPr>
          <p:spPr>
            <a:xfrm>
              <a:off x="1097280" y="2784359"/>
              <a:ext cx="2417707" cy="512513"/>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プログラム全体図</a:t>
              </a:r>
            </a:p>
          </p:txBody>
        </p:sp>
      </p:grpSp>
      <p:sp>
        <p:nvSpPr>
          <p:cNvPr id="9" name="テキスト ボックス 8">
            <a:extLst>
              <a:ext uri="{FF2B5EF4-FFF2-40B4-BE49-F238E27FC236}">
                <a16:creationId xmlns:a16="http://schemas.microsoft.com/office/drawing/2014/main" id="{2E47FB35-4A30-476F-99F2-5E64B798973C}"/>
              </a:ext>
            </a:extLst>
          </p:cNvPr>
          <p:cNvSpPr txBox="1"/>
          <p:nvPr/>
        </p:nvSpPr>
        <p:spPr>
          <a:xfrm>
            <a:off x="1300291" y="6442745"/>
            <a:ext cx="10891709" cy="369332"/>
          </a:xfrm>
          <a:prstGeom prst="rect">
            <a:avLst/>
          </a:prstGeom>
          <a:noFill/>
        </p:spPr>
        <p:txBody>
          <a:bodyPr wrap="square" rtlCol="0">
            <a:spAutoFit/>
          </a:bodyPr>
          <a:lstStyle/>
          <a:p>
            <a:pPr algn="r"/>
            <a:r>
              <a:rPr kumimoji="1" lang="ja-JP" altLang="en-US" dirty="0">
                <a:solidFill>
                  <a:schemeClr val="bg1"/>
                </a:solidFill>
              </a:rPr>
              <a:t>このほかに</a:t>
            </a:r>
            <a:r>
              <a:rPr kumimoji="1" lang="en-US" altLang="ja-JP" dirty="0">
                <a:solidFill>
                  <a:schemeClr val="bg1"/>
                </a:solidFill>
              </a:rPr>
              <a:t>Loop</a:t>
            </a:r>
            <a:r>
              <a:rPr kumimoji="1" lang="ja-JP" altLang="en-US" dirty="0">
                <a:solidFill>
                  <a:schemeClr val="bg1"/>
                </a:solidFill>
              </a:rPr>
              <a:t>や</a:t>
            </a:r>
            <a:r>
              <a:rPr kumimoji="1" lang="en-US" altLang="ja-JP" dirty="0">
                <a:solidFill>
                  <a:schemeClr val="bg1"/>
                </a:solidFill>
              </a:rPr>
              <a:t>setup</a:t>
            </a:r>
            <a:r>
              <a:rPr kumimoji="1" lang="ja-JP" altLang="en-US" dirty="0">
                <a:solidFill>
                  <a:schemeClr val="bg1"/>
                </a:solidFill>
              </a:rPr>
              <a:t>の外にマクロ定義</a:t>
            </a:r>
            <a:r>
              <a:rPr kumimoji="1" lang="en-US" altLang="ja-JP" dirty="0">
                <a:solidFill>
                  <a:schemeClr val="bg1"/>
                </a:solidFill>
              </a:rPr>
              <a:t>(#define)</a:t>
            </a:r>
            <a:r>
              <a:rPr kumimoji="1" lang="ja-JP" altLang="en-US" dirty="0">
                <a:solidFill>
                  <a:schemeClr val="bg1"/>
                </a:solidFill>
              </a:rPr>
              <a:t>やグローバル変数を宣言したり、関数定義をします。</a:t>
            </a:r>
            <a:endParaRPr kumimoji="1" lang="en-US" altLang="ja-JP" dirty="0">
              <a:solidFill>
                <a:schemeClr val="bg1"/>
              </a:solidFill>
            </a:endParaRPr>
          </a:p>
        </p:txBody>
      </p:sp>
      <p:pic>
        <p:nvPicPr>
          <p:cNvPr id="12" name="図 11">
            <a:extLst>
              <a:ext uri="{FF2B5EF4-FFF2-40B4-BE49-F238E27FC236}">
                <a16:creationId xmlns:a16="http://schemas.microsoft.com/office/drawing/2014/main" id="{A1F1F79E-7BA9-48CB-83E0-3FEF44D3C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052" y="4879331"/>
            <a:ext cx="1219200" cy="1238250"/>
          </a:xfrm>
          <a:prstGeom prst="rect">
            <a:avLst/>
          </a:prstGeom>
        </p:spPr>
      </p:pic>
      <p:pic>
        <p:nvPicPr>
          <p:cNvPr id="14" name="図 13">
            <a:extLst>
              <a:ext uri="{FF2B5EF4-FFF2-40B4-BE49-F238E27FC236}">
                <a16:creationId xmlns:a16="http://schemas.microsoft.com/office/drawing/2014/main" id="{A96A447F-6690-448A-8D35-43A177670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0269" y="2841082"/>
            <a:ext cx="2004766" cy="1973923"/>
          </a:xfrm>
          <a:prstGeom prst="rect">
            <a:avLst/>
          </a:prstGeom>
        </p:spPr>
      </p:pic>
      <p:sp>
        <p:nvSpPr>
          <p:cNvPr id="5" name="テキスト ボックス 4">
            <a:extLst>
              <a:ext uri="{FF2B5EF4-FFF2-40B4-BE49-F238E27FC236}">
                <a16:creationId xmlns:a16="http://schemas.microsoft.com/office/drawing/2014/main" id="{3B4A162C-8A24-470B-A5E5-FA5CA65674E4}"/>
              </a:ext>
            </a:extLst>
          </p:cNvPr>
          <p:cNvSpPr txBox="1"/>
          <p:nvPr/>
        </p:nvSpPr>
        <p:spPr>
          <a:xfrm>
            <a:off x="874057" y="1848563"/>
            <a:ext cx="10443885" cy="707886"/>
          </a:xfrm>
          <a:prstGeom prst="rect">
            <a:avLst/>
          </a:prstGeom>
          <a:noFill/>
        </p:spPr>
        <p:txBody>
          <a:bodyPr wrap="none" rtlCol="0">
            <a:spAutoFit/>
          </a:bodyPr>
          <a:lstStyle/>
          <a:p>
            <a:r>
              <a:rPr kumimoji="1" lang="ja-JP" altLang="en-US" sz="2000" dirty="0"/>
              <a:t>マイコンのプログラムを打ってみましょう！</a:t>
            </a:r>
          </a:p>
          <a:p>
            <a:r>
              <a:rPr kumimoji="1" lang="ja-JP" altLang="en-US" sz="2000" dirty="0"/>
              <a:t>マイコンのプログラムは他の言語と比べ癖があり無限ループの中で処理を行っていきます</a:t>
            </a:r>
          </a:p>
        </p:txBody>
      </p:sp>
    </p:spTree>
    <p:extLst>
      <p:ext uri="{BB962C8B-B14F-4D97-AF65-F5344CB8AC3E}">
        <p14:creationId xmlns:p14="http://schemas.microsoft.com/office/powerpoint/2010/main" val="4224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54990-1D60-4049-8FDB-C9A17436F73A}"/>
              </a:ext>
            </a:extLst>
          </p:cNvPr>
          <p:cNvSpPr>
            <a:spLocks noGrp="1"/>
          </p:cNvSpPr>
          <p:nvPr>
            <p:ph type="title"/>
          </p:nvPr>
        </p:nvSpPr>
        <p:spPr/>
        <p:txBody>
          <a:bodyPr/>
          <a:lstStyle/>
          <a:p>
            <a:r>
              <a:rPr kumimoji="1" lang="ja-JP" altLang="en-US" dirty="0"/>
              <a:t>実際に動かしてみよう！</a:t>
            </a:r>
          </a:p>
        </p:txBody>
      </p:sp>
      <p:sp>
        <p:nvSpPr>
          <p:cNvPr id="4" name="テキスト ボックス 3">
            <a:extLst>
              <a:ext uri="{FF2B5EF4-FFF2-40B4-BE49-F238E27FC236}">
                <a16:creationId xmlns:a16="http://schemas.microsoft.com/office/drawing/2014/main" id="{EE3748A2-90BA-4948-A7BD-39626A54F8F7}"/>
              </a:ext>
            </a:extLst>
          </p:cNvPr>
          <p:cNvSpPr txBox="1"/>
          <p:nvPr/>
        </p:nvSpPr>
        <p:spPr>
          <a:xfrm>
            <a:off x="175418" y="1895793"/>
            <a:ext cx="11841163" cy="1384995"/>
          </a:xfrm>
          <a:prstGeom prst="rect">
            <a:avLst/>
          </a:prstGeom>
          <a:noFill/>
        </p:spPr>
        <p:txBody>
          <a:bodyPr wrap="square" rtlCol="0">
            <a:spAutoFit/>
          </a:bodyPr>
          <a:lstStyle/>
          <a:p>
            <a:r>
              <a:rPr kumimoji="1" lang="ja-JP" altLang="en-US" sz="2800" dirty="0"/>
              <a:t>まずは</a:t>
            </a:r>
            <a:r>
              <a:rPr kumimoji="1" lang="en-US" altLang="ja-JP" sz="2800" dirty="0"/>
              <a:t>L</a:t>
            </a:r>
            <a:r>
              <a:rPr kumimoji="1" lang="ja-JP" altLang="en-US" sz="2800" dirty="0"/>
              <a:t>チカをしてみます！</a:t>
            </a:r>
            <a:endParaRPr kumimoji="1" lang="en-US" altLang="ja-JP" sz="2800" dirty="0"/>
          </a:p>
          <a:p>
            <a:r>
              <a:rPr kumimoji="1" lang="en-US" altLang="ja-JP" sz="2800" dirty="0"/>
              <a:t>L</a:t>
            </a:r>
            <a:r>
              <a:rPr kumimoji="1" lang="ja-JP" altLang="en-US" sz="2800" dirty="0"/>
              <a:t>チカは</a:t>
            </a:r>
            <a:r>
              <a:rPr kumimoji="1" lang="en-US" altLang="ja-JP" sz="2800" dirty="0"/>
              <a:t>LED</a:t>
            </a:r>
            <a:r>
              <a:rPr kumimoji="1" lang="ja-JP" altLang="en-US" sz="2800" dirty="0"/>
              <a:t>ちかちかすることで、プログラムで</a:t>
            </a:r>
            <a:r>
              <a:rPr kumimoji="1" lang="en-US" altLang="ja-JP" sz="2800" dirty="0"/>
              <a:t>print(“</a:t>
            </a:r>
            <a:r>
              <a:rPr kumimoji="1" lang="en-US" altLang="ja-JP" sz="2800" dirty="0" err="1"/>
              <a:t>Hello,world</a:t>
            </a:r>
            <a:r>
              <a:rPr kumimoji="1" lang="en-US" altLang="ja-JP" sz="2800" dirty="0"/>
              <a:t>!”)</a:t>
            </a:r>
            <a:r>
              <a:rPr kumimoji="1" lang="ja-JP" altLang="en-US" sz="2800" dirty="0" err="1"/>
              <a:t>のような</a:t>
            </a:r>
            <a:r>
              <a:rPr kumimoji="1" lang="ja-JP" altLang="en-US" sz="2800" dirty="0"/>
              <a:t>お試しで動かしてみるのによく使われるものです</a:t>
            </a:r>
          </a:p>
        </p:txBody>
      </p:sp>
      <p:pic>
        <p:nvPicPr>
          <p:cNvPr id="5" name="図 4">
            <a:extLst>
              <a:ext uri="{FF2B5EF4-FFF2-40B4-BE49-F238E27FC236}">
                <a16:creationId xmlns:a16="http://schemas.microsoft.com/office/drawing/2014/main" id="{D90930D4-95CE-4DA3-AFE0-B114DEF89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 y="3735646"/>
            <a:ext cx="1885950" cy="2667000"/>
          </a:xfrm>
          <a:prstGeom prst="rect">
            <a:avLst/>
          </a:prstGeom>
        </p:spPr>
      </p:pic>
      <p:sp>
        <p:nvSpPr>
          <p:cNvPr id="6" name="テキスト ボックス 5">
            <a:extLst>
              <a:ext uri="{FF2B5EF4-FFF2-40B4-BE49-F238E27FC236}">
                <a16:creationId xmlns:a16="http://schemas.microsoft.com/office/drawing/2014/main" id="{111F9EBC-5DA5-44A5-8163-75E110D5788A}"/>
              </a:ext>
            </a:extLst>
          </p:cNvPr>
          <p:cNvSpPr txBox="1"/>
          <p:nvPr/>
        </p:nvSpPr>
        <p:spPr>
          <a:xfrm>
            <a:off x="2306972" y="3439221"/>
            <a:ext cx="9885028" cy="954107"/>
          </a:xfrm>
          <a:prstGeom prst="rect">
            <a:avLst/>
          </a:prstGeom>
          <a:noFill/>
        </p:spPr>
        <p:txBody>
          <a:bodyPr wrap="square" rtlCol="0">
            <a:spAutoFit/>
          </a:bodyPr>
          <a:lstStyle/>
          <a:p>
            <a:r>
              <a:rPr kumimoji="1" lang="ja-JP" altLang="en-US" sz="2800" dirty="0"/>
              <a:t>まずはブレッドボードと</a:t>
            </a:r>
            <a:r>
              <a:rPr kumimoji="1" lang="en-US" altLang="ja-JP" sz="2800" dirty="0"/>
              <a:t>LED</a:t>
            </a:r>
            <a:r>
              <a:rPr kumimoji="1" lang="ja-JP" altLang="en-US" sz="2800" dirty="0"/>
              <a:t>を取り出してみましょう！</a:t>
            </a:r>
            <a:endParaRPr kumimoji="1" lang="en-US" altLang="ja-JP" sz="2800" dirty="0"/>
          </a:p>
          <a:p>
            <a:r>
              <a:rPr kumimoji="1" lang="ja-JP" altLang="en-US" sz="2800" dirty="0"/>
              <a:t>ブレッドボードはプロトタイプを使うために使う基板のもの</a:t>
            </a:r>
          </a:p>
        </p:txBody>
      </p:sp>
      <p:pic>
        <p:nvPicPr>
          <p:cNvPr id="8" name="図 7">
            <a:extLst>
              <a:ext uri="{FF2B5EF4-FFF2-40B4-BE49-F238E27FC236}">
                <a16:creationId xmlns:a16="http://schemas.microsoft.com/office/drawing/2014/main" id="{9794E2D7-41BC-48A4-B104-3D84BCDA268E}"/>
              </a:ext>
            </a:extLst>
          </p:cNvPr>
          <p:cNvPicPr>
            <a:picLocks noChangeAspect="1"/>
          </p:cNvPicPr>
          <p:nvPr/>
        </p:nvPicPr>
        <p:blipFill rotWithShape="1">
          <a:blip r:embed="rId3">
            <a:extLst>
              <a:ext uri="{28A0092B-C50C-407E-A947-70E740481C1C}">
                <a14:useLocalDpi xmlns:a14="http://schemas.microsoft.com/office/drawing/2010/main" val="0"/>
              </a:ext>
            </a:extLst>
          </a:blip>
          <a:srcRect l="35159" t="6666" r="33889" b="6640"/>
          <a:stretch/>
        </p:blipFill>
        <p:spPr>
          <a:xfrm rot="16200000">
            <a:off x="4443519" y="2447714"/>
            <a:ext cx="2122714" cy="5945446"/>
          </a:xfrm>
          <a:prstGeom prst="rect">
            <a:avLst/>
          </a:prstGeom>
        </p:spPr>
      </p:pic>
      <p:sp>
        <p:nvSpPr>
          <p:cNvPr id="3" name="正方形/長方形 2">
            <a:extLst>
              <a:ext uri="{FF2B5EF4-FFF2-40B4-BE49-F238E27FC236}">
                <a16:creationId xmlns:a16="http://schemas.microsoft.com/office/drawing/2014/main" id="{27AA0DD7-D18C-42F7-8207-C62F71737A7D}"/>
              </a:ext>
            </a:extLst>
          </p:cNvPr>
          <p:cNvSpPr/>
          <p:nvPr/>
        </p:nvSpPr>
        <p:spPr>
          <a:xfrm>
            <a:off x="7734650" y="5763238"/>
            <a:ext cx="4043493" cy="9541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真ん中の各縦線がつながっていて、</a:t>
            </a:r>
            <a:endParaRPr kumimoji="1" lang="en-US" altLang="ja-JP" dirty="0"/>
          </a:p>
          <a:p>
            <a:pPr algn="ctr"/>
            <a:r>
              <a:rPr kumimoji="1" lang="en-US" altLang="ja-JP" dirty="0"/>
              <a:t>+-1</a:t>
            </a:r>
            <a:r>
              <a:rPr kumimoji="1" lang="ja-JP" altLang="en-US" dirty="0"/>
              <a:t>の線部分は横につながっています。</a:t>
            </a:r>
            <a:endParaRPr kumimoji="1" lang="en-US" altLang="ja-JP" dirty="0"/>
          </a:p>
          <a:p>
            <a:pPr algn="ctr"/>
            <a:r>
              <a:rPr kumimoji="1" lang="en-US" altLang="ja-JP" dirty="0"/>
              <a:t>(</a:t>
            </a:r>
            <a:r>
              <a:rPr kumimoji="1" lang="ja-JP" altLang="en-US" dirty="0"/>
              <a:t>オレンジ線のような感じ</a:t>
            </a:r>
            <a:r>
              <a:rPr kumimoji="1"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6EC88039-416D-436E-9F88-6A9688759B18}"/>
              </a:ext>
            </a:extLst>
          </p:cNvPr>
          <p:cNvCxnSpPr>
            <a:cxnSpLocks/>
            <a:endCxn id="8" idx="2"/>
          </p:cNvCxnSpPr>
          <p:nvPr/>
        </p:nvCxnSpPr>
        <p:spPr>
          <a:xfrm flipH="1" flipV="1">
            <a:off x="8477599" y="5420437"/>
            <a:ext cx="708346" cy="342802"/>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1" name="直線コネクタ 10">
            <a:extLst>
              <a:ext uri="{FF2B5EF4-FFF2-40B4-BE49-F238E27FC236}">
                <a16:creationId xmlns:a16="http://schemas.microsoft.com/office/drawing/2014/main" id="{C1DC401F-75B5-422C-843D-C6D5214AB6B6}"/>
              </a:ext>
            </a:extLst>
          </p:cNvPr>
          <p:cNvCxnSpPr>
            <a:cxnSpLocks/>
          </p:cNvCxnSpPr>
          <p:nvPr/>
        </p:nvCxnSpPr>
        <p:spPr>
          <a:xfrm>
            <a:off x="8271545" y="4907560"/>
            <a:ext cx="0" cy="42783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BFBA3D4-1BA2-42AF-AE8E-066BE3BD445C}"/>
              </a:ext>
            </a:extLst>
          </p:cNvPr>
          <p:cNvCxnSpPr>
            <a:cxnSpLocks/>
          </p:cNvCxnSpPr>
          <p:nvPr/>
        </p:nvCxnSpPr>
        <p:spPr>
          <a:xfrm>
            <a:off x="7811548" y="4899367"/>
            <a:ext cx="0" cy="42783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8046AA5-FC90-424C-9C8D-051A3BAEBCD9}"/>
              </a:ext>
            </a:extLst>
          </p:cNvPr>
          <p:cNvCxnSpPr>
            <a:cxnSpLocks/>
          </p:cNvCxnSpPr>
          <p:nvPr/>
        </p:nvCxnSpPr>
        <p:spPr>
          <a:xfrm>
            <a:off x="8004494" y="4907560"/>
            <a:ext cx="0" cy="42783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641CF51-A07A-4010-878E-2BBCFA0F7E1C}"/>
              </a:ext>
            </a:extLst>
          </p:cNvPr>
          <p:cNvCxnSpPr>
            <a:cxnSpLocks/>
          </p:cNvCxnSpPr>
          <p:nvPr/>
        </p:nvCxnSpPr>
        <p:spPr>
          <a:xfrm>
            <a:off x="2778153" y="4719004"/>
            <a:ext cx="5358361"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DAEC96F-F789-4806-A911-D250B7F063D1}"/>
              </a:ext>
            </a:extLst>
          </p:cNvPr>
          <p:cNvCxnSpPr>
            <a:cxnSpLocks/>
          </p:cNvCxnSpPr>
          <p:nvPr/>
        </p:nvCxnSpPr>
        <p:spPr>
          <a:xfrm>
            <a:off x="2885813" y="4622334"/>
            <a:ext cx="5250701"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08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7708C-7D32-4B0D-8CF0-3F0EF53C91B5}"/>
              </a:ext>
            </a:extLst>
          </p:cNvPr>
          <p:cNvSpPr>
            <a:spLocks noGrp="1"/>
          </p:cNvSpPr>
          <p:nvPr>
            <p:ph type="title"/>
          </p:nvPr>
        </p:nvSpPr>
        <p:spPr>
          <a:xfrm>
            <a:off x="1097279" y="286603"/>
            <a:ext cx="10345303" cy="1521981"/>
          </a:xfrm>
        </p:spPr>
        <p:txBody>
          <a:bodyPr>
            <a:normAutofit/>
          </a:bodyPr>
          <a:lstStyle/>
          <a:p>
            <a:r>
              <a:rPr lang="ja-JP" altLang="en-US" sz="4000" dirty="0"/>
              <a:t>試しにブレッドボードに配線してみよう</a:t>
            </a:r>
            <a:endParaRPr kumimoji="1" lang="ja-JP" altLang="en-US" sz="4000" dirty="0"/>
          </a:p>
        </p:txBody>
      </p:sp>
      <p:sp>
        <p:nvSpPr>
          <p:cNvPr id="4" name="テキスト ボックス 3">
            <a:extLst>
              <a:ext uri="{FF2B5EF4-FFF2-40B4-BE49-F238E27FC236}">
                <a16:creationId xmlns:a16="http://schemas.microsoft.com/office/drawing/2014/main" id="{B9C694B2-8674-4D8E-BF77-334E20090693}"/>
              </a:ext>
            </a:extLst>
          </p:cNvPr>
          <p:cNvSpPr txBox="1"/>
          <p:nvPr/>
        </p:nvSpPr>
        <p:spPr>
          <a:xfrm>
            <a:off x="640359" y="1923340"/>
            <a:ext cx="5907528" cy="954107"/>
          </a:xfrm>
          <a:prstGeom prst="rect">
            <a:avLst/>
          </a:prstGeom>
          <a:noFill/>
        </p:spPr>
        <p:txBody>
          <a:bodyPr wrap="square" rtlCol="0">
            <a:spAutoFit/>
          </a:bodyPr>
          <a:lstStyle/>
          <a:p>
            <a:r>
              <a:rPr kumimoji="1" lang="ja-JP" altLang="en-US" sz="2800" dirty="0"/>
              <a:t>こんな感じで配線します。</a:t>
            </a:r>
            <a:endParaRPr kumimoji="1" lang="en-US" altLang="ja-JP" sz="2800" dirty="0"/>
          </a:p>
          <a:p>
            <a:r>
              <a:rPr kumimoji="1" lang="ja-JP" altLang="en-US" sz="2800" dirty="0"/>
              <a:t>あとはプログラムを打っていきます</a:t>
            </a:r>
            <a:endParaRPr kumimoji="1" lang="en-US" altLang="ja-JP" sz="2800" dirty="0"/>
          </a:p>
        </p:txBody>
      </p:sp>
      <p:pic>
        <p:nvPicPr>
          <p:cNvPr id="5" name="図 4">
            <a:extLst>
              <a:ext uri="{FF2B5EF4-FFF2-40B4-BE49-F238E27FC236}">
                <a16:creationId xmlns:a16="http://schemas.microsoft.com/office/drawing/2014/main" id="{B463AFD9-6A23-4979-B4BA-6E8C69D17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269" y="1923340"/>
            <a:ext cx="3984372" cy="4739798"/>
          </a:xfrm>
          <a:prstGeom prst="rect">
            <a:avLst/>
          </a:prstGeom>
        </p:spPr>
      </p:pic>
      <p:graphicFrame>
        <p:nvGraphicFramePr>
          <p:cNvPr id="6" name="表 5">
            <a:extLst>
              <a:ext uri="{FF2B5EF4-FFF2-40B4-BE49-F238E27FC236}">
                <a16:creationId xmlns:a16="http://schemas.microsoft.com/office/drawing/2014/main" id="{D446F95E-5BB7-49B3-83F5-C3EF0087042E}"/>
              </a:ext>
            </a:extLst>
          </p:cNvPr>
          <p:cNvGraphicFramePr>
            <a:graphicFrameLocks noGrp="1"/>
          </p:cNvGraphicFramePr>
          <p:nvPr>
            <p:extLst>
              <p:ext uri="{D42A27DB-BD31-4B8C-83A1-F6EECF244321}">
                <p14:modId xmlns:p14="http://schemas.microsoft.com/office/powerpoint/2010/main" val="3016370587"/>
              </p:ext>
            </p:extLst>
          </p:nvPr>
        </p:nvGraphicFramePr>
        <p:xfrm>
          <a:off x="558240" y="2992203"/>
          <a:ext cx="6354288" cy="1990858"/>
        </p:xfrm>
        <a:graphic>
          <a:graphicData uri="http://schemas.openxmlformats.org/drawingml/2006/table">
            <a:tbl>
              <a:tblPr bandRow="1">
                <a:tableStyleId>{C083E6E3-FA7D-4D7B-A595-EF9225AFEA82}</a:tableStyleId>
              </a:tblPr>
              <a:tblGrid>
                <a:gridCol w="2646580">
                  <a:extLst>
                    <a:ext uri="{9D8B030D-6E8A-4147-A177-3AD203B41FA5}">
                      <a16:colId xmlns:a16="http://schemas.microsoft.com/office/drawing/2014/main" val="3235200591"/>
                    </a:ext>
                  </a:extLst>
                </a:gridCol>
                <a:gridCol w="3707708">
                  <a:extLst>
                    <a:ext uri="{9D8B030D-6E8A-4147-A177-3AD203B41FA5}">
                      <a16:colId xmlns:a16="http://schemas.microsoft.com/office/drawing/2014/main" val="968050739"/>
                    </a:ext>
                  </a:extLst>
                </a:gridCol>
              </a:tblGrid>
              <a:tr h="852364">
                <a:tc>
                  <a:txBody>
                    <a:bodyPr/>
                    <a:lstStyle/>
                    <a:p>
                      <a:r>
                        <a:rPr kumimoji="1" lang="en-US" altLang="ja-JP" sz="1800" dirty="0"/>
                        <a:t>GPIO</a:t>
                      </a:r>
                      <a:r>
                        <a:rPr kumimoji="1" lang="ja-JP" altLang="en-US" sz="1800" dirty="0"/>
                        <a:t>ピン</a:t>
                      </a:r>
                      <a:endParaRPr kumimoji="1" lang="en-US" altLang="ja-JP" sz="1800" dirty="0"/>
                    </a:p>
                    <a:p>
                      <a:r>
                        <a:rPr kumimoji="1" lang="en-US" altLang="ja-JP" sz="1800" dirty="0"/>
                        <a:t>(</a:t>
                      </a:r>
                      <a:r>
                        <a:rPr kumimoji="1" lang="ja-JP" altLang="en-US" sz="1800" dirty="0"/>
                        <a:t>デジタル、アナログ</a:t>
                      </a:r>
                      <a:r>
                        <a:rPr kumimoji="1" lang="en-US" altLang="ja-JP" sz="1800" dirty="0"/>
                        <a:t>)</a:t>
                      </a:r>
                      <a:endParaRPr kumimoji="1" lang="ja-JP" altLang="en-US" dirty="0"/>
                    </a:p>
                  </a:txBody>
                  <a:tcPr/>
                </a:tc>
                <a:tc>
                  <a:txBody>
                    <a:bodyPr/>
                    <a:lstStyle/>
                    <a:p>
                      <a:r>
                        <a:rPr kumimoji="1" lang="ja-JP" altLang="en-US" sz="1800" dirty="0"/>
                        <a:t>指定して電気を受け付けたり出力したりする</a:t>
                      </a:r>
                      <a:endParaRPr kumimoji="1" lang="ja-JP" altLang="en-US" dirty="0"/>
                    </a:p>
                  </a:txBody>
                  <a:tcPr/>
                </a:tc>
                <a:extLst>
                  <a:ext uri="{0D108BD9-81ED-4DB2-BD59-A6C34878D82A}">
                    <a16:rowId xmlns:a16="http://schemas.microsoft.com/office/drawing/2014/main" val="2417007323"/>
                  </a:ext>
                </a:extLst>
              </a:tr>
              <a:tr h="493830">
                <a:tc>
                  <a:txBody>
                    <a:bodyPr/>
                    <a:lstStyle/>
                    <a:p>
                      <a:r>
                        <a:rPr kumimoji="1" lang="en-US" altLang="ja-JP" sz="1800" dirty="0"/>
                        <a:t>5V,3V3 </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電圧</a:t>
                      </a:r>
                      <a:r>
                        <a:rPr kumimoji="1" lang="en-US" altLang="ja-JP" sz="1800" dirty="0"/>
                        <a:t>(5V,3.3V)</a:t>
                      </a:r>
                      <a:r>
                        <a:rPr kumimoji="1" lang="ja-JP" altLang="en-US" sz="1800" dirty="0"/>
                        <a:t>を出力する。</a:t>
                      </a:r>
                      <a:endParaRPr kumimoji="1" lang="en-US" altLang="ja-JP" sz="1800" dirty="0"/>
                    </a:p>
                  </a:txBody>
                  <a:tcPr/>
                </a:tc>
                <a:extLst>
                  <a:ext uri="{0D108BD9-81ED-4DB2-BD59-A6C34878D82A}">
                    <a16:rowId xmlns:a16="http://schemas.microsoft.com/office/drawing/2014/main" val="2562031477"/>
                  </a:ext>
                </a:extLst>
              </a:tr>
              <a:tr h="644664">
                <a:tc>
                  <a:txBody>
                    <a:bodyPr/>
                    <a:lstStyle/>
                    <a:p>
                      <a:r>
                        <a:rPr kumimoji="1" lang="en-US" altLang="ja-JP" sz="1800" dirty="0"/>
                        <a:t>GND</a:t>
                      </a:r>
                      <a:endParaRPr kumimoji="1" lang="ja-JP" altLang="en-US" dirty="0"/>
                    </a:p>
                  </a:txBody>
                  <a:tcPr/>
                </a:tc>
                <a:tc>
                  <a:txBody>
                    <a:bodyPr/>
                    <a:lstStyle/>
                    <a:p>
                      <a:r>
                        <a:rPr kumimoji="1" lang="ja-JP" altLang="en-US" sz="1800" dirty="0"/>
                        <a:t>マイナス極の配線部分、電圧</a:t>
                      </a:r>
                      <a:r>
                        <a:rPr kumimoji="1" lang="en-US" altLang="ja-JP" sz="1800" dirty="0"/>
                        <a:t>(V)</a:t>
                      </a:r>
                      <a:r>
                        <a:rPr kumimoji="1" lang="ja-JP" altLang="en-US" sz="1800" dirty="0"/>
                        <a:t>の余りをここに垂れ流す</a:t>
                      </a:r>
                      <a:endParaRPr kumimoji="1" lang="ja-JP" altLang="en-US" dirty="0"/>
                    </a:p>
                  </a:txBody>
                  <a:tcPr/>
                </a:tc>
                <a:extLst>
                  <a:ext uri="{0D108BD9-81ED-4DB2-BD59-A6C34878D82A}">
                    <a16:rowId xmlns:a16="http://schemas.microsoft.com/office/drawing/2014/main" val="2320617116"/>
                  </a:ext>
                </a:extLst>
              </a:tr>
            </a:tbl>
          </a:graphicData>
        </a:graphic>
      </p:graphicFrame>
      <p:sp>
        <p:nvSpPr>
          <p:cNvPr id="7" name="テキスト ボックス 6">
            <a:extLst>
              <a:ext uri="{FF2B5EF4-FFF2-40B4-BE49-F238E27FC236}">
                <a16:creationId xmlns:a16="http://schemas.microsoft.com/office/drawing/2014/main" id="{5B21430F-C9EF-48FC-BB40-ED88CC5C4A0F}"/>
              </a:ext>
            </a:extLst>
          </p:cNvPr>
          <p:cNvSpPr txBox="1"/>
          <p:nvPr/>
        </p:nvSpPr>
        <p:spPr>
          <a:xfrm>
            <a:off x="640359" y="5208085"/>
            <a:ext cx="5819164" cy="1015663"/>
          </a:xfrm>
          <a:prstGeom prst="rect">
            <a:avLst/>
          </a:prstGeom>
          <a:noFill/>
        </p:spPr>
        <p:txBody>
          <a:bodyPr wrap="square" rtlCol="0">
            <a:spAutoFit/>
          </a:bodyPr>
          <a:lstStyle/>
          <a:p>
            <a:r>
              <a:rPr kumimoji="1" lang="en-US" altLang="ja-JP" sz="2000" dirty="0"/>
              <a:t>LED</a:t>
            </a:r>
            <a:r>
              <a:rPr kumimoji="1" lang="ja-JP" altLang="en-US" sz="2000" dirty="0"/>
              <a:t>の短いほうを</a:t>
            </a:r>
            <a:r>
              <a:rPr kumimoji="1" lang="en-US" altLang="ja-JP" sz="2000" dirty="0"/>
              <a:t>GND</a:t>
            </a:r>
            <a:r>
              <a:rPr kumimoji="1" lang="ja-JP" altLang="en-US" sz="2000" dirty="0" err="1"/>
              <a:t>、</a:t>
            </a:r>
            <a:endParaRPr kumimoji="1" lang="en-US" altLang="ja-JP" sz="2000" dirty="0"/>
          </a:p>
          <a:p>
            <a:r>
              <a:rPr kumimoji="1" lang="ja-JP" altLang="en-US" sz="2000" dirty="0"/>
              <a:t>長いほうを抵抗を間に入れて</a:t>
            </a:r>
            <a:endParaRPr kumimoji="1" lang="en-US" altLang="ja-JP" sz="2000" dirty="0"/>
          </a:p>
          <a:p>
            <a:r>
              <a:rPr kumimoji="1" lang="en-US" altLang="ja-JP" sz="2000" dirty="0"/>
              <a:t>GPIO</a:t>
            </a:r>
            <a:r>
              <a:rPr kumimoji="1" lang="ja-JP" altLang="en-US" sz="2000" dirty="0"/>
              <a:t>ピンの </a:t>
            </a:r>
            <a:r>
              <a:rPr kumimoji="1" lang="en-US" altLang="ja-JP" sz="2000" dirty="0"/>
              <a:t>25</a:t>
            </a:r>
            <a:r>
              <a:rPr kumimoji="1" lang="ja-JP" altLang="en-US" sz="2000" dirty="0"/>
              <a:t>番につなぎます</a:t>
            </a:r>
          </a:p>
        </p:txBody>
      </p:sp>
    </p:spTree>
    <p:extLst>
      <p:ext uri="{BB962C8B-B14F-4D97-AF65-F5344CB8AC3E}">
        <p14:creationId xmlns:p14="http://schemas.microsoft.com/office/powerpoint/2010/main" val="346046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89E7A-270E-4BA3-84E8-9431FEBC7105}"/>
              </a:ext>
            </a:extLst>
          </p:cNvPr>
          <p:cNvSpPr>
            <a:spLocks noGrp="1"/>
          </p:cNvSpPr>
          <p:nvPr>
            <p:ph type="title"/>
          </p:nvPr>
        </p:nvSpPr>
        <p:spPr/>
        <p:txBody>
          <a:bodyPr/>
          <a:lstStyle/>
          <a:p>
            <a:r>
              <a:rPr kumimoji="1" lang="ja-JP" altLang="en-US" dirty="0"/>
              <a:t>プログラム</a:t>
            </a:r>
          </a:p>
        </p:txBody>
      </p:sp>
      <p:sp>
        <p:nvSpPr>
          <p:cNvPr id="4" name="テキスト ボックス 3">
            <a:extLst>
              <a:ext uri="{FF2B5EF4-FFF2-40B4-BE49-F238E27FC236}">
                <a16:creationId xmlns:a16="http://schemas.microsoft.com/office/drawing/2014/main" id="{378E03E1-B07A-4806-A093-B700A6547011}"/>
              </a:ext>
            </a:extLst>
          </p:cNvPr>
          <p:cNvSpPr txBox="1"/>
          <p:nvPr/>
        </p:nvSpPr>
        <p:spPr>
          <a:xfrm>
            <a:off x="1152647" y="2037686"/>
            <a:ext cx="9947665" cy="461665"/>
          </a:xfrm>
          <a:prstGeom prst="rect">
            <a:avLst/>
          </a:prstGeom>
          <a:noFill/>
        </p:spPr>
        <p:txBody>
          <a:bodyPr wrap="square" rtlCol="0">
            <a:spAutoFit/>
          </a:bodyPr>
          <a:lstStyle/>
          <a:p>
            <a:r>
              <a:rPr kumimoji="1" lang="en-US" altLang="ja-JP" sz="2400" dirty="0" err="1"/>
              <a:t>Lchika.ino</a:t>
            </a:r>
            <a:r>
              <a:rPr kumimoji="1" lang="ja-JP" altLang="en-US" sz="2400" dirty="0"/>
              <a:t>を開いてみて実行してみましょう！</a:t>
            </a:r>
            <a:endParaRPr kumimoji="1" lang="en-US" altLang="ja-JP" sz="2400" dirty="0"/>
          </a:p>
        </p:txBody>
      </p:sp>
      <p:sp>
        <p:nvSpPr>
          <p:cNvPr id="3" name="テキスト ボックス 2">
            <a:extLst>
              <a:ext uri="{FF2B5EF4-FFF2-40B4-BE49-F238E27FC236}">
                <a16:creationId xmlns:a16="http://schemas.microsoft.com/office/drawing/2014/main" id="{1AECBD29-5472-48FD-96D5-CDA13365C866}"/>
              </a:ext>
            </a:extLst>
          </p:cNvPr>
          <p:cNvSpPr txBox="1"/>
          <p:nvPr/>
        </p:nvSpPr>
        <p:spPr>
          <a:xfrm>
            <a:off x="4546833" y="6409189"/>
            <a:ext cx="7645167" cy="369332"/>
          </a:xfrm>
          <a:prstGeom prst="rect">
            <a:avLst/>
          </a:prstGeom>
          <a:noFill/>
        </p:spPr>
        <p:txBody>
          <a:bodyPr wrap="square" rtlCol="0">
            <a:spAutoFit/>
          </a:bodyPr>
          <a:lstStyle/>
          <a:p>
            <a:pPr algn="r"/>
            <a:r>
              <a:rPr kumimoji="1" lang="ja-JP" altLang="en-US" dirty="0">
                <a:solidFill>
                  <a:schemeClr val="bg1"/>
                </a:solidFill>
              </a:rPr>
              <a:t>これでマイコンの世界に入りました！次はセンサーを使ってみましょう</a:t>
            </a:r>
          </a:p>
        </p:txBody>
      </p:sp>
      <p:sp>
        <p:nvSpPr>
          <p:cNvPr id="5" name="テキスト ボックス 4">
            <a:extLst>
              <a:ext uri="{FF2B5EF4-FFF2-40B4-BE49-F238E27FC236}">
                <a16:creationId xmlns:a16="http://schemas.microsoft.com/office/drawing/2014/main" id="{8C7EED9E-2C36-4260-9128-7C2386E1644F}"/>
              </a:ext>
            </a:extLst>
          </p:cNvPr>
          <p:cNvSpPr txBox="1"/>
          <p:nvPr/>
        </p:nvSpPr>
        <p:spPr>
          <a:xfrm>
            <a:off x="1152647" y="5643941"/>
            <a:ext cx="7853773" cy="400110"/>
          </a:xfrm>
          <a:prstGeom prst="rect">
            <a:avLst/>
          </a:prstGeom>
          <a:noFill/>
        </p:spPr>
        <p:txBody>
          <a:bodyPr wrap="square" rtlCol="0">
            <a:spAutoFit/>
          </a:bodyPr>
          <a:lstStyle/>
          <a:p>
            <a:r>
              <a:rPr kumimoji="1" lang="en-US" altLang="ja-JP" sz="2000" dirty="0"/>
              <a:t>LED</a:t>
            </a:r>
            <a:r>
              <a:rPr kumimoji="1" lang="ja-JP" altLang="en-US" sz="2000" dirty="0"/>
              <a:t>が点滅したら成功です！</a:t>
            </a:r>
          </a:p>
        </p:txBody>
      </p:sp>
      <p:pic>
        <p:nvPicPr>
          <p:cNvPr id="7" name="図 6">
            <a:extLst>
              <a:ext uri="{FF2B5EF4-FFF2-40B4-BE49-F238E27FC236}">
                <a16:creationId xmlns:a16="http://schemas.microsoft.com/office/drawing/2014/main" id="{235E2F50-F9B5-405A-BBFC-47E474FE9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595" y="2434077"/>
            <a:ext cx="6816003" cy="3177448"/>
          </a:xfrm>
          <a:prstGeom prst="rect">
            <a:avLst/>
          </a:prstGeom>
        </p:spPr>
      </p:pic>
    </p:spTree>
    <p:extLst>
      <p:ext uri="{BB962C8B-B14F-4D97-AF65-F5344CB8AC3E}">
        <p14:creationId xmlns:p14="http://schemas.microsoft.com/office/powerpoint/2010/main" val="2116182723"/>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ユーザー定義 1">
      <a:majorFont>
        <a:latin typeface="UD デジタル 教科書体 N-B"/>
        <a:ea typeface="UD デジタル 教科書体 N-B"/>
        <a:cs typeface=""/>
      </a:majorFont>
      <a:minorFont>
        <a:latin typeface="UD デジタル 教科書体 N-R"/>
        <a:ea typeface="UD デジタル 教科書体 N-R"/>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2525</TotalTime>
  <Words>1975</Words>
  <Application>Microsoft Office PowerPoint</Application>
  <PresentationFormat>ワイド画面</PresentationFormat>
  <Paragraphs>285</Paragraphs>
  <Slides>29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UD デジタル 教科書体 N-B</vt:lpstr>
      <vt:lpstr>UD デジタル 教科書体 N-R</vt:lpstr>
      <vt:lpstr>Arial</vt:lpstr>
      <vt:lpstr>Calibri</vt:lpstr>
      <vt:lpstr>Wingdings</vt:lpstr>
      <vt:lpstr>レトロスペクト</vt:lpstr>
      <vt:lpstr>マイコン勉強会</vt:lpstr>
      <vt:lpstr>お品書き</vt:lpstr>
      <vt:lpstr>はじめに</vt:lpstr>
      <vt:lpstr>作成に参考にした本</vt:lpstr>
      <vt:lpstr>マイコンって？</vt:lpstr>
      <vt:lpstr>Arduinoのプログラムを見てみる</vt:lpstr>
      <vt:lpstr>実際に動かしてみよう！</vt:lpstr>
      <vt:lpstr>試しにブレッドボードに配線してみよう</vt:lpstr>
      <vt:lpstr>プログラム</vt:lpstr>
      <vt:lpstr>次は環境センサーを使ってみる</vt:lpstr>
      <vt:lpstr>I2Cって？</vt:lpstr>
      <vt:lpstr>プログラムを打ってみる</vt:lpstr>
      <vt:lpstr>(発展)delay関数って？</vt:lpstr>
      <vt:lpstr>(発展)delay関数って？</vt:lpstr>
      <vt:lpstr>(発展)delay関数って？</vt:lpstr>
      <vt:lpstr>次はサーボモータを動かしてみる</vt:lpstr>
      <vt:lpstr>プログラムを打ってみる</vt:lpstr>
      <vt:lpstr>ここまででできたこと</vt:lpstr>
      <vt:lpstr>ここまでできたことで実用例(応用してる部分あり)</vt:lpstr>
      <vt:lpstr>次はネットワークにデータをアップデートしてみよう</vt:lpstr>
      <vt:lpstr>Ambientとは</vt:lpstr>
      <vt:lpstr>環境センサーをつなげなおす</vt:lpstr>
      <vt:lpstr>プログラムを打ってみる</vt:lpstr>
      <vt:lpstr>Ambientを見てみる</vt:lpstr>
      <vt:lpstr>(おまけ)豊富なセンサー類</vt:lpstr>
      <vt:lpstr>(おまけ)様々なアイデア</vt:lpstr>
      <vt:lpstr>(おまけ) マイコンもAIの時代？</vt:lpstr>
      <vt:lpstr>(おまけ)マイコンを使用したAIの活用例</vt:lpstr>
      <vt:lpstr>終わり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Arduino勉強会</dc:title>
  <dc:creator>山崎 晃平</dc:creator>
  <cp:lastModifiedBy>山崎 晃平</cp:lastModifiedBy>
  <cp:revision>328</cp:revision>
  <dcterms:created xsi:type="dcterms:W3CDTF">2019-12-19T14:49:00Z</dcterms:created>
  <dcterms:modified xsi:type="dcterms:W3CDTF">2020-01-15T00:09:05Z</dcterms:modified>
</cp:coreProperties>
</file>