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33"/>
  </p:notesMasterIdLst>
  <p:sldIdLst>
    <p:sldId id="256" r:id="rId2"/>
    <p:sldId id="297" r:id="rId3"/>
    <p:sldId id="290" r:id="rId4"/>
    <p:sldId id="267" r:id="rId5"/>
    <p:sldId id="310" r:id="rId6"/>
    <p:sldId id="311" r:id="rId7"/>
    <p:sldId id="269" r:id="rId8"/>
    <p:sldId id="274" r:id="rId9"/>
    <p:sldId id="273" r:id="rId10"/>
    <p:sldId id="275" r:id="rId11"/>
    <p:sldId id="276" r:id="rId12"/>
    <p:sldId id="283" r:id="rId13"/>
    <p:sldId id="270" r:id="rId14"/>
    <p:sldId id="284" r:id="rId15"/>
    <p:sldId id="271" r:id="rId16"/>
    <p:sldId id="281" r:id="rId17"/>
    <p:sldId id="312" r:id="rId18"/>
    <p:sldId id="282" r:id="rId19"/>
    <p:sldId id="303" r:id="rId20"/>
    <p:sldId id="302" r:id="rId21"/>
    <p:sldId id="298" r:id="rId22"/>
    <p:sldId id="293" r:id="rId23"/>
    <p:sldId id="263" r:id="rId24"/>
    <p:sldId id="294" r:id="rId25"/>
    <p:sldId id="295" r:id="rId26"/>
    <p:sldId id="296" r:id="rId27"/>
    <p:sldId id="291" r:id="rId28"/>
    <p:sldId id="292" r:id="rId29"/>
    <p:sldId id="299" r:id="rId30"/>
    <p:sldId id="309" r:id="rId31"/>
    <p:sldId id="30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6" autoAdjust="0"/>
    <p:restoredTop sz="94624" autoAdjust="0"/>
  </p:normalViewPr>
  <p:slideViewPr>
    <p:cSldViewPr>
      <p:cViewPr>
        <p:scale>
          <a:sx n="69" d="100"/>
          <a:sy n="69" d="100"/>
        </p:scale>
        <p:origin x="-77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FA18-A66D-4362-AE73-5F2DAE572442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52679-A4D1-491D-8790-D2BC2E4B0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259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52679-A4D1-491D-8790-D2BC2E4B0E2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554B9-B4DF-4E1A-A834-D8638CDBD13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017CC89-E533-48DE-A7B7-C5E2EFEB52E7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017CC89-E533-48DE-A7B7-C5E2EFEB52E7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017CC89-E533-48DE-A7B7-C5E2EFEB52E7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17CC89-E533-48DE-A7B7-C5E2EFEB52E7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017CC89-E533-48DE-A7B7-C5E2EFEB52E7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150D4F0-C2A9-4B16-BDDE-C9A6692D1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rticles.timesofindia.indiatimes.com/2012-01-26/news-interviews/30666133_1_krishnan-iyer-agneepath-kancha-cheen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D:\BE%20project\Bitpilani\vid3.av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nemablend.com/reviews/Sherlock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97-2003_Worksheet2.xls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akespeare-online.com/plots/hamletp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819400"/>
            <a:ext cx="8610600" cy="3657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		             Sponsored by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Jayesh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Pawar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     </a:t>
            </a:r>
            <a:r>
              <a:rPr lang="en-US" sz="2400" dirty="0" smtClean="0">
                <a:solidFill>
                  <a:schemeClr val="tx1"/>
                </a:solidFill>
              </a:rPr>
              <a:t>Internal </a:t>
            </a:r>
            <a:r>
              <a:rPr lang="en-US" sz="2400" dirty="0" smtClean="0">
                <a:solidFill>
                  <a:schemeClr val="tx1"/>
                </a:solidFill>
              </a:rPr>
              <a:t>Guide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Mandar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Haldekar</a:t>
            </a:r>
            <a:r>
              <a:rPr lang="en-US" sz="2400" dirty="0" smtClean="0">
                <a:solidFill>
                  <a:schemeClr val="tx1"/>
                </a:solidFill>
              </a:rPr>
              <a:t>			        </a:t>
            </a:r>
            <a:r>
              <a:rPr lang="en-US" sz="2400" dirty="0" err="1" smtClean="0">
                <a:solidFill>
                  <a:schemeClr val="tx1"/>
                </a:solidFill>
              </a:rPr>
              <a:t>Prof.Rekha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Kulkarni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Prajakta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Naik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      </a:t>
            </a:r>
            <a:r>
              <a:rPr lang="en-US" sz="2400" dirty="0" smtClean="0">
                <a:solidFill>
                  <a:schemeClr val="tx1"/>
                </a:solidFill>
              </a:rPr>
              <a:t>External </a:t>
            </a:r>
            <a:r>
              <a:rPr lang="en-US" sz="2400" dirty="0" smtClean="0">
                <a:solidFill>
                  <a:schemeClr val="tx1"/>
                </a:solidFill>
              </a:rPr>
              <a:t>Guide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Aishwarya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Bhide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Mr.Vedang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Manerikar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8" descr="garland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882" y="3200400"/>
            <a:ext cx="26670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33400" y="304800"/>
            <a:ext cx="7924800" cy="1981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Rockwell" pitchFamily="18" charset="0"/>
              </a:rPr>
              <a:t>Relevant Information </a:t>
            </a:r>
            <a:r>
              <a:rPr lang="en-US" sz="2400" dirty="0" smtClean="0">
                <a:solidFill>
                  <a:schemeClr val="tx2"/>
                </a:solidFill>
                <a:latin typeface="Rockwell" pitchFamily="18" charset="0"/>
              </a:rPr>
              <a:t>Extraction </a:t>
            </a:r>
            <a:r>
              <a:rPr lang="en-US" sz="2400" dirty="0" smtClean="0">
                <a:solidFill>
                  <a:schemeClr val="tx2"/>
                </a:solidFill>
                <a:latin typeface="Rockwell" pitchFamily="18" charset="0"/>
              </a:rPr>
              <a:t>Based </a:t>
            </a:r>
            <a:r>
              <a:rPr lang="en-US" sz="2400" dirty="0" smtClean="0">
                <a:solidFill>
                  <a:schemeClr val="tx2"/>
                </a:solidFill>
                <a:latin typeface="Rockwell" pitchFamily="18" charset="0"/>
              </a:rPr>
              <a:t>on </a:t>
            </a:r>
            <a:r>
              <a:rPr lang="en-US" sz="2400" dirty="0" smtClean="0">
                <a:solidFill>
                  <a:schemeClr val="tx2"/>
                </a:solidFill>
                <a:latin typeface="Rockwell" pitchFamily="18" charset="0"/>
              </a:rPr>
              <a:t>Term Mining </a:t>
            </a:r>
            <a:r>
              <a:rPr lang="en-US" sz="2400" dirty="0" smtClean="0">
                <a:solidFill>
                  <a:schemeClr val="tx2"/>
                </a:solidFill>
                <a:latin typeface="Rockwell" pitchFamily="18" charset="0"/>
              </a:rPr>
              <a:t>and Context Based Search Applied To Web </a:t>
            </a:r>
            <a:r>
              <a:rPr lang="en-US" sz="2400" dirty="0" smtClean="0">
                <a:solidFill>
                  <a:schemeClr val="tx2"/>
                </a:solidFill>
                <a:latin typeface="Rockwell" pitchFamily="18" charset="0"/>
              </a:rPr>
              <a:t>Pages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19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ishwarya\Desktop\PPT\PPT\cropped 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4829175" cy="4219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0" y="2971800"/>
            <a:ext cx="19812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Pos_tag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N-P chunks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828800" y="1905000"/>
            <a:ext cx="13716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14600" y="1219200"/>
            <a:ext cx="52578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5562600" y="3429000"/>
            <a:ext cx="44196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14600" y="2590800"/>
            <a:ext cx="30480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038600" y="4114800"/>
            <a:ext cx="30480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62600" y="5638800"/>
            <a:ext cx="22098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74519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 advClick="0" advTm="600000">
        <p14:reveal/>
      </p:transition>
    </mc:Choice>
    <mc:Fallback>
      <p:transition spd="slow" advClick="0" advTm="6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ishwarya\Desktop\PPT\PPT\croppe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43258"/>
            <a:ext cx="5057775" cy="44193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8400" y="2743200"/>
            <a:ext cx="2667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Pos_tag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N-P chunks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600200" y="1676400"/>
            <a:ext cx="13716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990600"/>
            <a:ext cx="52578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334000" y="3200400"/>
            <a:ext cx="44196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0" y="2362200"/>
            <a:ext cx="30480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3810000" y="3886200"/>
            <a:ext cx="30480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34000" y="5410200"/>
            <a:ext cx="2209800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91286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funn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35727"/>
            <a:ext cx="4724400" cy="342900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0" y="1371600"/>
            <a:ext cx="1752600" cy="9906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Alexandre</a:t>
            </a:r>
            <a:r>
              <a:rPr lang="en-US" dirty="0" smtClean="0">
                <a:solidFill>
                  <a:schemeClr val="tx2"/>
                </a:solidFill>
              </a:rPr>
              <a:t> Dumas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4300" y="152400"/>
            <a:ext cx="1828800" cy="1143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Three Musketeer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828800" y="914400"/>
            <a:ext cx="1447800" cy="9144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Intrigue</a:t>
            </a:r>
          </a:p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590800" y="-76200"/>
            <a:ext cx="2133600" cy="9906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assassination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105400" y="0"/>
            <a:ext cx="1676400" cy="10668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century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657600" y="914400"/>
            <a:ext cx="1066800" cy="9144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934200" y="0"/>
            <a:ext cx="1143000" cy="9144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nobleman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705600" y="1066800"/>
            <a:ext cx="1447800" cy="9144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Gascony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00600" y="914400"/>
            <a:ext cx="1676400" cy="762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Cardinal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925782" y="5257800"/>
            <a:ext cx="1731818" cy="1219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Alexandre</a:t>
            </a:r>
            <a:r>
              <a:rPr lang="en-US" dirty="0" smtClean="0">
                <a:solidFill>
                  <a:schemeClr val="tx2"/>
                </a:solidFill>
              </a:rPr>
              <a:t> Dumas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0" y="5334000"/>
            <a:ext cx="1828800" cy="12192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Final Keywords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33800" y="5257800"/>
            <a:ext cx="1752600" cy="1219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Three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Musketeer</a:t>
            </a:r>
          </a:p>
        </p:txBody>
      </p:sp>
      <p:sp>
        <p:nvSpPr>
          <p:cNvPr id="18" name="Oval 17"/>
          <p:cNvSpPr/>
          <p:nvPr/>
        </p:nvSpPr>
        <p:spPr>
          <a:xfrm>
            <a:off x="5562600" y="5257800"/>
            <a:ext cx="1676400" cy="1219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315200" y="5181600"/>
            <a:ext cx="1676400" cy="1219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cardinal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398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17083 -2.22222E-6 C 0.24722 -2.22222E-6 0.34167 0.09028 0.34167 0.16389 L 0.34167 0.32778 " pathEditMode="relative" rAng="0" ptsTypes="FfFF">
                                      <p:cBhvr>
                                        <p:cTn id="15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1638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5 L 0.16666 0.05 C 0.24132 0.05 0.33333 0.16643 0.33333 0.26157 L 0.33333 0.47384 " pathEditMode="relative" rAng="0" ptsTypes="FfFF">
                                      <p:cBhvr>
                                        <p:cTn id="17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2118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5556 L 0.0875 0.05556 C 0.12847 0.05556 0.17916 0.15023 0.17916 0.22778 L 0.17916 0.4 " pathEditMode="relative" rAng="0" ptsTypes="FfFF">
                                      <p:cBhvr>
                                        <p:cTn id="19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1722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06667 0.53889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269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1667 0.4 " pathEditMode="relative" rAng="0" ptsTypes="AA">
                                      <p:cBhvr>
                                        <p:cTn id="32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00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5834 1.11111E-6 C -0.08455 1.11111E-6 -0.11667 0.11342 -0.11667 0.20555 L -0.11667 0.41111 " pathEditMode="relative" rAng="0" ptsTypes="FfFF">
                                      <p:cBhvr>
                                        <p:cTn id="34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2055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-0.07917 2.22222E-6 C -0.11476 2.22222E-6 -0.15833 0.14398 -0.15833 0.26111 L -0.15833 0.52222 " pathEditMode="relative" rAng="0" ptsTypes="FfFF">
                                      <p:cBhvr>
                                        <p:cTn id="45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2611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16041 3.33333E-6 C -0.23246 3.33333E-6 -0.32083 0.14699 -0.32083 0.26666 L -0.32083 0.53333 " pathEditMode="relative" rAng="0" ptsTypes="FfFF">
                                      <p:cBhvr>
                                        <p:cTn id="47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266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16042 -2.22222E-6 C -0.23247 -2.22222E-6 -0.32083 0.10116 -0.32083 0.18334 L -0.32083 0.36667 " pathEditMode="relative" rAng="0" ptsTypes="FfFF">
                                      <p:cBhvr>
                                        <p:cTn id="49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1833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5" grpId="0" animBg="1"/>
      <p:bldP spid="17" grpId="0" animBg="1"/>
      <p:bldP spid="18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increase the relevance of information</a:t>
            </a:r>
          </a:p>
          <a:p>
            <a:r>
              <a:rPr lang="en-US" dirty="0" smtClean="0"/>
              <a:t>Predefined domains:</a:t>
            </a:r>
          </a:p>
          <a:p>
            <a:pPr>
              <a:buNone/>
            </a:pPr>
            <a:r>
              <a:rPr lang="en-US" dirty="0" smtClean="0"/>
              <a:t>        a) Books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b)Movies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c)Places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d)People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5334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Categorization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333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eeba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89705"/>
            <a:ext cx="1880616" cy="1634345"/>
          </a:xfrm>
          <a:prstGeom prst="rect">
            <a:avLst/>
          </a:prstGeom>
        </p:spPr>
      </p:pic>
      <p:pic>
        <p:nvPicPr>
          <p:cNvPr id="5" name="Picture 4" descr="mongod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124200"/>
            <a:ext cx="2133600" cy="1066800"/>
          </a:xfrm>
          <a:prstGeom prst="rect">
            <a:avLst/>
          </a:prstGeom>
        </p:spPr>
      </p:pic>
      <p:pic>
        <p:nvPicPr>
          <p:cNvPr id="6" name="Picture 5" descr="databas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2819400"/>
            <a:ext cx="1943100" cy="1943100"/>
          </a:xfrm>
          <a:prstGeom prst="rect">
            <a:avLst/>
          </a:prstGeom>
        </p:spPr>
      </p:pic>
      <p:pic>
        <p:nvPicPr>
          <p:cNvPr id="7" name="Picture 6" descr="table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00" y="5410200"/>
            <a:ext cx="685800" cy="685800"/>
          </a:xfrm>
          <a:prstGeom prst="rect">
            <a:avLst/>
          </a:prstGeom>
        </p:spPr>
      </p:pic>
      <p:pic>
        <p:nvPicPr>
          <p:cNvPr id="8" name="Picture 7" descr="table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5410200"/>
            <a:ext cx="762000" cy="685800"/>
          </a:xfrm>
          <a:prstGeom prst="rect">
            <a:avLst/>
          </a:prstGeom>
        </p:spPr>
      </p:pic>
      <p:pic>
        <p:nvPicPr>
          <p:cNvPr id="9" name="Picture 8" descr="table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5410200"/>
            <a:ext cx="685800" cy="685800"/>
          </a:xfrm>
          <a:prstGeom prst="rect">
            <a:avLst/>
          </a:prstGeom>
        </p:spPr>
      </p:pic>
      <p:pic>
        <p:nvPicPr>
          <p:cNvPr id="10" name="Picture 9" descr="table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5410200"/>
            <a:ext cx="685800" cy="6858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rot="5400000">
            <a:off x="2552700" y="4610100"/>
            <a:ext cx="990600" cy="762000"/>
          </a:xfrm>
          <a:prstGeom prst="straightConnector1">
            <a:avLst/>
          </a:prstGeom>
          <a:ln>
            <a:solidFill>
              <a:schemeClr val="accent2">
                <a:alpha val="93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 rot="5400000">
            <a:off x="3276600" y="4991100"/>
            <a:ext cx="838200" cy="1588"/>
          </a:xfrm>
          <a:prstGeom prst="straightConnector1">
            <a:avLst/>
          </a:prstGeom>
          <a:ln>
            <a:solidFill>
              <a:schemeClr val="accent2">
                <a:alpha val="93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3695700" y="4838700"/>
            <a:ext cx="914400" cy="228600"/>
          </a:xfrm>
          <a:prstGeom prst="straightConnector1">
            <a:avLst/>
          </a:prstGeom>
          <a:ln>
            <a:solidFill>
              <a:schemeClr val="accent2">
                <a:alpha val="93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4191000" y="4495800"/>
            <a:ext cx="914400" cy="762000"/>
          </a:xfrm>
          <a:prstGeom prst="straightConnector1">
            <a:avLst/>
          </a:prstGeom>
          <a:ln>
            <a:solidFill>
              <a:schemeClr val="accent2">
                <a:alpha val="93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81000" y="22860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524000" y="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752600" y="838200"/>
            <a:ext cx="685800" cy="685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8200" y="137160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52800" y="45720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7010400" y="2057400"/>
            <a:ext cx="484632" cy="97840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>
            <a:off x="4495800" y="3429000"/>
            <a:ext cx="1371600" cy="484632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38400" y="594360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029200" y="579120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276600" y="586740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410200" y="5562600"/>
            <a:ext cx="685800" cy="685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0" y="5334000"/>
            <a:ext cx="1943100" cy="9906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Categorized Keywords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8600" y="3276600"/>
            <a:ext cx="2209800" cy="1066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14400" y="3505200"/>
            <a:ext cx="6858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2200" y="5105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528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Places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0386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768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550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6 0.04439 L 0.27916 0.3773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66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06358E-6 L 0.20833 0.3995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200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4971E-6 L 0.25 0.2663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3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5434E-6 L 0.20834 0.3329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166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295  E" pathEditMode="relative" ptsTypes="">
                                      <p:cBhvr>
                                        <p:cTn id="7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7" grpId="2" animBg="1"/>
      <p:bldP spid="32" grpId="0" animBg="1"/>
      <p:bldP spid="33" grpId="0" animBg="1"/>
      <p:bldP spid="40" grpId="0" animBg="1"/>
      <p:bldP spid="42" grpId="0" animBg="1"/>
      <p:bldP spid="43" grpId="0" animBg="1"/>
      <p:bldP spid="44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smtClean="0"/>
              <a:t>Proper Nouns</a:t>
            </a:r>
            <a:r>
              <a:rPr lang="en-US" dirty="0" smtClean="0"/>
              <a:t> </a:t>
            </a:r>
            <a:r>
              <a:rPr lang="en-US" dirty="0" smtClean="0"/>
              <a:t>in proximity</a:t>
            </a:r>
          </a:p>
          <a:p>
            <a:endParaRPr lang="en-US" dirty="0" smtClean="0"/>
          </a:p>
          <a:p>
            <a:r>
              <a:rPr lang="en-US" dirty="0" smtClean="0"/>
              <a:t>Sort using document frequency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4572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Context of Keywords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511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28600" y="6211670"/>
            <a:ext cx="6629400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http://in.movies.yahoo.com/blogs/movie-reviews/y-meta-review-agneepath-094945066.html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5632311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Most Hindi films initiate with a bang, but run out of gas by the time they reach the finale, often getting deflated in between as well, but </a:t>
            </a: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AGNEEPATH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is vigorous from the very commencement to the absolute conclusion. The conflict at the very initiation and also towards the closing stages, the tension between </a:t>
            </a: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Vijay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Kancha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and also between </a:t>
            </a: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Vijay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and his </a:t>
            </a:r>
            <a:r>
              <a:rPr lang="en-US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mother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the game of one-upmanship played by Vijay to grab power… AGNEEPATH is one exhilarating ride. A vendetta story needs to be garnished with several terrific dramatic moments and </a:t>
            </a:r>
            <a:r>
              <a:rPr lang="en-US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Malhotra</a:t>
            </a: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does just that. His handling of the subject deserves brownie points. The only 'hiccup', if one may say so, is the romantic track towards the first hour, which is lackluster.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Gaurav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Malani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hails the film saying that this is "how a remake is supposed to be! Retaining the spirit of the original and having a soul of its own":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The remake isn't essentially remodeled to modern times because the film retains its original era thereby reviving the raw essence of the 1990 film. And beyond the epoch,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Malhotra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also imparts the cinematic treatment of that time period to his film. So both the villain and hero have stylized entries, their confrontations boast of high-voltage drama and, in the climax, when the bruised and battered protagonist rises to take revenge (in exactly the same manner like his father was killed), he wins instant applause.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agree with the stylized entries and the high-voltage drama but what I don't understand is why did the protagonist wait for 15 years to avenge his father's death? His master plan was a completely futile exercise because 15 years of strategizing and planning boils down to a mere fist fight between him and the villain.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981200" y="838200"/>
            <a:ext cx="1752600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828800" y="990600"/>
            <a:ext cx="304800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81200" y="1143000"/>
            <a:ext cx="1752600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3580606" y="990600"/>
            <a:ext cx="305594" cy="79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34000" y="838200"/>
            <a:ext cx="2057400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5181600" y="990600"/>
            <a:ext cx="304800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34000" y="1143000"/>
            <a:ext cx="2057400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7239000" y="990600"/>
            <a:ext cx="304800" cy="15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3992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1524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Vijay 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Kancha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3200400"/>
            <a:ext cx="101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Vijay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mother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2743200" y="2133600"/>
            <a:ext cx="914400" cy="1216152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Doc Freq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Elbow Connector 12"/>
          <p:cNvCxnSpPr>
            <a:endCxn id="10" idx="2"/>
          </p:cNvCxnSpPr>
          <p:nvPr/>
        </p:nvCxnSpPr>
        <p:spPr>
          <a:xfrm>
            <a:off x="1676400" y="1981200"/>
            <a:ext cx="1066800" cy="7604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10" idx="2"/>
          </p:cNvCxnSpPr>
          <p:nvPr/>
        </p:nvCxnSpPr>
        <p:spPr>
          <a:xfrm flipV="1">
            <a:off x="1696871" y="2741676"/>
            <a:ext cx="1046329" cy="7818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3733800" y="2362200"/>
            <a:ext cx="1143000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0" y="2057400"/>
            <a:ext cx="1905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Context:</a:t>
            </a:r>
          </a:p>
          <a:p>
            <a:pPr algn="ctr"/>
            <a:r>
              <a:rPr lang="en-US" dirty="0" err="1" smtClean="0"/>
              <a:t>Kancha</a:t>
            </a:r>
            <a:r>
              <a:rPr lang="en-US" dirty="0" smtClean="0"/>
              <a:t>,  mother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0"/>
            <a:ext cx="8229600" cy="685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4497" y="116378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Keywords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4897" y="1142999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Context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2696" y="116378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+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2677180"/>
            <a:ext cx="154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Query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3807" y="6091175"/>
            <a:ext cx="2282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Search Results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1027" name="Picture 3" descr="C:\Users\aishwarya\Desktop\PPT_26_7pm\search cartu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105400"/>
            <a:ext cx="1614487" cy="14008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ishwarya\Desktop\PPT_26_7pm\xearch eng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3905250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own Arrow 13"/>
          <p:cNvSpPr/>
          <p:nvPr/>
        </p:nvSpPr>
        <p:spPr>
          <a:xfrm rot="18945910">
            <a:off x="5022450" y="2999156"/>
            <a:ext cx="609600" cy="114095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2254513">
            <a:off x="2957114" y="2961915"/>
            <a:ext cx="612003" cy="1248146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65222" y="4018643"/>
            <a:ext cx="220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Domain Specific Web sites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3647" y="3962400"/>
            <a:ext cx="1284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Web Search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9191675">
            <a:off x="3087399" y="4901237"/>
            <a:ext cx="618203" cy="1148356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2025747">
            <a:off x="5220126" y="4873211"/>
            <a:ext cx="616349" cy="1148356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4035261" y="1666219"/>
            <a:ext cx="540077" cy="1090024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0800" y="228600"/>
            <a:ext cx="2590800" cy="76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Search Results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" name="Picture 19" descr="1332740165_Youtube_128x1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43200"/>
            <a:ext cx="1219200" cy="1219200"/>
          </a:xfrm>
          <a:prstGeom prst="rect">
            <a:avLst/>
          </a:prstGeom>
        </p:spPr>
      </p:pic>
      <p:pic>
        <p:nvPicPr>
          <p:cNvPr id="21" name="Picture 20" descr="1332740364_amazon_payment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38600"/>
            <a:ext cx="1295400" cy="1041030"/>
          </a:xfrm>
          <a:prstGeom prst="rect">
            <a:avLst/>
          </a:prstGeom>
        </p:spPr>
      </p:pic>
      <p:pic>
        <p:nvPicPr>
          <p:cNvPr id="22" name="Picture 21" descr="1332740393_imd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3048000"/>
            <a:ext cx="609739" cy="6097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88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4" grpId="0" animBg="1"/>
      <p:bldP spid="15" grpId="0" animBg="1"/>
      <p:bldP spid="2" grpId="0"/>
      <p:bldP spid="4" grpId="0"/>
      <p:bldP spid="12" grpId="0" animBg="1"/>
      <p:bldP spid="13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5" name="Chart 1"/>
          <p:cNvGraphicFramePr>
            <a:graphicFrameLocks/>
          </p:cNvGraphicFramePr>
          <p:nvPr/>
        </p:nvGraphicFramePr>
        <p:xfrm>
          <a:off x="914400" y="990600"/>
          <a:ext cx="6629400" cy="3790950"/>
        </p:xfrm>
        <a:graphic>
          <a:graphicData uri="http://schemas.openxmlformats.org/presentationml/2006/ole">
            <p:oleObj spid="_x0000_s47105" name="Chart" r:id="rId3" imgW="5505165" imgH="3487214" progId="Excel.Sheet.8">
              <p:embed/>
            </p:oleObj>
          </a:graphicData>
        </a:graphic>
      </p:graphicFrame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1069975" cy="274319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Accuracy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867400" y="4343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Web Pages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09600" y="4876800"/>
            <a:ext cx="830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Figure 2 : Results of keyword extraction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3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1922463" y="-228600"/>
            <a:ext cx="12992101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5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953000"/>
            <a:ext cx="8382000" cy="1706563"/>
          </a:xfrm>
        </p:spPr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Figure 1  Improvement In Precision Using Categorization</a:t>
            </a:r>
          </a:p>
          <a:p>
            <a:pPr lvl="0"/>
            <a:r>
              <a:rPr lang="en-US" dirty="0" smtClean="0"/>
              <a:t>Site 1: http://www.helium.com/items/1441144-dartagnan-milady-de-winter </a:t>
            </a:r>
          </a:p>
          <a:p>
            <a:pPr lvl="0"/>
            <a:r>
              <a:rPr lang="en-US" dirty="0" smtClean="0"/>
              <a:t>Site 2: http://www.buzzle.com/articles/effects-of-water-pollution.html</a:t>
            </a:r>
          </a:p>
          <a:p>
            <a:pPr lvl="0"/>
            <a:r>
              <a:rPr lang="en-US" dirty="0" smtClean="0"/>
              <a:t>Site 3: http://in.movies.yahoo.com/blogs/movie-reviews/y-meta-review-agneepath-094945066.html</a:t>
            </a:r>
          </a:p>
          <a:p>
            <a:pPr lvl="0"/>
            <a:r>
              <a:rPr lang="en-US" dirty="0" smtClean="0"/>
              <a:t>Site 4: </a:t>
            </a:r>
            <a:r>
              <a:rPr lang="en-US" u="sng" dirty="0" smtClean="0">
                <a:hlinkClick r:id="rId3"/>
              </a:rPr>
              <a:t>http://www.cinemablend.com/reviews/Sherlock</a:t>
            </a:r>
            <a:r>
              <a:rPr lang="en-US" dirty="0" smtClean="0"/>
              <a:t>-Holmes-4339.html</a:t>
            </a:r>
          </a:p>
          <a:p>
            <a:pPr lvl="0"/>
            <a:r>
              <a:rPr lang="en-US" dirty="0" smtClean="0"/>
              <a:t>Site 5: http://www.guardian.co.uk/film/2011/jul/07/harry-potter-deathly-hallows-part-2-review</a:t>
            </a:r>
          </a:p>
          <a:p>
            <a:pPr lvl="0"/>
            <a:r>
              <a:rPr lang="en-US" dirty="0" smtClean="0"/>
              <a:t>Site 6: http://ezinearticles.com/?A-Beautiful-Mind-%28Movie-Review%29&amp;id=155993</a:t>
            </a:r>
          </a:p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/>
          </p:cNvGraphicFramePr>
          <p:nvPr/>
        </p:nvGraphicFramePr>
        <p:xfrm>
          <a:off x="381000" y="990600"/>
          <a:ext cx="7315200" cy="3657600"/>
        </p:xfrm>
        <a:graphic>
          <a:graphicData uri="http://schemas.openxmlformats.org/presentationml/2006/ole">
            <p:oleObj spid="_x0000_s1025" name="Chart" r:id="rId4" imgW="5781594" imgH="3438414" progId="Excel.Sheet.8">
              <p:embed/>
            </p:oleObj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472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Figure 1  Improvement In Precision Using Categorization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810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Graphical Results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8382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53400" cy="4221163"/>
          </a:xfrm>
        </p:spPr>
        <p:txBody>
          <a:bodyPr/>
          <a:lstStyle/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Improving Context relevance</a:t>
            </a:r>
          </a:p>
          <a:p>
            <a:r>
              <a:rPr lang="en-US" dirty="0" smtClean="0"/>
              <a:t>Location based information</a:t>
            </a:r>
          </a:p>
          <a:p>
            <a:r>
              <a:rPr lang="en-US" dirty="0" smtClean="0"/>
              <a:t>Moving on Android </a:t>
            </a:r>
            <a:endParaRPr lang="en-US" dirty="0" smtClean="0"/>
          </a:p>
          <a:p>
            <a:r>
              <a:rPr lang="en-US" dirty="0" smtClean="0"/>
              <a:t>Compatible for more languages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28800" y="3810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Future Enhancement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848600" cy="42672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Automated Searching mechanism</a:t>
            </a:r>
          </a:p>
          <a:p>
            <a:pPr marL="0" indent="0"/>
            <a:r>
              <a:rPr lang="en-US" dirty="0" smtClean="0"/>
              <a:t>Reduces Browsing Efforts</a:t>
            </a:r>
          </a:p>
          <a:p>
            <a:pPr marL="0" indent="0"/>
            <a:r>
              <a:rPr lang="en-US" dirty="0" smtClean="0"/>
              <a:t>Meets the purpose of User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752600" y="4572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Conclusion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golden-web-host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343400"/>
            <a:ext cx="2767012" cy="20496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83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8153400" cy="48768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Li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Liu ,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Qi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“Combined method for automatic domain-specific Terminology Extraction” Eight International conference on Fuzzy System and knowledge Discovery(FSDK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Anette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Hulth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“Improved Automatic Keyword Extraction given more linguistic knowledge ”</a:t>
            </a: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Alexander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Patry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Philippe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Langlais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,”Corpus Based Terminology Extraction” 7</a:t>
            </a:r>
            <a:r>
              <a:rPr lang="en-US" sz="19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international conference of Terminology and knowledge Engineering,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Copenhegan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Denmark, 2005, pp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313-321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Bhowmik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R. Sam,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Huoston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State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Univesity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“Keyword Extraction from abstract and title” 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Southeaston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2008 IEEE.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Brunzel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spilopoulou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“Domain relevance on term weighting” Natural Language Processing and Information, pp 437-432, 2007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Hongyan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Jing,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Evelyne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Tzoukermann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“Information Retrieval Based on Context Distance and Morphology”, 22nd annual international ACM SIGIR conference on Research and development in information retrieval ,1999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Salton, G., &amp; McGill, M. “ Introduction to Modern Information Retrieval” McGraw Hill.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3048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1"/>
            <a:ext cx="7086600" cy="2667000"/>
          </a:xfrm>
        </p:spPr>
        <p:txBody>
          <a:bodyPr/>
          <a:lstStyle/>
          <a:p>
            <a:r>
              <a:rPr lang="en-US" dirty="0" smtClean="0"/>
              <a:t>Paper Selected at EMS2011 IEEE conference</a:t>
            </a:r>
          </a:p>
          <a:p>
            <a:r>
              <a:rPr lang="en-US" dirty="0" smtClean="0"/>
              <a:t>Paper selected at ISAI conference Dubai2011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5334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Achievements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images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267200"/>
            <a:ext cx="2794567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381000"/>
          <a:ext cx="8915400" cy="7136250"/>
        </p:xfrm>
        <a:graphic>
          <a:graphicData uri="http://schemas.openxmlformats.org/drawingml/2006/table">
            <a:tbl>
              <a:tblPr/>
              <a:tblGrid>
                <a:gridCol w="2678185"/>
                <a:gridCol w="1248156"/>
                <a:gridCol w="1248156"/>
                <a:gridCol w="1248156"/>
                <a:gridCol w="1248156"/>
                <a:gridCol w="1244591"/>
              </a:tblGrid>
              <a:tr h="76201">
                <a:tc gridSpan="6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latin typeface="Times New Roman"/>
                          <a:ea typeface="Times New Roman"/>
                          <a:cs typeface="Times New Roman"/>
                        </a:rPr>
                        <a:t>Evaluation: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60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Poor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Fair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Good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Very Good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Outstanding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Originality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●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4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Innovation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●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technical merit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●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applicability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●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Presentation and English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●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Match to Conference Topic 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●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00">
                <a:tc gridSpan="6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latin typeface="Times New Roman"/>
                          <a:ea typeface="Times New Roman"/>
                          <a:cs typeface="Times New Roman"/>
                        </a:rPr>
                        <a:t>Recommendation to Editors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82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Strongly Reject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Reject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Marginally Accept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Accept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Strong Accept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Recommendation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●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○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00">
                <a:tc gridSpan="6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52156"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524000"/>
            <a:ext cx="74676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7848600" cy="110799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72000"/>
            <a:ext cx="1295400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048000"/>
            <a:ext cx="1600200" cy="933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2071254" cy="647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05400" y="4724400"/>
            <a:ext cx="1851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lgerian" pitchFamily="82" charset="0"/>
              </a:rPr>
              <a:t>NLTK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819400"/>
            <a:ext cx="74676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28600" y="2895600"/>
            <a:ext cx="9144000" cy="1108075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Questions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5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Keyword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9600" dirty="0" smtClean="0">
                <a:hlinkClick r:id="rId2"/>
              </a:rPr>
              <a:t>http://www.shakespeare-online.com/plots/hamletps.html</a:t>
            </a:r>
            <a:endParaRPr lang="en-US" sz="9600" dirty="0" smtClean="0"/>
          </a:p>
          <a:p>
            <a:pPr>
              <a:buNone/>
            </a:pPr>
            <a:endParaRPr lang="en-US" sz="9600" dirty="0" smtClean="0"/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7200" b="1" dirty="0" smtClean="0"/>
              <a:t>Words  before refining :</a:t>
            </a:r>
          </a:p>
          <a:p>
            <a:pPr>
              <a:buNone/>
            </a:pPr>
            <a:r>
              <a:rPr lang="en-US" sz="1200" dirty="0" smtClean="0"/>
              <a:t>                                       </a:t>
            </a:r>
            <a:r>
              <a:rPr lang="en-US" sz="6400" dirty="0" smtClean="0"/>
              <a:t>[</a:t>
            </a:r>
            <a:r>
              <a:rPr lang="en-US" sz="6400" dirty="0" err="1" smtClean="0"/>
              <a:t>u'Am</a:t>
            </a:r>
            <a:r>
              <a:rPr lang="en-US" sz="6400" dirty="0" smtClean="0"/>
              <a:t>'],[ </a:t>
            </a:r>
            <a:r>
              <a:rPr lang="en-US" sz="6400" dirty="0" err="1" smtClean="0"/>
              <a:t>u'Murder</a:t>
            </a:r>
            <a:r>
              <a:rPr lang="en-US" sz="6400" dirty="0" smtClean="0"/>
              <a:t>'],[</a:t>
            </a:r>
            <a:r>
              <a:rPr lang="en-US" sz="6400" dirty="0" err="1" smtClean="0"/>
              <a:t>u'My</a:t>
            </a:r>
            <a:r>
              <a:rPr lang="en-US" sz="6400" dirty="0" smtClean="0"/>
              <a:t>'],[</a:t>
            </a:r>
            <a:r>
              <a:rPr lang="en-US" sz="6400" dirty="0" err="1" smtClean="0"/>
              <a:t>u'Norway</a:t>
            </a:r>
            <a:r>
              <a:rPr lang="en-US" sz="6400" dirty="0" smtClean="0"/>
              <a:t>'],[</a:t>
            </a:r>
            <a:r>
              <a:rPr lang="en-US" sz="6400" dirty="0" err="1" smtClean="0"/>
              <a:t>u'Norwegian</a:t>
            </a:r>
            <a:r>
              <a:rPr lang="en-US" sz="6400" dirty="0" smtClean="0"/>
              <a:t>'],[</a:t>
            </a:r>
            <a:r>
              <a:rPr lang="en-US" sz="6400" dirty="0" err="1" smtClean="0"/>
              <a:t>u'O</a:t>
            </a:r>
            <a:r>
              <a:rPr lang="en-US" sz="6400" dirty="0" smtClean="0"/>
              <a:t>', </a:t>
            </a:r>
            <a:r>
              <a:rPr lang="en-US" sz="6400" dirty="0" err="1" smtClean="0"/>
              <a:t>u'God</a:t>
            </a:r>
            <a:r>
              <a:rPr lang="en-US" sz="6400" dirty="0" smtClean="0"/>
              <a:t>'],[</a:t>
            </a:r>
            <a:r>
              <a:rPr lang="en-US" sz="6400" dirty="0" err="1" smtClean="0"/>
              <a:t>u'Ophelia</a:t>
            </a:r>
            <a:r>
              <a:rPr lang="en-US" sz="6400" dirty="0" smtClean="0"/>
              <a:t>'],[</a:t>
            </a:r>
            <a:r>
              <a:rPr lang="en-US" sz="6400" dirty="0" err="1" smtClean="0"/>
              <a:t>u'Pale</a:t>
            </a:r>
            <a:r>
              <a:rPr lang="en-US" sz="6400" dirty="0" smtClean="0"/>
              <a:t>']</a:t>
            </a:r>
          </a:p>
          <a:p>
            <a:pPr>
              <a:buNone/>
            </a:pPr>
            <a:r>
              <a:rPr lang="en-US" sz="6400" dirty="0" smtClean="0"/>
              <a:t>        [</a:t>
            </a:r>
            <a:r>
              <a:rPr lang="en-US" sz="6400" dirty="0" err="1" smtClean="0"/>
              <a:t>u'Paris</a:t>
            </a:r>
            <a:r>
              <a:rPr lang="en-US" sz="6400" dirty="0" smtClean="0"/>
              <a:t>'],[</a:t>
            </a:r>
            <a:r>
              <a:rPr lang="en-US" sz="6400" dirty="0" err="1" smtClean="0"/>
              <a:t>u'Plucks</a:t>
            </a:r>
            <a:r>
              <a:rPr lang="en-US" sz="6400" dirty="0" smtClean="0"/>
              <a:t>'],[</a:t>
            </a:r>
            <a:r>
              <a:rPr lang="en-US" sz="6400" dirty="0" err="1" smtClean="0"/>
              <a:t>u'Poland</a:t>
            </a:r>
            <a:r>
              <a:rPr lang="en-US" sz="6400" dirty="0" smtClean="0"/>
              <a:t>'],[</a:t>
            </a:r>
            <a:r>
              <a:rPr lang="en-US" sz="6400" dirty="0" err="1" smtClean="0"/>
              <a:t>u'Polonius</a:t>
            </a:r>
            <a:r>
              <a:rPr lang="en-US" sz="6400" dirty="0" smtClean="0"/>
              <a:t>']</a:t>
            </a:r>
            <a:br>
              <a:rPr lang="en-US" sz="6400" dirty="0" smtClean="0"/>
            </a:br>
            <a:r>
              <a:rPr lang="en-US" sz="6400" dirty="0" smtClean="0"/>
              <a:t>[</a:t>
            </a:r>
            <a:r>
              <a:rPr lang="en-US" sz="6400" dirty="0" err="1" smtClean="0"/>
              <a:t>u'Prince</a:t>
            </a:r>
            <a:r>
              <a:rPr lang="en-US" sz="6400" dirty="0" smtClean="0"/>
              <a:t>', </a:t>
            </a:r>
            <a:r>
              <a:rPr lang="en-US" sz="6400" dirty="0" err="1" smtClean="0"/>
              <a:t>u'Hamlet</a:t>
            </a:r>
            <a:r>
              <a:rPr lang="en-US" sz="6400" dirty="0" smtClean="0"/>
              <a:t>'],[</a:t>
            </a:r>
            <a:r>
              <a:rPr lang="en-US" sz="6400" dirty="0" err="1" smtClean="0"/>
              <a:t>u'Queen</a:t>
            </a:r>
            <a:r>
              <a:rPr lang="en-US" sz="6400" dirty="0" smtClean="0"/>
              <a:t>', </a:t>
            </a:r>
            <a:r>
              <a:rPr lang="en-US" sz="6400" dirty="0" err="1" smtClean="0"/>
              <a:t>u'Gertrude</a:t>
            </a:r>
            <a:r>
              <a:rPr lang="en-US" sz="6400" dirty="0" smtClean="0"/>
              <a:t>'],[</a:t>
            </a:r>
            <a:r>
              <a:rPr lang="en-US" sz="6400" dirty="0" err="1" smtClean="0"/>
              <a:t>u'Reynaldo</a:t>
            </a:r>
            <a:r>
              <a:rPr lang="en-US" sz="6400" dirty="0" smtClean="0"/>
              <a:t>'],[</a:t>
            </a:r>
            <a:r>
              <a:rPr lang="en-US" sz="6400" dirty="0" err="1" smtClean="0"/>
              <a:t>u'Rhenish</a:t>
            </a:r>
            <a:r>
              <a:rPr lang="en-US" sz="6400" dirty="0" smtClean="0"/>
              <a:t>']</a:t>
            </a:r>
            <a:br>
              <a:rPr lang="en-US" sz="6400" dirty="0" smtClean="0"/>
            </a:br>
            <a:r>
              <a:rPr lang="en-US" sz="6400" dirty="0" smtClean="0"/>
              <a:t>[</a:t>
            </a:r>
            <a:r>
              <a:rPr lang="en-US" sz="6400" dirty="0" err="1" smtClean="0"/>
              <a:t>u'Rosencrantz</a:t>
            </a:r>
            <a:r>
              <a:rPr lang="en-US" sz="6400" dirty="0" smtClean="0"/>
              <a:t>'] [</a:t>
            </a:r>
            <a:r>
              <a:rPr lang="en-US" sz="6400" dirty="0" err="1" smtClean="0"/>
              <a:t>u'Rozencrantz</a:t>
            </a:r>
            <a:r>
              <a:rPr lang="en-US" sz="6400" dirty="0" smtClean="0"/>
              <a:t>'] [</a:t>
            </a:r>
            <a:r>
              <a:rPr lang="en-US" sz="6400" dirty="0" err="1" smtClean="0"/>
              <a:t>u'Satisfied</a:t>
            </a:r>
            <a:r>
              <a:rPr lang="en-US" sz="6400" dirty="0" smtClean="0"/>
              <a:t>'][</a:t>
            </a:r>
            <a:r>
              <a:rPr lang="en-US" sz="6400" dirty="0" err="1" smtClean="0"/>
              <a:t>u'Scene</a:t>
            </a:r>
            <a:r>
              <a:rPr lang="en-US" sz="6400" dirty="0" smtClean="0"/>
              <a:t>'] [</a:t>
            </a:r>
            <a:r>
              <a:rPr lang="en-US" sz="6400" dirty="0" err="1" smtClean="0"/>
              <a:t>u'Shakespeare</a:t>
            </a:r>
            <a:r>
              <a:rPr lang="en-US" sz="6400" dirty="0" smtClean="0"/>
              <a:t>', </a:t>
            </a:r>
            <a:r>
              <a:rPr lang="en-US" sz="6400" dirty="0" err="1" smtClean="0"/>
              <a:t>u'Online</a:t>
            </a:r>
            <a:r>
              <a:rPr lang="en-US" sz="6400" dirty="0" smtClean="0"/>
              <a:t>']</a:t>
            </a:r>
            <a:br>
              <a:rPr lang="en-US" sz="6400" dirty="0" smtClean="0"/>
            </a:br>
            <a:r>
              <a:rPr lang="en-US" sz="6400" dirty="0" smtClean="0"/>
              <a:t>[</a:t>
            </a:r>
            <a:r>
              <a:rPr lang="en-US" sz="6400" dirty="0" err="1" smtClean="0"/>
              <a:t>u'She</a:t>
            </a:r>
            <a:r>
              <a:rPr lang="en-US" sz="6400" dirty="0" smtClean="0"/>
              <a:t>'][</a:t>
            </a:r>
            <a:r>
              <a:rPr lang="en-US" sz="6400" dirty="0" err="1" smtClean="0"/>
              <a:t>u'Summary</a:t>
            </a:r>
            <a:r>
              <a:rPr lang="en-US" sz="6400" dirty="0" smtClean="0"/>
              <a:t>', </a:t>
            </a:r>
            <a:r>
              <a:rPr lang="en-US" sz="6400" dirty="0" err="1" smtClean="0"/>
              <a:t>u'How</a:t>
            </a:r>
            <a:r>
              <a:rPr lang="en-US" sz="6400" dirty="0" smtClean="0"/>
              <a:t>'][</a:t>
            </a:r>
            <a:r>
              <a:rPr lang="en-US" sz="6400" dirty="0" err="1" smtClean="0"/>
              <a:t>u'Than</a:t>
            </a:r>
            <a:r>
              <a:rPr lang="en-US" sz="6400" dirty="0" smtClean="0"/>
              <a:t>'][</a:t>
            </a:r>
            <a:r>
              <a:rPr lang="en-US" sz="6400" dirty="0" err="1" smtClean="0"/>
              <a:t>u'Their</a:t>
            </a:r>
            <a:r>
              <a:rPr lang="en-US" sz="6400" dirty="0" smtClean="0"/>
              <a:t>'][</a:t>
            </a:r>
            <a:r>
              <a:rPr lang="en-US" sz="6400" dirty="0" err="1" smtClean="0"/>
              <a:t>u'Then</a:t>
            </a:r>
            <a:r>
              <a:rPr lang="en-US" sz="6400" dirty="0" smtClean="0"/>
              <a:t>', </a:t>
            </a:r>
            <a:r>
              <a:rPr lang="en-US" sz="6400" dirty="0" err="1" smtClean="0"/>
              <a:t>u'Horatio</a:t>
            </a:r>
            <a:r>
              <a:rPr lang="en-US" sz="6400" dirty="0" smtClean="0"/>
              <a:t>'][</a:t>
            </a:r>
            <a:r>
              <a:rPr lang="en-US" sz="6400" dirty="0" err="1" smtClean="0"/>
              <a:t>u'Touching</a:t>
            </a:r>
            <a:r>
              <a:rPr lang="en-US" sz="6400" dirty="0" smtClean="0"/>
              <a:t>'][</a:t>
            </a:r>
            <a:r>
              <a:rPr lang="en-US" sz="6400" dirty="0" err="1" smtClean="0"/>
              <a:t>u'Trojan</a:t>
            </a:r>
            <a:r>
              <a:rPr lang="en-US" sz="6400" dirty="0" smtClean="0"/>
              <a:t>', </a:t>
            </a:r>
            <a:r>
              <a:rPr lang="en-US" sz="6400" dirty="0" err="1" smtClean="0"/>
              <a:t>u'War</a:t>
            </a:r>
            <a:r>
              <a:rPr lang="en-US" sz="6400" dirty="0" smtClean="0"/>
              <a:t>'][</a:t>
            </a:r>
            <a:r>
              <a:rPr lang="en-US" sz="6400" dirty="0" err="1" smtClean="0"/>
              <a:t>u'Tweaks</a:t>
            </a:r>
            <a:r>
              <a:rPr lang="en-US" sz="6400" dirty="0" smtClean="0"/>
              <a:t>'][</a:t>
            </a:r>
            <a:r>
              <a:rPr lang="en-US" sz="6400" dirty="0" err="1" smtClean="0"/>
              <a:t>u'Ungarter</a:t>
            </a:r>
            <a:r>
              <a:rPr lang="en-US" sz="6400" dirty="0" smtClean="0"/>
              <a:t>'][</a:t>
            </a:r>
            <a:r>
              <a:rPr lang="en-US" sz="6400" dirty="0" err="1" smtClean="0"/>
              <a:t>u'Upon</a:t>
            </a:r>
            <a:r>
              <a:rPr lang="en-US" sz="6400" dirty="0" smtClean="0"/>
              <a:t>', </a:t>
            </a:r>
            <a:r>
              <a:rPr lang="en-US" sz="6400" dirty="0" err="1" smtClean="0"/>
              <a:t>u'Hamlet</a:t>
            </a:r>
            <a:r>
              <a:rPr lang="en-US" sz="6400" dirty="0" smtClean="0"/>
              <a:t>'][</a:t>
            </a:r>
            <a:r>
              <a:rPr lang="en-US" sz="6400" dirty="0" err="1" smtClean="0"/>
              <a:t>u'V</a:t>
            </a:r>
            <a:r>
              <a:rPr lang="en-US" sz="6400" dirty="0" smtClean="0"/>
              <a:t>'][</a:t>
            </a:r>
            <a:r>
              <a:rPr lang="en-US" sz="6400" dirty="0" err="1" smtClean="0"/>
              <a:t>u'Voltimand</a:t>
            </a:r>
            <a:r>
              <a:rPr lang="en-US" sz="6400" dirty="0" smtClean="0"/>
              <a:t> [</a:t>
            </a:r>
            <a:r>
              <a:rPr lang="en-US" sz="6400" dirty="0" err="1" smtClean="0"/>
              <a:t>u'Amanda</a:t>
            </a:r>
            <a:r>
              <a:rPr lang="en-US" sz="6400" dirty="0" smtClean="0"/>
              <a:t>'][</a:t>
            </a:r>
            <a:r>
              <a:rPr lang="en-US" sz="6400" dirty="0" err="1" smtClean="0"/>
              <a:t>u'Amidst</a:t>
            </a:r>
            <a:r>
              <a:rPr lang="en-US" sz="6400" dirty="0" smtClean="0"/>
              <a:t>']</a:t>
            </a:r>
            <a:br>
              <a:rPr lang="en-US" sz="6400" dirty="0" smtClean="0"/>
            </a:br>
            <a:r>
              <a:rPr lang="en-US" sz="6400" dirty="0" smtClean="0"/>
              <a:t>[</a:t>
            </a:r>
            <a:r>
              <a:rPr lang="en-US" sz="6400" dirty="0" err="1" smtClean="0"/>
              <a:t>u'As</a:t>
            </a:r>
            <a:r>
              <a:rPr lang="en-US" sz="6400" dirty="0" smtClean="0"/>
              <a:t>'][</a:t>
            </a:r>
            <a:r>
              <a:rPr lang="en-US" sz="6400" dirty="0" err="1" smtClean="0"/>
              <a:t>u'Aug</a:t>
            </a:r>
            <a:r>
              <a:rPr lang="en-US" sz="6400" dirty="0" smtClean="0"/>
              <a:t>'][</a:t>
            </a:r>
            <a:r>
              <a:rPr lang="en-US" sz="6400" dirty="0" err="1" smtClean="0"/>
              <a:t>u'Barnardo</a:t>
            </a:r>
            <a:r>
              <a:rPr lang="en-US" sz="6400" dirty="0" smtClean="0"/>
              <a:t>'][</a:t>
            </a:r>
            <a:r>
              <a:rPr lang="en-US" sz="6400" dirty="0" err="1" smtClean="0"/>
              <a:t>u'Continue</a:t>
            </a:r>
            <a:r>
              <a:rPr lang="en-US" sz="6400" dirty="0" smtClean="0"/>
              <a:t>'][</a:t>
            </a:r>
            <a:r>
              <a:rPr lang="en-US" sz="6400" dirty="0" err="1" smtClean="0"/>
              <a:t>u'Cornelius</a:t>
            </a:r>
            <a:r>
              <a:rPr lang="en-US" sz="6400" dirty="0" smtClean="0"/>
              <a:t>'][</a:t>
            </a:r>
            <a:r>
              <a:rPr lang="en-US" sz="6400" dirty="0" err="1" smtClean="0"/>
              <a:t>u'Denmark</a:t>
            </a:r>
            <a:r>
              <a:rPr lang="en-US" sz="6400" dirty="0" smtClean="0"/>
              <a:t>'][</a:t>
            </a:r>
            <a:r>
              <a:rPr lang="en-US" sz="6400" dirty="0" err="1" smtClean="0"/>
              <a:t>u'Despite</a:t>
            </a:r>
            <a:r>
              <a:rPr lang="en-US" sz="6400" dirty="0" smtClean="0"/>
              <a:t>'][</a:t>
            </a:r>
            <a:r>
              <a:rPr lang="en-US" sz="6400" dirty="0" err="1" smtClean="0"/>
              <a:t>u'Elsinore</a:t>
            </a:r>
            <a:r>
              <a:rPr lang="en-US" sz="6400" dirty="0" smtClean="0"/>
              <a:t>']</a:t>
            </a:r>
            <a:br>
              <a:rPr lang="en-US" sz="6400" dirty="0" smtClean="0"/>
            </a:br>
            <a:r>
              <a:rPr lang="en-US" sz="6400" dirty="0" smtClean="0"/>
              <a:t>[</a:t>
            </a:r>
            <a:r>
              <a:rPr lang="en-US" sz="6400" dirty="0" err="1" smtClean="0"/>
              <a:t>u'Ere</a:t>
            </a:r>
            <a:r>
              <a:rPr lang="en-US" sz="6400" dirty="0" smtClean="0"/>
              <a:t>'][</a:t>
            </a:r>
            <a:r>
              <a:rPr lang="en-US" sz="6400" dirty="0" err="1" smtClean="0"/>
              <a:t>u'First</a:t>
            </a:r>
            <a:r>
              <a:rPr lang="en-US" sz="6400" dirty="0" smtClean="0"/>
              <a:t>', </a:t>
            </a:r>
            <a:r>
              <a:rPr lang="en-US" sz="6400" dirty="0" err="1" smtClean="0"/>
              <a:t>u'Player</a:t>
            </a:r>
            <a:r>
              <a:rPr lang="en-US" sz="6400" dirty="0" smtClean="0"/>
              <a:t>'][</a:t>
            </a:r>
            <a:r>
              <a:rPr lang="en-US" sz="6400" dirty="0" err="1" smtClean="0"/>
              <a:t>u'France</a:t>
            </a:r>
            <a:r>
              <a:rPr lang="en-US" sz="6400" dirty="0" smtClean="0"/>
              <a:t>'][</a:t>
            </a:r>
            <a:r>
              <a:rPr lang="en-US" sz="6400" dirty="0" err="1" smtClean="0"/>
              <a:t>u'Francisco</a:t>
            </a:r>
            <a:r>
              <a:rPr lang="en-US" sz="6400" dirty="0" smtClean="0"/>
              <a:t>'][</a:t>
            </a:r>
            <a:r>
              <a:rPr lang="en-US" sz="6400" dirty="0" err="1" smtClean="0"/>
              <a:t>u'Ghost</a:t>
            </a:r>
            <a:r>
              <a:rPr lang="en-US" sz="6400" dirty="0" smtClean="0"/>
              <a:t>'][</a:t>
            </a:r>
            <a:r>
              <a:rPr lang="en-US" sz="6400" dirty="0" err="1" smtClean="0"/>
              <a:t>u'Gonzago</a:t>
            </a:r>
            <a:r>
              <a:rPr lang="en-US" sz="6400" dirty="0" smtClean="0"/>
              <a:t>'][</a:t>
            </a:r>
            <a:r>
              <a:rPr lang="en-US" sz="6400" dirty="0" err="1" smtClean="0"/>
              <a:t>u'Guildenstern</a:t>
            </a:r>
            <a:r>
              <a:rPr lang="en-US" sz="6400" dirty="0" smtClean="0"/>
              <a:t>']</a:t>
            </a:r>
            <a:br>
              <a:rPr lang="en-US" sz="6400" dirty="0" smtClean="0"/>
            </a:br>
            <a:r>
              <a:rPr lang="en-US" sz="6400" dirty="0" smtClean="0"/>
              <a:t>[</a:t>
            </a:r>
            <a:r>
              <a:rPr lang="en-US" sz="6400" dirty="0" err="1" smtClean="0"/>
              <a:t>u'Ha</a:t>
            </a:r>
            <a:r>
              <a:rPr lang="en-US" sz="6400" dirty="0" smtClean="0"/>
              <a:t>'][</a:t>
            </a:r>
            <a:r>
              <a:rPr lang="en-US" sz="6400" dirty="0" err="1" smtClean="0"/>
              <a:t>u'Had</a:t>
            </a:r>
            <a:r>
              <a:rPr lang="en-US" sz="6400" dirty="0" smtClean="0"/>
              <a:t>'][</a:t>
            </a:r>
            <a:r>
              <a:rPr lang="en-US" sz="6400" dirty="0" err="1" smtClean="0"/>
              <a:t>u'Hamlet</a:t>
            </a:r>
            <a:r>
              <a:rPr lang="en-US" sz="6400" dirty="0" smtClean="0"/>
              <a:t>', </a:t>
            </a:r>
            <a:r>
              <a:rPr lang="en-US" sz="6400" dirty="0" err="1" smtClean="0"/>
              <a:t>u'Plot</a:t>
            </a:r>
            <a:r>
              <a:rPr lang="en-US" sz="6400" dirty="0" smtClean="0"/>
              <a:t>', </a:t>
            </a:r>
            <a:r>
              <a:rPr lang="en-US" sz="6400" dirty="0" err="1" smtClean="0"/>
              <a:t>u'Summary</a:t>
            </a:r>
            <a:r>
              <a:rPr lang="en-US" sz="6400" dirty="0" smtClean="0"/>
              <a:t>'][</a:t>
            </a:r>
            <a:r>
              <a:rPr lang="en-US" sz="6400" dirty="0" err="1" smtClean="0"/>
              <a:t>u'Happy</a:t>
            </a:r>
            <a:r>
              <a:rPr lang="en-US" sz="6400" dirty="0" smtClean="0"/>
              <a:t>'][</a:t>
            </a:r>
            <a:r>
              <a:rPr lang="en-US" sz="6400" dirty="0" err="1" smtClean="0"/>
              <a:t>u'Hercules</a:t>
            </a:r>
            <a:r>
              <a:rPr lang="en-US" sz="6400" dirty="0" smtClean="0"/>
              <a:t>'][</a:t>
            </a:r>
            <a:r>
              <a:rPr lang="en-US" sz="6400" dirty="0" err="1" smtClean="0"/>
              <a:t>u'His</a:t>
            </a:r>
            <a:r>
              <a:rPr lang="en-US" sz="6400" dirty="0" smtClean="0"/>
              <a:t>'][</a:t>
            </a:r>
            <a:r>
              <a:rPr lang="en-US" sz="6400" dirty="0" err="1" smtClean="0"/>
              <a:t>u'If</a:t>
            </a:r>
            <a:r>
              <a:rPr lang="en-US" sz="6400" dirty="0" smtClean="0"/>
              <a:t>'][</a:t>
            </a:r>
            <a:r>
              <a:rPr lang="en-US" sz="6400" dirty="0" err="1" smtClean="0"/>
              <a:t>u'In</a:t>
            </a:r>
            <a:r>
              <a:rPr lang="en-US" sz="6400" dirty="0" smtClean="0"/>
              <a:t>']</a:t>
            </a:r>
            <a:br>
              <a:rPr lang="en-US" sz="6400" dirty="0" smtClean="0"/>
            </a:br>
            <a:r>
              <a:rPr lang="en-US" sz="6400" dirty="0" smtClean="0"/>
              <a:t>[</a:t>
            </a:r>
            <a:r>
              <a:rPr lang="en-US" sz="6400" dirty="0" err="1" smtClean="0"/>
              <a:t>u'King</a:t>
            </a:r>
            <a:r>
              <a:rPr lang="en-US" sz="6400" dirty="0" smtClean="0"/>
              <a:t>', </a:t>
            </a:r>
            <a:r>
              <a:rPr lang="en-US" sz="6400" dirty="0" err="1" smtClean="0"/>
              <a:t>u'Claudius</a:t>
            </a:r>
            <a:r>
              <a:rPr lang="en-US" sz="6400" dirty="0" smtClean="0"/>
              <a:t>'][</a:t>
            </a:r>
            <a:r>
              <a:rPr lang="en-US" sz="6400" dirty="0" err="1" smtClean="0"/>
              <a:t>u'Laertes</a:t>
            </a:r>
            <a:r>
              <a:rPr lang="en-US" sz="6400" dirty="0" smtClean="0"/>
              <a:t>'][</a:t>
            </a:r>
            <a:r>
              <a:rPr lang="en-US" sz="6400" dirty="0" err="1" smtClean="0"/>
              <a:t>u'Let</a:t>
            </a:r>
            <a:r>
              <a:rPr lang="en-US" sz="6400" dirty="0" smtClean="0"/>
              <a:t>'][</a:t>
            </a:r>
            <a:r>
              <a:rPr lang="en-US" sz="6400" dirty="0" err="1" smtClean="0"/>
              <a:t>u'Lord</a:t>
            </a:r>
            <a:r>
              <a:rPr lang="en-US" sz="6400" dirty="0" smtClean="0"/>
              <a:t>', </a:t>
            </a:r>
            <a:r>
              <a:rPr lang="en-US" sz="6400" dirty="0" err="1" smtClean="0"/>
              <a:t>u'Hamlet</a:t>
            </a:r>
            <a:r>
              <a:rPr lang="en-US" sz="6400" dirty="0" smtClean="0"/>
              <a:t>'][</a:t>
            </a:r>
            <a:r>
              <a:rPr lang="en-US" sz="6400" dirty="0" err="1" smtClean="0"/>
              <a:t>u'Mabillard</a:t>
            </a:r>
            <a:r>
              <a:rPr lang="en-US" sz="6400" dirty="0" smtClean="0"/>
              <a:t>'][</a:t>
            </a:r>
            <a:r>
              <a:rPr lang="en-US" sz="6400" dirty="0" err="1" smtClean="0"/>
              <a:t>u'Marcellus</a:t>
            </a:r>
            <a:r>
              <a:rPr lang="en-US" sz="6400" dirty="0" smtClean="0"/>
              <a:t>']</a:t>
            </a:r>
            <a:br>
              <a:rPr lang="en-US" sz="6400" dirty="0" smtClean="0"/>
            </a:br>
            <a:r>
              <a:rPr lang="en-US" sz="6400" dirty="0" smtClean="0"/>
              <a:t>[</a:t>
            </a:r>
            <a:r>
              <a:rPr lang="en-US" sz="6400" dirty="0" err="1" smtClean="0"/>
              <a:t>u'May</a:t>
            </a:r>
            <a:r>
              <a:rPr lang="en-US" sz="6400" dirty="0" smtClean="0"/>
              <a:t>'][']</a:t>
            </a:r>
          </a:p>
          <a:p>
            <a:pPr>
              <a:buNone/>
            </a:pPr>
            <a:endParaRPr lang="en-US" sz="6400" dirty="0" smtClean="0"/>
          </a:p>
          <a:p>
            <a:pPr>
              <a:buNone/>
            </a:pPr>
            <a:r>
              <a:rPr lang="en-US" sz="7200" b="1" dirty="0" smtClean="0"/>
              <a:t>Keywords obtained after refinement:</a:t>
            </a:r>
          </a:p>
          <a:p>
            <a:pPr>
              <a:buNone/>
            </a:pPr>
            <a:r>
              <a:rPr lang="en-US" sz="6400" b="1" dirty="0" smtClean="0"/>
              <a:t> </a:t>
            </a:r>
            <a:r>
              <a:rPr lang="en-US" sz="6400" dirty="0" smtClean="0"/>
              <a:t> [[</a:t>
            </a:r>
            <a:r>
              <a:rPr lang="en-US" sz="6400" dirty="0" err="1" smtClean="0"/>
              <a:t>u'Barnardo</a:t>
            </a:r>
            <a:r>
              <a:rPr lang="en-US" sz="6400" dirty="0" smtClean="0"/>
              <a:t>'],   [</a:t>
            </a:r>
            <a:r>
              <a:rPr lang="en-US" sz="6400" dirty="0" err="1" smtClean="0"/>
              <a:t>u'Denmark</a:t>
            </a:r>
            <a:r>
              <a:rPr lang="en-US" sz="6400" dirty="0" smtClean="0"/>
              <a:t>'], [</a:t>
            </a:r>
            <a:r>
              <a:rPr lang="en-US" sz="6400" dirty="0" err="1" smtClean="0"/>
              <a:t>u'Elsinore</a:t>
            </a:r>
            <a:r>
              <a:rPr lang="en-US" sz="6400" dirty="0" smtClean="0"/>
              <a:t>'],[</a:t>
            </a:r>
            <a:r>
              <a:rPr lang="en-US" sz="6400" dirty="0" err="1" smtClean="0"/>
              <a:t>u'Francisco</a:t>
            </a:r>
            <a:r>
              <a:rPr lang="en-US" sz="6400" dirty="0" smtClean="0"/>
              <a:t>'], [</a:t>
            </a:r>
            <a:r>
              <a:rPr lang="en-US" sz="6400" dirty="0" err="1" smtClean="0"/>
              <a:t>u'Ghost</a:t>
            </a:r>
            <a:r>
              <a:rPr lang="en-US" sz="6400" dirty="0" smtClean="0"/>
              <a:t>'], [</a:t>
            </a:r>
            <a:r>
              <a:rPr lang="en-US" sz="6400" dirty="0" err="1" smtClean="0"/>
              <a:t>u'Horatio</a:t>
            </a:r>
            <a:r>
              <a:rPr lang="en-US" sz="6400" dirty="0" smtClean="0"/>
              <a:t>'], [</a:t>
            </a:r>
            <a:r>
              <a:rPr lang="en-US" sz="6400" dirty="0" err="1" smtClean="0"/>
              <a:t>u'Marcellus</a:t>
            </a:r>
            <a:r>
              <a:rPr lang="en-US" sz="6400" dirty="0" smtClean="0"/>
              <a:t>'], [</a:t>
            </a:r>
            <a:r>
              <a:rPr lang="en-US" sz="6400" dirty="0" err="1" smtClean="0"/>
              <a:t>u'Norway</a:t>
            </a:r>
            <a:r>
              <a:rPr lang="en-US" sz="6400" dirty="0" smtClean="0"/>
              <a:t>'],[</a:t>
            </a:r>
            <a:r>
              <a:rPr lang="en-US" sz="6400" dirty="0" err="1" smtClean="0"/>
              <a:t>u'Touching</a:t>
            </a:r>
            <a:r>
              <a:rPr lang="en-US" sz="6400" dirty="0" smtClean="0"/>
              <a:t>']]</a:t>
            </a:r>
            <a:br>
              <a:rPr lang="en-US" sz="6400" dirty="0" smtClean="0"/>
            </a:br>
            <a:endParaRPr lang="en-US" sz="6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457200"/>
            <a:ext cx="6096000" cy="5410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0800" y="3276600"/>
            <a:ext cx="2590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 pitchFamily="82" charset="0"/>
              </a:rPr>
              <a:t>RIFU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52578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Relevant Information for Users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057398"/>
          <a:ext cx="6400800" cy="4572002"/>
        </p:xfrm>
        <a:graphic>
          <a:graphicData uri="http://schemas.openxmlformats.org/drawingml/2006/table">
            <a:tbl>
              <a:tblPr/>
              <a:tblGrid>
                <a:gridCol w="2862867"/>
                <a:gridCol w="1796889"/>
                <a:gridCol w="1741044"/>
              </a:tblGrid>
              <a:tr h="10453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Mapping Functions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f(x)</a:t>
                      </a:r>
                    </a:p>
                  </a:txBody>
                  <a:tcPr marL="66623" marR="66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INPUT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623" marR="66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OUTPUT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6623" marR="66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0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2000" baseline="-25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Text,freq.dist,pos_tag,position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, collection freq.) → K</a:t>
                      </a:r>
                    </a:p>
                  </a:txBody>
                  <a:tcPr marL="66623" marR="66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</a:p>
                  </a:txBody>
                  <a:tcPr marL="66623" marR="66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</a:p>
                  </a:txBody>
                  <a:tcPr marL="66623" marR="66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09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2000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(K,DC,DR)→KD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DC: Domain Consensus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DR: Domain Relevance</a:t>
                      </a:r>
                    </a:p>
                  </a:txBody>
                  <a:tcPr marL="66623" marR="66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</a:p>
                  </a:txBody>
                  <a:tcPr marL="66623" marR="66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KD</a:t>
                      </a:r>
                    </a:p>
                  </a:txBody>
                  <a:tcPr marL="66623" marR="66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3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2000" baseline="-250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(KD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)→ CT</a:t>
                      </a:r>
                    </a:p>
                  </a:txBody>
                  <a:tcPr marL="66623" marR="66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KD</a:t>
                      </a:r>
                    </a:p>
                  </a:txBody>
                  <a:tcPr marL="66623" marR="66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CT</a:t>
                      </a:r>
                    </a:p>
                  </a:txBody>
                  <a:tcPr marL="66623" marR="66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3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2000" baseline="-250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(KD,CT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)→ SR</a:t>
                      </a:r>
                    </a:p>
                  </a:txBody>
                  <a:tcPr marL="66623" marR="66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KD,CT</a:t>
                      </a:r>
                    </a:p>
                  </a:txBody>
                  <a:tcPr marL="66623" marR="66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SR</a:t>
                      </a:r>
                    </a:p>
                  </a:txBody>
                  <a:tcPr marL="66623" marR="666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762000"/>
            <a:ext cx="48768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Mapping Functions ,Input , Output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59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1981200"/>
            <a:ext cx="8001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={</a:t>
            </a:r>
            <a:r>
              <a:rPr lang="en-US" dirty="0" err="1"/>
              <a:t>Text,K,D,KD,SR,CT</a:t>
            </a:r>
            <a:r>
              <a:rPr lang="en-US" dirty="0"/>
              <a:t>}</a:t>
            </a:r>
          </a:p>
          <a:p>
            <a:r>
              <a:rPr lang="en-US" dirty="0"/>
              <a:t>Where,</a:t>
            </a:r>
          </a:p>
          <a:p>
            <a:r>
              <a:rPr lang="en-US" dirty="0"/>
              <a:t> Text = {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|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€ webpage 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K= {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 | 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 € Text and  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 € f</a:t>
            </a:r>
            <a:r>
              <a:rPr lang="en-US" baseline="-25000" dirty="0"/>
              <a:t>1</a:t>
            </a:r>
            <a:r>
              <a:rPr lang="en-US" dirty="0"/>
              <a:t>(Text)  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D={books, places, movies, people}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KD={</a:t>
            </a:r>
            <a:r>
              <a:rPr lang="en-US" dirty="0" err="1"/>
              <a:t>kd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| ¥ ( </a:t>
            </a:r>
            <a:r>
              <a:rPr lang="en-US" dirty="0" err="1"/>
              <a:t>kd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€ K) and f</a:t>
            </a:r>
            <a:r>
              <a:rPr lang="en-US" baseline="-25000" dirty="0"/>
              <a:t>2 </a:t>
            </a:r>
            <a:r>
              <a:rPr lang="en-US" dirty="0"/>
              <a:t>(</a:t>
            </a:r>
            <a:r>
              <a:rPr lang="en-US" dirty="0" err="1"/>
              <a:t>kd</a:t>
            </a:r>
            <a:r>
              <a:rPr lang="en-US" baseline="-25000" dirty="0" err="1"/>
              <a:t>i</a:t>
            </a:r>
            <a:r>
              <a:rPr lang="en-US" dirty="0"/>
              <a:t>) € D}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CT =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baseline="-25000" dirty="0"/>
              <a:t>=1..m</a:t>
            </a:r>
            <a:r>
              <a:rPr lang="en-US" dirty="0"/>
              <a:t> </a:t>
            </a:r>
            <a:r>
              <a:rPr lang="en-US" dirty="0" err="1"/>
              <a:t>CT</a:t>
            </a:r>
            <a:r>
              <a:rPr lang="en-US" baseline="-25000" dirty="0" err="1"/>
              <a:t>i</a:t>
            </a:r>
            <a:endParaRPr lang="en-US" dirty="0"/>
          </a:p>
          <a:p>
            <a:r>
              <a:rPr lang="en-US" baseline="-25000" dirty="0"/>
              <a:t> </a:t>
            </a:r>
          </a:p>
          <a:p>
            <a:r>
              <a:rPr lang="en-US" dirty="0" err="1"/>
              <a:t>CT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= {</a:t>
            </a:r>
            <a:r>
              <a:rPr lang="en-US" dirty="0" err="1"/>
              <a:t>ct</a:t>
            </a:r>
            <a:r>
              <a:rPr lang="en-US" baseline="-25000" dirty="0" err="1"/>
              <a:t>j</a:t>
            </a:r>
            <a:r>
              <a:rPr lang="en-US" dirty="0"/>
              <a:t> |  </a:t>
            </a:r>
            <a:r>
              <a:rPr lang="en-US" dirty="0" err="1"/>
              <a:t>ct</a:t>
            </a:r>
            <a:r>
              <a:rPr lang="en-US" baseline="-25000" dirty="0" err="1"/>
              <a:t>j</a:t>
            </a:r>
            <a:r>
              <a:rPr lang="en-US" dirty="0"/>
              <a:t> € f</a:t>
            </a:r>
            <a:r>
              <a:rPr lang="en-US" baseline="-25000" dirty="0"/>
              <a:t>4</a:t>
            </a:r>
            <a:r>
              <a:rPr lang="en-US" dirty="0"/>
              <a:t>(</a:t>
            </a:r>
            <a:r>
              <a:rPr lang="en-US" dirty="0" err="1"/>
              <a:t>kd</a:t>
            </a:r>
            <a:r>
              <a:rPr lang="en-US" baseline="-25000" dirty="0" err="1"/>
              <a:t>i</a:t>
            </a:r>
            <a:r>
              <a:rPr lang="en-US" dirty="0"/>
              <a:t>) }</a:t>
            </a:r>
          </a:p>
          <a:p>
            <a:endParaRPr lang="en-US" dirty="0"/>
          </a:p>
          <a:p>
            <a:r>
              <a:rPr lang="en-US" dirty="0"/>
              <a:t>SR = {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|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€ f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dirty="0" err="1"/>
              <a:t>kd</a:t>
            </a:r>
            <a:r>
              <a:rPr lang="en-US" baseline="-25000" dirty="0" err="1"/>
              <a:t>i</a:t>
            </a:r>
            <a:r>
              <a:rPr lang="en-US" dirty="0"/>
              <a:t> , </a:t>
            </a:r>
            <a:r>
              <a:rPr lang="en-US" dirty="0" err="1"/>
              <a:t>ct</a:t>
            </a:r>
            <a:r>
              <a:rPr lang="en-US" baseline="-25000" dirty="0" err="1"/>
              <a:t>i</a:t>
            </a:r>
            <a:r>
              <a:rPr lang="en-US" dirty="0"/>
              <a:t>) ¥ </a:t>
            </a:r>
            <a:r>
              <a:rPr lang="en-US" dirty="0" err="1"/>
              <a:t>kd</a:t>
            </a:r>
            <a:r>
              <a:rPr lang="en-US" baseline="-25000" dirty="0" err="1"/>
              <a:t>i</a:t>
            </a:r>
            <a:r>
              <a:rPr lang="en-US" dirty="0"/>
              <a:t> € KD }</a:t>
            </a:r>
          </a:p>
          <a:p>
            <a:r>
              <a:rPr lang="en-US" dirty="0"/>
              <a:t>         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38200"/>
            <a:ext cx="48768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Mathematical Model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04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077200" cy="42973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Finds the relevant information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Improves the searching mechanism(Automated Search)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Reduces browsing efforts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Finds what people are saying about it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6096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2"/>
                </a:solidFill>
              </a:rPr>
              <a:t>RIFU</a:t>
            </a:r>
            <a:endParaRPr lang="en-US" sz="2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622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hreemuskete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7742538" cy="55626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9600" y="1981200"/>
            <a:ext cx="1676400" cy="3124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5146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25146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30480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30480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37338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28956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47800" y="35052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41148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0600" y="36576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95400" y="46482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5400" y="21336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90600" y="41910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71800" y="990600"/>
            <a:ext cx="1371600" cy="1295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Books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9200" y="22098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71800" y="2667000"/>
            <a:ext cx="1371600" cy="1295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Movies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1800" y="4495800"/>
            <a:ext cx="1371600" cy="1295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People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>
            <a:stCxn id="19" idx="0"/>
          </p:cNvCxnSpPr>
          <p:nvPr/>
        </p:nvCxnSpPr>
        <p:spPr>
          <a:xfrm rot="5400000" flipH="1" flipV="1">
            <a:off x="1809750" y="1047750"/>
            <a:ext cx="685800" cy="16383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24000" y="2286000"/>
            <a:ext cx="1447800" cy="7620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14400" y="1905000"/>
            <a:ext cx="2133600" cy="914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1"/>
          </p:cNvCxnSpPr>
          <p:nvPr/>
        </p:nvCxnSpPr>
        <p:spPr>
          <a:xfrm flipV="1">
            <a:off x="1447800" y="3314700"/>
            <a:ext cx="1524000" cy="1409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</p:cNvCxnSpPr>
          <p:nvPr/>
        </p:nvCxnSpPr>
        <p:spPr>
          <a:xfrm>
            <a:off x="1600200" y="4267200"/>
            <a:ext cx="1371600" cy="685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</p:cNvCxnSpPr>
          <p:nvPr/>
        </p:nvCxnSpPr>
        <p:spPr>
          <a:xfrm>
            <a:off x="2057400" y="3886200"/>
            <a:ext cx="914400" cy="914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3"/>
          </p:cNvCxnSpPr>
          <p:nvPr/>
        </p:nvCxnSpPr>
        <p:spPr>
          <a:xfrm>
            <a:off x="1219200" y="4343400"/>
            <a:ext cx="1752600" cy="914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</p:cNvCxnSpPr>
          <p:nvPr/>
        </p:nvCxnSpPr>
        <p:spPr>
          <a:xfrm flipV="1">
            <a:off x="2057400" y="3124200"/>
            <a:ext cx="838200" cy="7620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3"/>
          </p:cNvCxnSpPr>
          <p:nvPr/>
        </p:nvCxnSpPr>
        <p:spPr>
          <a:xfrm flipV="1">
            <a:off x="1600200" y="1981200"/>
            <a:ext cx="1371600" cy="1066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8" idx="1"/>
          </p:cNvCxnSpPr>
          <p:nvPr/>
        </p:nvCxnSpPr>
        <p:spPr>
          <a:xfrm flipV="1">
            <a:off x="1143000" y="1638300"/>
            <a:ext cx="1828800" cy="14097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486400" y="2057400"/>
            <a:ext cx="1828800" cy="1676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Finding The Context of the Keywords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343400" y="1752600"/>
            <a:ext cx="1143000" cy="1066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3"/>
            <a:endCxn id="48" idx="1"/>
          </p:cNvCxnSpPr>
          <p:nvPr/>
        </p:nvCxnSpPr>
        <p:spPr>
          <a:xfrm flipV="1">
            <a:off x="4343400" y="2895600"/>
            <a:ext cx="1143000" cy="419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1" idx="3"/>
          </p:cNvCxnSpPr>
          <p:nvPr/>
        </p:nvCxnSpPr>
        <p:spPr>
          <a:xfrm flipV="1">
            <a:off x="4343400" y="3200400"/>
            <a:ext cx="1143000" cy="1943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562600" y="4648200"/>
            <a:ext cx="15240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Current Web Page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6" name="Up Arrow 55"/>
          <p:cNvSpPr/>
          <p:nvPr/>
        </p:nvSpPr>
        <p:spPr>
          <a:xfrm>
            <a:off x="6172200" y="3733800"/>
            <a:ext cx="304800" cy="914400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an 56"/>
          <p:cNvSpPr/>
          <p:nvPr/>
        </p:nvSpPr>
        <p:spPr>
          <a:xfrm>
            <a:off x="7620000" y="4343400"/>
            <a:ext cx="1524000" cy="1219200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Search Engine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1" name="Bent-Up Arrow 60"/>
          <p:cNvSpPr/>
          <p:nvPr/>
        </p:nvSpPr>
        <p:spPr>
          <a:xfrm flipV="1">
            <a:off x="7315200" y="2667000"/>
            <a:ext cx="1524000" cy="1676400"/>
          </a:xfrm>
          <a:prstGeom prst="bentUpArrow">
            <a:avLst>
              <a:gd name="adj1" fmla="val 15909"/>
              <a:gd name="adj2" fmla="val 25000"/>
              <a:gd name="adj3" fmla="val 1792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04800" y="5562600"/>
            <a:ext cx="2057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Keyword Extraction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67000" y="5943600"/>
            <a:ext cx="22098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Keyword Classification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76400" y="2286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Defiinition</a:t>
            </a:r>
            <a:endParaRPr lang="en-US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  <p:bldP spid="7" grpId="1" animBg="1"/>
      <p:bldP spid="8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4" grpId="1" animBg="1"/>
      <p:bldP spid="15" grpId="1" animBg="1"/>
      <p:bldP spid="16" grpId="1" animBg="1"/>
      <p:bldP spid="17" grpId="1" animBg="1"/>
      <p:bldP spid="18" grpId="0" animBg="1"/>
      <p:bldP spid="19" grpId="1" animBg="1"/>
      <p:bldP spid="20" grpId="0" animBg="1"/>
      <p:bldP spid="21" grpId="0" animBg="1"/>
      <p:bldP spid="48" grpId="1" animBg="1"/>
      <p:bldP spid="55" grpId="1" animBg="1"/>
      <p:bldP spid="56" grpId="1" animBg="1"/>
      <p:bldP spid="57" grpId="0" animBg="1"/>
      <p:bldP spid="61" grpId="0" animBg="1"/>
      <p:bldP spid="62" grpId="0" animBg="1"/>
      <p:bldP spid="63" grpId="0" animBg="1"/>
      <p:bldP spid="42" grpId="0" animBg="1"/>
      <p:bldP spid="4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304800"/>
            <a:ext cx="2514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Search Results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 descr="march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3197" y="838200"/>
            <a:ext cx="10436026" cy="601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Scrape web page</a:t>
            </a:r>
          </a:p>
          <a:p>
            <a:r>
              <a:rPr lang="en-US" dirty="0" smtClean="0"/>
              <a:t>Tokenize text</a:t>
            </a:r>
          </a:p>
          <a:p>
            <a:r>
              <a:rPr lang="en-US" dirty="0" smtClean="0"/>
              <a:t>POS tags</a:t>
            </a:r>
          </a:p>
          <a:p>
            <a:r>
              <a:rPr lang="en-US" dirty="0" smtClean="0"/>
              <a:t>NP chunks</a:t>
            </a:r>
          </a:p>
          <a:p>
            <a:r>
              <a:rPr lang="en-US" dirty="0" smtClean="0"/>
              <a:t>Frequency and position</a:t>
            </a:r>
          </a:p>
          <a:p>
            <a:r>
              <a:rPr lang="en-US" dirty="0" smtClean="0"/>
              <a:t>Extract keywords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457200"/>
            <a:ext cx="4876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Term Extraction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945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-1_orig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5282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ishwarya\Desktop\PPT\PPT\Screensho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800" y="0"/>
            <a:ext cx="11456987" cy="7313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2522</TotalTime>
  <Words>946</Words>
  <Application>Microsoft Office PowerPoint</Application>
  <PresentationFormat>On-screen Show (4:3)</PresentationFormat>
  <Paragraphs>252</Paragraphs>
  <Slides>31</Slides>
  <Notes>2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Opulent</vt:lpstr>
      <vt:lpstr>Chart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Results for Keyword Extraction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Approach</dc:title>
  <dc:creator>aishwarya</dc:creator>
  <cp:lastModifiedBy>prajakta</cp:lastModifiedBy>
  <cp:revision>301</cp:revision>
  <dcterms:created xsi:type="dcterms:W3CDTF">2012-01-24T10:03:23Z</dcterms:created>
  <dcterms:modified xsi:type="dcterms:W3CDTF">2012-03-26T15:42:33Z</dcterms:modified>
</cp:coreProperties>
</file>