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74" r:id="rId3"/>
    <p:sldId id="275" r:id="rId4"/>
    <p:sldId id="257" r:id="rId5"/>
    <p:sldId id="258" r:id="rId6"/>
    <p:sldId id="278" r:id="rId7"/>
    <p:sldId id="259" r:id="rId8"/>
    <p:sldId id="260" r:id="rId9"/>
    <p:sldId id="261" r:id="rId10"/>
    <p:sldId id="262" r:id="rId11"/>
    <p:sldId id="277" r:id="rId12"/>
    <p:sldId id="276" r:id="rId13"/>
    <p:sldId id="263" r:id="rId14"/>
    <p:sldId id="264" r:id="rId15"/>
    <p:sldId id="279" r:id="rId16"/>
    <p:sldId id="272" r:id="rId17"/>
    <p:sldId id="271" r:id="rId18"/>
    <p:sldId id="265" r:id="rId19"/>
    <p:sldId id="280" r:id="rId20"/>
    <p:sldId id="281" r:id="rId21"/>
    <p:sldId id="266" r:id="rId22"/>
    <p:sldId id="28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D85B281-A5B1-4CFB-AC77-39741346342A}"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85B281-A5B1-4CFB-AC77-39741346342A}"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85B281-A5B1-4CFB-AC77-39741346342A}"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23963F-F939-43E2-B864-CF62BE4F1F86}" type="datetimeFigureOut">
              <a:rPr lang="en-US" smtClean="0"/>
              <a:pPr/>
              <a:t>11/2/2023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85B281-A5B1-4CFB-AC77-3974134634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723963F-F939-43E2-B864-CF62BE4F1F86}" type="datetimeFigureOut">
              <a:rPr lang="en-US" smtClean="0"/>
              <a:pPr/>
              <a:t>11/2/2023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D85B281-A5B1-4CFB-AC77-3974134634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723963F-F939-43E2-B864-CF62BE4F1F86}" type="datetimeFigureOut">
              <a:rPr lang="en-US" smtClean="0"/>
              <a:pPr/>
              <a:t>11/2/2023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D85B281-A5B1-4CFB-AC77-39741346342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www.flipkart.com/apple-iphone-14-blue-128-gb/p/itmdb77f40da6b6d?pid=MOBGHWFHSV7GUFWA&amp;lid=LSTMOBGHWFHSV7GUFWA3AV8J8&amp;marketplace=FLIPKAR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solidFill>
                  <a:schemeClr val="accent2">
                    <a:lumMod val="40000"/>
                    <a:lumOff val="60000"/>
                  </a:schemeClr>
                </a:solidFill>
                <a:latin typeface="Arial" pitchFamily="34" charset="0"/>
                <a:cs typeface="Arial" pitchFamily="34" charset="0"/>
              </a:rPr>
              <a:t>Project on </a:t>
            </a:r>
            <a:endParaRPr lang="en-US" sz="5400" dirty="0">
              <a:solidFill>
                <a:schemeClr val="accent2">
                  <a:lumMod val="40000"/>
                  <a:lumOff val="60000"/>
                </a:schemeClr>
              </a:solidFill>
              <a:latin typeface="Arial" pitchFamily="34" charset="0"/>
              <a:cs typeface="Arial" pitchFamily="34" charset="0"/>
            </a:endParaRPr>
          </a:p>
        </p:txBody>
      </p:sp>
      <p:sp>
        <p:nvSpPr>
          <p:cNvPr id="3" name="Subtitle 2"/>
          <p:cNvSpPr>
            <a:spLocks noGrp="1"/>
          </p:cNvSpPr>
          <p:nvPr>
            <p:ph type="subTitle" idx="4294967295"/>
          </p:nvPr>
        </p:nvSpPr>
        <p:spPr>
          <a:xfrm>
            <a:off x="5686425" y="4214813"/>
            <a:ext cx="3457575" cy="596900"/>
          </a:xfrm>
        </p:spPr>
        <p:txBody>
          <a:bodyPr>
            <a:normAutofit/>
          </a:bodyPr>
          <a:lstStyle/>
          <a:p>
            <a:pPr>
              <a:buNone/>
            </a:pPr>
            <a:endParaRPr lang="en-IN"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714348" y="2285992"/>
            <a:ext cx="7786742" cy="157163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smtClean="0">
                <a:solidFill>
                  <a:schemeClr val="accent2">
                    <a:lumMod val="40000"/>
                    <a:lumOff val="60000"/>
                  </a:schemeClr>
                </a:solidFill>
                <a:latin typeface="Arial" pitchFamily="34" charset="0"/>
                <a:cs typeface="Arial" pitchFamily="34" charset="0"/>
              </a:rPr>
              <a:t>Module 2 – Ordering the product</a:t>
            </a:r>
            <a:r>
              <a:rPr lang="en-US" dirty="0" smtClean="0"/>
              <a:t/>
            </a:r>
            <a:br>
              <a:rPr lang="en-US" dirty="0" smtClean="0"/>
            </a:br>
            <a:r>
              <a:rPr lang="en-US" dirty="0" smtClean="0"/>
              <a:t>Search:</a:t>
            </a:r>
            <a:endParaRPr lang="en-US" dirty="0"/>
          </a:p>
        </p:txBody>
      </p:sp>
      <p:sp>
        <p:nvSpPr>
          <p:cNvPr id="2" name="Content Placeholder 1"/>
          <p:cNvSpPr>
            <a:spLocks noGrp="1"/>
          </p:cNvSpPr>
          <p:nvPr>
            <p:ph idx="4294967295"/>
          </p:nvPr>
        </p:nvSpPr>
        <p:spPr>
          <a:xfrm>
            <a:off x="0" y="1285875"/>
            <a:ext cx="8229600" cy="4721225"/>
          </a:xfrm>
        </p:spPr>
        <p:txBody>
          <a:bodyPr/>
          <a:lstStyle/>
          <a:p>
            <a:pPr lvl="0"/>
            <a:endParaRPr lang="en-US" sz="2400" dirty="0" smtClean="0">
              <a:latin typeface="Arial" pitchFamily="34" charset="0"/>
              <a:cs typeface="Arial" pitchFamily="34" charset="0"/>
            </a:endParaRPr>
          </a:p>
          <a:p>
            <a:pPr lvl="0"/>
            <a:r>
              <a:rPr lang="en-US" sz="2400" dirty="0" smtClean="0">
                <a:latin typeface="Arial" pitchFamily="34" charset="0"/>
                <a:cs typeface="Arial" pitchFamily="34" charset="0"/>
              </a:rPr>
              <a:t>To validate all the fields with all validation for search functionality.</a:t>
            </a:r>
          </a:p>
          <a:p>
            <a:r>
              <a:rPr lang="en-US" sz="2400" dirty="0" smtClean="0">
                <a:latin typeface="Arial" pitchFamily="34" charset="0"/>
                <a:cs typeface="Arial" pitchFamily="34" charset="0"/>
              </a:rPr>
              <a:t>To validate it display relevant information on  selecting/deselecting the options from the catalog.</a:t>
            </a:r>
          </a:p>
          <a:p>
            <a:endParaRPr lang="en-US" dirty="0"/>
          </a:p>
        </p:txBody>
      </p:sp>
      <p:pic>
        <p:nvPicPr>
          <p:cNvPr id="4" name="Picture 3"/>
          <p:cNvPicPr/>
          <p:nvPr/>
        </p:nvPicPr>
        <p:blipFill>
          <a:blip r:embed="rId2" cstate="print"/>
          <a:srcRect/>
          <a:stretch>
            <a:fillRect/>
          </a:stretch>
        </p:blipFill>
        <p:spPr bwMode="auto">
          <a:xfrm>
            <a:off x="1643042" y="3857628"/>
            <a:ext cx="6131263" cy="271464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2984"/>
          </a:xfrm>
        </p:spPr>
        <p:txBody>
          <a:bodyPr/>
          <a:lstStyle/>
          <a:p>
            <a:r>
              <a:rPr lang="en-US" sz="3200" u="sng" dirty="0" smtClean="0">
                <a:solidFill>
                  <a:schemeClr val="accent2">
                    <a:lumMod val="40000"/>
                    <a:lumOff val="60000"/>
                  </a:schemeClr>
                </a:solidFill>
                <a:latin typeface="Arial" pitchFamily="34" charset="0"/>
                <a:cs typeface="Arial" pitchFamily="34" charset="0"/>
              </a:rPr>
              <a:t>Searching of product</a:t>
            </a:r>
            <a:r>
              <a:rPr lang="en-US" sz="1400" dirty="0" smtClean="0">
                <a:solidFill>
                  <a:schemeClr val="tx1">
                    <a:lumMod val="95000"/>
                  </a:schemeClr>
                </a:solidFill>
                <a:latin typeface="Arial" pitchFamily="34" charset="0"/>
                <a:cs typeface="Arial" pitchFamily="34" charset="0"/>
              </a:rPr>
              <a:t/>
            </a:r>
            <a:br>
              <a:rPr lang="en-US" sz="1400" dirty="0" smtClean="0">
                <a:solidFill>
                  <a:schemeClr val="tx1">
                    <a:lumMod val="95000"/>
                  </a:schemeClr>
                </a:solidFill>
                <a:latin typeface="Arial" pitchFamily="34" charset="0"/>
                <a:cs typeface="Arial" pitchFamily="34" charset="0"/>
              </a:rPr>
            </a:br>
            <a:r>
              <a:rPr lang="en-US" sz="1400" dirty="0" smtClean="0">
                <a:solidFill>
                  <a:schemeClr val="tx1">
                    <a:lumMod val="95000"/>
                  </a:schemeClr>
                </a:solidFill>
                <a:latin typeface="Arial" pitchFamily="34" charset="0"/>
                <a:cs typeface="Arial" pitchFamily="34" charset="0"/>
              </a:rPr>
              <a:t/>
            </a:r>
            <a:br>
              <a:rPr lang="en-US" sz="14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1.Initialize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Inside </a:t>
            </a:r>
            <a:r>
              <a:rPr lang="en-US" sz="1600" dirty="0" smtClean="0">
                <a:solidFill>
                  <a:schemeClr val="tx1">
                    <a:lumMod val="95000"/>
                  </a:schemeClr>
                </a:solidFill>
                <a:latin typeface="Arial" pitchFamily="34" charset="0"/>
                <a:cs typeface="Arial" pitchFamily="34" charset="0"/>
              </a:rPr>
              <a:t>the test method, initialize the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This could be done by specifying which browser Chrome and providing the path to the browser driver executable </a:t>
            </a:r>
            <a:r>
              <a:rPr lang="en-US" sz="1600" dirty="0" err="1" smtClean="0">
                <a:solidFill>
                  <a:schemeClr val="tx1">
                    <a:lumMod val="95000"/>
                  </a:schemeClr>
                </a:solidFill>
                <a:latin typeface="Arial" pitchFamily="34" charset="0"/>
                <a:cs typeface="Arial" pitchFamily="34" charset="0"/>
              </a:rPr>
              <a:t>ChromeDriver</a:t>
            </a: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2.Navigate to </a:t>
            </a:r>
            <a:r>
              <a:rPr lang="en-US" sz="1600" dirty="0" err="1" smtClean="0">
                <a:solidFill>
                  <a:schemeClr val="tx1">
                    <a:lumMod val="95000"/>
                  </a:schemeClr>
                </a:solidFill>
                <a:latin typeface="Arial" pitchFamily="34" charset="0"/>
                <a:cs typeface="Arial" pitchFamily="34" charset="0"/>
              </a:rPr>
              <a:t>Flipkart</a:t>
            </a:r>
            <a:r>
              <a:rPr lang="en-US" sz="1600" dirty="0" smtClean="0">
                <a:solidFill>
                  <a:schemeClr val="tx1">
                    <a:lumMod val="95000"/>
                  </a:schemeClr>
                </a:solidFill>
                <a:latin typeface="Arial" pitchFamily="34" charset="0"/>
                <a:cs typeface="Arial" pitchFamily="34" charset="0"/>
              </a:rPr>
              <a:t>: Use </a:t>
            </a:r>
            <a:r>
              <a:rPr lang="en-US" sz="1600" dirty="0" smtClean="0">
                <a:solidFill>
                  <a:schemeClr val="tx1">
                    <a:lumMod val="95000"/>
                  </a:schemeClr>
                </a:solidFill>
                <a:latin typeface="Arial" pitchFamily="34" charset="0"/>
                <a:cs typeface="Arial" pitchFamily="34" charset="0"/>
              </a:rPr>
              <a:t>the get method to navigate to the  </a:t>
            </a:r>
            <a:r>
              <a:rPr lang="en-US" sz="1600" dirty="0" err="1" smtClean="0">
                <a:solidFill>
                  <a:schemeClr val="tx1">
                    <a:lumMod val="95000"/>
                  </a:schemeClr>
                </a:solidFill>
                <a:latin typeface="Arial" pitchFamily="34" charset="0"/>
                <a:cs typeface="Arial" pitchFamily="34" charset="0"/>
              </a:rPr>
              <a:t>Flipkart</a:t>
            </a:r>
            <a:r>
              <a:rPr lang="en-US" sz="1600" dirty="0" smtClean="0">
                <a:solidFill>
                  <a:schemeClr val="tx1">
                    <a:lumMod val="95000"/>
                  </a:schemeClr>
                </a:solidFill>
                <a:latin typeface="Arial" pitchFamily="34" charset="0"/>
                <a:cs typeface="Arial" pitchFamily="34" charset="0"/>
              </a:rPr>
              <a:t>  website </a:t>
            </a:r>
            <a:r>
              <a:rPr lang="en-US" sz="1600" dirty="0" smtClean="0">
                <a:solidFill>
                  <a:schemeClr val="tx1">
                    <a:lumMod val="95000"/>
                  </a:schemeClr>
                </a:solidFill>
                <a:latin typeface="Arial" pitchFamily="34" charset="0"/>
                <a:cs typeface="Arial" pitchFamily="34" charset="0"/>
              </a:rPr>
              <a:t>by providing its URL.</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IN" sz="1600" dirty="0" smtClean="0">
                <a:solidFill>
                  <a:schemeClr val="tx1">
                    <a:lumMod val="95000"/>
                  </a:schemeClr>
                </a:solidFill>
                <a:latin typeface="Arial" pitchFamily="34" charset="0"/>
                <a:cs typeface="Arial" pitchFamily="34" charset="0"/>
              </a:rPr>
              <a:t>3.Locate the Search Box:</a:t>
            </a:r>
            <a:r>
              <a:rPr lang="en-US" sz="1600" dirty="0" smtClean="0">
                <a:solidFill>
                  <a:schemeClr val="tx1">
                    <a:lumMod val="95000"/>
                  </a:schemeClr>
                </a:solidFill>
                <a:latin typeface="Arial" pitchFamily="34" charset="0"/>
                <a:cs typeface="Arial" pitchFamily="34" charset="0"/>
              </a:rPr>
              <a:t>Use Selenium's </a:t>
            </a:r>
            <a:r>
              <a:rPr lang="en-US" sz="1600" dirty="0" err="1" smtClean="0">
                <a:solidFill>
                  <a:schemeClr val="tx1">
                    <a:lumMod val="95000"/>
                  </a:schemeClr>
                </a:solidFill>
                <a:latin typeface="Arial" pitchFamily="34" charset="0"/>
                <a:cs typeface="Arial" pitchFamily="34" charset="0"/>
              </a:rPr>
              <a:t>findElement</a:t>
            </a:r>
            <a:r>
              <a:rPr lang="en-US" sz="1600" dirty="0" smtClean="0">
                <a:solidFill>
                  <a:schemeClr val="tx1">
                    <a:lumMod val="95000"/>
                  </a:schemeClr>
                </a:solidFill>
                <a:latin typeface="Arial" pitchFamily="34" charset="0"/>
                <a:cs typeface="Arial" pitchFamily="34" charset="0"/>
              </a:rPr>
              <a:t> method to locate the search input field on the  </a:t>
            </a:r>
            <a:r>
              <a:rPr lang="en-US" sz="1600" dirty="0" err="1" smtClean="0">
                <a:solidFill>
                  <a:schemeClr val="tx1">
                    <a:lumMod val="95000"/>
                  </a:schemeClr>
                </a:solidFill>
                <a:latin typeface="Arial" pitchFamily="34" charset="0"/>
                <a:cs typeface="Arial" pitchFamily="34" charset="0"/>
              </a:rPr>
              <a:t>Flipkart</a:t>
            </a:r>
            <a:r>
              <a:rPr lang="en-US" sz="1600" dirty="0" smtClean="0">
                <a:solidFill>
                  <a:schemeClr val="tx1">
                    <a:lumMod val="95000"/>
                  </a:schemeClr>
                </a:solidFill>
                <a:latin typeface="Arial" pitchFamily="34" charset="0"/>
                <a:cs typeface="Arial" pitchFamily="34" charset="0"/>
              </a:rPr>
              <a:t> website</a:t>
            </a:r>
            <a:r>
              <a:rPr lang="en-US" sz="1600" dirty="0" smtClean="0">
                <a:solidFill>
                  <a:schemeClr val="tx1">
                    <a:lumMod val="95000"/>
                  </a:schemeClr>
                </a:solidFill>
                <a:latin typeface="Arial" pitchFamily="34" charset="0"/>
                <a:cs typeface="Arial" pitchFamily="34" charset="0"/>
              </a:rPr>
              <a:t>. You can use various locators like By.id</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4..Enter Search </a:t>
            </a:r>
            <a:r>
              <a:rPr lang="en-US" sz="1600" dirty="0" err="1" smtClean="0">
                <a:solidFill>
                  <a:schemeClr val="tx1">
                    <a:lumMod val="95000"/>
                  </a:schemeClr>
                </a:solidFill>
                <a:latin typeface="Arial" pitchFamily="34" charset="0"/>
                <a:cs typeface="Arial" pitchFamily="34" charset="0"/>
              </a:rPr>
              <a:t>Query:Use</a:t>
            </a:r>
            <a:r>
              <a:rPr lang="en-US" sz="1600" dirty="0" smtClean="0">
                <a:solidFill>
                  <a:schemeClr val="tx1">
                    <a:lumMod val="95000"/>
                  </a:schemeClr>
                </a:solidFill>
                <a:latin typeface="Arial" pitchFamily="34" charset="0"/>
                <a:cs typeface="Arial" pitchFamily="34" charset="0"/>
              </a:rPr>
              <a:t> the </a:t>
            </a:r>
            <a:r>
              <a:rPr lang="en-US" sz="1600" dirty="0" err="1" smtClean="0">
                <a:solidFill>
                  <a:schemeClr val="tx1">
                    <a:lumMod val="95000"/>
                  </a:schemeClr>
                </a:solidFill>
                <a:latin typeface="Arial" pitchFamily="34" charset="0"/>
                <a:cs typeface="Arial" pitchFamily="34" charset="0"/>
              </a:rPr>
              <a:t>sendKeys</a:t>
            </a:r>
            <a:r>
              <a:rPr lang="en-US" sz="1600" dirty="0" smtClean="0">
                <a:solidFill>
                  <a:schemeClr val="tx1">
                    <a:lumMod val="95000"/>
                  </a:schemeClr>
                </a:solidFill>
                <a:latin typeface="Arial" pitchFamily="34" charset="0"/>
                <a:cs typeface="Arial" pitchFamily="34" charset="0"/>
              </a:rPr>
              <a:t> method to enter the search query </a:t>
            </a:r>
            <a:r>
              <a:rPr lang="en-US" sz="1600" dirty="0" smtClean="0">
                <a:solidFill>
                  <a:schemeClr val="tx1">
                    <a:lumMod val="95000"/>
                  </a:schemeClr>
                </a:solidFill>
                <a:latin typeface="Arial" pitchFamily="34" charset="0"/>
                <a:cs typeface="Arial" pitchFamily="34" charset="0"/>
              </a:rPr>
              <a:t>(shoes </a:t>
            </a:r>
            <a:r>
              <a:rPr lang="en-US" sz="1600" dirty="0" smtClean="0">
                <a:solidFill>
                  <a:schemeClr val="tx1">
                    <a:lumMod val="95000"/>
                  </a:schemeClr>
                </a:solidFill>
                <a:latin typeface="Arial" pitchFamily="34" charset="0"/>
                <a:cs typeface="Arial" pitchFamily="34" charset="0"/>
              </a:rPr>
              <a:t>Sneakers for Men) into the search input field.</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5..Submit the Search: Use the submit method on the search input field element to initiate the search. Alternatively, you can locate the search button and click on it.</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6.Assertion: After submitting the search, you can assert that the search results page has loaded successfully. You can check for specific elements on the search results page to ensure that the search was successful.</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7.Close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Finally, close the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instance to clean up resources.</a:t>
            </a:r>
            <a:r>
              <a:rPr lang="en-US" sz="1600" dirty="0" smtClean="0"/>
              <a:t/>
            </a:r>
            <a:br>
              <a:rPr lang="en-US" sz="1600" dirty="0" smtClean="0"/>
            </a:b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571472" y="500042"/>
            <a:ext cx="8215370" cy="592935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smtClean="0">
                <a:solidFill>
                  <a:schemeClr val="accent2">
                    <a:lumMod val="40000"/>
                    <a:lumOff val="60000"/>
                  </a:schemeClr>
                </a:solidFill>
                <a:latin typeface="Arial" pitchFamily="34" charset="0"/>
                <a:cs typeface="Arial" pitchFamily="34" charset="0"/>
              </a:rPr>
              <a:t>Display Products</a:t>
            </a:r>
            <a:r>
              <a:rPr lang="en-US" dirty="0" smtClean="0">
                <a:solidFill>
                  <a:schemeClr val="accent2">
                    <a:lumMod val="40000"/>
                    <a:lumOff val="60000"/>
                  </a:schemeClr>
                </a:solidFill>
                <a:latin typeface="Arial" pitchFamily="34" charset="0"/>
                <a:cs typeface="Arial" pitchFamily="34" charset="0"/>
              </a:rPr>
              <a:t>:</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User:</a:t>
            </a:r>
            <a:endParaRPr lang="en-US" dirty="0">
              <a:latin typeface="Arial" pitchFamily="34" charset="0"/>
              <a:cs typeface="Arial" pitchFamily="34" charset="0"/>
            </a:endParaRPr>
          </a:p>
        </p:txBody>
      </p:sp>
      <p:sp>
        <p:nvSpPr>
          <p:cNvPr id="2" name="Content Placeholder 1"/>
          <p:cNvSpPr>
            <a:spLocks noGrp="1"/>
          </p:cNvSpPr>
          <p:nvPr>
            <p:ph idx="4294967295"/>
          </p:nvPr>
        </p:nvSpPr>
        <p:spPr>
          <a:xfrm>
            <a:off x="0" y="1214438"/>
            <a:ext cx="8229600" cy="4792662"/>
          </a:xfrm>
        </p:spPr>
        <p:txBody>
          <a:bodyPr/>
          <a:lstStyle/>
          <a:p>
            <a:pPr lvl="0"/>
            <a:endParaRPr lang="en-US" sz="2400" dirty="0" smtClean="0"/>
          </a:p>
          <a:p>
            <a:pPr lvl="0"/>
            <a:r>
              <a:rPr lang="en-US" sz="2400" dirty="0" smtClean="0">
                <a:solidFill>
                  <a:schemeClr val="tx1">
                    <a:lumMod val="95000"/>
                  </a:schemeClr>
                </a:solidFill>
                <a:latin typeface="Arial" pitchFamily="34" charset="0"/>
                <a:cs typeface="Arial" pitchFamily="34" charset="0"/>
              </a:rPr>
              <a:t>will search the product based on   some order with respect to cost, product name reference.</a:t>
            </a:r>
          </a:p>
          <a:p>
            <a:r>
              <a:rPr lang="en-US" sz="2400" dirty="0" smtClean="0">
                <a:solidFill>
                  <a:schemeClr val="tx1">
                    <a:lumMod val="95000"/>
                  </a:schemeClr>
                </a:solidFill>
                <a:latin typeface="Arial" pitchFamily="34" charset="0"/>
                <a:cs typeface="Arial" pitchFamily="34" charset="0"/>
              </a:rPr>
              <a:t>Validate the products are displayed.</a:t>
            </a:r>
          </a:p>
          <a:p>
            <a:r>
              <a:rPr lang="en-US" sz="2400" dirty="0" smtClean="0">
                <a:solidFill>
                  <a:schemeClr val="tx1">
                    <a:lumMod val="95000"/>
                  </a:schemeClr>
                </a:solidFill>
                <a:latin typeface="Arial" pitchFamily="34" charset="0"/>
                <a:cs typeface="Arial" pitchFamily="34" charset="0"/>
              </a:rPr>
              <a:t>Validate the products are sorted based on the selection.</a:t>
            </a:r>
          </a:p>
          <a:p>
            <a:endParaRPr lang="en-US" dirty="0" smtClean="0"/>
          </a:p>
          <a:p>
            <a:pPr>
              <a:buNone/>
            </a:pPr>
            <a:r>
              <a:rPr lang="en-US" dirty="0" smtClean="0"/>
              <a:t> </a:t>
            </a:r>
          </a:p>
          <a:p>
            <a:endParaRPr lang="en-US" dirty="0"/>
          </a:p>
        </p:txBody>
      </p:sp>
      <p:pic>
        <p:nvPicPr>
          <p:cNvPr id="4" name="Picture 3"/>
          <p:cNvPicPr/>
          <p:nvPr/>
        </p:nvPicPr>
        <p:blipFill>
          <a:blip r:embed="rId2" cstate="print"/>
          <a:srcRect/>
          <a:stretch>
            <a:fillRect/>
          </a:stretch>
        </p:blipFill>
        <p:spPr bwMode="auto">
          <a:xfrm>
            <a:off x="1643042" y="3786190"/>
            <a:ext cx="6678638" cy="271464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accent2">
                    <a:lumMod val="40000"/>
                    <a:lumOff val="60000"/>
                  </a:schemeClr>
                </a:solidFill>
                <a:latin typeface="Arial" pitchFamily="34" charset="0"/>
                <a:cs typeface="Arial" pitchFamily="34" charset="0"/>
              </a:rPr>
              <a:t>Select the Product and Add to Cart:</a:t>
            </a:r>
            <a:endParaRPr lang="en-US" dirty="0">
              <a:solidFill>
                <a:schemeClr val="accent2">
                  <a:lumMod val="40000"/>
                  <a:lumOff val="60000"/>
                </a:schemeClr>
              </a:solidFill>
              <a:latin typeface="Arial" pitchFamily="34" charset="0"/>
              <a:cs typeface="Arial" pitchFamily="34" charset="0"/>
            </a:endParaRPr>
          </a:p>
        </p:txBody>
      </p:sp>
      <p:sp>
        <p:nvSpPr>
          <p:cNvPr id="2" name="Content Placeholder 1"/>
          <p:cNvSpPr>
            <a:spLocks noGrp="1"/>
          </p:cNvSpPr>
          <p:nvPr>
            <p:ph idx="4294967295"/>
          </p:nvPr>
        </p:nvSpPr>
        <p:spPr>
          <a:xfrm>
            <a:off x="0" y="1000125"/>
            <a:ext cx="8229600" cy="5006975"/>
          </a:xfrm>
        </p:spPr>
        <p:txBody>
          <a:bodyPr>
            <a:normAutofit/>
          </a:bodyPr>
          <a:lstStyle/>
          <a:p>
            <a:pPr lvl="0"/>
            <a:endParaRPr lang="en-US" sz="1800" dirty="0" smtClean="0">
              <a:latin typeface="Arial" pitchFamily="34" charset="0"/>
              <a:cs typeface="Arial" pitchFamily="34" charset="0"/>
            </a:endParaRPr>
          </a:p>
          <a:p>
            <a:pPr lvl="0"/>
            <a:endParaRPr lang="en-US" sz="1800" dirty="0" smtClean="0">
              <a:latin typeface="Arial" pitchFamily="34" charset="0"/>
              <a:cs typeface="Arial" pitchFamily="34" charset="0"/>
            </a:endParaRPr>
          </a:p>
          <a:p>
            <a:pPr lvl="0"/>
            <a:r>
              <a:rPr lang="en-US" sz="1800" dirty="0" smtClean="0">
                <a:latin typeface="Arial" pitchFamily="34" charset="0"/>
                <a:cs typeface="Arial" pitchFamily="34" charset="0"/>
              </a:rPr>
              <a:t>The user selects the product desired and checks it to the cart and click on proceed to checkout.</a:t>
            </a:r>
          </a:p>
          <a:p>
            <a:r>
              <a:rPr lang="en-US" sz="1800" dirty="0" smtClean="0">
                <a:latin typeface="Arial" pitchFamily="34" charset="0"/>
                <a:cs typeface="Arial" pitchFamily="34" charset="0"/>
              </a:rPr>
              <a:t>Validate the user can select the product and add it to cart.</a:t>
            </a:r>
          </a:p>
          <a:p>
            <a:r>
              <a:rPr lang="en-US" sz="1800" dirty="0" smtClean="0">
                <a:latin typeface="Arial" pitchFamily="34" charset="0"/>
                <a:cs typeface="Arial" pitchFamily="34" charset="0"/>
              </a:rPr>
              <a:t>Validate the selection of multiple products and all being visible in the cart.</a:t>
            </a:r>
          </a:p>
          <a:p>
            <a:r>
              <a:rPr lang="en-US" sz="1800" dirty="0" smtClean="0">
                <a:latin typeface="Arial" pitchFamily="34" charset="0"/>
                <a:cs typeface="Arial" pitchFamily="34" charset="0"/>
              </a:rPr>
              <a:t>Validate the flow when the user clicks on proceed to checkout.</a:t>
            </a:r>
          </a:p>
          <a:p>
            <a:endParaRPr lang="en-IN" sz="1800" dirty="0" smtClean="0"/>
          </a:p>
          <a:p>
            <a:endParaRPr lang="en-US" sz="1800" dirty="0"/>
          </a:p>
        </p:txBody>
      </p:sp>
      <p:pic>
        <p:nvPicPr>
          <p:cNvPr id="4" name="Picture 3"/>
          <p:cNvPicPr/>
          <p:nvPr/>
        </p:nvPicPr>
        <p:blipFill>
          <a:blip r:embed="rId2" cstate="print"/>
          <a:srcRect/>
          <a:stretch>
            <a:fillRect/>
          </a:stretch>
        </p:blipFill>
        <p:spPr bwMode="auto">
          <a:xfrm>
            <a:off x="1357290" y="3714752"/>
            <a:ext cx="6407150" cy="300039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642942"/>
          </a:xfrm>
        </p:spPr>
        <p:txBody>
          <a:bodyPr/>
          <a:lstStyle/>
          <a:p>
            <a:r>
              <a:rPr lang="en-IN" dirty="0" err="1" smtClean="0">
                <a:solidFill>
                  <a:schemeClr val="accent2">
                    <a:lumMod val="40000"/>
                    <a:lumOff val="60000"/>
                  </a:schemeClr>
                </a:solidFill>
              </a:rPr>
              <a:t>Addtocart</a:t>
            </a:r>
            <a:r>
              <a:rPr lang="en-IN" dirty="0" smtClean="0"/>
              <a:t/>
            </a:r>
            <a:br>
              <a:rPr lang="en-IN" dirty="0" smtClean="0"/>
            </a:br>
            <a:r>
              <a:rPr lang="en-US" sz="2000" dirty="0" smtClean="0">
                <a:latin typeface="Arial" pitchFamily="34" charset="0"/>
                <a:cs typeface="Arial" pitchFamily="34" charset="0"/>
              </a:rPr>
              <a:t>It </a:t>
            </a:r>
            <a:r>
              <a:rPr lang="en-US" sz="2000" dirty="0" smtClean="0">
                <a:latin typeface="Arial" pitchFamily="34" charset="0"/>
                <a:cs typeface="Arial" pitchFamily="34" charset="0"/>
              </a:rPr>
              <a:t>would launch the Chrome browser and maximize the window.</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2)  Navigate </a:t>
            </a:r>
            <a:r>
              <a:rPr lang="en-US" sz="2000" dirty="0" smtClean="0">
                <a:latin typeface="Arial" pitchFamily="34" charset="0"/>
                <a:cs typeface="Arial" pitchFamily="34" charset="0"/>
              </a:rPr>
              <a:t>to the </a:t>
            </a:r>
            <a:r>
              <a:rPr lang="en-US" sz="2000" dirty="0" err="1" smtClean="0">
                <a:latin typeface="Arial" pitchFamily="34" charset="0"/>
                <a:cs typeface="Arial" pitchFamily="34" charset="0"/>
              </a:rPr>
              <a:t>Flipkart</a:t>
            </a:r>
            <a:r>
              <a:rPr lang="en-US" sz="2000" dirty="0" smtClean="0">
                <a:latin typeface="Arial" pitchFamily="34" charset="0"/>
                <a:cs typeface="Arial" pitchFamily="34" charset="0"/>
              </a:rPr>
              <a:t> website and perform the Login operation</a:t>
            </a:r>
            <a:r>
              <a:rPr lang="en-US" sz="2000" dirty="0" smtClean="0">
                <a:latin typeface="Arial" pitchFamily="34" charset="0"/>
                <a:cs typeface="Arial" pitchFamily="34" charset="0"/>
              </a:rPr>
              <a:t>.</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 3)   Now</a:t>
            </a:r>
            <a:r>
              <a:rPr lang="en-US" sz="2000" dirty="0" smtClean="0">
                <a:latin typeface="Arial" pitchFamily="34" charset="0"/>
                <a:cs typeface="Arial" pitchFamily="34" charset="0"/>
              </a:rPr>
              <a:t>, it’ll search for the </a:t>
            </a:r>
            <a:r>
              <a:rPr lang="en-US" sz="2000" dirty="0" err="1" smtClean="0">
                <a:latin typeface="Arial" pitchFamily="34" charset="0"/>
                <a:cs typeface="Arial" pitchFamily="34" charset="0"/>
              </a:rPr>
              <a:t>iphone</a:t>
            </a:r>
            <a:r>
              <a:rPr lang="en-US" sz="2000" dirty="0" smtClean="0">
                <a:latin typeface="Arial" pitchFamily="34" charset="0"/>
                <a:cs typeface="Arial" pitchFamily="34" charset="0"/>
              </a:rPr>
              <a:t> keyword which we choose as &lt;</a:t>
            </a:r>
            <a:r>
              <a:rPr lang="en-US" sz="2000" dirty="0" smtClean="0">
                <a:latin typeface="Arial" pitchFamily="34" charset="0"/>
                <a:cs typeface="Arial" pitchFamily="34" charset="0"/>
                <a:hlinkClick r:id="rId2"/>
              </a:rPr>
              <a:t> APPLE </a:t>
            </a:r>
            <a:r>
              <a:rPr lang="en-US" sz="2000" dirty="0" smtClean="0">
                <a:latin typeface="Arial" pitchFamily="34" charset="0"/>
                <a:cs typeface="Arial" pitchFamily="34" charset="0"/>
                <a:hlinkClick r:id="rId2"/>
              </a:rPr>
              <a:t/>
            </a:r>
            <a:br>
              <a:rPr lang="en-US" sz="2000" dirty="0" smtClean="0">
                <a:latin typeface="Arial" pitchFamily="34" charset="0"/>
                <a:cs typeface="Arial" pitchFamily="34" charset="0"/>
                <a:hlinkClick r:id="rId2"/>
              </a:rPr>
            </a:br>
            <a:r>
              <a:rPr lang="en-US" sz="2000" u="sng" dirty="0" smtClean="0">
                <a:latin typeface="Arial" pitchFamily="34" charset="0"/>
                <a:cs typeface="Arial" pitchFamily="34" charset="0"/>
                <a:hlinkClick r:id="rId2"/>
              </a:rPr>
              <a:t> </a:t>
            </a:r>
            <a:r>
              <a:rPr lang="en-US" sz="2000" u="sng" dirty="0" smtClean="0">
                <a:latin typeface="Arial" pitchFamily="34" charset="0"/>
                <a:cs typeface="Arial" pitchFamily="34" charset="0"/>
                <a:hlinkClick r:id="rId2"/>
              </a:rPr>
              <a:t>       </a:t>
            </a:r>
            <a:r>
              <a:rPr lang="en-US" sz="2000" u="sng" dirty="0" err="1" smtClean="0">
                <a:latin typeface="Arial" pitchFamily="34" charset="0"/>
                <a:cs typeface="Arial" pitchFamily="34" charset="0"/>
                <a:hlinkClick r:id="rId2"/>
              </a:rPr>
              <a:t>iPhone</a:t>
            </a:r>
            <a:r>
              <a:rPr lang="en-US" sz="2000" u="sng" dirty="0" smtClean="0">
                <a:latin typeface="Arial" pitchFamily="34" charset="0"/>
                <a:cs typeface="Arial" pitchFamily="34" charset="0"/>
                <a:hlinkClick r:id="rId2"/>
              </a:rPr>
              <a:t> </a:t>
            </a:r>
            <a:r>
              <a:rPr lang="en-US" sz="2000" u="sng" dirty="0" smtClean="0">
                <a:latin typeface="Arial" pitchFamily="34" charset="0"/>
                <a:cs typeface="Arial" pitchFamily="34" charset="0"/>
                <a:hlinkClick r:id="rId2"/>
              </a:rPr>
              <a:t>14 (Blue, 128 GB) </a:t>
            </a:r>
            <a:r>
              <a:rPr lang="en-US" sz="2000" dirty="0" smtClean="0">
                <a:latin typeface="Arial" pitchFamily="34" charset="0"/>
                <a:cs typeface="Arial" pitchFamily="34" charset="0"/>
              </a:rPr>
              <a:t>&gt;.</a:t>
            </a:r>
            <a:r>
              <a:rPr lang="en-US" sz="2000" dirty="0" smtClean="0">
                <a:latin typeface="Arial" pitchFamily="34" charset="0"/>
                <a:cs typeface="Arial" pitchFamily="34" charset="0"/>
                <a:hlinkClick r:id="rId2"/>
              </a:rPr>
              <a:t>          </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4)    </a:t>
            </a:r>
            <a:r>
              <a:rPr lang="en-US" sz="2000" dirty="0" smtClean="0">
                <a:latin typeface="Arial" pitchFamily="34" charset="0"/>
                <a:cs typeface="Arial" pitchFamily="34" charset="0"/>
              </a:rPr>
              <a:t>In </a:t>
            </a:r>
            <a:r>
              <a:rPr lang="en-US" sz="2000" dirty="0" smtClean="0">
                <a:latin typeface="Arial" pitchFamily="34" charset="0"/>
                <a:cs typeface="Arial" pitchFamily="34" charset="0"/>
              </a:rPr>
              <a:t>this step, the code will lead us to  click to view the search results.</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5)    We’ll </a:t>
            </a:r>
            <a:r>
              <a:rPr lang="en-US" sz="2000" dirty="0" smtClean="0">
                <a:latin typeface="Arial" pitchFamily="34" charset="0"/>
                <a:cs typeface="Arial" pitchFamily="34" charset="0"/>
              </a:rPr>
              <a:t>now fetch the list of </a:t>
            </a:r>
            <a:r>
              <a:rPr lang="en-US" sz="2000" dirty="0" err="1" smtClean="0">
                <a:latin typeface="Arial" pitchFamily="34" charset="0"/>
                <a:cs typeface="Arial" pitchFamily="34" charset="0"/>
              </a:rPr>
              <a:t>iphone</a:t>
            </a:r>
            <a:r>
              <a:rPr lang="en-US" sz="2000" dirty="0" smtClean="0">
                <a:latin typeface="Arial" pitchFamily="34" charset="0"/>
                <a:cs typeface="Arial" pitchFamily="34" charset="0"/>
              </a:rPr>
              <a:t> displayed and select the last one using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XPath</a:t>
            </a:r>
            <a:r>
              <a:rPr lang="en-US" sz="2000" dirty="0" smtClean="0">
                <a:latin typeface="Arial" pitchFamily="34" charset="0"/>
                <a:cs typeface="Arial" pitchFamily="34" charset="0"/>
              </a:rPr>
              <a:t> locator.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6)    Click </a:t>
            </a:r>
            <a:r>
              <a:rPr lang="en-US" sz="2000" dirty="0" smtClean="0">
                <a:latin typeface="Arial" pitchFamily="34" charset="0"/>
                <a:cs typeface="Arial" pitchFamily="34" charset="0"/>
              </a:rPr>
              <a:t>on the </a:t>
            </a:r>
            <a:r>
              <a:rPr lang="en-US" sz="2000" dirty="0" err="1" smtClean="0">
                <a:latin typeface="Arial" pitchFamily="34" charset="0"/>
                <a:cs typeface="Arial" pitchFamily="34" charset="0"/>
              </a:rPr>
              <a:t>iphone</a:t>
            </a:r>
            <a:r>
              <a:rPr lang="en-US" sz="2000" dirty="0" smtClean="0">
                <a:latin typeface="Arial" pitchFamily="34" charset="0"/>
                <a:cs typeface="Arial" pitchFamily="34" charset="0"/>
              </a:rPr>
              <a:t> link to open the next page. Click on the book link to </a:t>
            </a:r>
            <a:br>
              <a:rPr lang="en-US" sz="2000" dirty="0" smtClean="0">
                <a:latin typeface="Arial" pitchFamily="34" charset="0"/>
                <a:cs typeface="Arial" pitchFamily="34" charset="0"/>
              </a:rPr>
            </a:br>
            <a:r>
              <a:rPr lang="en-US" sz="2000" dirty="0" smtClean="0">
                <a:latin typeface="Arial" pitchFamily="34" charset="0"/>
                <a:cs typeface="Arial" pitchFamily="34" charset="0"/>
              </a:rPr>
              <a:t>        open </a:t>
            </a:r>
            <a:r>
              <a:rPr lang="en-US" sz="2000" dirty="0" smtClean="0">
                <a:latin typeface="Arial" pitchFamily="34" charset="0"/>
                <a:cs typeface="Arial" pitchFamily="34" charset="0"/>
              </a:rPr>
              <a:t>the next page.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7)     It’s </a:t>
            </a:r>
            <a:r>
              <a:rPr lang="en-US" sz="2000" dirty="0" smtClean="0">
                <a:latin typeface="Arial" pitchFamily="34" charset="0"/>
                <a:cs typeface="Arial" pitchFamily="34" charset="0"/>
              </a:rPr>
              <a:t>time to click the &lt;</a:t>
            </a:r>
            <a:r>
              <a:rPr lang="en-US" sz="2000" i="1" dirty="0" smtClean="0">
                <a:latin typeface="Arial" pitchFamily="34" charset="0"/>
                <a:cs typeface="Arial" pitchFamily="34" charset="0"/>
              </a:rPr>
              <a:t>Add to Cart</a:t>
            </a:r>
            <a:r>
              <a:rPr lang="en-US" sz="2000" dirty="0" smtClean="0">
                <a:latin typeface="Arial" pitchFamily="34" charset="0"/>
                <a:cs typeface="Arial" pitchFamily="34" charset="0"/>
              </a:rPr>
              <a:t>&gt; button, but there are five of </a:t>
            </a:r>
            <a:r>
              <a:rPr lang="en-US" sz="2000" dirty="0" smtClean="0">
                <a:latin typeface="Arial" pitchFamily="34" charset="0"/>
                <a:cs typeface="Arial" pitchFamily="34" charset="0"/>
              </a:rPr>
              <a:t>them</a:t>
            </a:r>
            <a:br>
              <a:rPr lang="en-US" sz="2000" dirty="0" smtClean="0">
                <a:latin typeface="Arial" pitchFamily="34" charset="0"/>
                <a:cs typeface="Arial" pitchFamily="34" charset="0"/>
              </a:rPr>
            </a:br>
            <a:r>
              <a:rPr lang="en-US" sz="2000" dirty="0" smtClean="0">
                <a:latin typeface="Arial" pitchFamily="34" charset="0"/>
                <a:cs typeface="Arial" pitchFamily="34" charset="0"/>
              </a:rPr>
              <a:t>        displayed </a:t>
            </a:r>
            <a:r>
              <a:rPr lang="en-US" sz="2000" dirty="0" smtClean="0">
                <a:latin typeface="Arial" pitchFamily="34" charset="0"/>
                <a:cs typeface="Arial" pitchFamily="34" charset="0"/>
              </a:rPr>
              <a:t>on the page. So, we used the below </a:t>
            </a:r>
            <a:r>
              <a:rPr lang="en-US" sz="2000" dirty="0" err="1" smtClean="0">
                <a:latin typeface="Arial" pitchFamily="34" charset="0"/>
                <a:cs typeface="Arial" pitchFamily="34" charset="0"/>
              </a:rPr>
              <a:t>XPath</a:t>
            </a:r>
            <a:r>
              <a:rPr lang="en-US" sz="2000" dirty="0" smtClean="0">
                <a:latin typeface="Arial" pitchFamily="34" charset="0"/>
                <a:cs typeface="Arial" pitchFamily="34" charset="0"/>
              </a:rPr>
              <a:t> to locate the </a:t>
            </a:r>
            <a:r>
              <a:rPr lang="en-US" sz="2000" dirty="0" smtClean="0">
                <a:latin typeface="Arial" pitchFamily="34" charset="0"/>
                <a:cs typeface="Arial" pitchFamily="34" charset="0"/>
              </a:rPr>
              <a:t>first</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2000" dirty="0" smtClean="0">
                <a:latin typeface="Arial" pitchFamily="34" charset="0"/>
                <a:cs typeface="Arial" pitchFamily="34" charset="0"/>
              </a:rPr>
              <a:t>        link </a:t>
            </a:r>
            <a:r>
              <a:rPr lang="en-US" sz="2000" dirty="0" smtClean="0">
                <a:latin typeface="Arial" pitchFamily="34" charset="0"/>
                <a:cs typeface="Arial" pitchFamily="34" charset="0"/>
              </a:rPr>
              <a:t>to perform the add cart action.</a:t>
            </a:r>
            <a:r>
              <a:rPr lang="en-US" sz="2000" dirty="0" smtClean="0">
                <a:latin typeface="Arial" pitchFamily="34" charset="0"/>
                <a:cs typeface="Arial" pitchFamily="34" charset="0"/>
              </a:rPr>
              <a:t>     </a:t>
            </a: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4282" y="357166"/>
            <a:ext cx="8786874" cy="3970318"/>
          </a:xfrm>
          <a:prstGeom prst="rect">
            <a:avLst/>
          </a:prstGeom>
        </p:spPr>
        <p:txBody>
          <a:bodyPr wrap="square">
            <a:spAutoFit/>
          </a:bodyPr>
          <a:lstStyle/>
          <a:p>
            <a:pPr>
              <a:buFont typeface="Wingdings" pitchFamily="2" charset="2"/>
              <a:buChar char="Ø"/>
            </a:pPr>
            <a:r>
              <a:rPr lang="en-IN" sz="2000" dirty="0" smtClean="0"/>
              <a:t>After add to cart option the browser opens in another page.</a:t>
            </a:r>
          </a:p>
          <a:p>
            <a:pPr>
              <a:buFont typeface="Wingdings" pitchFamily="2" charset="2"/>
              <a:buChar char="Ø"/>
            </a:pPr>
            <a:endParaRPr lang="en-IN" sz="2000" dirty="0" smtClean="0"/>
          </a:p>
          <a:p>
            <a:pPr>
              <a:buFont typeface="Wingdings" pitchFamily="2" charset="2"/>
              <a:buChar char="Ø"/>
            </a:pPr>
            <a:r>
              <a:rPr lang="en-IN" sz="2000" dirty="0" smtClean="0"/>
              <a:t>So we use </a:t>
            </a:r>
            <a:r>
              <a:rPr lang="en-IN" sz="2000" dirty="0" err="1" smtClean="0"/>
              <a:t>WindowHandles</a:t>
            </a:r>
            <a:r>
              <a:rPr lang="en-IN" sz="2000" dirty="0" smtClean="0"/>
              <a:t> as a child window(</a:t>
            </a:r>
            <a:r>
              <a:rPr lang="en-US" sz="2000" dirty="0" smtClean="0"/>
              <a:t>Heading of child window)</a:t>
            </a:r>
          </a:p>
          <a:p>
            <a:pPr>
              <a:buFont typeface="Wingdings" pitchFamily="2" charset="2"/>
              <a:buChar char="Ø"/>
            </a:pPr>
            <a:endParaRPr lang="en-US" sz="2000" dirty="0"/>
          </a:p>
          <a:p>
            <a:pPr>
              <a:buFont typeface="Wingdings" pitchFamily="2" charset="2"/>
              <a:buChar char="Ø"/>
            </a:pPr>
            <a:r>
              <a:rPr lang="en-US" sz="2000" dirty="0" smtClean="0"/>
              <a:t>Using navigation to </a:t>
            </a:r>
            <a:r>
              <a:rPr lang="en-US" sz="2000" dirty="0" err="1" smtClean="0"/>
              <a:t>findElement</a:t>
            </a:r>
            <a:r>
              <a:rPr lang="en-US" sz="2000" dirty="0" smtClean="0"/>
              <a:t>  we used the below </a:t>
            </a:r>
            <a:r>
              <a:rPr lang="en-US" sz="2000" dirty="0" err="1" smtClean="0"/>
              <a:t>XPath</a:t>
            </a:r>
            <a:r>
              <a:rPr lang="en-US" sz="2000" dirty="0" smtClean="0"/>
              <a:t> to locate the first link to perform the add cart action. </a:t>
            </a:r>
          </a:p>
          <a:p>
            <a:pPr>
              <a:buFont typeface="Wingdings" pitchFamily="2" charset="2"/>
              <a:buChar char="Ø"/>
            </a:pPr>
            <a:endParaRPr lang="en-US" sz="2000" dirty="0"/>
          </a:p>
          <a:p>
            <a:pPr>
              <a:buFont typeface="Wingdings" pitchFamily="2" charset="2"/>
              <a:buChar char="Ø"/>
            </a:pPr>
            <a:r>
              <a:rPr lang="en-US" sz="2000" dirty="0"/>
              <a:t>In the next few steps, we’ll view the cart, verify the </a:t>
            </a:r>
            <a:r>
              <a:rPr lang="en-US" sz="2000" dirty="0" err="1" smtClean="0"/>
              <a:t>iphone</a:t>
            </a:r>
            <a:r>
              <a:rPr lang="en-US" sz="2000" dirty="0" smtClean="0"/>
              <a:t> </a:t>
            </a:r>
            <a:r>
              <a:rPr lang="en-US" sz="2000" dirty="0"/>
              <a:t>entry, and press continue to fill the email. </a:t>
            </a:r>
            <a:endParaRPr lang="en-US" sz="2000" dirty="0" smtClean="0"/>
          </a:p>
          <a:p>
            <a:pPr>
              <a:buFont typeface="Wingdings" pitchFamily="2" charset="2"/>
              <a:buChar char="Ø"/>
            </a:pPr>
            <a:endParaRPr lang="en-US" dirty="0"/>
          </a:p>
          <a:p>
            <a:pPr>
              <a:buFont typeface="Wingdings" pitchFamily="2" charset="2"/>
              <a:buChar char="Ø"/>
            </a:pPr>
            <a:r>
              <a:rPr lang="en-IN" dirty="0" smtClean="0"/>
              <a:t/>
            </a:r>
            <a:br>
              <a:rPr lang="en-IN" dirty="0" smtClean="0"/>
            </a:br>
            <a:r>
              <a:rPr lang="en-IN" dirty="0" smtClean="0"/>
              <a:t/>
            </a:r>
            <a:br>
              <a:rPr lang="en-IN" dirty="0" smtClean="0"/>
            </a:br>
            <a:endParaRPr lang="en-US" dirty="0"/>
          </a:p>
        </p:txBody>
      </p:sp>
      <p:pic>
        <p:nvPicPr>
          <p:cNvPr id="5122" name="Picture 2"/>
          <p:cNvPicPr>
            <a:picLocks noChangeAspect="1" noChangeArrowheads="1"/>
          </p:cNvPicPr>
          <p:nvPr/>
        </p:nvPicPr>
        <p:blipFill>
          <a:blip r:embed="rId2"/>
          <a:srcRect/>
          <a:stretch>
            <a:fillRect/>
          </a:stretch>
        </p:blipFill>
        <p:spPr bwMode="auto">
          <a:xfrm>
            <a:off x="1000100" y="3429000"/>
            <a:ext cx="6929486" cy="2786082"/>
          </a:xfrm>
          <a:prstGeom prst="rect">
            <a:avLst/>
          </a:prstGeom>
          <a:noFill/>
          <a:ln w="9525">
            <a:noFill/>
            <a:miter lim="800000"/>
            <a:headEnd/>
            <a:tailEnd/>
          </a:ln>
          <a:effectLst/>
        </p:spPr>
      </p:pic>
      <p:sp>
        <p:nvSpPr>
          <p:cNvPr id="11" name="Title 10"/>
          <p:cNvSpPr>
            <a:spLocks noGrp="1"/>
          </p:cNvSpPr>
          <p:nvPr>
            <p:ph type="title"/>
          </p:nvPr>
        </p:nvSpPr>
        <p:spPr/>
        <p:txBody>
          <a:bodyPr>
            <a:normAutofit/>
          </a:bodyPr>
          <a:lstStyle/>
          <a:p>
            <a:r>
              <a:rPr lang="en-IN" sz="800" dirty="0" smtClean="0"/>
              <a:t>h</a:t>
            </a:r>
            <a:endParaRPr lang="en-US"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500034" y="428604"/>
            <a:ext cx="8286808" cy="307183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00034" y="3500438"/>
            <a:ext cx="8286808" cy="321471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accent2">
                    <a:lumMod val="40000"/>
                    <a:lumOff val="60000"/>
                  </a:schemeClr>
                </a:solidFill>
              </a:rPr>
              <a:t>Place the Order</a:t>
            </a:r>
            <a:r>
              <a:rPr lang="en-US" dirty="0" smtClean="0"/>
              <a:t>:</a:t>
            </a:r>
            <a:endParaRPr lang="en-US" dirty="0"/>
          </a:p>
        </p:txBody>
      </p:sp>
      <p:sp>
        <p:nvSpPr>
          <p:cNvPr id="2" name="Content Placeholder 1"/>
          <p:cNvSpPr>
            <a:spLocks noGrp="1"/>
          </p:cNvSpPr>
          <p:nvPr>
            <p:ph idx="4294967295"/>
          </p:nvPr>
        </p:nvSpPr>
        <p:spPr>
          <a:xfrm>
            <a:off x="0" y="1000125"/>
            <a:ext cx="8229600" cy="5006975"/>
          </a:xfrm>
        </p:spPr>
        <p:txBody>
          <a:bodyPr/>
          <a:lstStyle/>
          <a:p>
            <a:pPr lvl="0"/>
            <a:endParaRPr lang="en-US" sz="2400" dirty="0" smtClean="0"/>
          </a:p>
          <a:p>
            <a:pPr lvl="0"/>
            <a:r>
              <a:rPr lang="en-US" sz="2400" dirty="0" smtClean="0"/>
              <a:t>The user proceeds to fill the shipping address details and makes the payment.</a:t>
            </a:r>
          </a:p>
          <a:p>
            <a:r>
              <a:rPr lang="en-US" sz="2400" dirty="0" smtClean="0"/>
              <a:t>Validate all the fields of the address form.</a:t>
            </a:r>
          </a:p>
          <a:p>
            <a:r>
              <a:rPr lang="en-US" sz="2400" dirty="0" smtClean="0"/>
              <a:t>Validate all the fields of the shipping page.</a:t>
            </a:r>
          </a:p>
          <a:p>
            <a:r>
              <a:rPr lang="en-US" sz="2400" dirty="0" smtClean="0"/>
              <a:t>Validate all the fields of the payment page.</a:t>
            </a:r>
          </a:p>
          <a:p>
            <a:endParaRPr lang="en-US" dirty="0"/>
          </a:p>
        </p:txBody>
      </p:sp>
      <p:pic>
        <p:nvPicPr>
          <p:cNvPr id="5" name="Picture 4"/>
          <p:cNvPicPr/>
          <p:nvPr/>
        </p:nvPicPr>
        <p:blipFill>
          <a:blip r:embed="rId2" cstate="print"/>
          <a:srcRect/>
          <a:stretch>
            <a:fillRect/>
          </a:stretch>
        </p:blipFill>
        <p:spPr bwMode="auto">
          <a:xfrm>
            <a:off x="1214414" y="3857628"/>
            <a:ext cx="7058052" cy="278608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20"/>
          </a:xfrm>
        </p:spPr>
        <p:txBody>
          <a:bodyPr/>
          <a:lstStyle/>
          <a:p>
            <a:r>
              <a:rPr lang="en-IN" dirty="0" smtClean="0">
                <a:solidFill>
                  <a:schemeClr val="accent2">
                    <a:lumMod val="40000"/>
                    <a:lumOff val="60000"/>
                  </a:schemeClr>
                </a:solidFill>
                <a:latin typeface="Arial" pitchFamily="34" charset="0"/>
                <a:cs typeface="Arial" pitchFamily="34" charset="0"/>
              </a:rPr>
              <a:t>Search Flights</a:t>
            </a:r>
            <a:r>
              <a:rPr lang="en-IN" dirty="0" smtClean="0">
                <a:latin typeface="Arial" pitchFamily="34" charset="0"/>
                <a:cs typeface="Arial" pitchFamily="34" charset="0"/>
              </a:rPr>
              <a:t/>
            </a:r>
            <a:br>
              <a:rPr lang="en-IN" dirty="0" smtClean="0">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t>
            </a: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1.Initialize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Inside the test method, initialize the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This could be done by specifying which browser Chrome and providing the path to the browser driver executable </a:t>
            </a:r>
            <a:r>
              <a:rPr lang="en-US" sz="1600" dirty="0" err="1" smtClean="0">
                <a:solidFill>
                  <a:schemeClr val="tx1">
                    <a:lumMod val="95000"/>
                  </a:schemeClr>
                </a:solidFill>
                <a:latin typeface="Arial" pitchFamily="34" charset="0"/>
                <a:cs typeface="Arial" pitchFamily="34" charset="0"/>
              </a:rPr>
              <a:t>ChromeDriver</a:t>
            </a: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2.Navigate to </a:t>
            </a:r>
            <a:r>
              <a:rPr lang="en-US" sz="1600" dirty="0" err="1" smtClean="0">
                <a:solidFill>
                  <a:schemeClr val="tx1">
                    <a:lumMod val="95000"/>
                  </a:schemeClr>
                </a:solidFill>
                <a:latin typeface="Arial" pitchFamily="34" charset="0"/>
                <a:cs typeface="Arial" pitchFamily="34" charset="0"/>
              </a:rPr>
              <a:t>Flipkart</a:t>
            </a:r>
            <a:r>
              <a:rPr lang="en-US" sz="1600" dirty="0" smtClean="0">
                <a:solidFill>
                  <a:schemeClr val="tx1">
                    <a:lumMod val="95000"/>
                  </a:schemeClr>
                </a:solidFill>
                <a:latin typeface="Arial" pitchFamily="34" charset="0"/>
                <a:cs typeface="Arial" pitchFamily="34" charset="0"/>
              </a:rPr>
              <a:t>: Use the get method to navigate to the Amazon website by providing its URL.</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IN" sz="1600" dirty="0" smtClean="0">
                <a:solidFill>
                  <a:schemeClr val="tx1">
                    <a:lumMod val="95000"/>
                  </a:schemeClr>
                </a:solidFill>
                <a:latin typeface="Arial" pitchFamily="34" charset="0"/>
                <a:cs typeface="Arial" pitchFamily="34" charset="0"/>
              </a:rPr>
              <a:t>3.Locate the Search Box:</a:t>
            </a:r>
            <a:r>
              <a:rPr lang="en-US" sz="1600" dirty="0" smtClean="0">
                <a:solidFill>
                  <a:schemeClr val="tx1">
                    <a:lumMod val="95000"/>
                  </a:schemeClr>
                </a:solidFill>
                <a:latin typeface="Arial" pitchFamily="34" charset="0"/>
                <a:cs typeface="Arial" pitchFamily="34" charset="0"/>
              </a:rPr>
              <a:t>Use Selenium's </a:t>
            </a:r>
            <a:r>
              <a:rPr lang="en-US" sz="1600" dirty="0" err="1" smtClean="0">
                <a:solidFill>
                  <a:schemeClr val="tx1">
                    <a:lumMod val="95000"/>
                  </a:schemeClr>
                </a:solidFill>
                <a:latin typeface="Arial" pitchFamily="34" charset="0"/>
                <a:cs typeface="Arial" pitchFamily="34" charset="0"/>
              </a:rPr>
              <a:t>findElement</a:t>
            </a:r>
            <a:r>
              <a:rPr lang="en-US" sz="1600" dirty="0" smtClean="0">
                <a:solidFill>
                  <a:schemeClr val="tx1">
                    <a:lumMod val="95000"/>
                  </a:schemeClr>
                </a:solidFill>
                <a:latin typeface="Arial" pitchFamily="34" charset="0"/>
                <a:cs typeface="Arial" pitchFamily="34" charset="0"/>
              </a:rPr>
              <a:t> method to locate the search input field on the </a:t>
            </a:r>
            <a:r>
              <a:rPr lang="en-US" sz="1600" dirty="0" err="1" smtClean="0">
                <a:solidFill>
                  <a:schemeClr val="tx1">
                    <a:lumMod val="95000"/>
                  </a:schemeClr>
                </a:solidFill>
                <a:latin typeface="Arial" pitchFamily="34" charset="0"/>
                <a:cs typeface="Arial" pitchFamily="34" charset="0"/>
              </a:rPr>
              <a:t>Flipkartwebsite</a:t>
            </a:r>
            <a:r>
              <a:rPr lang="en-US" sz="1600" dirty="0" smtClean="0">
                <a:solidFill>
                  <a:schemeClr val="tx1">
                    <a:lumMod val="95000"/>
                  </a:schemeClr>
                </a:solidFill>
                <a:latin typeface="Arial" pitchFamily="34" charset="0"/>
                <a:cs typeface="Arial" pitchFamily="34" charset="0"/>
              </a:rPr>
              <a:t>. You can use various locators like </a:t>
            </a:r>
            <a:r>
              <a:rPr lang="en-US" sz="1600" dirty="0" err="1" smtClean="0">
                <a:solidFill>
                  <a:schemeClr val="tx1">
                    <a:lumMod val="95000"/>
                  </a:schemeClr>
                </a:solidFill>
                <a:latin typeface="Arial" pitchFamily="34" charset="0"/>
                <a:cs typeface="Arial" pitchFamily="34" charset="0"/>
              </a:rPr>
              <a:t>By.xpath</a:t>
            </a: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
            </a:r>
            <a:br>
              <a:rPr lang="en-US" sz="1600" dirty="0" smtClean="0">
                <a:solidFill>
                  <a:schemeClr val="tx1">
                    <a:lumMod val="95000"/>
                  </a:schemeClr>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4.Enter </a:t>
            </a:r>
            <a:r>
              <a:rPr lang="en-US" sz="1600" dirty="0" smtClean="0">
                <a:solidFill>
                  <a:schemeClr val="tx1">
                    <a:lumMod val="95000"/>
                  </a:schemeClr>
                </a:solidFill>
                <a:latin typeface="Arial" pitchFamily="34" charset="0"/>
                <a:cs typeface="Arial" pitchFamily="34" charset="0"/>
              </a:rPr>
              <a:t>Search </a:t>
            </a:r>
            <a:r>
              <a:rPr lang="en-US" sz="1600" dirty="0" err="1" smtClean="0">
                <a:solidFill>
                  <a:schemeClr val="tx1">
                    <a:lumMod val="95000"/>
                  </a:schemeClr>
                </a:solidFill>
                <a:latin typeface="Arial" pitchFamily="34" charset="0"/>
                <a:cs typeface="Arial" pitchFamily="34" charset="0"/>
              </a:rPr>
              <a:t>Query:Use</a:t>
            </a:r>
            <a:r>
              <a:rPr lang="en-US" sz="1600" dirty="0" smtClean="0">
                <a:solidFill>
                  <a:schemeClr val="tx1">
                    <a:lumMod val="95000"/>
                  </a:schemeClr>
                </a:solidFill>
                <a:latin typeface="Arial" pitchFamily="34" charset="0"/>
                <a:cs typeface="Arial" pitchFamily="34" charset="0"/>
              </a:rPr>
              <a:t> the </a:t>
            </a:r>
            <a:r>
              <a:rPr lang="en-US" sz="1600" dirty="0" err="1" smtClean="0">
                <a:solidFill>
                  <a:schemeClr val="tx1">
                    <a:lumMod val="95000"/>
                  </a:schemeClr>
                </a:solidFill>
                <a:latin typeface="Arial" pitchFamily="34" charset="0"/>
                <a:cs typeface="Arial" pitchFamily="34" charset="0"/>
              </a:rPr>
              <a:t>sendKeys</a:t>
            </a:r>
            <a:r>
              <a:rPr lang="en-US" sz="1600" dirty="0" smtClean="0">
                <a:solidFill>
                  <a:schemeClr val="tx1">
                    <a:lumMod val="95000"/>
                  </a:schemeClr>
                </a:solidFill>
                <a:latin typeface="Arial" pitchFamily="34" charset="0"/>
                <a:cs typeface="Arial" pitchFamily="34" charset="0"/>
              </a:rPr>
              <a:t> method to enter the search query  </a:t>
            </a:r>
            <a:r>
              <a:rPr lang="en-US" sz="1600" dirty="0" smtClean="0">
                <a:solidFill>
                  <a:schemeClr val="tx1">
                    <a:lumMod val="95000"/>
                  </a:schemeClr>
                </a:solidFill>
                <a:latin typeface="Arial" pitchFamily="34" charset="0"/>
                <a:cs typeface="Arial" pitchFamily="34" charset="0"/>
              </a:rPr>
              <a:t>into </a:t>
            </a:r>
            <a:r>
              <a:rPr lang="en-US" sz="1600" dirty="0" smtClean="0">
                <a:solidFill>
                  <a:schemeClr val="tx1">
                    <a:lumMod val="95000"/>
                  </a:schemeClr>
                </a:solidFill>
                <a:latin typeface="Arial" pitchFamily="34" charset="0"/>
                <a:cs typeface="Arial" pitchFamily="34" charset="0"/>
              </a:rPr>
              <a:t>the search input field.</a:t>
            </a:r>
            <a:r>
              <a:rPr lang="en-US" sz="2400" dirty="0" smtClean="0">
                <a:latin typeface="Arial" pitchFamily="34" charset="0"/>
                <a:cs typeface="Arial" pitchFamily="34" charset="0"/>
              </a:rPr>
              <a:t> </a:t>
            </a:r>
            <a:br>
              <a:rPr lang="en-US" sz="2400" dirty="0" smtClean="0">
                <a:latin typeface="Arial" pitchFamily="34" charset="0"/>
                <a:cs typeface="Arial" pitchFamily="34" charset="0"/>
              </a:rPr>
            </a:br>
            <a:r>
              <a:rPr lang="en-US" sz="1600" dirty="0" smtClean="0">
                <a:solidFill>
                  <a:schemeClr val="tx1"/>
                </a:solidFill>
                <a:latin typeface="Arial" pitchFamily="34" charset="0"/>
                <a:cs typeface="Arial" pitchFamily="34" charset="0"/>
              </a:rPr>
              <a:t>5. Add the city  and click the button search.</a:t>
            </a:r>
            <a:br>
              <a:rPr lang="en-US" sz="1600" dirty="0" smtClean="0">
                <a:solidFill>
                  <a:schemeClr val="tx1"/>
                </a:solidFill>
                <a:latin typeface="Arial" pitchFamily="34" charset="0"/>
                <a:cs typeface="Arial" pitchFamily="34" charset="0"/>
              </a:rPr>
            </a:br>
            <a:r>
              <a:rPr lang="en-US" sz="1600" dirty="0" smtClean="0">
                <a:solidFill>
                  <a:schemeClr val="tx1"/>
                </a:solidFill>
                <a:latin typeface="Arial" pitchFamily="34" charset="0"/>
                <a:cs typeface="Arial" pitchFamily="34" charset="0"/>
              </a:rPr>
              <a:t/>
            </a:r>
            <a:br>
              <a:rPr lang="en-US" sz="1600" dirty="0" smtClean="0">
                <a:solidFill>
                  <a:schemeClr val="tx1"/>
                </a:solidFill>
                <a:latin typeface="Arial" pitchFamily="34" charset="0"/>
                <a:cs typeface="Arial" pitchFamily="34" charset="0"/>
              </a:rPr>
            </a:br>
            <a:r>
              <a:rPr lang="en-US" sz="1600" dirty="0" smtClean="0">
                <a:solidFill>
                  <a:schemeClr val="tx1">
                    <a:lumMod val="95000"/>
                  </a:schemeClr>
                </a:solidFill>
                <a:latin typeface="Arial" pitchFamily="34" charset="0"/>
                <a:cs typeface="Arial" pitchFamily="34" charset="0"/>
              </a:rPr>
              <a:t>6.Close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Finally, close the </a:t>
            </a:r>
            <a:r>
              <a:rPr lang="en-US" sz="1600" dirty="0" err="1" smtClean="0">
                <a:solidFill>
                  <a:schemeClr val="tx1">
                    <a:lumMod val="95000"/>
                  </a:schemeClr>
                </a:solidFill>
                <a:latin typeface="Arial" pitchFamily="34" charset="0"/>
                <a:cs typeface="Arial" pitchFamily="34" charset="0"/>
              </a:rPr>
              <a:t>WebDriver</a:t>
            </a:r>
            <a:r>
              <a:rPr lang="en-US" sz="1600" dirty="0" smtClean="0">
                <a:solidFill>
                  <a:schemeClr val="tx1">
                    <a:lumMod val="95000"/>
                  </a:schemeClr>
                </a:solidFill>
                <a:latin typeface="Arial" pitchFamily="34" charset="0"/>
                <a:cs typeface="Arial" pitchFamily="34" charset="0"/>
              </a:rPr>
              <a:t> instance to clean up resources </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IN" dirty="0" smtClean="0">
                <a:latin typeface="Arial" pitchFamily="34" charset="0"/>
                <a:cs typeface="Arial" pitchFamily="34" charset="0"/>
              </a:rPr>
              <a:t/>
            </a:r>
            <a:br>
              <a:rPr lang="en-IN" dirty="0" smtClean="0">
                <a:latin typeface="Arial" pitchFamily="34" charset="0"/>
                <a:cs typeface="Arial" pitchFamily="34" charset="0"/>
              </a:rPr>
            </a:br>
            <a:endParaRPr lang="en-US"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703018"/>
          </a:xfrm>
        </p:spPr>
        <p:txBody>
          <a:bodyPr/>
          <a:lstStyle/>
          <a:p>
            <a:r>
              <a:rPr lang="en-IN" u="sng" dirty="0" smtClean="0">
                <a:solidFill>
                  <a:schemeClr val="accent2">
                    <a:lumMod val="40000"/>
                    <a:lumOff val="60000"/>
                  </a:schemeClr>
                </a:solidFill>
                <a:latin typeface="Arial" pitchFamily="34" charset="0"/>
                <a:cs typeface="Arial" pitchFamily="34" charset="0"/>
              </a:rPr>
              <a:t>Project Details</a:t>
            </a:r>
            <a:r>
              <a:rPr lang="en-IN" dirty="0" smtClean="0">
                <a:solidFill>
                  <a:schemeClr val="tx1">
                    <a:lumMod val="95000"/>
                  </a:schemeClr>
                </a:solidFill>
                <a:latin typeface="Arial" pitchFamily="34" charset="0"/>
                <a:cs typeface="Arial" pitchFamily="34" charset="0"/>
              </a:rPr>
              <a:t/>
            </a:r>
            <a:br>
              <a:rPr lang="en-IN" dirty="0" smtClean="0">
                <a:solidFill>
                  <a:schemeClr val="tx1">
                    <a:lumMod val="95000"/>
                  </a:schemeClr>
                </a:solidFill>
                <a:latin typeface="Arial" pitchFamily="34" charset="0"/>
                <a:cs typeface="Arial" pitchFamily="34" charset="0"/>
              </a:rPr>
            </a:br>
            <a:r>
              <a:rPr lang="en-IN" dirty="0" smtClean="0">
                <a:solidFill>
                  <a:schemeClr val="tx1">
                    <a:lumMod val="95000"/>
                  </a:schemeClr>
                </a:solidFill>
                <a:latin typeface="Arial" pitchFamily="34" charset="0"/>
                <a:cs typeface="Arial" pitchFamily="34" charset="0"/>
              </a:rPr>
              <a:t/>
            </a:r>
            <a:br>
              <a:rPr lang="en-IN" dirty="0" smtClean="0">
                <a:solidFill>
                  <a:schemeClr val="tx1">
                    <a:lumMod val="95000"/>
                  </a:schemeClr>
                </a:solidFill>
                <a:latin typeface="Arial" pitchFamily="34" charset="0"/>
                <a:cs typeface="Arial" pitchFamily="34" charset="0"/>
              </a:rPr>
            </a:br>
            <a:r>
              <a:rPr lang="en-IN" sz="2400" dirty="0" smtClean="0">
                <a:solidFill>
                  <a:schemeClr val="tx1">
                    <a:lumMod val="95000"/>
                  </a:schemeClr>
                </a:solidFill>
                <a:latin typeface="Arial" pitchFamily="34" charset="0"/>
                <a:cs typeface="Arial" pitchFamily="34" charset="0"/>
              </a:rPr>
              <a:t>Name-</a:t>
            </a:r>
            <a:r>
              <a:rPr lang="en-IN" sz="2400" dirty="0" smtClean="0">
                <a:solidFill>
                  <a:schemeClr val="tx1">
                    <a:lumMod val="95000"/>
                  </a:schemeClr>
                </a:solidFill>
                <a:latin typeface="Arial" pitchFamily="34" charset="0"/>
                <a:cs typeface="Arial" pitchFamily="34" charset="0"/>
              </a:rPr>
              <a:t> </a:t>
            </a:r>
            <a:r>
              <a:rPr lang="en-IN" sz="2400" dirty="0" err="1" smtClean="0">
                <a:solidFill>
                  <a:schemeClr val="tx1">
                    <a:lumMod val="95000"/>
                  </a:schemeClr>
                </a:solidFill>
                <a:latin typeface="Arial" pitchFamily="34" charset="0"/>
                <a:cs typeface="Arial" pitchFamily="34" charset="0"/>
              </a:rPr>
              <a:t>P</a:t>
            </a:r>
            <a:r>
              <a:rPr lang="en-IN" sz="2400" dirty="0" err="1" smtClean="0">
                <a:solidFill>
                  <a:schemeClr val="tx1">
                    <a:lumMod val="95000"/>
                  </a:schemeClr>
                </a:solidFill>
                <a:latin typeface="Arial" pitchFamily="34" charset="0"/>
                <a:cs typeface="Arial" pitchFamily="34" charset="0"/>
              </a:rPr>
              <a:t>ushpa</a:t>
            </a:r>
            <a:r>
              <a:rPr lang="en-IN" sz="2400" dirty="0" smtClean="0">
                <a:solidFill>
                  <a:schemeClr val="tx1">
                    <a:lumMod val="95000"/>
                  </a:schemeClr>
                </a:solidFill>
                <a:latin typeface="Arial" pitchFamily="34" charset="0"/>
                <a:cs typeface="Arial" pitchFamily="34" charset="0"/>
              </a:rPr>
              <a:t> </a:t>
            </a:r>
            <a:r>
              <a:rPr lang="en-IN" sz="2400" dirty="0" err="1" smtClean="0">
                <a:solidFill>
                  <a:schemeClr val="tx1">
                    <a:lumMod val="95000"/>
                  </a:schemeClr>
                </a:solidFill>
                <a:latin typeface="Arial" pitchFamily="34" charset="0"/>
                <a:cs typeface="Arial" pitchFamily="34" charset="0"/>
              </a:rPr>
              <a:t>Naik</a:t>
            </a:r>
            <a:r>
              <a:rPr lang="en-IN" sz="2400" dirty="0" smtClean="0">
                <a:solidFill>
                  <a:schemeClr val="tx1">
                    <a:lumMod val="95000"/>
                  </a:schemeClr>
                </a:solidFill>
                <a:latin typeface="Arial" pitchFamily="34" charset="0"/>
                <a:cs typeface="Arial" pitchFamily="34" charset="0"/>
              </a:rPr>
              <a:t/>
            </a:r>
            <a:br>
              <a:rPr lang="en-IN" sz="2400" dirty="0" smtClean="0">
                <a:solidFill>
                  <a:schemeClr val="tx1">
                    <a:lumMod val="95000"/>
                  </a:schemeClr>
                </a:solidFill>
                <a:latin typeface="Arial" pitchFamily="34" charset="0"/>
                <a:cs typeface="Arial" pitchFamily="34" charset="0"/>
              </a:rPr>
            </a:br>
            <a:r>
              <a:rPr lang="en-IN" sz="2400" dirty="0" smtClean="0">
                <a:solidFill>
                  <a:schemeClr val="tx1">
                    <a:lumMod val="95000"/>
                  </a:schemeClr>
                </a:solidFill>
                <a:latin typeface="Arial" pitchFamily="34" charset="0"/>
                <a:cs typeface="Arial" pitchFamily="34" charset="0"/>
              </a:rPr>
              <a:t/>
            </a:r>
            <a:br>
              <a:rPr lang="en-IN" sz="2400" dirty="0" smtClean="0">
                <a:solidFill>
                  <a:schemeClr val="tx1">
                    <a:lumMod val="95000"/>
                  </a:schemeClr>
                </a:solidFill>
                <a:latin typeface="Arial" pitchFamily="34" charset="0"/>
                <a:cs typeface="Arial" pitchFamily="34" charset="0"/>
              </a:rPr>
            </a:br>
            <a:r>
              <a:rPr lang="en-IN" sz="2400" dirty="0" err="1" smtClean="0">
                <a:solidFill>
                  <a:schemeClr val="tx1">
                    <a:lumMod val="95000"/>
                  </a:schemeClr>
                </a:solidFill>
                <a:latin typeface="Arial" pitchFamily="34" charset="0"/>
                <a:cs typeface="Arial" pitchFamily="34" charset="0"/>
              </a:rPr>
              <a:t>Enrollment</a:t>
            </a:r>
            <a:r>
              <a:rPr lang="en-IN" sz="2400" dirty="0" smtClean="0">
                <a:solidFill>
                  <a:schemeClr val="tx1">
                    <a:lumMod val="95000"/>
                  </a:schemeClr>
                </a:solidFill>
                <a:latin typeface="Arial" pitchFamily="34" charset="0"/>
                <a:cs typeface="Arial" pitchFamily="34" charset="0"/>
              </a:rPr>
              <a:t> No-</a:t>
            </a:r>
            <a:br>
              <a:rPr lang="en-IN" sz="2400" dirty="0" smtClean="0">
                <a:solidFill>
                  <a:schemeClr val="tx1">
                    <a:lumMod val="95000"/>
                  </a:schemeClr>
                </a:solidFill>
                <a:latin typeface="Arial" pitchFamily="34" charset="0"/>
                <a:cs typeface="Arial" pitchFamily="34" charset="0"/>
              </a:rPr>
            </a:br>
            <a:r>
              <a:rPr lang="en-IN" sz="2400" dirty="0" smtClean="0">
                <a:solidFill>
                  <a:schemeClr val="tx1">
                    <a:lumMod val="95000"/>
                  </a:schemeClr>
                </a:solidFill>
                <a:latin typeface="Arial" pitchFamily="34" charset="0"/>
                <a:cs typeface="Arial" pitchFamily="34" charset="0"/>
              </a:rPr>
              <a:t/>
            </a:r>
            <a:br>
              <a:rPr lang="en-IN" sz="2400" dirty="0" smtClean="0">
                <a:solidFill>
                  <a:schemeClr val="tx1">
                    <a:lumMod val="95000"/>
                  </a:schemeClr>
                </a:solidFill>
                <a:latin typeface="Arial" pitchFamily="34" charset="0"/>
                <a:cs typeface="Arial" pitchFamily="34" charset="0"/>
              </a:rPr>
            </a:br>
            <a:r>
              <a:rPr lang="en-IN" sz="2400" dirty="0" smtClean="0">
                <a:solidFill>
                  <a:schemeClr val="tx1">
                    <a:lumMod val="95000"/>
                  </a:schemeClr>
                </a:solidFill>
                <a:latin typeface="Arial" pitchFamily="34" charset="0"/>
                <a:cs typeface="Arial" pitchFamily="34" charset="0"/>
              </a:rPr>
              <a:t>project details- Automation and manual project on </a:t>
            </a:r>
            <a:r>
              <a:rPr lang="en-IN" sz="2400" dirty="0" err="1" smtClean="0">
                <a:solidFill>
                  <a:schemeClr val="tx1">
                    <a:lumMod val="95000"/>
                  </a:schemeClr>
                </a:solidFill>
                <a:latin typeface="Arial" pitchFamily="34" charset="0"/>
                <a:cs typeface="Arial" pitchFamily="34" charset="0"/>
              </a:rPr>
              <a:t>Flipkart</a:t>
            </a:r>
            <a:r>
              <a:rPr lang="en-IN" sz="2400" dirty="0" smtClean="0">
                <a:solidFill>
                  <a:schemeClr val="tx1">
                    <a:lumMod val="95000"/>
                  </a:schemeClr>
                </a:solidFill>
                <a:latin typeface="Arial" pitchFamily="34" charset="0"/>
                <a:cs typeface="Arial" pitchFamily="34" charset="0"/>
              </a:rPr>
              <a:t>(open </a:t>
            </a:r>
            <a:r>
              <a:rPr lang="en-IN" sz="2400" dirty="0" err="1" smtClean="0">
                <a:solidFill>
                  <a:schemeClr val="tx1">
                    <a:lumMod val="95000"/>
                  </a:schemeClr>
                </a:solidFill>
                <a:latin typeface="Arial" pitchFamily="34" charset="0"/>
                <a:cs typeface="Arial" pitchFamily="34" charset="0"/>
              </a:rPr>
              <a:t>url</a:t>
            </a:r>
            <a:r>
              <a:rPr lang="en-IN" sz="2400" dirty="0" smtClean="0">
                <a:solidFill>
                  <a:schemeClr val="tx1">
                    <a:lumMod val="95000"/>
                  </a:schemeClr>
                </a:solidFill>
                <a:latin typeface="Arial" pitchFamily="34" charset="0"/>
                <a:cs typeface="Arial" pitchFamily="34" charset="0"/>
              </a:rPr>
              <a:t>, search, add to cart, search flights) using selenium by </a:t>
            </a:r>
            <a:r>
              <a:rPr lang="en-IN" sz="2400" dirty="0" err="1" smtClean="0">
                <a:solidFill>
                  <a:schemeClr val="tx1">
                    <a:lumMod val="95000"/>
                  </a:schemeClr>
                </a:solidFill>
                <a:latin typeface="Arial" pitchFamily="34" charset="0"/>
                <a:cs typeface="Arial" pitchFamily="34" charset="0"/>
              </a:rPr>
              <a:t>testNG</a:t>
            </a:r>
            <a:r>
              <a:rPr lang="en-IN" sz="2400" dirty="0" smtClean="0">
                <a:solidFill>
                  <a:schemeClr val="tx1">
                    <a:lumMod val="95000"/>
                  </a:schemeClr>
                </a:solidFill>
                <a:latin typeface="Arial" pitchFamily="34" charset="0"/>
                <a:cs typeface="Arial" pitchFamily="34" charset="0"/>
              </a:rPr>
              <a:t>.</a:t>
            </a:r>
            <a:r>
              <a:rPr lang="en-IN" sz="2400" dirty="0" smtClean="0"/>
              <a:t/>
            </a:r>
            <a:br>
              <a:rPr lang="en-IN" sz="2400" dirty="0" smtClean="0"/>
            </a:br>
            <a:r>
              <a:rPr lang="en-IN" dirty="0" smtClean="0"/>
              <a:t/>
            </a:r>
            <a:br>
              <a:rPr lang="en-IN" dirty="0" smtClean="0"/>
            </a:br>
            <a:r>
              <a:rPr lang="en-IN" dirty="0" smtClean="0"/>
              <a:t/>
            </a:r>
            <a:br>
              <a:rPr lang="en-IN"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785786" y="142852"/>
            <a:ext cx="8001056" cy="621510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u="sng" dirty="0" smtClean="0"/>
              <a:t> Module 4– Check Out </a:t>
            </a:r>
            <a:r>
              <a:rPr lang="en-US" dirty="0" smtClean="0"/>
              <a:t/>
            </a:r>
            <a:br>
              <a:rPr lang="en-US" dirty="0" smtClean="0"/>
            </a:br>
            <a:endParaRPr lang="en-US" dirty="0"/>
          </a:p>
        </p:txBody>
      </p:sp>
      <p:sp>
        <p:nvSpPr>
          <p:cNvPr id="2" name="Content Placeholder 1"/>
          <p:cNvSpPr>
            <a:spLocks noGrp="1"/>
          </p:cNvSpPr>
          <p:nvPr>
            <p:ph idx="4294967295"/>
          </p:nvPr>
        </p:nvSpPr>
        <p:spPr>
          <a:xfrm>
            <a:off x="0" y="1071563"/>
            <a:ext cx="8229600" cy="4935537"/>
          </a:xfrm>
        </p:spPr>
        <p:txBody>
          <a:bodyPr>
            <a:normAutofit/>
          </a:bodyPr>
          <a:lstStyle/>
          <a:p>
            <a:pPr lvl="0">
              <a:buNone/>
            </a:pPr>
            <a:r>
              <a:rPr lang="en-IN" sz="2400" dirty="0" smtClean="0"/>
              <a:t>x</a:t>
            </a:r>
            <a:endParaRPr lang="en-US" sz="2400" dirty="0" smtClean="0"/>
          </a:p>
          <a:p>
            <a:pPr lvl="0"/>
            <a:endParaRPr lang="en-US" sz="2400" dirty="0" smtClean="0"/>
          </a:p>
          <a:p>
            <a:pPr lvl="0"/>
            <a:r>
              <a:rPr lang="en-US" sz="2400" dirty="0" smtClean="0">
                <a:latin typeface="Arial" pitchFamily="34" charset="0"/>
                <a:cs typeface="Arial" pitchFamily="34" charset="0"/>
              </a:rPr>
              <a:t>Step </a:t>
            </a:r>
            <a:r>
              <a:rPr lang="en-US" sz="2400" dirty="0" smtClean="0">
                <a:latin typeface="Arial" pitchFamily="34" charset="0"/>
                <a:cs typeface="Arial" pitchFamily="34" charset="0"/>
              </a:rPr>
              <a:t>1: Checkout options</a:t>
            </a:r>
          </a:p>
          <a:p>
            <a:r>
              <a:rPr lang="en-US" sz="2400" dirty="0" smtClean="0">
                <a:latin typeface="Arial" pitchFamily="34" charset="0"/>
                <a:cs typeface="Arial" pitchFamily="34" charset="0"/>
              </a:rPr>
              <a:t>Step 2: Billing details</a:t>
            </a:r>
          </a:p>
          <a:p>
            <a:r>
              <a:rPr lang="en-US" sz="2400" dirty="0" smtClean="0">
                <a:latin typeface="Arial" pitchFamily="34" charset="0"/>
                <a:cs typeface="Arial" pitchFamily="34" charset="0"/>
              </a:rPr>
              <a:t>Step 3: Delivery details</a:t>
            </a:r>
          </a:p>
          <a:p>
            <a:r>
              <a:rPr lang="en-US" sz="2400" dirty="0" smtClean="0">
                <a:latin typeface="Arial" pitchFamily="34" charset="0"/>
                <a:cs typeface="Arial" pitchFamily="34" charset="0"/>
              </a:rPr>
              <a:t>Step4:  In Billing Details</a:t>
            </a:r>
          </a:p>
          <a:p>
            <a:pPr lvl="0"/>
            <a:r>
              <a:rPr lang="en-US" sz="2400" dirty="0" smtClean="0">
                <a:latin typeface="Arial" pitchFamily="34" charset="0"/>
                <a:cs typeface="Arial" pitchFamily="34" charset="0"/>
              </a:rPr>
              <a:t>Step 5: Payment method</a:t>
            </a:r>
          </a:p>
          <a:p>
            <a:r>
              <a:rPr lang="en-US" sz="2400" dirty="0" smtClean="0">
                <a:latin typeface="Arial" pitchFamily="34" charset="0"/>
                <a:cs typeface="Arial" pitchFamily="34" charset="0"/>
              </a:rPr>
              <a:t>Step 6: Confirm order</a:t>
            </a:r>
          </a:p>
          <a:p>
            <a:endParaRPr lang="en-US" sz="2400" dirty="0"/>
          </a:p>
        </p:txBody>
      </p:sp>
      <p:pic>
        <p:nvPicPr>
          <p:cNvPr id="4" name="Picture 3"/>
          <p:cNvPicPr/>
          <p:nvPr/>
        </p:nvPicPr>
        <p:blipFill>
          <a:blip r:embed="rId2" cstate="print"/>
          <a:srcRect/>
          <a:stretch>
            <a:fillRect/>
          </a:stretch>
        </p:blipFill>
        <p:spPr bwMode="auto">
          <a:xfrm>
            <a:off x="785786" y="4786322"/>
            <a:ext cx="3571900" cy="1928826"/>
          </a:xfrm>
          <a:prstGeom prst="rect">
            <a:avLst/>
          </a:prstGeom>
          <a:noFill/>
          <a:ln w="9525">
            <a:noFill/>
            <a:miter lim="800000"/>
            <a:headEnd/>
            <a:tailEnd/>
          </a:ln>
        </p:spPr>
      </p:pic>
      <p:pic>
        <p:nvPicPr>
          <p:cNvPr id="5" name="Picture 4" descr="C:\Users\91789\Desktop\automation testing\successful.png"/>
          <p:cNvPicPr/>
          <p:nvPr/>
        </p:nvPicPr>
        <p:blipFill>
          <a:blip r:embed="rId3"/>
          <a:srcRect/>
          <a:stretch>
            <a:fillRect/>
          </a:stretch>
        </p:blipFill>
        <p:spPr bwMode="auto">
          <a:xfrm>
            <a:off x="4572000" y="4786322"/>
            <a:ext cx="3643338" cy="19288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857256"/>
          </a:xfrm>
        </p:spPr>
        <p:txBody>
          <a:bodyPr/>
          <a:lstStyle/>
          <a:p>
            <a:r>
              <a:rPr lang="en-IN" u="sng" dirty="0" smtClean="0">
                <a:solidFill>
                  <a:schemeClr val="tx1"/>
                </a:solidFill>
                <a:latin typeface="Arial" pitchFamily="34" charset="0"/>
                <a:cs typeface="Arial" pitchFamily="34" charset="0"/>
              </a:rPr>
              <a:t>Conclusion</a:t>
            </a:r>
            <a:r>
              <a:rPr lang="en-IN" dirty="0" smtClean="0">
                <a:solidFill>
                  <a:schemeClr val="tx1"/>
                </a:solidFill>
              </a:rPr>
              <a:t/>
            </a:r>
            <a:br>
              <a:rPr lang="en-IN" dirty="0" smtClean="0">
                <a:solidFill>
                  <a:schemeClr val="tx1"/>
                </a:solidFill>
              </a:rPr>
            </a:br>
            <a:r>
              <a:rPr lang="en-IN" dirty="0" smtClean="0">
                <a:solidFill>
                  <a:schemeClr val="tx1"/>
                </a:solidFill>
              </a:rPr>
              <a:t/>
            </a:r>
            <a:br>
              <a:rPr lang="en-IN" dirty="0" smtClean="0">
                <a:solidFill>
                  <a:schemeClr val="tx1"/>
                </a:solidFill>
              </a:rPr>
            </a:br>
            <a:r>
              <a:rPr lang="en-US" sz="2000" b="1" dirty="0" smtClean="0">
                <a:solidFill>
                  <a:schemeClr val="tx1"/>
                </a:solidFill>
                <a:latin typeface="Arial" pitchFamily="34" charset="0"/>
                <a:cs typeface="Arial" pitchFamily="34" charset="0"/>
              </a:rPr>
              <a:t>Selenium </a:t>
            </a:r>
            <a:r>
              <a:rPr lang="en-US" sz="2000" b="1" dirty="0" smtClean="0">
                <a:solidFill>
                  <a:schemeClr val="tx1"/>
                </a:solidFill>
                <a:latin typeface="Arial" pitchFamily="34" charset="0"/>
                <a:cs typeface="Arial" pitchFamily="34" charset="0"/>
              </a:rPr>
              <a:t>is a Powerful Tool:</a:t>
            </a:r>
            <a:r>
              <a:rPr lang="en-US" sz="2000" dirty="0" smtClean="0">
                <a:solidFill>
                  <a:schemeClr val="tx1"/>
                </a:solidFill>
                <a:latin typeface="Arial" pitchFamily="34" charset="0"/>
                <a:cs typeface="Arial" pitchFamily="34" charset="0"/>
              </a:rPr>
              <a:t> Selenium is a robust and widely-used automation testing framework that can be employed to automate web interactions, making it an ideal choice for automating Amazon.</a:t>
            </a:r>
            <a:br>
              <a:rPr lang="en-US" sz="2000"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
            </a:r>
            <a:br>
              <a:rPr lang="en-US" sz="2000" dirty="0" smtClean="0">
                <a:solidFill>
                  <a:schemeClr val="tx1"/>
                </a:solidFill>
                <a:latin typeface="Arial" pitchFamily="34" charset="0"/>
                <a:cs typeface="Arial" pitchFamily="34" charset="0"/>
              </a:rPr>
            </a:br>
            <a:r>
              <a:rPr lang="en-US" sz="2000" b="1" dirty="0" smtClean="0">
                <a:solidFill>
                  <a:schemeClr val="tx1"/>
                </a:solidFill>
                <a:latin typeface="Arial" pitchFamily="34" charset="0"/>
                <a:cs typeface="Arial" pitchFamily="34" charset="0"/>
              </a:rPr>
              <a:t>Benefits </a:t>
            </a:r>
            <a:r>
              <a:rPr lang="en-US" sz="2000" b="1" dirty="0" smtClean="0">
                <a:solidFill>
                  <a:schemeClr val="tx1"/>
                </a:solidFill>
                <a:latin typeface="Arial" pitchFamily="34" charset="0"/>
                <a:cs typeface="Arial" pitchFamily="34" charset="0"/>
              </a:rPr>
              <a:t>of Automation:</a:t>
            </a:r>
            <a:r>
              <a:rPr lang="en-US" sz="2000" dirty="0" smtClean="0">
                <a:solidFill>
                  <a:schemeClr val="tx1"/>
                </a:solidFill>
                <a:latin typeface="Arial" pitchFamily="34" charset="0"/>
                <a:cs typeface="Arial" pitchFamily="34" charset="0"/>
              </a:rPr>
              <a:t> Automation offers numerous advantages, including improved accuracy, faster execution, and the reduction of manual effort, ultimately enhancing the user experience on Amazon.</a:t>
            </a:r>
            <a:br>
              <a:rPr lang="en-US" sz="2000"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
            </a:r>
            <a:br>
              <a:rPr lang="en-US" sz="2000" dirty="0" smtClean="0">
                <a:solidFill>
                  <a:schemeClr val="tx1"/>
                </a:solidFill>
                <a:latin typeface="Arial" pitchFamily="34" charset="0"/>
                <a:cs typeface="Arial" pitchFamily="34" charset="0"/>
              </a:rPr>
            </a:br>
            <a:r>
              <a:rPr lang="en-US" sz="2000" b="1" dirty="0" smtClean="0">
                <a:solidFill>
                  <a:schemeClr val="tx1"/>
                </a:solidFill>
                <a:latin typeface="Arial" pitchFamily="34" charset="0"/>
                <a:cs typeface="Arial" pitchFamily="34" charset="0"/>
              </a:rPr>
              <a:t>Test </a:t>
            </a:r>
            <a:r>
              <a:rPr lang="en-US" sz="2000" b="1" dirty="0" smtClean="0">
                <a:solidFill>
                  <a:schemeClr val="tx1"/>
                </a:solidFill>
                <a:latin typeface="Arial" pitchFamily="34" charset="0"/>
                <a:cs typeface="Arial" pitchFamily="34" charset="0"/>
              </a:rPr>
              <a:t>Environment Setup:</a:t>
            </a:r>
            <a:r>
              <a:rPr lang="en-US" sz="2000" dirty="0" smtClean="0">
                <a:solidFill>
                  <a:schemeClr val="tx1"/>
                </a:solidFill>
                <a:latin typeface="Arial" pitchFamily="34" charset="0"/>
                <a:cs typeface="Arial" pitchFamily="34" charset="0"/>
              </a:rPr>
              <a:t> A proper test environment setup is essential for Selenium automation, including installing necessary drivers and dependencies</a:t>
            </a:r>
            <a:r>
              <a:rPr lang="en-US" sz="2000" dirty="0" smtClean="0">
                <a:solidFill>
                  <a:schemeClr val="tx1"/>
                </a:solidFill>
                <a:latin typeface="Arial" pitchFamily="34" charset="0"/>
                <a:cs typeface="Arial" pitchFamily="34" charset="0"/>
              </a:rPr>
              <a:t>.</a:t>
            </a:r>
            <a:br>
              <a:rPr lang="en-US" sz="2000"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
            </a:r>
            <a:br>
              <a:rPr lang="en-US" sz="2000" dirty="0" smtClean="0">
                <a:solidFill>
                  <a:schemeClr val="tx1"/>
                </a:solidFill>
                <a:latin typeface="Arial" pitchFamily="34" charset="0"/>
                <a:cs typeface="Arial" pitchFamily="34" charset="0"/>
              </a:rPr>
            </a:br>
            <a:r>
              <a:rPr lang="en-US" sz="2000" b="1" dirty="0" smtClean="0">
                <a:solidFill>
                  <a:schemeClr val="tx1"/>
                </a:solidFill>
                <a:latin typeface="Arial" pitchFamily="34" charset="0"/>
                <a:cs typeface="Arial" pitchFamily="34" charset="0"/>
              </a:rPr>
              <a:t>Future </a:t>
            </a:r>
            <a:r>
              <a:rPr lang="en-US" sz="2000" b="1" dirty="0" smtClean="0">
                <a:solidFill>
                  <a:schemeClr val="tx1"/>
                </a:solidFill>
                <a:latin typeface="Arial" pitchFamily="34" charset="0"/>
                <a:cs typeface="Arial" pitchFamily="34" charset="0"/>
              </a:rPr>
              <a:t>Possibilities:</a:t>
            </a:r>
            <a:r>
              <a:rPr lang="en-US" sz="2000" dirty="0" smtClean="0">
                <a:solidFill>
                  <a:schemeClr val="tx1"/>
                </a:solidFill>
                <a:latin typeface="Arial" pitchFamily="34" charset="0"/>
                <a:cs typeface="Arial" pitchFamily="34" charset="0"/>
              </a:rPr>
              <a:t> The skills learned in this presentation can be extended to automate other aspects of Amazon shopping or applied to automate interactions on other websites.</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703018"/>
          </a:xfrm>
        </p:spPr>
        <p:txBody>
          <a:bodyPr/>
          <a:lstStyle/>
          <a:p>
            <a:r>
              <a:rPr lang="en-IN" dirty="0" smtClean="0"/>
              <a:t>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t>
            </a:r>
            <a:endParaRPr lang="en-US" dirty="0"/>
          </a:p>
        </p:txBody>
      </p:sp>
      <p:pic>
        <p:nvPicPr>
          <p:cNvPr id="10244" name="Picture 4" descr="Thank You Banner - Free Vectors &amp; PSDs to Download"/>
          <p:cNvPicPr>
            <a:picLocks noChangeAspect="1" noChangeArrowheads="1"/>
          </p:cNvPicPr>
          <p:nvPr/>
        </p:nvPicPr>
        <p:blipFill>
          <a:blip r:embed="rId2"/>
          <a:srcRect/>
          <a:stretch>
            <a:fillRect/>
          </a:stretch>
        </p:blipFill>
        <p:spPr bwMode="auto">
          <a:xfrm>
            <a:off x="1928794" y="1142984"/>
            <a:ext cx="5962650" cy="39719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274390"/>
          </a:xfrm>
        </p:spPr>
        <p:txBody>
          <a:bodyPr/>
          <a:lstStyle/>
          <a:p>
            <a:r>
              <a:rPr lang="en-IN" u="sng" dirty="0" smtClean="0">
                <a:solidFill>
                  <a:schemeClr val="accent2">
                    <a:lumMod val="40000"/>
                    <a:lumOff val="60000"/>
                  </a:schemeClr>
                </a:solidFill>
                <a:latin typeface="Arial" pitchFamily="34" charset="0"/>
                <a:cs typeface="Arial" pitchFamily="34" charset="0"/>
              </a:rPr>
              <a:t>Title – </a:t>
            </a:r>
            <a:r>
              <a:rPr lang="en-IN" sz="3600" u="sng" dirty="0" err="1" smtClean="0">
                <a:solidFill>
                  <a:schemeClr val="accent2">
                    <a:lumMod val="40000"/>
                    <a:lumOff val="60000"/>
                  </a:schemeClr>
                </a:solidFill>
                <a:latin typeface="Arial" pitchFamily="34" charset="0"/>
                <a:cs typeface="Arial" pitchFamily="34" charset="0"/>
              </a:rPr>
              <a:t>Flipkart</a:t>
            </a:r>
            <a:r>
              <a:rPr lang="en-IN" sz="3600" u="sng" dirty="0" smtClean="0">
                <a:solidFill>
                  <a:schemeClr val="accent2">
                    <a:lumMod val="40000"/>
                    <a:lumOff val="60000"/>
                  </a:schemeClr>
                </a:solidFill>
                <a:latin typeface="Arial" pitchFamily="34" charset="0"/>
                <a:cs typeface="Arial" pitchFamily="34" charset="0"/>
              </a:rPr>
              <a:t> shopping experience</a:t>
            </a:r>
            <a:r>
              <a:rPr lang="en-IN" sz="2800" dirty="0" smtClean="0">
                <a:solidFill>
                  <a:schemeClr val="tx1">
                    <a:lumMod val="95000"/>
                  </a:schemeClr>
                </a:solidFill>
                <a:latin typeface="Arial" pitchFamily="34" charset="0"/>
                <a:cs typeface="Arial" pitchFamily="34" charset="0"/>
              </a:rPr>
              <a:t/>
            </a:r>
            <a:br>
              <a:rPr lang="en-IN" sz="2800" dirty="0" smtClean="0">
                <a:solidFill>
                  <a:schemeClr val="tx1">
                    <a:lumMod val="95000"/>
                  </a:schemeClr>
                </a:solidFill>
                <a:latin typeface="Arial" pitchFamily="34" charset="0"/>
                <a:cs typeface="Arial" pitchFamily="34" charset="0"/>
              </a:rPr>
            </a:br>
            <a:r>
              <a:rPr lang="en-IN" sz="2800" dirty="0" smtClean="0">
                <a:solidFill>
                  <a:schemeClr val="tx1">
                    <a:lumMod val="95000"/>
                  </a:schemeClr>
                </a:solidFill>
                <a:latin typeface="Arial" pitchFamily="34" charset="0"/>
                <a:cs typeface="Arial" pitchFamily="34" charset="0"/>
              </a:rPr>
              <a:t/>
            </a:r>
            <a:br>
              <a:rPr lang="en-IN" sz="2800" dirty="0" smtClean="0">
                <a:solidFill>
                  <a:schemeClr val="tx1">
                    <a:lumMod val="95000"/>
                  </a:schemeClr>
                </a:solidFill>
                <a:latin typeface="Arial" pitchFamily="34" charset="0"/>
                <a:cs typeface="Arial" pitchFamily="34" charset="0"/>
              </a:rPr>
            </a:br>
            <a:r>
              <a:rPr lang="en-IN" sz="2800" dirty="0" smtClean="0">
                <a:solidFill>
                  <a:schemeClr val="tx1">
                    <a:lumMod val="95000"/>
                  </a:schemeClr>
                </a:solidFill>
                <a:latin typeface="Arial" pitchFamily="34" charset="0"/>
                <a:cs typeface="Arial" pitchFamily="34" charset="0"/>
              </a:rPr>
              <a:t/>
            </a:r>
            <a:br>
              <a:rPr lang="en-IN" sz="2800" dirty="0" smtClean="0">
                <a:solidFill>
                  <a:schemeClr val="tx1">
                    <a:lumMod val="95000"/>
                  </a:schemeClr>
                </a:solidFill>
                <a:latin typeface="Arial" pitchFamily="34" charset="0"/>
                <a:cs typeface="Arial" pitchFamily="34" charset="0"/>
              </a:rPr>
            </a:br>
            <a:r>
              <a:rPr lang="en-IN" dirty="0" smtClean="0">
                <a:solidFill>
                  <a:schemeClr val="tx1">
                    <a:lumMod val="95000"/>
                  </a:schemeClr>
                </a:solidFill>
                <a:latin typeface="Arial" pitchFamily="34" charset="0"/>
                <a:cs typeface="Arial" pitchFamily="34" charset="0"/>
              </a:rPr>
              <a:t>Subtitle- </a:t>
            </a:r>
            <a:r>
              <a:rPr lang="en-IN" sz="2800" dirty="0" smtClean="0">
                <a:solidFill>
                  <a:schemeClr val="tx1">
                    <a:lumMod val="95000"/>
                  </a:schemeClr>
                </a:solidFill>
                <a:latin typeface="Arial" pitchFamily="34" charset="0"/>
                <a:cs typeface="Arial" pitchFamily="34" charset="0"/>
              </a:rPr>
              <a:t>Test execution by using selenium with </a:t>
            </a:r>
            <a:r>
              <a:rPr lang="en-IN" sz="2800" dirty="0" err="1" smtClean="0">
                <a:solidFill>
                  <a:schemeClr val="tx1">
                    <a:lumMod val="95000"/>
                  </a:schemeClr>
                </a:solidFill>
                <a:latin typeface="Arial" pitchFamily="34" charset="0"/>
                <a:cs typeface="Arial" pitchFamily="34" charset="0"/>
              </a:rPr>
              <a:t>testNG</a:t>
            </a:r>
            <a:r>
              <a:rPr lang="en-IN" sz="2800" dirty="0" smtClean="0">
                <a:solidFill>
                  <a:schemeClr val="tx1">
                    <a:lumMod val="95000"/>
                  </a:schemeClr>
                </a:solidFill>
                <a:latin typeface="Arial" pitchFamily="34" charset="0"/>
                <a:cs typeface="Arial" pitchFamily="34" charset="0"/>
              </a:rPr>
              <a:t> –open </a:t>
            </a:r>
            <a:r>
              <a:rPr lang="en-IN" sz="2800" dirty="0" err="1" smtClean="0">
                <a:solidFill>
                  <a:schemeClr val="tx1">
                    <a:lumMod val="95000"/>
                  </a:schemeClr>
                </a:solidFill>
                <a:latin typeface="Arial" pitchFamily="34" charset="0"/>
                <a:cs typeface="Arial" pitchFamily="34" charset="0"/>
              </a:rPr>
              <a:t>url</a:t>
            </a:r>
            <a:r>
              <a:rPr lang="en-IN" sz="2800" dirty="0" smtClean="0">
                <a:solidFill>
                  <a:schemeClr val="tx1">
                    <a:lumMod val="95000"/>
                  </a:schemeClr>
                </a:solidFill>
                <a:latin typeface="Arial" pitchFamily="34" charset="0"/>
                <a:cs typeface="Arial" pitchFamily="34" charset="0"/>
              </a:rPr>
              <a:t>, search product, Add to cart, search flights.</a:t>
            </a:r>
            <a:r>
              <a:rPr lang="en-IN" sz="2800" dirty="0" smtClean="0"/>
              <a:t/>
            </a:r>
            <a:br>
              <a:rPr lang="en-IN" sz="2800" dirty="0" smtClean="0"/>
            </a:b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lumMod val="40000"/>
                    <a:lumOff val="60000"/>
                  </a:schemeClr>
                </a:solidFill>
                <a:latin typeface="Arial" pitchFamily="34" charset="0"/>
                <a:cs typeface="Arial" pitchFamily="34" charset="0"/>
              </a:rPr>
              <a:t>Table content</a:t>
            </a:r>
            <a:endParaRPr lang="en-US" dirty="0">
              <a:solidFill>
                <a:schemeClr val="accent2">
                  <a:lumMod val="40000"/>
                  <a:lumOff val="60000"/>
                </a:schemeClr>
              </a:solidFill>
              <a:latin typeface="Arial" pitchFamily="34" charset="0"/>
              <a:cs typeface="Arial" pitchFamily="34" charset="0"/>
            </a:endParaRPr>
          </a:p>
        </p:txBody>
      </p:sp>
      <p:sp>
        <p:nvSpPr>
          <p:cNvPr id="3" name="Content Placeholder 2"/>
          <p:cNvSpPr>
            <a:spLocks noGrp="1"/>
          </p:cNvSpPr>
          <p:nvPr>
            <p:ph idx="4294967295"/>
          </p:nvPr>
        </p:nvSpPr>
        <p:spPr>
          <a:xfrm>
            <a:off x="0" y="1481138"/>
            <a:ext cx="8229600" cy="4525962"/>
          </a:xfrm>
        </p:spPr>
        <p:txBody>
          <a:bodyPr>
            <a:normAutofit fontScale="77500" lnSpcReduction="20000"/>
          </a:bodyPr>
          <a:lstStyle/>
          <a:p>
            <a:r>
              <a:rPr lang="en-US" b="1" dirty="0" smtClean="0"/>
              <a:t> </a:t>
            </a:r>
            <a:r>
              <a:rPr lang="en-US" dirty="0" smtClean="0">
                <a:latin typeface="Arial" pitchFamily="34" charset="0"/>
                <a:cs typeface="Arial" pitchFamily="34" charset="0"/>
              </a:rPr>
              <a:t>Introduction to Application</a:t>
            </a:r>
          </a:p>
          <a:p>
            <a:pPr>
              <a:buNone/>
            </a:pPr>
            <a:endParaRPr lang="en-US" dirty="0" smtClean="0">
              <a:latin typeface="Arial" pitchFamily="34" charset="0"/>
              <a:cs typeface="Arial" pitchFamily="34" charset="0"/>
            </a:endParaRPr>
          </a:p>
          <a:p>
            <a:pPr lvl="0"/>
            <a:r>
              <a:rPr lang="en-US" dirty="0" smtClean="0">
                <a:latin typeface="Arial" pitchFamily="34" charset="0"/>
                <a:cs typeface="Arial" pitchFamily="34" charset="0"/>
              </a:rPr>
              <a:t>Module1- Home Page</a:t>
            </a:r>
          </a:p>
          <a:p>
            <a:pPr lvl="0"/>
            <a:r>
              <a:rPr lang="en-US" dirty="0" smtClean="0">
                <a:latin typeface="Arial" pitchFamily="34" charset="0"/>
                <a:cs typeface="Arial" pitchFamily="34" charset="0"/>
              </a:rPr>
              <a:t>Module2 – My Account</a:t>
            </a:r>
          </a:p>
          <a:p>
            <a:pPr>
              <a:buNone/>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 Login</a:t>
            </a:r>
          </a:p>
          <a:p>
            <a:pPr lvl="0"/>
            <a:r>
              <a:rPr lang="en-US" dirty="0" smtClean="0">
                <a:latin typeface="Arial" pitchFamily="34" charset="0"/>
                <a:cs typeface="Arial" pitchFamily="34" charset="0"/>
              </a:rPr>
              <a:t>Module3- Order the Products</a:t>
            </a:r>
          </a:p>
          <a:p>
            <a:pPr>
              <a:buNone/>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 Search</a:t>
            </a:r>
          </a:p>
          <a:p>
            <a:pPr>
              <a:buNone/>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*Display products </a:t>
            </a:r>
            <a:endParaRPr lang="en-US" dirty="0" smtClean="0">
              <a:latin typeface="Arial" pitchFamily="34" charset="0"/>
              <a:cs typeface="Arial" pitchFamily="34" charset="0"/>
            </a:endParaRPr>
          </a:p>
          <a:p>
            <a:pPr>
              <a:buNone/>
            </a:pPr>
            <a:r>
              <a:rPr lang="en-IN" dirty="0" smtClean="0">
                <a:latin typeface="Arial" pitchFamily="34" charset="0"/>
                <a:cs typeface="Arial" pitchFamily="34" charset="0"/>
              </a:rPr>
              <a:t> </a:t>
            </a:r>
            <a:r>
              <a:rPr lang="en-IN" dirty="0" smtClean="0">
                <a:latin typeface="Arial" pitchFamily="34" charset="0"/>
                <a:cs typeface="Arial" pitchFamily="34" charset="0"/>
              </a:rPr>
              <a:t>                     *Search for flights</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Select the products and add to </a:t>
            </a:r>
            <a:r>
              <a:rPr lang="en-US" dirty="0" smtClean="0">
                <a:latin typeface="Arial" pitchFamily="34" charset="0"/>
                <a:cs typeface="Arial" pitchFamily="34" charset="0"/>
              </a:rPr>
              <a:t>cart</a:t>
            </a:r>
          </a:p>
          <a:p>
            <a:pPr>
              <a:buNone/>
            </a:pPr>
            <a:r>
              <a:rPr lang="en-IN" dirty="0" smtClean="0">
                <a:latin typeface="Arial" pitchFamily="34" charset="0"/>
                <a:cs typeface="Arial" pitchFamily="34" charset="0"/>
              </a:rPr>
              <a:t>                 </a:t>
            </a:r>
            <a:r>
              <a:rPr lang="en-US" dirty="0" smtClean="0">
                <a:latin typeface="Arial" pitchFamily="34" charset="0"/>
                <a:cs typeface="Arial" pitchFamily="34" charset="0"/>
              </a:rPr>
              <a:t>         </a:t>
            </a:r>
            <a:endParaRPr lang="en-US" dirty="0" smtClean="0">
              <a:latin typeface="Arial" pitchFamily="34" charset="0"/>
              <a:cs typeface="Arial" pitchFamily="34" charset="0"/>
            </a:endParaRPr>
          </a:p>
          <a:p>
            <a:pPr>
              <a:buNone/>
            </a:pPr>
            <a:r>
              <a:rPr lang="en-US" b="1" dirty="0" smtClean="0">
                <a:latin typeface="Arial" pitchFamily="34" charset="0"/>
                <a:cs typeface="Arial" pitchFamily="34" charset="0"/>
              </a:rPr>
              <a:t>   </a:t>
            </a:r>
            <a:endParaRPr lang="en-US"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smtClean="0">
                <a:solidFill>
                  <a:schemeClr val="accent2">
                    <a:lumMod val="40000"/>
                    <a:lumOff val="60000"/>
                  </a:schemeClr>
                </a:solidFill>
                <a:latin typeface="Arial" pitchFamily="34" charset="0"/>
                <a:cs typeface="Arial" pitchFamily="34" charset="0"/>
              </a:rPr>
              <a:t>Project Document(</a:t>
            </a:r>
            <a:r>
              <a:rPr lang="en-US" u="sng" dirty="0" err="1" smtClean="0">
                <a:solidFill>
                  <a:schemeClr val="accent2">
                    <a:lumMod val="40000"/>
                    <a:lumOff val="60000"/>
                  </a:schemeClr>
                </a:solidFill>
                <a:latin typeface="Arial" pitchFamily="34" charset="0"/>
                <a:cs typeface="Arial" pitchFamily="34" charset="0"/>
              </a:rPr>
              <a:t>Flipkart</a:t>
            </a:r>
            <a:r>
              <a:rPr lang="en-US" u="sng" dirty="0" smtClean="0">
                <a:solidFill>
                  <a:schemeClr val="accent2">
                    <a:lumMod val="40000"/>
                    <a:lumOff val="60000"/>
                  </a:schemeClr>
                </a:solidFill>
                <a:latin typeface="Arial" pitchFamily="34" charset="0"/>
                <a:cs typeface="Arial" pitchFamily="34" charset="0"/>
              </a:rPr>
              <a:t>)</a:t>
            </a:r>
            <a:r>
              <a:rPr lang="en-US" dirty="0" smtClean="0"/>
              <a:t/>
            </a:r>
            <a:br>
              <a:rPr lang="en-US" dirty="0" smtClean="0"/>
            </a:br>
            <a:endParaRPr lang="en-US" dirty="0"/>
          </a:p>
        </p:txBody>
      </p:sp>
      <p:sp>
        <p:nvSpPr>
          <p:cNvPr id="2" name="Content Placeholder 1"/>
          <p:cNvSpPr>
            <a:spLocks noGrp="1"/>
          </p:cNvSpPr>
          <p:nvPr>
            <p:ph idx="4294967295"/>
          </p:nvPr>
        </p:nvSpPr>
        <p:spPr>
          <a:xfrm>
            <a:off x="0" y="1481138"/>
            <a:ext cx="8229600" cy="4525962"/>
          </a:xfrm>
        </p:spPr>
        <p:txBody>
          <a:bodyPr/>
          <a:lstStyle/>
          <a:p>
            <a:r>
              <a:rPr lang="en-US" sz="2400" dirty="0" err="1" smtClean="0">
                <a:latin typeface="Arial" pitchFamily="34" charset="0"/>
                <a:cs typeface="Arial" pitchFamily="34" charset="0"/>
              </a:rPr>
              <a:t>Flipkart</a:t>
            </a:r>
            <a:r>
              <a:rPr lang="en-US" sz="2400" dirty="0" smtClean="0">
                <a:latin typeface="Arial" pitchFamily="34" charset="0"/>
                <a:cs typeface="Arial" pitchFamily="34" charset="0"/>
              </a:rPr>
              <a:t>  application is a sample e commerce website . It offers a range of fashion, food, grocery, beauty, home &amp; decor, electronics, health, Automotive.</a:t>
            </a:r>
          </a:p>
          <a:p>
            <a:r>
              <a:rPr lang="en-US" sz="2400" dirty="0" smtClean="0">
                <a:latin typeface="Arial" pitchFamily="34" charset="0"/>
                <a:cs typeface="Arial" pitchFamily="34" charset="0"/>
              </a:rPr>
              <a:t>The user can search ,view details and finally can order the product needed.</a:t>
            </a:r>
          </a:p>
          <a:p>
            <a:r>
              <a:rPr lang="en-US" sz="2400" dirty="0" smtClean="0">
                <a:latin typeface="Arial" pitchFamily="34" charset="0"/>
                <a:cs typeface="Arial" pitchFamily="34" charset="0"/>
              </a:rPr>
              <a:t>https://www.flipkart.com/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166"/>
            <a:ext cx="7772400" cy="785818"/>
          </a:xfrm>
        </p:spPr>
        <p:txBody>
          <a:bodyPr/>
          <a:lstStyle/>
          <a:p>
            <a:r>
              <a:rPr lang="en-IN" u="sng" dirty="0" smtClean="0">
                <a:solidFill>
                  <a:schemeClr val="accent2">
                    <a:lumMod val="40000"/>
                    <a:lumOff val="60000"/>
                  </a:schemeClr>
                </a:solidFill>
                <a:latin typeface="Arial" pitchFamily="34" charset="0"/>
                <a:cs typeface="Arial" pitchFamily="34" charset="0"/>
              </a:rPr>
              <a:t>Objectives</a:t>
            </a:r>
            <a:r>
              <a:rPr lang="en-IN" dirty="0" smtClean="0">
                <a:solidFill>
                  <a:schemeClr val="tx1">
                    <a:lumMod val="95000"/>
                  </a:schemeClr>
                </a:solidFill>
              </a:rPr>
              <a:t/>
            </a:r>
            <a:br>
              <a:rPr lang="en-IN" dirty="0" smtClean="0">
                <a:solidFill>
                  <a:schemeClr val="tx1">
                    <a:lumMod val="95000"/>
                  </a:schemeClr>
                </a:solidFill>
              </a:rPr>
            </a:br>
            <a:r>
              <a:rPr lang="en-IN" dirty="0" smtClean="0">
                <a:solidFill>
                  <a:schemeClr val="tx1">
                    <a:lumMod val="95000"/>
                  </a:schemeClr>
                </a:solidFill>
                <a:latin typeface="Arial" pitchFamily="34" charset="0"/>
                <a:cs typeface="Arial" pitchFamily="34" charset="0"/>
              </a:rPr>
              <a:t/>
            </a:r>
            <a:br>
              <a:rPr lang="en-IN" dirty="0" smtClean="0">
                <a:solidFill>
                  <a:schemeClr val="tx1">
                    <a:lumMod val="95000"/>
                  </a:schemeClr>
                </a:solidFill>
                <a:latin typeface="Arial" pitchFamily="34" charset="0"/>
                <a:cs typeface="Arial" pitchFamily="34" charset="0"/>
              </a:rPr>
            </a:br>
            <a:r>
              <a:rPr lang="en-US" sz="1800" u="sng" dirty="0" smtClean="0">
                <a:solidFill>
                  <a:schemeClr val="tx1">
                    <a:lumMod val="95000"/>
                  </a:schemeClr>
                </a:solidFill>
                <a:latin typeface="Arial" pitchFamily="34" charset="0"/>
                <a:cs typeface="Arial" pitchFamily="34" charset="0"/>
              </a:rPr>
              <a:t>Faster </a:t>
            </a:r>
            <a:r>
              <a:rPr lang="en-US" sz="1800" u="sng" dirty="0" smtClean="0">
                <a:solidFill>
                  <a:schemeClr val="tx1">
                    <a:lumMod val="95000"/>
                  </a:schemeClr>
                </a:solidFill>
                <a:latin typeface="Arial" pitchFamily="34" charset="0"/>
                <a:cs typeface="Arial" pitchFamily="34" charset="0"/>
              </a:rPr>
              <a:t>Test Execution: </a:t>
            </a:r>
            <a:r>
              <a:rPr lang="en-US" sz="1800" dirty="0" smtClean="0">
                <a:solidFill>
                  <a:schemeClr val="tx1">
                    <a:lumMod val="95000"/>
                  </a:schemeClr>
                </a:solidFill>
                <a:latin typeface="Arial" pitchFamily="34" charset="0"/>
                <a:cs typeface="Arial" pitchFamily="34" charset="0"/>
              </a:rPr>
              <a:t>The primary objective is to speed up the testing process by executing multiple test cases or test suites simultaneously. This helps in reducing the total test execution time, providing faster feedback to the development team.</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r>
            <a:br>
              <a:rPr lang="en-US" sz="1800" dirty="0" smtClean="0">
                <a:solidFill>
                  <a:schemeClr val="tx1">
                    <a:lumMod val="95000"/>
                  </a:schemeClr>
                </a:solidFill>
                <a:latin typeface="Arial" pitchFamily="34" charset="0"/>
                <a:cs typeface="Arial" pitchFamily="34" charset="0"/>
              </a:rPr>
            </a:br>
            <a:r>
              <a:rPr lang="en-US" sz="1800" u="sng" dirty="0" smtClean="0">
                <a:solidFill>
                  <a:schemeClr val="tx1">
                    <a:lumMod val="95000"/>
                  </a:schemeClr>
                </a:solidFill>
                <a:latin typeface="Arial" pitchFamily="34" charset="0"/>
                <a:cs typeface="Arial" pitchFamily="34" charset="0"/>
              </a:rPr>
              <a:t>*  Scalability</a:t>
            </a:r>
            <a:r>
              <a:rPr lang="en-US" sz="1800" u="sng" dirty="0" smtClean="0">
                <a:solidFill>
                  <a:schemeClr val="tx1">
                    <a:lumMod val="95000"/>
                  </a:schemeClr>
                </a:solidFill>
                <a:latin typeface="Arial" pitchFamily="34" charset="0"/>
                <a:cs typeface="Arial" pitchFamily="34" charset="0"/>
              </a:rPr>
              <a:t>: </a:t>
            </a:r>
            <a:r>
              <a:rPr lang="en-US" sz="1800" dirty="0" smtClean="0">
                <a:solidFill>
                  <a:schemeClr val="tx1">
                    <a:lumMod val="95000"/>
                  </a:schemeClr>
                </a:solidFill>
                <a:latin typeface="Arial" pitchFamily="34" charset="0"/>
                <a:cs typeface="Arial" pitchFamily="34" charset="0"/>
              </a:rPr>
              <a:t>Parallel testing is scalable, which means it can handle an increasing </a:t>
            </a:r>
            <a:r>
              <a:rPr lang="en-US" sz="1800" dirty="0" smtClean="0">
                <a:solidFill>
                  <a:schemeClr val="tx1">
                    <a:lumMod val="95000"/>
                  </a:schemeClr>
                </a:solidFill>
                <a:latin typeface="Arial" pitchFamily="34" charset="0"/>
                <a:cs typeface="Arial" pitchFamily="34" charset="0"/>
              </a:rPr>
              <a:t>     number </a:t>
            </a:r>
            <a:r>
              <a:rPr lang="en-US" sz="1800" dirty="0" smtClean="0">
                <a:solidFill>
                  <a:schemeClr val="tx1">
                    <a:lumMod val="95000"/>
                  </a:schemeClr>
                </a:solidFill>
                <a:latin typeface="Arial" pitchFamily="34" charset="0"/>
                <a:cs typeface="Arial" pitchFamily="34" charset="0"/>
              </a:rPr>
              <a:t>of test cases or test data without a linear increase in execution time.</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t>
            </a:r>
            <a:r>
              <a:rPr lang="en-US" sz="1800" u="sng" dirty="0" smtClean="0">
                <a:solidFill>
                  <a:schemeClr val="tx1">
                    <a:lumMod val="95000"/>
                  </a:schemeClr>
                </a:solidFill>
                <a:latin typeface="Arial" pitchFamily="34" charset="0"/>
                <a:cs typeface="Arial" pitchFamily="34" charset="0"/>
              </a:rPr>
              <a:t>Improved </a:t>
            </a:r>
            <a:r>
              <a:rPr lang="en-US" sz="1800" u="sng" dirty="0" smtClean="0">
                <a:solidFill>
                  <a:schemeClr val="tx1">
                    <a:lumMod val="95000"/>
                  </a:schemeClr>
                </a:solidFill>
                <a:latin typeface="Arial" pitchFamily="34" charset="0"/>
                <a:cs typeface="Arial" pitchFamily="34" charset="0"/>
              </a:rPr>
              <a:t>Test Coverage: </a:t>
            </a:r>
            <a:r>
              <a:rPr lang="en-US" sz="1800" dirty="0" smtClean="0">
                <a:solidFill>
                  <a:schemeClr val="tx1">
                    <a:lumMod val="95000"/>
                  </a:schemeClr>
                </a:solidFill>
                <a:latin typeface="Arial" pitchFamily="34" charset="0"/>
                <a:cs typeface="Arial" pitchFamily="34" charset="0"/>
              </a:rPr>
              <a:t>By executing different test cases concurrently, parallel testing helps achieve better test coverage. It ensures that a wide range of scenarios and conditions are tested.</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t>
            </a:r>
            <a:r>
              <a:rPr lang="en-US" sz="1800" u="sng" dirty="0" smtClean="0">
                <a:solidFill>
                  <a:schemeClr val="tx1">
                    <a:lumMod val="95000"/>
                  </a:schemeClr>
                </a:solidFill>
                <a:latin typeface="Arial" pitchFamily="34" charset="0"/>
                <a:cs typeface="Arial" pitchFamily="34" charset="0"/>
              </a:rPr>
              <a:t>Cost-Efficiency</a:t>
            </a:r>
            <a:r>
              <a:rPr lang="en-US" sz="1800" u="sng" dirty="0" smtClean="0">
                <a:solidFill>
                  <a:schemeClr val="tx1">
                    <a:lumMod val="95000"/>
                  </a:schemeClr>
                </a:solidFill>
                <a:latin typeface="Arial" pitchFamily="34" charset="0"/>
                <a:cs typeface="Arial" pitchFamily="34" charset="0"/>
              </a:rPr>
              <a:t>: </a:t>
            </a:r>
            <a:r>
              <a:rPr lang="en-US" sz="1800" dirty="0" smtClean="0">
                <a:solidFill>
                  <a:schemeClr val="tx1">
                    <a:lumMod val="95000"/>
                  </a:schemeClr>
                </a:solidFill>
                <a:latin typeface="Arial" pitchFamily="34" charset="0"/>
                <a:cs typeface="Arial" pitchFamily="34" charset="0"/>
              </a:rPr>
              <a:t>Parallel test execution optimizes resource usage, which can lead to cost savings in terms of infrastructure and reduced testing time.</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r>
            <a:br>
              <a:rPr lang="en-US" sz="1800" dirty="0" smtClean="0">
                <a:solidFill>
                  <a:schemeClr val="tx1">
                    <a:lumMod val="95000"/>
                  </a:schemeClr>
                </a:solidFill>
                <a:latin typeface="Arial" pitchFamily="34" charset="0"/>
                <a:cs typeface="Arial" pitchFamily="34" charset="0"/>
              </a:rPr>
            </a:br>
            <a:r>
              <a:rPr lang="en-US" sz="1800" dirty="0" smtClean="0">
                <a:solidFill>
                  <a:schemeClr val="tx1">
                    <a:lumMod val="95000"/>
                  </a:schemeClr>
                </a:solidFill>
                <a:latin typeface="Arial" pitchFamily="34" charset="0"/>
                <a:cs typeface="Arial" pitchFamily="34" charset="0"/>
              </a:rPr>
              <a:t>*  </a:t>
            </a:r>
            <a:r>
              <a:rPr lang="en-US" sz="1800" u="sng" dirty="0" smtClean="0">
                <a:solidFill>
                  <a:schemeClr val="tx1">
                    <a:lumMod val="95000"/>
                  </a:schemeClr>
                </a:solidFill>
                <a:latin typeface="Arial" pitchFamily="34" charset="0"/>
                <a:cs typeface="Arial" pitchFamily="34" charset="0"/>
              </a:rPr>
              <a:t>Early </a:t>
            </a:r>
            <a:r>
              <a:rPr lang="en-US" sz="1800" u="sng" dirty="0" smtClean="0">
                <a:solidFill>
                  <a:schemeClr val="tx1">
                    <a:lumMod val="95000"/>
                  </a:schemeClr>
                </a:solidFill>
                <a:latin typeface="Arial" pitchFamily="34" charset="0"/>
                <a:cs typeface="Arial" pitchFamily="34" charset="0"/>
              </a:rPr>
              <a:t>Bug Detection: </a:t>
            </a:r>
            <a:r>
              <a:rPr lang="en-US" sz="1800" dirty="0" smtClean="0">
                <a:solidFill>
                  <a:schemeClr val="tx1">
                    <a:lumMod val="95000"/>
                  </a:schemeClr>
                </a:solidFill>
                <a:latin typeface="Arial" pitchFamily="34" charset="0"/>
                <a:cs typeface="Arial" pitchFamily="34" charset="0"/>
              </a:rPr>
              <a:t>Faster test execution allows for the early detection of bugs and issues, enabling quicker bug fixes and reducing the cost of addressing defects later in the development cycle.</a:t>
            </a:r>
            <a:br>
              <a:rPr lang="en-US" sz="1800" dirty="0" smtClean="0">
                <a:solidFill>
                  <a:schemeClr val="tx1">
                    <a:lumMod val="95000"/>
                  </a:schemeClr>
                </a:solidFill>
                <a:latin typeface="Arial" pitchFamily="34" charset="0"/>
                <a:cs typeface="Arial" pitchFamily="34" charset="0"/>
              </a:rPr>
            </a:br>
            <a:r>
              <a:rPr lang="en-IN" dirty="0" smtClean="0"/>
              <a:t/>
            </a:r>
            <a:br>
              <a:rPr lang="en-IN"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u="sng" dirty="0" smtClean="0">
                <a:solidFill>
                  <a:schemeClr val="accent2">
                    <a:lumMod val="40000"/>
                    <a:lumOff val="60000"/>
                  </a:schemeClr>
                </a:solidFill>
                <a:latin typeface="Arial" pitchFamily="34" charset="0"/>
                <a:cs typeface="Arial" pitchFamily="34" charset="0"/>
              </a:rPr>
              <a:t>Module 1 – Home Page</a:t>
            </a:r>
            <a:r>
              <a:rPr lang="en-US" dirty="0" smtClean="0"/>
              <a:t/>
            </a:r>
            <a:br>
              <a:rPr lang="en-US" dirty="0" smtClean="0"/>
            </a:br>
            <a:endParaRPr lang="en-US" dirty="0"/>
          </a:p>
        </p:txBody>
      </p:sp>
      <p:sp>
        <p:nvSpPr>
          <p:cNvPr id="2" name="Content Placeholder 1"/>
          <p:cNvSpPr>
            <a:spLocks noGrp="1"/>
          </p:cNvSpPr>
          <p:nvPr>
            <p:ph idx="4294967295"/>
          </p:nvPr>
        </p:nvSpPr>
        <p:spPr>
          <a:xfrm>
            <a:off x="0" y="1071563"/>
            <a:ext cx="8229600" cy="4935537"/>
          </a:xfrm>
        </p:spPr>
        <p:txBody>
          <a:bodyPr/>
          <a:lstStyle/>
          <a:p>
            <a:endParaRPr lang="en-US" sz="2400" dirty="0" smtClean="0"/>
          </a:p>
          <a:p>
            <a:r>
              <a:rPr lang="en-US" sz="2400" dirty="0" smtClean="0">
                <a:latin typeface="Arial" pitchFamily="34" charset="0"/>
                <a:cs typeface="Arial" pitchFamily="34" charset="0"/>
              </a:rPr>
              <a:t>To validate that the URL and the page title of an application is correct.</a:t>
            </a:r>
          </a:p>
          <a:p>
            <a:r>
              <a:rPr lang="en-US" sz="2400" dirty="0" smtClean="0">
                <a:latin typeface="Arial" pitchFamily="34" charset="0"/>
                <a:cs typeface="Arial" pitchFamily="34" charset="0"/>
              </a:rPr>
              <a:t>To validate all the main menus/information are present on the home </a:t>
            </a:r>
            <a:r>
              <a:rPr lang="en-US" sz="2400" dirty="0" smtClean="0">
                <a:latin typeface="Arial" pitchFamily="34" charset="0"/>
                <a:cs typeface="Arial" pitchFamily="34" charset="0"/>
              </a:rPr>
              <a:t>page(</a:t>
            </a:r>
            <a:r>
              <a:rPr lang="en-US" sz="2400" dirty="0" smtClean="0">
                <a:latin typeface="Arial" pitchFamily="34" charset="0"/>
                <a:cs typeface="Arial" pitchFamily="34" charset="0"/>
              </a:rPr>
              <a:t>https</a:t>
            </a:r>
            <a:r>
              <a:rPr lang="en-US" sz="2400" dirty="0" smtClean="0">
                <a:latin typeface="Arial" pitchFamily="34" charset="0"/>
                <a:cs typeface="Arial" pitchFamily="34" charset="0"/>
              </a:rPr>
              <a:t>://www.flipkart.com</a:t>
            </a:r>
            <a:r>
              <a:rPr lang="en-US" sz="2400" dirty="0" smtClean="0">
                <a:latin typeface="Arial" pitchFamily="34" charset="0"/>
                <a:cs typeface="Arial" pitchFamily="34" charset="0"/>
              </a:rPr>
              <a:t>/).</a:t>
            </a:r>
            <a:endParaRPr lang="en-US" sz="2400" dirty="0" smtClean="0">
              <a:latin typeface="Arial" pitchFamily="34" charset="0"/>
              <a:cs typeface="Arial" pitchFamily="34" charset="0"/>
            </a:endParaRPr>
          </a:p>
          <a:p>
            <a:endParaRPr lang="en-US" dirty="0" smtClean="0"/>
          </a:p>
        </p:txBody>
      </p:sp>
      <p:pic>
        <p:nvPicPr>
          <p:cNvPr id="4" name="Picture 3"/>
          <p:cNvPicPr/>
          <p:nvPr/>
        </p:nvPicPr>
        <p:blipFill>
          <a:blip r:embed="rId2" cstate="print"/>
          <a:srcRect/>
          <a:stretch>
            <a:fillRect/>
          </a:stretch>
        </p:blipFill>
        <p:spPr bwMode="auto">
          <a:xfrm>
            <a:off x="785786" y="3786190"/>
            <a:ext cx="7429552" cy="278608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1026" name="Picture 2"/>
          <p:cNvPicPr>
            <a:picLocks noGrp="1" noChangeAspect="1" noChangeArrowheads="1"/>
          </p:cNvPicPr>
          <p:nvPr>
            <p:ph idx="4294967295"/>
          </p:nvPr>
        </p:nvPicPr>
        <p:blipFill>
          <a:blip r:embed="rId2"/>
          <a:srcRect/>
          <a:stretch>
            <a:fillRect/>
          </a:stretch>
        </p:blipFill>
        <p:spPr bwMode="auto">
          <a:xfrm>
            <a:off x="714348" y="1357298"/>
            <a:ext cx="7786742" cy="507209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chemeClr val="accent2">
                    <a:lumMod val="40000"/>
                    <a:lumOff val="60000"/>
                  </a:schemeClr>
                </a:solidFill>
                <a:latin typeface="Arial" pitchFamily="34" charset="0"/>
                <a:cs typeface="Arial" pitchFamily="34" charset="0"/>
              </a:rPr>
              <a:t>Login:</a:t>
            </a:r>
            <a:endParaRPr lang="en-US" dirty="0">
              <a:solidFill>
                <a:schemeClr val="accent2">
                  <a:lumMod val="40000"/>
                  <a:lumOff val="60000"/>
                </a:schemeClr>
              </a:solidFill>
              <a:latin typeface="Arial" pitchFamily="34" charset="0"/>
              <a:cs typeface="Arial" pitchFamily="34" charset="0"/>
            </a:endParaRPr>
          </a:p>
        </p:txBody>
      </p:sp>
      <p:sp>
        <p:nvSpPr>
          <p:cNvPr id="2" name="Content Placeholder 1"/>
          <p:cNvSpPr>
            <a:spLocks noGrp="1"/>
          </p:cNvSpPr>
          <p:nvPr>
            <p:ph idx="4294967295"/>
          </p:nvPr>
        </p:nvSpPr>
        <p:spPr>
          <a:xfrm>
            <a:off x="0" y="1143000"/>
            <a:ext cx="8229600" cy="4864100"/>
          </a:xfrm>
        </p:spPr>
        <p:txBody>
          <a:bodyPr/>
          <a:lstStyle/>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User will login with the application by using     the credentials created while sign up.</a:t>
            </a:r>
          </a:p>
          <a:p>
            <a:r>
              <a:rPr lang="en-US" sz="2400" dirty="0" smtClean="0">
                <a:latin typeface="Arial" pitchFamily="34" charset="0"/>
                <a:cs typeface="Arial" pitchFamily="34" charset="0"/>
              </a:rPr>
              <a:t>       To validate the login page with all options.</a:t>
            </a:r>
          </a:p>
          <a:p>
            <a:r>
              <a:rPr lang="en-US" sz="2400" dirty="0" smtClean="0">
                <a:latin typeface="Arial" pitchFamily="34" charset="0"/>
                <a:cs typeface="Arial" pitchFamily="34" charset="0"/>
              </a:rPr>
              <a:t>       To validate Sign up Link.</a:t>
            </a:r>
          </a:p>
          <a:p>
            <a:r>
              <a:rPr lang="en-US" sz="2400" dirty="0" smtClean="0">
                <a:latin typeface="Arial" pitchFamily="34" charset="0"/>
                <a:cs typeface="Arial" pitchFamily="34" charset="0"/>
              </a:rPr>
              <a:t>       To validate Forgot Password Link</a:t>
            </a:r>
          </a:p>
          <a:p>
            <a:endParaRPr lang="en-US" dirty="0"/>
          </a:p>
        </p:txBody>
      </p:sp>
      <p:pic>
        <p:nvPicPr>
          <p:cNvPr id="4" name="Picture 3"/>
          <p:cNvPicPr/>
          <p:nvPr/>
        </p:nvPicPr>
        <p:blipFill>
          <a:blip r:embed="rId2" cstate="print"/>
          <a:srcRect/>
          <a:stretch>
            <a:fillRect/>
          </a:stretch>
        </p:blipFill>
        <p:spPr bwMode="auto">
          <a:xfrm>
            <a:off x="1428727" y="4071942"/>
            <a:ext cx="6335759" cy="257176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2541</TotalTime>
  <Words>471</Words>
  <Application>Microsoft Office PowerPoint</Application>
  <PresentationFormat>On-screen Show (4:3)</PresentationFormat>
  <Paragraphs>80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vt:lpstr>
      <vt:lpstr>Project on </vt:lpstr>
      <vt:lpstr>Project Details  Name- Pushpa Naik  Enrollment No-  project details- Automation and manual project on Flipkart(open url, search, add to cart, search flights) using selenium by testNG.   </vt:lpstr>
      <vt:lpstr>Title – Flipkart shopping experience   Subtitle- Test execution by using selenium with testNG –open url, search product, Add to cart, search flights. </vt:lpstr>
      <vt:lpstr>Table content</vt:lpstr>
      <vt:lpstr>Project Document(Flipkart) </vt:lpstr>
      <vt:lpstr>Objectives  Faster Test Execution: The primary objective is to speed up the testing process by executing multiple test cases or test suites simultaneously. This helps in reducing the total test execution time, providing faster feedback to the development team.  *  Scalability: Parallel testing is scalable, which means it can handle an increasing      number of test cases or test data without a linear increase in execution time.  *  Improved Test Coverage: By executing different test cases concurrently, parallel testing helps achieve better test coverage. It ensures that a wide range of scenarios and conditions are tested.  *  Cost-Efficiency: Parallel test execution optimizes resource usage, which can lead to cost savings in terms of infrastructure and reduced testing time.  *  Early Bug Detection: Faster test execution allows for the early detection of bugs and issues, enabling quicker bug fixes and reducing the cost of addressing defects later in the development cycle.  </vt:lpstr>
      <vt:lpstr>Module 1 – Home Page </vt:lpstr>
      <vt:lpstr> </vt:lpstr>
      <vt:lpstr>Login:</vt:lpstr>
      <vt:lpstr>Module 2 – Ordering the product Search:</vt:lpstr>
      <vt:lpstr>Searching of product  1.Initialize WebDriver: Inside the test method, initialize the WebDriver. This could be done by specifying which browser Chrome and providing the path to the browser driver executable ChromeDriver  2.Navigate to Flipkart: Use the get method to navigate to the  Flipkart  website by providing its URL.  3.Locate the Search Box:Use Selenium's findElement method to locate the search input field on the  Flipkart website. You can use various locators like By.id  4..Enter Search Query:Use the sendKeys method to enter the search query (shoes Sneakers for Men) into the search input field.  5..Submit the Search: Use the submit method on the search input field element to initiate the search. Alternatively, you can locate the search button and click on it.  6.Assertion: After submitting the search, you can assert that the search results page has loaded successfully. You can check for specific elements on the search results page to ensure that the search was successful.  7.Close WebDriver: Finally, close the WebDriver instance to clean up resources. </vt:lpstr>
      <vt:lpstr>Slide 12</vt:lpstr>
      <vt:lpstr>Display Products: User:</vt:lpstr>
      <vt:lpstr>Select the Product and Add to Cart:</vt:lpstr>
      <vt:lpstr>Addtocart It would launch the Chrome browser and maximize the window.   2)  Navigate to the Flipkart website and perform the Login operation.      3)   Now, it’ll search for the iphone keyword which we choose as &lt; APPLE          iPhone 14 (Blue, 128 GB) &gt;.            4)    In this step, the code will lead us to  click to view the search results.  5)    We’ll now fetch the list of iphone displayed and select the last one using          the XPath locator.   6)    Click on the iphone link to open the next page. Click on the book link to          open the next page.   7)     It’s time to click the &lt;Add to Cart&gt; button, but there are five of them         displayed on the page. So, we used the below XPath to locate the first          link to perform the add cart action.      </vt:lpstr>
      <vt:lpstr>h</vt:lpstr>
      <vt:lpstr>Slide 17</vt:lpstr>
      <vt:lpstr>Place the Order:</vt:lpstr>
      <vt:lpstr>Search Flights   1.Initialize WebDriver: Inside the test method, initialize the WebDriver. This could be done by specifying which browser Chrome and providing the path to the browser driver executable ChromeDriver  2.Navigate to Flipkart: Use the get method to navigate to the Amazon website by providing its URL.  3.Locate the Search Box:Use Selenium's findElement method to locate the search input field on the Flipkartwebsite. You can use various locators like By.xpath  4.Enter Search Query:Use the sendKeys method to enter the search query  into the search input field.  5. Add the city  and click the button search.  6.Close WebDriver: Finally, close the WebDriver instance to clean up resources   </vt:lpstr>
      <vt:lpstr>Slide 20</vt:lpstr>
      <vt:lpstr>  Module 4– Check Out  </vt:lpstr>
      <vt:lpstr>Conclusion  Selenium is a Powerful Tool: Selenium is a robust and widely-used automation testing framework that can be employed to automate web interactions, making it an ideal choice for automating Amazon.  Benefits of Automation: Automation offers numerous advantages, including improved accuracy, faster execution, and the reduction of manual effort, ultimately enhancing the user experience on Amazon.  Test Environment Setup: A proper test environment setup is essential for Selenium automation, including installing necessary drivers and dependencies.  Future Possibilities: The skills learned in this presentation can be extended to automate other aspects of Amazon shopping or applied to automate interactions on other websites.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c:title>
  <dc:creator>pushpa naik</dc:creator>
  <cp:lastModifiedBy>pushpa naik</cp:lastModifiedBy>
  <cp:revision>96</cp:revision>
  <dcterms:created xsi:type="dcterms:W3CDTF">2023-10-23T11:57:37Z</dcterms:created>
  <dcterms:modified xsi:type="dcterms:W3CDTF">2023-11-03T13:36:21Z</dcterms:modified>
</cp:coreProperties>
</file>