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6218-BFDC-46D9-A01D-E3E3C6904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61A1A-94C5-4D0D-9A0C-9B5D296B1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64E9-F178-4AF4-935D-A0F5F34E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4C4C-63FD-4E5C-B89C-82F6FF87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AF93-3280-45E0-A48B-B66563FB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6CCB-991F-421F-8BE2-9B26C19D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193EC-302A-4802-BD5C-EE8E8340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1B6D-BFA5-48A2-8BB6-ACC39A8E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9FB26-7660-472F-AB19-0C2AB64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313B-0D66-4792-98F2-8379F3A1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F647D-781E-46F6-802B-CF50D5C78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B55C-8F94-4B11-AEC2-68A52C4B7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9EFF-DF83-4E11-AF03-DFC8142F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2C6A-4917-4ED1-B100-97BE8EF2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99428-2C02-450D-9E2B-6EFCE00F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3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02C8-3ACF-4324-9FF5-75BBEA2E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D5B9-7927-472C-9B12-E3CE5E31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AB5D0-B84B-4862-A244-6330A5E1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FA46-0C5E-485D-AB53-EB052B68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D88B-D754-46FA-BAC5-486AF816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23BD-968A-4ED3-ACCE-D74FDE11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C7B6A-605B-43C6-9631-9B2AAE76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1F71-9392-432C-A5B5-ACFFB2A1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1B48-F3ED-46ED-83BD-90FE8379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F7E1-6E3E-4310-BBFC-2B36B67A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DDD9-6F80-4899-A2FC-EFBAC413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1058-74A6-4900-8431-10657DCF2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6BAA-8E84-4893-9246-2E1562E15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304FC-21A6-4C99-9273-C0583EF5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9FF48-DA40-44B5-9C02-F3203B85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50245-2214-453D-A032-429CA486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0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AD0D-5944-4CDA-B01C-3CF8859B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D6462-E14B-4C30-84EE-E46CFA74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84CFF-89D6-472E-9181-8AEE00132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1550B-DCBC-4CF0-96D5-BBFFC2567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082A2-0623-437C-9CC3-C430CF0DA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52709-B789-4EC9-8D1F-3351B65C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B7092-73C0-48A0-AB90-33DF299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F7783-4D2E-4DB3-95CF-34BD27FD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9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D460-87A1-43D2-A462-08F758F3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2994A-751F-4A9E-B3C9-177B58CB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30AAB-5015-4892-99D8-14771BC7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AEB47-4381-4C0A-8B8D-8ED81FF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6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1A86-61D0-4F05-806D-873E7876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C7B5E-9DBB-4A92-829F-FC8688A3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75CF-AB74-4312-B018-F6B3EA53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9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1CDC-3751-4E6A-93A1-58E7F902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26B2-7980-42A3-81A5-E743100B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6B42-9621-4791-B86F-6EE0D558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321F-8061-453D-A93A-765414F6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7AAA-11C9-4B95-8658-1AF31364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173-4EC5-4B3C-9C43-1EED279A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50AD-3B52-4D42-AED1-19BB7C1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B73E6-4BE7-4B1C-BBDE-78C03D2A7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2D9C4-BD60-470B-9A41-A156735F8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0FB8F-7336-486D-AFA8-0A44A7D1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439F7-C1D6-4556-990D-B667D0EE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23BB3-58C1-44D8-B4CF-190B8F51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3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422DB-26D2-4DD3-936B-C36FEC94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6C796-B4A3-4EE9-8F38-A0C3C5FB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EE23-4604-4759-B64D-5FFC498E7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81C3-8343-4B3A-83BF-2277ABC33D0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C9B1-10CF-4E31-AD07-AE6E24D1D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86A7-5B76-4027-AD65-2C7F2F20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E0F9-54E7-4A98-8C39-2F38A6F4C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0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32AAD1-6D4A-4F49-97ED-26F9176C4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0"/>
            <a:ext cx="4761905" cy="476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6910B-BB4A-4295-9F73-80A520BA88D9}"/>
              </a:ext>
            </a:extLst>
          </p:cNvPr>
          <p:cNvSpPr txBox="1"/>
          <p:nvPr/>
        </p:nvSpPr>
        <p:spPr>
          <a:xfrm>
            <a:off x="3600729" y="4782845"/>
            <a:ext cx="49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Bradley Hand ITC" panose="03070402050302030203" pitchFamily="66" charset="0"/>
              </a:rPr>
              <a:t>Lucidify Image Dehazer</a:t>
            </a:r>
          </a:p>
        </p:txBody>
      </p:sp>
    </p:spTree>
    <p:extLst>
      <p:ext uri="{BB962C8B-B14F-4D97-AF65-F5344CB8AC3E}">
        <p14:creationId xmlns:p14="http://schemas.microsoft.com/office/powerpoint/2010/main" val="18846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9203635" y="0"/>
            <a:ext cx="29883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4AC7-DD65-4B26-9160-16D63E719646}"/>
              </a:ext>
            </a:extLst>
          </p:cNvPr>
          <p:cNvSpPr/>
          <p:nvPr/>
        </p:nvSpPr>
        <p:spPr>
          <a:xfrm>
            <a:off x="8806070" y="80701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6CAE3-6B79-4DEF-8DC8-0636ABE4290B}"/>
              </a:ext>
            </a:extLst>
          </p:cNvPr>
          <p:cNvSpPr/>
          <p:nvPr/>
        </p:nvSpPr>
        <p:spPr>
          <a:xfrm>
            <a:off x="8806070" y="296020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33A5C-AE88-49DE-A056-59E44FD67EBA}"/>
              </a:ext>
            </a:extLst>
          </p:cNvPr>
          <p:cNvSpPr/>
          <p:nvPr/>
        </p:nvSpPr>
        <p:spPr>
          <a:xfrm>
            <a:off x="8806070" y="5113394"/>
            <a:ext cx="795130" cy="795130"/>
          </a:xfrm>
          <a:prstGeom prst="ellipse">
            <a:avLst/>
          </a:prstGeom>
          <a:solidFill>
            <a:srgbClr val="00BF6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9093E-957E-4252-9529-1D64B3C2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3167269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94F08-20DF-4B72-A041-9C2B8078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3" y="5320459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BEF66-8F40-4984-A25A-25F040D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997803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998765" y="5179654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8269-4177-463C-9D95-F448E55FF5E8}"/>
              </a:ext>
            </a:extLst>
          </p:cNvPr>
          <p:cNvSpPr txBox="1"/>
          <p:nvPr/>
        </p:nvSpPr>
        <p:spPr>
          <a:xfrm>
            <a:off x="1567308" y="860600"/>
            <a:ext cx="5190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Bradley Hand ITC" panose="03070402050302030203" pitchFamily="66" charset="0"/>
              </a:rPr>
              <a:t>Performance Metrics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27C2-07F6-4308-BD8E-7D20886AE4B6}"/>
              </a:ext>
            </a:extLst>
          </p:cNvPr>
          <p:cNvSpPr txBox="1"/>
          <p:nvPr/>
        </p:nvSpPr>
        <p:spPr>
          <a:xfrm>
            <a:off x="488911" y="2231840"/>
            <a:ext cx="8127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The performance metrics used in the evaluation of the model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MSE – Mean Squared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PSNR – Peak Signal to Noise Ratio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SSIM – Structural Similarity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The testing set of our model included 500 images based on which these metrics were calculated.</a:t>
            </a:r>
          </a:p>
        </p:txBody>
      </p:sp>
    </p:spTree>
    <p:extLst>
      <p:ext uri="{BB962C8B-B14F-4D97-AF65-F5344CB8AC3E}">
        <p14:creationId xmlns:p14="http://schemas.microsoft.com/office/powerpoint/2010/main" val="2125684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9203635" y="0"/>
            <a:ext cx="29883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4AC7-DD65-4B26-9160-16D63E719646}"/>
              </a:ext>
            </a:extLst>
          </p:cNvPr>
          <p:cNvSpPr/>
          <p:nvPr/>
        </p:nvSpPr>
        <p:spPr>
          <a:xfrm>
            <a:off x="8806070" y="80701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6CAE3-6B79-4DEF-8DC8-0636ABE4290B}"/>
              </a:ext>
            </a:extLst>
          </p:cNvPr>
          <p:cNvSpPr/>
          <p:nvPr/>
        </p:nvSpPr>
        <p:spPr>
          <a:xfrm>
            <a:off x="8806070" y="296020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33A5C-AE88-49DE-A056-59E44FD67EBA}"/>
              </a:ext>
            </a:extLst>
          </p:cNvPr>
          <p:cNvSpPr/>
          <p:nvPr/>
        </p:nvSpPr>
        <p:spPr>
          <a:xfrm>
            <a:off x="8806070" y="5113394"/>
            <a:ext cx="795130" cy="795130"/>
          </a:xfrm>
          <a:prstGeom prst="ellipse">
            <a:avLst/>
          </a:prstGeom>
          <a:solidFill>
            <a:srgbClr val="00BF6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9093E-957E-4252-9529-1D64B3C2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3167269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94F08-20DF-4B72-A041-9C2B8078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3" y="5320459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BEF66-8F40-4984-A25A-25F040D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997803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998765" y="5179654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8269-4177-463C-9D95-F448E55FF5E8}"/>
              </a:ext>
            </a:extLst>
          </p:cNvPr>
          <p:cNvSpPr txBox="1"/>
          <p:nvPr/>
        </p:nvSpPr>
        <p:spPr>
          <a:xfrm>
            <a:off x="3385931" y="807014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Bradley Hand ITC" panose="03070402050302030203" pitchFamily="66" charset="0"/>
              </a:rPr>
              <a:t>PSNR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27C2-07F6-4308-BD8E-7D20886AE4B6}"/>
              </a:ext>
            </a:extLst>
          </p:cNvPr>
          <p:cNvSpPr txBox="1"/>
          <p:nvPr/>
        </p:nvSpPr>
        <p:spPr>
          <a:xfrm>
            <a:off x="488911" y="2231840"/>
            <a:ext cx="8127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PSNR stands for Peak Signal to Noise Ratio.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It can be calculated as 10(log(255</a:t>
            </a:r>
            <a:r>
              <a:rPr lang="en-IN" sz="2400" baseline="30000" dirty="0">
                <a:solidFill>
                  <a:schemeClr val="bg1"/>
                </a:solidFill>
                <a:latin typeface="Bradley Hand ITC" panose="03070402050302030203" pitchFamily="66" charset="0"/>
              </a:rPr>
              <a:t>2</a:t>
            </a: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 / MSE)) for images with pixel values between 0-255, and as 10(log(1 / MSE)) for images with normalized pixel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Higher PSNR values denote the lower perceptual distortion and therefore better quality of the reconstructed 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PSNR for our model was 22.55</a:t>
            </a:r>
          </a:p>
        </p:txBody>
      </p:sp>
    </p:spTree>
    <p:extLst>
      <p:ext uri="{BB962C8B-B14F-4D97-AF65-F5344CB8AC3E}">
        <p14:creationId xmlns:p14="http://schemas.microsoft.com/office/powerpoint/2010/main" val="4123422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9203635" y="0"/>
            <a:ext cx="29883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4AC7-DD65-4B26-9160-16D63E719646}"/>
              </a:ext>
            </a:extLst>
          </p:cNvPr>
          <p:cNvSpPr/>
          <p:nvPr/>
        </p:nvSpPr>
        <p:spPr>
          <a:xfrm>
            <a:off x="8806070" y="80701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6CAE3-6B79-4DEF-8DC8-0636ABE4290B}"/>
              </a:ext>
            </a:extLst>
          </p:cNvPr>
          <p:cNvSpPr/>
          <p:nvPr/>
        </p:nvSpPr>
        <p:spPr>
          <a:xfrm>
            <a:off x="8806070" y="296020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33A5C-AE88-49DE-A056-59E44FD67EBA}"/>
              </a:ext>
            </a:extLst>
          </p:cNvPr>
          <p:cNvSpPr/>
          <p:nvPr/>
        </p:nvSpPr>
        <p:spPr>
          <a:xfrm>
            <a:off x="8806070" y="5113394"/>
            <a:ext cx="795130" cy="795130"/>
          </a:xfrm>
          <a:prstGeom prst="ellipse">
            <a:avLst/>
          </a:prstGeom>
          <a:solidFill>
            <a:srgbClr val="00BF6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9093E-957E-4252-9529-1D64B3C2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3167269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94F08-20DF-4B72-A041-9C2B8078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3" y="5320459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BEF66-8F40-4984-A25A-25F040D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997803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998765" y="5179654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8269-4177-463C-9D95-F448E55FF5E8}"/>
              </a:ext>
            </a:extLst>
          </p:cNvPr>
          <p:cNvSpPr txBox="1"/>
          <p:nvPr/>
        </p:nvSpPr>
        <p:spPr>
          <a:xfrm>
            <a:off x="3385931" y="80701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Bradley Hand ITC" panose="03070402050302030203" pitchFamily="66" charset="0"/>
              </a:rPr>
              <a:t>SSIM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27C2-07F6-4308-BD8E-7D20886AE4B6}"/>
              </a:ext>
            </a:extLst>
          </p:cNvPr>
          <p:cNvSpPr txBox="1"/>
          <p:nvPr/>
        </p:nvSpPr>
        <p:spPr>
          <a:xfrm>
            <a:off x="488911" y="2231840"/>
            <a:ext cx="8127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SSIM stands for Structural Similarity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It is a widely used metric to evaluate the quality of an image or video signal in image processing, and video compression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SSIM for our model was 0.97</a:t>
            </a:r>
          </a:p>
        </p:txBody>
      </p:sp>
    </p:spTree>
    <p:extLst>
      <p:ext uri="{BB962C8B-B14F-4D97-AF65-F5344CB8AC3E}">
        <p14:creationId xmlns:p14="http://schemas.microsoft.com/office/powerpoint/2010/main" val="3187622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77D5A3-3372-4A29-9939-E7154CC28CA3}"/>
              </a:ext>
            </a:extLst>
          </p:cNvPr>
          <p:cNvSpPr txBox="1"/>
          <p:nvPr/>
        </p:nvSpPr>
        <p:spPr>
          <a:xfrm>
            <a:off x="3334410" y="2782669"/>
            <a:ext cx="5523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Some More Dehazed Images</a:t>
            </a:r>
          </a:p>
        </p:txBody>
      </p:sp>
    </p:spTree>
    <p:extLst>
      <p:ext uri="{BB962C8B-B14F-4D97-AF65-F5344CB8AC3E}">
        <p14:creationId xmlns:p14="http://schemas.microsoft.com/office/powerpoint/2010/main" val="20060220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7162C1-C1EE-4221-BC0C-6DDCA6277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5378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7162C1-C1EE-4221-BC0C-6DDCA6277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783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7162C1-C1EE-4221-BC0C-6DDCA6277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550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7162C1-C1EE-4221-BC0C-6DDCA6277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3421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2504661" y="0"/>
            <a:ext cx="968733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332843" y="3429000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Bradley Hand ITC" panose="03070402050302030203" pitchFamily="66" charset="0"/>
              </a:rPr>
              <a:t>Thank You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78B3C-5766-4F14-8B05-3593B599CFF1}"/>
              </a:ext>
            </a:extLst>
          </p:cNvPr>
          <p:cNvSpPr txBox="1"/>
          <p:nvPr/>
        </p:nvSpPr>
        <p:spPr>
          <a:xfrm>
            <a:off x="7225749" y="4965748"/>
            <a:ext cx="4470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latin typeface="Bradley Hand ITC" panose="03070402050302030203" pitchFamily="66" charset="0"/>
              </a:rPr>
              <a:t>CE063</a:t>
            </a:r>
            <a:r>
              <a:rPr lang="en-IN" sz="2400" dirty="0">
                <a:latin typeface="Bradley Hand ITC" panose="03070402050302030203" pitchFamily="66" charset="0"/>
              </a:rPr>
              <a:t> Krish Makadia</a:t>
            </a:r>
          </a:p>
          <a:p>
            <a:pPr algn="r"/>
            <a:r>
              <a:rPr lang="en-IN" sz="2400" b="1" dirty="0">
                <a:latin typeface="Bradley Hand ITC" panose="03070402050302030203" pitchFamily="66" charset="0"/>
              </a:rPr>
              <a:t>CE071</a:t>
            </a:r>
            <a:r>
              <a:rPr lang="en-IN" sz="2400" dirty="0">
                <a:latin typeface="Bradley Hand ITC" panose="03070402050302030203" pitchFamily="66" charset="0"/>
              </a:rPr>
              <a:t> Murtaza Mister</a:t>
            </a:r>
          </a:p>
          <a:p>
            <a:pPr algn="r"/>
            <a:r>
              <a:rPr lang="en-IN" sz="2400" b="1" dirty="0">
                <a:latin typeface="Bradley Hand ITC" panose="03070402050302030203" pitchFamily="66" charset="0"/>
              </a:rPr>
              <a:t>CE073</a:t>
            </a:r>
            <a:r>
              <a:rPr lang="en-IN" sz="2400" dirty="0">
                <a:latin typeface="Bradley Hand ITC" panose="03070402050302030203" pitchFamily="66" charset="0"/>
              </a:rPr>
              <a:t> Shrey Naik</a:t>
            </a:r>
          </a:p>
        </p:txBody>
      </p:sp>
    </p:spTree>
    <p:extLst>
      <p:ext uri="{BB962C8B-B14F-4D97-AF65-F5344CB8AC3E}">
        <p14:creationId xmlns:p14="http://schemas.microsoft.com/office/powerpoint/2010/main" val="19732640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483919-8B74-45F1-8DEE-6370C613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4" y="0"/>
            <a:ext cx="94773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651EF9-3734-4D99-BCD2-F1D54848F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88"/>
            <a:ext cx="2714624" cy="27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0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483919-8B74-45F1-8DEE-6370C613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624" y="0"/>
            <a:ext cx="94773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651EF9-3734-4D99-BCD2-F1D54848F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71688"/>
            <a:ext cx="2714623" cy="27146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A6CE6-8F5A-4B70-844E-6712973FD82B}"/>
              </a:ext>
            </a:extLst>
          </p:cNvPr>
          <p:cNvSpPr txBox="1"/>
          <p:nvPr/>
        </p:nvSpPr>
        <p:spPr>
          <a:xfrm>
            <a:off x="219075" y="3695699"/>
            <a:ext cx="2257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</a:rPr>
              <a:t>With Lucidify, you can remove the haze from your images, thereby making the vision better.</a:t>
            </a:r>
          </a:p>
        </p:txBody>
      </p:sp>
    </p:spTree>
    <p:extLst>
      <p:ext uri="{BB962C8B-B14F-4D97-AF65-F5344CB8AC3E}">
        <p14:creationId xmlns:p14="http://schemas.microsoft.com/office/powerpoint/2010/main" val="4213937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0013 -0.1564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9203635" y="0"/>
            <a:ext cx="29883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4AC7-DD65-4B26-9160-16D63E719646}"/>
              </a:ext>
            </a:extLst>
          </p:cNvPr>
          <p:cNvSpPr/>
          <p:nvPr/>
        </p:nvSpPr>
        <p:spPr>
          <a:xfrm>
            <a:off x="8806070" y="807014"/>
            <a:ext cx="795130" cy="795130"/>
          </a:xfrm>
          <a:prstGeom prst="ellipse">
            <a:avLst/>
          </a:prstGeom>
          <a:solidFill>
            <a:srgbClr val="00BF6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6CAE3-6B79-4DEF-8DC8-0636ABE4290B}"/>
              </a:ext>
            </a:extLst>
          </p:cNvPr>
          <p:cNvSpPr/>
          <p:nvPr/>
        </p:nvSpPr>
        <p:spPr>
          <a:xfrm>
            <a:off x="8816009" y="2943928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33A5C-AE88-49DE-A056-59E44FD67EBA}"/>
              </a:ext>
            </a:extLst>
          </p:cNvPr>
          <p:cNvSpPr/>
          <p:nvPr/>
        </p:nvSpPr>
        <p:spPr>
          <a:xfrm>
            <a:off x="8816009" y="511339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9093E-957E-4252-9529-1D64B3C2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74" y="3150993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94F08-20DF-4B72-A041-9C2B8078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74" y="5320459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BEF66-8F40-4984-A25A-25F040D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997803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880324" y="955813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Purpose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038C3-926F-480E-A1B5-0A9953B6ECDE}"/>
              </a:ext>
            </a:extLst>
          </p:cNvPr>
          <p:cNvSpPr txBox="1"/>
          <p:nvPr/>
        </p:nvSpPr>
        <p:spPr>
          <a:xfrm>
            <a:off x="626164" y="2193165"/>
            <a:ext cx="7762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kern="1200" dirty="0">
                <a:solidFill>
                  <a:srgbClr val="FFFFFF"/>
                </a:solidFill>
                <a:effectLst/>
                <a:latin typeface="Bradley Hand ITC" panose="03070402050302030203" pitchFamily="66" charset="0"/>
                <a:ea typeface="+mn-ea"/>
                <a:cs typeface="+mn-cs"/>
              </a:rPr>
              <a:t>Haze is a common atmospheric phenomenon that can impair daily life and machine vision systems.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kern="1200" dirty="0">
                <a:solidFill>
                  <a:srgbClr val="FFFFFF"/>
                </a:solidFill>
                <a:effectLst/>
                <a:latin typeface="Bradley Hand ITC" panose="03070402050302030203" pitchFamily="66" charset="0"/>
                <a:ea typeface="+mn-ea"/>
                <a:cs typeface="+mn-cs"/>
              </a:rPr>
              <a:t>It reduces visibility and the contrast of the images.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kern="1200" dirty="0">
                <a:solidFill>
                  <a:srgbClr val="FFFFFF"/>
                </a:solidFill>
                <a:effectLst/>
                <a:latin typeface="Bradley Hand ITC" panose="03070402050302030203" pitchFamily="66" charset="0"/>
                <a:ea typeface="+mn-ea"/>
                <a:cs typeface="+mn-cs"/>
              </a:rPr>
              <a:t>To find a solution to this problem, we have create an image dehazer based on deep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247004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9203635" y="0"/>
            <a:ext cx="29883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4AC7-DD65-4B26-9160-16D63E719646}"/>
              </a:ext>
            </a:extLst>
          </p:cNvPr>
          <p:cNvSpPr/>
          <p:nvPr/>
        </p:nvSpPr>
        <p:spPr>
          <a:xfrm>
            <a:off x="8806070" y="80701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6CAE3-6B79-4DEF-8DC8-0636ABE4290B}"/>
              </a:ext>
            </a:extLst>
          </p:cNvPr>
          <p:cNvSpPr/>
          <p:nvPr/>
        </p:nvSpPr>
        <p:spPr>
          <a:xfrm>
            <a:off x="8806070" y="2960204"/>
            <a:ext cx="795130" cy="795130"/>
          </a:xfrm>
          <a:prstGeom prst="ellipse">
            <a:avLst/>
          </a:prstGeom>
          <a:solidFill>
            <a:srgbClr val="00BF6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33A5C-AE88-49DE-A056-59E44FD67EBA}"/>
              </a:ext>
            </a:extLst>
          </p:cNvPr>
          <p:cNvSpPr/>
          <p:nvPr/>
        </p:nvSpPr>
        <p:spPr>
          <a:xfrm>
            <a:off x="8806070" y="511339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9093E-957E-4252-9529-1D64B3C2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3167269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94F08-20DF-4B72-A041-9C2B8078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3" y="5320459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BEF66-8F40-4984-A25A-25F040D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997803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880926" y="310583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038C3-926F-480E-A1B5-0A9953B6ECDE}"/>
              </a:ext>
            </a:extLst>
          </p:cNvPr>
          <p:cNvSpPr txBox="1"/>
          <p:nvPr/>
        </p:nvSpPr>
        <p:spPr>
          <a:xfrm>
            <a:off x="526773" y="2261082"/>
            <a:ext cx="77624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Bradley Hand ITC" panose="03070402050302030203" pitchFamily="66" charset="0"/>
              </a:rPr>
              <a:t>Lucidify Dehazer was created by using Google’s Tensorflow Library for machine learning.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kern="1200" dirty="0">
              <a:solidFill>
                <a:srgbClr val="FFFFFF"/>
              </a:solidFill>
              <a:effectLst/>
              <a:latin typeface="Bradley Hand ITC" panose="03070402050302030203" pitchFamily="66" charset="0"/>
              <a:ea typeface="+mn-ea"/>
              <a:cs typeface="+mn-c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Bradley Hand ITC" panose="03070402050302030203" pitchFamily="66" charset="0"/>
              </a:rPr>
              <a:t>It uses CNN (Convolutional Neural Networks) to remove the haze from the image.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kern="1200" dirty="0">
              <a:solidFill>
                <a:srgbClr val="FFFFFF"/>
              </a:solidFill>
              <a:effectLst/>
              <a:latin typeface="Bradley Hand ITC" panose="03070402050302030203" pitchFamily="66" charset="0"/>
              <a:ea typeface="+mn-ea"/>
              <a:cs typeface="+mn-c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kern="1200" dirty="0">
                <a:solidFill>
                  <a:srgbClr val="FFFFFF"/>
                </a:solidFill>
                <a:effectLst/>
                <a:latin typeface="Bradley Hand ITC" panose="03070402050302030203" pitchFamily="66" charset="0"/>
                <a:ea typeface="+mn-ea"/>
                <a:cs typeface="+mn-cs"/>
              </a:rPr>
              <a:t>This model is trained on a dataset of 5000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Bradley Hand ITC" panose="03070402050302030203" pitchFamily="66" charset="0"/>
              </a:rPr>
              <a:t>This model actually learns the atmospheric haze function and uses it to create an image with minimized haze.</a:t>
            </a:r>
            <a:endParaRPr lang="en-IN" sz="2400" kern="1200" dirty="0">
              <a:solidFill>
                <a:srgbClr val="FFFFFF"/>
              </a:solidFill>
              <a:effectLst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42DFC-CDBE-4193-8997-E9E262D2FBD4}"/>
              </a:ext>
            </a:extLst>
          </p:cNvPr>
          <p:cNvSpPr/>
          <p:nvPr/>
        </p:nvSpPr>
        <p:spPr>
          <a:xfrm>
            <a:off x="4010438" y="80701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 descr="TensorFlow - YouTube">
            <a:extLst>
              <a:ext uri="{FF2B5EF4-FFF2-40B4-BE49-F238E27FC236}">
                <a16:creationId xmlns:a16="http://schemas.microsoft.com/office/drawing/2014/main" id="{28D3499F-6DE9-4219-9AB2-43B2F5ADF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003" y="93457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23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9203635" y="0"/>
            <a:ext cx="29883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4AC7-DD65-4B26-9160-16D63E719646}"/>
              </a:ext>
            </a:extLst>
          </p:cNvPr>
          <p:cNvSpPr/>
          <p:nvPr/>
        </p:nvSpPr>
        <p:spPr>
          <a:xfrm>
            <a:off x="8806070" y="80701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6CAE3-6B79-4DEF-8DC8-0636ABE4290B}"/>
              </a:ext>
            </a:extLst>
          </p:cNvPr>
          <p:cNvSpPr/>
          <p:nvPr/>
        </p:nvSpPr>
        <p:spPr>
          <a:xfrm>
            <a:off x="8806070" y="2960204"/>
            <a:ext cx="795130" cy="795130"/>
          </a:xfrm>
          <a:prstGeom prst="ellipse">
            <a:avLst/>
          </a:prstGeom>
          <a:solidFill>
            <a:srgbClr val="00BF6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33A5C-AE88-49DE-A056-59E44FD67EBA}"/>
              </a:ext>
            </a:extLst>
          </p:cNvPr>
          <p:cNvSpPr/>
          <p:nvPr/>
        </p:nvSpPr>
        <p:spPr>
          <a:xfrm>
            <a:off x="8806070" y="511339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9093E-957E-4252-9529-1D64B3C2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3167269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94F08-20DF-4B72-A041-9C2B8078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3" y="5320459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BEF66-8F40-4984-A25A-25F040D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997803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880926" y="310583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8269-4177-463C-9D95-F448E55FF5E8}"/>
              </a:ext>
            </a:extLst>
          </p:cNvPr>
          <p:cNvSpPr txBox="1"/>
          <p:nvPr/>
        </p:nvSpPr>
        <p:spPr>
          <a:xfrm>
            <a:off x="2590800" y="955813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Bradley Hand ITC" panose="03070402050302030203" pitchFamily="66" charset="0"/>
              </a:rPr>
              <a:t>ARCHITECTURE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61CC8E-9A8C-4666-B6D5-73CC9E2CD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78544"/>
              </p:ext>
            </p:extLst>
          </p:nvPr>
        </p:nvGraphicFramePr>
        <p:xfrm>
          <a:off x="529138" y="2175403"/>
          <a:ext cx="81279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0550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691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80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BF62"/>
                          </a:solidFill>
                          <a:latin typeface="Bradley Hand ITC" panose="03070402050302030203" pitchFamily="66" charset="0"/>
                        </a:rPr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BF62"/>
                          </a:solidFill>
                          <a:latin typeface="Bradley Hand ITC" panose="03070402050302030203" pitchFamily="66" charset="0"/>
                        </a:rPr>
                        <a:t>Filters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BF62"/>
                          </a:solidFill>
                          <a:latin typeface="Bradley Hand ITC" panose="03070402050302030203" pitchFamily="66" charset="0"/>
                        </a:rPr>
                        <a:t>Kernel Size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Conv1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84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Conv2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6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Conv3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97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Conv4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7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Conv5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2478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8D27C2-07F6-4308-BD8E-7D20886AE4B6}"/>
              </a:ext>
            </a:extLst>
          </p:cNvPr>
          <p:cNvSpPr txBox="1"/>
          <p:nvPr/>
        </p:nvSpPr>
        <p:spPr>
          <a:xfrm>
            <a:off x="529138" y="5510959"/>
            <a:ext cx="81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All the layers use L2 regularization and all of them use the same ReLU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2403470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9203635" y="0"/>
            <a:ext cx="29883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4AC7-DD65-4B26-9160-16D63E719646}"/>
              </a:ext>
            </a:extLst>
          </p:cNvPr>
          <p:cNvSpPr/>
          <p:nvPr/>
        </p:nvSpPr>
        <p:spPr>
          <a:xfrm>
            <a:off x="8806070" y="80701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6CAE3-6B79-4DEF-8DC8-0636ABE4290B}"/>
              </a:ext>
            </a:extLst>
          </p:cNvPr>
          <p:cNvSpPr/>
          <p:nvPr/>
        </p:nvSpPr>
        <p:spPr>
          <a:xfrm>
            <a:off x="8806070" y="2960204"/>
            <a:ext cx="795130" cy="795130"/>
          </a:xfrm>
          <a:prstGeom prst="ellipse">
            <a:avLst/>
          </a:prstGeom>
          <a:solidFill>
            <a:srgbClr val="00BF6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33A5C-AE88-49DE-A056-59E44FD67EBA}"/>
              </a:ext>
            </a:extLst>
          </p:cNvPr>
          <p:cNvSpPr/>
          <p:nvPr/>
        </p:nvSpPr>
        <p:spPr>
          <a:xfrm>
            <a:off x="8806070" y="511339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9093E-957E-4252-9529-1D64B3C2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3167269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94F08-20DF-4B72-A041-9C2B8078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3" y="5320459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BEF66-8F40-4984-A25A-25F040D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997803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880926" y="310583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8269-4177-463C-9D95-F448E55FF5E8}"/>
              </a:ext>
            </a:extLst>
          </p:cNvPr>
          <p:cNvSpPr txBox="1"/>
          <p:nvPr/>
        </p:nvSpPr>
        <p:spPr>
          <a:xfrm>
            <a:off x="2590800" y="955813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Bradley Hand ITC" panose="03070402050302030203" pitchFamily="66" charset="0"/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27C2-07F6-4308-BD8E-7D20886AE4B6}"/>
              </a:ext>
            </a:extLst>
          </p:cNvPr>
          <p:cNvSpPr txBox="1"/>
          <p:nvPr/>
        </p:nvSpPr>
        <p:spPr>
          <a:xfrm>
            <a:off x="479288" y="2024775"/>
            <a:ext cx="8127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While compiling the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Adam optimizer was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Batch Size of images was 32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Also, MSE (Mean Squared Error) was used to calculate loss during each epoch.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Based on this loss, the parameters were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SGD and other optimizers were also tried, but Adam gave the best results.</a:t>
            </a:r>
          </a:p>
        </p:txBody>
      </p:sp>
    </p:spTree>
    <p:extLst>
      <p:ext uri="{BB962C8B-B14F-4D97-AF65-F5344CB8AC3E}">
        <p14:creationId xmlns:p14="http://schemas.microsoft.com/office/powerpoint/2010/main" val="1512443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9203635" y="0"/>
            <a:ext cx="29883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4AC7-DD65-4B26-9160-16D63E719646}"/>
              </a:ext>
            </a:extLst>
          </p:cNvPr>
          <p:cNvSpPr/>
          <p:nvPr/>
        </p:nvSpPr>
        <p:spPr>
          <a:xfrm>
            <a:off x="8806070" y="80701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6CAE3-6B79-4DEF-8DC8-0636ABE4290B}"/>
              </a:ext>
            </a:extLst>
          </p:cNvPr>
          <p:cNvSpPr/>
          <p:nvPr/>
        </p:nvSpPr>
        <p:spPr>
          <a:xfrm>
            <a:off x="8806070" y="2960204"/>
            <a:ext cx="795130" cy="795130"/>
          </a:xfrm>
          <a:prstGeom prst="ellipse">
            <a:avLst/>
          </a:prstGeom>
          <a:solidFill>
            <a:srgbClr val="00BF6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33A5C-AE88-49DE-A056-59E44FD67EBA}"/>
              </a:ext>
            </a:extLst>
          </p:cNvPr>
          <p:cNvSpPr/>
          <p:nvPr/>
        </p:nvSpPr>
        <p:spPr>
          <a:xfrm>
            <a:off x="8806070" y="511339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9093E-957E-4252-9529-1D64B3C2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3167269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94F08-20DF-4B72-A041-9C2B8078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3" y="5320459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BEF66-8F40-4984-A25A-25F040D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997803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880926" y="310583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8269-4177-463C-9D95-F448E55FF5E8}"/>
              </a:ext>
            </a:extLst>
          </p:cNvPr>
          <p:cNvSpPr txBox="1"/>
          <p:nvPr/>
        </p:nvSpPr>
        <p:spPr>
          <a:xfrm>
            <a:off x="1567308" y="860600"/>
            <a:ext cx="6051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Bradley Hand ITC" panose="03070402050302030203" pitchFamily="66" charset="0"/>
              </a:rPr>
              <a:t>Atmospheric Scattering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27C2-07F6-4308-BD8E-7D20886AE4B6}"/>
              </a:ext>
            </a:extLst>
          </p:cNvPr>
          <p:cNvSpPr txBox="1"/>
          <p:nvPr/>
        </p:nvSpPr>
        <p:spPr>
          <a:xfrm>
            <a:off x="529136" y="2129207"/>
            <a:ext cx="8127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This model assumes that the hazy images are based on the following function:</a:t>
            </a:r>
            <a:b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I(x) = J(x)t(x) + A(1 – t(x))</a:t>
            </a:r>
            <a:b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where,</a:t>
            </a:r>
            <a:b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I(x) is the hazy image</a:t>
            </a:r>
            <a:b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J(x) is the original image</a:t>
            </a:r>
            <a:b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t(x) is a transmission matrix</a:t>
            </a:r>
            <a:b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A is the global atmospheric lightning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t(x) represents the amount of light that reaches the camera from the object.</a:t>
            </a:r>
          </a:p>
        </p:txBody>
      </p:sp>
    </p:spTree>
    <p:extLst>
      <p:ext uri="{BB962C8B-B14F-4D97-AF65-F5344CB8AC3E}">
        <p14:creationId xmlns:p14="http://schemas.microsoft.com/office/powerpoint/2010/main" val="3993199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C5FF6F-C7AB-42DB-B740-19439115886F}"/>
              </a:ext>
            </a:extLst>
          </p:cNvPr>
          <p:cNvSpPr/>
          <p:nvPr/>
        </p:nvSpPr>
        <p:spPr>
          <a:xfrm>
            <a:off x="9203635" y="0"/>
            <a:ext cx="29883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84AC7-DD65-4B26-9160-16D63E719646}"/>
              </a:ext>
            </a:extLst>
          </p:cNvPr>
          <p:cNvSpPr/>
          <p:nvPr/>
        </p:nvSpPr>
        <p:spPr>
          <a:xfrm>
            <a:off x="8806070" y="80701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6CAE3-6B79-4DEF-8DC8-0636ABE4290B}"/>
              </a:ext>
            </a:extLst>
          </p:cNvPr>
          <p:cNvSpPr/>
          <p:nvPr/>
        </p:nvSpPr>
        <p:spPr>
          <a:xfrm>
            <a:off x="8806070" y="2960204"/>
            <a:ext cx="795130" cy="795130"/>
          </a:xfrm>
          <a:prstGeom prst="ellipse">
            <a:avLst/>
          </a:prstGeom>
          <a:solidFill>
            <a:srgbClr val="00BF6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33A5C-AE88-49DE-A056-59E44FD67EBA}"/>
              </a:ext>
            </a:extLst>
          </p:cNvPr>
          <p:cNvSpPr/>
          <p:nvPr/>
        </p:nvSpPr>
        <p:spPr>
          <a:xfrm>
            <a:off x="8806070" y="5113394"/>
            <a:ext cx="795130" cy="79513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9093E-957E-4252-9529-1D64B3C2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3167269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94F08-20DF-4B72-A041-9C2B8078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3" y="5320459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BEF66-8F40-4984-A25A-25F040D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997803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4533F-3054-4CEE-92A2-B1F3CFD8908B}"/>
              </a:ext>
            </a:extLst>
          </p:cNvPr>
          <p:cNvSpPr txBox="1"/>
          <p:nvPr/>
        </p:nvSpPr>
        <p:spPr>
          <a:xfrm>
            <a:off x="9880926" y="310583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Bradley Hand ITC" panose="03070402050302030203" pitchFamily="66" charset="0"/>
              </a:rPr>
              <a:t>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8269-4177-463C-9D95-F448E55FF5E8}"/>
              </a:ext>
            </a:extLst>
          </p:cNvPr>
          <p:cNvSpPr txBox="1"/>
          <p:nvPr/>
        </p:nvSpPr>
        <p:spPr>
          <a:xfrm>
            <a:off x="1567308" y="860600"/>
            <a:ext cx="6051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Bradley Hand ITC" panose="03070402050302030203" pitchFamily="66" charset="0"/>
              </a:rPr>
              <a:t>Atmospheric Scattering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27C2-07F6-4308-BD8E-7D20886AE4B6}"/>
              </a:ext>
            </a:extLst>
          </p:cNvPr>
          <p:cNvSpPr txBox="1"/>
          <p:nvPr/>
        </p:nvSpPr>
        <p:spPr>
          <a:xfrm>
            <a:off x="529136" y="2129207"/>
            <a:ext cx="8127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The equation can be reframed as:</a:t>
            </a:r>
            <a:b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J(x) = K(x)I(x) – K(x) +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Hence, after the image is passed through the model, the model estimates K(x) after the 5</a:t>
            </a:r>
            <a:r>
              <a:rPr lang="en-IN" sz="2400" baseline="30000" dirty="0">
                <a:solidFill>
                  <a:schemeClr val="bg1"/>
                </a:solidFill>
                <a:latin typeface="Bradley Hand ITC" panose="03070402050302030203" pitchFamily="66" charset="0"/>
              </a:rPr>
              <a:t>th</a:t>
            </a: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 convolutional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radley Hand ITC" panose="03070402050302030203" pitchFamily="66" charset="0"/>
              </a:rPr>
              <a:t>Using the equation above, we can calculate the original image matrix and hence get a dehazed image.</a:t>
            </a:r>
          </a:p>
        </p:txBody>
      </p:sp>
    </p:spTree>
    <p:extLst>
      <p:ext uri="{BB962C8B-B14F-4D97-AF65-F5344CB8AC3E}">
        <p14:creationId xmlns:p14="http://schemas.microsoft.com/office/powerpoint/2010/main" val="2843602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572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 Naik</dc:creator>
  <cp:lastModifiedBy>Shrey Naik</cp:lastModifiedBy>
  <cp:revision>28</cp:revision>
  <dcterms:created xsi:type="dcterms:W3CDTF">2023-04-29T08:45:28Z</dcterms:created>
  <dcterms:modified xsi:type="dcterms:W3CDTF">2023-04-29T12:03:58Z</dcterms:modified>
</cp:coreProperties>
</file>