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8" r:id="rId2"/>
    <p:sldId id="284" r:id="rId3"/>
    <p:sldId id="285" r:id="rId4"/>
    <p:sldId id="286" r:id="rId5"/>
    <p:sldId id="282" r:id="rId6"/>
    <p:sldId id="287" r:id="rId7"/>
    <p:sldId id="278" r:id="rId8"/>
    <p:sldId id="279" r:id="rId9"/>
    <p:sldId id="280" r:id="rId10"/>
    <p:sldId id="281" r:id="rId11"/>
    <p:sldId id="288" r:id="rId12"/>
    <p:sldId id="289" r:id="rId13"/>
    <p:sldId id="257" r:id="rId14"/>
    <p:sldId id="256" r:id="rId15"/>
    <p:sldId id="258" r:id="rId16"/>
    <p:sldId id="259" r:id="rId17"/>
    <p:sldId id="260" r:id="rId18"/>
    <p:sldId id="261" r:id="rId19"/>
    <p:sldId id="264" r:id="rId20"/>
    <p:sldId id="262" r:id="rId21"/>
    <p:sldId id="263" r:id="rId22"/>
    <p:sldId id="265" r:id="rId23"/>
    <p:sldId id="266" r:id="rId24"/>
    <p:sldId id="267" r:id="rId25"/>
    <p:sldId id="277" r:id="rId26"/>
    <p:sldId id="268" r:id="rId27"/>
    <p:sldId id="269" r:id="rId28"/>
    <p:sldId id="270" r:id="rId29"/>
    <p:sldId id="271" r:id="rId30"/>
    <p:sldId id="272" r:id="rId31"/>
    <p:sldId id="273" r:id="rId32"/>
    <p:sldId id="297" r:id="rId33"/>
    <p:sldId id="290" r:id="rId34"/>
    <p:sldId id="291" r:id="rId35"/>
    <p:sldId id="274" r:id="rId36"/>
    <p:sldId id="292" r:id="rId37"/>
    <p:sldId id="293" r:id="rId38"/>
    <p:sldId id="294" r:id="rId39"/>
    <p:sldId id="295" r:id="rId40"/>
    <p:sldId id="296" r:id="rId41"/>
    <p:sldId id="275" r:id="rId42"/>
    <p:sldId id="276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A3D1A-FB56-410E-9846-71A32DF71BD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CB580EC-F9DC-43BE-B10A-D827123A635B}">
      <dgm:prSet phldrT="[Text]"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8E0F398B-134F-4E9F-9D8D-F650009808A2}" type="parTrans" cxnId="{8FD7E3C2-6189-47B5-B10C-06E28742D450}">
      <dgm:prSet/>
      <dgm:spPr/>
      <dgm:t>
        <a:bodyPr/>
        <a:lstStyle/>
        <a:p>
          <a:endParaRPr lang="en-US"/>
        </a:p>
      </dgm:t>
    </dgm:pt>
    <dgm:pt modelId="{DDB9A6F8-3BCB-4B94-8708-3B233318C921}" type="sibTrans" cxnId="{8FD7E3C2-6189-47B5-B10C-06E28742D450}">
      <dgm:prSet/>
      <dgm:spPr/>
      <dgm:t>
        <a:bodyPr/>
        <a:lstStyle/>
        <a:p>
          <a:endParaRPr lang="en-US"/>
        </a:p>
      </dgm:t>
    </dgm:pt>
    <dgm:pt modelId="{660BB5C0-40EE-448A-B1D1-F3F8AE8471D9}">
      <dgm:prSet phldrT="[Text]"/>
      <dgm:spPr/>
      <dgm:t>
        <a:bodyPr/>
        <a:lstStyle/>
        <a:p>
          <a:r>
            <a:rPr lang="en-US" dirty="0" smtClean="0"/>
            <a:t>CBOW	</a:t>
          </a:r>
          <a:endParaRPr lang="en-US" dirty="0"/>
        </a:p>
      </dgm:t>
    </dgm:pt>
    <dgm:pt modelId="{14B1C21A-6E89-48FA-8202-EDAA4D82B8B0}" type="parTrans" cxnId="{D22D26BF-4BB9-4E36-8582-7B8D2FF5D02E}">
      <dgm:prSet/>
      <dgm:spPr/>
      <dgm:t>
        <a:bodyPr/>
        <a:lstStyle/>
        <a:p>
          <a:endParaRPr lang="en-US"/>
        </a:p>
      </dgm:t>
    </dgm:pt>
    <dgm:pt modelId="{53660A87-A6D6-4718-A00C-001DC70FF82A}" type="sibTrans" cxnId="{D22D26BF-4BB9-4E36-8582-7B8D2FF5D02E}">
      <dgm:prSet/>
      <dgm:spPr/>
      <dgm:t>
        <a:bodyPr/>
        <a:lstStyle/>
        <a:p>
          <a:endParaRPr lang="en-US"/>
        </a:p>
      </dgm:t>
    </dgm:pt>
    <dgm:pt modelId="{EE263C14-887F-4247-BBF6-1CF60817C866}">
      <dgm:prSet phldrT="[Text]"/>
      <dgm:spPr/>
      <dgm:t>
        <a:bodyPr/>
        <a:lstStyle/>
        <a:p>
          <a:r>
            <a:rPr lang="en-US" dirty="0" smtClean="0"/>
            <a:t>Skip Gram</a:t>
          </a:r>
          <a:endParaRPr lang="en-US" dirty="0"/>
        </a:p>
      </dgm:t>
    </dgm:pt>
    <dgm:pt modelId="{48DD8544-3F02-4527-A872-4FAA16591AA5}" type="parTrans" cxnId="{DD5B1767-6731-4DD4-B8CD-A8732AE50B46}">
      <dgm:prSet/>
      <dgm:spPr/>
      <dgm:t>
        <a:bodyPr/>
        <a:lstStyle/>
        <a:p>
          <a:endParaRPr lang="en-US"/>
        </a:p>
      </dgm:t>
    </dgm:pt>
    <dgm:pt modelId="{481D1D30-8D0D-4B18-BF57-85DE058B949B}" type="sibTrans" cxnId="{DD5B1767-6731-4DD4-B8CD-A8732AE50B46}">
      <dgm:prSet/>
      <dgm:spPr/>
      <dgm:t>
        <a:bodyPr/>
        <a:lstStyle/>
        <a:p>
          <a:endParaRPr lang="en-US"/>
        </a:p>
      </dgm:t>
    </dgm:pt>
    <dgm:pt modelId="{E0D174FC-C248-46B9-9560-60A24EAB92E7}" type="pres">
      <dgm:prSet presAssocID="{8EFA3D1A-FB56-410E-9846-71A32DF71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5058D1-AEB4-4596-9D3C-2C0E30D912E0}" type="pres">
      <dgm:prSet presAssocID="{CCB580EC-F9DC-43BE-B10A-D827123A635B}" presName="hierRoot1" presStyleCnt="0">
        <dgm:presLayoutVars>
          <dgm:hierBranch val="init"/>
        </dgm:presLayoutVars>
      </dgm:prSet>
      <dgm:spPr/>
    </dgm:pt>
    <dgm:pt modelId="{8CE04C20-DF59-45FD-B5FB-247340E31ECF}" type="pres">
      <dgm:prSet presAssocID="{CCB580EC-F9DC-43BE-B10A-D827123A635B}" presName="rootComposite1" presStyleCnt="0"/>
      <dgm:spPr/>
    </dgm:pt>
    <dgm:pt modelId="{8E001EA9-F995-4874-8CAF-210F2AE091FC}" type="pres">
      <dgm:prSet presAssocID="{CCB580EC-F9DC-43BE-B10A-D827123A635B}" presName="rootText1" presStyleLbl="node0" presStyleIdx="0" presStyleCnt="1" custAng="0" custLinFactNeighborX="-3483" custLinFactNeighborY="-3483">
        <dgm:presLayoutVars>
          <dgm:chPref val="3"/>
        </dgm:presLayoutVars>
      </dgm:prSet>
      <dgm:spPr/>
    </dgm:pt>
    <dgm:pt modelId="{6DC74019-DE9C-4E1D-9D9E-D57FCBDB8272}" type="pres">
      <dgm:prSet presAssocID="{CCB580EC-F9DC-43BE-B10A-D827123A635B}" presName="rootConnector1" presStyleLbl="node1" presStyleIdx="0" presStyleCnt="0"/>
      <dgm:spPr/>
    </dgm:pt>
    <dgm:pt modelId="{CF75A69C-7BD4-44A1-A65D-552FBE80BFCA}" type="pres">
      <dgm:prSet presAssocID="{CCB580EC-F9DC-43BE-B10A-D827123A635B}" presName="hierChild2" presStyleCnt="0"/>
      <dgm:spPr/>
    </dgm:pt>
    <dgm:pt modelId="{31E519CC-7CBC-4410-BBD1-B0DCAB01E909}" type="pres">
      <dgm:prSet presAssocID="{14B1C21A-6E89-48FA-8202-EDAA4D82B8B0}" presName="Name37" presStyleLbl="parChTrans1D2" presStyleIdx="0" presStyleCnt="2"/>
      <dgm:spPr/>
    </dgm:pt>
    <dgm:pt modelId="{49167804-88B9-43ED-905C-0D119DE15869}" type="pres">
      <dgm:prSet presAssocID="{660BB5C0-40EE-448A-B1D1-F3F8AE8471D9}" presName="hierRoot2" presStyleCnt="0">
        <dgm:presLayoutVars>
          <dgm:hierBranch val="init"/>
        </dgm:presLayoutVars>
      </dgm:prSet>
      <dgm:spPr/>
    </dgm:pt>
    <dgm:pt modelId="{0193576C-6D1A-4B45-A7DD-995F67B9A1D6}" type="pres">
      <dgm:prSet presAssocID="{660BB5C0-40EE-448A-B1D1-F3F8AE8471D9}" presName="rootComposite" presStyleCnt="0"/>
      <dgm:spPr/>
    </dgm:pt>
    <dgm:pt modelId="{3E079145-8039-47FE-B854-FD9CE484E91F}" type="pres">
      <dgm:prSet presAssocID="{660BB5C0-40EE-448A-B1D1-F3F8AE8471D9}" presName="rootText" presStyleLbl="node2" presStyleIdx="0" presStyleCnt="2" custScaleY="56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77492-27E7-45AD-9641-A265C673DD5E}" type="pres">
      <dgm:prSet presAssocID="{660BB5C0-40EE-448A-B1D1-F3F8AE8471D9}" presName="rootConnector" presStyleLbl="node2" presStyleIdx="0" presStyleCnt="2"/>
      <dgm:spPr/>
    </dgm:pt>
    <dgm:pt modelId="{700ADA94-CA4C-449B-87C6-92EC211416CB}" type="pres">
      <dgm:prSet presAssocID="{660BB5C0-40EE-448A-B1D1-F3F8AE8471D9}" presName="hierChild4" presStyleCnt="0"/>
      <dgm:spPr/>
    </dgm:pt>
    <dgm:pt modelId="{B85F8ABF-1A74-47DA-97A8-95F16F0ECFC5}" type="pres">
      <dgm:prSet presAssocID="{660BB5C0-40EE-448A-B1D1-F3F8AE8471D9}" presName="hierChild5" presStyleCnt="0"/>
      <dgm:spPr/>
    </dgm:pt>
    <dgm:pt modelId="{AEAF6CF2-9D6D-4B6A-A941-5F35013E4880}" type="pres">
      <dgm:prSet presAssocID="{48DD8544-3F02-4527-A872-4FAA16591AA5}" presName="Name37" presStyleLbl="parChTrans1D2" presStyleIdx="1" presStyleCnt="2"/>
      <dgm:spPr/>
    </dgm:pt>
    <dgm:pt modelId="{F7259921-6851-4D6A-A2D7-28186C1ED227}" type="pres">
      <dgm:prSet presAssocID="{EE263C14-887F-4247-BBF6-1CF60817C866}" presName="hierRoot2" presStyleCnt="0">
        <dgm:presLayoutVars>
          <dgm:hierBranch val="init"/>
        </dgm:presLayoutVars>
      </dgm:prSet>
      <dgm:spPr/>
    </dgm:pt>
    <dgm:pt modelId="{EE28CA59-247F-47ED-ADF6-12608AC95E60}" type="pres">
      <dgm:prSet presAssocID="{EE263C14-887F-4247-BBF6-1CF60817C866}" presName="rootComposite" presStyleCnt="0"/>
      <dgm:spPr/>
    </dgm:pt>
    <dgm:pt modelId="{F7B15F6E-E035-4518-BD36-435B2A8D154C}" type="pres">
      <dgm:prSet presAssocID="{EE263C14-887F-4247-BBF6-1CF60817C866}" presName="rootText" presStyleLbl="node2" presStyleIdx="1" presStyleCnt="2" custScaleY="58253">
        <dgm:presLayoutVars>
          <dgm:chPref val="3"/>
        </dgm:presLayoutVars>
      </dgm:prSet>
      <dgm:spPr/>
    </dgm:pt>
    <dgm:pt modelId="{942CBAC6-75AE-4F22-BBBE-93DF44D22AC4}" type="pres">
      <dgm:prSet presAssocID="{EE263C14-887F-4247-BBF6-1CF60817C866}" presName="rootConnector" presStyleLbl="node2" presStyleIdx="1" presStyleCnt="2"/>
      <dgm:spPr/>
    </dgm:pt>
    <dgm:pt modelId="{AC81199A-E08D-4A40-AE3E-C36F04526A5E}" type="pres">
      <dgm:prSet presAssocID="{EE263C14-887F-4247-BBF6-1CF60817C866}" presName="hierChild4" presStyleCnt="0"/>
      <dgm:spPr/>
    </dgm:pt>
    <dgm:pt modelId="{D3581E1D-5FAA-41B3-ACF8-4C8508244574}" type="pres">
      <dgm:prSet presAssocID="{EE263C14-887F-4247-BBF6-1CF60817C866}" presName="hierChild5" presStyleCnt="0"/>
      <dgm:spPr/>
    </dgm:pt>
    <dgm:pt modelId="{7AE9DFEC-69AB-44D2-94C0-B2FD9FCC59CA}" type="pres">
      <dgm:prSet presAssocID="{CCB580EC-F9DC-43BE-B10A-D827123A635B}" presName="hierChild3" presStyleCnt="0"/>
      <dgm:spPr/>
    </dgm:pt>
  </dgm:ptLst>
  <dgm:cxnLst>
    <dgm:cxn modelId="{EA16126C-742B-48EC-8B00-8932C31E7925}" type="presOf" srcId="{8EFA3D1A-FB56-410E-9846-71A32DF71BD1}" destId="{E0D174FC-C248-46B9-9560-60A24EAB92E7}" srcOrd="0" destOrd="0" presId="urn:microsoft.com/office/officeart/2005/8/layout/orgChart1"/>
    <dgm:cxn modelId="{95F7D266-1500-4612-BB89-EE039FA7F01F}" type="presOf" srcId="{48DD8544-3F02-4527-A872-4FAA16591AA5}" destId="{AEAF6CF2-9D6D-4B6A-A941-5F35013E4880}" srcOrd="0" destOrd="0" presId="urn:microsoft.com/office/officeart/2005/8/layout/orgChart1"/>
    <dgm:cxn modelId="{A9B0974A-7F13-493E-9564-CDCBCC4B4E3D}" type="presOf" srcId="{EE263C14-887F-4247-BBF6-1CF60817C866}" destId="{942CBAC6-75AE-4F22-BBBE-93DF44D22AC4}" srcOrd="1" destOrd="0" presId="urn:microsoft.com/office/officeart/2005/8/layout/orgChart1"/>
    <dgm:cxn modelId="{827CB0C4-2E52-4975-9A10-676375478611}" type="presOf" srcId="{CCB580EC-F9DC-43BE-B10A-D827123A635B}" destId="{6DC74019-DE9C-4E1D-9D9E-D57FCBDB8272}" srcOrd="1" destOrd="0" presId="urn:microsoft.com/office/officeart/2005/8/layout/orgChart1"/>
    <dgm:cxn modelId="{6EF522DD-EC93-4575-B301-7DF7908E2F55}" type="presOf" srcId="{EE263C14-887F-4247-BBF6-1CF60817C866}" destId="{F7B15F6E-E035-4518-BD36-435B2A8D154C}" srcOrd="0" destOrd="0" presId="urn:microsoft.com/office/officeart/2005/8/layout/orgChart1"/>
    <dgm:cxn modelId="{52AED16F-397B-48B5-8E60-99D8C81A5776}" type="presOf" srcId="{14B1C21A-6E89-48FA-8202-EDAA4D82B8B0}" destId="{31E519CC-7CBC-4410-BBD1-B0DCAB01E909}" srcOrd="0" destOrd="0" presId="urn:microsoft.com/office/officeart/2005/8/layout/orgChart1"/>
    <dgm:cxn modelId="{CD750F93-4D47-4759-AF6D-B6E60C0EF43D}" type="presOf" srcId="{660BB5C0-40EE-448A-B1D1-F3F8AE8471D9}" destId="{02877492-27E7-45AD-9641-A265C673DD5E}" srcOrd="1" destOrd="0" presId="urn:microsoft.com/office/officeart/2005/8/layout/orgChart1"/>
    <dgm:cxn modelId="{8FD7E3C2-6189-47B5-B10C-06E28742D450}" srcId="{8EFA3D1A-FB56-410E-9846-71A32DF71BD1}" destId="{CCB580EC-F9DC-43BE-B10A-D827123A635B}" srcOrd="0" destOrd="0" parTransId="{8E0F398B-134F-4E9F-9D8D-F650009808A2}" sibTransId="{DDB9A6F8-3BCB-4B94-8708-3B233318C921}"/>
    <dgm:cxn modelId="{D22D26BF-4BB9-4E36-8582-7B8D2FF5D02E}" srcId="{CCB580EC-F9DC-43BE-B10A-D827123A635B}" destId="{660BB5C0-40EE-448A-B1D1-F3F8AE8471D9}" srcOrd="0" destOrd="0" parTransId="{14B1C21A-6E89-48FA-8202-EDAA4D82B8B0}" sibTransId="{53660A87-A6D6-4718-A00C-001DC70FF82A}"/>
    <dgm:cxn modelId="{DD5B1767-6731-4DD4-B8CD-A8732AE50B46}" srcId="{CCB580EC-F9DC-43BE-B10A-D827123A635B}" destId="{EE263C14-887F-4247-BBF6-1CF60817C866}" srcOrd="1" destOrd="0" parTransId="{48DD8544-3F02-4527-A872-4FAA16591AA5}" sibTransId="{481D1D30-8D0D-4B18-BF57-85DE058B949B}"/>
    <dgm:cxn modelId="{823B4F1C-0492-49A1-AF20-F148F484C344}" type="presOf" srcId="{CCB580EC-F9DC-43BE-B10A-D827123A635B}" destId="{8E001EA9-F995-4874-8CAF-210F2AE091FC}" srcOrd="0" destOrd="0" presId="urn:microsoft.com/office/officeart/2005/8/layout/orgChart1"/>
    <dgm:cxn modelId="{12078FDB-49FF-4C61-B9D6-138A40286159}" type="presOf" srcId="{660BB5C0-40EE-448A-B1D1-F3F8AE8471D9}" destId="{3E079145-8039-47FE-B854-FD9CE484E91F}" srcOrd="0" destOrd="0" presId="urn:microsoft.com/office/officeart/2005/8/layout/orgChart1"/>
    <dgm:cxn modelId="{163AB651-CDC7-42BE-98F2-F78BF5E2C398}" type="presParOf" srcId="{E0D174FC-C248-46B9-9560-60A24EAB92E7}" destId="{EE5058D1-AEB4-4596-9D3C-2C0E30D912E0}" srcOrd="0" destOrd="0" presId="urn:microsoft.com/office/officeart/2005/8/layout/orgChart1"/>
    <dgm:cxn modelId="{9D2177FF-61A2-4C69-AEF8-FDD5969FF72C}" type="presParOf" srcId="{EE5058D1-AEB4-4596-9D3C-2C0E30D912E0}" destId="{8CE04C20-DF59-45FD-B5FB-247340E31ECF}" srcOrd="0" destOrd="0" presId="urn:microsoft.com/office/officeart/2005/8/layout/orgChart1"/>
    <dgm:cxn modelId="{4CD05C04-9624-497A-8A39-D26A9362827B}" type="presParOf" srcId="{8CE04C20-DF59-45FD-B5FB-247340E31ECF}" destId="{8E001EA9-F995-4874-8CAF-210F2AE091FC}" srcOrd="0" destOrd="0" presId="urn:microsoft.com/office/officeart/2005/8/layout/orgChart1"/>
    <dgm:cxn modelId="{291EDC17-63C7-4217-A4C3-04A8DCEB1781}" type="presParOf" srcId="{8CE04C20-DF59-45FD-B5FB-247340E31ECF}" destId="{6DC74019-DE9C-4E1D-9D9E-D57FCBDB8272}" srcOrd="1" destOrd="0" presId="urn:microsoft.com/office/officeart/2005/8/layout/orgChart1"/>
    <dgm:cxn modelId="{C7905FDC-C23E-463C-BBAE-216EE07AD41B}" type="presParOf" srcId="{EE5058D1-AEB4-4596-9D3C-2C0E30D912E0}" destId="{CF75A69C-7BD4-44A1-A65D-552FBE80BFCA}" srcOrd="1" destOrd="0" presId="urn:microsoft.com/office/officeart/2005/8/layout/orgChart1"/>
    <dgm:cxn modelId="{B77A5849-5575-4CF2-B418-85BAE1367C3D}" type="presParOf" srcId="{CF75A69C-7BD4-44A1-A65D-552FBE80BFCA}" destId="{31E519CC-7CBC-4410-BBD1-B0DCAB01E909}" srcOrd="0" destOrd="0" presId="urn:microsoft.com/office/officeart/2005/8/layout/orgChart1"/>
    <dgm:cxn modelId="{713C8450-68DE-41D6-87EF-A9755F262712}" type="presParOf" srcId="{CF75A69C-7BD4-44A1-A65D-552FBE80BFCA}" destId="{49167804-88B9-43ED-905C-0D119DE15869}" srcOrd="1" destOrd="0" presId="urn:microsoft.com/office/officeart/2005/8/layout/orgChart1"/>
    <dgm:cxn modelId="{B3D13821-FEFE-4F6E-9EDE-C53002F3ABB7}" type="presParOf" srcId="{49167804-88B9-43ED-905C-0D119DE15869}" destId="{0193576C-6D1A-4B45-A7DD-995F67B9A1D6}" srcOrd="0" destOrd="0" presId="urn:microsoft.com/office/officeart/2005/8/layout/orgChart1"/>
    <dgm:cxn modelId="{1EB39839-BAC7-4B7F-BF92-86EE091AFFAE}" type="presParOf" srcId="{0193576C-6D1A-4B45-A7DD-995F67B9A1D6}" destId="{3E079145-8039-47FE-B854-FD9CE484E91F}" srcOrd="0" destOrd="0" presId="urn:microsoft.com/office/officeart/2005/8/layout/orgChart1"/>
    <dgm:cxn modelId="{019EE908-6026-475C-9C65-F5CBD7666B5B}" type="presParOf" srcId="{0193576C-6D1A-4B45-A7DD-995F67B9A1D6}" destId="{02877492-27E7-45AD-9641-A265C673DD5E}" srcOrd="1" destOrd="0" presId="urn:microsoft.com/office/officeart/2005/8/layout/orgChart1"/>
    <dgm:cxn modelId="{3B201324-7C97-442A-BD56-CDD28283457A}" type="presParOf" srcId="{49167804-88B9-43ED-905C-0D119DE15869}" destId="{700ADA94-CA4C-449B-87C6-92EC211416CB}" srcOrd="1" destOrd="0" presId="urn:microsoft.com/office/officeart/2005/8/layout/orgChart1"/>
    <dgm:cxn modelId="{F002D082-B8C9-411E-9C0A-80405659E744}" type="presParOf" srcId="{49167804-88B9-43ED-905C-0D119DE15869}" destId="{B85F8ABF-1A74-47DA-97A8-95F16F0ECFC5}" srcOrd="2" destOrd="0" presId="urn:microsoft.com/office/officeart/2005/8/layout/orgChart1"/>
    <dgm:cxn modelId="{A138A123-764D-4737-BB4E-30D61C5FEAEE}" type="presParOf" srcId="{CF75A69C-7BD4-44A1-A65D-552FBE80BFCA}" destId="{AEAF6CF2-9D6D-4B6A-A941-5F35013E4880}" srcOrd="2" destOrd="0" presId="urn:microsoft.com/office/officeart/2005/8/layout/orgChart1"/>
    <dgm:cxn modelId="{7A3A2CA2-CC48-48CD-82FC-00936E61473E}" type="presParOf" srcId="{CF75A69C-7BD4-44A1-A65D-552FBE80BFCA}" destId="{F7259921-6851-4D6A-A2D7-28186C1ED227}" srcOrd="3" destOrd="0" presId="urn:microsoft.com/office/officeart/2005/8/layout/orgChart1"/>
    <dgm:cxn modelId="{5C94633F-D5E3-42CD-9F87-8602F0222B55}" type="presParOf" srcId="{F7259921-6851-4D6A-A2D7-28186C1ED227}" destId="{EE28CA59-247F-47ED-ADF6-12608AC95E60}" srcOrd="0" destOrd="0" presId="urn:microsoft.com/office/officeart/2005/8/layout/orgChart1"/>
    <dgm:cxn modelId="{E2124BD8-318B-4355-A9A7-41A7C10E8ADA}" type="presParOf" srcId="{EE28CA59-247F-47ED-ADF6-12608AC95E60}" destId="{F7B15F6E-E035-4518-BD36-435B2A8D154C}" srcOrd="0" destOrd="0" presId="urn:microsoft.com/office/officeart/2005/8/layout/orgChart1"/>
    <dgm:cxn modelId="{E6928103-BF54-4BD9-AB5A-E69B60312AFD}" type="presParOf" srcId="{EE28CA59-247F-47ED-ADF6-12608AC95E60}" destId="{942CBAC6-75AE-4F22-BBBE-93DF44D22AC4}" srcOrd="1" destOrd="0" presId="urn:microsoft.com/office/officeart/2005/8/layout/orgChart1"/>
    <dgm:cxn modelId="{D61CEAD0-1B84-4DBB-A188-8F70E9BB6E38}" type="presParOf" srcId="{F7259921-6851-4D6A-A2D7-28186C1ED227}" destId="{AC81199A-E08D-4A40-AE3E-C36F04526A5E}" srcOrd="1" destOrd="0" presId="urn:microsoft.com/office/officeart/2005/8/layout/orgChart1"/>
    <dgm:cxn modelId="{1240224E-E092-4ADA-A54E-06D5FDE9DEFD}" type="presParOf" srcId="{F7259921-6851-4D6A-A2D7-28186C1ED227}" destId="{D3581E1D-5FAA-41B3-ACF8-4C8508244574}" srcOrd="2" destOrd="0" presId="urn:microsoft.com/office/officeart/2005/8/layout/orgChart1"/>
    <dgm:cxn modelId="{BBAD8C9E-C4C2-4C03-9BBF-B2EEA2708AD2}" type="presParOf" srcId="{EE5058D1-AEB4-4596-9D3C-2C0E30D912E0}" destId="{7AE9DFEC-69AB-44D2-94C0-B2FD9FCC59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F6CF2-9D6D-4B6A-A941-5F35013E4880}">
      <dsp:nvSpPr>
        <dsp:cNvPr id="0" name=""/>
        <dsp:cNvSpPr/>
      </dsp:nvSpPr>
      <dsp:spPr>
        <a:xfrm>
          <a:off x="3935963" y="2110054"/>
          <a:ext cx="2352050" cy="835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04"/>
              </a:lnTo>
              <a:lnTo>
                <a:pt x="2352050" y="450004"/>
              </a:lnTo>
              <a:lnTo>
                <a:pt x="2352050" y="83598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519CC-7CBC-4410-BBD1-B0DCAB01E909}">
      <dsp:nvSpPr>
        <dsp:cNvPr id="0" name=""/>
        <dsp:cNvSpPr/>
      </dsp:nvSpPr>
      <dsp:spPr>
        <a:xfrm>
          <a:off x="1839986" y="2110054"/>
          <a:ext cx="2095976" cy="835989"/>
        </a:xfrm>
        <a:custGeom>
          <a:avLst/>
          <a:gdLst/>
          <a:ahLst/>
          <a:cxnLst/>
          <a:rect l="0" t="0" r="0" b="0"/>
          <a:pathLst>
            <a:path>
              <a:moveTo>
                <a:pt x="2095976" y="0"/>
              </a:moveTo>
              <a:lnTo>
                <a:pt x="2095976" y="450004"/>
              </a:lnTo>
              <a:lnTo>
                <a:pt x="0" y="450004"/>
              </a:lnTo>
              <a:lnTo>
                <a:pt x="0" y="83598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01EA9-F995-4874-8CAF-210F2AE091FC}">
      <dsp:nvSpPr>
        <dsp:cNvPr id="0" name=""/>
        <dsp:cNvSpPr/>
      </dsp:nvSpPr>
      <dsp:spPr>
        <a:xfrm>
          <a:off x="2097935" y="272027"/>
          <a:ext cx="3676054" cy="18380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Word2Vec</a:t>
          </a:r>
          <a:endParaRPr lang="en-US" sz="6500" kern="1200" dirty="0"/>
        </a:p>
      </dsp:txBody>
      <dsp:txXfrm>
        <a:off x="2097935" y="272027"/>
        <a:ext cx="3676054" cy="1838027"/>
      </dsp:txXfrm>
    </dsp:sp>
    <dsp:sp modelId="{3E079145-8039-47FE-B854-FD9CE484E91F}">
      <dsp:nvSpPr>
        <dsp:cNvPr id="0" name=""/>
        <dsp:cNvSpPr/>
      </dsp:nvSpPr>
      <dsp:spPr>
        <a:xfrm>
          <a:off x="1959" y="2946044"/>
          <a:ext cx="3676054" cy="10456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CBOW	</a:t>
          </a:r>
          <a:endParaRPr lang="en-US" sz="6500" kern="1200" dirty="0"/>
        </a:p>
      </dsp:txBody>
      <dsp:txXfrm>
        <a:off x="1959" y="2946044"/>
        <a:ext cx="3676054" cy="1045653"/>
      </dsp:txXfrm>
    </dsp:sp>
    <dsp:sp modelId="{F7B15F6E-E035-4518-BD36-435B2A8D154C}">
      <dsp:nvSpPr>
        <dsp:cNvPr id="0" name=""/>
        <dsp:cNvSpPr/>
      </dsp:nvSpPr>
      <dsp:spPr>
        <a:xfrm>
          <a:off x="4449985" y="2946044"/>
          <a:ext cx="3676054" cy="10707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Skip Gram</a:t>
          </a:r>
          <a:endParaRPr lang="en-US" sz="6500" kern="1200" dirty="0"/>
        </a:p>
      </dsp:txBody>
      <dsp:txXfrm>
        <a:off x="4449985" y="2946044"/>
        <a:ext cx="3676054" cy="107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698CA9-E377-4B7C-BDAB-6A1BCECA3ABE}" type="datetimeFigureOut">
              <a:rPr lang="en-US" smtClean="0"/>
              <a:t>6/15/2018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8931" y="451982"/>
            <a:ext cx="10058400" cy="2593975"/>
          </a:xfrm>
        </p:spPr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89348" y="3269293"/>
            <a:ext cx="861568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SHUBHAM NAIK</a:t>
            </a:r>
          </a:p>
          <a:p>
            <a:r>
              <a:rPr lang="en-US" dirty="0" smtClean="0"/>
              <a:t>SOFTWARE ENGINEER | SYNTEL PVT LTD,PUNE</a:t>
            </a:r>
          </a:p>
          <a:p>
            <a:r>
              <a:rPr lang="en-US" dirty="0" smtClean="0"/>
              <a:t>DATA SCIENCE, ML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 column can have 200 distinct values.</a:t>
            </a:r>
          </a:p>
          <a:p>
            <a:r>
              <a:rPr lang="en-US" dirty="0" smtClean="0"/>
              <a:t>So the dimension of binary vector will increase, as the dimension of binary vector is the number of distinct values.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the number of distinct values for a categorical feature is large then One hot encoding can create large and sparse vectors.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7270"/>
              </p:ext>
            </p:extLst>
          </p:nvPr>
        </p:nvGraphicFramePr>
        <p:xfrm>
          <a:off x="754346" y="3074559"/>
          <a:ext cx="9688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13"/>
                <a:gridCol w="1105727"/>
                <a:gridCol w="1158113"/>
                <a:gridCol w="812800"/>
                <a:gridCol w="812800"/>
                <a:gridCol w="812800"/>
                <a:gridCol w="812800"/>
                <a:gridCol w="812800"/>
                <a:gridCol w="812800"/>
                <a:gridCol w="1389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Imputing Country Column by mean replacement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to predict height.</a:t>
            </a:r>
          </a:p>
          <a:p>
            <a:r>
              <a:rPr lang="en-US" dirty="0" smtClean="0"/>
              <a:t>Replace country names in country column by average heights of people from that country.</a:t>
            </a:r>
          </a:p>
          <a:p>
            <a:r>
              <a:rPr lang="en-US" dirty="0" smtClean="0"/>
              <a:t>This way we have converted categorical names into numeric vectors.</a:t>
            </a:r>
            <a:endParaRPr lang="en-US" dirty="0"/>
          </a:p>
          <a:p>
            <a:r>
              <a:rPr lang="en-US" dirty="0" smtClean="0"/>
              <a:t>This are problem specific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Based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are frequency based embedding techniques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Bag of Words (Count Vector)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TF – IDF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Uni</a:t>
            </a:r>
            <a:r>
              <a:rPr lang="en-US" dirty="0" smtClean="0"/>
              <a:t>-gram/Bi-gram/Tri-gram/n-grams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BoW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BoW</a:t>
            </a:r>
            <a:r>
              <a:rPr lang="en-US" dirty="0" smtClean="0"/>
              <a:t> is a technique used to convert text to vector.</a:t>
            </a:r>
          </a:p>
          <a:p>
            <a:endParaRPr lang="en-US" dirty="0"/>
          </a:p>
        </p:txBody>
      </p:sp>
      <p:pic>
        <p:nvPicPr>
          <p:cNvPr id="1026" name="Picture 2" descr="Image result for bag of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0" y="2028281"/>
            <a:ext cx="9144000" cy="45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3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convert text to vectors?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text is converted to vector we can leverage the whole power of linear algebra.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algorithms cannot work with raw text directly , the text must be converted to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problem with text is that it is messy and techniques like machine learning algorithms require well defined fixed-length inputs and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Bag of Words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below are reviews for a food product(pasta) on amazon. </a:t>
            </a:r>
          </a:p>
          <a:p>
            <a:r>
              <a:rPr lang="en-US" dirty="0" smtClean="0"/>
              <a:t>Review 1: This pasta is very tasty and affordable.</a:t>
            </a:r>
          </a:p>
          <a:p>
            <a:r>
              <a:rPr lang="en-US" dirty="0" smtClean="0"/>
              <a:t>Review 2: This pasta is not tasty and affordable.</a:t>
            </a:r>
          </a:p>
          <a:p>
            <a:r>
              <a:rPr lang="en-US" dirty="0" smtClean="0"/>
              <a:t>Review 3: This pasta is delicious and cheap.</a:t>
            </a:r>
          </a:p>
          <a:p>
            <a:r>
              <a:rPr lang="en-US" dirty="0" smtClean="0"/>
              <a:t>Review 4: Pasta is tasty and pasta tastes good.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Now task at hand is to classify whether the Review is positive or negative using Machine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Step 1: Design the vocabulary -&gt;Set of all unique words in the Reviews(ignoring punctuations)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will be the Dictionary of all the unique words: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00B050"/>
                </a:solidFill>
              </a:rPr>
              <a:t>'affordable', 'very', ‘pasta', 'good', 'tastes', 'tasty', 'not', 'delicious',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'cheap', 'is', 'and', this'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is called Document in NLP(Natural Language Processing)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5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Document Vectors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count the frequency of words in each document(text).</a:t>
            </a:r>
          </a:p>
          <a:p>
            <a:r>
              <a:rPr lang="en-US" dirty="0" smtClean="0"/>
              <a:t>Objective is to convert each document(text) into vector that we can use as input or output to a machine learning model.</a:t>
            </a:r>
          </a:p>
          <a:p>
            <a:r>
              <a:rPr lang="en-US" dirty="0" smtClean="0"/>
              <a:t>Below is our </a:t>
            </a:r>
            <a:r>
              <a:rPr lang="en-US" b="1" u="sng" dirty="0" smtClean="0"/>
              <a:t>Document Corpus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create Document Vector for each document(Review text ) by simply marking the frequency of words against the words in document corpus.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3296"/>
              </p:ext>
            </p:extLst>
          </p:nvPr>
        </p:nvGraphicFramePr>
        <p:xfrm>
          <a:off x="951978" y="3350131"/>
          <a:ext cx="9102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05103"/>
                <a:gridCol w="743585"/>
                <a:gridCol w="707708"/>
                <a:gridCol w="794449"/>
                <a:gridCol w="700405"/>
                <a:gridCol w="559119"/>
                <a:gridCol w="1068705"/>
                <a:gridCol w="866223"/>
                <a:gridCol w="381319"/>
                <a:gridCol w="592455"/>
                <a:gridCol w="866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 Vectors.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1: </a:t>
            </a:r>
            <a:r>
              <a:rPr lang="en-US" dirty="0" smtClean="0"/>
              <a:t>“This </a:t>
            </a:r>
            <a:r>
              <a:rPr lang="en-US" dirty="0" smtClean="0"/>
              <a:t>pasta is very tasty and affordable</a:t>
            </a:r>
            <a:r>
              <a:rPr lang="en-US" dirty="0" smtClean="0"/>
              <a:t>.”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how we construct document vector.</a:t>
            </a:r>
          </a:p>
          <a:p>
            <a:pPr marL="0" indent="0">
              <a:buNone/>
            </a:pPr>
            <a:r>
              <a:rPr lang="en-US" dirty="0" smtClean="0"/>
              <a:t>“This pasta is very tasty and affordable”= [1,1,1,0,0,1,0,0,0,1,1,1]</a:t>
            </a:r>
          </a:p>
          <a:p>
            <a:pPr marL="0" indent="0">
              <a:buNone/>
            </a:pPr>
            <a:r>
              <a:rPr lang="en-US" dirty="0" smtClean="0"/>
              <a:t>“This pasta is not tasty and affordable” = [1,0,1,0,0,1,1,0,0,1,1,1]</a:t>
            </a:r>
          </a:p>
          <a:p>
            <a:pPr marL="0" indent="0">
              <a:buNone/>
            </a:pPr>
            <a:r>
              <a:rPr lang="en-US" dirty="0" smtClean="0"/>
              <a:t>“This pasta is delicious and cheap” = [0,0,1,0,0,0,0,1,1,1,1,1]</a:t>
            </a:r>
          </a:p>
          <a:p>
            <a:pPr marL="0" indent="0">
              <a:buNone/>
            </a:pPr>
            <a:r>
              <a:rPr lang="en-US" dirty="0" smtClean="0"/>
              <a:t>“Pasta is tasty and pasta tastes good” = [0,0,2,1,1,1,0,0,0,1,1,0]</a:t>
            </a:r>
          </a:p>
          <a:p>
            <a:r>
              <a:rPr lang="en-US" dirty="0" smtClean="0"/>
              <a:t>Such vectors having lot of zeros are called </a:t>
            </a:r>
            <a:r>
              <a:rPr lang="en-US" b="1" dirty="0"/>
              <a:t>Sparse Vectors</a:t>
            </a:r>
            <a:r>
              <a:rPr lang="en-US" dirty="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3996"/>
              </p:ext>
            </p:extLst>
          </p:nvPr>
        </p:nvGraphicFramePr>
        <p:xfrm>
          <a:off x="779398" y="2185211"/>
          <a:ext cx="89032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45351"/>
                <a:gridCol w="743585"/>
                <a:gridCol w="707708"/>
                <a:gridCol w="794449"/>
                <a:gridCol w="700405"/>
                <a:gridCol w="625231"/>
                <a:gridCol w="1068705"/>
                <a:gridCol w="802005"/>
                <a:gridCol w="381319"/>
                <a:gridCol w="592455"/>
                <a:gridCol w="625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7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of vectors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1: This pasta is very tasty and affordable.</a:t>
            </a:r>
          </a:p>
          <a:p>
            <a:pPr marL="0" indent="0">
              <a:buNone/>
            </a:pPr>
            <a:r>
              <a:rPr lang="en-US" dirty="0" smtClean="0"/>
              <a:t>V1=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Review 2: This pasta is not tasty and is affordable.</a:t>
            </a:r>
          </a:p>
          <a:p>
            <a:pPr marL="0" indent="0">
              <a:buNone/>
            </a:pPr>
            <a:r>
              <a:rPr lang="en-US" dirty="0" smtClean="0"/>
              <a:t>V2=</a:t>
            </a:r>
          </a:p>
          <a:p>
            <a:pPr marL="0" indent="0">
              <a:buNone/>
            </a:pPr>
            <a:endParaRPr lang="en-US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obtain similarity of vectors we subtract the two vectors.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Length(V1 </a:t>
            </a:r>
            <a:r>
              <a:rPr lang="en-US" dirty="0" smtClean="0"/>
              <a:t>– V2) =||V1 – V2||=</a:t>
            </a:r>
            <a:r>
              <a:rPr lang="en-US" dirty="0" err="1" smtClean="0"/>
              <a:t>sqrt</a:t>
            </a:r>
            <a:r>
              <a:rPr lang="en-US" dirty="0" smtClean="0"/>
              <a:t>(1^2 + 1^2) = </a:t>
            </a:r>
            <a:r>
              <a:rPr lang="en-US" dirty="0" err="1" smtClean="0"/>
              <a:t>sqrt</a:t>
            </a:r>
            <a:r>
              <a:rPr lang="en-US" dirty="0" smtClean="0"/>
              <a:t>(2)=1.414</a:t>
            </a:r>
          </a:p>
          <a:p>
            <a:r>
              <a:rPr lang="en-US" dirty="0" smtClean="0"/>
              <a:t>Although the two reviews have completely different meaning(very tasty) and (not tasty) ,semantic English meanings are different, still the distance is between the vectors is very small.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60" y="1955957"/>
            <a:ext cx="8934679" cy="695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7655"/>
              </p:ext>
            </p:extLst>
          </p:nvPr>
        </p:nvGraphicFramePr>
        <p:xfrm>
          <a:off x="1222260" y="3258820"/>
          <a:ext cx="8832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45351"/>
                <a:gridCol w="748031"/>
                <a:gridCol w="707708"/>
                <a:gridCol w="794449"/>
                <a:gridCol w="700405"/>
                <a:gridCol w="559119"/>
                <a:gridCol w="1068705"/>
                <a:gridCol w="802005"/>
                <a:gridCol w="381319"/>
                <a:gridCol w="592455"/>
                <a:gridCol w="616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 lets have a look at below 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open </a:t>
            </a:r>
            <a:r>
              <a:rPr lang="en-US" dirty="0" err="1" smtClean="0"/>
              <a:t>google</a:t>
            </a:r>
            <a:r>
              <a:rPr lang="en-US" dirty="0" smtClean="0"/>
              <a:t> and search for ongoing FIFA </a:t>
            </a:r>
            <a:r>
              <a:rPr lang="en-US" dirty="0" err="1" smtClean="0"/>
              <a:t>WorldCup</a:t>
            </a:r>
            <a:r>
              <a:rPr lang="en-US" dirty="0" smtClean="0"/>
              <a:t> and get hundreds of search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Nate Silver </a:t>
            </a:r>
            <a:r>
              <a:rPr lang="en-US" dirty="0" err="1" smtClean="0"/>
              <a:t>analysed</a:t>
            </a:r>
            <a:r>
              <a:rPr lang="en-US" dirty="0" smtClean="0"/>
              <a:t> millions of tweets and correctly predicted the results of 49 out of 50 states in 2008 U.S Presidential Elections.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sentence in </a:t>
            </a:r>
            <a:r>
              <a:rPr lang="en-US" dirty="0" err="1" smtClean="0"/>
              <a:t>google</a:t>
            </a:r>
            <a:r>
              <a:rPr lang="en-US" dirty="0" smtClean="0"/>
              <a:t> and say translate in </a:t>
            </a:r>
            <a:r>
              <a:rPr lang="en-US" dirty="0" err="1" smtClean="0"/>
              <a:t>chinese</a:t>
            </a:r>
            <a:r>
              <a:rPr lang="en-US" dirty="0" smtClean="0"/>
              <a:t>, you will get equivalent Chinese conversion.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 what do you find common in the above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Vocabulary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vocabulary size increases ,the vector size also increases.</a:t>
            </a:r>
          </a:p>
          <a:p>
            <a:r>
              <a:rPr lang="en-US" dirty="0" smtClean="0"/>
              <a:t>If we have thousands of Reviews then our Document Corpus will have thousands or millions of </a:t>
            </a:r>
            <a:r>
              <a:rPr lang="en-US" dirty="0" smtClean="0"/>
              <a:t>words, and </a:t>
            </a:r>
            <a:r>
              <a:rPr lang="en-US" dirty="0" smtClean="0"/>
              <a:t>accordingly the length of our document vectors will be thousands or millions.</a:t>
            </a:r>
          </a:p>
          <a:p>
            <a:r>
              <a:rPr lang="en-US" dirty="0" smtClean="0"/>
              <a:t>We need to decrease the size of vocabulary when using BOW model.</a:t>
            </a:r>
          </a:p>
          <a:p>
            <a:r>
              <a:rPr lang="en-US" dirty="0" smtClean="0"/>
              <a:t>We can use simple text cleaning techniques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Ignoring case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Ignoring punctuation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r>
              <a:rPr lang="en-US" dirty="0" smtClean="0"/>
              <a:t> such as “a” “of” “and” </a:t>
            </a:r>
            <a:r>
              <a:rPr lang="en-US" dirty="0" err="1" smtClean="0"/>
              <a:t>etc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Fixing misspelled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Reducing words to their stem (e.g. “play” from “playing”) using stemming algorithms.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Stopwords</a:t>
            </a:r>
            <a:r>
              <a:rPr lang="en-US" dirty="0" smtClean="0"/>
              <a:t> in English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remove </a:t>
            </a:r>
            <a:r>
              <a:rPr lang="en-US" dirty="0" err="1" smtClean="0"/>
              <a:t>stopwords</a:t>
            </a:r>
            <a:r>
              <a:rPr lang="en-US" dirty="0" smtClean="0"/>
              <a:t> ,we </a:t>
            </a:r>
            <a:r>
              <a:rPr lang="en-US" dirty="0" err="1" smtClean="0"/>
              <a:t>wil</a:t>
            </a:r>
            <a:r>
              <a:rPr lang="en-US" dirty="0" smtClean="0"/>
              <a:t> have smaller and meaningful vectors.	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03" y="2318651"/>
            <a:ext cx="9516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 –Gram/Bi-gram/n-gram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that (</a:t>
            </a:r>
            <a:r>
              <a:rPr lang="en-US" dirty="0" err="1" smtClean="0"/>
              <a:t>not,is,and,this,very</a:t>
            </a:r>
            <a:r>
              <a:rPr lang="en-US" dirty="0" smtClean="0"/>
              <a:t>) are </a:t>
            </a:r>
            <a:r>
              <a:rPr lang="en-US" dirty="0" err="1" smtClean="0"/>
              <a:t>stopwords</a:t>
            </a:r>
            <a:r>
              <a:rPr lang="en-US" dirty="0" smtClean="0"/>
              <a:t> and if we remove this </a:t>
            </a:r>
            <a:r>
              <a:rPr lang="en-US" dirty="0" err="1" smtClean="0"/>
              <a:t>stopwords</a:t>
            </a:r>
            <a:r>
              <a:rPr lang="en-US" dirty="0" smtClean="0"/>
              <a:t> from our Reviews then reviews will be exactly the same.</a:t>
            </a:r>
          </a:p>
          <a:p>
            <a:r>
              <a:rPr lang="en-US" dirty="0"/>
              <a:t>Review 1: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pasta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very</a:t>
            </a:r>
            <a:r>
              <a:rPr lang="en-US" dirty="0"/>
              <a:t> tasty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affordable.</a:t>
            </a:r>
          </a:p>
          <a:p>
            <a:r>
              <a:rPr lang="en-US" dirty="0"/>
              <a:t>Review 2: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pasta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tasty </a:t>
            </a:r>
            <a:r>
              <a:rPr lang="en-US" dirty="0">
                <a:solidFill>
                  <a:srgbClr val="FF0000"/>
                </a:solidFill>
              </a:rPr>
              <a:t>and is </a:t>
            </a:r>
            <a:r>
              <a:rPr lang="en-US" dirty="0"/>
              <a:t>affordable.</a:t>
            </a:r>
          </a:p>
          <a:p>
            <a:r>
              <a:rPr lang="en-US" dirty="0" smtClean="0"/>
              <a:t>After removing </a:t>
            </a:r>
            <a:r>
              <a:rPr lang="en-US" dirty="0" err="1" smtClean="0"/>
              <a:t>stopwords</a:t>
            </a:r>
            <a:r>
              <a:rPr lang="en-US" dirty="0" smtClean="0"/>
              <a:t> vectors V1 and V2 are exactly the same, which is not true.</a:t>
            </a:r>
          </a:p>
          <a:p>
            <a:r>
              <a:rPr lang="en-US" dirty="0" smtClean="0"/>
              <a:t>To overcome this we use Bi-gram and Tri-gram.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 –gram	,Bi-grams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uni</a:t>
            </a:r>
            <a:r>
              <a:rPr lang="en-US" dirty="0" smtClean="0"/>
              <a:t>-gram each word is considered a dimension.</a:t>
            </a:r>
          </a:p>
          <a:p>
            <a:r>
              <a:rPr lang="en-US" dirty="0" smtClean="0"/>
              <a:t>In Bi-grams pairs of consecutive words are considered a dimension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Document Corpus for Bi-grams will be: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1: </a:t>
            </a:r>
            <a:r>
              <a:rPr lang="en-US" dirty="0" smtClean="0"/>
              <a:t>“This </a:t>
            </a:r>
            <a:r>
              <a:rPr lang="en-US" dirty="0"/>
              <a:t>pasta is very tasty and affordable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way we can maintain the semantics of the sentence.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88143"/>
              </p:ext>
            </p:extLst>
          </p:nvPr>
        </p:nvGraphicFramePr>
        <p:xfrm>
          <a:off x="283925" y="3745388"/>
          <a:ext cx="10835024" cy="102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/>
                <a:gridCol w="946468"/>
                <a:gridCol w="714581"/>
                <a:gridCol w="1076643"/>
                <a:gridCol w="843788"/>
                <a:gridCol w="1162876"/>
                <a:gridCol w="1109980"/>
                <a:gridCol w="790893"/>
                <a:gridCol w="1415288"/>
                <a:gridCol w="1626427"/>
              </a:tblGrid>
              <a:tr h="386692">
                <a:tc>
                  <a:txBody>
                    <a:bodyPr/>
                    <a:lstStyle/>
                    <a:p>
                      <a:r>
                        <a:rPr lang="en-US" dirty="0" smtClean="0"/>
                        <a:t>this 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pasta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not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tasty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tasty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tasty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affordable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affordable</a:t>
                      </a:r>
                      <a:endParaRPr lang="en-US" dirty="0"/>
                    </a:p>
                  </a:txBody>
                  <a:tcPr/>
                </a:tc>
              </a:tr>
              <a:tr h="3866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64317"/>
              </p:ext>
            </p:extLst>
          </p:nvPr>
        </p:nvGraphicFramePr>
        <p:xfrm>
          <a:off x="228252" y="2824038"/>
          <a:ext cx="109022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/>
                <a:gridCol w="946468"/>
                <a:gridCol w="812800"/>
                <a:gridCol w="1076643"/>
                <a:gridCol w="812800"/>
                <a:gridCol w="1162876"/>
                <a:gridCol w="1109980"/>
                <a:gridCol w="790893"/>
                <a:gridCol w="1415288"/>
                <a:gridCol w="1626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pasta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tasty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tasty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tasty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affordable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affordable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Tri-grams and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Tri-gram we take 3 consecutive words.</a:t>
            </a:r>
          </a:p>
          <a:p>
            <a:r>
              <a:rPr lang="en-US" dirty="0" smtClean="0"/>
              <a:t>In n-gram we take n –consecutive words.</a:t>
            </a:r>
          </a:p>
          <a:p>
            <a:r>
              <a:rPr lang="en-US" dirty="0" smtClean="0"/>
              <a:t>Advantage: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retains the sequence information.</a:t>
            </a:r>
          </a:p>
          <a:p>
            <a:r>
              <a:rPr lang="en-US" dirty="0" smtClean="0"/>
              <a:t>Disadvantage: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is that the number of dimensions increases with increase in n.</a:t>
            </a:r>
          </a:p>
          <a:p>
            <a:r>
              <a:rPr lang="en-US" dirty="0" smtClean="0"/>
              <a:t>No of tri-grams &gt; No of bi-grams &gt; No of </a:t>
            </a:r>
            <a:r>
              <a:rPr lang="en-US" dirty="0" err="1" smtClean="0"/>
              <a:t>uni</a:t>
            </a:r>
            <a:r>
              <a:rPr lang="en-US" dirty="0" smtClean="0"/>
              <a:t>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BOW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write and understand a code for BOW.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– IDF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	</a:t>
            </a:r>
          </a:p>
          <a:p>
            <a:r>
              <a:rPr lang="en-US" dirty="0" smtClean="0"/>
              <a:t>IDF – Inverse Document Frequency</a:t>
            </a:r>
          </a:p>
          <a:p>
            <a:r>
              <a:rPr lang="en-US" dirty="0" smtClean="0"/>
              <a:t>Consider below BOW representation:</a:t>
            </a:r>
          </a:p>
          <a:p>
            <a:pPr marL="0" indent="0">
              <a:buNone/>
            </a:pPr>
            <a:r>
              <a:rPr lang="en-US" dirty="0" smtClean="0"/>
              <a:t>R1 : w1,w2,w3,w2,w5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R2 </a:t>
            </a:r>
            <a:r>
              <a:rPr lang="en-US" dirty="0" smtClean="0"/>
              <a:t>: w1,w3,w4,w5,w6,w2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9330"/>
              </p:ext>
            </p:extLst>
          </p:nvPr>
        </p:nvGraphicFramePr>
        <p:xfrm>
          <a:off x="609600" y="323362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52912"/>
              </p:ext>
            </p:extLst>
          </p:nvPr>
        </p:nvGraphicFramePr>
        <p:xfrm>
          <a:off x="609600" y="507812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frequency is always computed for a word and a given document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TF(</a:t>
            </a:r>
            <a:r>
              <a:rPr lang="en-US" dirty="0" err="1" smtClean="0"/>
              <a:t>Wj,Di</a:t>
            </a:r>
            <a:r>
              <a:rPr lang="en-US" dirty="0" smtClean="0"/>
              <a:t>)=     (</a:t>
            </a:r>
            <a:r>
              <a:rPr lang="en-US" dirty="0" smtClean="0"/>
              <a:t>no of times </a:t>
            </a:r>
            <a:r>
              <a:rPr lang="en-US" dirty="0" err="1" smtClean="0"/>
              <a:t>Wj</a:t>
            </a:r>
            <a:r>
              <a:rPr lang="en-US" dirty="0" smtClean="0"/>
              <a:t> occurs in document Di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/>
              <a:t>	(no of words in Document </a:t>
            </a:r>
            <a:r>
              <a:rPr lang="en-US" dirty="0" smtClean="0"/>
              <a:t>Di)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TF(W2,D1</a:t>
            </a:r>
            <a:r>
              <a:rPr lang="en-US" dirty="0" smtClean="0"/>
              <a:t>) = 2/5 = 0.4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05205" y="2818356"/>
            <a:ext cx="4584526" cy="3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(IDF)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= Document corpus ( Contains all the documents)</a:t>
            </a:r>
          </a:p>
          <a:p>
            <a:r>
              <a:rPr lang="en-US" dirty="0" smtClean="0"/>
              <a:t>Document corpus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9823" y="2761736"/>
            <a:ext cx="2478795" cy="3415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R1: ----W1---- </a:t>
            </a:r>
          </a:p>
          <a:p>
            <a:pPr algn="ctr"/>
            <a:r>
              <a:rPr lang="en-US" dirty="0" smtClean="0"/>
              <a:t>R2:</a:t>
            </a:r>
          </a:p>
          <a:p>
            <a:pPr algn="ctr"/>
            <a:r>
              <a:rPr lang="en-US" dirty="0" smtClean="0"/>
              <a:t>                   R3:------w1----</a:t>
            </a:r>
          </a:p>
          <a:p>
            <a:pPr algn="ctr"/>
            <a:r>
              <a:rPr lang="en-US" dirty="0" smtClean="0"/>
              <a:t>R4:     </a:t>
            </a:r>
          </a:p>
          <a:p>
            <a:pPr algn="ctr"/>
            <a:r>
              <a:rPr lang="en-US" dirty="0" smtClean="0"/>
              <a:t>                   R5:-------w1---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Rn</a:t>
            </a:r>
            <a:r>
              <a:rPr lang="en-US" dirty="0" smtClean="0"/>
              <a:t>: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IDF(</a:t>
            </a:r>
            <a:r>
              <a:rPr lang="en-US" dirty="0" err="1" smtClean="0"/>
              <a:t>Wj</a:t>
            </a:r>
            <a:r>
              <a:rPr lang="en-US" dirty="0" smtClean="0"/>
              <a:t> , D) = log{(no of documents in D</a:t>
            </a:r>
            <a:r>
              <a:rPr lang="en-US" dirty="0" smtClean="0"/>
              <a:t>)      </a:t>
            </a:r>
            <a:r>
              <a:rPr lang="en-US" dirty="0" smtClean="0"/>
              <a:t>			</a:t>
            </a:r>
            <a:r>
              <a:rPr lang="en-US" dirty="0" smtClean="0"/>
              <a:t> 		        		     (</a:t>
            </a:r>
            <a:r>
              <a:rPr lang="en-US" dirty="0"/>
              <a:t>no of documents in D that contains </a:t>
            </a:r>
            <a:r>
              <a:rPr lang="en-US" dirty="0" err="1"/>
              <a:t>Wj</a:t>
            </a:r>
            <a:r>
              <a:rPr lang="en-US" dirty="0" smtClean="0"/>
              <a:t>)}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Wj</a:t>
            </a:r>
            <a:r>
              <a:rPr lang="en-US" dirty="0" smtClean="0"/>
              <a:t> is frequent word ,then its IDF will be low.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Wj</a:t>
            </a:r>
            <a:r>
              <a:rPr lang="en-US" dirty="0" smtClean="0"/>
              <a:t> is rare word, then its IDF will be high.</a:t>
            </a:r>
          </a:p>
          <a:p>
            <a:r>
              <a:rPr lang="en-US" dirty="0" smtClean="0"/>
              <a:t>As per research papers log is taken in relation to </a:t>
            </a:r>
            <a:r>
              <a:rPr lang="en-US" dirty="0" err="1" smtClean="0"/>
              <a:t>Zipf’s</a:t>
            </a:r>
            <a:r>
              <a:rPr lang="en-US" dirty="0" smtClean="0"/>
              <a:t> law, which is a part of research.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43616" y="1991638"/>
            <a:ext cx="4659683" cy="2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 above scenarios deal with huge amount of text to perform different task like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Clustering in </a:t>
            </a:r>
            <a:r>
              <a:rPr lang="en-US" dirty="0" err="1" smtClean="0"/>
              <a:t>google</a:t>
            </a:r>
            <a:r>
              <a:rPr lang="en-US" dirty="0" smtClean="0"/>
              <a:t> search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 in the second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translation in the third</a:t>
            </a:r>
          </a:p>
          <a:p>
            <a:r>
              <a:rPr lang="en-US" dirty="0" smtClean="0"/>
              <a:t>Humans can do the above task but while millions of documents being generated daily, its not feasible nor effective.</a:t>
            </a:r>
          </a:p>
          <a:p>
            <a:r>
              <a:rPr lang="en-US" dirty="0" smtClean="0"/>
              <a:t>So , how do we tell computers to perform above tasks such as clustering, classification, </a:t>
            </a:r>
            <a:r>
              <a:rPr lang="en-US" dirty="0" err="1" smtClean="0"/>
              <a:t>etc</a:t>
            </a:r>
            <a:r>
              <a:rPr lang="en-US" dirty="0" smtClean="0"/>
              <a:t> on text data ,as we know that computers can deal with numbers and not text.</a:t>
            </a:r>
          </a:p>
        </p:txBody>
      </p:sp>
    </p:spTree>
    <p:extLst>
      <p:ext uri="{BB962C8B-B14F-4D97-AF65-F5344CB8AC3E}">
        <p14:creationId xmlns:p14="http://schemas.microsoft.com/office/powerpoint/2010/main" val="21573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vector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of TF &amp; IDF of word is used in the vector.</a:t>
            </a:r>
          </a:p>
          <a:p>
            <a:r>
              <a:rPr lang="en-US" dirty="0" smtClean="0"/>
              <a:t>W1 = TF(W1,D1) * IDF(W1,D)</a:t>
            </a:r>
          </a:p>
          <a:p>
            <a:r>
              <a:rPr lang="en-US" dirty="0" err="1" smtClean="0"/>
              <a:t>Similarlily</a:t>
            </a:r>
            <a:r>
              <a:rPr lang="en-US" dirty="0" smtClean="0"/>
              <a:t> ,we calculate TF-IDF values for all words and form a vector.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/>
              <a:t>BOW we insert number of occurrences of Word(Wi) in Document(Di).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9771"/>
              </p:ext>
            </p:extLst>
          </p:nvPr>
        </p:nvGraphicFramePr>
        <p:xfrm>
          <a:off x="240779" y="3112137"/>
          <a:ext cx="1098254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424"/>
                <a:gridCol w="1830424"/>
                <a:gridCol w="1830424"/>
                <a:gridCol w="1830424"/>
                <a:gridCol w="1830424"/>
                <a:gridCol w="1830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TF(W1,D1) * IDF(W1,D)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TF(W2,D1) * IDF(W2,D)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TF(W3,D1) * IDF(W3,D)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TF(W4,D1) * IDF(W4,D)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TF(W5,D1) * IDF(W5,D)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TF(W6,D1) * IDF(W6,D)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4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</a:t>
            </a:r>
            <a:r>
              <a:rPr lang="en-US" dirty="0" err="1" smtClean="0"/>
              <a:t>iDF</a:t>
            </a:r>
            <a:r>
              <a:rPr lang="en-US" dirty="0" smtClean="0"/>
              <a:t> Pros and Cons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give more importance to rarer words in Document corpus.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we give more importance to frequent words to in a Document.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Disadvantages: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TF-IDF still doesn’t take the semantic meaning of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9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TF -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understand TF – IDF with the help of 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based Embedding</a:t>
            </a:r>
          </a:p>
        </p:txBody>
      </p:sp>
      <p:pic>
        <p:nvPicPr>
          <p:cNvPr id="5122" name="Picture 2" descr="Image result for predi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562622"/>
            <a:ext cx="722420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 is a Neural Network structure.</a:t>
            </a:r>
          </a:p>
          <a:p>
            <a:r>
              <a:rPr lang="en-US" dirty="0" smtClean="0"/>
              <a:t>It was developed by Tomas </a:t>
            </a:r>
            <a:r>
              <a:rPr lang="en-US" dirty="0" err="1" smtClean="0"/>
              <a:t>Mikolov</a:t>
            </a:r>
            <a:r>
              <a:rPr lang="en-US" dirty="0" smtClean="0"/>
              <a:t> at Google in 2013.</a:t>
            </a:r>
          </a:p>
          <a:p>
            <a:r>
              <a:rPr lang="en-US" dirty="0" smtClean="0"/>
              <a:t>There are two algorithms to achieve Word2vec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2272281"/>
              </p:ext>
            </p:extLst>
          </p:nvPr>
        </p:nvGraphicFramePr>
        <p:xfrm>
          <a:off x="1017392" y="2592888"/>
          <a:ext cx="8128000" cy="435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3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Word2Vec is a text to vector conversion technique which takes semantic meaning of words into consideration.</a:t>
            </a:r>
          </a:p>
          <a:p>
            <a:r>
              <a:rPr lang="en-US" dirty="0" smtClean="0"/>
              <a:t>BOW and TF-IDF doesn’t take semantic meaning of words into consideration.</a:t>
            </a:r>
          </a:p>
          <a:p>
            <a:r>
              <a:rPr lang="en-US" dirty="0" smtClean="0"/>
              <a:t>Word2Vec converts a word into d-dimensional vector, d is typically 50,100,200,300.</a:t>
            </a:r>
          </a:p>
          <a:p>
            <a:r>
              <a:rPr lang="en-US" dirty="0" smtClean="0"/>
              <a:t>Suppose we have 3 words:</a:t>
            </a:r>
          </a:p>
          <a:p>
            <a:r>
              <a:rPr lang="en-US" dirty="0" smtClean="0"/>
              <a:t>W1 = tasty ,W2 =delicious,W3=baseball</a:t>
            </a:r>
          </a:p>
          <a:p>
            <a:r>
              <a:rPr lang="en-US" dirty="0" smtClean="0"/>
              <a:t>If we create vectors for this words using Word2Vec</a:t>
            </a:r>
          </a:p>
          <a:p>
            <a:pPr marL="0" indent="0">
              <a:buNone/>
            </a:pPr>
            <a:r>
              <a:rPr lang="en-US" dirty="0" smtClean="0"/>
              <a:t>W1 </a:t>
            </a:r>
            <a:r>
              <a:rPr lang="en-US" dirty="0" smtClean="0">
                <a:sym typeface="Wingdings" panose="05000000000000000000" pitchFamily="2" charset="2"/>
              </a:rPr>
              <a:t> V1 , W2 V2 , W3  V3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Since Word2Vec takes semantic meanings of words into consideration vectors V1 and V2 will be closer as compared to V1 and V3 or V2 and V3.</a:t>
            </a:r>
          </a:p>
        </p:txBody>
      </p:sp>
    </p:spTree>
    <p:extLst>
      <p:ext uri="{BB962C8B-B14F-4D97-AF65-F5344CB8AC3E}">
        <p14:creationId xmlns:p14="http://schemas.microsoft.com/office/powerpoint/2010/main" val="9578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Bag of Words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sentence : “The cat sat on the wall”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If “sat” is a focus word ,the words surrounding focus word becomes context words.</a:t>
            </a:r>
          </a:p>
          <a:p>
            <a:r>
              <a:rPr lang="en-US" dirty="0" smtClean="0"/>
              <a:t>Context words are very useful in understanding focus words and vice versa.</a:t>
            </a:r>
          </a:p>
          <a:p>
            <a:r>
              <a:rPr lang="en-US" dirty="0" smtClean="0"/>
              <a:t>For CBOW create a vocabulary of all the words. Suppose V is the size of vocabulary.</a:t>
            </a:r>
          </a:p>
          <a:p>
            <a:r>
              <a:rPr lang="en-US" dirty="0" smtClean="0"/>
              <a:t>Suppose we use One hot encoding for each word.</a:t>
            </a:r>
          </a:p>
          <a:p>
            <a:r>
              <a:rPr lang="en-US" dirty="0" smtClean="0"/>
              <a:t>Then Wi will be, Wi: binary vector of V dimensions as we have total V words in our vocabulary.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4534420" y="2029217"/>
            <a:ext cx="363255" cy="20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9954" y="2311053"/>
            <a:ext cx="1252603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word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95178" y="1947798"/>
            <a:ext cx="789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85359" y="1947798"/>
            <a:ext cx="12901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488499" y="1954061"/>
            <a:ext cx="363255" cy="3507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6026584" y="2046440"/>
            <a:ext cx="347599" cy="1503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54477" y="2311053"/>
            <a:ext cx="1878904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words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37129" y="2311053"/>
            <a:ext cx="1703539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CBOW consists of 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Input layer which consists of V- dimensional, One hot Encoded Vectors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N-dimensional </a:t>
            </a:r>
            <a:r>
              <a:rPr lang="en-US" dirty="0" err="1" smtClean="0"/>
              <a:t>Hiden</a:t>
            </a:r>
            <a:r>
              <a:rPr lang="en-US" dirty="0" smtClean="0"/>
              <a:t> Layer, where N can be 50,100,200,300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Output layer: which predicts the focus word.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cb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85" y="846138"/>
            <a:ext cx="7214992" cy="48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0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CBOW is given context words ,it should predict the focus word.</a:t>
            </a:r>
          </a:p>
          <a:p>
            <a:r>
              <a:rPr lang="en-US" dirty="0" smtClean="0"/>
              <a:t>We need to Train this CBOW:</a:t>
            </a:r>
          </a:p>
          <a:p>
            <a:r>
              <a:rPr lang="en-US" dirty="0" smtClean="0"/>
              <a:t>Given repository of text create a dataset of focus words and context words.</a:t>
            </a:r>
          </a:p>
          <a:p>
            <a:r>
              <a:rPr lang="en-US" dirty="0" smtClean="0"/>
              <a:t>Text : “The cat sat on the wall”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then train the CBOW Neural Network using this dataset.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36474"/>
              </p:ext>
            </p:extLst>
          </p:nvPr>
        </p:nvGraphicFramePr>
        <p:xfrm>
          <a:off x="942235" y="32499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The,cat,on,the,wall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The,sat,on,the,wall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The,cat,sat,the,wall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Cat,sat,wall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The,cat,sat,on,the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can compare two strings and tell us whether they are same or not.</a:t>
            </a:r>
          </a:p>
          <a:p>
            <a:r>
              <a:rPr lang="en-US" dirty="0" smtClean="0"/>
              <a:t>But how do we make computer tell us about </a:t>
            </a:r>
            <a:r>
              <a:rPr lang="en-US" b="1" i="1" dirty="0" smtClean="0"/>
              <a:t>football or Ronaldo</a:t>
            </a:r>
            <a:r>
              <a:rPr lang="en-US" dirty="0" smtClean="0"/>
              <a:t> when we search for </a:t>
            </a:r>
            <a:r>
              <a:rPr lang="en-US" b="1" i="1" dirty="0" err="1" smtClean="0"/>
              <a:t>Messi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we have a sentence “Apple is a tasty fruit”.</a:t>
            </a:r>
          </a:p>
          <a:p>
            <a:r>
              <a:rPr lang="en-US" dirty="0" smtClean="0"/>
              <a:t>How do we make computers understand that “Apple” in the above sentence is a fruit to be eaten and not a company.</a:t>
            </a:r>
          </a:p>
          <a:p>
            <a:r>
              <a:rPr lang="en-US" dirty="0" smtClean="0"/>
              <a:t>All these can be achieved by creating a representation of words that capture their </a:t>
            </a:r>
            <a:r>
              <a:rPr lang="en-US" i="1" dirty="0" smtClean="0"/>
              <a:t>meanings</a:t>
            </a:r>
            <a:r>
              <a:rPr lang="en-US" dirty="0" smtClean="0"/>
              <a:t>, </a:t>
            </a:r>
            <a:r>
              <a:rPr lang="en-US" i="1" dirty="0" smtClean="0"/>
              <a:t>semantic relationship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All of these are implemented by using Word </a:t>
            </a:r>
            <a:r>
              <a:rPr lang="en-US" dirty="0" err="1" smtClean="0"/>
              <a:t>Embeddings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is just opposite to CBOW, in </a:t>
            </a:r>
            <a:r>
              <a:rPr lang="en-US" dirty="0" err="1" smtClean="0"/>
              <a:t>Skipgram</a:t>
            </a:r>
            <a:r>
              <a:rPr lang="en-US" dirty="0" smtClean="0"/>
              <a:t> we predict the context words given a focus word.</a:t>
            </a:r>
          </a:p>
          <a:p>
            <a:r>
              <a:rPr lang="en-US" dirty="0" smtClean="0"/>
              <a:t>Here our input is a focus word and outputs are context words: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84" name="Picture 12" descr="Image result for skip gram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78" y="2824618"/>
            <a:ext cx="5536503" cy="336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07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If W1 and W2 are semantically similar then vectors V1 and V2 will be closer.</a:t>
            </a:r>
            <a:r>
              <a:rPr lang="en-US" dirty="0"/>
              <a:t> </a:t>
            </a:r>
          </a:p>
          <a:p>
            <a:r>
              <a:rPr lang="en-US" dirty="0" smtClean="0"/>
              <a:t>Word2Vec studies relationships,Word2Vec understands the relationship of Male gender word and female gender word, which means (</a:t>
            </a:r>
            <a:r>
              <a:rPr lang="en-US" dirty="0" err="1" smtClean="0"/>
              <a:t>Vman</a:t>
            </a:r>
            <a:r>
              <a:rPr lang="en-US" dirty="0" smtClean="0"/>
              <a:t> – </a:t>
            </a:r>
            <a:r>
              <a:rPr lang="en-US" dirty="0" err="1" smtClean="0"/>
              <a:t>Vwoman</a:t>
            </a:r>
            <a:r>
              <a:rPr lang="en-US" dirty="0" smtClean="0"/>
              <a:t>) || (</a:t>
            </a:r>
            <a:r>
              <a:rPr lang="en-US" dirty="0" err="1" smtClean="0"/>
              <a:t>Vking</a:t>
            </a:r>
            <a:r>
              <a:rPr lang="en-US" dirty="0" smtClean="0"/>
              <a:t> – </a:t>
            </a:r>
            <a:r>
              <a:rPr lang="en-US" dirty="0" err="1" smtClean="0"/>
              <a:t>Vqueen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33" y="3374992"/>
            <a:ext cx="7324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2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Functionality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 learns all this relationships without being programmed to do so. It learns it automatically from Raw Text.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Vector </a:t>
            </a:r>
            <a:r>
              <a:rPr lang="en-US" dirty="0" smtClean="0"/>
              <a:t>can be chosen to be 50,100,200,300 dimensional.</a:t>
            </a:r>
          </a:p>
          <a:p>
            <a:r>
              <a:rPr lang="en-US" dirty="0" smtClean="0"/>
              <a:t>Larger the dimensionality </a:t>
            </a:r>
            <a:r>
              <a:rPr lang="en-US" dirty="0" smtClean="0">
                <a:sym typeface="Wingdings" panose="05000000000000000000" pitchFamily="2" charset="2"/>
              </a:rPr>
              <a:t> More information rich the vector 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499" y="2968668"/>
            <a:ext cx="2041743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 Large Text Corpus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31715" y="3344451"/>
            <a:ext cx="10647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6428" y="2968668"/>
            <a:ext cx="2104373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00800" y="3294345"/>
            <a:ext cx="864296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65096" y="2968668"/>
            <a:ext cx="1979112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 Vector for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pre-trained word vectors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google’s</a:t>
            </a:r>
            <a:r>
              <a:rPr lang="en-US" dirty="0" smtClean="0"/>
              <a:t> </a:t>
            </a:r>
            <a:r>
              <a:rPr lang="en-US" dirty="0" err="1" smtClean="0"/>
              <a:t>pretrained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It contains vectors for a vocabulary of 3 million words trained on around 100 billions words from the </a:t>
            </a:r>
            <a:r>
              <a:rPr lang="en-US" dirty="0" err="1" smtClean="0"/>
              <a:t>google</a:t>
            </a:r>
            <a:r>
              <a:rPr lang="en-US" dirty="0" smtClean="0"/>
              <a:t> news dataset.</a:t>
            </a:r>
          </a:p>
          <a:p>
            <a:r>
              <a:rPr lang="en-US" dirty="0" smtClean="0"/>
              <a:t>Let’s see the code for this.</a:t>
            </a:r>
          </a:p>
        </p:txBody>
      </p:sp>
    </p:spTree>
    <p:extLst>
      <p:ext uri="{BB962C8B-B14F-4D97-AF65-F5344CB8AC3E}">
        <p14:creationId xmlns:p14="http://schemas.microsoft.com/office/powerpoint/2010/main" val="10835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own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training our own Word2Vec on a custom corpus.</a:t>
            </a:r>
          </a:p>
          <a:p>
            <a:r>
              <a:rPr lang="en-US" dirty="0" smtClean="0"/>
              <a:t>For training the model we will be using genism.</a:t>
            </a:r>
          </a:p>
          <a:p>
            <a:r>
              <a:rPr lang="en-US" dirty="0" smtClean="0"/>
              <a:t>Lets see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word embedding?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Many machine learning algorithms and almost all deep learning architectures are incapable of processing strings or plain text in their raw form.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require numbers as input.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Word Embedding is a technique of converting text into numerical representation.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Word </a:t>
            </a:r>
            <a:r>
              <a:rPr lang="en-US" dirty="0" err="1" smtClean="0"/>
              <a:t>Embeddings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can be classified into below categories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One hot encoding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Frequency based Embedding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Prediction based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below dataset, we need to create a model to predict the heights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need to convert the </a:t>
            </a:r>
            <a:r>
              <a:rPr lang="en-US" dirty="0" err="1" smtClean="0"/>
              <a:t>haircolor</a:t>
            </a:r>
            <a:r>
              <a:rPr lang="en-US" dirty="0" smtClean="0"/>
              <a:t> into numeric values.</a:t>
            </a:r>
          </a:p>
          <a:p>
            <a:r>
              <a:rPr lang="en-US" dirty="0" smtClean="0"/>
              <a:t>Option 1: Integer encoding – Give a number to each of them.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9474"/>
              </p:ext>
            </p:extLst>
          </p:nvPr>
        </p:nvGraphicFramePr>
        <p:xfrm>
          <a:off x="1029918" y="209752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Hair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75990"/>
              </p:ext>
            </p:extLst>
          </p:nvPr>
        </p:nvGraphicFramePr>
        <p:xfrm>
          <a:off x="1029918" y="53417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encoding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numbers have a order. By converting hair colors into numbers we are creating artificial order which is not correct.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3&gt;2 , but Red &gt; Brown is incorrect.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 2: One hot encoding ,which is a better strategy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dirty="0" smtClean="0"/>
              <a:t>One hot encoding </a:t>
            </a:r>
            <a:r>
              <a:rPr lang="en-US" dirty="0" smtClean="0"/>
              <a:t>converts categorical features into binary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hot encoding creates a binary vector which has the size of number of distinct values.</a:t>
            </a:r>
          </a:p>
          <a:p>
            <a:r>
              <a:rPr lang="en-US" dirty="0" smtClean="0"/>
              <a:t>So we will have vectors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Black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Brown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 So on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6564"/>
              </p:ext>
            </p:extLst>
          </p:nvPr>
        </p:nvGraphicFramePr>
        <p:xfrm>
          <a:off x="2107157" y="27739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6547"/>
              </p:ext>
            </p:extLst>
          </p:nvPr>
        </p:nvGraphicFramePr>
        <p:xfrm>
          <a:off x="2107155" y="364507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5147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03004"/>
              </p:ext>
            </p:extLst>
          </p:nvPr>
        </p:nvGraphicFramePr>
        <p:xfrm>
          <a:off x="2119682" y="44398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891</TotalTime>
  <Words>2411</Words>
  <Application>Microsoft Office PowerPoint</Application>
  <PresentationFormat>Widescreen</PresentationFormat>
  <Paragraphs>504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</vt:lpstr>
      <vt:lpstr>Wingdings</vt:lpstr>
      <vt:lpstr>Adjacency</vt:lpstr>
      <vt:lpstr>WORD EMBEDDING</vt:lpstr>
      <vt:lpstr>Word Embedding</vt:lpstr>
      <vt:lpstr>Text processing</vt:lpstr>
      <vt:lpstr>Word Embedding</vt:lpstr>
      <vt:lpstr>Word Embedding</vt:lpstr>
      <vt:lpstr>Different types of Word Embeddings </vt:lpstr>
      <vt:lpstr>One hot encoding </vt:lpstr>
      <vt:lpstr>Integer encoding </vt:lpstr>
      <vt:lpstr>One hot encoding</vt:lpstr>
      <vt:lpstr>Disadvantage of one hot encoding</vt:lpstr>
      <vt:lpstr>Imputing Country Column by mean replacement </vt:lpstr>
      <vt:lpstr>Frequency Based Embedding</vt:lpstr>
      <vt:lpstr>Bag of Words (BoW) </vt:lpstr>
      <vt:lpstr>Why convert text to vectors?</vt:lpstr>
      <vt:lpstr>Let’s create a Bag of Words model </vt:lpstr>
      <vt:lpstr>Step 1: Design the vocabulary -&gt;Set of all unique words in the Reviews(ignoring punctuations)</vt:lpstr>
      <vt:lpstr>Step 2: Create Document Vectors </vt:lpstr>
      <vt:lpstr>Creating Document Vectors.</vt:lpstr>
      <vt:lpstr>Similarity of vectors </vt:lpstr>
      <vt:lpstr>Managing Vocabulary  </vt:lpstr>
      <vt:lpstr>  Stopwords in English </vt:lpstr>
      <vt:lpstr>Uni –Gram/Bi-gram/n-gram </vt:lpstr>
      <vt:lpstr>Uni –gram ,Bi-grams  </vt:lpstr>
      <vt:lpstr>Tri-grams and n-grams</vt:lpstr>
      <vt:lpstr>Code for BOW </vt:lpstr>
      <vt:lpstr>TF – IDF </vt:lpstr>
      <vt:lpstr>Term frequency </vt:lpstr>
      <vt:lpstr>Inverse Document Frequency (IDF)</vt:lpstr>
      <vt:lpstr>IDF formula</vt:lpstr>
      <vt:lpstr>TF-IDF vector </vt:lpstr>
      <vt:lpstr>TF-iDF Pros and Cons </vt:lpstr>
      <vt:lpstr>Code for TF - IDF</vt:lpstr>
      <vt:lpstr>Prediction based Embedding</vt:lpstr>
      <vt:lpstr>Word2Vec</vt:lpstr>
      <vt:lpstr>Word2Vec </vt:lpstr>
      <vt:lpstr>Continous Bag of Words (CBOW)</vt:lpstr>
      <vt:lpstr>CBOW structure</vt:lpstr>
      <vt:lpstr>PowerPoint Presentation</vt:lpstr>
      <vt:lpstr>PowerPoint Presentation</vt:lpstr>
      <vt:lpstr>Skip Gram </vt:lpstr>
      <vt:lpstr>Word2Vec Features </vt:lpstr>
      <vt:lpstr>Word2Vec Functionality </vt:lpstr>
      <vt:lpstr>Using pre-trained word vectors </vt:lpstr>
      <vt:lpstr>Training own Word2Vec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syntel</dc:creator>
  <cp:lastModifiedBy>syntel</cp:lastModifiedBy>
  <cp:revision>140</cp:revision>
  <dcterms:created xsi:type="dcterms:W3CDTF">2018-06-12T04:32:57Z</dcterms:created>
  <dcterms:modified xsi:type="dcterms:W3CDTF">2018-06-15T18:07:22Z</dcterms:modified>
</cp:coreProperties>
</file>