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0" r:id="rId7"/>
    <p:sldId id="265" r:id="rId8"/>
    <p:sldId id="264" r:id="rId9"/>
    <p:sldId id="26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D239-6F7E-414A-919F-495BF2F4BC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EDB85A-BE45-45ED-8D13-4B0A2CC5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FF0B4D-50D1-4138-A918-DFD95FE2CE47}"/>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5" name="Footer Placeholder 4">
            <a:extLst>
              <a:ext uri="{FF2B5EF4-FFF2-40B4-BE49-F238E27FC236}">
                <a16:creationId xmlns:a16="http://schemas.microsoft.com/office/drawing/2014/main" id="{D893E62D-02C2-4ED6-A6BB-02B8E83198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A0445-591E-4D1D-87D6-A509F0508A00}"/>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99265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32B7-E5C2-47EC-82EC-FB21C20B2B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CD510C-3E7F-4D54-B218-6E8F830016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8388A-1E15-498A-AE7C-F47F731ED0C7}"/>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5" name="Footer Placeholder 4">
            <a:extLst>
              <a:ext uri="{FF2B5EF4-FFF2-40B4-BE49-F238E27FC236}">
                <a16:creationId xmlns:a16="http://schemas.microsoft.com/office/drawing/2014/main" id="{D957F10E-2277-4BC5-86C8-0C1737E6E4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A3A523-0FE1-48A0-8768-72FC54125E44}"/>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105218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A132DF-7A3F-4886-9A25-9D68144DE5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F6B977-36EE-4224-B227-7B0C937759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1D030-BEBE-4361-B9D2-0B16881AE35F}"/>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5" name="Footer Placeholder 4">
            <a:extLst>
              <a:ext uri="{FF2B5EF4-FFF2-40B4-BE49-F238E27FC236}">
                <a16:creationId xmlns:a16="http://schemas.microsoft.com/office/drawing/2014/main" id="{C8BBB579-34D8-4389-87F9-B9F2C536A0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DC631-5AA3-459E-B900-263A9CF03CA1}"/>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89665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3978-25EF-46A3-983D-EEC1A0B574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BB6370-7F6F-4DCD-862E-B8DF90DCD7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03195-90A8-4A7F-8BC6-C4D0A7BFFA54}"/>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5" name="Footer Placeholder 4">
            <a:extLst>
              <a:ext uri="{FF2B5EF4-FFF2-40B4-BE49-F238E27FC236}">
                <a16:creationId xmlns:a16="http://schemas.microsoft.com/office/drawing/2014/main" id="{B5DAE625-47F2-402A-AF10-25A7B41A6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99C7EA-9E5B-41AE-9C2F-6FBD030122B2}"/>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80910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DDD-8D14-4A64-A4EA-6049CC19E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A16E3F-5FA5-450A-AD51-0C8FB18F9B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71EFEA-D09B-4948-8257-89EE321BF094}"/>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5" name="Footer Placeholder 4">
            <a:extLst>
              <a:ext uri="{FF2B5EF4-FFF2-40B4-BE49-F238E27FC236}">
                <a16:creationId xmlns:a16="http://schemas.microsoft.com/office/drawing/2014/main" id="{923706D3-6C81-4FB3-BC3C-199E6C2C9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82AD0-5DF1-45E7-8DB5-445B9C8742F2}"/>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141826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3318-E2DA-44AB-9869-64959F3EC9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DFD613-9EC4-4B5B-AC9B-DBCFE7E9F2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2FFF36-088D-4CF9-AE0D-4C43D43603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729702-A79B-446A-B951-3BBC83A7B3EA}"/>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6" name="Footer Placeholder 5">
            <a:extLst>
              <a:ext uri="{FF2B5EF4-FFF2-40B4-BE49-F238E27FC236}">
                <a16:creationId xmlns:a16="http://schemas.microsoft.com/office/drawing/2014/main" id="{26202710-A76F-424F-9616-8664EC5887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D32FBB-7947-4142-85B3-46FB7603F53D}"/>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975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C986-0A75-4DA4-8699-E4C6B6ED81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D66865-5C8E-48B3-B3FA-2C24B035E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FFFFC1-D0C7-43FB-8B08-E46FEBFF71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9DF68A-C800-451F-B684-0F8B77B64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C59035-AECA-4298-B8CB-3E6B31CF34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35029B-CB5A-4AD8-B130-280CC2203CFC}"/>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8" name="Footer Placeholder 7">
            <a:extLst>
              <a:ext uri="{FF2B5EF4-FFF2-40B4-BE49-F238E27FC236}">
                <a16:creationId xmlns:a16="http://schemas.microsoft.com/office/drawing/2014/main" id="{E00C3785-B1C6-497F-B153-500CD5406A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88294E-6D1A-4DEA-87E6-D2D554198332}"/>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224200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686D-700B-4143-B0D4-E68F57C5F2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0B7201-C686-464A-899B-AEE26BFD5EF8}"/>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4" name="Footer Placeholder 3">
            <a:extLst>
              <a:ext uri="{FF2B5EF4-FFF2-40B4-BE49-F238E27FC236}">
                <a16:creationId xmlns:a16="http://schemas.microsoft.com/office/drawing/2014/main" id="{59265E2E-7B69-4420-BDD1-F854C230A8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8680E8-DB26-4290-AF3C-0BEDB232F98D}"/>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273322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729EC-3A2B-4549-AF20-190715C36EF4}"/>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3" name="Footer Placeholder 2">
            <a:extLst>
              <a:ext uri="{FF2B5EF4-FFF2-40B4-BE49-F238E27FC236}">
                <a16:creationId xmlns:a16="http://schemas.microsoft.com/office/drawing/2014/main" id="{6F43D720-EF34-436F-938F-F59B6B7F96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972228-053C-477F-9BA7-D73DB4B6CF17}"/>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522468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EDA0-9000-4BBC-A24C-78D27F66D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9A5421-276C-49D4-B02C-0EBE598F0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38BA0A-1789-4660-BAA0-ED23F6BEB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2A2FF9-A235-460A-BA5E-9B1EB6087540}"/>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6" name="Footer Placeholder 5">
            <a:extLst>
              <a:ext uri="{FF2B5EF4-FFF2-40B4-BE49-F238E27FC236}">
                <a16:creationId xmlns:a16="http://schemas.microsoft.com/office/drawing/2014/main" id="{AE3462C7-DF08-491E-B812-959493D586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A661BE-37FE-46A9-9806-FD49B814DB2A}"/>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296271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785D-743A-42BB-B893-B7ACF06C7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9DC7F7-DCAD-4A40-86A9-258D714B1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A51657-B369-4F3D-8217-C84BF7C6F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2DFDB5-9177-4C3F-9093-AD97385FE5F3}"/>
              </a:ext>
            </a:extLst>
          </p:cNvPr>
          <p:cNvSpPr>
            <a:spLocks noGrp="1"/>
          </p:cNvSpPr>
          <p:nvPr>
            <p:ph type="dt" sz="half" idx="10"/>
          </p:nvPr>
        </p:nvSpPr>
        <p:spPr/>
        <p:txBody>
          <a:bodyPr/>
          <a:lstStyle/>
          <a:p>
            <a:fld id="{7EAFAC99-EAE6-4F2D-8A9F-5465ADFE74F6}" type="datetimeFigureOut">
              <a:rPr lang="en-IN" smtClean="0"/>
              <a:t>10-10-2018</a:t>
            </a:fld>
            <a:endParaRPr lang="en-IN"/>
          </a:p>
        </p:txBody>
      </p:sp>
      <p:sp>
        <p:nvSpPr>
          <p:cNvPr id="6" name="Footer Placeholder 5">
            <a:extLst>
              <a:ext uri="{FF2B5EF4-FFF2-40B4-BE49-F238E27FC236}">
                <a16:creationId xmlns:a16="http://schemas.microsoft.com/office/drawing/2014/main" id="{B799E2FA-E2F1-430A-A54B-A1485F9747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B962AB-5DE2-431E-ACC1-FA6282082A77}"/>
              </a:ext>
            </a:extLst>
          </p:cNvPr>
          <p:cNvSpPr>
            <a:spLocks noGrp="1"/>
          </p:cNvSpPr>
          <p:nvPr>
            <p:ph type="sldNum" sz="quarter" idx="12"/>
          </p:nvPr>
        </p:nvSpPr>
        <p:spPr/>
        <p:txBody>
          <a:bodyPr/>
          <a:lstStyle/>
          <a:p>
            <a:fld id="{D6E816F4-15C8-448E-A15F-DB7F9BBF1D0F}" type="slidenum">
              <a:rPr lang="en-IN" smtClean="0"/>
              <a:t>‹#›</a:t>
            </a:fld>
            <a:endParaRPr lang="en-IN"/>
          </a:p>
        </p:txBody>
      </p:sp>
    </p:spTree>
    <p:extLst>
      <p:ext uri="{BB962C8B-B14F-4D97-AF65-F5344CB8AC3E}">
        <p14:creationId xmlns:p14="http://schemas.microsoft.com/office/powerpoint/2010/main" val="295248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641F67-E3A3-4BA0-8827-EAB88248E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036A24-C043-437C-B92C-DFBCF7FC64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EEE2E-BCD9-4CCF-97CB-4D0E5772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FAC99-EAE6-4F2D-8A9F-5465ADFE74F6}" type="datetimeFigureOut">
              <a:rPr lang="en-IN" smtClean="0"/>
              <a:t>10-10-2018</a:t>
            </a:fld>
            <a:endParaRPr lang="en-IN"/>
          </a:p>
        </p:txBody>
      </p:sp>
      <p:sp>
        <p:nvSpPr>
          <p:cNvPr id="5" name="Footer Placeholder 4">
            <a:extLst>
              <a:ext uri="{FF2B5EF4-FFF2-40B4-BE49-F238E27FC236}">
                <a16:creationId xmlns:a16="http://schemas.microsoft.com/office/drawing/2014/main" id="{07D949C8-6E4B-479A-8582-A831FC82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F20F5E-DC25-4C7B-9CCC-7DC651DA5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816F4-15C8-448E-A15F-DB7F9BBF1D0F}" type="slidenum">
              <a:rPr lang="en-IN" smtClean="0"/>
              <a:t>‹#›</a:t>
            </a:fld>
            <a:endParaRPr lang="en-IN"/>
          </a:p>
        </p:txBody>
      </p:sp>
    </p:spTree>
    <p:extLst>
      <p:ext uri="{BB962C8B-B14F-4D97-AF65-F5344CB8AC3E}">
        <p14:creationId xmlns:p14="http://schemas.microsoft.com/office/powerpoint/2010/main" val="175319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7700607-9075-4832-B6D4-833C54840238}"/>
              </a:ext>
            </a:extLst>
          </p:cNvPr>
          <p:cNvSpPr>
            <a:spLocks noGrp="1"/>
          </p:cNvSpPr>
          <p:nvPr>
            <p:ph type="ctrTitle"/>
          </p:nvPr>
        </p:nvSpPr>
        <p:spPr>
          <a:xfrm>
            <a:off x="726057" y="3121701"/>
            <a:ext cx="3658053" cy="1786515"/>
          </a:xfrm>
        </p:spPr>
        <p:txBody>
          <a:bodyPr anchor="t">
            <a:normAutofit/>
          </a:bodyPr>
          <a:lstStyle/>
          <a:p>
            <a:pPr algn="l"/>
            <a:r>
              <a:rPr lang="en-IN" sz="4400">
                <a:solidFill>
                  <a:srgbClr val="FFFFFF"/>
                </a:solidFill>
              </a:rPr>
              <a:t>Data Analysis</a:t>
            </a:r>
          </a:p>
        </p:txBody>
      </p:sp>
      <p:sp>
        <p:nvSpPr>
          <p:cNvPr id="3" name="Subtitle 2">
            <a:extLst>
              <a:ext uri="{FF2B5EF4-FFF2-40B4-BE49-F238E27FC236}">
                <a16:creationId xmlns:a16="http://schemas.microsoft.com/office/drawing/2014/main" id="{EDE4A188-E299-4078-BD79-135B01A716FC}"/>
              </a:ext>
            </a:extLst>
          </p:cNvPr>
          <p:cNvSpPr>
            <a:spLocks noGrp="1"/>
          </p:cNvSpPr>
          <p:nvPr>
            <p:ph type="subTitle" idx="1"/>
          </p:nvPr>
        </p:nvSpPr>
        <p:spPr>
          <a:xfrm>
            <a:off x="726057" y="2032347"/>
            <a:ext cx="3658053" cy="955111"/>
          </a:xfrm>
        </p:spPr>
        <p:txBody>
          <a:bodyPr anchor="b">
            <a:normAutofit/>
          </a:bodyPr>
          <a:lstStyle/>
          <a:p>
            <a:pPr algn="l"/>
            <a:r>
              <a:rPr lang="en-IN" sz="1800" dirty="0">
                <a:solidFill>
                  <a:srgbClr val="FFFFFF"/>
                </a:solidFill>
              </a:rPr>
              <a:t>Study report for fast food restaurants in US</a:t>
            </a:r>
          </a:p>
        </p:txBody>
      </p:sp>
      <p:pic>
        <p:nvPicPr>
          <p:cNvPr id="5" name="Picture 4" descr="A close up of a sign&#10;&#10;Description generated with very high confidence">
            <a:extLst>
              <a:ext uri="{FF2B5EF4-FFF2-40B4-BE49-F238E27FC236}">
                <a16:creationId xmlns:a16="http://schemas.microsoft.com/office/drawing/2014/main" id="{CD667677-B471-445B-9D2C-19C0C8E20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341" y="916459"/>
            <a:ext cx="5017318" cy="5017318"/>
          </a:xfrm>
          <a:prstGeom prst="rect">
            <a:avLst/>
          </a:prstGeom>
          <a:ln w="9525">
            <a:noFill/>
          </a:ln>
        </p:spPr>
      </p:pic>
    </p:spTree>
    <p:extLst>
      <p:ext uri="{BB962C8B-B14F-4D97-AF65-F5344CB8AC3E}">
        <p14:creationId xmlns:p14="http://schemas.microsoft.com/office/powerpoint/2010/main" val="401533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A5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4F39E9-1404-4799-BCF2-26BF954D763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Conclusion</a:t>
            </a:r>
          </a:p>
        </p:txBody>
      </p:sp>
      <p:pic>
        <p:nvPicPr>
          <p:cNvPr id="5" name="Picture 4">
            <a:extLst>
              <a:ext uri="{FF2B5EF4-FFF2-40B4-BE49-F238E27FC236}">
                <a16:creationId xmlns:a16="http://schemas.microsoft.com/office/drawing/2014/main" id="{8010AF89-4550-487D-A84F-722F717BE70D}"/>
              </a:ext>
            </a:extLst>
          </p:cNvPr>
          <p:cNvPicPr>
            <a:picLocks noChangeAspect="1"/>
          </p:cNvPicPr>
          <p:nvPr/>
        </p:nvPicPr>
        <p:blipFill rotWithShape="1">
          <a:blip r:embed="rId2">
            <a:extLst>
              <a:ext uri="{28A0092B-C50C-407E-A947-70E740481C1C}">
                <a14:useLocalDpi xmlns:a14="http://schemas.microsoft.com/office/drawing/2010/main" val="0"/>
              </a:ext>
            </a:extLst>
          </a:blip>
          <a:srcRect r="1" b="12822"/>
          <a:stretch/>
        </p:blipFill>
        <p:spPr>
          <a:xfrm>
            <a:off x="327547" y="321733"/>
            <a:ext cx="7058306" cy="4107392"/>
          </a:xfrm>
          <a:prstGeom prst="rect">
            <a:avLst/>
          </a:prstGeom>
        </p:spPr>
      </p:pic>
      <p:sp>
        <p:nvSpPr>
          <p:cNvPr id="36" name="Rectangle 3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5B41328-71AE-4329-B12D-F1F4DC727AEA}"/>
              </a:ext>
            </a:extLst>
          </p:cNvPr>
          <p:cNvSpPr txBox="1"/>
          <p:nvPr/>
        </p:nvSpPr>
        <p:spPr>
          <a:xfrm>
            <a:off x="8029319" y="917725"/>
            <a:ext cx="3424739" cy="4852362"/>
          </a:xfrm>
          <a:prstGeom prst="rect">
            <a:avLst/>
          </a:prstGeom>
        </p:spPr>
        <p:txBody>
          <a:bodyPr vert="horz" lIns="91440" tIns="45720" rIns="91440" bIns="45720" rtlCol="0" anchor="ctr">
            <a:normAutofit/>
          </a:bodyPr>
          <a:lstStyle/>
          <a:p>
            <a:pPr>
              <a:lnSpc>
                <a:spcPct val="90000"/>
              </a:lnSpc>
              <a:spcAft>
                <a:spcPts val="600"/>
              </a:spcAft>
            </a:pPr>
            <a:r>
              <a:rPr lang="en-IN" spc="300" dirty="0">
                <a:solidFill>
                  <a:schemeClr val="bg1"/>
                </a:solidFill>
              </a:rPr>
              <a:t>Food on Wheel being low cost investment idea which expected to give higher ROI need such in-depth analysis which can be dig more further on menu items to be offered. We can identify sweet spots and install our setup "Food on Wheel" for month or two or even more but when customer's habits changes there taste we can identify new sweet spot with relatively new strategy to run our continuous ongoing business venture.</a:t>
            </a:r>
            <a:endParaRPr lang="en-US" sz="2000" spc="300" dirty="0">
              <a:solidFill>
                <a:schemeClr val="bg1"/>
              </a:solidFill>
            </a:endParaRPr>
          </a:p>
        </p:txBody>
      </p:sp>
    </p:spTree>
    <p:extLst>
      <p:ext uri="{BB962C8B-B14F-4D97-AF65-F5344CB8AC3E}">
        <p14:creationId xmlns:p14="http://schemas.microsoft.com/office/powerpoint/2010/main" val="142667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FFED40-592F-4AC0-AC0B-8CEDB23E87B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Thank You !!</a:t>
            </a:r>
            <a:endParaRPr lang="en-US" sz="6000" kern="1200" dirty="0">
              <a:solidFill>
                <a:srgbClr val="FFFFFF"/>
              </a:solidFill>
              <a:latin typeface="+mj-lt"/>
              <a:ea typeface="+mj-ea"/>
              <a:cs typeface="+mj-cs"/>
            </a:endParaRPr>
          </a:p>
        </p:txBody>
      </p:sp>
      <p:pic>
        <p:nvPicPr>
          <p:cNvPr id="29" name="Picture 2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7780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4F39E9-1404-4799-BCF2-26BF954D763E}"/>
              </a:ext>
            </a:extLst>
          </p:cNvPr>
          <p:cNvSpPr>
            <a:spLocks noGrp="1"/>
          </p:cNvSpPr>
          <p:nvPr>
            <p:ph type="title"/>
          </p:nvPr>
        </p:nvSpPr>
        <p:spPr>
          <a:xfrm>
            <a:off x="1179226" y="5105400"/>
            <a:ext cx="9833548" cy="1066802"/>
          </a:xfrm>
        </p:spPr>
        <p:txBody>
          <a:bodyPr>
            <a:normAutofit/>
          </a:bodyPr>
          <a:lstStyle/>
          <a:p>
            <a:r>
              <a:rPr lang="en-IN" sz="4000" dirty="0">
                <a:solidFill>
                  <a:srgbClr val="3F3F3F"/>
                </a:solidFill>
              </a:rPr>
              <a:t>Problem Statement</a:t>
            </a:r>
          </a:p>
        </p:txBody>
      </p:sp>
      <p:sp>
        <p:nvSpPr>
          <p:cNvPr id="3" name="Content Placeholder 2">
            <a:extLst>
              <a:ext uri="{FF2B5EF4-FFF2-40B4-BE49-F238E27FC236}">
                <a16:creationId xmlns:a16="http://schemas.microsoft.com/office/drawing/2014/main" id="{A4FDD4B6-6028-4289-A6AA-1C7B6F1FD2DE}"/>
              </a:ext>
            </a:extLst>
          </p:cNvPr>
          <p:cNvSpPr>
            <a:spLocks noGrp="1"/>
          </p:cNvSpPr>
          <p:nvPr>
            <p:ph idx="1"/>
          </p:nvPr>
        </p:nvSpPr>
        <p:spPr>
          <a:xfrm>
            <a:off x="304799" y="278296"/>
            <a:ext cx="11529391" cy="3539324"/>
          </a:xfrm>
        </p:spPr>
        <p:txBody>
          <a:bodyPr anchor="ctr">
            <a:normAutofit fontScale="62500" lnSpcReduction="20000"/>
          </a:bodyPr>
          <a:lstStyle/>
          <a:p>
            <a:r>
              <a:rPr lang="en-IN" b="1" dirty="0"/>
              <a:t>Problem Statement :</a:t>
            </a:r>
            <a:r>
              <a:rPr lang="en-IN" dirty="0"/>
              <a:t> Opening new restaurant in US.</a:t>
            </a:r>
            <a:br>
              <a:rPr lang="en-IN" sz="2400" dirty="0"/>
            </a:br>
            <a:endParaRPr lang="en-IN" sz="2400" dirty="0"/>
          </a:p>
          <a:p>
            <a:r>
              <a:rPr lang="en-IN" b="1" dirty="0"/>
              <a:t>Objective :</a:t>
            </a:r>
            <a:r>
              <a:rPr lang="en-IN" dirty="0"/>
              <a:t> To identify location in given province for innovative restaurant ideas.</a:t>
            </a:r>
            <a:br>
              <a:rPr lang="en-IN" sz="2400" dirty="0"/>
            </a:br>
            <a:endParaRPr lang="en-IN" sz="2400" dirty="0"/>
          </a:p>
          <a:p>
            <a:r>
              <a:rPr lang="en-IN" b="1" dirty="0"/>
              <a:t>Reference :</a:t>
            </a:r>
            <a:r>
              <a:rPr lang="en-IN" dirty="0"/>
              <a:t> 10000 restaurants data made available by INSAID.</a:t>
            </a:r>
            <a:br>
              <a:rPr lang="en-IN" sz="2400" dirty="0"/>
            </a:br>
            <a:endParaRPr lang="en-IN" sz="2400" dirty="0"/>
          </a:p>
          <a:p>
            <a:r>
              <a:rPr lang="en-IN" b="1" dirty="0"/>
              <a:t>Variables :</a:t>
            </a:r>
            <a:r>
              <a:rPr lang="en-IN" dirty="0"/>
              <a:t> Address, City, Country, Key (unique number), latitude, longitude, Name, Postal Code, Province, Website</a:t>
            </a:r>
            <a:br>
              <a:rPr lang="en-IN" sz="2400" dirty="0"/>
            </a:br>
            <a:endParaRPr lang="en-IN" sz="2400" dirty="0"/>
          </a:p>
          <a:p>
            <a:r>
              <a:rPr lang="en-IN" b="1" dirty="0"/>
              <a:t>Concept Map :</a:t>
            </a:r>
            <a:r>
              <a:rPr lang="en-IN" dirty="0"/>
              <a:t> Opening a new restaurant in US by identifying locations where new innovative concepts of fast food can be executed without directly affecting existing players. Food on Wheel !!</a:t>
            </a:r>
            <a:br>
              <a:rPr lang="en-IN" sz="2400" dirty="0"/>
            </a:br>
            <a:endParaRPr lang="en-IN" sz="2400" dirty="0"/>
          </a:p>
          <a:p>
            <a:r>
              <a:rPr lang="en-IN" b="1" dirty="0"/>
              <a:t>Hypothesis :</a:t>
            </a:r>
            <a:r>
              <a:rPr lang="en-IN" dirty="0"/>
              <a:t> Running low cost innovative business model in densely populated area is a profitable business within year.</a:t>
            </a:r>
            <a:br>
              <a:rPr lang="en-IN" sz="2400" dirty="0"/>
            </a:br>
            <a:r>
              <a:rPr lang="en-IN" b="1" dirty="0"/>
              <a:t>Tools :</a:t>
            </a:r>
            <a:r>
              <a:rPr lang="en-IN" dirty="0"/>
              <a:t> Statistical Plots, Probability, MCT, Measure of Spread, Measures of Shape, Hypothesis Testing.</a:t>
            </a:r>
            <a:endParaRPr lang="en-IN" sz="2400" dirty="0">
              <a:solidFill>
                <a:srgbClr val="FFFFFF"/>
              </a:solidFill>
            </a:endParaRPr>
          </a:p>
        </p:txBody>
      </p:sp>
    </p:spTree>
    <p:extLst>
      <p:ext uri="{BB962C8B-B14F-4D97-AF65-F5344CB8AC3E}">
        <p14:creationId xmlns:p14="http://schemas.microsoft.com/office/powerpoint/2010/main" val="20524399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4F39E9-1404-4799-BCF2-26BF954D763E}"/>
              </a:ext>
            </a:extLst>
          </p:cNvPr>
          <p:cNvSpPr>
            <a:spLocks noGrp="1"/>
          </p:cNvSpPr>
          <p:nvPr>
            <p:ph type="title"/>
          </p:nvPr>
        </p:nvSpPr>
        <p:spPr>
          <a:xfrm>
            <a:off x="1179226" y="5105400"/>
            <a:ext cx="9833548" cy="1066802"/>
          </a:xfrm>
        </p:spPr>
        <p:txBody>
          <a:bodyPr>
            <a:normAutofit/>
          </a:bodyPr>
          <a:lstStyle/>
          <a:p>
            <a:r>
              <a:rPr lang="en-IN" sz="4000" dirty="0">
                <a:solidFill>
                  <a:srgbClr val="3F3F3F"/>
                </a:solidFill>
              </a:rPr>
              <a:t>Data Profiling</a:t>
            </a:r>
          </a:p>
        </p:txBody>
      </p:sp>
      <p:graphicFrame>
        <p:nvGraphicFramePr>
          <p:cNvPr id="7" name="Object 6">
            <a:extLst>
              <a:ext uri="{FF2B5EF4-FFF2-40B4-BE49-F238E27FC236}">
                <a16:creationId xmlns:a16="http://schemas.microsoft.com/office/drawing/2014/main" id="{9D587FAB-F943-4714-B15F-981A697F9C87}"/>
              </a:ext>
            </a:extLst>
          </p:cNvPr>
          <p:cNvGraphicFramePr>
            <a:graphicFrameLocks noChangeAspect="1"/>
          </p:cNvGraphicFramePr>
          <p:nvPr>
            <p:extLst>
              <p:ext uri="{D42A27DB-BD31-4B8C-83A1-F6EECF244321}">
                <p14:modId xmlns:p14="http://schemas.microsoft.com/office/powerpoint/2010/main" val="2346504089"/>
              </p:ext>
            </p:extLst>
          </p:nvPr>
        </p:nvGraphicFramePr>
        <p:xfrm>
          <a:off x="34110" y="158336"/>
          <a:ext cx="4440168" cy="1577700"/>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4" imgW="1572840" imgH="491040" progId="Package">
                  <p:embed/>
                </p:oleObj>
              </mc:Choice>
              <mc:Fallback>
                <p:oleObj name="Packager Shell Object" showAsIcon="1" r:id="rId4" imgW="1572840" imgH="491040" progId="Package">
                  <p:embed/>
                  <p:pic>
                    <p:nvPicPr>
                      <p:cNvPr id="0" name=""/>
                      <p:cNvPicPr/>
                      <p:nvPr/>
                    </p:nvPicPr>
                    <p:blipFill>
                      <a:blip r:embed="rId5"/>
                      <a:stretch>
                        <a:fillRect/>
                      </a:stretch>
                    </p:blipFill>
                    <p:spPr>
                      <a:xfrm>
                        <a:off x="34110" y="158336"/>
                        <a:ext cx="4440168" cy="1577700"/>
                      </a:xfrm>
                      <a:prstGeom prst="rect">
                        <a:avLst/>
                      </a:prstGeom>
                      <a:noFill/>
                      <a:ln>
                        <a:solidFill>
                          <a:schemeClr val="accent1"/>
                        </a:solidFill>
                      </a:ln>
                    </p:spPr>
                  </p:pic>
                </p:oleObj>
              </mc:Fallback>
            </mc:AlternateContent>
          </a:graphicData>
        </a:graphic>
      </p:graphicFrame>
      <p:sp>
        <p:nvSpPr>
          <p:cNvPr id="9" name="TextBox 8">
            <a:extLst>
              <a:ext uri="{FF2B5EF4-FFF2-40B4-BE49-F238E27FC236}">
                <a16:creationId xmlns:a16="http://schemas.microsoft.com/office/drawing/2014/main" id="{FF4DB1AD-1527-4531-8639-8F0A69712779}"/>
              </a:ext>
            </a:extLst>
          </p:cNvPr>
          <p:cNvSpPr txBox="1"/>
          <p:nvPr/>
        </p:nvSpPr>
        <p:spPr>
          <a:xfrm>
            <a:off x="4715295" y="158336"/>
            <a:ext cx="7235687" cy="3785652"/>
          </a:xfrm>
          <a:prstGeom prst="rect">
            <a:avLst/>
          </a:prstGeom>
          <a:noFill/>
        </p:spPr>
        <p:txBody>
          <a:bodyPr wrap="square" rtlCol="0">
            <a:spAutoFit/>
          </a:bodyPr>
          <a:lstStyle/>
          <a:p>
            <a:r>
              <a:rPr lang="en-IN" sz="2400" dirty="0"/>
              <a:t>Highlights : </a:t>
            </a:r>
          </a:p>
          <a:p>
            <a:pPr marL="285750" indent="-285750">
              <a:buFont typeface="Arial" panose="020B0604020202020204" pitchFamily="34" charset="0"/>
              <a:buChar char="•"/>
            </a:pPr>
            <a:r>
              <a:rPr lang="en-IN" sz="2400" dirty="0"/>
              <a:t>Website has 4.6 % missing values.</a:t>
            </a:r>
          </a:p>
          <a:p>
            <a:pPr marL="285750" indent="-285750">
              <a:buFont typeface="Arial" panose="020B0604020202020204" pitchFamily="34" charset="0"/>
              <a:buChar char="•"/>
            </a:pPr>
            <a:r>
              <a:rPr lang="en-IN" sz="2400" dirty="0"/>
              <a:t>Province has 52 distinct values.</a:t>
            </a:r>
          </a:p>
          <a:p>
            <a:pPr marL="285750" indent="-285750">
              <a:buFont typeface="Arial" panose="020B0604020202020204" pitchFamily="34" charset="0"/>
              <a:buChar char="•"/>
            </a:pPr>
            <a:r>
              <a:rPr lang="en-IN" sz="2400" dirty="0"/>
              <a:t>Only 27.8 % cities are unique which means 72.2 % city’s have more than one restaurant.</a:t>
            </a:r>
          </a:p>
          <a:p>
            <a:pPr marL="285750" indent="-285750">
              <a:buFont typeface="Arial" panose="020B0604020202020204" pitchFamily="34" charset="0"/>
              <a:buChar char="•"/>
            </a:pPr>
            <a:r>
              <a:rPr lang="en-IN" sz="2400" dirty="0"/>
              <a:t>Name provides McDonald’s, Burger King and Taco Bell as top 3 most penetrated fast food restaurants in US.</a:t>
            </a:r>
          </a:p>
          <a:p>
            <a:pPr marL="285750" indent="-285750">
              <a:buFont typeface="Arial" panose="020B0604020202020204" pitchFamily="34" charset="0"/>
              <a:buChar char="•"/>
            </a:pPr>
            <a:r>
              <a:rPr lang="en-IN" sz="2400" dirty="0"/>
              <a:t>Postal Code 57701 is having 23 restaurants which is highest.</a:t>
            </a:r>
          </a:p>
          <a:p>
            <a:pPr marL="285750" indent="-285750">
              <a:buFont typeface="Arial" panose="020B0604020202020204" pitchFamily="34" charset="0"/>
              <a:buChar char="•"/>
            </a:pPr>
            <a:r>
              <a:rPr lang="en-IN" sz="2400" dirty="0"/>
              <a:t>Province CA has highest 676 restaurants. </a:t>
            </a:r>
          </a:p>
        </p:txBody>
      </p:sp>
    </p:spTree>
    <p:extLst>
      <p:ext uri="{BB962C8B-B14F-4D97-AF65-F5344CB8AC3E}">
        <p14:creationId xmlns:p14="http://schemas.microsoft.com/office/powerpoint/2010/main" val="7402150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truck is parked on the side of a road&#10;&#10;Description generated with very high confidence">
            <a:extLst>
              <a:ext uri="{FF2B5EF4-FFF2-40B4-BE49-F238E27FC236}">
                <a16:creationId xmlns:a16="http://schemas.microsoft.com/office/drawing/2014/main" id="{8010AF89-4550-487D-A84F-722F717BE70D}"/>
              </a:ext>
            </a:extLst>
          </p:cNvPr>
          <p:cNvPicPr>
            <a:picLocks noChangeAspect="1"/>
          </p:cNvPicPr>
          <p:nvPr/>
        </p:nvPicPr>
        <p:blipFill rotWithShape="1">
          <a:blip r:embed="rId2">
            <a:extLst>
              <a:ext uri="{28A0092B-C50C-407E-A947-70E740481C1C}">
                <a14:useLocalDpi xmlns:a14="http://schemas.microsoft.com/office/drawing/2010/main" val="0"/>
              </a:ext>
            </a:extLst>
          </a:blip>
          <a:srcRect r="1334"/>
          <a:stretch/>
        </p:blipFill>
        <p:spPr>
          <a:xfrm>
            <a:off x="-1" y="10"/>
            <a:ext cx="12192000" cy="6857990"/>
          </a:xfrm>
          <a:prstGeom prst="rect">
            <a:avLst/>
          </a:prstGeom>
        </p:spPr>
      </p:pic>
      <p:sp>
        <p:nvSpPr>
          <p:cNvPr id="24"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0A4F39E9-1404-4799-BCF2-26BF954D763E}"/>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dirty="0"/>
              <a:t>Online Orders</a:t>
            </a:r>
            <a:endParaRPr lang="en-US" sz="3600"/>
          </a:p>
        </p:txBody>
      </p:sp>
      <p:cxnSp>
        <p:nvCxnSpPr>
          <p:cNvPr id="26" name="Straight Connector 25">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5B41328-71AE-4329-B12D-F1F4DC727AEA}"/>
              </a:ext>
            </a:extLst>
          </p:cNvPr>
          <p:cNvSpPr txBox="1"/>
          <p:nvPr/>
        </p:nvSpPr>
        <p:spPr>
          <a:xfrm>
            <a:off x="525516" y="3417573"/>
            <a:ext cx="4593021" cy="261983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4.6 % missing values in website suggest that little more than 95 % restaurants have online order system,</a:t>
            </a:r>
          </a:p>
          <a:p>
            <a:pPr indent="-228600">
              <a:lnSpc>
                <a:spcPct val="90000"/>
              </a:lnSpc>
              <a:spcAft>
                <a:spcPts val="600"/>
              </a:spcAft>
              <a:buFont typeface="Arial" panose="020B0604020202020204" pitchFamily="34" charset="0"/>
              <a:buChar char="•"/>
            </a:pPr>
            <a:r>
              <a:rPr lang="en-US" dirty="0"/>
              <a:t>targeting minimum competitive areas don’t require mobile App services or Online services,</a:t>
            </a:r>
          </a:p>
          <a:p>
            <a:pPr indent="-228600">
              <a:lnSpc>
                <a:spcPct val="90000"/>
              </a:lnSpc>
              <a:spcAft>
                <a:spcPts val="600"/>
              </a:spcAft>
              <a:buFont typeface="Arial" panose="020B0604020202020204" pitchFamily="34" charset="0"/>
              <a:buChar char="•"/>
            </a:pPr>
            <a:r>
              <a:rPr lang="en-US" dirty="0"/>
              <a:t>targeting higher competitive areas requires  these services to stay in competition. </a:t>
            </a:r>
          </a:p>
        </p:txBody>
      </p:sp>
    </p:spTree>
    <p:extLst>
      <p:ext uri="{BB962C8B-B14F-4D97-AF65-F5344CB8AC3E}">
        <p14:creationId xmlns:p14="http://schemas.microsoft.com/office/powerpoint/2010/main" val="65837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FFED40-592F-4AC0-AC0B-8CEDB23E87B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Finding right province…</a:t>
            </a:r>
          </a:p>
        </p:txBody>
      </p:sp>
      <p:pic>
        <p:nvPicPr>
          <p:cNvPr id="29" name="Picture 2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9583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9">
            <a:extLst>
              <a:ext uri="{FF2B5EF4-FFF2-40B4-BE49-F238E27FC236}">
                <a16:creationId xmlns:a16="http://schemas.microsoft.com/office/drawing/2014/main" id="{A70203C6-2645-4106-B89E-E9214A2ED337}"/>
              </a:ext>
            </a:extLst>
          </p:cNvPr>
          <p:cNvSpPr>
            <a:spLocks noGrp="1"/>
          </p:cNvSpPr>
          <p:nvPr>
            <p:ph idx="1"/>
          </p:nvPr>
        </p:nvSpPr>
        <p:spPr>
          <a:xfrm>
            <a:off x="177421" y="5923128"/>
            <a:ext cx="11873551" cy="934872"/>
          </a:xfrm>
        </p:spPr>
        <p:txBody>
          <a:bodyPr>
            <a:normAutofit/>
          </a:bodyPr>
          <a:lstStyle/>
          <a:p>
            <a:r>
              <a:rPr lang="en-IN" sz="2000" dirty="0"/>
              <a:t>Above bar graph explains the density of restaurants in each province, we can find most of the province have number of restaurant's outlets between 100 to 250. There are also significant number of province which are having more than 300 restaurants.</a:t>
            </a:r>
            <a:endParaRPr lang="en-US" sz="2000" dirty="0"/>
          </a:p>
        </p:txBody>
      </p:sp>
      <p:pic>
        <p:nvPicPr>
          <p:cNvPr id="9" name="Content Placeholder 4">
            <a:extLst>
              <a:ext uri="{FF2B5EF4-FFF2-40B4-BE49-F238E27FC236}">
                <a16:creationId xmlns:a16="http://schemas.microsoft.com/office/drawing/2014/main" id="{EE676596-6257-4816-ACD9-5344DDCED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28" y="10"/>
            <a:ext cx="11909944" cy="5923118"/>
          </a:xfrm>
          <a:prstGeom prst="rect">
            <a:avLst/>
          </a:prstGeom>
          <a:effectLst/>
        </p:spPr>
      </p:pic>
    </p:spTree>
    <p:extLst>
      <p:ext uri="{BB962C8B-B14F-4D97-AF65-F5344CB8AC3E}">
        <p14:creationId xmlns:p14="http://schemas.microsoft.com/office/powerpoint/2010/main" val="184918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FFED40-592F-4AC0-AC0B-8CEDB23E87B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Finding my place…</a:t>
            </a:r>
          </a:p>
        </p:txBody>
      </p:sp>
      <p:pic>
        <p:nvPicPr>
          <p:cNvPr id="29" name="Picture 25">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071FDFA-B9EB-481B-9966-F1D67D915BC8}"/>
              </a:ext>
            </a:extLst>
          </p:cNvPr>
          <p:cNvSpPr txBox="1"/>
          <p:nvPr/>
        </p:nvSpPr>
        <p:spPr>
          <a:xfrm>
            <a:off x="3275462" y="4074718"/>
            <a:ext cx="4351704" cy="461665"/>
          </a:xfrm>
          <a:prstGeom prst="rect">
            <a:avLst/>
          </a:prstGeom>
          <a:noFill/>
        </p:spPr>
        <p:txBody>
          <a:bodyPr wrap="none" rtlCol="0">
            <a:spAutoFit/>
          </a:bodyPr>
          <a:lstStyle/>
          <a:p>
            <a:r>
              <a:rPr lang="en-IN" sz="2400" dirty="0">
                <a:solidFill>
                  <a:schemeClr val="bg1"/>
                </a:solidFill>
              </a:rPr>
              <a:t>Let’s dig more deeper into data !!</a:t>
            </a:r>
          </a:p>
        </p:txBody>
      </p:sp>
    </p:spTree>
    <p:extLst>
      <p:ext uri="{BB962C8B-B14F-4D97-AF65-F5344CB8AC3E}">
        <p14:creationId xmlns:p14="http://schemas.microsoft.com/office/powerpoint/2010/main" val="175155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9">
            <a:extLst>
              <a:ext uri="{FF2B5EF4-FFF2-40B4-BE49-F238E27FC236}">
                <a16:creationId xmlns:a16="http://schemas.microsoft.com/office/drawing/2014/main" id="{A70203C6-2645-4106-B89E-E9214A2ED337}"/>
              </a:ext>
            </a:extLst>
          </p:cNvPr>
          <p:cNvSpPr>
            <a:spLocks noGrp="1"/>
          </p:cNvSpPr>
          <p:nvPr>
            <p:ph idx="1"/>
          </p:nvPr>
        </p:nvSpPr>
        <p:spPr>
          <a:xfrm>
            <a:off x="177421" y="5923128"/>
            <a:ext cx="11873551" cy="934872"/>
          </a:xfrm>
        </p:spPr>
        <p:txBody>
          <a:bodyPr>
            <a:normAutofit fontScale="70000" lnSpcReduction="20000"/>
          </a:bodyPr>
          <a:lstStyle/>
          <a:p>
            <a:r>
              <a:rPr lang="en-IN" dirty="0"/>
              <a:t>Take a closer look, surprisingly; Province like CA and TX having highest numbers of restaurants in graph 1 here in graph 2 has only 1 postal code which is Level 2 competitive. Well we can derive competition level of each province and target specific postal code for our "Blue Ocean Strategy" or "Red Ocean Strategy".</a:t>
            </a:r>
            <a:endParaRPr lang="en-US" sz="2000" dirty="0"/>
          </a:p>
        </p:txBody>
      </p:sp>
      <p:pic>
        <p:nvPicPr>
          <p:cNvPr id="9" name="Content Placeholder 4">
            <a:extLst>
              <a:ext uri="{FF2B5EF4-FFF2-40B4-BE49-F238E27FC236}">
                <a16:creationId xmlns:a16="http://schemas.microsoft.com/office/drawing/2014/main" id="{EE676596-6257-4816-ACD9-5344DDCED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28" y="10"/>
            <a:ext cx="11909943" cy="5923118"/>
          </a:xfrm>
          <a:prstGeom prst="rect">
            <a:avLst/>
          </a:prstGeom>
          <a:effectLst/>
        </p:spPr>
      </p:pic>
    </p:spTree>
    <p:extLst>
      <p:ext uri="{BB962C8B-B14F-4D97-AF65-F5344CB8AC3E}">
        <p14:creationId xmlns:p14="http://schemas.microsoft.com/office/powerpoint/2010/main" val="391747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4F39E9-1404-4799-BCF2-26BF954D763E}"/>
              </a:ext>
            </a:extLst>
          </p:cNvPr>
          <p:cNvSpPr>
            <a:spLocks noGrp="1"/>
          </p:cNvSpPr>
          <p:nvPr>
            <p:ph type="title"/>
          </p:nvPr>
        </p:nvSpPr>
        <p:spPr>
          <a:xfrm>
            <a:off x="1179226" y="5105400"/>
            <a:ext cx="9833548" cy="1066802"/>
          </a:xfrm>
        </p:spPr>
        <p:txBody>
          <a:bodyPr>
            <a:normAutofit/>
          </a:bodyPr>
          <a:lstStyle/>
          <a:p>
            <a:r>
              <a:rPr lang="en-IN" sz="4000" dirty="0">
                <a:solidFill>
                  <a:srgbClr val="3F3F3F"/>
                </a:solidFill>
              </a:rPr>
              <a:t>Type of Strategy</a:t>
            </a:r>
          </a:p>
        </p:txBody>
      </p:sp>
      <p:sp>
        <p:nvSpPr>
          <p:cNvPr id="3" name="Content Placeholder 2">
            <a:extLst>
              <a:ext uri="{FF2B5EF4-FFF2-40B4-BE49-F238E27FC236}">
                <a16:creationId xmlns:a16="http://schemas.microsoft.com/office/drawing/2014/main" id="{A4FDD4B6-6028-4289-A6AA-1C7B6F1FD2DE}"/>
              </a:ext>
            </a:extLst>
          </p:cNvPr>
          <p:cNvSpPr>
            <a:spLocks noGrp="1"/>
          </p:cNvSpPr>
          <p:nvPr>
            <p:ph idx="1"/>
          </p:nvPr>
        </p:nvSpPr>
        <p:spPr>
          <a:xfrm>
            <a:off x="304799" y="278295"/>
            <a:ext cx="11529391" cy="4141305"/>
          </a:xfrm>
        </p:spPr>
        <p:txBody>
          <a:bodyPr anchor="ctr">
            <a:noAutofit/>
          </a:bodyPr>
          <a:lstStyle/>
          <a:p>
            <a:pPr marL="0" indent="0">
              <a:buNone/>
            </a:pPr>
            <a:r>
              <a:rPr lang="en-IN" sz="2400" b="1" i="1" dirty="0"/>
              <a:t>Types of Strategies :</a:t>
            </a:r>
          </a:p>
          <a:p>
            <a:r>
              <a:rPr lang="en-IN" sz="2400" b="1" dirty="0">
                <a:solidFill>
                  <a:schemeClr val="accent5">
                    <a:lumMod val="40000"/>
                    <a:lumOff val="60000"/>
                  </a:schemeClr>
                </a:solidFill>
              </a:rPr>
              <a:t>Blue Ocean Strategy</a:t>
            </a:r>
            <a:r>
              <a:rPr lang="en-IN" sz="2400" dirty="0">
                <a:solidFill>
                  <a:schemeClr val="accent5">
                    <a:lumMod val="40000"/>
                    <a:lumOff val="60000"/>
                  </a:schemeClr>
                </a:solidFill>
              </a:rPr>
              <a:t> - Identify menu from website of a restaurant and create a mouth watering innovative and creative dishes which are generally not offered by these restaurants. Product differentiation.</a:t>
            </a:r>
          </a:p>
          <a:p>
            <a:pPr marL="0" indent="0">
              <a:buNone/>
            </a:pPr>
            <a:endParaRPr lang="en-IN" sz="2400" dirty="0">
              <a:solidFill>
                <a:schemeClr val="accent5">
                  <a:lumMod val="40000"/>
                  <a:lumOff val="60000"/>
                </a:schemeClr>
              </a:solidFill>
            </a:endParaRPr>
          </a:p>
          <a:p>
            <a:r>
              <a:rPr lang="en-IN" sz="2400" b="1" dirty="0">
                <a:solidFill>
                  <a:srgbClr val="FF8585"/>
                </a:solidFill>
              </a:rPr>
              <a:t>Red Ocean Strategy</a:t>
            </a:r>
            <a:r>
              <a:rPr lang="en-IN" sz="2400" dirty="0">
                <a:solidFill>
                  <a:srgbClr val="FF8585"/>
                </a:solidFill>
              </a:rPr>
              <a:t> - At the lowest price make available each menu item and generate volume, this is possible because of no real estate cost, offer service differentiation like live telecast of sports matches by using top of vehicle, develop app ordering or online ordering system for targeted province or postal code areas, offer discount schemes and marketing strategies like happy hour, combo meals etc. Price differentiation combined with service differentiation.</a:t>
            </a:r>
          </a:p>
        </p:txBody>
      </p:sp>
    </p:spTree>
    <p:extLst>
      <p:ext uri="{BB962C8B-B14F-4D97-AF65-F5344CB8AC3E}">
        <p14:creationId xmlns:p14="http://schemas.microsoft.com/office/powerpoint/2010/main" val="820723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458</Words>
  <Application>Microsoft Office PowerPoint</Application>
  <PresentationFormat>Widescreen</PresentationFormat>
  <Paragraphs>34</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Package</vt:lpstr>
      <vt:lpstr>Data Analysis</vt:lpstr>
      <vt:lpstr>Problem Statement</vt:lpstr>
      <vt:lpstr>Data Profiling</vt:lpstr>
      <vt:lpstr>Online Orders</vt:lpstr>
      <vt:lpstr>Finding right province…</vt:lpstr>
      <vt:lpstr>PowerPoint Presentation</vt:lpstr>
      <vt:lpstr>Finding my place…</vt:lpstr>
      <vt:lpstr>PowerPoint Presentation</vt:lpstr>
      <vt:lpstr>Type of Strategy</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Vinod Naik</dc:creator>
  <cp:lastModifiedBy>Vinod Naik</cp:lastModifiedBy>
  <cp:revision>16</cp:revision>
  <dcterms:created xsi:type="dcterms:W3CDTF">2018-10-10T03:46:08Z</dcterms:created>
  <dcterms:modified xsi:type="dcterms:W3CDTF">2018-10-10T07:26:17Z</dcterms:modified>
</cp:coreProperties>
</file>