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0FFEB-D5EF-4AAC-BE30-9605CACDCD88}">
  <a:tblStyle styleId="{B620FFEB-D5EF-4AAC-BE30-9605CACDC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3f6c1731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a3f6c1731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ddd6869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3bddd6869b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bbff08e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bbff08e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bbff08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3bbff08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a3f6c1731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3a3f6c1731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bbff08ef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3bbff08ef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bbff08ef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3bbff08ef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bbff08ef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3bbff08ef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bbff08ef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3bbff08ef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bff08ef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3bbff08ef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bbff08ef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3bbff08ef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3f6c173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a3f6c173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bbff08e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13bbff08e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bbff08ef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3bbff08ef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bbff08ef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13bbff08ef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bbff08ef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3bbff08ef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bbff08ef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3bbff08ef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bbff08ef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13bbff08ef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a3f6c173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3a3f6c173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bddd686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13bddd6869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a3f6c1731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13a3f6c1731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a3f6c1731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13a3f6c1731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3f6c1731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a3f6c1731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bddd686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g13bddd686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bddd6869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13bddd6869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bddd6869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13bddd6869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bddd6869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13bddd6869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a3f6c173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13a3f6c173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bddd6869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13bddd6869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bddd6869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13bddd6869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a3f6c1731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g13a3f6c1731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3f6c1731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a3f6c1731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3f6c173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3a3f6c1731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3f6c173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3a3f6c1731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ddd6869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3bddd6869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ddd6869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3bddd6869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bddd6869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3bddd6869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arun2104/telecom-churn?datasetId=5674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3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Erwin Fernanda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id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Nailia Ziyada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id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Firdaus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4">
            <a:alphaModFix/>
          </a:blip>
          <a:srcRect l="-1001" r="15384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5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107" name="Google Shape;107;p25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5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25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1" name="Google Shape;111;p25"/>
            <p:cNvPicPr preferRelativeResize="0"/>
            <p:nvPr/>
          </p:nvPicPr>
          <p:blipFill rotWithShape="1">
            <a:blip r:embed="rId6">
              <a:alphaModFix/>
            </a:blip>
            <a:srcRect l="9894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0" name="Google Shape;23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Google Shape;231;p3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3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33" name="Google Shape;233;p3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34"/>
          <p:cNvSpPr txBox="1"/>
          <p:nvPr/>
        </p:nvSpPr>
        <p:spPr>
          <a:xfrm>
            <a:off x="0" y="857063"/>
            <a:ext cx="503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rgbClr val="7030A0"/>
                </a:solidFill>
              </a:rPr>
              <a:t>Konteks Dataset</a:t>
            </a:r>
            <a:endParaRPr sz="2000" b="1">
              <a:solidFill>
                <a:srgbClr val="7030A0"/>
              </a:solidFill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0" y="1273475"/>
            <a:ext cx="2803500" cy="42000"/>
          </a:xfrm>
          <a:prstGeom prst="rect">
            <a:avLst/>
          </a:prstGeom>
          <a:solidFill>
            <a:srgbClr val="B978E5"/>
          </a:solidFill>
          <a:ln w="9525" cap="flat" cmpd="sng">
            <a:solidFill>
              <a:srgbClr val="B97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0" y="1349675"/>
            <a:ext cx="3277800" cy="42000"/>
          </a:xfrm>
          <a:prstGeom prst="rect">
            <a:avLst/>
          </a:prstGeom>
          <a:solidFill>
            <a:srgbClr val="F5B410"/>
          </a:solidFill>
          <a:ln w="9525" cap="flat" cmpd="sng">
            <a:solidFill>
              <a:srgbClr val="F5B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-7950" y="1473075"/>
            <a:ext cx="625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Dataset churn yang digunakan adalah dataset milik suatu perusahaan penyedia layanan di bidang telekomunikasi. Kolom yang tersedia adalah sebagai berikut:</a:t>
            </a:r>
            <a:endParaRPr sz="1200"/>
          </a:p>
        </p:txBody>
      </p:sp>
      <p:sp>
        <p:nvSpPr>
          <p:cNvPr id="238" name="Google Shape;238;p34"/>
          <p:cNvSpPr txBox="1"/>
          <p:nvPr/>
        </p:nvSpPr>
        <p:spPr>
          <a:xfrm>
            <a:off x="292250" y="2027175"/>
            <a:ext cx="4081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Churn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Apakah customer churn (1) atau tidak (0)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AccountWeeks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Jumlah minggu akun customer aktif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Contract Renewal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Apakah customer memperbarui kontrak (1) atau tidak (0)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DataPlan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Apakah customer memiliki data plan (1) atau tidak (0)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DataUsage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Penggunaan data bulanan (Gb)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A338EB"/>
              </a:buClr>
              <a:buSzPts val="1200"/>
              <a:buAutoNum type="arabicPeriod"/>
            </a:pPr>
            <a:r>
              <a:rPr lang="id" sz="1200" b="1">
                <a:solidFill>
                  <a:srgbClr val="A338EB"/>
                </a:solidFill>
              </a:rPr>
              <a:t>CustServCalls</a:t>
            </a:r>
            <a:endParaRPr sz="1200" b="1">
              <a:solidFill>
                <a:srgbClr val="A338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Jumlah panggilan ke </a:t>
            </a:r>
            <a:r>
              <a:rPr lang="id" sz="1200" i="1">
                <a:solidFill>
                  <a:schemeClr val="dk1"/>
                </a:solidFill>
              </a:rPr>
              <a:t>customer service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9" name="Google Shape;239;p34"/>
          <p:cNvSpPr txBox="1"/>
          <p:nvPr/>
        </p:nvSpPr>
        <p:spPr>
          <a:xfrm>
            <a:off x="4755475" y="2027175"/>
            <a:ext cx="4081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A338EB"/>
                </a:solidFill>
              </a:rPr>
              <a:t>7.   DayMins</a:t>
            </a:r>
            <a:endParaRPr sz="1200" b="1">
              <a:solidFill>
                <a:srgbClr val="A338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  Rata-rata menit panggilan </a:t>
            </a:r>
            <a:r>
              <a:rPr lang="id" sz="1200" i="1"/>
              <a:t>daytime </a:t>
            </a:r>
            <a:r>
              <a:rPr lang="id" sz="1200"/>
              <a:t>per bulan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A338EB"/>
                </a:solidFill>
              </a:rPr>
              <a:t>8.   DayCalls</a:t>
            </a:r>
            <a:endParaRPr sz="1200" b="1">
              <a:solidFill>
                <a:srgbClr val="A338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  </a:t>
            </a:r>
            <a:r>
              <a:rPr lang="id" sz="1200">
                <a:solidFill>
                  <a:schemeClr val="dk1"/>
                </a:solidFill>
              </a:rPr>
              <a:t>Rata-rata menit panggilan </a:t>
            </a:r>
            <a:r>
              <a:rPr lang="id" sz="1200" i="1">
                <a:solidFill>
                  <a:schemeClr val="dk1"/>
                </a:solidFill>
              </a:rPr>
              <a:t>daytime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A338EB"/>
                </a:solidFill>
              </a:rPr>
              <a:t>9.   MonthlyCharge</a:t>
            </a:r>
            <a:endParaRPr sz="1200" b="1">
              <a:solidFill>
                <a:srgbClr val="A338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  Rata-rata biaya bulanan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A338EB"/>
                </a:solidFill>
              </a:rPr>
              <a:t>10. OverageFee</a:t>
            </a:r>
            <a:endParaRPr sz="1200" b="1">
              <a:solidFill>
                <a:srgbClr val="A338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  </a:t>
            </a:r>
            <a:r>
              <a:rPr lang="id" sz="1200" i="1"/>
              <a:t>Overage fee</a:t>
            </a:r>
            <a:r>
              <a:rPr lang="id" sz="1200"/>
              <a:t> terbesar 12 tahun terakhir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A338EB"/>
                </a:solidFill>
              </a:rPr>
              <a:t>11. RoamMins</a:t>
            </a:r>
            <a:endParaRPr sz="1200" b="1">
              <a:solidFill>
                <a:srgbClr val="A338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  Rata-rata jumlah menit </a:t>
            </a:r>
            <a:r>
              <a:rPr lang="id" sz="1200" i="1"/>
              <a:t>roaming</a:t>
            </a:r>
            <a:endParaRPr sz="12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42603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Inter"/>
              <a:buChar char="-"/>
            </a:pP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tidak memiliki missing value</a:t>
            </a:r>
            <a:endParaRPr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Inter"/>
              <a:buChar char="-"/>
            </a:pP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lang="id" sz="1300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‘DataPlan’ </a:t>
            </a: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id" sz="1300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‘DataUsage’</a:t>
            </a: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memiliki korelasi sangat tinggi sehingga dihilangkan salah satu</a:t>
            </a:r>
            <a:endParaRPr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Inter"/>
              <a:buChar char="-"/>
            </a:pP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 outlier sehingga perlu dibersihkan</a:t>
            </a:r>
            <a:b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yang dibersihkan:</a:t>
            </a:r>
            <a:b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id" sz="1300" i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id" sz="1300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AccountWeeks', 'CustServCalls', 'DayMins', 'DayCalls', 'MonthlyCharge', 'OverageFee', 'RoamMins'</a:t>
            </a:r>
            <a:endParaRPr sz="1300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01F99"/>
              </a:buClr>
              <a:buSzPts val="1300"/>
              <a:buFont typeface="Inter"/>
              <a:buChar char="-"/>
            </a:pPr>
            <a:r>
              <a:rPr lang="id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masih tidak seimbang maka perlu dilakukan resampling</a:t>
            </a:r>
            <a:endParaRPr sz="1300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d" sz="1400" b="1" i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Total data : </a:t>
            </a:r>
            <a:r>
              <a:rPr lang="id" sz="1400" b="1" i="1" dirty="0">
                <a:solidFill>
                  <a:srgbClr val="601F9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5192 rows × 10 columns</a:t>
            </a:r>
            <a:endParaRPr sz="1400" b="1" i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6" name="Google Shape;246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7" name="Google Shape;24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Google Shape;248;p3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3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50" name="Google Shape;250;p3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925" y="502525"/>
            <a:ext cx="3312862" cy="2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925" y="2786925"/>
            <a:ext cx="3312862" cy="2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0" name="Google Shape;260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1" name="Google Shape;261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2" name="Google Shape;262;p3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3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4" name="Google Shape;264;p3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750" y="1355875"/>
            <a:ext cx="4678502" cy="34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3" name="Google Shape;273;p3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4" name="Google Shape;274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5" name="Google Shape;275;p3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3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77" name="Google Shape;277;p3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5">
            <a:alphaModFix/>
          </a:blip>
          <a:srcRect b="49912"/>
          <a:stretch/>
        </p:blipFill>
        <p:spPr>
          <a:xfrm>
            <a:off x="1122937" y="1317975"/>
            <a:ext cx="6898126" cy="25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6" name="Google Shape;286;p3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87" name="Google Shape;28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3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3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0" name="Google Shape;290;p3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5">
            <a:alphaModFix/>
          </a:blip>
          <a:srcRect t="49912"/>
          <a:stretch/>
        </p:blipFill>
        <p:spPr>
          <a:xfrm>
            <a:off x="1143000" y="1739850"/>
            <a:ext cx="6858000" cy="25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9" name="Google Shape;299;p3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0" name="Google Shape;300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1" name="Google Shape;301;p39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39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03" name="Google Shape;303;p3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550" y="1308688"/>
            <a:ext cx="4502049" cy="337653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311700" y="1655313"/>
            <a:ext cx="3839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Terdapat beberapa korelasi tinggi di antara 2 variabel di antaranya: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1. MonthlyCharge dengan DataPlan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2. MonthlyCharge dengan DataUsage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3. DataUsage dengan DataPlan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MonthlyCharge dengan DayMins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4" name="Google Shape;31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4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4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17" name="Google Shape;317;p4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4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726" y="1534126"/>
            <a:ext cx="3165900" cy="130730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5505725" y="2882625"/>
            <a:ext cx="3438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Insight: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Dapat diketahui bahwa customer cenderung Churn ketika mereka tidak memperbarui kontrak dengan persentase 42% dari total customer yang tidak memperbarui kontrak.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Hampir 80% customer yang memperbarui kontrak tetap loyal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45325"/>
            <a:ext cx="5004792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8" name="Google Shape;328;p4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9" name="Google Shape;32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0" name="Google Shape;330;p4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4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32" name="Google Shape;332;p4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5" name="Google Shape;335;p41"/>
          <p:cNvPicPr preferRelativeResize="0"/>
          <p:nvPr/>
        </p:nvPicPr>
        <p:blipFill rotWithShape="1">
          <a:blip r:embed="rId5">
            <a:alphaModFix/>
          </a:blip>
          <a:srcRect t="3993"/>
          <a:stretch/>
        </p:blipFill>
        <p:spPr>
          <a:xfrm>
            <a:off x="5554025" y="1492926"/>
            <a:ext cx="2880311" cy="120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5445375" y="2695575"/>
            <a:ext cx="35745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/>
              <a:t>Insight: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/>
              <a:t>- Sekitar 72% dari total customer tidak memiliki data plan, dan 16% di antaranya adalah customer churn.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/>
              <a:t>- Dari total semua customer, 12% customer churn tidak memiliki data plan. Persentase ini terlihat cukup signifikan dibandingkan dengan persentase customer churn yang memiliki data plan yaitu hanya 2% dari total customer keseluruhan.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45325"/>
            <a:ext cx="5004792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3" name="Google Shape;343;p4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44" name="Google Shape;344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5" name="Google Shape;345;p42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42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47" name="Google Shape;347;p4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550" y="1355075"/>
            <a:ext cx="2916829" cy="12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/>
        </p:nvSpPr>
        <p:spPr>
          <a:xfrm>
            <a:off x="5445300" y="2571750"/>
            <a:ext cx="3574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Insight: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Dari keseluruhan customer yang churn, lebih banyak dari mereka yang tidak memiliki data usage.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Lebih banyak customer yang tidak memiliki data usage yaitu dengan persentase 54%.</a:t>
            </a:r>
            <a:endParaRPr/>
          </a:p>
        </p:txBody>
      </p:sp>
      <p:pic>
        <p:nvPicPr>
          <p:cNvPr id="352" name="Google Shape;35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45325"/>
            <a:ext cx="5004792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8" name="Google Shape;358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59" name="Google Shape;359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0" name="Google Shape;360;p4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4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62" name="Google Shape;362;p43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025" y="1514900"/>
            <a:ext cx="2803100" cy="11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/>
        </p:nvSpPr>
        <p:spPr>
          <a:xfrm>
            <a:off x="5445300" y="2654625"/>
            <a:ext cx="3574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Insight: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Hampir 100% customer yang tidak memiliki data usage juga tidak memiliki data plan.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Customer yang tidak memiliki data usage perlu ditandai sebagai customer yang memiliki kecenderungan untuk churn dibanding yang memiliki data usage.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45325"/>
            <a:ext cx="5004792" cy="3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id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9" name="Google Shape;119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20" name="Google Shape;120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26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3" name="Google Shape;373;p4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74" name="Google Shape;374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5" name="Google Shape;375;p4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4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77" name="Google Shape;377;p4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5">
            <a:alphaModFix/>
          </a:blip>
          <a:srcRect l="10332" r="8373" b="48867"/>
          <a:stretch/>
        </p:blipFill>
        <p:spPr>
          <a:xfrm>
            <a:off x="0" y="1667400"/>
            <a:ext cx="4495799" cy="2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 rotWithShape="1">
          <a:blip r:embed="rId5">
            <a:alphaModFix/>
          </a:blip>
          <a:srcRect l="11036" t="50629" r="8642"/>
          <a:stretch/>
        </p:blipFill>
        <p:spPr>
          <a:xfrm>
            <a:off x="4419625" y="2154550"/>
            <a:ext cx="4600174" cy="22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4"/>
          <p:cNvSpPr txBox="1"/>
          <p:nvPr/>
        </p:nvSpPr>
        <p:spPr>
          <a:xfrm>
            <a:off x="2691600" y="1577425"/>
            <a:ext cx="37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rgbClr val="A338EB"/>
                </a:solidFill>
              </a:rPr>
              <a:t>Boxplot</a:t>
            </a:r>
            <a:endParaRPr sz="2000" b="1">
              <a:solidFill>
                <a:srgbClr val="A338EB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88" name="Google Shape;388;p4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89" name="Google Shape;389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0" name="Google Shape;390;p4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4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92" name="Google Shape;392;p4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50" y="1335925"/>
            <a:ext cx="4145974" cy="20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35925"/>
            <a:ext cx="4145974" cy="2072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 txBox="1"/>
          <p:nvPr/>
        </p:nvSpPr>
        <p:spPr>
          <a:xfrm>
            <a:off x="277700" y="3598575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277701" y="3408900"/>
            <a:ext cx="4146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Insight: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customer yang churn menggunakan data lebih banyak dari rata-rata dibandingkan dengan yang tidak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separuh dari pengguna tanpa data plan yang tidak churn memiliki data usage, sedangkan pada customer yang churn hanya outlier saja yang memiliki data usage.</a:t>
            </a:r>
            <a:endParaRPr sz="1100"/>
          </a:p>
        </p:txBody>
      </p:sp>
      <p:sp>
        <p:nvSpPr>
          <p:cNvPr id="399" name="Google Shape;399;p45"/>
          <p:cNvSpPr txBox="1"/>
          <p:nvPr/>
        </p:nvSpPr>
        <p:spPr>
          <a:xfrm>
            <a:off x="4861163" y="3408925"/>
            <a:ext cx="3856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Insight: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/>
              <a:t>Rata-rata customer churn yang tidak memiliki data plan lebih tinggi dibandingkan dengan yang memiliki data plan.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5" name="Google Shape;405;p4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06" name="Google Shape;406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Google Shape;407;p4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4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09" name="Google Shape;409;p4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4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0375" y="1314325"/>
            <a:ext cx="4382851" cy="21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2806413" y="3599075"/>
            <a:ext cx="385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Insight: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d" sz="1200"/>
              <a:t>Rata-rata customer churn yang tidak memiliki data plan lebih tinggi dibandingkan dengan customer yang tidak churn dan tidak memiliki data plan.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19" name="Google Shape;419;p4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20" name="Google Shape;420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4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4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3" name="Google Shape;423;p4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6" name="Google Shape;4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45325"/>
            <a:ext cx="4504313" cy="3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7"/>
          <p:cNvSpPr txBox="1"/>
          <p:nvPr/>
        </p:nvSpPr>
        <p:spPr>
          <a:xfrm>
            <a:off x="4940400" y="1994475"/>
            <a:ext cx="325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Insight: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Semakin tinggi data usage customer maka semakin besar pula monthly charge-nya.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Kebanyakan customer yang churn adalah yang memiliki monthly charge tinggi namun data usage kecil (kurang dari 1 sampai 0)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3" name="Google Shape;433;p4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4" name="Google Shape;434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5" name="Google Shape;435;p48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48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37" name="Google Shape;437;p4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45325"/>
            <a:ext cx="4504313" cy="3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8"/>
          <p:cNvSpPr txBox="1"/>
          <p:nvPr/>
        </p:nvSpPr>
        <p:spPr>
          <a:xfrm>
            <a:off x="4940400" y="1994475"/>
            <a:ext cx="3250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Insight: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Semakin tinggi DayMins maka semakin tinggi pula MonthlyCharge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Customer churn lebih banyak terjadi untuk DayMins dan MonthlyCharge yang tinggi </a:t>
            </a:r>
            <a:r>
              <a:rPr lang="id">
                <a:solidFill>
                  <a:schemeClr val="dk1"/>
                </a:solidFill>
              </a:rPr>
              <a:t>di atas rata-rata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7" name="Google Shape;447;p4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48" name="Google Shape;448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9" name="Google Shape;449;p49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49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51" name="Google Shape;451;p4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2" name="Google Shape;452;p4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53" name="Google Shape;453;p4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4" name="Google Shape;4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45325"/>
            <a:ext cx="4504313" cy="3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9"/>
          <p:cNvSpPr txBox="1"/>
          <p:nvPr/>
        </p:nvSpPr>
        <p:spPr>
          <a:xfrm>
            <a:off x="4940400" y="1994475"/>
            <a:ext cx="3250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Insight: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Customer yang cenderung churn banyak yang melakukan customer service calls lebih dari rata-rata dan memiliki monthly charge kurang lebih di bawah rata-rata.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61" name="Google Shape;461;p50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64" name="Google Shape;464;p50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50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6" name="Google Shape;466;p50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0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6" name="Google Shape;476;p5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77" name="Google Shape;477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8" name="Google Shape;478;p5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5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80" name="Google Shape;480;p5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5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Perbandingan Model</a:t>
            </a:r>
            <a:b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id" sz="20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&amp; Logistic Regression</a:t>
            </a:r>
            <a:endParaRPr sz="20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82" name="Google Shape;482;p5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751200" y="1876575"/>
            <a:ext cx="3255300" cy="390000"/>
          </a:xfrm>
          <a:prstGeom prst="rect">
            <a:avLst/>
          </a:prstGeom>
          <a:solidFill>
            <a:srgbClr val="601F99"/>
          </a:solidFill>
          <a:ln w="9525" cap="flat" cmpd="sng">
            <a:solidFill>
              <a:srgbClr val="F4F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1"/>
          <p:cNvSpPr/>
          <p:nvPr/>
        </p:nvSpPr>
        <p:spPr>
          <a:xfrm>
            <a:off x="792199" y="1807625"/>
            <a:ext cx="3255300" cy="390000"/>
          </a:xfrm>
          <a:prstGeom prst="rect">
            <a:avLst/>
          </a:prstGeom>
          <a:solidFill>
            <a:srgbClr val="A338EB"/>
          </a:solidFill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51"/>
          <p:cNvSpPr/>
          <p:nvPr/>
        </p:nvSpPr>
        <p:spPr>
          <a:xfrm>
            <a:off x="5203900" y="1911050"/>
            <a:ext cx="3255300" cy="390000"/>
          </a:xfrm>
          <a:prstGeom prst="rect">
            <a:avLst/>
          </a:prstGeom>
          <a:solidFill>
            <a:srgbClr val="601F99"/>
          </a:solidFill>
          <a:ln w="9525" cap="flat" cmpd="sng">
            <a:solidFill>
              <a:srgbClr val="F4F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5244899" y="1842100"/>
            <a:ext cx="3255300" cy="390000"/>
          </a:xfrm>
          <a:prstGeom prst="rect">
            <a:avLst/>
          </a:prstGeom>
          <a:solidFill>
            <a:srgbClr val="A338EB"/>
          </a:solidFill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758875" y="2435200"/>
            <a:ext cx="3255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1.'AccountWeeks'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</a:t>
            </a:r>
            <a:r>
              <a:rPr lang="id">
                <a:solidFill>
                  <a:schemeClr val="dk1"/>
                </a:solidFill>
              </a:rPr>
              <a:t>'CustServCalls'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</a:t>
            </a:r>
            <a:r>
              <a:rPr lang="id">
                <a:solidFill>
                  <a:schemeClr val="dk1"/>
                </a:solidFill>
              </a:rPr>
              <a:t>'DayMins'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</a:t>
            </a:r>
            <a:r>
              <a:rPr lang="id">
                <a:solidFill>
                  <a:schemeClr val="dk1"/>
                </a:solidFill>
              </a:rPr>
              <a:t>'DayCalls'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</a:t>
            </a:r>
            <a:r>
              <a:rPr lang="id">
                <a:solidFill>
                  <a:schemeClr val="dk1"/>
                </a:solidFill>
              </a:rPr>
              <a:t>'MonthlyCharge'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6.</a:t>
            </a:r>
            <a:r>
              <a:rPr lang="id">
                <a:solidFill>
                  <a:schemeClr val="dk1"/>
                </a:solidFill>
              </a:rPr>
              <a:t>'OverageFee'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7.</a:t>
            </a:r>
            <a:r>
              <a:rPr lang="id">
                <a:solidFill>
                  <a:schemeClr val="dk1"/>
                </a:solidFill>
              </a:rPr>
              <a:t>'RoamMins'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8.’ContractRenewal’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9.’DataPlan’</a:t>
            </a:r>
            <a:endParaRPr/>
          </a:p>
        </p:txBody>
      </p:sp>
      <p:sp>
        <p:nvSpPr>
          <p:cNvPr id="488" name="Google Shape;488;p51"/>
          <p:cNvSpPr txBox="1"/>
          <p:nvPr/>
        </p:nvSpPr>
        <p:spPr>
          <a:xfrm>
            <a:off x="5244900" y="2488825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1.’Churn’</a:t>
            </a:r>
            <a:endParaRPr/>
          </a:p>
        </p:txBody>
      </p:sp>
      <p:sp>
        <p:nvSpPr>
          <p:cNvPr id="489" name="Google Shape;489;p51"/>
          <p:cNvSpPr txBox="1"/>
          <p:nvPr/>
        </p:nvSpPr>
        <p:spPr>
          <a:xfrm>
            <a:off x="792200" y="1793600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4F0FF"/>
                </a:solidFill>
              </a:rPr>
              <a:t>Prediktor</a:t>
            </a:r>
            <a:endParaRPr b="1">
              <a:solidFill>
                <a:srgbClr val="F4F0FF"/>
              </a:solidFill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5244900" y="1837000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4F0FF"/>
                </a:solidFill>
              </a:rPr>
              <a:t>Target</a:t>
            </a:r>
            <a:endParaRPr b="1">
              <a:solidFill>
                <a:srgbClr val="F4F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96" name="Google Shape;496;p5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97" name="Google Shape;497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8" name="Google Shape;498;p5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Google Shape;499;p5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00" name="Google Shape;500;p5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5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00" y="1620824"/>
            <a:ext cx="7735977" cy="2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2"/>
          <p:cNvSpPr txBox="1"/>
          <p:nvPr/>
        </p:nvSpPr>
        <p:spPr>
          <a:xfrm>
            <a:off x="1842150" y="4205900"/>
            <a:ext cx="5459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i="1"/>
              <a:t>Sumber: https://towardsdatascience.com/understanding-train-test-split-scikit-learn-python-ea676d5e3d1</a:t>
            </a:r>
            <a:endParaRPr sz="700" i="1"/>
          </a:p>
        </p:txBody>
      </p:sp>
      <p:sp>
        <p:nvSpPr>
          <p:cNvPr id="504" name="Google Shape;504;p52"/>
          <p:cNvSpPr/>
          <p:nvPr/>
        </p:nvSpPr>
        <p:spPr>
          <a:xfrm>
            <a:off x="603800" y="1034438"/>
            <a:ext cx="3255300" cy="390000"/>
          </a:xfrm>
          <a:prstGeom prst="rect">
            <a:avLst/>
          </a:prstGeom>
          <a:solidFill>
            <a:srgbClr val="601F99"/>
          </a:solidFill>
          <a:ln w="9525" cap="flat" cmpd="sng">
            <a:solidFill>
              <a:srgbClr val="F4F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2"/>
          <p:cNvSpPr/>
          <p:nvPr/>
        </p:nvSpPr>
        <p:spPr>
          <a:xfrm>
            <a:off x="644799" y="965488"/>
            <a:ext cx="3255300" cy="390000"/>
          </a:xfrm>
          <a:prstGeom prst="rect">
            <a:avLst/>
          </a:prstGeom>
          <a:solidFill>
            <a:srgbClr val="A338EB"/>
          </a:solidFill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44800" y="960388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4F0FF"/>
                </a:solidFill>
              </a:rPr>
              <a:t>Train Test Split Method</a:t>
            </a:r>
            <a:endParaRPr b="1">
              <a:solidFill>
                <a:srgbClr val="F4F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2" name="Google Shape;512;p5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13" name="Google Shape;513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Google Shape;514;p5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5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16" name="Google Shape;516;p5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5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3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</a:t>
            </a:r>
            <a:endParaRPr sz="23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(Model 1: Original Model)</a:t>
            </a:r>
            <a:endParaRPr sz="17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19" name="Google Shape;519;p53"/>
          <p:cNvPicPr preferRelativeResize="0"/>
          <p:nvPr/>
        </p:nvPicPr>
        <p:blipFill rotWithShape="1">
          <a:blip r:embed="rId5">
            <a:alphaModFix/>
          </a:blip>
          <a:srcRect r="12724"/>
          <a:stretch/>
        </p:blipFill>
        <p:spPr>
          <a:xfrm>
            <a:off x="3688975" y="1587750"/>
            <a:ext cx="5455025" cy="2829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53"/>
          <p:cNvGraphicFramePr/>
          <p:nvPr/>
        </p:nvGraphicFramePr>
        <p:xfrm>
          <a:off x="311700" y="1796713"/>
          <a:ext cx="3245575" cy="2678625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7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Precision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recall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f1-score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support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0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502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1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537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accuracy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macro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weighted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id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id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id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id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3" name="Google Shape;133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34" name="Google Shape;134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135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37" name="Google Shape;137;p27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6" name="Google Shape;526;p5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27" name="Google Shape;527;p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8" name="Google Shape;528;p54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Google Shape;529;p54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0" name="Google Shape;530;p5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1" name="Google Shape;531;p5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3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</a:t>
            </a:r>
            <a:endParaRPr sz="23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(Model 2: Hyperparameter Tuning)</a:t>
            </a:r>
            <a:endParaRPr sz="17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2" name="Google Shape;532;p5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33" name="Google Shape;533;p54"/>
          <p:cNvGraphicFramePr/>
          <p:nvPr/>
        </p:nvGraphicFramePr>
        <p:xfrm>
          <a:off x="311700" y="1796713"/>
          <a:ext cx="3245575" cy="2678625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7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Precision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recall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f1-score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support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0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502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1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537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accuracy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macro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weighted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0.93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34" name="Google Shape;534;p54"/>
          <p:cNvPicPr preferRelativeResize="0"/>
          <p:nvPr/>
        </p:nvPicPr>
        <p:blipFill rotWithShape="1">
          <a:blip r:embed="rId5">
            <a:alphaModFix/>
          </a:blip>
          <a:srcRect r="15383"/>
          <a:stretch/>
        </p:blipFill>
        <p:spPr>
          <a:xfrm>
            <a:off x="3670550" y="1739838"/>
            <a:ext cx="5349249" cy="276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0" name="Google Shape;540;p5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41" name="Google Shape;541;p5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2" name="Google Shape;542;p5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3" name="Google Shape;543;p5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44" name="Google Shape;544;p5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3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Logistic Regression</a:t>
            </a:r>
            <a:endParaRPr sz="23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(Model 1: Original Model)</a:t>
            </a:r>
            <a:endParaRPr sz="17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46" name="Google Shape;546;p5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47" name="Google Shape;547;p55"/>
          <p:cNvGraphicFramePr/>
          <p:nvPr/>
        </p:nvGraphicFramePr>
        <p:xfrm>
          <a:off x="311700" y="1796713"/>
          <a:ext cx="3245575" cy="2678625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7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Precision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recall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f1-score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support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0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502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1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537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accuracy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macro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weighted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48" name="Google Shape;548;p55"/>
          <p:cNvPicPr preferRelativeResize="0"/>
          <p:nvPr/>
        </p:nvPicPr>
        <p:blipFill rotWithShape="1">
          <a:blip r:embed="rId5">
            <a:alphaModFix/>
          </a:blip>
          <a:srcRect r="14987"/>
          <a:stretch/>
        </p:blipFill>
        <p:spPr>
          <a:xfrm>
            <a:off x="3757700" y="1739850"/>
            <a:ext cx="5386300" cy="2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4" name="Google Shape;554;p5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55" name="Google Shape;555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6" name="Google Shape;556;p56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7" name="Google Shape;557;p56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58" name="Google Shape;558;p5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Google Shape;559;p5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3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Logistic Regression</a:t>
            </a:r>
            <a:endParaRPr sz="23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(Model 2: Hyperparameter Tuning)</a:t>
            </a:r>
            <a:endParaRPr sz="17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61" name="Google Shape;561;p56"/>
          <p:cNvGraphicFramePr/>
          <p:nvPr/>
        </p:nvGraphicFramePr>
        <p:xfrm>
          <a:off x="311700" y="1796713"/>
          <a:ext cx="3245575" cy="2678625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7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Precision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recall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f1-score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support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0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502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1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537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accuracy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macro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601F99"/>
                          </a:solidFill>
                        </a:rPr>
                        <a:t>weighted avg</a:t>
                      </a:r>
                      <a:endParaRPr sz="900" b="1">
                        <a:solidFill>
                          <a:srgbClr val="601F9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0.83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/>
                        <a:t>1039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62" name="Google Shape;562;p56"/>
          <p:cNvPicPr preferRelativeResize="0"/>
          <p:nvPr/>
        </p:nvPicPr>
        <p:blipFill rotWithShape="1">
          <a:blip r:embed="rId5">
            <a:alphaModFix/>
          </a:blip>
          <a:srcRect r="14383"/>
          <a:stretch/>
        </p:blipFill>
        <p:spPr>
          <a:xfrm>
            <a:off x="3778100" y="1739850"/>
            <a:ext cx="5241712" cy="26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68" name="Google Shape;568;p5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69" name="Google Shape;569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0" name="Google Shape;570;p5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1" name="Google Shape;571;p5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72" name="Google Shape;572;p5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5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57"/>
          <p:cNvSpPr/>
          <p:nvPr/>
        </p:nvSpPr>
        <p:spPr>
          <a:xfrm>
            <a:off x="603800" y="1034438"/>
            <a:ext cx="3255300" cy="390000"/>
          </a:xfrm>
          <a:prstGeom prst="rect">
            <a:avLst/>
          </a:prstGeom>
          <a:solidFill>
            <a:srgbClr val="601F99"/>
          </a:solidFill>
          <a:ln w="9525" cap="flat" cmpd="sng">
            <a:solidFill>
              <a:srgbClr val="F4F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644799" y="965488"/>
            <a:ext cx="3255300" cy="390000"/>
          </a:xfrm>
          <a:prstGeom prst="rect">
            <a:avLst/>
          </a:prstGeom>
          <a:solidFill>
            <a:srgbClr val="A338EB"/>
          </a:solidFill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644800" y="960388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4F0FF"/>
                </a:solidFill>
              </a:rPr>
              <a:t>Evaluation</a:t>
            </a:r>
            <a:endParaRPr b="1">
              <a:solidFill>
                <a:srgbClr val="F4F0FF"/>
              </a:solidFill>
            </a:endParaRPr>
          </a:p>
        </p:txBody>
      </p:sp>
      <p:graphicFrame>
        <p:nvGraphicFramePr>
          <p:cNvPr id="577" name="Google Shape;577;p57"/>
          <p:cNvGraphicFramePr/>
          <p:nvPr>
            <p:extLst>
              <p:ext uri="{D42A27DB-BD31-4B8C-83A1-F6EECF244321}">
                <p14:modId xmlns:p14="http://schemas.microsoft.com/office/powerpoint/2010/main" val="866196042"/>
              </p:ext>
            </p:extLst>
          </p:nvPr>
        </p:nvGraphicFramePr>
        <p:xfrm>
          <a:off x="881350" y="1710525"/>
          <a:ext cx="7381275" cy="2803985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24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Metrik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Model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434343"/>
                          </a:solidFill>
                        </a:rPr>
                        <a:t>Random Forest Model 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>
                          <a:solidFill>
                            <a:srgbClr val="434343"/>
                          </a:solidFill>
                        </a:rPr>
                        <a:t>Logistic Regression Model </a:t>
                      </a:r>
                      <a:r>
                        <a:rPr lang="en-US" dirty="0">
                          <a:solidFill>
                            <a:srgbClr val="434343"/>
                          </a:solidFill>
                        </a:rPr>
                        <a:t>1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Area Under the Curve (AUC)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434343"/>
                          </a:solidFill>
                        </a:rPr>
                        <a:t>0.94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>
                          <a:solidFill>
                            <a:srgbClr val="434343"/>
                          </a:solidFill>
                        </a:rPr>
                        <a:t>0.8</a:t>
                      </a:r>
                      <a:r>
                        <a:rPr lang="en-US" dirty="0">
                          <a:solidFill>
                            <a:srgbClr val="434343"/>
                          </a:solidFill>
                        </a:rPr>
                        <a:t>4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Accuracy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434343"/>
                          </a:solidFill>
                        </a:rPr>
                        <a:t>0.93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>
                          <a:solidFill>
                            <a:srgbClr val="434343"/>
                          </a:solidFill>
                        </a:rPr>
                        <a:t>0.8</a:t>
                      </a:r>
                      <a:r>
                        <a:rPr lang="en-US" dirty="0">
                          <a:solidFill>
                            <a:srgbClr val="434343"/>
                          </a:solidFill>
                        </a:rPr>
                        <a:t>4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Precision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434343"/>
                          </a:solidFill>
                        </a:rPr>
                        <a:t>0.94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>
                          <a:solidFill>
                            <a:srgbClr val="434343"/>
                          </a:solidFill>
                        </a:rPr>
                        <a:t>0.8</a:t>
                      </a:r>
                      <a:r>
                        <a:rPr lang="en-US" dirty="0">
                          <a:solidFill>
                            <a:srgbClr val="434343"/>
                          </a:solidFill>
                        </a:rPr>
                        <a:t>4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>
                          <a:solidFill>
                            <a:srgbClr val="434343"/>
                          </a:solidFill>
                        </a:rPr>
                        <a:t>Recall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rgbClr val="434343"/>
                          </a:solidFill>
                        </a:rPr>
                        <a:t>0.94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dirty="0">
                          <a:solidFill>
                            <a:srgbClr val="434343"/>
                          </a:solidFill>
                        </a:rPr>
                        <a:t>0.8</a:t>
                      </a:r>
                      <a:r>
                        <a:rPr lang="en-US" dirty="0">
                          <a:solidFill>
                            <a:srgbClr val="434343"/>
                          </a:solidFill>
                        </a:rPr>
                        <a:t>4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8" name="Google Shape;578;p57"/>
          <p:cNvSpPr/>
          <p:nvPr/>
        </p:nvSpPr>
        <p:spPr>
          <a:xfrm>
            <a:off x="3344088" y="2106725"/>
            <a:ext cx="2455800" cy="2407800"/>
          </a:xfrm>
          <a:prstGeom prst="rect">
            <a:avLst/>
          </a:prstGeom>
          <a:noFill/>
          <a:ln w="2857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584" name="Google Shape;584;p58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6" name="Google Shape;586;p5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87" name="Google Shape;587;p5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8" name="Google Shape;588;p5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9" name="Google Shape;589;p58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8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>
            <a:spLocks noGrp="1"/>
          </p:cNvSpPr>
          <p:nvPr>
            <p:ph type="body" idx="1"/>
          </p:nvPr>
        </p:nvSpPr>
        <p:spPr>
          <a:xfrm>
            <a:off x="311700" y="826813"/>
            <a:ext cx="79341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id" sz="2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Recap Insight</a:t>
            </a:r>
            <a:endParaRPr sz="2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Customer yang memperbarui kontrak cenderung tetap loyal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Customer yang tidak memiliki data plan cenderung untuk churn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Sekitar 1 dari 5 customer yang tidak memiliki data usage berpotensi churn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Monthly charge tinggi dengan penggunaan data kecil dapat mempengaruhi customer churn 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id" sz="1400">
                <a:solidFill>
                  <a:schemeClr val="dk1"/>
                </a:solidFill>
              </a:rPr>
              <a:t>ustomer churn lebih banyak terjadi untuk DayMins dan MonthlyCharge yang tinggi di atas rata-rata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-"/>
            </a:pPr>
            <a:r>
              <a:rPr lang="id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Customer yang banyak melakukan Customer Service Call dengan MonthlyCharge kurang lebih di bawah rata-rata cenderung untuk Churn</a:t>
            </a:r>
            <a:endParaRPr sz="14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9" name="Google Shape;599;p5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00" name="Google Shape;600;p5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01" name="Google Shape;601;p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2" name="Google Shape;602;p59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3" name="Google Shape;603;p59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04" name="Google Shape;604;p5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5" name="Google Shape;605;p5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>
            <a:spLocks noGrp="1"/>
          </p:cNvSpPr>
          <p:nvPr>
            <p:ph type="body" idx="1"/>
          </p:nvPr>
        </p:nvSpPr>
        <p:spPr>
          <a:xfrm>
            <a:off x="311700" y="826813"/>
            <a:ext cx="79341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id" sz="2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Saran</a:t>
            </a:r>
            <a:endParaRPr sz="2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id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Mengevaluasi pelayanan dan membandingkannya dengan perusahaan kompetitor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id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Memperbarui strategi dengan membuat paket harga layanan yang tidak hanya menguntungkan perusahaan tapi juga customer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id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Meningkatkan pelayanan customer service sehingga kepuasan pelanggan lebih dapat tercapai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id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 promo menarik sesuai dengan kebutuhan pelanggan, misal paket data/panggilan dengan harga murah atau memberi bonus.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12" name="Google Shape;612;p6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13" name="Google Shape;613;p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4" name="Google Shape;614;p6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Google Shape;615;p6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16" name="Google Shape;616;p6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7" name="Google Shape;617;p6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23" name="Google Shape;62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1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61"/>
          <p:cNvPicPr preferRelativeResize="0"/>
          <p:nvPr/>
        </p:nvPicPr>
        <p:blipFill rotWithShape="1">
          <a:blip r:embed="rId4">
            <a:alphaModFix/>
          </a:blip>
          <a:srcRect l="9894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8" name="Google Shape;148;p28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547800"/>
            <a:ext cx="84057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id" sz="1500">
                <a:solidFill>
                  <a:schemeClr val="dk1"/>
                </a:solidFill>
                <a:uFill>
                  <a:noFill/>
                </a:uFill>
                <a:latin typeface="Inter Medium"/>
                <a:ea typeface="Inter Medium"/>
                <a:cs typeface="Inter Medium"/>
                <a:sym typeface="Inte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https://www.kaggle.com/datasets/barun2104/telecom-churn?datasetId=567482</a:t>
            </a:r>
            <a:endParaRPr sz="2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id" sz="1500" b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Menggali insight untuk mengetahui faktor yang mempengaruhi </a:t>
            </a:r>
            <a:r>
              <a:rPr lang="id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churn</a:t>
            </a: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 saran untuk mengatasi </a:t>
            </a:r>
            <a:r>
              <a:rPr lang="id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churn</a:t>
            </a: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 model machine learning untuk memprediksi </a:t>
            </a:r>
            <a:r>
              <a:rPr lang="id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churn</a:t>
            </a: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0" name="Google Shape;160;p2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1" name="Google Shape;161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2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2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4" name="Google Shape;164;p29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53694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 b="1">
                <a:solidFill>
                  <a:srgbClr val="7030A0"/>
                </a:solidFill>
                <a:latin typeface="Inter"/>
                <a:ea typeface="Inter"/>
                <a:cs typeface="Inter"/>
                <a:sym typeface="Inter"/>
              </a:rPr>
              <a:t>Definisi</a:t>
            </a:r>
            <a:br>
              <a:rPr lang="id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id" sz="1300" i="1">
                <a:solidFill>
                  <a:schemeClr val="dk1"/>
                </a:solidFill>
                <a:highlight>
                  <a:srgbClr val="FFFFFF"/>
                </a:highlight>
              </a:rPr>
              <a:t>Churning is when a customer stops using a  company’s service thereby opting for the next available service provider.</a:t>
            </a:r>
            <a:endParaRPr sz="1300" i="1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8" name="Google Shape;188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9" name="Google Shape;189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31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31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2" name="Google Shape;192;p3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br>
              <a:rPr lang="id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id" sz="1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Customer Churn in Telecommunication Industry</a:t>
            </a:r>
            <a:endParaRPr sz="1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0975" y="2488475"/>
            <a:ext cx="3682044" cy="20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02" name="Google Shape;202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3" name="Google Shape;203;p32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32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5" name="Google Shape;205;p3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32"/>
          <p:cNvSpPr txBox="1"/>
          <p:nvPr/>
        </p:nvSpPr>
        <p:spPr>
          <a:xfrm>
            <a:off x="0" y="857063"/>
            <a:ext cx="503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rgbClr val="7030A0"/>
                </a:solidFill>
              </a:rPr>
              <a:t>Why It Matters?</a:t>
            </a:r>
            <a:endParaRPr sz="2000" b="1">
              <a:solidFill>
                <a:srgbClr val="7030A0"/>
              </a:solidFill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0" y="1273475"/>
            <a:ext cx="2803500" cy="42000"/>
          </a:xfrm>
          <a:prstGeom prst="rect">
            <a:avLst/>
          </a:prstGeom>
          <a:solidFill>
            <a:srgbClr val="B978E5"/>
          </a:solidFill>
          <a:ln w="9525" cap="flat" cmpd="sng">
            <a:solidFill>
              <a:srgbClr val="B97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0" y="1349675"/>
            <a:ext cx="3277800" cy="42000"/>
          </a:xfrm>
          <a:prstGeom prst="rect">
            <a:avLst/>
          </a:prstGeom>
          <a:solidFill>
            <a:srgbClr val="F5B410"/>
          </a:solidFill>
          <a:ln w="9525" cap="flat" cmpd="sng">
            <a:solidFill>
              <a:srgbClr val="F5B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6200" y="1644200"/>
            <a:ext cx="4962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Churn dapat mempengaruhi CAC (</a:t>
            </a:r>
            <a:r>
              <a:rPr lang="id" i="1"/>
              <a:t>Customer Acquisition Cost</a:t>
            </a:r>
            <a:r>
              <a:rPr lang="id"/>
              <a:t>) dan mengurangi pendapatan perusahaan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Biaya untuk mempertahankan customer lebih rendah dibanding menggaet customer baru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Berpengaruh langsung terhadap biaya operasional dan marketing perusahaan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Jika churn disebabkan layanan buruk, maka reputasi perusahaan menjadi taruhan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200" y="1644197"/>
            <a:ext cx="3801001" cy="253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7" name="Google Shape;217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8" name="Google Shape;21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Google Shape;219;p3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3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1" name="Google Shape;221;p33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22" name="Google Shape;222;p33"/>
          <p:cNvGraphicFramePr/>
          <p:nvPr/>
        </p:nvGraphicFramePr>
        <p:xfrm>
          <a:off x="852300" y="833788"/>
          <a:ext cx="7239000" cy="3559700"/>
        </p:xfrm>
        <a:graphic>
          <a:graphicData uri="http://schemas.openxmlformats.org/drawingml/2006/table">
            <a:tbl>
              <a:tblPr>
                <a:noFill/>
                <a:tableStyleId>{B620FFEB-D5EF-4AAC-BE30-9605CACDCD88}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 b="1">
                          <a:solidFill>
                            <a:srgbClr val="F5B410"/>
                          </a:solidFill>
                        </a:rPr>
                        <a:t>Faktor</a:t>
                      </a:r>
                      <a:endParaRPr sz="2000" b="1">
                        <a:solidFill>
                          <a:srgbClr val="F5B41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000" b="1">
                          <a:solidFill>
                            <a:srgbClr val="F5B410"/>
                          </a:solidFill>
                        </a:rPr>
                        <a:t>Macam Perilaku Churn</a:t>
                      </a:r>
                      <a:endParaRPr>
                        <a:solidFill>
                          <a:srgbClr val="F5B41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0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Kurang atau rendahnya kualitas dari </a:t>
                      </a:r>
                      <a:r>
                        <a:rPr lang="id" i="1">
                          <a:solidFill>
                            <a:srgbClr val="282828"/>
                          </a:solidFill>
                        </a:rPr>
                        <a:t>customer support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Pengalaman customer yang negatif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Adanya kompetitor yang mempunyai layanan baik dengan  harga yang bersaing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perubahan prioritas customer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customer tidak puas dengan layanan dalam waktu yang cukup alam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ekspektasi customer tidak terpenuhi oleh layanan yang diberikan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0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Pembatalan kontrak langganan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Berganti jasa penyedia layanan (kompetitor)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Tidak memperbarui kontrak langganan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8"/>
                        </a:buClr>
                        <a:buSzPts val="1400"/>
                        <a:buChar char="-"/>
                      </a:pPr>
                      <a:r>
                        <a:rPr lang="id">
                          <a:solidFill>
                            <a:srgbClr val="282828"/>
                          </a:solidFill>
                        </a:rPr>
                        <a:t>Penutupan akun</a:t>
                      </a:r>
                      <a:endParaRPr>
                        <a:solidFill>
                          <a:srgbClr val="282828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01F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1745</Words>
  <Application>Microsoft Office PowerPoint</Application>
  <PresentationFormat>On-screen Show (16:9)</PresentationFormat>
  <Paragraphs>368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Inter</vt:lpstr>
      <vt:lpstr>Inter Medium</vt:lpstr>
      <vt:lpstr>Inter SemiBold</vt:lpstr>
      <vt:lpstr>Maven Pro SemiBold</vt:lpstr>
      <vt:lpstr>Arial</vt:lpstr>
      <vt:lpstr>Simple Light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 Customer Churn in Telecommunication Industry</vt:lpstr>
      <vt:lpstr>PowerPoint Presentation</vt:lpstr>
      <vt:lpstr>PowerPoint Presentation</vt:lpstr>
      <vt:lpstr>PowerPoint Presentation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Perbandingan Model Random Forest &amp; Logistic Regression</vt:lpstr>
      <vt:lpstr>PowerPoint Presentation</vt:lpstr>
      <vt:lpstr>Random Forest (Model 1: Original Model)</vt:lpstr>
      <vt:lpstr>Random Forest (Model 2: Hyperparameter Tuning)</vt:lpstr>
      <vt:lpstr>Logistic Regression (Model 1: Original Model)</vt:lpstr>
      <vt:lpstr>Logistic Regression (Model 2: Hyperparameter Tuning)</vt:lpstr>
      <vt:lpstr>PowerPoint Presentation</vt:lpstr>
      <vt:lpstr>Conclusion</vt:lpstr>
      <vt:lpstr>PowerPoint Presentation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ASUS</dc:creator>
  <cp:lastModifiedBy>Nailia Ziyada Rahma</cp:lastModifiedBy>
  <cp:revision>4</cp:revision>
  <dcterms:modified xsi:type="dcterms:W3CDTF">2022-07-10T12:40:22Z</dcterms:modified>
</cp:coreProperties>
</file>