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1282" y="-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6AC4-404B-41E4-B0FD-725B1C8DAC80}" type="datetimeFigureOut">
              <a:rPr lang="en-US" smtClean="0"/>
              <a:t>1/20/2019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49F5-236D-4F27-AA51-D392E8AF89A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6AC4-404B-41E4-B0FD-725B1C8DAC80}" type="datetimeFigureOut">
              <a:rPr lang="en-US" smtClean="0"/>
              <a:t>1/20/2019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49F5-236D-4F27-AA51-D392E8AF89A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6AC4-404B-41E4-B0FD-725B1C8DAC80}" type="datetimeFigureOut">
              <a:rPr lang="en-US" smtClean="0"/>
              <a:t>1/20/2019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49F5-236D-4F27-AA51-D392E8AF89A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6AC4-404B-41E4-B0FD-725B1C8DAC80}" type="datetimeFigureOut">
              <a:rPr lang="en-US" smtClean="0"/>
              <a:t>1/20/2019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49F5-236D-4F27-AA51-D392E8AF89A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6AC4-404B-41E4-B0FD-725B1C8DAC80}" type="datetimeFigureOut">
              <a:rPr lang="en-US" smtClean="0"/>
              <a:t>1/20/2019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49F5-236D-4F27-AA51-D392E8AF89A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6AC4-404B-41E4-B0FD-725B1C8DAC80}" type="datetimeFigureOut">
              <a:rPr lang="en-US" smtClean="0"/>
              <a:t>1/20/2019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49F5-236D-4F27-AA51-D392E8AF89A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6AC4-404B-41E4-B0FD-725B1C8DAC80}" type="datetimeFigureOut">
              <a:rPr lang="en-US" smtClean="0"/>
              <a:t>1/20/2019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49F5-236D-4F27-AA51-D392E8AF89A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6AC4-404B-41E4-B0FD-725B1C8DAC80}" type="datetimeFigureOut">
              <a:rPr lang="en-US" smtClean="0"/>
              <a:t>1/20/2019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49F5-236D-4F27-AA51-D392E8AF89A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6AC4-404B-41E4-B0FD-725B1C8DAC80}" type="datetimeFigureOut">
              <a:rPr lang="en-US" smtClean="0"/>
              <a:t>1/20/2019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49F5-236D-4F27-AA51-D392E8AF89A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6AC4-404B-41E4-B0FD-725B1C8DAC80}" type="datetimeFigureOut">
              <a:rPr lang="en-US" smtClean="0"/>
              <a:t>1/20/2019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49F5-236D-4F27-AA51-D392E8AF89A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6AC4-404B-41E4-B0FD-725B1C8DAC80}" type="datetimeFigureOut">
              <a:rPr lang="en-US" smtClean="0"/>
              <a:t>1/20/2019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49F5-236D-4F27-AA51-D392E8AF89A9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6AC4-404B-41E4-B0FD-725B1C8DAC80}" type="datetimeFigureOut">
              <a:rPr lang="en-US" smtClean="0"/>
              <a:t>1/20/2019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849F5-236D-4F27-AA51-D392E8AF89A9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 smtClean="0"/>
              <a:t>PreOrder</a:t>
            </a:r>
            <a:r>
              <a:rPr lang="en-SG" smtClean="0"/>
              <a:t> Iterative</a:t>
            </a:r>
            <a:endParaRPr lang="en-S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14290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00B050"/>
                </a:solidFill>
              </a:rPr>
              <a:t>// Iteration 4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5310" y="500042"/>
            <a:ext cx="3562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node  = pop(&amp;s);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97368" y="64291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node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2143108" y="1000108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0x54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05940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0x1024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357686" y="1714488"/>
            <a:ext cx="478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0070C0"/>
                </a:solidFill>
              </a:rPr>
              <a:t>//  node-&gt;item is  4 and it prints on screen  </a:t>
            </a:r>
          </a:p>
          <a:p>
            <a:r>
              <a:rPr lang="en-SG" sz="2000" b="1" dirty="0">
                <a:solidFill>
                  <a:srgbClr val="0070C0"/>
                </a:solidFill>
              </a:rPr>
              <a:t> </a:t>
            </a:r>
            <a:r>
              <a:rPr lang="en-SG" sz="2000" b="1" dirty="0" smtClean="0">
                <a:solidFill>
                  <a:srgbClr val="0070C0"/>
                </a:solidFill>
              </a:rPr>
              <a:t>  </a:t>
            </a:r>
            <a:endParaRPr lang="en-SG" sz="20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872" y="1643050"/>
            <a:ext cx="3562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err="1" smtClean="0"/>
              <a:t>printf</a:t>
            </a:r>
            <a:r>
              <a:rPr lang="en-SG" sz="2000" b="1" dirty="0" smtClean="0"/>
              <a:t>("%d ",node-&gt;item);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2500306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C00000"/>
                </a:solidFill>
              </a:rPr>
              <a:t>if(node-&gt;right != NULL)</a:t>
            </a:r>
          </a:p>
          <a:p>
            <a:r>
              <a:rPr lang="en-SG" sz="2000" b="1" dirty="0" smtClean="0">
                <a:solidFill>
                  <a:srgbClr val="C00000"/>
                </a:solidFill>
              </a:rPr>
              <a:t>            push(&amp;</a:t>
            </a:r>
            <a:r>
              <a:rPr lang="en-SG" sz="2000" b="1" dirty="0" err="1" smtClean="0">
                <a:solidFill>
                  <a:srgbClr val="C00000"/>
                </a:solidFill>
              </a:rPr>
              <a:t>s,node</a:t>
            </a:r>
            <a:r>
              <a:rPr lang="en-SG" sz="2000" b="1" dirty="0" smtClean="0">
                <a:solidFill>
                  <a:srgbClr val="C00000"/>
                </a:solidFill>
              </a:rPr>
              <a:t>-&gt;right);</a:t>
            </a:r>
          </a:p>
          <a:p>
            <a:r>
              <a:rPr lang="en-SG" sz="2000" b="1" dirty="0">
                <a:solidFill>
                  <a:srgbClr val="C00000"/>
                </a:solidFill>
              </a:rPr>
              <a:t> </a:t>
            </a:r>
            <a:r>
              <a:rPr lang="en-SG" sz="2000" b="1" dirty="0" smtClean="0">
                <a:solidFill>
                  <a:srgbClr val="C00000"/>
                </a:solidFill>
              </a:rPr>
              <a:t>  </a:t>
            </a:r>
            <a:endParaRPr lang="en-SG" sz="20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19978" y="514351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5965718" y="5441406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0x70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8462" y="550070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0x1019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7811213" y="5512844"/>
            <a:ext cx="61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*top</a:t>
            </a:r>
            <a:endParaRPr lang="en-SG" dirty="0"/>
          </a:p>
        </p:txBody>
      </p:sp>
      <p:sp>
        <p:nvSpPr>
          <p:cNvPr id="41" name="TextBox 40"/>
          <p:cNvSpPr txBox="1"/>
          <p:nvPr/>
        </p:nvSpPr>
        <p:spPr>
          <a:xfrm>
            <a:off x="785786" y="3429000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C00000"/>
                </a:solidFill>
              </a:rPr>
              <a:t>if(node-&gt;left != NULL)</a:t>
            </a:r>
          </a:p>
          <a:p>
            <a:r>
              <a:rPr lang="en-SG" sz="2000" b="1" dirty="0" smtClean="0">
                <a:solidFill>
                  <a:srgbClr val="C00000"/>
                </a:solidFill>
              </a:rPr>
              <a:t>            push(&amp;</a:t>
            </a:r>
            <a:r>
              <a:rPr lang="en-SG" sz="2000" b="1" dirty="0" err="1" smtClean="0">
                <a:solidFill>
                  <a:srgbClr val="C00000"/>
                </a:solidFill>
              </a:rPr>
              <a:t>s,node</a:t>
            </a:r>
            <a:r>
              <a:rPr lang="en-SG" sz="2000" b="1" dirty="0" smtClean="0">
                <a:solidFill>
                  <a:srgbClr val="C00000"/>
                </a:solidFill>
              </a:rPr>
              <a:t>-&gt;left);</a:t>
            </a:r>
          </a:p>
          <a:p>
            <a:r>
              <a:rPr lang="en-SG" sz="2000" b="1" dirty="0">
                <a:solidFill>
                  <a:srgbClr val="C00000"/>
                </a:solidFill>
              </a:rPr>
              <a:t> </a:t>
            </a:r>
            <a:r>
              <a:rPr lang="en-SG" sz="2000" b="1" dirty="0" smtClean="0">
                <a:solidFill>
                  <a:srgbClr val="C00000"/>
                </a:solidFill>
              </a:rPr>
              <a:t>  </a:t>
            </a:r>
            <a:endParaRPr lang="en-SG" sz="2000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83582" y="64291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</a:t>
            </a:r>
            <a:endParaRPr lang="en-SG" dirty="0"/>
          </a:p>
        </p:txBody>
      </p:sp>
      <p:sp>
        <p:nvSpPr>
          <p:cNvPr id="30" name="Rectangle 29"/>
          <p:cNvSpPr/>
          <p:nvPr/>
        </p:nvSpPr>
        <p:spPr>
          <a:xfrm>
            <a:off x="5929322" y="940812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0x70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2066" y="100010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0x1019</a:t>
            </a:r>
            <a:endParaRPr lang="en-SG" dirty="0"/>
          </a:p>
        </p:txBody>
      </p:sp>
      <p:sp>
        <p:nvSpPr>
          <p:cNvPr id="32" name="TextBox 31"/>
          <p:cNvSpPr txBox="1"/>
          <p:nvPr/>
        </p:nvSpPr>
        <p:spPr>
          <a:xfrm>
            <a:off x="7774817" y="1012250"/>
            <a:ext cx="61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*top</a:t>
            </a:r>
            <a:endParaRPr lang="en-SG" dirty="0"/>
          </a:p>
        </p:txBody>
      </p:sp>
      <p:sp>
        <p:nvSpPr>
          <p:cNvPr id="45" name="Rectangle 44"/>
          <p:cNvSpPr/>
          <p:nvPr/>
        </p:nvSpPr>
        <p:spPr>
          <a:xfrm>
            <a:off x="5930116" y="2713826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0x41</a:t>
            </a:r>
            <a:endParaRPr lang="en-SG" dirty="0"/>
          </a:p>
        </p:txBody>
      </p:sp>
      <p:sp>
        <p:nvSpPr>
          <p:cNvPr id="46" name="Rectangle 45"/>
          <p:cNvSpPr/>
          <p:nvPr/>
        </p:nvSpPr>
        <p:spPr>
          <a:xfrm>
            <a:off x="5930116" y="3285330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0x0000000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87504" y="2785264"/>
            <a:ext cx="72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*item</a:t>
            </a:r>
            <a:endParaRPr lang="en-SG" dirty="0"/>
          </a:p>
        </p:txBody>
      </p:sp>
      <p:sp>
        <p:nvSpPr>
          <p:cNvPr id="48" name="TextBox 47"/>
          <p:cNvSpPr txBox="1"/>
          <p:nvPr/>
        </p:nvSpPr>
        <p:spPr>
          <a:xfrm>
            <a:off x="7858942" y="3344626"/>
            <a:ext cx="71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*next</a:t>
            </a:r>
            <a:endParaRPr lang="en-SG" dirty="0"/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5322893" y="3249611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7250925" y="3248817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79898" y="257174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0x70</a:t>
            </a:r>
            <a:endParaRPr lang="en-SG" dirty="0"/>
          </a:p>
        </p:txBody>
      </p:sp>
      <p:sp>
        <p:nvSpPr>
          <p:cNvPr id="42" name="TextBox 41"/>
          <p:cNvSpPr txBox="1"/>
          <p:nvPr/>
        </p:nvSpPr>
        <p:spPr>
          <a:xfrm>
            <a:off x="642910" y="4721378"/>
            <a:ext cx="4786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0070C0"/>
                </a:solidFill>
              </a:rPr>
              <a:t>//  no new stack nodes added in this iteration  </a:t>
            </a:r>
          </a:p>
          <a:p>
            <a:r>
              <a:rPr lang="en-SG" sz="2000" b="1" dirty="0">
                <a:solidFill>
                  <a:srgbClr val="0070C0"/>
                </a:solidFill>
              </a:rPr>
              <a:t> </a:t>
            </a:r>
            <a:r>
              <a:rPr lang="en-SG" sz="2000" b="1" dirty="0" smtClean="0">
                <a:solidFill>
                  <a:srgbClr val="0070C0"/>
                </a:solidFill>
              </a:rPr>
              <a:t>  </a:t>
            </a:r>
            <a:endParaRPr lang="en-SG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14290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00B050"/>
                </a:solidFill>
              </a:rPr>
              <a:t>// Iteration 5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5310" y="500042"/>
            <a:ext cx="3562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node  = pop(&amp;s);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97368" y="64291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node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2143108" y="1000108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0x41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05940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0x1024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357686" y="1714488"/>
            <a:ext cx="478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0070C0"/>
                </a:solidFill>
              </a:rPr>
              <a:t>//  node-&gt;item is  5 and it prints on screen  </a:t>
            </a:r>
          </a:p>
          <a:p>
            <a:r>
              <a:rPr lang="en-SG" sz="2000" b="1" dirty="0">
                <a:solidFill>
                  <a:srgbClr val="0070C0"/>
                </a:solidFill>
              </a:rPr>
              <a:t> </a:t>
            </a:r>
            <a:r>
              <a:rPr lang="en-SG" sz="2000" b="1" dirty="0" smtClean="0">
                <a:solidFill>
                  <a:srgbClr val="0070C0"/>
                </a:solidFill>
              </a:rPr>
              <a:t>  </a:t>
            </a:r>
            <a:endParaRPr lang="en-SG" sz="20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872" y="1643050"/>
            <a:ext cx="3562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err="1" smtClean="0"/>
              <a:t>printf</a:t>
            </a:r>
            <a:r>
              <a:rPr lang="en-SG" sz="2000" b="1" dirty="0" smtClean="0"/>
              <a:t>("%d ",node-&gt;item);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2500306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C00000"/>
                </a:solidFill>
              </a:rPr>
              <a:t>if(node-&gt;right != NULL)</a:t>
            </a:r>
          </a:p>
          <a:p>
            <a:r>
              <a:rPr lang="en-SG" sz="2000" b="1" dirty="0" smtClean="0">
                <a:solidFill>
                  <a:srgbClr val="C00000"/>
                </a:solidFill>
              </a:rPr>
              <a:t>            push(&amp;</a:t>
            </a:r>
            <a:r>
              <a:rPr lang="en-SG" sz="2000" b="1" dirty="0" err="1" smtClean="0">
                <a:solidFill>
                  <a:srgbClr val="C00000"/>
                </a:solidFill>
              </a:rPr>
              <a:t>s,node</a:t>
            </a:r>
            <a:r>
              <a:rPr lang="en-SG" sz="2000" b="1" dirty="0" smtClean="0">
                <a:solidFill>
                  <a:srgbClr val="C00000"/>
                </a:solidFill>
              </a:rPr>
              <a:t>-&gt;right);</a:t>
            </a:r>
          </a:p>
          <a:p>
            <a:r>
              <a:rPr lang="en-SG" sz="2000" b="1" dirty="0">
                <a:solidFill>
                  <a:srgbClr val="C00000"/>
                </a:solidFill>
              </a:rPr>
              <a:t> </a:t>
            </a:r>
            <a:r>
              <a:rPr lang="en-SG" sz="2000" b="1" dirty="0" smtClean="0">
                <a:solidFill>
                  <a:srgbClr val="C00000"/>
                </a:solidFill>
              </a:rPr>
              <a:t>  </a:t>
            </a:r>
            <a:endParaRPr lang="en-SG" sz="20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19978" y="407194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5965718" y="4369836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0x000000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8462" y="442913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0x1019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7811213" y="4441274"/>
            <a:ext cx="61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*top</a:t>
            </a:r>
            <a:endParaRPr lang="en-SG" dirty="0"/>
          </a:p>
        </p:txBody>
      </p:sp>
      <p:sp>
        <p:nvSpPr>
          <p:cNvPr id="41" name="TextBox 40"/>
          <p:cNvSpPr txBox="1"/>
          <p:nvPr/>
        </p:nvSpPr>
        <p:spPr>
          <a:xfrm>
            <a:off x="785786" y="3429000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C00000"/>
                </a:solidFill>
              </a:rPr>
              <a:t>if(node-&gt;left != NULL)</a:t>
            </a:r>
          </a:p>
          <a:p>
            <a:r>
              <a:rPr lang="en-SG" sz="2000" b="1" dirty="0" smtClean="0">
                <a:solidFill>
                  <a:srgbClr val="C00000"/>
                </a:solidFill>
              </a:rPr>
              <a:t>            push(&amp;</a:t>
            </a:r>
            <a:r>
              <a:rPr lang="en-SG" sz="2000" b="1" dirty="0" err="1" smtClean="0">
                <a:solidFill>
                  <a:srgbClr val="C00000"/>
                </a:solidFill>
              </a:rPr>
              <a:t>s,node</a:t>
            </a:r>
            <a:r>
              <a:rPr lang="en-SG" sz="2000" b="1" dirty="0" smtClean="0">
                <a:solidFill>
                  <a:srgbClr val="C00000"/>
                </a:solidFill>
              </a:rPr>
              <a:t>-&gt;left);</a:t>
            </a:r>
          </a:p>
          <a:p>
            <a:r>
              <a:rPr lang="en-SG" sz="2000" b="1" dirty="0">
                <a:solidFill>
                  <a:srgbClr val="C00000"/>
                </a:solidFill>
              </a:rPr>
              <a:t> </a:t>
            </a:r>
            <a:r>
              <a:rPr lang="en-SG" sz="2000" b="1" dirty="0" smtClean="0">
                <a:solidFill>
                  <a:srgbClr val="C00000"/>
                </a:solidFill>
              </a:rPr>
              <a:t>  </a:t>
            </a:r>
            <a:endParaRPr lang="en-SG" sz="2000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83582" y="64291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</a:t>
            </a:r>
            <a:endParaRPr lang="en-SG" dirty="0"/>
          </a:p>
        </p:txBody>
      </p:sp>
      <p:sp>
        <p:nvSpPr>
          <p:cNvPr id="30" name="Rectangle 29"/>
          <p:cNvSpPr/>
          <p:nvPr/>
        </p:nvSpPr>
        <p:spPr>
          <a:xfrm>
            <a:off x="5929322" y="940812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0x00000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2066" y="100010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0x1019</a:t>
            </a:r>
            <a:endParaRPr lang="en-SG" dirty="0"/>
          </a:p>
        </p:txBody>
      </p:sp>
      <p:sp>
        <p:nvSpPr>
          <p:cNvPr id="32" name="TextBox 31"/>
          <p:cNvSpPr txBox="1"/>
          <p:nvPr/>
        </p:nvSpPr>
        <p:spPr>
          <a:xfrm>
            <a:off x="7774817" y="1012250"/>
            <a:ext cx="61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*top</a:t>
            </a:r>
            <a:endParaRPr lang="en-SG" dirty="0"/>
          </a:p>
        </p:txBody>
      </p:sp>
      <p:sp>
        <p:nvSpPr>
          <p:cNvPr id="42" name="TextBox 41"/>
          <p:cNvSpPr txBox="1"/>
          <p:nvPr/>
        </p:nvSpPr>
        <p:spPr>
          <a:xfrm>
            <a:off x="642910" y="4286256"/>
            <a:ext cx="4786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0070C0"/>
                </a:solidFill>
              </a:rPr>
              <a:t>//  no new stack nodes added in this iteration  </a:t>
            </a:r>
          </a:p>
          <a:p>
            <a:r>
              <a:rPr lang="en-SG" sz="2000" b="1" dirty="0">
                <a:solidFill>
                  <a:srgbClr val="0070C0"/>
                </a:solidFill>
              </a:rPr>
              <a:t> </a:t>
            </a:r>
            <a:r>
              <a:rPr lang="en-SG" sz="2000" b="1" dirty="0" smtClean="0">
                <a:solidFill>
                  <a:srgbClr val="0070C0"/>
                </a:solidFill>
              </a:rPr>
              <a:t>  </a:t>
            </a:r>
            <a:endParaRPr lang="en-SG" sz="2000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4842" y="5792948"/>
            <a:ext cx="478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0070C0"/>
                </a:solidFill>
              </a:rPr>
              <a:t>//  Stack is Empty and Loop Breaks</a:t>
            </a:r>
          </a:p>
          <a:p>
            <a:r>
              <a:rPr lang="en-SG" sz="2000" b="1" dirty="0">
                <a:solidFill>
                  <a:srgbClr val="0070C0"/>
                </a:solidFill>
              </a:rPr>
              <a:t> </a:t>
            </a:r>
            <a:r>
              <a:rPr lang="en-SG" sz="2000" b="1" dirty="0" smtClean="0">
                <a:solidFill>
                  <a:srgbClr val="0070C0"/>
                </a:solidFill>
              </a:rPr>
              <a:t>  </a:t>
            </a:r>
            <a:endParaRPr lang="en-SG" sz="2000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348" y="5814972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} while (!</a:t>
            </a:r>
            <a:r>
              <a:rPr lang="en-SG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isEmpty</a:t>
            </a:r>
            <a:r>
              <a:rPr lang="en-SG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(&amp;s));   </a:t>
            </a:r>
            <a:endParaRPr lang="en-SG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71538" y="142873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BSTNode</a:t>
            </a:r>
            <a:r>
              <a:rPr lang="en-SG" dirty="0" smtClean="0"/>
              <a:t> 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571472" y="2214554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571472" y="2786058"/>
            <a:ext cx="1785950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571472" y="3357562"/>
            <a:ext cx="178595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3842033" y="1428736"/>
            <a:ext cx="11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StackNode</a:t>
            </a:r>
            <a:endParaRPr lang="en-SG" dirty="0"/>
          </a:p>
        </p:txBody>
      </p:sp>
      <p:sp>
        <p:nvSpPr>
          <p:cNvPr id="17" name="Rectangle 16"/>
          <p:cNvSpPr/>
          <p:nvPr/>
        </p:nvSpPr>
        <p:spPr>
          <a:xfrm>
            <a:off x="3500430" y="2214554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3500430" y="2786058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6929454" y="1428736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Stack</a:t>
            </a:r>
            <a:endParaRPr lang="en-SG" dirty="0"/>
          </a:p>
        </p:txBody>
      </p:sp>
      <p:sp>
        <p:nvSpPr>
          <p:cNvPr id="25" name="Rectangle 24"/>
          <p:cNvSpPr/>
          <p:nvPr/>
        </p:nvSpPr>
        <p:spPr>
          <a:xfrm>
            <a:off x="6429388" y="2214554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/>
          <p:cNvSpPr txBox="1"/>
          <p:nvPr/>
        </p:nvSpPr>
        <p:spPr>
          <a:xfrm>
            <a:off x="8252545" y="2273850"/>
            <a:ext cx="61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*top</a:t>
            </a:r>
            <a:endParaRPr lang="en-SG" dirty="0"/>
          </a:p>
        </p:txBody>
      </p:sp>
      <p:sp>
        <p:nvSpPr>
          <p:cNvPr id="29" name="TextBox 28"/>
          <p:cNvSpPr txBox="1"/>
          <p:nvPr/>
        </p:nvSpPr>
        <p:spPr>
          <a:xfrm>
            <a:off x="5357818" y="2285992"/>
            <a:ext cx="72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*item</a:t>
            </a:r>
            <a:endParaRPr lang="en-SG" dirty="0"/>
          </a:p>
        </p:txBody>
      </p:sp>
      <p:sp>
        <p:nvSpPr>
          <p:cNvPr id="30" name="TextBox 29"/>
          <p:cNvSpPr txBox="1"/>
          <p:nvPr/>
        </p:nvSpPr>
        <p:spPr>
          <a:xfrm>
            <a:off x="5429256" y="2845354"/>
            <a:ext cx="71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*next</a:t>
            </a:r>
            <a:endParaRPr lang="en-SG" dirty="0"/>
          </a:p>
        </p:txBody>
      </p:sp>
      <p:sp>
        <p:nvSpPr>
          <p:cNvPr id="31" name="TextBox 30"/>
          <p:cNvSpPr txBox="1"/>
          <p:nvPr/>
        </p:nvSpPr>
        <p:spPr>
          <a:xfrm>
            <a:off x="2457980" y="2845354"/>
            <a:ext cx="61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*left</a:t>
            </a:r>
            <a:endParaRPr lang="en-SG" dirty="0"/>
          </a:p>
        </p:txBody>
      </p:sp>
      <p:sp>
        <p:nvSpPr>
          <p:cNvPr id="32" name="TextBox 31"/>
          <p:cNvSpPr txBox="1"/>
          <p:nvPr/>
        </p:nvSpPr>
        <p:spPr>
          <a:xfrm>
            <a:off x="2475886" y="3416858"/>
            <a:ext cx="7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*right</a:t>
            </a:r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2509822" y="2285992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item</a:t>
            </a:r>
            <a:endParaRPr lang="en-SG" dirty="0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-286578" y="3000372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1642248" y="2999578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2893207" y="2750339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4821239" y="2749545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1520" y="4149080"/>
            <a:ext cx="2676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typedef</a:t>
            </a:r>
            <a:r>
              <a:rPr lang="en-SG" dirty="0"/>
              <a:t> </a:t>
            </a:r>
            <a:r>
              <a:rPr lang="en-SG" dirty="0" err="1"/>
              <a:t>struct</a:t>
            </a:r>
            <a:r>
              <a:rPr lang="en-SG" dirty="0"/>
              <a:t> _</a:t>
            </a:r>
            <a:r>
              <a:rPr lang="en-SG" dirty="0" err="1" smtClean="0"/>
              <a:t>bstnode</a:t>
            </a:r>
            <a:r>
              <a:rPr lang="en-SG" dirty="0" smtClean="0"/>
              <a:t> {</a:t>
            </a:r>
            <a:endParaRPr lang="en-SG" dirty="0"/>
          </a:p>
          <a:p>
            <a:r>
              <a:rPr lang="en-SG" dirty="0"/>
              <a:t> </a:t>
            </a:r>
            <a:r>
              <a:rPr lang="en-SG" dirty="0" smtClean="0"/>
              <a:t>   </a:t>
            </a:r>
            <a:r>
              <a:rPr lang="en-SG" dirty="0" err="1" smtClean="0"/>
              <a:t>int</a:t>
            </a:r>
            <a:r>
              <a:rPr lang="en-SG" dirty="0" smtClean="0"/>
              <a:t> </a:t>
            </a:r>
            <a:r>
              <a:rPr lang="en-SG" dirty="0"/>
              <a:t>item;</a:t>
            </a:r>
          </a:p>
          <a:p>
            <a:r>
              <a:rPr lang="en-SG" dirty="0" smtClean="0"/>
              <a:t>    </a:t>
            </a:r>
            <a:r>
              <a:rPr lang="en-SG" dirty="0" err="1" smtClean="0"/>
              <a:t>struct</a:t>
            </a:r>
            <a:r>
              <a:rPr lang="en-SG" dirty="0" smtClean="0"/>
              <a:t> </a:t>
            </a:r>
            <a:r>
              <a:rPr lang="en-SG" dirty="0"/>
              <a:t>_</a:t>
            </a:r>
            <a:r>
              <a:rPr lang="en-SG" dirty="0" err="1"/>
              <a:t>bstnode</a:t>
            </a:r>
            <a:r>
              <a:rPr lang="en-SG" dirty="0"/>
              <a:t> *left;</a:t>
            </a:r>
          </a:p>
          <a:p>
            <a:r>
              <a:rPr lang="en-SG" dirty="0" smtClean="0"/>
              <a:t>    </a:t>
            </a:r>
            <a:r>
              <a:rPr lang="en-SG" dirty="0" err="1" smtClean="0"/>
              <a:t>struct</a:t>
            </a:r>
            <a:r>
              <a:rPr lang="en-SG" dirty="0" smtClean="0"/>
              <a:t> </a:t>
            </a:r>
            <a:r>
              <a:rPr lang="en-SG" dirty="0"/>
              <a:t>_</a:t>
            </a:r>
            <a:r>
              <a:rPr lang="en-SG" dirty="0" err="1"/>
              <a:t>bstnode</a:t>
            </a:r>
            <a:r>
              <a:rPr lang="en-SG" dirty="0"/>
              <a:t> *right;</a:t>
            </a:r>
          </a:p>
          <a:p>
            <a:r>
              <a:rPr lang="en-SG" dirty="0"/>
              <a:t>} </a:t>
            </a:r>
            <a:r>
              <a:rPr lang="en-SG" dirty="0" err="1"/>
              <a:t>BSTNode</a:t>
            </a:r>
            <a:r>
              <a:rPr lang="en-SG" dirty="0"/>
              <a:t>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7864" y="4172887"/>
            <a:ext cx="2727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typedef</a:t>
            </a:r>
            <a:r>
              <a:rPr lang="en-SG" dirty="0"/>
              <a:t> </a:t>
            </a:r>
            <a:r>
              <a:rPr lang="en-SG" dirty="0" err="1"/>
              <a:t>struct</a:t>
            </a:r>
            <a:r>
              <a:rPr lang="en-SG" dirty="0"/>
              <a:t> _</a:t>
            </a:r>
            <a:r>
              <a:rPr lang="en-SG" dirty="0" err="1"/>
              <a:t>stackNode</a:t>
            </a:r>
            <a:r>
              <a:rPr lang="en-SG" dirty="0"/>
              <a:t>{</a:t>
            </a:r>
          </a:p>
          <a:p>
            <a:r>
              <a:rPr lang="en-SG" dirty="0" smtClean="0"/>
              <a:t>    </a:t>
            </a:r>
            <a:r>
              <a:rPr lang="en-SG" dirty="0" err="1" smtClean="0"/>
              <a:t>BSTNode</a:t>
            </a:r>
            <a:r>
              <a:rPr lang="en-SG" dirty="0" smtClean="0"/>
              <a:t> </a:t>
            </a:r>
            <a:r>
              <a:rPr lang="en-SG" dirty="0"/>
              <a:t>*data;</a:t>
            </a:r>
          </a:p>
          <a:p>
            <a:r>
              <a:rPr lang="en-SG" dirty="0" smtClean="0"/>
              <a:t>    </a:t>
            </a:r>
            <a:r>
              <a:rPr lang="en-SG" dirty="0" err="1" smtClean="0"/>
              <a:t>struct</a:t>
            </a:r>
            <a:r>
              <a:rPr lang="en-SG" dirty="0" smtClean="0"/>
              <a:t> </a:t>
            </a:r>
            <a:r>
              <a:rPr lang="en-SG" dirty="0"/>
              <a:t>_</a:t>
            </a:r>
            <a:r>
              <a:rPr lang="en-SG" dirty="0" err="1"/>
              <a:t>stackNode</a:t>
            </a:r>
            <a:r>
              <a:rPr lang="en-SG" dirty="0"/>
              <a:t> *next;</a:t>
            </a:r>
          </a:p>
          <a:p>
            <a:r>
              <a:rPr lang="en-SG" dirty="0"/>
              <a:t>}</a:t>
            </a:r>
            <a:r>
              <a:rPr lang="en-SG" dirty="0" err="1"/>
              <a:t>StackNode</a:t>
            </a:r>
            <a:r>
              <a:rPr lang="en-SG" dirty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8224" y="4161854"/>
            <a:ext cx="2555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typedef</a:t>
            </a:r>
            <a:r>
              <a:rPr lang="en-SG" dirty="0"/>
              <a:t> </a:t>
            </a:r>
            <a:r>
              <a:rPr lang="en-SG" dirty="0" err="1"/>
              <a:t>struct</a:t>
            </a:r>
            <a:r>
              <a:rPr lang="en-SG" dirty="0"/>
              <a:t> _</a:t>
            </a:r>
            <a:r>
              <a:rPr lang="en-SG" dirty="0" smtClean="0"/>
              <a:t>stack {</a:t>
            </a:r>
            <a:endParaRPr lang="en-SG" dirty="0"/>
          </a:p>
          <a:p>
            <a:r>
              <a:rPr lang="en-SG" dirty="0" smtClean="0"/>
              <a:t>   </a:t>
            </a:r>
            <a:r>
              <a:rPr lang="en-SG" dirty="0" err="1" smtClean="0"/>
              <a:t>StackNode</a:t>
            </a:r>
            <a:r>
              <a:rPr lang="en-SG" dirty="0" smtClean="0"/>
              <a:t> </a:t>
            </a:r>
            <a:r>
              <a:rPr lang="en-SG" dirty="0"/>
              <a:t>*top;</a:t>
            </a:r>
          </a:p>
          <a:p>
            <a:r>
              <a:rPr lang="en-SG" dirty="0"/>
              <a:t>}Stack;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071670" y="571480"/>
            <a:ext cx="857256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3" name="Oval 2"/>
          <p:cNvSpPr/>
          <p:nvPr/>
        </p:nvSpPr>
        <p:spPr>
          <a:xfrm>
            <a:off x="1071538" y="1643050"/>
            <a:ext cx="857256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2</a:t>
            </a:r>
            <a:endParaRPr lang="en-SG" dirty="0"/>
          </a:p>
        </p:txBody>
      </p:sp>
      <p:sp>
        <p:nvSpPr>
          <p:cNvPr id="4" name="Oval 3"/>
          <p:cNvSpPr/>
          <p:nvPr/>
        </p:nvSpPr>
        <p:spPr>
          <a:xfrm>
            <a:off x="3071802" y="1643050"/>
            <a:ext cx="857256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</a:t>
            </a:r>
          </a:p>
        </p:txBody>
      </p:sp>
      <p:sp>
        <p:nvSpPr>
          <p:cNvPr id="5" name="Oval 4"/>
          <p:cNvSpPr/>
          <p:nvPr/>
        </p:nvSpPr>
        <p:spPr>
          <a:xfrm>
            <a:off x="357158" y="2857496"/>
            <a:ext cx="857256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1857356" y="2857496"/>
            <a:ext cx="857256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cxnSp>
        <p:nvCxnSpPr>
          <p:cNvPr id="8" name="Straight Connector 7"/>
          <p:cNvCxnSpPr>
            <a:stCxn id="2" idx="3"/>
            <a:endCxn id="3" idx="7"/>
          </p:cNvCxnSpPr>
          <p:nvPr/>
        </p:nvCxnSpPr>
        <p:spPr>
          <a:xfrm rot="5400000">
            <a:off x="1717019" y="1267475"/>
            <a:ext cx="566426" cy="39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" idx="5"/>
            <a:endCxn id="4" idx="1"/>
          </p:cNvCxnSpPr>
          <p:nvPr/>
        </p:nvCxnSpPr>
        <p:spPr>
          <a:xfrm rot="16200000" flipH="1">
            <a:off x="2717151" y="1267475"/>
            <a:ext cx="566426" cy="39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" idx="3"/>
            <a:endCxn id="5" idx="0"/>
          </p:cNvCxnSpPr>
          <p:nvPr/>
        </p:nvCxnSpPr>
        <p:spPr>
          <a:xfrm rot="5400000">
            <a:off x="689091" y="2349507"/>
            <a:ext cx="604684" cy="411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" idx="5"/>
            <a:endCxn id="6" idx="0"/>
          </p:cNvCxnSpPr>
          <p:nvPr/>
        </p:nvCxnSpPr>
        <p:spPr>
          <a:xfrm rot="16200000" flipH="1">
            <a:off x="1742276" y="2313788"/>
            <a:ext cx="604684" cy="48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214942" y="1071546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14942" y="1643050"/>
            <a:ext cx="1785950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rgbClr val="C00000"/>
                </a:solidFill>
              </a:rPr>
              <a:t>0x37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14942" y="2214554"/>
            <a:ext cx="178595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0x41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4356892" y="1857364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6285718" y="1856570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29058" y="888392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0x 34</a:t>
            </a:r>
            <a:endParaRPr lang="en-SG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572000" y="106995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214810" y="3000372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S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14810" y="3571876"/>
            <a:ext cx="1785950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rgbClr val="C00000"/>
                </a:solidFill>
              </a:rPr>
              <a:t>0x44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14810" y="4143380"/>
            <a:ext cx="178595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0x54</a:t>
            </a:r>
            <a:endParaRPr lang="en-SG" dirty="0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3356760" y="3786190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5586" y="3785396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28926" y="281721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0x 37</a:t>
            </a:r>
            <a:endParaRPr lang="en-SG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571868" y="299878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215206" y="3143248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215206" y="3714752"/>
            <a:ext cx="1785950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rgbClr val="C00000"/>
                </a:solidFill>
              </a:rPr>
              <a:t>0x00000000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15206" y="4286256"/>
            <a:ext cx="178595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0x0000000</a:t>
            </a:r>
            <a:endParaRPr lang="en-SG" dirty="0"/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6357156" y="3929066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8285982" y="3928272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15074" y="296009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0x 41</a:t>
            </a:r>
            <a:endParaRPr lang="en-SG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572264" y="314166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857356" y="5143512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857356" y="5715016"/>
            <a:ext cx="1785950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rgbClr val="FF0000"/>
                </a:solidFill>
              </a:rPr>
              <a:t>0x00000000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57356" y="6286520"/>
            <a:ext cx="178595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0x00000000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rot="5400000">
            <a:off x="999306" y="5929330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2928132" y="5928536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1472" y="496035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0x 44</a:t>
            </a:r>
            <a:endParaRPr lang="en-SG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214414" y="514192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143503" y="5112352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143503" y="5683856"/>
            <a:ext cx="1785950" cy="5000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rgbClr val="C00000"/>
                </a:solidFill>
              </a:rPr>
              <a:t>0x000000000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43503" y="6255360"/>
            <a:ext cx="178595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0x000000000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rot="5400000">
            <a:off x="4285453" y="5898170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6214279" y="5897376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857619" y="492919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0x 54</a:t>
            </a:r>
            <a:endParaRPr lang="en-SG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500561" y="511076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368872" y="370261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14612" y="4143380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/>
          <p:cNvSpPr txBox="1"/>
          <p:nvPr/>
        </p:nvSpPr>
        <p:spPr>
          <a:xfrm>
            <a:off x="4537769" y="4202676"/>
            <a:ext cx="61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*top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571472" y="2786058"/>
            <a:ext cx="5072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void </a:t>
            </a:r>
            <a:r>
              <a:rPr lang="en-SG" sz="2000" b="1" dirty="0" err="1" smtClean="0"/>
              <a:t>printPreOrderIterative</a:t>
            </a:r>
            <a:r>
              <a:rPr lang="en-SG" sz="2000" b="1" dirty="0" smtClean="0"/>
              <a:t>(</a:t>
            </a:r>
            <a:r>
              <a:rPr lang="en-SG" sz="2000" b="1" dirty="0" err="1" smtClean="0"/>
              <a:t>BSTNode</a:t>
            </a:r>
            <a:r>
              <a:rPr lang="en-SG" sz="2000" b="1" dirty="0" smtClean="0"/>
              <a:t> *root){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42976" y="3286124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Stack s;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42976" y="5072074"/>
            <a:ext cx="450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err="1" smtClean="0"/>
              <a:t>BSTNode</a:t>
            </a:r>
            <a:r>
              <a:rPr lang="en-SG" sz="2000" b="1" dirty="0" smtClean="0"/>
              <a:t> *node;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57356" y="420267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0x1019</a:t>
            </a:r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3368872" y="534568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node</a:t>
            </a:r>
            <a:endParaRPr lang="en-SG" dirty="0"/>
          </a:p>
        </p:txBody>
      </p:sp>
      <p:sp>
        <p:nvSpPr>
          <p:cNvPr id="26" name="Rectangle 25"/>
          <p:cNvSpPr/>
          <p:nvPr/>
        </p:nvSpPr>
        <p:spPr>
          <a:xfrm>
            <a:off x="2714612" y="5786454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1857356" y="584575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0x1024</a:t>
            </a:r>
            <a:endParaRPr lang="en-SG" dirty="0"/>
          </a:p>
        </p:txBody>
      </p:sp>
      <p:sp>
        <p:nvSpPr>
          <p:cNvPr id="35" name="TextBox 34"/>
          <p:cNvSpPr txBox="1"/>
          <p:nvPr/>
        </p:nvSpPr>
        <p:spPr>
          <a:xfrm>
            <a:off x="3368872" y="642918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root</a:t>
            </a:r>
            <a:endParaRPr lang="en-SG" dirty="0"/>
          </a:p>
        </p:txBody>
      </p:sp>
      <p:sp>
        <p:nvSpPr>
          <p:cNvPr id="36" name="Rectangle 35"/>
          <p:cNvSpPr/>
          <p:nvPr/>
        </p:nvSpPr>
        <p:spPr>
          <a:xfrm>
            <a:off x="2714612" y="1083688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0x34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57356" y="114298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0x09</a:t>
            </a:r>
            <a:endParaRPr lang="en-S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368872" y="134515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14612" y="1785926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/>
          <p:cNvSpPr txBox="1"/>
          <p:nvPr/>
        </p:nvSpPr>
        <p:spPr>
          <a:xfrm>
            <a:off x="4537769" y="1845222"/>
            <a:ext cx="61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*top</a:t>
            </a:r>
            <a:endParaRPr lang="en-SG" dirty="0"/>
          </a:p>
        </p:txBody>
      </p:sp>
      <p:sp>
        <p:nvSpPr>
          <p:cNvPr id="20" name="TextBox 19"/>
          <p:cNvSpPr txBox="1"/>
          <p:nvPr/>
        </p:nvSpPr>
        <p:spPr>
          <a:xfrm>
            <a:off x="1142976" y="928670"/>
            <a:ext cx="171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err="1" smtClean="0"/>
              <a:t>s.top</a:t>
            </a:r>
            <a:r>
              <a:rPr lang="en-SG" sz="2000" b="1" dirty="0" smtClean="0"/>
              <a:t> = NULL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142976" y="2714621"/>
            <a:ext cx="4500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FF0000"/>
                </a:solidFill>
              </a:rPr>
              <a:t>If (root == NULL)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 </a:t>
            </a:r>
            <a:r>
              <a:rPr lang="en-SG" sz="2000" b="1" dirty="0" smtClean="0">
                <a:solidFill>
                  <a:srgbClr val="FF0000"/>
                </a:solidFill>
              </a:rPr>
              <a:t> return;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714480" y="184522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0x1019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2936758" y="1845222"/>
            <a:ext cx="134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0x00000000</a:t>
            </a:r>
            <a:endParaRPr lang="en-S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0178" y="141659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1785918" y="1857364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0x67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91666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0x1019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500042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push(&amp;s, root);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31413" y="1928802"/>
            <a:ext cx="61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*top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5930116" y="1142190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0x34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5930116" y="1713694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0x0000000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87504" y="1213628"/>
            <a:ext cx="72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*item</a:t>
            </a:r>
            <a:endParaRPr lang="en-SG" dirty="0"/>
          </a:p>
        </p:txBody>
      </p:sp>
      <p:sp>
        <p:nvSpPr>
          <p:cNvPr id="11" name="TextBox 10"/>
          <p:cNvSpPr txBox="1"/>
          <p:nvPr/>
        </p:nvSpPr>
        <p:spPr>
          <a:xfrm>
            <a:off x="7858942" y="1772990"/>
            <a:ext cx="71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*next</a:t>
            </a:r>
            <a:endParaRPr lang="en-SG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322893" y="1677975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7250925" y="1677181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79898" y="100010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0x67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5572132" y="2857496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New </a:t>
            </a:r>
            <a:r>
              <a:rPr lang="en-SG" dirty="0" err="1" smtClean="0"/>
              <a:t>stackNode</a:t>
            </a:r>
            <a:r>
              <a:rPr lang="en-SG" dirty="0" smtClean="0"/>
              <a:t> created. Newly created stack node becomes top.</a:t>
            </a:r>
            <a:endParaRPr lang="en-SG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635896" y="1196752"/>
            <a:ext cx="22322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14290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00B050"/>
                </a:solidFill>
              </a:rPr>
              <a:t>// Iteration 1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5310" y="642918"/>
            <a:ext cx="3562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node  = pop(&amp;s);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40178" y="100010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node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785918" y="1357298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0x34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141659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0x1024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357686" y="2071678"/>
            <a:ext cx="478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0070C0"/>
                </a:solidFill>
              </a:rPr>
              <a:t>//  node-&gt;item is  1 and it prints on screen  </a:t>
            </a:r>
          </a:p>
          <a:p>
            <a:r>
              <a:rPr lang="en-SG" sz="2000" b="1" dirty="0">
                <a:solidFill>
                  <a:srgbClr val="0070C0"/>
                </a:solidFill>
              </a:rPr>
              <a:t> </a:t>
            </a:r>
            <a:r>
              <a:rPr lang="en-SG" sz="2000" b="1" dirty="0" smtClean="0">
                <a:solidFill>
                  <a:srgbClr val="0070C0"/>
                </a:solidFill>
              </a:rPr>
              <a:t>  </a:t>
            </a:r>
            <a:endParaRPr lang="en-SG" sz="20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7710" y="2071678"/>
            <a:ext cx="3562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err="1" smtClean="0"/>
              <a:t>printf</a:t>
            </a:r>
            <a:r>
              <a:rPr lang="en-SG" sz="2000" b="1" dirty="0" smtClean="0"/>
              <a:t>("%d ",node-&gt;item);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28662" y="2913403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if(node-&gt;right != NULL)</a:t>
            </a:r>
          </a:p>
          <a:p>
            <a:r>
              <a:rPr lang="en-SG" sz="2000" b="1" dirty="0" smtClean="0"/>
              <a:t>            push(&amp;</a:t>
            </a:r>
            <a:r>
              <a:rPr lang="en-SG" sz="2000" b="1" dirty="0" err="1" smtClean="0"/>
              <a:t>s,node</a:t>
            </a:r>
            <a:r>
              <a:rPr lang="en-SG" sz="2000" b="1" dirty="0" smtClean="0"/>
              <a:t>-&gt;right);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48540" y="584575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5894280" y="6143644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0x72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37024" y="620294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0x1019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7739775" y="6215082"/>
            <a:ext cx="61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*top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5930116" y="3213892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0x41</a:t>
            </a:r>
            <a:endParaRPr lang="en-SG" dirty="0"/>
          </a:p>
        </p:txBody>
      </p:sp>
      <p:sp>
        <p:nvSpPr>
          <p:cNvPr id="17" name="Rectangle 16"/>
          <p:cNvSpPr/>
          <p:nvPr/>
        </p:nvSpPr>
        <p:spPr>
          <a:xfrm>
            <a:off x="5930116" y="3785396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0x0000000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7504" y="3285330"/>
            <a:ext cx="72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*item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7858942" y="3844692"/>
            <a:ext cx="71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*next</a:t>
            </a:r>
            <a:endParaRPr lang="en-SG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5322893" y="3749677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7250925" y="3748883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79898" y="307181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0x70</a:t>
            </a:r>
            <a:endParaRPr lang="en-SG" dirty="0"/>
          </a:p>
        </p:txBody>
      </p:sp>
      <p:sp>
        <p:nvSpPr>
          <p:cNvPr id="34" name="Rectangle 33"/>
          <p:cNvSpPr/>
          <p:nvPr/>
        </p:nvSpPr>
        <p:spPr>
          <a:xfrm>
            <a:off x="5850846" y="4714090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0x37</a:t>
            </a:r>
            <a:endParaRPr lang="en-SG" dirty="0"/>
          </a:p>
        </p:txBody>
      </p:sp>
      <p:sp>
        <p:nvSpPr>
          <p:cNvPr id="35" name="Rectangle 34"/>
          <p:cNvSpPr/>
          <p:nvPr/>
        </p:nvSpPr>
        <p:spPr>
          <a:xfrm>
            <a:off x="5850846" y="5285594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0x70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08234" y="4785528"/>
            <a:ext cx="72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*item</a:t>
            </a:r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7779672" y="5344890"/>
            <a:ext cx="71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*next</a:t>
            </a:r>
            <a:endParaRPr lang="en-SG" dirty="0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5243623" y="5249875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7171655" y="5249081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00628" y="457200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0x72</a:t>
            </a:r>
            <a:endParaRPr lang="en-SG" dirty="0"/>
          </a:p>
        </p:txBody>
      </p:sp>
      <p:sp>
        <p:nvSpPr>
          <p:cNvPr id="41" name="TextBox 40"/>
          <p:cNvSpPr txBox="1"/>
          <p:nvPr/>
        </p:nvSpPr>
        <p:spPr>
          <a:xfrm>
            <a:off x="1000100" y="4143380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if(node-&gt;left != NULL)</a:t>
            </a:r>
          </a:p>
          <a:p>
            <a:r>
              <a:rPr lang="en-SG" sz="2000" b="1" dirty="0" smtClean="0"/>
              <a:t>            push(&amp;</a:t>
            </a:r>
            <a:r>
              <a:rPr lang="en-SG" sz="2000" b="1" dirty="0" err="1" smtClean="0"/>
              <a:t>s,node</a:t>
            </a:r>
            <a:r>
              <a:rPr lang="en-SG" sz="2000" b="1" dirty="0" smtClean="0"/>
              <a:t>-&gt;left);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119912" y="105940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</a:t>
            </a:r>
            <a:endParaRPr lang="en-SG" dirty="0"/>
          </a:p>
        </p:txBody>
      </p:sp>
      <p:sp>
        <p:nvSpPr>
          <p:cNvPr id="43" name="Rectangle 42"/>
          <p:cNvSpPr/>
          <p:nvPr/>
        </p:nvSpPr>
        <p:spPr>
          <a:xfrm>
            <a:off x="5465652" y="1357298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0x000000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08396" y="141659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0x1019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7311147" y="1428736"/>
            <a:ext cx="61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*top</a:t>
            </a:r>
            <a:endParaRPr lang="en-SG" dirty="0"/>
          </a:p>
        </p:txBody>
      </p:sp>
      <p:sp>
        <p:nvSpPr>
          <p:cNvPr id="46" name="TextBox 45"/>
          <p:cNvSpPr txBox="1"/>
          <p:nvPr/>
        </p:nvSpPr>
        <p:spPr>
          <a:xfrm>
            <a:off x="714348" y="5929330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} </a:t>
            </a:r>
            <a:r>
              <a:rPr lang="en-SG" sz="2000" b="1" dirty="0" smtClean="0">
                <a:solidFill>
                  <a:srgbClr val="C00000"/>
                </a:solidFill>
              </a:rPr>
              <a:t>while (!</a:t>
            </a:r>
            <a:r>
              <a:rPr lang="en-SG" sz="2000" b="1" dirty="0" err="1" smtClean="0">
                <a:solidFill>
                  <a:srgbClr val="C00000"/>
                </a:solidFill>
              </a:rPr>
              <a:t>isEmpty</a:t>
            </a:r>
            <a:r>
              <a:rPr lang="en-SG" sz="2000" b="1" dirty="0" smtClean="0">
                <a:solidFill>
                  <a:srgbClr val="C00000"/>
                </a:solidFill>
              </a:rPr>
              <a:t>(&amp;s));   </a:t>
            </a:r>
            <a:endParaRPr lang="en-SG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14290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00B050"/>
                </a:solidFill>
              </a:rPr>
              <a:t>// Iteration 2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5310" y="500042"/>
            <a:ext cx="3562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node  = pop(&amp;s);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868806" y="57148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node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2214546" y="928670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0x37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98796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0x1024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000496" y="1714488"/>
            <a:ext cx="478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0070C0"/>
                </a:solidFill>
              </a:rPr>
              <a:t>//  node-&gt;item is  2 and it prints on screen  </a:t>
            </a:r>
          </a:p>
          <a:p>
            <a:r>
              <a:rPr lang="en-SG" sz="2000" b="1" dirty="0">
                <a:solidFill>
                  <a:srgbClr val="0070C0"/>
                </a:solidFill>
              </a:rPr>
              <a:t> </a:t>
            </a:r>
            <a:r>
              <a:rPr lang="en-SG" sz="2000" b="1" dirty="0" smtClean="0">
                <a:solidFill>
                  <a:srgbClr val="0070C0"/>
                </a:solidFill>
              </a:rPr>
              <a:t>  </a:t>
            </a:r>
            <a:endParaRPr lang="en-SG" sz="20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5310" y="1720982"/>
            <a:ext cx="3562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err="1" smtClean="0"/>
              <a:t>printf</a:t>
            </a:r>
            <a:r>
              <a:rPr lang="en-SG" sz="2000" b="1" dirty="0" smtClean="0"/>
              <a:t>("%d ",node-&gt;item);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28662" y="2913403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if(node-&gt;right != NULL)</a:t>
            </a:r>
          </a:p>
          <a:p>
            <a:r>
              <a:rPr lang="en-SG" sz="2000" b="1" dirty="0" smtClean="0"/>
              <a:t>            push(&amp;</a:t>
            </a:r>
            <a:r>
              <a:rPr lang="en-SG" sz="2000" b="1" dirty="0" err="1" smtClean="0"/>
              <a:t>s,node</a:t>
            </a:r>
            <a:r>
              <a:rPr lang="en-SG" sz="2000" b="1" dirty="0" smtClean="0"/>
              <a:t>-&gt;right);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48012" y="514351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1893752" y="5441406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0x78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6496" y="550070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0x1019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3739247" y="5512844"/>
            <a:ext cx="61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*top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5930116" y="4071148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0x54</a:t>
            </a:r>
            <a:endParaRPr lang="en-SG" dirty="0"/>
          </a:p>
        </p:txBody>
      </p:sp>
      <p:sp>
        <p:nvSpPr>
          <p:cNvPr id="17" name="Rectangle 16"/>
          <p:cNvSpPr/>
          <p:nvPr/>
        </p:nvSpPr>
        <p:spPr>
          <a:xfrm>
            <a:off x="5930116" y="4642652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0x70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7504" y="4142586"/>
            <a:ext cx="72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*item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7858942" y="4701948"/>
            <a:ext cx="71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*next</a:t>
            </a:r>
            <a:endParaRPr lang="en-SG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5322893" y="4606933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7250925" y="4606139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79898" y="39290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0x75</a:t>
            </a:r>
            <a:endParaRPr lang="en-SG" dirty="0"/>
          </a:p>
        </p:txBody>
      </p:sp>
      <p:sp>
        <p:nvSpPr>
          <p:cNvPr id="34" name="Rectangle 33"/>
          <p:cNvSpPr/>
          <p:nvPr/>
        </p:nvSpPr>
        <p:spPr>
          <a:xfrm>
            <a:off x="5850846" y="5571346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0x44</a:t>
            </a:r>
            <a:endParaRPr lang="en-SG" dirty="0"/>
          </a:p>
        </p:txBody>
      </p:sp>
      <p:sp>
        <p:nvSpPr>
          <p:cNvPr id="35" name="Rectangle 34"/>
          <p:cNvSpPr/>
          <p:nvPr/>
        </p:nvSpPr>
        <p:spPr>
          <a:xfrm>
            <a:off x="5850846" y="6142850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0x75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08234" y="5642784"/>
            <a:ext cx="72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*item</a:t>
            </a:r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7779672" y="6202146"/>
            <a:ext cx="71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*next</a:t>
            </a:r>
            <a:endParaRPr lang="en-SG" dirty="0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5243623" y="6107131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7171655" y="6106337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00628" y="542926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0x78</a:t>
            </a:r>
            <a:endParaRPr lang="en-SG" dirty="0"/>
          </a:p>
        </p:txBody>
      </p:sp>
      <p:sp>
        <p:nvSpPr>
          <p:cNvPr id="41" name="TextBox 40"/>
          <p:cNvSpPr txBox="1"/>
          <p:nvPr/>
        </p:nvSpPr>
        <p:spPr>
          <a:xfrm>
            <a:off x="1000100" y="4143380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if(node-&gt;left != NULL)</a:t>
            </a:r>
          </a:p>
          <a:p>
            <a:r>
              <a:rPr lang="en-SG" sz="2000" b="1" dirty="0" smtClean="0"/>
              <a:t>            push(&amp;</a:t>
            </a:r>
            <a:r>
              <a:rPr lang="en-SG" sz="2000" b="1" dirty="0" err="1" smtClean="0"/>
              <a:t>s,node</a:t>
            </a:r>
            <a:r>
              <a:rPr lang="en-SG" sz="2000" b="1" dirty="0" smtClean="0"/>
              <a:t>-&gt;left);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583582" y="64291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</a:t>
            </a:r>
            <a:endParaRPr lang="en-SG" dirty="0"/>
          </a:p>
        </p:txBody>
      </p:sp>
      <p:sp>
        <p:nvSpPr>
          <p:cNvPr id="30" name="Rectangle 29"/>
          <p:cNvSpPr/>
          <p:nvPr/>
        </p:nvSpPr>
        <p:spPr>
          <a:xfrm>
            <a:off x="5929322" y="940812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0x70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2066" y="100010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0x1019</a:t>
            </a:r>
            <a:endParaRPr lang="en-SG" dirty="0"/>
          </a:p>
        </p:txBody>
      </p:sp>
      <p:sp>
        <p:nvSpPr>
          <p:cNvPr id="32" name="TextBox 31"/>
          <p:cNvSpPr txBox="1"/>
          <p:nvPr/>
        </p:nvSpPr>
        <p:spPr>
          <a:xfrm>
            <a:off x="7774817" y="1012250"/>
            <a:ext cx="61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*top</a:t>
            </a:r>
            <a:endParaRPr lang="en-SG" dirty="0"/>
          </a:p>
        </p:txBody>
      </p:sp>
      <p:sp>
        <p:nvSpPr>
          <p:cNvPr id="45" name="Rectangle 44"/>
          <p:cNvSpPr/>
          <p:nvPr/>
        </p:nvSpPr>
        <p:spPr>
          <a:xfrm>
            <a:off x="5930116" y="2713826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0x41</a:t>
            </a:r>
            <a:endParaRPr lang="en-SG" dirty="0"/>
          </a:p>
        </p:txBody>
      </p:sp>
      <p:sp>
        <p:nvSpPr>
          <p:cNvPr id="46" name="Rectangle 45"/>
          <p:cNvSpPr/>
          <p:nvPr/>
        </p:nvSpPr>
        <p:spPr>
          <a:xfrm>
            <a:off x="5930116" y="3285330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0x0000000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87504" y="2785264"/>
            <a:ext cx="72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*item</a:t>
            </a:r>
            <a:endParaRPr lang="en-SG" dirty="0"/>
          </a:p>
        </p:txBody>
      </p:sp>
      <p:sp>
        <p:nvSpPr>
          <p:cNvPr id="48" name="TextBox 47"/>
          <p:cNvSpPr txBox="1"/>
          <p:nvPr/>
        </p:nvSpPr>
        <p:spPr>
          <a:xfrm>
            <a:off x="7858942" y="3344626"/>
            <a:ext cx="71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*next</a:t>
            </a:r>
            <a:endParaRPr lang="en-SG" dirty="0"/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5322893" y="3249611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7250925" y="3248817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79898" y="257174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0x70</a:t>
            </a:r>
            <a:endParaRPr lang="en-SG" dirty="0"/>
          </a:p>
        </p:txBody>
      </p:sp>
      <p:sp>
        <p:nvSpPr>
          <p:cNvPr id="52" name="TextBox 51"/>
          <p:cNvSpPr txBox="1"/>
          <p:nvPr/>
        </p:nvSpPr>
        <p:spPr>
          <a:xfrm>
            <a:off x="714348" y="6243600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} </a:t>
            </a:r>
            <a:r>
              <a:rPr lang="en-SG" sz="2000" b="1" dirty="0" smtClean="0">
                <a:solidFill>
                  <a:srgbClr val="C00000"/>
                </a:solidFill>
              </a:rPr>
              <a:t>while (!</a:t>
            </a:r>
            <a:r>
              <a:rPr lang="en-SG" sz="2000" b="1" dirty="0" err="1" smtClean="0">
                <a:solidFill>
                  <a:srgbClr val="C00000"/>
                </a:solidFill>
              </a:rPr>
              <a:t>isEmpty</a:t>
            </a:r>
            <a:r>
              <a:rPr lang="en-SG" sz="2000" b="1" dirty="0" smtClean="0">
                <a:solidFill>
                  <a:srgbClr val="C00000"/>
                </a:solidFill>
              </a:rPr>
              <a:t>(&amp;s));   </a:t>
            </a:r>
            <a:endParaRPr lang="en-SG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14290"/>
            <a:ext cx="24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00B050"/>
                </a:solidFill>
              </a:rPr>
              <a:t>// Iteration 3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95310" y="500042"/>
            <a:ext cx="3562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node  = pop(&amp;s);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97368" y="64291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node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2143108" y="1000108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0x44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852" y="105940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0x1024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357686" y="1714488"/>
            <a:ext cx="478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0070C0"/>
                </a:solidFill>
              </a:rPr>
              <a:t>//  node-&gt;item is  3 and it prints on screen  </a:t>
            </a:r>
          </a:p>
          <a:p>
            <a:r>
              <a:rPr lang="en-SG" sz="2000" b="1" dirty="0">
                <a:solidFill>
                  <a:srgbClr val="0070C0"/>
                </a:solidFill>
              </a:rPr>
              <a:t> </a:t>
            </a:r>
            <a:r>
              <a:rPr lang="en-SG" sz="2000" b="1" dirty="0" smtClean="0">
                <a:solidFill>
                  <a:srgbClr val="0070C0"/>
                </a:solidFill>
              </a:rPr>
              <a:t>  </a:t>
            </a:r>
            <a:endParaRPr lang="en-SG" sz="20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872" y="1643050"/>
            <a:ext cx="3562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err="1" smtClean="0"/>
              <a:t>printf</a:t>
            </a:r>
            <a:r>
              <a:rPr lang="en-SG" sz="2000" b="1" dirty="0" smtClean="0"/>
              <a:t>("%d ",node-&gt;item);</a:t>
            </a:r>
          </a:p>
          <a:p>
            <a:r>
              <a:rPr lang="en-SG" sz="2000" b="1" dirty="0"/>
              <a:t> </a:t>
            </a:r>
            <a:r>
              <a:rPr lang="en-SG" sz="2000" b="1" dirty="0" smtClean="0"/>
              <a:t>  </a:t>
            </a:r>
            <a:endParaRPr lang="en-SG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4348" y="2500306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C00000"/>
                </a:solidFill>
              </a:rPr>
              <a:t>if(node-&gt;right != NULL)</a:t>
            </a:r>
          </a:p>
          <a:p>
            <a:r>
              <a:rPr lang="en-SG" sz="2000" b="1" dirty="0" smtClean="0">
                <a:solidFill>
                  <a:srgbClr val="C00000"/>
                </a:solidFill>
              </a:rPr>
              <a:t>            push(&amp;</a:t>
            </a:r>
            <a:r>
              <a:rPr lang="en-SG" sz="2000" b="1" dirty="0" err="1" smtClean="0">
                <a:solidFill>
                  <a:srgbClr val="C00000"/>
                </a:solidFill>
              </a:rPr>
              <a:t>s,node</a:t>
            </a:r>
            <a:r>
              <a:rPr lang="en-SG" sz="2000" b="1" dirty="0" smtClean="0">
                <a:solidFill>
                  <a:srgbClr val="C00000"/>
                </a:solidFill>
              </a:rPr>
              <a:t>-&gt;right);</a:t>
            </a:r>
          </a:p>
          <a:p>
            <a:r>
              <a:rPr lang="en-SG" sz="2000" b="1" dirty="0">
                <a:solidFill>
                  <a:srgbClr val="C00000"/>
                </a:solidFill>
              </a:rPr>
              <a:t> </a:t>
            </a:r>
            <a:r>
              <a:rPr lang="en-SG" sz="2000" b="1" dirty="0" smtClean="0">
                <a:solidFill>
                  <a:srgbClr val="C00000"/>
                </a:solidFill>
              </a:rPr>
              <a:t>  </a:t>
            </a:r>
            <a:endParaRPr lang="en-SG" sz="20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19978" y="514351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</a:t>
            </a:r>
            <a:endParaRPr lang="en-SG" dirty="0"/>
          </a:p>
        </p:txBody>
      </p:sp>
      <p:sp>
        <p:nvSpPr>
          <p:cNvPr id="13" name="Rectangle 12"/>
          <p:cNvSpPr/>
          <p:nvPr/>
        </p:nvSpPr>
        <p:spPr>
          <a:xfrm>
            <a:off x="5965718" y="5441406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0x75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8462" y="550070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0x1019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7811213" y="5512844"/>
            <a:ext cx="61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*top</a:t>
            </a:r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5930116" y="4071148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0x54</a:t>
            </a:r>
            <a:endParaRPr lang="en-SG" dirty="0"/>
          </a:p>
        </p:txBody>
      </p:sp>
      <p:sp>
        <p:nvSpPr>
          <p:cNvPr id="17" name="Rectangle 16"/>
          <p:cNvSpPr/>
          <p:nvPr/>
        </p:nvSpPr>
        <p:spPr>
          <a:xfrm>
            <a:off x="5930116" y="4642652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0x70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87504" y="4142586"/>
            <a:ext cx="72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*item</a:t>
            </a:r>
            <a:endParaRPr lang="en-SG" dirty="0"/>
          </a:p>
        </p:txBody>
      </p:sp>
      <p:sp>
        <p:nvSpPr>
          <p:cNvPr id="19" name="TextBox 18"/>
          <p:cNvSpPr txBox="1"/>
          <p:nvPr/>
        </p:nvSpPr>
        <p:spPr>
          <a:xfrm>
            <a:off x="7858942" y="4701948"/>
            <a:ext cx="71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*next</a:t>
            </a:r>
            <a:endParaRPr lang="en-SG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5322893" y="4606933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7250925" y="4606139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79898" y="39290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0x75</a:t>
            </a:r>
            <a:endParaRPr lang="en-SG" dirty="0"/>
          </a:p>
        </p:txBody>
      </p:sp>
      <p:sp>
        <p:nvSpPr>
          <p:cNvPr id="41" name="TextBox 40"/>
          <p:cNvSpPr txBox="1"/>
          <p:nvPr/>
        </p:nvSpPr>
        <p:spPr>
          <a:xfrm>
            <a:off x="785786" y="3429000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C00000"/>
                </a:solidFill>
              </a:rPr>
              <a:t>if(node-&gt;left != NULL)</a:t>
            </a:r>
          </a:p>
          <a:p>
            <a:r>
              <a:rPr lang="en-SG" sz="2000" b="1" dirty="0" smtClean="0">
                <a:solidFill>
                  <a:srgbClr val="C00000"/>
                </a:solidFill>
              </a:rPr>
              <a:t>            push(&amp;</a:t>
            </a:r>
            <a:r>
              <a:rPr lang="en-SG" sz="2000" b="1" dirty="0" err="1" smtClean="0">
                <a:solidFill>
                  <a:srgbClr val="C00000"/>
                </a:solidFill>
              </a:rPr>
              <a:t>s,node</a:t>
            </a:r>
            <a:r>
              <a:rPr lang="en-SG" sz="2000" b="1" dirty="0" smtClean="0">
                <a:solidFill>
                  <a:srgbClr val="C00000"/>
                </a:solidFill>
              </a:rPr>
              <a:t>-&gt;left);</a:t>
            </a:r>
          </a:p>
          <a:p>
            <a:r>
              <a:rPr lang="en-SG" sz="2000" b="1" dirty="0">
                <a:solidFill>
                  <a:srgbClr val="C00000"/>
                </a:solidFill>
              </a:rPr>
              <a:t> </a:t>
            </a:r>
            <a:r>
              <a:rPr lang="en-SG" sz="2000" b="1" dirty="0" smtClean="0">
                <a:solidFill>
                  <a:srgbClr val="C00000"/>
                </a:solidFill>
              </a:rPr>
              <a:t>  </a:t>
            </a:r>
            <a:endParaRPr lang="en-SG" sz="2000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83582" y="64291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s</a:t>
            </a:r>
            <a:endParaRPr lang="en-SG" dirty="0"/>
          </a:p>
        </p:txBody>
      </p:sp>
      <p:sp>
        <p:nvSpPr>
          <p:cNvPr id="30" name="Rectangle 29"/>
          <p:cNvSpPr/>
          <p:nvPr/>
        </p:nvSpPr>
        <p:spPr>
          <a:xfrm>
            <a:off x="5929322" y="940812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0x75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2066" y="100010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0x1019</a:t>
            </a:r>
            <a:endParaRPr lang="en-SG" dirty="0"/>
          </a:p>
        </p:txBody>
      </p:sp>
      <p:sp>
        <p:nvSpPr>
          <p:cNvPr id="32" name="TextBox 31"/>
          <p:cNvSpPr txBox="1"/>
          <p:nvPr/>
        </p:nvSpPr>
        <p:spPr>
          <a:xfrm>
            <a:off x="7774817" y="1012250"/>
            <a:ext cx="61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*top</a:t>
            </a:r>
            <a:endParaRPr lang="en-SG" dirty="0"/>
          </a:p>
        </p:txBody>
      </p:sp>
      <p:sp>
        <p:nvSpPr>
          <p:cNvPr id="45" name="Rectangle 44"/>
          <p:cNvSpPr/>
          <p:nvPr/>
        </p:nvSpPr>
        <p:spPr>
          <a:xfrm>
            <a:off x="5930116" y="2713826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0x41</a:t>
            </a:r>
            <a:endParaRPr lang="en-SG" dirty="0"/>
          </a:p>
        </p:txBody>
      </p:sp>
      <p:sp>
        <p:nvSpPr>
          <p:cNvPr id="46" name="Rectangle 45"/>
          <p:cNvSpPr/>
          <p:nvPr/>
        </p:nvSpPr>
        <p:spPr>
          <a:xfrm>
            <a:off x="5930116" y="3285330"/>
            <a:ext cx="1785950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0x0000000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87504" y="2785264"/>
            <a:ext cx="72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*item</a:t>
            </a:r>
            <a:endParaRPr lang="en-SG" dirty="0"/>
          </a:p>
        </p:txBody>
      </p:sp>
      <p:sp>
        <p:nvSpPr>
          <p:cNvPr id="48" name="TextBox 47"/>
          <p:cNvSpPr txBox="1"/>
          <p:nvPr/>
        </p:nvSpPr>
        <p:spPr>
          <a:xfrm>
            <a:off x="7858942" y="3344626"/>
            <a:ext cx="71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*next</a:t>
            </a:r>
            <a:endParaRPr lang="en-SG" dirty="0"/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5322893" y="3249611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7250925" y="3248817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79898" y="257174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0x70</a:t>
            </a:r>
            <a:endParaRPr lang="en-SG" dirty="0"/>
          </a:p>
        </p:txBody>
      </p:sp>
      <p:sp>
        <p:nvSpPr>
          <p:cNvPr id="42" name="TextBox 41"/>
          <p:cNvSpPr txBox="1"/>
          <p:nvPr/>
        </p:nvSpPr>
        <p:spPr>
          <a:xfrm>
            <a:off x="642910" y="4721378"/>
            <a:ext cx="4786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0070C0"/>
                </a:solidFill>
              </a:rPr>
              <a:t>//  no new stack nodes added in this iteration  </a:t>
            </a:r>
          </a:p>
          <a:p>
            <a:r>
              <a:rPr lang="en-SG" sz="2000" b="1" dirty="0">
                <a:solidFill>
                  <a:srgbClr val="0070C0"/>
                </a:solidFill>
              </a:rPr>
              <a:t> </a:t>
            </a:r>
            <a:r>
              <a:rPr lang="en-SG" sz="2000" b="1" dirty="0" smtClean="0">
                <a:solidFill>
                  <a:srgbClr val="0070C0"/>
                </a:solidFill>
              </a:rPr>
              <a:t>  </a:t>
            </a:r>
            <a:endParaRPr lang="en-SG" sz="2000" b="1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4348" y="5929330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} </a:t>
            </a:r>
            <a:r>
              <a:rPr lang="en-SG" sz="2000" b="1" dirty="0" smtClean="0">
                <a:solidFill>
                  <a:srgbClr val="C00000"/>
                </a:solidFill>
              </a:rPr>
              <a:t>while (!</a:t>
            </a:r>
            <a:r>
              <a:rPr lang="en-SG" sz="2000" b="1" dirty="0" err="1" smtClean="0">
                <a:solidFill>
                  <a:srgbClr val="C00000"/>
                </a:solidFill>
              </a:rPr>
              <a:t>isEmpty</a:t>
            </a:r>
            <a:r>
              <a:rPr lang="en-SG" sz="2000" b="1" dirty="0" smtClean="0">
                <a:solidFill>
                  <a:srgbClr val="C00000"/>
                </a:solidFill>
              </a:rPr>
              <a:t>(&amp;s));   </a:t>
            </a:r>
            <a:endParaRPr lang="en-SG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665</Words>
  <Application>Microsoft Office PowerPoint</Application>
  <PresentationFormat>On-screen Show (4:3)</PresentationFormat>
  <Paragraphs>259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PreOrder Iterative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yohan</dc:creator>
  <cp:lastModifiedBy>melani</cp:lastModifiedBy>
  <cp:revision>21</cp:revision>
  <dcterms:created xsi:type="dcterms:W3CDTF">2017-11-13T14:39:57Z</dcterms:created>
  <dcterms:modified xsi:type="dcterms:W3CDTF">2019-01-20T06:52:25Z</dcterms:modified>
</cp:coreProperties>
</file>