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0" d="100"/>
          <a:sy n="200" d="100"/>
        </p:scale>
        <p:origin x="-216" y="-5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0E0C0C-2F1F-4637-BA2C-657AFFF17BA3}" type="datetimeFigureOut">
              <a:rPr lang="en-SG" smtClean="0"/>
              <a:t>3/5/2021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93577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E0C0C-2F1F-4637-BA2C-657AFFF17BA3}" type="datetimeFigureOut">
              <a:rPr lang="en-SG" smtClean="0"/>
              <a:t>3/5/2021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64117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E0C0C-2F1F-4637-BA2C-657AFFF17BA3}" type="datetimeFigureOut">
              <a:rPr lang="en-SG" smtClean="0"/>
              <a:t>3/5/2021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227937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E0C0C-2F1F-4637-BA2C-657AFFF17BA3}" type="datetimeFigureOut">
              <a:rPr lang="en-SG" smtClean="0"/>
              <a:t>3/5/2021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389882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E0C0C-2F1F-4637-BA2C-657AFFF17BA3}" type="datetimeFigureOut">
              <a:rPr lang="en-SG" smtClean="0"/>
              <a:t>3/5/2021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252355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0E0C0C-2F1F-4637-BA2C-657AFFF17BA3}" type="datetimeFigureOut">
              <a:rPr lang="en-SG" smtClean="0"/>
              <a:t>3/5/2021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18147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0E0C0C-2F1F-4637-BA2C-657AFFF17BA3}" type="datetimeFigureOut">
              <a:rPr lang="en-SG" smtClean="0"/>
              <a:t>3/5/2021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50678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0E0C0C-2F1F-4637-BA2C-657AFFF17BA3}" type="datetimeFigureOut">
              <a:rPr lang="en-SG" smtClean="0"/>
              <a:t>3/5/2021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59026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0C0C-2F1F-4637-BA2C-657AFFF17BA3}" type="datetimeFigureOut">
              <a:rPr lang="en-SG" smtClean="0"/>
              <a:t>3/5/2021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168204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0E0C0C-2F1F-4637-BA2C-657AFFF17BA3}" type="datetimeFigureOut">
              <a:rPr lang="en-SG" smtClean="0"/>
              <a:t>3/5/2021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123312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0E0C0C-2F1F-4637-BA2C-657AFFF17BA3}" type="datetimeFigureOut">
              <a:rPr lang="en-SG" smtClean="0"/>
              <a:t>3/5/2021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6D5F9D8-AA63-46A0-8B9E-47729804023C}" type="slidenum">
              <a:rPr lang="en-SG" smtClean="0"/>
              <a:t>‹#›</a:t>
            </a:fld>
            <a:endParaRPr lang="en-SG"/>
          </a:p>
        </p:txBody>
      </p:sp>
    </p:spTree>
    <p:extLst>
      <p:ext uri="{BB962C8B-B14F-4D97-AF65-F5344CB8AC3E}">
        <p14:creationId xmlns:p14="http://schemas.microsoft.com/office/powerpoint/2010/main" val="367064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0C0C-2F1F-4637-BA2C-657AFFF17BA3}" type="datetimeFigureOut">
              <a:rPr lang="en-SG" smtClean="0"/>
              <a:t>3/5/2021</a:t>
            </a:fld>
            <a:endParaRPr lang="en-SG"/>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5F9D8-AA63-46A0-8B9E-47729804023C}" type="slidenum">
              <a:rPr lang="en-SG" smtClean="0"/>
              <a:t>‹#›</a:t>
            </a:fld>
            <a:endParaRPr lang="en-SG"/>
          </a:p>
        </p:txBody>
      </p:sp>
    </p:spTree>
    <p:extLst>
      <p:ext uri="{BB962C8B-B14F-4D97-AF65-F5344CB8AC3E}">
        <p14:creationId xmlns:p14="http://schemas.microsoft.com/office/powerpoint/2010/main" val="395111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20">
            <a:extLst>
              <a:ext uri="{FF2B5EF4-FFF2-40B4-BE49-F238E27FC236}">
                <a16:creationId xmlns:a16="http://schemas.microsoft.com/office/drawing/2014/main" id="{223035A0-7D95-470B-B87B-7E7C2ECF950A}"/>
              </a:ext>
            </a:extLst>
          </p:cNvPr>
          <p:cNvGraphicFramePr>
            <a:graphicFrameLocks noGrp="1"/>
          </p:cNvGraphicFramePr>
          <p:nvPr>
            <p:extLst>
              <p:ext uri="{D42A27DB-BD31-4B8C-83A1-F6EECF244321}">
                <p14:modId xmlns:p14="http://schemas.microsoft.com/office/powerpoint/2010/main" val="3699446775"/>
              </p:ext>
            </p:extLst>
          </p:nvPr>
        </p:nvGraphicFramePr>
        <p:xfrm>
          <a:off x="0" y="-15876"/>
          <a:ext cx="9906000" cy="688848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778329244"/>
                    </a:ext>
                  </a:extLst>
                </a:gridCol>
                <a:gridCol w="1981200">
                  <a:extLst>
                    <a:ext uri="{9D8B030D-6E8A-4147-A177-3AD203B41FA5}">
                      <a16:colId xmlns:a16="http://schemas.microsoft.com/office/drawing/2014/main" val="303279307"/>
                    </a:ext>
                  </a:extLst>
                </a:gridCol>
                <a:gridCol w="1981200">
                  <a:extLst>
                    <a:ext uri="{9D8B030D-6E8A-4147-A177-3AD203B41FA5}">
                      <a16:colId xmlns:a16="http://schemas.microsoft.com/office/drawing/2014/main" val="3798042353"/>
                    </a:ext>
                  </a:extLst>
                </a:gridCol>
                <a:gridCol w="1981200">
                  <a:extLst>
                    <a:ext uri="{9D8B030D-6E8A-4147-A177-3AD203B41FA5}">
                      <a16:colId xmlns:a16="http://schemas.microsoft.com/office/drawing/2014/main" val="2175316346"/>
                    </a:ext>
                  </a:extLst>
                </a:gridCol>
                <a:gridCol w="1981200">
                  <a:extLst>
                    <a:ext uri="{9D8B030D-6E8A-4147-A177-3AD203B41FA5}">
                      <a16:colId xmlns:a16="http://schemas.microsoft.com/office/drawing/2014/main" val="750191063"/>
                    </a:ext>
                  </a:extLst>
                </a:gridCol>
              </a:tblGrid>
              <a:tr h="6762751">
                <a:tc>
                  <a:txBody>
                    <a:bodyPr/>
                    <a:lstStyle/>
                    <a:p>
                      <a:r>
                        <a:rPr lang="en-SG" sz="500" b="0" dirty="0">
                          <a:solidFill>
                            <a:srgbClr val="C00000"/>
                          </a:solidFill>
                          <a:latin typeface="Arial Nova Cond" panose="020B0506020202020204" pitchFamily="34" charset="0"/>
                        </a:rPr>
                        <a:t>Resistance Spot Welding (RSW): </a:t>
                      </a:r>
                      <a:r>
                        <a:rPr lang="en-US" sz="500" b="0" dirty="0">
                          <a:latin typeface="Arial Nova Cond" panose="020B0506020202020204" pitchFamily="34" charset="0"/>
                        </a:rPr>
                        <a:t>localized heat due to large electrical resistance; used in sheet-metal fabrication/automotive-body assembly; FW processes that use combi of heat &amp; pressure to accomplish coalescence; Heat generated: </a:t>
                      </a:r>
                      <a:r>
                        <a:rPr lang="en-US" sz="500" b="0" dirty="0">
                          <a:solidFill>
                            <a:srgbClr val="7030A0"/>
                          </a:solidFill>
                          <a:latin typeface="Arial Nova Cond" panose="020B0506020202020204" pitchFamily="34" charset="0"/>
                        </a:rPr>
                        <a:t>H = I</a:t>
                      </a:r>
                      <a:r>
                        <a:rPr lang="en-US" sz="500" b="0" baseline="30000" dirty="0">
                          <a:solidFill>
                            <a:srgbClr val="7030A0"/>
                          </a:solidFill>
                          <a:latin typeface="Arial Nova Cond" panose="020B0506020202020204" pitchFamily="34" charset="0"/>
                        </a:rPr>
                        <a:t>2</a:t>
                      </a:r>
                      <a:r>
                        <a:rPr lang="en-US" sz="500" b="0" dirty="0">
                          <a:solidFill>
                            <a:srgbClr val="7030A0"/>
                          </a:solidFill>
                          <a:latin typeface="Arial Nova Cond" panose="020B0506020202020204" pitchFamily="34" charset="0"/>
                        </a:rPr>
                        <a:t> R t</a:t>
                      </a:r>
                      <a:r>
                        <a:rPr lang="en-US" sz="500" b="0" dirty="0">
                          <a:latin typeface="Arial Nova Cond" panose="020B0506020202020204" pitchFamily="34" charset="0"/>
                        </a:rPr>
                        <a:t>; </a:t>
                      </a:r>
                      <a:r>
                        <a:rPr lang="en-US" sz="500" b="0" dirty="0">
                          <a:solidFill>
                            <a:schemeClr val="accent1"/>
                          </a:solidFill>
                          <a:latin typeface="Arial Nova Cond" panose="020B0506020202020204" pitchFamily="34" charset="0"/>
                        </a:rPr>
                        <a:t>Current I = 5,000 to 20,000 A; </a:t>
                      </a:r>
                      <a:r>
                        <a:rPr lang="en-US" sz="500" b="0" dirty="0">
                          <a:latin typeface="Arial Nova Cond" panose="020B0506020202020204" pitchFamily="34" charset="0"/>
                        </a:rPr>
                        <a:t>Voltage V &lt; 10v; Time t = 0.1 to 0.4 s</a:t>
                      </a:r>
                      <a:r>
                        <a:rPr lang="en-SG" sz="500" b="0" dirty="0">
                          <a:solidFill>
                            <a:schemeClr val="tx1"/>
                          </a:solidFill>
                          <a:latin typeface="Arial Nova Cond" panose="020B0506020202020204" pitchFamily="34" charset="0"/>
                        </a:rPr>
                        <a:t>; </a:t>
                      </a:r>
                      <a:r>
                        <a:rPr lang="en-SG" sz="500" b="0" dirty="0">
                          <a:solidFill>
                            <a:srgbClr val="C00000"/>
                          </a:solidFill>
                          <a:latin typeface="Arial Nova Cond" panose="020B0506020202020204" pitchFamily="34" charset="0"/>
                        </a:rPr>
                        <a:t>Explosive Welding (EXW): </a:t>
                      </a:r>
                      <a:r>
                        <a:rPr lang="en-US" sz="500" b="0" dirty="0">
                          <a:latin typeface="Arial Nova Cond" panose="020B0506020202020204" pitchFamily="34" charset="0"/>
                        </a:rPr>
                        <a:t>bond two diff metals, to clad 1 metal on top of base metal over large areas; </a:t>
                      </a:r>
                      <a:r>
                        <a:rPr lang="en-US" sz="500" b="0" dirty="0">
                          <a:solidFill>
                            <a:srgbClr val="C00000"/>
                          </a:solidFill>
                          <a:latin typeface="Arial Nova Cond" panose="020B0506020202020204" pitchFamily="34" charset="0"/>
                        </a:rPr>
                        <a:t>Brazing &amp; Soldering: </a:t>
                      </a:r>
                      <a:r>
                        <a:rPr lang="en-US" sz="500" b="0" dirty="0">
                          <a:latin typeface="Arial Nova Cond" panose="020B0506020202020204" pitchFamily="34" charset="0"/>
                        </a:rPr>
                        <a:t>filler metals used to permanently join metal parts; no melting of base metals; </a:t>
                      </a:r>
                      <a:r>
                        <a:rPr lang="en-US" sz="500" b="0" dirty="0">
                          <a:solidFill>
                            <a:schemeClr val="accent1"/>
                          </a:solidFill>
                          <a:latin typeface="Arial Nova Cond" panose="020B0506020202020204" pitchFamily="34" charset="0"/>
                        </a:rPr>
                        <a:t>brazing/soldering &gt; fusion welding</a:t>
                      </a:r>
                      <a:r>
                        <a:rPr lang="en-US" sz="500" b="0" dirty="0">
                          <a:latin typeface="Arial Nova Cond" panose="020B0506020202020204" pitchFamily="34" charset="0"/>
                        </a:rPr>
                        <a:t>: metal has poor weldability; join dissimilar metals; high heat of welding may damage parts being joined; Geometry of joint cant weld; High strength not required; </a:t>
                      </a:r>
                      <a:r>
                        <a:rPr lang="en-SG" sz="500" b="0" dirty="0">
                          <a:solidFill>
                            <a:srgbClr val="C00000"/>
                          </a:solidFill>
                          <a:latin typeface="Arial Nova Cond" panose="020B0506020202020204" pitchFamily="34" charset="0"/>
                        </a:rPr>
                        <a:t>Adhesive Bonding</a:t>
                      </a:r>
                      <a:r>
                        <a:rPr lang="en-SG" sz="500" b="0" dirty="0">
                          <a:latin typeface="Arial Nova Cond" panose="020B0506020202020204" pitchFamily="34" charset="0"/>
                        </a:rPr>
                        <a:t>: </a:t>
                      </a:r>
                      <a:r>
                        <a:rPr lang="en-US" sz="500" b="0" dirty="0">
                          <a:latin typeface="Arial Nova Cond" panose="020B0506020202020204" pitchFamily="34" charset="0"/>
                        </a:rPr>
                        <a:t>Uses forces of attachment between a filler material &amp; two closely-spaced surfaces to bond parts; Filler material not metallic; carried out at room temp/slightly above; </a:t>
                      </a:r>
                      <a:r>
                        <a:rPr lang="en-SG" sz="500" b="0" dirty="0">
                          <a:solidFill>
                            <a:srgbClr val="C00000"/>
                          </a:solidFill>
                          <a:latin typeface="Arial Nova Cond" panose="020B0506020202020204" pitchFamily="34" charset="0"/>
                        </a:rPr>
                        <a:t>Strength of Brazed Joint: </a:t>
                      </a:r>
                      <a:r>
                        <a:rPr lang="en-US" sz="500" b="0" dirty="0">
                          <a:latin typeface="Arial Nova Cond" panose="020B0506020202020204" pitchFamily="34" charset="0"/>
                        </a:rPr>
                        <a:t>solidified joint can be stronger than filler metal; </a:t>
                      </a:r>
                      <a:r>
                        <a:rPr lang="en-US" sz="500" b="0" dirty="0">
                          <a:solidFill>
                            <a:schemeClr val="accent1"/>
                          </a:solidFill>
                          <a:latin typeface="Arial Nova Cond" panose="020B0506020202020204" pitchFamily="34" charset="0"/>
                        </a:rPr>
                        <a:t>Why? </a:t>
                      </a:r>
                      <a:r>
                        <a:rPr lang="en-US" sz="500" b="0" dirty="0">
                          <a:solidFill>
                            <a:schemeClr val="tx1"/>
                          </a:solidFill>
                          <a:latin typeface="Arial Nova Cond" panose="020B0506020202020204" pitchFamily="34" charset="0"/>
                        </a:rPr>
                        <a:t>- </a:t>
                      </a:r>
                      <a:r>
                        <a:rPr lang="en-US" sz="500" b="0" dirty="0">
                          <a:latin typeface="Arial Nova Cond" panose="020B0506020202020204" pitchFamily="34" charset="0"/>
                        </a:rPr>
                        <a:t>Small part clearances used; Metallurgical bonding that occurs between base &amp; filler metals; </a:t>
                      </a:r>
                      <a:r>
                        <a:rPr lang="en-US" sz="500" b="0" dirty="0">
                          <a:solidFill>
                            <a:srgbClr val="C00000"/>
                          </a:solidFill>
                          <a:latin typeface="Arial Nova Cond" panose="020B0506020202020204" pitchFamily="34" charset="0"/>
                        </a:rPr>
                        <a:t>Limitations of Brazing </a:t>
                      </a:r>
                      <a:r>
                        <a:rPr lang="en-US" sz="500" b="0" dirty="0">
                          <a:latin typeface="Arial Nova Cond" panose="020B0506020202020204" pitchFamily="34" charset="0"/>
                        </a:rPr>
                        <a:t>- Joint strength &lt; welded joint; High service temps may weaken a brazed joint; color of brazing metal =/= color of base metal parts, not aesthetic;</a:t>
                      </a:r>
                      <a:r>
                        <a:rPr lang="en-SG" sz="500" b="0" dirty="0">
                          <a:solidFill>
                            <a:srgbClr val="C00000"/>
                          </a:solidFill>
                          <a:latin typeface="Arial Nova Cond" panose="020B0506020202020204" pitchFamily="34" charset="0"/>
                        </a:rPr>
                        <a:t> Pros </a:t>
                      </a:r>
                      <a:r>
                        <a:rPr lang="en-SG" sz="500" b="0" dirty="0">
                          <a:latin typeface="Arial Nova Cond" panose="020B0506020202020204" pitchFamily="34" charset="0"/>
                        </a:rPr>
                        <a:t>- </a:t>
                      </a:r>
                      <a:r>
                        <a:rPr lang="en-US" sz="500" b="0" dirty="0">
                          <a:latin typeface="Arial Nova Cond" panose="020B0506020202020204" pitchFamily="34" charset="0"/>
                        </a:rPr>
                        <a:t>Any metals can be </a:t>
                      </a:r>
                      <a:r>
                        <a:rPr lang="en-US" sz="500" b="0" dirty="0" err="1">
                          <a:latin typeface="Arial Nova Cond" panose="020B0506020202020204" pitchFamily="34" charset="0"/>
                        </a:rPr>
                        <a:t>joined,e.g.dissimilar</a:t>
                      </a:r>
                      <a:r>
                        <a:rPr lang="en-US" sz="500" b="0" dirty="0">
                          <a:latin typeface="Arial Nova Cond" panose="020B0506020202020204" pitchFamily="34" charset="0"/>
                        </a:rPr>
                        <a:t> metals; allow high production rates; Multiple joints brazed simultaneously; less heat &amp; power required than FW; Problems with HAZ in base metal near joint reduced; inaccessible joint areas can be brazed - capillary action draws molten filler metal into joint; </a:t>
                      </a:r>
                      <a:r>
                        <a:rPr lang="en-SG" sz="500" b="0" dirty="0">
                          <a:solidFill>
                            <a:srgbClr val="C00000"/>
                          </a:solidFill>
                          <a:latin typeface="Arial Nova Cond" panose="020B0506020202020204" pitchFamily="34" charset="0"/>
                        </a:rPr>
                        <a:t>wanted brazing characteristics</a:t>
                      </a:r>
                      <a:r>
                        <a:rPr lang="en-US" sz="500" b="0" dirty="0">
                          <a:latin typeface="Arial Nova Cond" panose="020B0506020202020204" pitchFamily="34" charset="0"/>
                        </a:rPr>
                        <a:t>: low surface tension in liquid phase (good wettability); High fluidity for penetration into interface; avoid chemical &amp; physical interactions with base metal; </a:t>
                      </a:r>
                      <a:r>
                        <a:rPr lang="en-US" sz="500" b="0" dirty="0">
                          <a:solidFill>
                            <a:srgbClr val="C00000"/>
                          </a:solidFill>
                          <a:latin typeface="Arial Nova Cond" panose="020B0506020202020204" pitchFamily="34" charset="0"/>
                        </a:rPr>
                        <a:t>Brazing Methods: </a:t>
                      </a:r>
                      <a:r>
                        <a:rPr lang="en-US" sz="500" b="0" dirty="0">
                          <a:latin typeface="Arial Nova Cond" panose="020B0506020202020204" pitchFamily="34" charset="0"/>
                        </a:rPr>
                        <a:t>Torch/Furnace/Induction/ Resistance/Dip/Infrared/Diffusion brazing; </a:t>
                      </a:r>
                      <a:r>
                        <a:rPr lang="en-US" sz="500" b="0" dirty="0">
                          <a:solidFill>
                            <a:srgbClr val="C00000"/>
                          </a:solidFill>
                          <a:latin typeface="Arial Nova Cond" panose="020B0506020202020204" pitchFamily="34" charset="0"/>
                        </a:rPr>
                        <a:t>Torch Brazing: </a:t>
                      </a:r>
                      <a:r>
                        <a:rPr lang="en-US" sz="500" b="0" dirty="0">
                          <a:latin typeface="Arial Nova Cond" panose="020B0506020202020204" pitchFamily="34" charset="0"/>
                        </a:rPr>
                        <a:t>apply filler metal in brazing; torch &amp; filler rod; before &amp; after brazing operation; </a:t>
                      </a:r>
                      <a:r>
                        <a:rPr lang="en-US" sz="500" b="0" dirty="0">
                          <a:solidFill>
                            <a:srgbClr val="C00000"/>
                          </a:solidFill>
                          <a:latin typeface="Arial Nova Cond" panose="020B0506020202020204" pitchFamily="34" charset="0"/>
                        </a:rPr>
                        <a:t>Brazing Fluxes: </a:t>
                      </a:r>
                      <a:r>
                        <a:rPr lang="en-US" sz="500" b="0" dirty="0">
                          <a:latin typeface="Arial Nova Cond" panose="020B0506020202020204" pitchFamily="34" charset="0"/>
                        </a:rPr>
                        <a:t>prevent formation of oxides &amp; other unwanted byproducts; </a:t>
                      </a:r>
                      <a:r>
                        <a:rPr lang="en-US" sz="500" b="0" dirty="0">
                          <a:solidFill>
                            <a:schemeClr val="accent1"/>
                          </a:solidFill>
                          <a:latin typeface="Arial Nova Cond" panose="020B0506020202020204" pitchFamily="34" charset="0"/>
                        </a:rPr>
                        <a:t>Good flux: </a:t>
                      </a:r>
                      <a:r>
                        <a:rPr lang="en-US" sz="500" b="0" dirty="0">
                          <a:latin typeface="Arial Nova Cond" panose="020B0506020202020204" pitchFamily="34" charset="0"/>
                        </a:rPr>
                        <a:t>Low melting temp; Low viscosity; aids wetting; Protects joint until solidification of filler metal; </a:t>
                      </a:r>
                      <a:r>
                        <a:rPr lang="en-US" sz="500" b="0" dirty="0">
                          <a:solidFill>
                            <a:srgbClr val="C00000"/>
                          </a:solidFill>
                          <a:latin typeface="Arial Nova Cond" panose="020B0506020202020204" pitchFamily="34" charset="0"/>
                        </a:rPr>
                        <a:t>Soldering - </a:t>
                      </a:r>
                      <a:r>
                        <a:rPr lang="en-US" sz="500" b="0" dirty="0">
                          <a:latin typeface="Arial Nova Cond" panose="020B0506020202020204" pitchFamily="34" charset="0"/>
                        </a:rPr>
                        <a:t>Joining process where filler metal with T</a:t>
                      </a:r>
                      <a:r>
                        <a:rPr lang="en-US" sz="500" b="0" baseline="-25000" dirty="0">
                          <a:latin typeface="Arial Nova Cond" panose="020B0506020202020204" pitchFamily="34" charset="0"/>
                        </a:rPr>
                        <a:t>m</a:t>
                      </a:r>
                      <a:r>
                        <a:rPr lang="en-US" sz="500" b="0" dirty="0">
                          <a:latin typeface="Arial Nova Cond" panose="020B0506020202020204" pitchFamily="34" charset="0"/>
                        </a:rPr>
                        <a:t> &lt;= 450°C is melted &amp; distributed by capillary action between surfaces of metal parts being joined; No melting of base metals, but filler metal wets &amp; combines with base metal; Filler metal called solder; </a:t>
                      </a:r>
                      <a:r>
                        <a:rPr lang="en-US" sz="500" b="0" dirty="0">
                          <a:solidFill>
                            <a:schemeClr val="accent1"/>
                          </a:solidFill>
                          <a:latin typeface="Arial Nova Cond" panose="020B0506020202020204" pitchFamily="34" charset="0"/>
                        </a:rPr>
                        <a:t>associated with electrical &amp; electronics assembly (wire soldering); </a:t>
                      </a:r>
                      <a:r>
                        <a:rPr lang="en-US" sz="500" b="0" dirty="0">
                          <a:solidFill>
                            <a:srgbClr val="C00000"/>
                          </a:solidFill>
                          <a:latin typeface="Arial Nova Cond" panose="020B0506020202020204" pitchFamily="34" charset="0"/>
                        </a:rPr>
                        <a:t>Soldering Fluxes Functions: </a:t>
                      </a:r>
                      <a:r>
                        <a:rPr lang="en-US" sz="500" b="0" dirty="0">
                          <a:latin typeface="Arial Nova Cond" panose="020B0506020202020204" pitchFamily="34" charset="0"/>
                        </a:rPr>
                        <a:t>molten at soldering temps; remove oxide films &amp; tarnish from base part surfaces; Prevent oxidation during heating; Promote wetting of faying surfaces; readily displaced by molten solder during process; Leave residue that is non-corrosive &amp; non-conductive;</a:t>
                      </a:r>
                      <a:r>
                        <a:rPr lang="en-US" sz="500" b="0" dirty="0">
                          <a:solidFill>
                            <a:schemeClr val="accent1"/>
                          </a:solidFill>
                          <a:latin typeface="Arial Nova Cond" panose="020B0506020202020204" pitchFamily="34" charset="0"/>
                        </a:rPr>
                        <a:t> </a:t>
                      </a:r>
                      <a:r>
                        <a:rPr lang="en-US" sz="500" b="0" dirty="0">
                          <a:solidFill>
                            <a:srgbClr val="C00000"/>
                          </a:solidFill>
                          <a:latin typeface="Arial Nova Cond" panose="020B0506020202020204" pitchFamily="34" charset="0"/>
                        </a:rPr>
                        <a:t>Adhesive Bonding: </a:t>
                      </a:r>
                      <a:r>
                        <a:rPr lang="en-US" sz="500" b="0" dirty="0">
                          <a:latin typeface="Arial Nova Cond" panose="020B0506020202020204" pitchFamily="34" charset="0"/>
                        </a:rPr>
                        <a:t>Joining process where filler material is used to hold &gt;=2 closely-spaced parts together by surface attachment; used in wide range of bonding &amp; sealing applications for joining similar &amp; dissimilar materials like metals, plastics, ceramics, wood, paper, &amp; cardboard; </a:t>
                      </a:r>
                      <a:r>
                        <a:rPr lang="en-SG" sz="500" b="0" dirty="0">
                          <a:solidFill>
                            <a:schemeClr val="accent1"/>
                          </a:solidFill>
                          <a:latin typeface="Arial Nova Cond" panose="020B0506020202020204" pitchFamily="34" charset="0"/>
                        </a:rPr>
                        <a:t>Adhesive</a:t>
                      </a:r>
                      <a:r>
                        <a:rPr lang="en-SG" sz="500" b="0" dirty="0">
                          <a:latin typeface="Arial Nova Cond" panose="020B0506020202020204" pitchFamily="34" charset="0"/>
                        </a:rPr>
                        <a:t>: filler material, </a:t>
                      </a:r>
                      <a:r>
                        <a:rPr lang="en-SG" sz="500" b="0" dirty="0" err="1">
                          <a:latin typeface="Arial Nova Cond" panose="020B0506020202020204" pitchFamily="34" charset="0"/>
                        </a:rPr>
                        <a:t>nonmetallic</a:t>
                      </a:r>
                      <a:r>
                        <a:rPr lang="en-SG" sz="500" b="0" dirty="0">
                          <a:latin typeface="Arial Nova Cond" panose="020B0506020202020204" pitchFamily="34" charset="0"/>
                        </a:rPr>
                        <a:t>(</a:t>
                      </a:r>
                      <a:r>
                        <a:rPr lang="en-SG" sz="500" b="0" dirty="0" err="1">
                          <a:latin typeface="Arial Nova Cond" panose="020B0506020202020204" pitchFamily="34" charset="0"/>
                        </a:rPr>
                        <a:t>e.g.polymer</a:t>
                      </a:r>
                      <a:r>
                        <a:rPr lang="en-SG" sz="500" b="0" dirty="0">
                          <a:latin typeface="Arial Nova Cond" panose="020B0506020202020204" pitchFamily="34" charset="0"/>
                        </a:rPr>
                        <a:t>);</a:t>
                      </a:r>
                      <a:r>
                        <a:rPr lang="en-SG" sz="500" b="0" dirty="0">
                          <a:solidFill>
                            <a:schemeClr val="accent1"/>
                          </a:solidFill>
                          <a:latin typeface="Arial Nova Cond" panose="020B0506020202020204" pitchFamily="34" charset="0"/>
                        </a:rPr>
                        <a:t> Adherends</a:t>
                      </a:r>
                      <a:r>
                        <a:rPr lang="en-SG" sz="500" b="0" dirty="0">
                          <a:latin typeface="Arial Nova Cond" panose="020B0506020202020204" pitchFamily="34" charset="0"/>
                        </a:rPr>
                        <a:t>: parts being joined; </a:t>
                      </a:r>
                      <a:r>
                        <a:rPr lang="en-SG" sz="500" b="0" dirty="0">
                          <a:solidFill>
                            <a:schemeClr val="accent1"/>
                          </a:solidFill>
                          <a:latin typeface="Arial Nova Cond" panose="020B0506020202020204" pitchFamily="34" charset="0"/>
                        </a:rPr>
                        <a:t>Structural adhesives</a:t>
                      </a:r>
                      <a:r>
                        <a:rPr lang="en-SG" sz="500" b="0" dirty="0">
                          <a:solidFill>
                            <a:schemeClr val="tx1"/>
                          </a:solidFill>
                          <a:latin typeface="Arial Nova Cond" panose="020B0506020202020204" pitchFamily="34" charset="0"/>
                        </a:rPr>
                        <a:t>:</a:t>
                      </a:r>
                      <a:r>
                        <a:rPr lang="en-SG" sz="500" b="0" dirty="0">
                          <a:latin typeface="Arial Nova Cond" panose="020B0506020202020204" pitchFamily="34" charset="0"/>
                        </a:rPr>
                        <a:t> capable of forming strong, permanent joints between adherends; </a:t>
                      </a:r>
                      <a:r>
                        <a:rPr lang="en-SG" sz="500" b="0" dirty="0">
                          <a:solidFill>
                            <a:schemeClr val="accent5"/>
                          </a:solidFill>
                          <a:latin typeface="Arial Nova Cond" panose="020B0506020202020204" pitchFamily="34" charset="0"/>
                        </a:rPr>
                        <a:t>Curing:</a:t>
                      </a:r>
                      <a:r>
                        <a:rPr lang="en-SG" sz="500" b="0" dirty="0">
                          <a:solidFill>
                            <a:srgbClr val="C00000"/>
                          </a:solidFill>
                          <a:latin typeface="Arial Nova Cond" panose="020B0506020202020204" pitchFamily="34" charset="0"/>
                        </a:rPr>
                        <a:t> </a:t>
                      </a:r>
                      <a:r>
                        <a:rPr lang="en-SG" sz="500" b="0" dirty="0">
                          <a:solidFill>
                            <a:schemeClr val="tx1"/>
                          </a:solidFill>
                          <a:latin typeface="Arial Nova Cond" panose="020B0506020202020204" pitchFamily="34" charset="0"/>
                        </a:rPr>
                        <a:t>p</a:t>
                      </a:r>
                      <a:r>
                        <a:rPr lang="en-US" sz="500" b="0" dirty="0" err="1">
                          <a:latin typeface="Arial Nova Cond" panose="020B0506020202020204" pitchFamily="34" charset="0"/>
                        </a:rPr>
                        <a:t>rocess</a:t>
                      </a:r>
                      <a:r>
                        <a:rPr lang="en-US" sz="500" b="0" dirty="0">
                          <a:latin typeface="Arial Nova Cond" panose="020B0506020202020204" pitchFamily="34" charset="0"/>
                        </a:rPr>
                        <a:t> where physical properties of adhesive change from liquid to solid, usually by chemical reaction, to accomplish surface attachment of parts; Curing often motivated by low heat and/or a catalyst; takes time; Pressure sometimes applied between parts to activate bonding process; </a:t>
                      </a:r>
                      <a:r>
                        <a:rPr lang="en-US" sz="500" b="0" dirty="0">
                          <a:solidFill>
                            <a:srgbClr val="C00000"/>
                          </a:solidFill>
                          <a:latin typeface="Arial Nova Cond" panose="020B0506020202020204" pitchFamily="34" charset="0"/>
                        </a:rPr>
                        <a:t>Joint Strength: </a:t>
                      </a:r>
                      <a:r>
                        <a:rPr lang="en-US" sz="500" b="0" dirty="0">
                          <a:latin typeface="Arial Nova Cond" panose="020B0506020202020204" pitchFamily="34" charset="0"/>
                        </a:rPr>
                        <a:t>Depends on strength of: </a:t>
                      </a:r>
                      <a:r>
                        <a:rPr lang="en-US" sz="500" b="0" dirty="0" err="1">
                          <a:solidFill>
                            <a:schemeClr val="accent1"/>
                          </a:solidFill>
                          <a:latin typeface="Arial Nova Cond" panose="020B0506020202020204" pitchFamily="34" charset="0"/>
                        </a:rPr>
                        <a:t>Adhesive,attachment</a:t>
                      </a:r>
                      <a:r>
                        <a:rPr lang="en-US" sz="500" b="0" dirty="0">
                          <a:solidFill>
                            <a:schemeClr val="accent1"/>
                          </a:solidFill>
                          <a:latin typeface="Arial Nova Cond" panose="020B0506020202020204" pitchFamily="34" charset="0"/>
                        </a:rPr>
                        <a:t> between adhesive &amp; adherends</a:t>
                      </a:r>
                      <a:r>
                        <a:rPr lang="en-US" sz="500" b="0" dirty="0">
                          <a:latin typeface="Arial Nova Cond" panose="020B0506020202020204" pitchFamily="34" charset="0"/>
                        </a:rPr>
                        <a:t>; Strength of attachment involves: </a:t>
                      </a:r>
                      <a:r>
                        <a:rPr lang="en-US" sz="500" b="0" dirty="0">
                          <a:solidFill>
                            <a:schemeClr val="accent1"/>
                          </a:solidFill>
                          <a:latin typeface="Arial Nova Cond" panose="020B0506020202020204" pitchFamily="34" charset="0"/>
                        </a:rPr>
                        <a:t>chemical bonding, physical interactions: </a:t>
                      </a:r>
                      <a:r>
                        <a:rPr lang="en-US" sz="500" b="0" dirty="0">
                          <a:latin typeface="Arial Nova Cond" panose="020B0506020202020204" pitchFamily="34" charset="0"/>
                        </a:rPr>
                        <a:t>bonding forces between atoms of opposing surfaces, </a:t>
                      </a:r>
                      <a:r>
                        <a:rPr lang="en-US" sz="500" b="0" dirty="0">
                          <a:solidFill>
                            <a:schemeClr val="accent1"/>
                          </a:solidFill>
                          <a:latin typeface="Arial Nova Cond" panose="020B0506020202020204" pitchFamily="34" charset="0"/>
                        </a:rPr>
                        <a:t>Mechanical </a:t>
                      </a:r>
                      <a:r>
                        <a:rPr lang="en-US" sz="500" b="0" dirty="0" err="1">
                          <a:solidFill>
                            <a:schemeClr val="accent1"/>
                          </a:solidFill>
                          <a:latin typeface="Arial Nova Cond" panose="020B0506020202020204" pitchFamily="34" charset="0"/>
                        </a:rPr>
                        <a:t>interlocking:</a:t>
                      </a:r>
                      <a:r>
                        <a:rPr lang="en-US" sz="500" b="0" dirty="0" err="1">
                          <a:latin typeface="Arial Nova Cond" panose="020B0506020202020204" pitchFamily="34" charset="0"/>
                        </a:rPr>
                        <a:t>roughness</a:t>
                      </a:r>
                      <a:r>
                        <a:rPr lang="en-US" sz="500" b="0" dirty="0">
                          <a:latin typeface="Arial Nova Cond" panose="020B0506020202020204" pitchFamily="34" charset="0"/>
                        </a:rPr>
                        <a:t> of adherend causes hardened adhesive to become entangled/trapped in its microscopic surface asperities</a:t>
                      </a:r>
                      <a:r>
                        <a:rPr lang="en-US" sz="500" b="0" dirty="0">
                          <a:solidFill>
                            <a:schemeClr val="tx1"/>
                          </a:solidFill>
                          <a:latin typeface="Arial Nova Cond" panose="020B0506020202020204" pitchFamily="34" charset="0"/>
                        </a:rPr>
                        <a:t>;</a:t>
                      </a:r>
                      <a:r>
                        <a:rPr lang="en-US" sz="500" b="0" dirty="0">
                          <a:solidFill>
                            <a:schemeClr val="accent1"/>
                          </a:solidFill>
                          <a:latin typeface="Arial Nova Cond" panose="020B0506020202020204" pitchFamily="34" charset="0"/>
                        </a:rPr>
                        <a:t> </a:t>
                      </a:r>
                      <a:r>
                        <a:rPr lang="en-SG" sz="500" b="0" dirty="0">
                          <a:solidFill>
                            <a:srgbClr val="C00000"/>
                          </a:solidFill>
                          <a:latin typeface="Arial Nova Cond" panose="020B0506020202020204" pitchFamily="34" charset="0"/>
                        </a:rPr>
                        <a:t>Joint Design: </a:t>
                      </a:r>
                      <a:r>
                        <a:rPr lang="en-US" sz="500" b="0" dirty="0">
                          <a:latin typeface="Arial Nova Cond" panose="020B0506020202020204" pitchFamily="34" charset="0"/>
                        </a:rPr>
                        <a:t>Adhesive joints not as strong as welded/brazed/soldered joints; Joint contact area should be max; Adhesive joints: strongest in shear, compression &amp; tension; weakest in cleavage or peeling(tension &amp; shear); </a:t>
                      </a:r>
                      <a:r>
                        <a:rPr lang="en-US" sz="500" b="0" dirty="0">
                          <a:solidFill>
                            <a:srgbClr val="C00000"/>
                          </a:solidFill>
                          <a:latin typeface="Arial Nova Cond" panose="020B0506020202020204" pitchFamily="34" charset="0"/>
                        </a:rPr>
                        <a:t>Poor design: </a:t>
                      </a:r>
                      <a:r>
                        <a:rPr lang="en-US" sz="500" b="0" dirty="0">
                          <a:latin typeface="Arial Nova Cond" panose="020B0506020202020204" pitchFamily="34" charset="0"/>
                        </a:rPr>
                        <a:t>small contact areas between members to be joined;</a:t>
                      </a:r>
                      <a:r>
                        <a:rPr lang="en-US" sz="500" b="0" dirty="0">
                          <a:solidFill>
                            <a:srgbClr val="C00000"/>
                          </a:solidFill>
                          <a:latin typeface="Arial Nova Cond" panose="020B0506020202020204" pitchFamily="34" charset="0"/>
                        </a:rPr>
                        <a:t> Surface Prep:</a:t>
                      </a:r>
                      <a:r>
                        <a:rPr lang="en-US" sz="500" b="0" dirty="0">
                          <a:latin typeface="Arial Nova Cond" panose="020B0506020202020204" pitchFamily="34" charset="0"/>
                        </a:rPr>
                        <a:t> bond strength depends on degree of adhesion between adhesive and adherend -&gt; cleanliness of surface; For metals, solvent wiping often used for cleaning, &amp; abrading surface by sandblasting improves adhesion; For nonmetallic, some solvent cleaning generally used, &amp; surfaces are sometimes mechanically abraded or chemically etched to increase roughness; </a:t>
                      </a:r>
                      <a:r>
                        <a:rPr lang="en-US" sz="500" b="0" dirty="0">
                          <a:solidFill>
                            <a:srgbClr val="C00000"/>
                          </a:solidFill>
                          <a:latin typeface="Arial Nova Cond" panose="020B0506020202020204" pitchFamily="34" charset="0"/>
                        </a:rPr>
                        <a:t>Pros:</a:t>
                      </a:r>
                      <a:r>
                        <a:rPr lang="en-US" sz="500" b="0" dirty="0">
                          <a:latin typeface="Arial Nova Cond" panose="020B0506020202020204" pitchFamily="34" charset="0"/>
                        </a:rPr>
                        <a:t> Applicable to wide variety of materials; Bonding occurs over entire surface area of joint; Low temp curing avoids damage to parts being joined; Joint design -often simplified; </a:t>
                      </a:r>
                      <a:r>
                        <a:rPr lang="en-US" sz="500" b="0" dirty="0">
                          <a:solidFill>
                            <a:srgbClr val="C00000"/>
                          </a:solidFill>
                          <a:latin typeface="Arial Nova Cond" panose="020B0506020202020204" pitchFamily="34" charset="0"/>
                        </a:rPr>
                        <a:t>Limitations</a:t>
                      </a:r>
                      <a:r>
                        <a:rPr lang="en-US" sz="500" b="0" dirty="0">
                          <a:latin typeface="Arial Nova Cond" panose="020B0506020202020204" pitchFamily="34" charset="0"/>
                        </a:rPr>
                        <a:t> - Joints not as strong; Adhesive must be compatible with materials being joined; Service temperatures limited; Cleanliness &amp; surface preparation important; Curing times can impose limit on production rates; Inspection of bonded joint difficult; </a:t>
                      </a:r>
                      <a:r>
                        <a:rPr lang="en-SG" sz="500" b="0" dirty="0">
                          <a:solidFill>
                            <a:srgbClr val="C00000"/>
                          </a:solidFill>
                          <a:latin typeface="Arial Nova Cond" panose="020B0506020202020204" pitchFamily="34" charset="0"/>
                        </a:rPr>
                        <a:t>Fusion Welded Joint Features: </a:t>
                      </a:r>
                      <a:r>
                        <a:rPr lang="en-US" sz="500" b="0" dirty="0">
                          <a:latin typeface="Arial Nova Cond" panose="020B0506020202020204" pitchFamily="34" charset="0"/>
                        </a:rPr>
                        <a:t>Typical fusion weld joint in which filler metal has been added consists of: Fusion zone; Weld interface; Heat affected zone (HAZ); Unaffected base metal zone; </a:t>
                      </a:r>
                      <a:r>
                        <a:rPr lang="en-US" sz="500" b="0" dirty="0">
                          <a:solidFill>
                            <a:srgbClr val="C00000"/>
                          </a:solidFill>
                          <a:latin typeface="Arial Nova Cond" panose="020B0506020202020204" pitchFamily="34" charset="0"/>
                        </a:rPr>
                        <a:t>Heat Affected Zone - </a:t>
                      </a:r>
                      <a:r>
                        <a:rPr lang="en-US" sz="500" b="0" dirty="0">
                          <a:latin typeface="Arial Nova Cond" panose="020B0506020202020204" pitchFamily="34" charset="0"/>
                        </a:rPr>
                        <a:t>Metal has experienced temps below melting </a:t>
                      </a:r>
                      <a:r>
                        <a:rPr lang="en-US" sz="500" b="0" dirty="0" err="1">
                          <a:latin typeface="Arial Nova Cond" panose="020B0506020202020204" pitchFamily="34" charset="0"/>
                        </a:rPr>
                        <a:t>pt</a:t>
                      </a:r>
                      <a:r>
                        <a:rPr lang="en-US" sz="500" b="0" dirty="0">
                          <a:latin typeface="Arial Nova Cond" panose="020B0506020202020204" pitchFamily="34" charset="0"/>
                        </a:rPr>
                        <a:t>, but high enough to cause </a:t>
                      </a:r>
                      <a:r>
                        <a:rPr lang="en-US" sz="500" b="0" u="sng" dirty="0">
                          <a:latin typeface="Arial Nova Cond" panose="020B0506020202020204" pitchFamily="34" charset="0"/>
                        </a:rPr>
                        <a:t>micro structural changes</a:t>
                      </a:r>
                      <a:r>
                        <a:rPr lang="en-US" sz="500" b="0" u="none" dirty="0">
                          <a:latin typeface="Arial Nova Cond" panose="020B0506020202020204" pitchFamily="34" charset="0"/>
                        </a:rPr>
                        <a:t> </a:t>
                      </a:r>
                      <a:r>
                        <a:rPr lang="en-US" sz="500" b="0" dirty="0">
                          <a:latin typeface="Arial Nova Cond" panose="020B0506020202020204" pitchFamily="34" charset="0"/>
                        </a:rPr>
                        <a:t>in solid metal; Chemical composition same as base metal, but region heat treated so its properties &amp; microstructures altered; Effect on mechanical properties in HAZ is usually </a:t>
                      </a:r>
                      <a:r>
                        <a:rPr lang="en-US" sz="500" b="0" dirty="0">
                          <a:solidFill>
                            <a:schemeClr val="accent1"/>
                          </a:solidFill>
                          <a:latin typeface="Arial Nova Cond" panose="020B0506020202020204" pitchFamily="34" charset="0"/>
                        </a:rPr>
                        <a:t>negative</a:t>
                      </a:r>
                      <a:r>
                        <a:rPr lang="en-US" sz="500" b="0" dirty="0">
                          <a:latin typeface="Arial Nova Cond" panose="020B0506020202020204" pitchFamily="34" charset="0"/>
                        </a:rPr>
                        <a:t>; it is here that welding failures often occur; </a:t>
                      </a:r>
                      <a:r>
                        <a:rPr lang="en-US" sz="500" b="0" dirty="0">
                          <a:solidFill>
                            <a:srgbClr val="C00000"/>
                          </a:solidFill>
                          <a:latin typeface="Arial Nova Cond" panose="020B0506020202020204" pitchFamily="34" charset="0"/>
                        </a:rPr>
                        <a:t>Defects in Welded Joints </a:t>
                      </a:r>
                      <a:r>
                        <a:rPr lang="en-US" sz="500" b="0" dirty="0">
                          <a:latin typeface="Arial Nova Cond" panose="020B0506020202020204" pitchFamily="34" charset="0"/>
                        </a:rPr>
                        <a:t>– </a:t>
                      </a:r>
                      <a:r>
                        <a:rPr lang="en-US" sz="500" b="0" dirty="0">
                          <a:solidFill>
                            <a:schemeClr val="accent1"/>
                          </a:solidFill>
                          <a:latin typeface="Arial Nova Cond" panose="020B0506020202020204" pitchFamily="34" charset="0"/>
                        </a:rPr>
                        <a:t>Discontinuities</a:t>
                      </a:r>
                      <a:r>
                        <a:rPr lang="en-US" sz="500" b="0" dirty="0">
                          <a:latin typeface="Arial Nova Cond" panose="020B0506020202020204" pitchFamily="34" charset="0"/>
                        </a:rPr>
                        <a:t>: Porosity, Slag inclusions, Incomplete Fusion &amp; Penetration; </a:t>
                      </a:r>
                      <a:r>
                        <a:rPr lang="en-US" sz="500" b="0" dirty="0">
                          <a:solidFill>
                            <a:schemeClr val="accent1"/>
                          </a:solidFill>
                          <a:latin typeface="Arial Nova Cond" panose="020B0506020202020204" pitchFamily="34" charset="0"/>
                        </a:rPr>
                        <a:t>Incomplete Fusion; </a:t>
                      </a:r>
                      <a:r>
                        <a:rPr lang="en-SG" sz="500" b="0" dirty="0">
                          <a:solidFill>
                            <a:schemeClr val="accent1"/>
                          </a:solidFill>
                          <a:latin typeface="Arial Nova Cond" panose="020B0506020202020204" pitchFamily="34" charset="0"/>
                        </a:rPr>
                        <a:t>Poor Weld Profile: </a:t>
                      </a:r>
                      <a:r>
                        <a:rPr lang="en-SG" sz="500" b="0" dirty="0">
                          <a:latin typeface="Arial Nova Cond" panose="020B0506020202020204" pitchFamily="34" charset="0"/>
                        </a:rPr>
                        <a:t>underfill; undercut; excessive overlap; </a:t>
                      </a:r>
                      <a:r>
                        <a:rPr lang="en-SG" sz="500" b="0" dirty="0">
                          <a:solidFill>
                            <a:schemeClr val="accent1"/>
                          </a:solidFill>
                          <a:latin typeface="Arial Nova Cond" panose="020B0506020202020204" pitchFamily="34" charset="0"/>
                        </a:rPr>
                        <a:t>Cracks</a:t>
                      </a:r>
                      <a:r>
                        <a:rPr lang="en-SG" sz="500" b="0" dirty="0">
                          <a:latin typeface="Arial Nova Cond" panose="020B0506020202020204" pitchFamily="34" charset="0"/>
                        </a:rPr>
                        <a:t> – </a:t>
                      </a:r>
                      <a:r>
                        <a:rPr lang="en-US" sz="500" b="0" dirty="0">
                          <a:latin typeface="Arial Nova Cond" panose="020B0506020202020204" pitchFamily="34" charset="0"/>
                        </a:rPr>
                        <a:t>due to thermal stresses developed during solidification &amp; contraction of weld bead and surrounding structure; </a:t>
                      </a:r>
                      <a:r>
                        <a:rPr lang="en-US" sz="500" b="0" dirty="0">
                          <a:solidFill>
                            <a:schemeClr val="accent1"/>
                          </a:solidFill>
                          <a:latin typeface="Arial Nova Cond" panose="020B0506020202020204" pitchFamily="34" charset="0"/>
                        </a:rPr>
                        <a:t>Causes of Crack in a Weld Bead </a:t>
                      </a:r>
                      <a:r>
                        <a:rPr lang="en-US" sz="500" b="0" dirty="0">
                          <a:latin typeface="Arial Nova Cond" panose="020B0506020202020204" pitchFamily="34" charset="0"/>
                        </a:rPr>
                        <a:t>- Thermal stresses due to temp gradients; Variation in composition; Embrittlement of grain boundaries; Hydrogen embrittlement; Inability to contract; </a:t>
                      </a:r>
                      <a:r>
                        <a:rPr lang="en-US" sz="500" b="0" dirty="0">
                          <a:solidFill>
                            <a:schemeClr val="accent5"/>
                          </a:solidFill>
                          <a:latin typeface="Arial Nova Cond" panose="020B0506020202020204" pitchFamily="34" charset="0"/>
                        </a:rPr>
                        <a:t>Crack Fix</a:t>
                      </a:r>
                      <a:r>
                        <a:rPr lang="en-US" sz="500" b="0" dirty="0">
                          <a:latin typeface="Arial Nova Cond" panose="020B0506020202020204" pitchFamily="34" charset="0"/>
                        </a:rPr>
                        <a:t>- change joint design to min. stresses from shrinkage during cooling; change parameters, procedures, &amp; sequence; </a:t>
                      </a:r>
                      <a:r>
                        <a:rPr lang="en-US" sz="500" b="0" dirty="0">
                          <a:solidFill>
                            <a:schemeClr val="accent5"/>
                          </a:solidFill>
                          <a:latin typeface="Arial Nova Cond" panose="020B0506020202020204" pitchFamily="34" charset="0"/>
                        </a:rPr>
                        <a:t>detection of cracks</a:t>
                      </a:r>
                      <a:r>
                        <a:rPr lang="en-SG" sz="500" b="0" dirty="0">
                          <a:latin typeface="Arial Nova Cond" panose="020B0506020202020204" pitchFamily="34" charset="0"/>
                        </a:rPr>
                        <a:t> - Ultra-sonic detection; Radiation detection; </a:t>
                      </a:r>
                      <a:r>
                        <a:rPr lang="en-SG" sz="500" b="0" dirty="0">
                          <a:solidFill>
                            <a:srgbClr val="C00000"/>
                          </a:solidFill>
                          <a:latin typeface="Arial Nova Cond" panose="020B0506020202020204" pitchFamily="34" charset="0"/>
                        </a:rPr>
                        <a:t>Distortion after Welding </a:t>
                      </a:r>
                      <a:r>
                        <a:rPr lang="en-SG" sz="500" b="0" dirty="0">
                          <a:latin typeface="Arial Nova Cond" panose="020B0506020202020204" pitchFamily="34" charset="0"/>
                        </a:rPr>
                        <a:t>- </a:t>
                      </a:r>
                      <a:r>
                        <a:rPr lang="en-US" sz="500" b="0" u="sng" dirty="0">
                          <a:latin typeface="Arial Nova Cond" panose="020B0506020202020204" pitchFamily="34" charset="0"/>
                        </a:rPr>
                        <a:t>Butt joints</a:t>
                      </a:r>
                      <a:r>
                        <a:rPr lang="en-US" sz="500" b="0" dirty="0">
                          <a:latin typeface="Arial Nova Cond" panose="020B0506020202020204" pitchFamily="34" charset="0"/>
                        </a:rPr>
                        <a:t>: Distortion caused by differential thermal expansion &amp; contraction of diff parts of welded assembly; </a:t>
                      </a:r>
                      <a:r>
                        <a:rPr lang="en-US" sz="500" b="0" u="sng" dirty="0">
                          <a:latin typeface="Arial Nova Cond" panose="020B0506020202020204" pitchFamily="34" charset="0"/>
                        </a:rPr>
                        <a:t>Fillet welds</a:t>
                      </a:r>
                      <a:r>
                        <a:rPr lang="en-US" sz="500" b="0" dirty="0">
                          <a:latin typeface="Arial Nova Cond" panose="020B0506020202020204" pitchFamily="34" charset="0"/>
                        </a:rPr>
                        <a:t>: Distortion caused by differential thermal expansion and contraction of different parts of the welded assembly</a:t>
                      </a:r>
                    </a:p>
                  </a:txBody>
                  <a:tcPr marL="45720" marR="45720"/>
                </a:tc>
                <a:tc>
                  <a:txBody>
                    <a:bodyPr/>
                    <a:lstStyle/>
                    <a:p>
                      <a:r>
                        <a:rPr lang="en-SG" sz="500" dirty="0">
                          <a:solidFill>
                            <a:srgbClr val="7030A0"/>
                          </a:solidFill>
                          <a:latin typeface="Arial Nova Cond" panose="020B0506020202020204" pitchFamily="34" charset="0"/>
                        </a:rPr>
                        <a:t>6 – </a:t>
                      </a:r>
                      <a:r>
                        <a:rPr lang="en-SG" sz="500" b="0" dirty="0">
                          <a:solidFill>
                            <a:srgbClr val="C00000"/>
                          </a:solidFill>
                          <a:latin typeface="Arial Nova Cond" panose="020B0506020202020204" pitchFamily="34" charset="0"/>
                        </a:rPr>
                        <a:t>Machining</a:t>
                      </a:r>
                      <a:r>
                        <a:rPr lang="en-SG" sz="500" b="0" dirty="0">
                          <a:latin typeface="Arial Nova Cond" panose="020B0506020202020204" pitchFamily="34" charset="0"/>
                        </a:rPr>
                        <a:t>: </a:t>
                      </a:r>
                      <a:r>
                        <a:rPr lang="en-US" sz="500" b="0" dirty="0">
                          <a:latin typeface="Arial Nova Cond" panose="020B0506020202020204" pitchFamily="34" charset="0"/>
                        </a:rPr>
                        <a:t>Removal of material from a workpiece to give the required shape, dimensions and surface finish; </a:t>
                      </a:r>
                      <a:r>
                        <a:rPr lang="en-US" sz="500" b="0" dirty="0">
                          <a:solidFill>
                            <a:schemeClr val="accent1"/>
                          </a:solidFill>
                          <a:latin typeface="Arial Nova Cond" panose="020B0506020202020204" pitchFamily="34" charset="0"/>
                        </a:rPr>
                        <a:t>Cutting</a:t>
                      </a:r>
                      <a:r>
                        <a:rPr lang="en-US" sz="500" b="0" dirty="0">
                          <a:latin typeface="Arial Nova Cond" panose="020B0506020202020204" pitchFamily="34" charset="0"/>
                        </a:rPr>
                        <a:t>: turning, milling, drilling, sawing; </a:t>
                      </a:r>
                      <a:r>
                        <a:rPr lang="en-US" sz="500" b="0" dirty="0">
                          <a:solidFill>
                            <a:schemeClr val="accent1"/>
                          </a:solidFill>
                          <a:latin typeface="Arial Nova Cond" panose="020B0506020202020204" pitchFamily="34" charset="0"/>
                        </a:rPr>
                        <a:t>Abrasive</a:t>
                      </a:r>
                      <a:r>
                        <a:rPr lang="en-US" sz="500" b="0" dirty="0">
                          <a:latin typeface="Arial Nova Cond" panose="020B0506020202020204" pitchFamily="34" charset="0"/>
                        </a:rPr>
                        <a:t>: grinding, polishing, lapping; </a:t>
                      </a:r>
                      <a:r>
                        <a:rPr lang="en-US" sz="500" b="0" dirty="0">
                          <a:solidFill>
                            <a:schemeClr val="accent1"/>
                          </a:solidFill>
                          <a:latin typeface="Arial Nova Cond" panose="020B0506020202020204" pitchFamily="34" charset="0"/>
                        </a:rPr>
                        <a:t>Advanced machining</a:t>
                      </a:r>
                      <a:r>
                        <a:rPr lang="en-US" sz="500" b="0" dirty="0">
                          <a:latin typeface="Arial Nova Cond" panose="020B0506020202020204" pitchFamily="34" charset="0"/>
                        </a:rPr>
                        <a:t>: electrical-discharge, electron beam, laser beam, water-jet, chemical; </a:t>
                      </a:r>
                      <a:r>
                        <a:rPr lang="en-US" sz="500" b="0" dirty="0">
                          <a:solidFill>
                            <a:srgbClr val="C00000"/>
                          </a:solidFill>
                          <a:latin typeface="Arial Nova Cond" panose="020B0506020202020204" pitchFamily="34" charset="0"/>
                        </a:rPr>
                        <a:t>Examples of cutting </a:t>
                      </a:r>
                      <a:r>
                        <a:rPr lang="en-US" sz="500" b="0" dirty="0">
                          <a:latin typeface="Arial Nova Cond" panose="020B0506020202020204" pitchFamily="34" charset="0"/>
                        </a:rPr>
                        <a:t>– straight turning; cutting off; slab milling; end milling; face milling; drilling; </a:t>
                      </a:r>
                      <a:r>
                        <a:rPr lang="en-US" sz="500" b="0" dirty="0">
                          <a:solidFill>
                            <a:schemeClr val="accent1"/>
                          </a:solidFill>
                          <a:latin typeface="Arial Nova Cond" panose="020B0506020202020204" pitchFamily="34" charset="0"/>
                        </a:rPr>
                        <a:t>parts produced by chemical milling </a:t>
                      </a:r>
                      <a:r>
                        <a:rPr lang="en-US" sz="500" b="0" dirty="0">
                          <a:latin typeface="Arial Nova Cond" panose="020B0506020202020204" pitchFamily="34" charset="0"/>
                        </a:rPr>
                        <a:t>- Missile skin-panel section contoured by chem. milling to improve stiffness-to-weight ratio of part; weight reduction of space launch vehicles by chem. milling </a:t>
                      </a:r>
                      <a:r>
                        <a:rPr lang="en-US" sz="500" b="0" dirty="0" err="1">
                          <a:latin typeface="Arial Nova Cond" panose="020B0506020202020204" pitchFamily="34" charset="0"/>
                        </a:rPr>
                        <a:t>aluminumalloy</a:t>
                      </a:r>
                      <a:r>
                        <a:rPr lang="en-US" sz="500" b="0" dirty="0">
                          <a:latin typeface="Arial Nova Cond" panose="020B0506020202020204" pitchFamily="34" charset="0"/>
                        </a:rPr>
                        <a:t> plates. </a:t>
                      </a:r>
                      <a:r>
                        <a:rPr lang="en-US" sz="500" b="0" dirty="0">
                          <a:solidFill>
                            <a:srgbClr val="C00000"/>
                          </a:solidFill>
                          <a:latin typeface="Arial Nova Cond" panose="020B0506020202020204" pitchFamily="34" charset="0"/>
                        </a:rPr>
                        <a:t>Pros:</a:t>
                      </a:r>
                      <a:r>
                        <a:rPr lang="en-US" sz="500" b="0" dirty="0">
                          <a:latin typeface="Arial Nova Cond" panose="020B0506020202020204" pitchFamily="34" charset="0"/>
                        </a:rPr>
                        <a:t> Good dimensional </a:t>
                      </a:r>
                      <a:r>
                        <a:rPr lang="en-US" sz="500" b="0" dirty="0" err="1">
                          <a:latin typeface="Arial Nova Cond" panose="020B0506020202020204" pitchFamily="34" charset="0"/>
                        </a:rPr>
                        <a:t>accuracy&amp;surface</a:t>
                      </a:r>
                      <a:r>
                        <a:rPr lang="en-US" sz="500" b="0" dirty="0">
                          <a:latin typeface="Arial Nova Cond" panose="020B0506020202020204" pitchFamily="34" charset="0"/>
                        </a:rPr>
                        <a:t> finish; accurate round holes, very straight edges &amp; surfaces; Cheaper to produce parts by machining, </a:t>
                      </a:r>
                      <a:r>
                        <a:rPr lang="en-US" sz="500" b="0" dirty="0">
                          <a:solidFill>
                            <a:srgbClr val="C00000"/>
                          </a:solidFill>
                          <a:latin typeface="Arial Nova Cond" panose="020B0506020202020204" pitchFamily="34" charset="0"/>
                        </a:rPr>
                        <a:t>Cons:</a:t>
                      </a:r>
                      <a:r>
                        <a:rPr lang="en-US" sz="500" b="0" dirty="0">
                          <a:latin typeface="Arial Nova Cond" panose="020B0506020202020204" pitchFamily="34" charset="0"/>
                        </a:rPr>
                        <a:t> Waste materials (chips); takes longer time to shape given part; </a:t>
                      </a:r>
                      <a:r>
                        <a:rPr lang="en-US" sz="500" b="0" dirty="0">
                          <a:solidFill>
                            <a:srgbClr val="C00000"/>
                          </a:solidFill>
                          <a:latin typeface="Arial Nova Cond" panose="020B0506020202020204" pitchFamily="34" charset="0"/>
                        </a:rPr>
                        <a:t>Mechanics of chip formation: </a:t>
                      </a:r>
                      <a:r>
                        <a:rPr lang="en-US" sz="500" b="0" dirty="0">
                          <a:solidFill>
                            <a:schemeClr val="accent1"/>
                          </a:solidFill>
                          <a:latin typeface="Arial Nova Cond" panose="020B0506020202020204" pitchFamily="34" charset="0"/>
                        </a:rPr>
                        <a:t>Cutting ratio r - </a:t>
                      </a:r>
                      <a:r>
                        <a:rPr lang="en-US" sz="500" b="0" dirty="0">
                          <a:solidFill>
                            <a:srgbClr val="7030A0"/>
                          </a:solidFill>
                          <a:latin typeface="Arial Nova Cond" panose="020B0506020202020204" pitchFamily="34" charset="0"/>
                        </a:rPr>
                        <a:t>r = t</a:t>
                      </a:r>
                      <a:r>
                        <a:rPr lang="en-US" sz="500" b="0" baseline="-25000" dirty="0">
                          <a:solidFill>
                            <a:srgbClr val="7030A0"/>
                          </a:solidFill>
                          <a:latin typeface="Arial Nova Cond" panose="020B0506020202020204" pitchFamily="34" charset="0"/>
                        </a:rPr>
                        <a:t>0</a:t>
                      </a:r>
                      <a:r>
                        <a:rPr lang="en-US" sz="500" b="0" dirty="0">
                          <a:solidFill>
                            <a:srgbClr val="7030A0"/>
                          </a:solidFill>
                          <a:latin typeface="Arial Nova Cond" panose="020B0506020202020204" pitchFamily="34" charset="0"/>
                        </a:rPr>
                        <a:t>/</a:t>
                      </a:r>
                      <a:r>
                        <a:rPr lang="en-US" sz="500" b="0" dirty="0" err="1">
                          <a:solidFill>
                            <a:srgbClr val="7030A0"/>
                          </a:solidFill>
                          <a:latin typeface="Arial Nova Cond" panose="020B0506020202020204" pitchFamily="34" charset="0"/>
                        </a:rPr>
                        <a:t>t</a:t>
                      </a:r>
                      <a:r>
                        <a:rPr lang="en-US" sz="500" b="0" baseline="-25000" dirty="0" err="1">
                          <a:solidFill>
                            <a:srgbClr val="7030A0"/>
                          </a:solidFill>
                          <a:latin typeface="Arial Nova Cond" panose="020B0506020202020204" pitchFamily="34" charset="0"/>
                        </a:rPr>
                        <a:t>c</a:t>
                      </a:r>
                      <a:r>
                        <a:rPr lang="en-US" sz="500" b="0" dirty="0">
                          <a:solidFill>
                            <a:srgbClr val="7030A0"/>
                          </a:solidFill>
                          <a:latin typeface="Arial Nova Cond" panose="020B0506020202020204" pitchFamily="34" charset="0"/>
                        </a:rPr>
                        <a:t>; </a:t>
                      </a:r>
                      <a:r>
                        <a:rPr lang="en-US" sz="500" b="0" dirty="0" err="1">
                          <a:solidFill>
                            <a:srgbClr val="7030A0"/>
                          </a:solidFill>
                          <a:latin typeface="Arial Nova Cond" panose="020B0506020202020204" pitchFamily="34" charset="0"/>
                        </a:rPr>
                        <a:t>t</a:t>
                      </a:r>
                      <a:r>
                        <a:rPr lang="en-US" sz="500" b="0" baseline="-25000" dirty="0" err="1">
                          <a:solidFill>
                            <a:srgbClr val="7030A0"/>
                          </a:solidFill>
                          <a:latin typeface="Arial Nova Cond" panose="020B0506020202020204" pitchFamily="34" charset="0"/>
                        </a:rPr>
                        <a:t>c</a:t>
                      </a:r>
                      <a:r>
                        <a:rPr lang="en-US" sz="500" b="0" baseline="-25000" dirty="0">
                          <a:solidFill>
                            <a:srgbClr val="7030A0"/>
                          </a:solidFill>
                          <a:latin typeface="Arial Nova Cond" panose="020B0506020202020204" pitchFamily="34" charset="0"/>
                        </a:rPr>
                        <a:t> </a:t>
                      </a:r>
                      <a:r>
                        <a:rPr lang="en-US" sz="500" b="0" dirty="0">
                          <a:solidFill>
                            <a:srgbClr val="7030A0"/>
                          </a:solidFill>
                          <a:latin typeface="Arial Nova Cond" panose="020B0506020202020204" pitchFamily="34" charset="0"/>
                        </a:rPr>
                        <a:t>&gt; t</a:t>
                      </a:r>
                      <a:r>
                        <a:rPr lang="en-US" sz="500" b="0" baseline="-25000" dirty="0">
                          <a:solidFill>
                            <a:srgbClr val="7030A0"/>
                          </a:solidFill>
                          <a:latin typeface="Arial Nova Cond" panose="020B0506020202020204" pitchFamily="34" charset="0"/>
                        </a:rPr>
                        <a:t>0 </a:t>
                      </a:r>
                      <a:r>
                        <a:rPr lang="en-US" sz="500" b="0" dirty="0">
                          <a:solidFill>
                            <a:srgbClr val="7030A0"/>
                          </a:solidFill>
                          <a:latin typeface="Arial Nova Cond" panose="020B0506020202020204" pitchFamily="34" charset="0"/>
                        </a:rPr>
                        <a:t>(r &lt; 1), t</a:t>
                      </a:r>
                      <a:r>
                        <a:rPr lang="en-US" sz="500" b="0" baseline="-25000" dirty="0">
                          <a:solidFill>
                            <a:srgbClr val="7030A0"/>
                          </a:solidFill>
                          <a:latin typeface="Arial Nova Cond" panose="020B0506020202020204" pitchFamily="34" charset="0"/>
                        </a:rPr>
                        <a:t>0</a:t>
                      </a:r>
                      <a:r>
                        <a:rPr lang="en-US" sz="500" b="0" dirty="0">
                          <a:solidFill>
                            <a:srgbClr val="7030A0"/>
                          </a:solidFill>
                          <a:latin typeface="Arial Nova Cond" panose="020B0506020202020204" pitchFamily="34" charset="0"/>
                        </a:rPr>
                        <a:t> = </a:t>
                      </a:r>
                      <a:r>
                        <a:rPr lang="en-US" sz="500" b="0" dirty="0" err="1">
                          <a:solidFill>
                            <a:srgbClr val="7030A0"/>
                          </a:solidFill>
                          <a:latin typeface="Arial Nova Cond" panose="020B0506020202020204" pitchFamily="34" charset="0"/>
                        </a:rPr>
                        <a:t>l</a:t>
                      </a:r>
                      <a:r>
                        <a:rPr lang="en-US" sz="500" b="0" baseline="-25000" dirty="0" err="1">
                          <a:solidFill>
                            <a:srgbClr val="7030A0"/>
                          </a:solidFill>
                          <a:latin typeface="Arial Nova Cond" panose="020B0506020202020204" pitchFamily="34" charset="0"/>
                        </a:rPr>
                        <a:t>s</a:t>
                      </a:r>
                      <a:r>
                        <a:rPr lang="en-US" sz="500" b="0" dirty="0" err="1">
                          <a:solidFill>
                            <a:srgbClr val="7030A0"/>
                          </a:solidFill>
                          <a:latin typeface="Arial Nova Cond" panose="020B0506020202020204" pitchFamily="34" charset="0"/>
                        </a:rPr>
                        <a:t>sin</a:t>
                      </a:r>
                      <a:r>
                        <a:rPr lang="el-GR" sz="500" b="0" dirty="0">
                          <a:solidFill>
                            <a:srgbClr val="7030A0"/>
                          </a:solidFill>
                          <a:latin typeface="Arial Nova Cond" panose="020B0506020202020204" pitchFamily="34" charset="0"/>
                        </a:rPr>
                        <a:t>φ</a:t>
                      </a:r>
                      <a:r>
                        <a:rPr lang="en-SG" sz="500" b="0" dirty="0">
                          <a:solidFill>
                            <a:srgbClr val="7030A0"/>
                          </a:solidFill>
                          <a:latin typeface="Arial Nova Cond" panose="020B0506020202020204" pitchFamily="34" charset="0"/>
                        </a:rPr>
                        <a:t>; </a:t>
                      </a:r>
                      <a:r>
                        <a:rPr lang="en-US" sz="500" b="0" dirty="0" err="1">
                          <a:solidFill>
                            <a:srgbClr val="7030A0"/>
                          </a:solidFill>
                          <a:latin typeface="Arial Nova Cond" panose="020B0506020202020204" pitchFamily="34" charset="0"/>
                        </a:rPr>
                        <a:t>t</a:t>
                      </a:r>
                      <a:r>
                        <a:rPr lang="en-US" sz="500" b="0" baseline="-25000" dirty="0" err="1">
                          <a:solidFill>
                            <a:srgbClr val="7030A0"/>
                          </a:solidFill>
                          <a:latin typeface="Arial Nova Cond" panose="020B0506020202020204" pitchFamily="34" charset="0"/>
                        </a:rPr>
                        <a:t>c</a:t>
                      </a:r>
                      <a:r>
                        <a:rPr lang="en-US" sz="500" b="0" baseline="-25000" dirty="0">
                          <a:solidFill>
                            <a:srgbClr val="7030A0"/>
                          </a:solidFill>
                          <a:latin typeface="Arial Nova Cond" panose="020B0506020202020204" pitchFamily="34" charset="0"/>
                        </a:rPr>
                        <a:t> </a:t>
                      </a:r>
                      <a:r>
                        <a:rPr lang="en-SG" sz="500" b="0" dirty="0">
                          <a:solidFill>
                            <a:srgbClr val="7030A0"/>
                          </a:solidFill>
                          <a:latin typeface="Arial Nova Cond" panose="020B0506020202020204" pitchFamily="34" charset="0"/>
                        </a:rPr>
                        <a:t>= </a:t>
                      </a:r>
                      <a:r>
                        <a:rPr lang="en-US" sz="500" b="0" dirty="0" err="1">
                          <a:solidFill>
                            <a:srgbClr val="7030A0"/>
                          </a:solidFill>
                          <a:latin typeface="Arial Nova Cond" panose="020B0506020202020204" pitchFamily="34" charset="0"/>
                        </a:rPr>
                        <a:t>l</a:t>
                      </a:r>
                      <a:r>
                        <a:rPr lang="en-US" sz="500" b="0" baseline="-25000" dirty="0" err="1">
                          <a:solidFill>
                            <a:srgbClr val="7030A0"/>
                          </a:solidFill>
                          <a:latin typeface="Arial Nova Cond" panose="020B0506020202020204" pitchFamily="34" charset="0"/>
                        </a:rPr>
                        <a:t>s</a:t>
                      </a:r>
                      <a:r>
                        <a:rPr lang="en-US" sz="500" b="0" dirty="0" err="1">
                          <a:solidFill>
                            <a:srgbClr val="7030A0"/>
                          </a:solidFill>
                          <a:latin typeface="Arial Nova Cond" panose="020B0506020202020204" pitchFamily="34" charset="0"/>
                        </a:rPr>
                        <a:t>sin</a:t>
                      </a:r>
                      <a:r>
                        <a:rPr lang="en-SG" sz="500" b="0" dirty="0">
                          <a:solidFill>
                            <a:srgbClr val="7030A0"/>
                          </a:solidFill>
                          <a:latin typeface="Arial Nova Cond" panose="020B0506020202020204" pitchFamily="34" charset="0"/>
                        </a:rPr>
                        <a:t>∠ABC, </a:t>
                      </a:r>
                      <a:r>
                        <a:rPr lang="en-US" sz="500" b="0" dirty="0">
                          <a:solidFill>
                            <a:srgbClr val="7030A0"/>
                          </a:solidFill>
                          <a:latin typeface="Arial Nova Cond" panose="020B0506020202020204" pitchFamily="34" charset="0"/>
                        </a:rPr>
                        <a:t>r = t</a:t>
                      </a:r>
                      <a:r>
                        <a:rPr lang="en-US" sz="500" b="0" baseline="-25000" dirty="0">
                          <a:solidFill>
                            <a:srgbClr val="7030A0"/>
                          </a:solidFill>
                          <a:latin typeface="Arial Nova Cond" panose="020B0506020202020204" pitchFamily="34" charset="0"/>
                        </a:rPr>
                        <a:t>0</a:t>
                      </a:r>
                      <a:r>
                        <a:rPr lang="en-US" sz="500" b="0" dirty="0">
                          <a:solidFill>
                            <a:srgbClr val="7030A0"/>
                          </a:solidFill>
                          <a:latin typeface="Arial Nova Cond" panose="020B0506020202020204" pitchFamily="34" charset="0"/>
                        </a:rPr>
                        <a:t>/</a:t>
                      </a:r>
                      <a:r>
                        <a:rPr lang="en-US" sz="500" b="0" dirty="0" err="1">
                          <a:solidFill>
                            <a:srgbClr val="7030A0"/>
                          </a:solidFill>
                          <a:latin typeface="Arial Nova Cond" panose="020B0506020202020204" pitchFamily="34" charset="0"/>
                        </a:rPr>
                        <a:t>t</a:t>
                      </a:r>
                      <a:r>
                        <a:rPr lang="en-US" sz="500" b="0" baseline="-25000" dirty="0" err="1">
                          <a:solidFill>
                            <a:srgbClr val="7030A0"/>
                          </a:solidFill>
                          <a:latin typeface="Arial Nova Cond" panose="020B0506020202020204" pitchFamily="34" charset="0"/>
                        </a:rPr>
                        <a:t>c</a:t>
                      </a:r>
                      <a:r>
                        <a:rPr lang="en-US" sz="500" b="0" baseline="-25000" dirty="0">
                          <a:solidFill>
                            <a:srgbClr val="7030A0"/>
                          </a:solidFill>
                          <a:latin typeface="Arial Nova Cond" panose="020B0506020202020204" pitchFamily="34" charset="0"/>
                        </a:rPr>
                        <a:t> </a:t>
                      </a:r>
                      <a:r>
                        <a:rPr lang="en-US" sz="500" b="0" dirty="0">
                          <a:solidFill>
                            <a:srgbClr val="7030A0"/>
                          </a:solidFill>
                          <a:latin typeface="Arial Nova Cond" panose="020B0506020202020204" pitchFamily="34" charset="0"/>
                        </a:rPr>
                        <a:t>= sin</a:t>
                      </a:r>
                      <a:r>
                        <a:rPr lang="el-GR" sz="500" b="0" dirty="0">
                          <a:solidFill>
                            <a:srgbClr val="7030A0"/>
                          </a:solidFill>
                          <a:latin typeface="Arial Nova Cond" panose="020B0506020202020204" pitchFamily="34" charset="0"/>
                        </a:rPr>
                        <a:t>φ</a:t>
                      </a:r>
                      <a:r>
                        <a:rPr lang="en-SG" sz="500" b="0" dirty="0">
                          <a:solidFill>
                            <a:srgbClr val="7030A0"/>
                          </a:solidFill>
                          <a:latin typeface="Arial Nova Cond" panose="020B0506020202020204" pitchFamily="34" charset="0"/>
                        </a:rPr>
                        <a:t>/</a:t>
                      </a:r>
                      <a:r>
                        <a:rPr lang="en-US" sz="500" b="0" dirty="0">
                          <a:solidFill>
                            <a:srgbClr val="7030A0"/>
                          </a:solidFill>
                          <a:latin typeface="Arial Nova Cond" panose="020B0506020202020204" pitchFamily="34" charset="0"/>
                        </a:rPr>
                        <a:t>cos (</a:t>
                      </a:r>
                      <a:r>
                        <a:rPr lang="el-GR" sz="500" b="0" dirty="0">
                          <a:solidFill>
                            <a:srgbClr val="7030A0"/>
                          </a:solidFill>
                          <a:latin typeface="Arial Nova Cond" panose="020B0506020202020204" pitchFamily="34" charset="0"/>
                        </a:rPr>
                        <a:t>φ</a:t>
                      </a:r>
                      <a:r>
                        <a:rPr lang="en-SG" sz="500" b="0" dirty="0">
                          <a:solidFill>
                            <a:srgbClr val="7030A0"/>
                          </a:solidFill>
                          <a:latin typeface="Arial Nova Cond" panose="020B0506020202020204" pitchFamily="34" charset="0"/>
                        </a:rPr>
                        <a:t> - </a:t>
                      </a:r>
                      <a:r>
                        <a:rPr lang="el-GR" sz="500" b="0" dirty="0">
                          <a:solidFill>
                            <a:srgbClr val="7030A0"/>
                          </a:solidFill>
                          <a:latin typeface="Arial Nova Cond" panose="020B0506020202020204" pitchFamily="34" charset="0"/>
                        </a:rPr>
                        <a:t>α</a:t>
                      </a:r>
                      <a:r>
                        <a:rPr lang="en-US" sz="500" b="0" dirty="0">
                          <a:solidFill>
                            <a:srgbClr val="7030A0"/>
                          </a:solidFill>
                          <a:latin typeface="Arial Nova Cond" panose="020B0506020202020204" pitchFamily="34" charset="0"/>
                        </a:rPr>
                        <a:t>)</a:t>
                      </a:r>
                      <a:r>
                        <a:rPr lang="en-US" sz="500" b="0" dirty="0">
                          <a:solidFill>
                            <a:schemeClr val="tx1"/>
                          </a:solidFill>
                          <a:latin typeface="Arial Nova Cond" panose="020B0506020202020204" pitchFamily="34" charset="0"/>
                        </a:rPr>
                        <a:t>, </a:t>
                      </a:r>
                      <a:r>
                        <a:rPr lang="en-US" sz="500" b="0" dirty="0">
                          <a:solidFill>
                            <a:schemeClr val="accent1"/>
                          </a:solidFill>
                          <a:latin typeface="Arial Nova Cond" panose="020B0506020202020204" pitchFamily="34" charset="0"/>
                        </a:rPr>
                        <a:t>Shear angle </a:t>
                      </a:r>
                      <a:r>
                        <a:rPr lang="el-GR" sz="500" b="0" dirty="0">
                          <a:solidFill>
                            <a:schemeClr val="accent1"/>
                          </a:solidFill>
                          <a:latin typeface="Arial Nova Cond" panose="020B0506020202020204" pitchFamily="34" charset="0"/>
                        </a:rPr>
                        <a:t>φ</a:t>
                      </a:r>
                      <a:r>
                        <a:rPr lang="en-SG" sz="500" b="0" dirty="0">
                          <a:solidFill>
                            <a:schemeClr val="accent1"/>
                          </a:solidFill>
                          <a:latin typeface="Arial Nova Cond" panose="020B0506020202020204" pitchFamily="34" charset="0"/>
                        </a:rPr>
                        <a:t> – </a:t>
                      </a:r>
                      <a:r>
                        <a:rPr lang="en-US" sz="500" b="0" dirty="0">
                          <a:solidFill>
                            <a:srgbClr val="7030A0"/>
                          </a:solidFill>
                          <a:latin typeface="Arial Nova Cond" panose="020B0506020202020204" pitchFamily="34" charset="0"/>
                        </a:rPr>
                        <a:t>r = t</a:t>
                      </a:r>
                      <a:r>
                        <a:rPr lang="en-US" sz="500" b="0" baseline="-25000" dirty="0">
                          <a:solidFill>
                            <a:srgbClr val="7030A0"/>
                          </a:solidFill>
                          <a:latin typeface="Arial Nova Cond" panose="020B0506020202020204" pitchFamily="34" charset="0"/>
                        </a:rPr>
                        <a:t>0</a:t>
                      </a:r>
                      <a:r>
                        <a:rPr lang="en-US" sz="500" b="0" dirty="0">
                          <a:solidFill>
                            <a:srgbClr val="7030A0"/>
                          </a:solidFill>
                          <a:latin typeface="Arial Nova Cond" panose="020B0506020202020204" pitchFamily="34" charset="0"/>
                        </a:rPr>
                        <a:t>/</a:t>
                      </a:r>
                      <a:r>
                        <a:rPr lang="en-US" sz="500" b="0" dirty="0" err="1">
                          <a:solidFill>
                            <a:srgbClr val="7030A0"/>
                          </a:solidFill>
                          <a:latin typeface="Arial Nova Cond" panose="020B0506020202020204" pitchFamily="34" charset="0"/>
                        </a:rPr>
                        <a:t>t</a:t>
                      </a:r>
                      <a:r>
                        <a:rPr lang="en-US" sz="500" b="0" baseline="-25000" dirty="0" err="1">
                          <a:solidFill>
                            <a:srgbClr val="7030A0"/>
                          </a:solidFill>
                          <a:latin typeface="Arial Nova Cond" panose="020B0506020202020204" pitchFamily="34" charset="0"/>
                        </a:rPr>
                        <a:t>c</a:t>
                      </a:r>
                      <a:r>
                        <a:rPr lang="en-US" sz="500" b="0" dirty="0">
                          <a:solidFill>
                            <a:srgbClr val="7030A0"/>
                          </a:solidFill>
                          <a:latin typeface="Arial Nova Cond" panose="020B0506020202020204" pitchFamily="34" charset="0"/>
                        </a:rPr>
                        <a:t> = sin </a:t>
                      </a:r>
                      <a:r>
                        <a:rPr lang="el-GR" sz="500" b="0" dirty="0">
                          <a:solidFill>
                            <a:srgbClr val="7030A0"/>
                          </a:solidFill>
                          <a:latin typeface="Arial Nova Cond" panose="020B0506020202020204" pitchFamily="34" charset="0"/>
                        </a:rPr>
                        <a:t>φ</a:t>
                      </a:r>
                      <a:r>
                        <a:rPr lang="en-US" sz="500" b="0" dirty="0">
                          <a:solidFill>
                            <a:srgbClr val="7030A0"/>
                          </a:solidFill>
                          <a:latin typeface="Arial Nova Cond" panose="020B0506020202020204" pitchFamily="34" charset="0"/>
                        </a:rPr>
                        <a:t>/cos(</a:t>
                      </a:r>
                      <a:r>
                        <a:rPr lang="el-GR" sz="500" b="0" dirty="0">
                          <a:solidFill>
                            <a:srgbClr val="7030A0"/>
                          </a:solidFill>
                          <a:latin typeface="Arial Nova Cond" panose="020B0506020202020204" pitchFamily="34" charset="0"/>
                        </a:rPr>
                        <a:t>φ</a:t>
                      </a:r>
                      <a:r>
                        <a:rPr lang="en-SG" sz="500" b="0" dirty="0">
                          <a:solidFill>
                            <a:srgbClr val="7030A0"/>
                          </a:solidFill>
                          <a:latin typeface="Arial Nova Cond" panose="020B0506020202020204" pitchFamily="34" charset="0"/>
                        </a:rPr>
                        <a:t> - </a:t>
                      </a:r>
                      <a:r>
                        <a:rPr lang="el-GR" sz="500" b="0" dirty="0">
                          <a:solidFill>
                            <a:srgbClr val="7030A0"/>
                          </a:solidFill>
                          <a:latin typeface="Arial Nova Cond" panose="020B0506020202020204" pitchFamily="34" charset="0"/>
                        </a:rPr>
                        <a:t>α</a:t>
                      </a:r>
                      <a:r>
                        <a:rPr lang="en-US" sz="500" b="0" dirty="0">
                          <a:solidFill>
                            <a:srgbClr val="7030A0"/>
                          </a:solidFill>
                          <a:latin typeface="Arial Nova Cond" panose="020B0506020202020204" pitchFamily="34" charset="0"/>
                        </a:rPr>
                        <a:t>); r cos (</a:t>
                      </a:r>
                      <a:r>
                        <a:rPr lang="el-GR" sz="500" b="0" dirty="0">
                          <a:solidFill>
                            <a:srgbClr val="7030A0"/>
                          </a:solidFill>
                          <a:latin typeface="Arial Nova Cond" panose="020B0506020202020204" pitchFamily="34" charset="0"/>
                        </a:rPr>
                        <a:t>φ</a:t>
                      </a:r>
                      <a:r>
                        <a:rPr lang="en-SG" sz="500" b="0" dirty="0">
                          <a:solidFill>
                            <a:srgbClr val="7030A0"/>
                          </a:solidFill>
                          <a:latin typeface="Arial Nova Cond" panose="020B0506020202020204" pitchFamily="34" charset="0"/>
                        </a:rPr>
                        <a:t> - </a:t>
                      </a:r>
                      <a:r>
                        <a:rPr lang="el-GR" sz="500" b="0" dirty="0">
                          <a:solidFill>
                            <a:srgbClr val="7030A0"/>
                          </a:solidFill>
                          <a:latin typeface="Arial Nova Cond" panose="020B0506020202020204" pitchFamily="34" charset="0"/>
                        </a:rPr>
                        <a:t>α</a:t>
                      </a:r>
                      <a:r>
                        <a:rPr lang="en-US" sz="500" b="0" dirty="0">
                          <a:solidFill>
                            <a:srgbClr val="7030A0"/>
                          </a:solidFill>
                          <a:latin typeface="Arial Nova Cond" panose="020B0506020202020204" pitchFamily="34" charset="0"/>
                        </a:rPr>
                        <a:t>) = sin </a:t>
                      </a:r>
                      <a:r>
                        <a:rPr lang="el-GR" sz="500" b="0" dirty="0">
                          <a:solidFill>
                            <a:srgbClr val="7030A0"/>
                          </a:solidFill>
                          <a:latin typeface="Arial Nova Cond" panose="020B0506020202020204" pitchFamily="34" charset="0"/>
                        </a:rPr>
                        <a:t>φ</a:t>
                      </a:r>
                      <a:r>
                        <a:rPr lang="en-SG" sz="500" b="0" dirty="0">
                          <a:solidFill>
                            <a:srgbClr val="7030A0"/>
                          </a:solidFill>
                          <a:latin typeface="Arial Nova Cond" panose="020B0506020202020204" pitchFamily="34" charset="0"/>
                        </a:rPr>
                        <a:t>; </a:t>
                      </a:r>
                      <a:r>
                        <a:rPr lang="en-US" sz="500" b="0" dirty="0">
                          <a:solidFill>
                            <a:srgbClr val="7030A0"/>
                          </a:solidFill>
                          <a:latin typeface="Arial Nova Cond" panose="020B0506020202020204" pitchFamily="34" charset="0"/>
                        </a:rPr>
                        <a:t>r (cos</a:t>
                      </a:r>
                      <a:r>
                        <a:rPr lang="el-GR" sz="500" b="0" dirty="0">
                          <a:solidFill>
                            <a:srgbClr val="7030A0"/>
                          </a:solidFill>
                          <a:latin typeface="Arial Nova Cond" panose="020B0506020202020204" pitchFamily="34" charset="0"/>
                        </a:rPr>
                        <a:t>φ</a:t>
                      </a:r>
                      <a:r>
                        <a:rPr lang="en-US" sz="500" b="0" dirty="0">
                          <a:solidFill>
                            <a:srgbClr val="7030A0"/>
                          </a:solidFill>
                          <a:latin typeface="Arial Nova Cond" panose="020B0506020202020204" pitchFamily="34" charset="0"/>
                        </a:rPr>
                        <a:t>cos</a:t>
                      </a:r>
                      <a:r>
                        <a:rPr lang="el-GR" sz="500" b="0" dirty="0">
                          <a:solidFill>
                            <a:srgbClr val="7030A0"/>
                          </a:solidFill>
                          <a:latin typeface="Arial Nova Cond" panose="020B0506020202020204" pitchFamily="34" charset="0"/>
                        </a:rPr>
                        <a:t>α</a:t>
                      </a:r>
                      <a:r>
                        <a:rPr lang="en-SG" sz="500" b="0" dirty="0">
                          <a:solidFill>
                            <a:srgbClr val="7030A0"/>
                          </a:solidFill>
                          <a:latin typeface="Arial Nova Cond" panose="020B0506020202020204" pitchFamily="34" charset="0"/>
                        </a:rPr>
                        <a:t> + </a:t>
                      </a:r>
                      <a:r>
                        <a:rPr lang="en-US" sz="500" b="0" dirty="0">
                          <a:solidFill>
                            <a:srgbClr val="7030A0"/>
                          </a:solidFill>
                          <a:latin typeface="Arial Nova Cond" panose="020B0506020202020204" pitchFamily="34" charset="0"/>
                        </a:rPr>
                        <a:t>sin</a:t>
                      </a:r>
                      <a:r>
                        <a:rPr lang="el-GR" sz="500" b="0" dirty="0">
                          <a:solidFill>
                            <a:srgbClr val="7030A0"/>
                          </a:solidFill>
                          <a:latin typeface="Arial Nova Cond" panose="020B0506020202020204" pitchFamily="34" charset="0"/>
                        </a:rPr>
                        <a:t>φ</a:t>
                      </a:r>
                      <a:r>
                        <a:rPr lang="en-US" sz="500" b="0" dirty="0">
                          <a:solidFill>
                            <a:srgbClr val="7030A0"/>
                          </a:solidFill>
                          <a:latin typeface="Arial Nova Cond" panose="020B0506020202020204" pitchFamily="34" charset="0"/>
                        </a:rPr>
                        <a:t>sin</a:t>
                      </a:r>
                      <a:r>
                        <a:rPr lang="el-GR" sz="500" b="0" dirty="0">
                          <a:solidFill>
                            <a:srgbClr val="7030A0"/>
                          </a:solidFill>
                          <a:latin typeface="Arial Nova Cond" panose="020B0506020202020204" pitchFamily="34" charset="0"/>
                        </a:rPr>
                        <a:t>α</a:t>
                      </a:r>
                      <a:r>
                        <a:rPr lang="en-SG" sz="500" b="0" dirty="0">
                          <a:solidFill>
                            <a:srgbClr val="7030A0"/>
                          </a:solidFill>
                          <a:latin typeface="Arial Nova Cond" panose="020B0506020202020204" pitchFamily="34" charset="0"/>
                        </a:rPr>
                        <a:t> </a:t>
                      </a:r>
                      <a:r>
                        <a:rPr lang="en-US" sz="500" b="0" dirty="0">
                          <a:solidFill>
                            <a:srgbClr val="7030A0"/>
                          </a:solidFill>
                          <a:latin typeface="Arial Nova Cond" panose="020B0506020202020204" pitchFamily="34" charset="0"/>
                        </a:rPr>
                        <a:t>) = sin </a:t>
                      </a:r>
                      <a:r>
                        <a:rPr lang="el-GR" sz="500" b="0" dirty="0">
                          <a:solidFill>
                            <a:srgbClr val="7030A0"/>
                          </a:solidFill>
                          <a:latin typeface="Arial Nova Cond" panose="020B0506020202020204" pitchFamily="34" charset="0"/>
                        </a:rPr>
                        <a:t>φ</a:t>
                      </a:r>
                      <a:r>
                        <a:rPr lang="en-SG" sz="500" b="0" dirty="0">
                          <a:solidFill>
                            <a:srgbClr val="7030A0"/>
                          </a:solidFill>
                          <a:latin typeface="Arial Nova Cond" panose="020B0506020202020204" pitchFamily="34" charset="0"/>
                        </a:rPr>
                        <a:t>, Divide by cos </a:t>
                      </a:r>
                      <a:r>
                        <a:rPr lang="el-GR" sz="500" b="0" dirty="0">
                          <a:solidFill>
                            <a:srgbClr val="7030A0"/>
                          </a:solidFill>
                          <a:latin typeface="Arial Nova Cond" panose="020B0506020202020204" pitchFamily="34" charset="0"/>
                        </a:rPr>
                        <a:t>φ</a:t>
                      </a:r>
                      <a:r>
                        <a:rPr lang="en-SG" sz="500" b="0" dirty="0">
                          <a:solidFill>
                            <a:srgbClr val="7030A0"/>
                          </a:solidFill>
                          <a:latin typeface="Arial Nova Cond" panose="020B0506020202020204" pitchFamily="34" charset="0"/>
                        </a:rPr>
                        <a:t>: </a:t>
                      </a:r>
                      <a:r>
                        <a:rPr lang="es-ES" sz="500" b="0" dirty="0">
                          <a:solidFill>
                            <a:srgbClr val="7030A0"/>
                          </a:solidFill>
                          <a:latin typeface="Arial Nova Cond" panose="020B0506020202020204" pitchFamily="34" charset="0"/>
                        </a:rPr>
                        <a:t>r (cos </a:t>
                      </a:r>
                      <a:r>
                        <a:rPr lang="el-GR" sz="500" b="0" dirty="0">
                          <a:solidFill>
                            <a:srgbClr val="7030A0"/>
                          </a:solidFill>
                          <a:latin typeface="Arial Nova Cond" panose="020B0506020202020204" pitchFamily="34" charset="0"/>
                        </a:rPr>
                        <a:t>α</a:t>
                      </a:r>
                      <a:r>
                        <a:rPr lang="es-ES" sz="500" b="0" dirty="0">
                          <a:solidFill>
                            <a:srgbClr val="7030A0"/>
                          </a:solidFill>
                          <a:latin typeface="Arial Nova Cond" panose="020B0506020202020204" pitchFamily="34" charset="0"/>
                        </a:rPr>
                        <a:t> + tan </a:t>
                      </a:r>
                      <a:r>
                        <a:rPr lang="el-GR" sz="500" b="0" dirty="0">
                          <a:solidFill>
                            <a:srgbClr val="7030A0"/>
                          </a:solidFill>
                          <a:latin typeface="Arial Nova Cond" panose="020B0506020202020204" pitchFamily="34" charset="0"/>
                        </a:rPr>
                        <a:t>φ</a:t>
                      </a:r>
                      <a:r>
                        <a:rPr lang="es-ES" sz="500" b="0" dirty="0">
                          <a:solidFill>
                            <a:srgbClr val="7030A0"/>
                          </a:solidFill>
                          <a:latin typeface="Arial Nova Cond" panose="020B0506020202020204" pitchFamily="34" charset="0"/>
                        </a:rPr>
                        <a:t> sin </a:t>
                      </a:r>
                      <a:r>
                        <a:rPr lang="el-GR" sz="500" b="0" dirty="0">
                          <a:solidFill>
                            <a:srgbClr val="7030A0"/>
                          </a:solidFill>
                          <a:latin typeface="Arial Nova Cond" panose="020B0506020202020204" pitchFamily="34" charset="0"/>
                        </a:rPr>
                        <a:t>α</a:t>
                      </a:r>
                      <a:r>
                        <a:rPr lang="es-ES" sz="500" b="0" dirty="0">
                          <a:solidFill>
                            <a:srgbClr val="7030A0"/>
                          </a:solidFill>
                          <a:latin typeface="Arial Nova Cond" panose="020B0506020202020204" pitchFamily="34" charset="0"/>
                        </a:rPr>
                        <a:t>) = tan </a:t>
                      </a:r>
                      <a:r>
                        <a:rPr lang="el-GR" sz="500" b="0" dirty="0">
                          <a:solidFill>
                            <a:srgbClr val="7030A0"/>
                          </a:solidFill>
                          <a:latin typeface="Arial Nova Cond" panose="020B0506020202020204" pitchFamily="34" charset="0"/>
                        </a:rPr>
                        <a:t>φ</a:t>
                      </a:r>
                      <a:r>
                        <a:rPr lang="es-ES" sz="500" b="0" dirty="0">
                          <a:solidFill>
                            <a:srgbClr val="7030A0"/>
                          </a:solidFill>
                          <a:latin typeface="Arial Nova Cond" panose="020B0506020202020204" pitchFamily="34" charset="0"/>
                        </a:rPr>
                        <a:t> tan </a:t>
                      </a:r>
                      <a:r>
                        <a:rPr lang="el-GR" sz="500" b="0" dirty="0">
                          <a:solidFill>
                            <a:srgbClr val="7030A0"/>
                          </a:solidFill>
                          <a:latin typeface="Arial Nova Cond" panose="020B0506020202020204" pitchFamily="34" charset="0"/>
                        </a:rPr>
                        <a:t>φ</a:t>
                      </a:r>
                      <a:r>
                        <a:rPr lang="es-ES" sz="500" b="0" dirty="0">
                          <a:solidFill>
                            <a:srgbClr val="7030A0"/>
                          </a:solidFill>
                          <a:latin typeface="Arial Nova Cond" panose="020B0506020202020204" pitchFamily="34" charset="0"/>
                        </a:rPr>
                        <a:t> (1 – r sin </a:t>
                      </a:r>
                      <a:r>
                        <a:rPr lang="el-GR" sz="500" b="0" dirty="0">
                          <a:solidFill>
                            <a:srgbClr val="7030A0"/>
                          </a:solidFill>
                          <a:latin typeface="Arial Nova Cond" panose="020B0506020202020204" pitchFamily="34" charset="0"/>
                        </a:rPr>
                        <a:t>α</a:t>
                      </a:r>
                      <a:r>
                        <a:rPr lang="es-ES" sz="500" b="0" dirty="0">
                          <a:solidFill>
                            <a:srgbClr val="7030A0"/>
                          </a:solidFill>
                          <a:latin typeface="Arial Nova Cond" panose="020B0506020202020204" pitchFamily="34" charset="0"/>
                        </a:rPr>
                        <a:t>) = r cos </a:t>
                      </a:r>
                      <a:r>
                        <a:rPr lang="el-GR" sz="500" b="0" dirty="0">
                          <a:solidFill>
                            <a:srgbClr val="7030A0"/>
                          </a:solidFill>
                          <a:latin typeface="Arial Nova Cond" panose="020B0506020202020204" pitchFamily="34" charset="0"/>
                        </a:rPr>
                        <a:t>α</a:t>
                      </a:r>
                      <a:r>
                        <a:rPr lang="en-SG" sz="500" b="0" dirty="0">
                          <a:solidFill>
                            <a:srgbClr val="7030A0"/>
                          </a:solidFill>
                          <a:latin typeface="Arial Nova Cond" panose="020B0506020202020204" pitchFamily="34" charset="0"/>
                        </a:rPr>
                        <a:t>, </a:t>
                      </a:r>
                      <a:r>
                        <a:rPr lang="es-ES" sz="500" b="0" dirty="0">
                          <a:solidFill>
                            <a:srgbClr val="7030A0"/>
                          </a:solidFill>
                          <a:latin typeface="Arial Nova Cond" panose="020B0506020202020204" pitchFamily="34" charset="0"/>
                        </a:rPr>
                        <a:t>tan </a:t>
                      </a:r>
                      <a:r>
                        <a:rPr lang="el-GR" sz="500" b="0" dirty="0">
                          <a:solidFill>
                            <a:srgbClr val="7030A0"/>
                          </a:solidFill>
                          <a:latin typeface="Arial Nova Cond" panose="020B0506020202020204" pitchFamily="34" charset="0"/>
                        </a:rPr>
                        <a:t>φ</a:t>
                      </a:r>
                      <a:r>
                        <a:rPr lang="es-ES" sz="500" b="0" dirty="0">
                          <a:solidFill>
                            <a:srgbClr val="7030A0"/>
                          </a:solidFill>
                          <a:latin typeface="Arial Nova Cond" panose="020B0506020202020204" pitchFamily="34" charset="0"/>
                        </a:rPr>
                        <a:t> = r cos </a:t>
                      </a:r>
                      <a:r>
                        <a:rPr lang="el-GR" sz="500" b="0" dirty="0">
                          <a:solidFill>
                            <a:srgbClr val="7030A0"/>
                          </a:solidFill>
                          <a:latin typeface="Arial Nova Cond" panose="020B0506020202020204" pitchFamily="34" charset="0"/>
                        </a:rPr>
                        <a:t>α</a:t>
                      </a:r>
                      <a:r>
                        <a:rPr lang="en-SG" sz="500" b="0" dirty="0">
                          <a:solidFill>
                            <a:srgbClr val="7030A0"/>
                          </a:solidFill>
                          <a:latin typeface="Arial Nova Cond" panose="020B0506020202020204" pitchFamily="34" charset="0"/>
                        </a:rPr>
                        <a:t>/1 - r sin </a:t>
                      </a:r>
                      <a:r>
                        <a:rPr lang="el-GR" sz="500" b="0" dirty="0">
                          <a:solidFill>
                            <a:srgbClr val="7030A0"/>
                          </a:solidFill>
                          <a:latin typeface="Arial Nova Cond" panose="020B0506020202020204" pitchFamily="34" charset="0"/>
                        </a:rPr>
                        <a:t>α</a:t>
                      </a:r>
                      <a:r>
                        <a:rPr lang="en-SG" sz="500" b="0" dirty="0">
                          <a:latin typeface="Arial Nova Cond" panose="020B0506020202020204" pitchFamily="34" charset="0"/>
                        </a:rPr>
                        <a:t>; </a:t>
                      </a:r>
                      <a:r>
                        <a:rPr lang="en-US" sz="500" b="0" dirty="0">
                          <a:solidFill>
                            <a:schemeClr val="accent1"/>
                          </a:solidFill>
                          <a:latin typeface="Arial Nova Cond" panose="020B0506020202020204" pitchFamily="34" charset="0"/>
                        </a:rPr>
                        <a:t>Shear Strain </a:t>
                      </a:r>
                      <a:r>
                        <a:rPr lang="el-GR" sz="500" b="0" dirty="0">
                          <a:solidFill>
                            <a:srgbClr val="7030A0"/>
                          </a:solidFill>
                          <a:latin typeface="Arial Nova Cond" panose="020B0506020202020204" pitchFamily="34" charset="0"/>
                        </a:rPr>
                        <a:t>γ</a:t>
                      </a:r>
                      <a:r>
                        <a:rPr lang="en-SG" sz="500" b="0" dirty="0">
                          <a:solidFill>
                            <a:srgbClr val="7030A0"/>
                          </a:solidFill>
                          <a:latin typeface="Arial Nova Cond" panose="020B0506020202020204" pitchFamily="34" charset="0"/>
                        </a:rPr>
                        <a:t> </a:t>
                      </a:r>
                      <a:r>
                        <a:rPr lang="en-US" sz="500" b="0" dirty="0">
                          <a:solidFill>
                            <a:srgbClr val="7030A0"/>
                          </a:solidFill>
                          <a:latin typeface="Arial Nova Cond" panose="020B0506020202020204" pitchFamily="34" charset="0"/>
                        </a:rPr>
                        <a:t>= AB / </a:t>
                      </a:r>
                      <a:r>
                        <a:rPr lang="en-US" sz="500" b="0" i="1" dirty="0">
                          <a:solidFill>
                            <a:srgbClr val="7030A0"/>
                          </a:solidFill>
                          <a:latin typeface="Arial Nova Cond" panose="020B0506020202020204" pitchFamily="34" charset="0"/>
                        </a:rPr>
                        <a:t>d </a:t>
                      </a:r>
                      <a:r>
                        <a:rPr lang="en-US" sz="500" b="0" dirty="0">
                          <a:latin typeface="Arial Nova Cond" panose="020B0506020202020204" pitchFamily="34" charset="0"/>
                        </a:rPr>
                        <a:t>(AB = the distance deflected); </a:t>
                      </a:r>
                      <a:r>
                        <a:rPr lang="en-US" sz="500" b="0" dirty="0">
                          <a:solidFill>
                            <a:srgbClr val="C00000"/>
                          </a:solidFill>
                          <a:latin typeface="Arial Nova Cond" panose="020B0506020202020204" pitchFamily="34" charset="0"/>
                        </a:rPr>
                        <a:t>Merchant’s equation</a:t>
                      </a:r>
                      <a:r>
                        <a:rPr lang="en-US" sz="500" b="0" dirty="0">
                          <a:latin typeface="Arial Nova Cond" panose="020B0506020202020204" pitchFamily="34" charset="0"/>
                        </a:rPr>
                        <a:t>: F</a:t>
                      </a:r>
                      <a:r>
                        <a:rPr lang="en-US" sz="500" b="0" baseline="-25000" dirty="0">
                          <a:latin typeface="Arial Nova Cond" panose="020B0506020202020204" pitchFamily="34" charset="0"/>
                        </a:rPr>
                        <a:t>c</a:t>
                      </a:r>
                      <a:r>
                        <a:rPr lang="en-US" sz="500" b="0" dirty="0">
                          <a:latin typeface="Arial Nova Cond" panose="020B0506020202020204" pitchFamily="34" charset="0"/>
                        </a:rPr>
                        <a:t> = (</a:t>
                      </a:r>
                      <a:r>
                        <a:rPr lang="el-GR" sz="500" dirty="0">
                          <a:latin typeface="Arial Nova Cond" panose="020B0506020202020204" pitchFamily="34" charset="0"/>
                        </a:rPr>
                        <a:t>τ</a:t>
                      </a:r>
                      <a:r>
                        <a:rPr lang="en-SG" sz="500" dirty="0">
                          <a:latin typeface="Arial Nova Cond" panose="020B0506020202020204" pitchFamily="34" charset="0"/>
                        </a:rPr>
                        <a:t> wt</a:t>
                      </a:r>
                      <a:r>
                        <a:rPr lang="en-SG" sz="500" baseline="-25000" dirty="0">
                          <a:latin typeface="Arial Nova Cond" panose="020B0506020202020204" pitchFamily="34" charset="0"/>
                        </a:rPr>
                        <a:t>0</a:t>
                      </a:r>
                      <a:r>
                        <a:rPr lang="en-SG" sz="500" dirty="0">
                          <a:latin typeface="Arial Nova Cond" panose="020B0506020202020204" pitchFamily="34" charset="0"/>
                        </a:rPr>
                        <a:t> Cos(</a:t>
                      </a:r>
                      <a:r>
                        <a:rPr lang="el-GR" sz="500" dirty="0">
                          <a:latin typeface="Arial Nova Cond" panose="020B0506020202020204" pitchFamily="34" charset="0"/>
                        </a:rPr>
                        <a:t>β</a:t>
                      </a:r>
                      <a:r>
                        <a:rPr lang="en-SG" sz="500" dirty="0">
                          <a:latin typeface="Arial Nova Cond" panose="020B0506020202020204" pitchFamily="34" charset="0"/>
                        </a:rPr>
                        <a:t>-</a:t>
                      </a:r>
                      <a:r>
                        <a:rPr lang="el-GR" sz="500" dirty="0">
                          <a:latin typeface="Arial Nova Cond" panose="020B0506020202020204" pitchFamily="34" charset="0"/>
                        </a:rPr>
                        <a:t>α</a:t>
                      </a:r>
                      <a:r>
                        <a:rPr lang="en-SG" sz="500" dirty="0">
                          <a:latin typeface="Arial Nova Cond" panose="020B0506020202020204" pitchFamily="34" charset="0"/>
                        </a:rPr>
                        <a:t>)</a:t>
                      </a:r>
                      <a:r>
                        <a:rPr lang="en-US" sz="500" b="0" dirty="0">
                          <a:latin typeface="Arial Nova Cond" panose="020B0506020202020204" pitchFamily="34" charset="0"/>
                        </a:rPr>
                        <a:t>)/ (</a:t>
                      </a:r>
                      <a:r>
                        <a:rPr lang="en-SG" sz="500" dirty="0">
                          <a:latin typeface="Arial Nova Cond" panose="020B0506020202020204" pitchFamily="34" charset="0"/>
                        </a:rPr>
                        <a:t>Sin</a:t>
                      </a:r>
                      <a:r>
                        <a:rPr lang="el-GR" sz="500" dirty="0">
                          <a:latin typeface="Arial Nova Cond" panose="020B0506020202020204" pitchFamily="34" charset="0"/>
                        </a:rPr>
                        <a:t>φ</a:t>
                      </a:r>
                      <a:r>
                        <a:rPr lang="en-SG" sz="500" dirty="0">
                          <a:latin typeface="Arial Nova Cond" panose="020B0506020202020204" pitchFamily="34" charset="0"/>
                        </a:rPr>
                        <a:t>Cos(</a:t>
                      </a:r>
                      <a:r>
                        <a:rPr lang="el-GR" sz="500" dirty="0">
                          <a:latin typeface="Arial Nova Cond" panose="020B0506020202020204" pitchFamily="34" charset="0"/>
                        </a:rPr>
                        <a:t>φ</a:t>
                      </a:r>
                      <a:r>
                        <a:rPr lang="en-SG" sz="500" dirty="0">
                          <a:latin typeface="Arial Nova Cond" panose="020B0506020202020204" pitchFamily="34" charset="0"/>
                        </a:rPr>
                        <a:t>+</a:t>
                      </a:r>
                      <a:r>
                        <a:rPr lang="el-GR" sz="500" dirty="0">
                          <a:latin typeface="Arial Nova Cond" panose="020B0506020202020204" pitchFamily="34" charset="0"/>
                        </a:rPr>
                        <a:t>β</a:t>
                      </a:r>
                      <a:r>
                        <a:rPr lang="en-SG" sz="500" dirty="0">
                          <a:latin typeface="Arial Nova Cond" panose="020B0506020202020204" pitchFamily="34" charset="0"/>
                        </a:rPr>
                        <a:t>-</a:t>
                      </a:r>
                      <a:r>
                        <a:rPr lang="el-GR" sz="500" dirty="0">
                          <a:latin typeface="Arial Nova Cond" panose="020B0506020202020204" pitchFamily="34" charset="0"/>
                        </a:rPr>
                        <a:t>α</a:t>
                      </a:r>
                      <a:r>
                        <a:rPr lang="en-SG" sz="500" dirty="0">
                          <a:latin typeface="Arial Nova Cond" panose="020B0506020202020204" pitchFamily="34" charset="0"/>
                        </a:rPr>
                        <a:t>)), </a:t>
                      </a:r>
                      <a:r>
                        <a:rPr lang="en-SG" sz="500" dirty="0" err="1">
                          <a:latin typeface="Arial Nova Cond" panose="020B0506020202020204" pitchFamily="34" charset="0"/>
                        </a:rPr>
                        <a:t>dFc</a:t>
                      </a:r>
                      <a:r>
                        <a:rPr lang="en-SG" sz="500" dirty="0">
                          <a:latin typeface="Arial Nova Cond" panose="020B0506020202020204" pitchFamily="34" charset="0"/>
                        </a:rPr>
                        <a:t>/d</a:t>
                      </a:r>
                      <a:r>
                        <a:rPr lang="el-GR" sz="500" dirty="0">
                          <a:latin typeface="Arial Nova Cond" panose="020B0506020202020204" pitchFamily="34" charset="0"/>
                        </a:rPr>
                        <a:t>φ</a:t>
                      </a:r>
                      <a:r>
                        <a:rPr lang="en-SG" sz="500" dirty="0">
                          <a:latin typeface="Arial Nova Cond" panose="020B0506020202020204" pitchFamily="34" charset="0"/>
                        </a:rPr>
                        <a:t> = 0, gives merchant’s </a:t>
                      </a:r>
                      <a:r>
                        <a:rPr lang="en-SG" sz="500" dirty="0" err="1">
                          <a:latin typeface="Arial Nova Cond" panose="020B0506020202020204" pitchFamily="34" charset="0"/>
                        </a:rPr>
                        <a:t>eqn</a:t>
                      </a:r>
                      <a:r>
                        <a:rPr lang="en-SG" sz="500" dirty="0">
                          <a:latin typeface="Arial Nova Cond" panose="020B0506020202020204" pitchFamily="34" charset="0"/>
                        </a:rPr>
                        <a:t>: </a:t>
                      </a:r>
                      <a:r>
                        <a:rPr lang="el-GR" sz="500" dirty="0">
                          <a:solidFill>
                            <a:srgbClr val="7030A0"/>
                          </a:solidFill>
                          <a:latin typeface="Arial Nova Cond" panose="020B0506020202020204" pitchFamily="34" charset="0"/>
                        </a:rPr>
                        <a:t>φ</a:t>
                      </a:r>
                      <a:r>
                        <a:rPr lang="en-SG" sz="500" dirty="0">
                          <a:solidFill>
                            <a:srgbClr val="7030A0"/>
                          </a:solidFill>
                          <a:latin typeface="Arial Nova Cond" panose="020B0506020202020204" pitchFamily="34" charset="0"/>
                        </a:rPr>
                        <a:t> = 45</a:t>
                      </a:r>
                      <a:r>
                        <a:rPr lang="en-SG" sz="500" baseline="30000" dirty="0">
                          <a:solidFill>
                            <a:srgbClr val="7030A0"/>
                          </a:solidFill>
                          <a:latin typeface="Arial Nova Cond" panose="020B0506020202020204" pitchFamily="34" charset="0"/>
                        </a:rPr>
                        <a:t>o</a:t>
                      </a:r>
                      <a:r>
                        <a:rPr lang="en-SG" sz="500" dirty="0">
                          <a:solidFill>
                            <a:srgbClr val="7030A0"/>
                          </a:solidFill>
                          <a:latin typeface="Arial Nova Cond" panose="020B0506020202020204" pitchFamily="34" charset="0"/>
                        </a:rPr>
                        <a:t>+(</a:t>
                      </a:r>
                      <a:r>
                        <a:rPr lang="el-GR" sz="500" dirty="0">
                          <a:solidFill>
                            <a:srgbClr val="7030A0"/>
                          </a:solidFill>
                          <a:latin typeface="Arial Nova Cond" panose="020B0506020202020204" pitchFamily="34" charset="0"/>
                        </a:rPr>
                        <a:t>α</a:t>
                      </a:r>
                      <a:r>
                        <a:rPr lang="en-SG" sz="500" dirty="0">
                          <a:solidFill>
                            <a:srgbClr val="7030A0"/>
                          </a:solidFill>
                          <a:latin typeface="Arial Nova Cond" panose="020B0506020202020204" pitchFamily="34" charset="0"/>
                        </a:rPr>
                        <a:t>/2)-(</a:t>
                      </a:r>
                      <a:r>
                        <a:rPr lang="el-GR" sz="500" dirty="0">
                          <a:solidFill>
                            <a:srgbClr val="7030A0"/>
                          </a:solidFill>
                          <a:latin typeface="Arial Nova Cond" panose="020B0506020202020204" pitchFamily="34" charset="0"/>
                        </a:rPr>
                        <a:t>β</a:t>
                      </a:r>
                      <a:r>
                        <a:rPr lang="en-SG" sz="500" dirty="0">
                          <a:solidFill>
                            <a:srgbClr val="7030A0"/>
                          </a:solidFill>
                          <a:latin typeface="Arial Nova Cond" panose="020B0506020202020204" pitchFamily="34" charset="0"/>
                        </a:rPr>
                        <a:t>/2), </a:t>
                      </a:r>
                      <a:r>
                        <a:rPr lang="el-GR" sz="500" dirty="0">
                          <a:latin typeface="Arial Nova Cond" panose="020B0506020202020204" pitchFamily="34" charset="0"/>
                        </a:rPr>
                        <a:t>α</a:t>
                      </a:r>
                      <a:r>
                        <a:rPr lang="en-SG" sz="500" dirty="0">
                          <a:latin typeface="Arial Nova Cond" panose="020B0506020202020204" pitchFamily="34" charset="0"/>
                        </a:rPr>
                        <a:t>: rake angle, </a:t>
                      </a:r>
                      <a:r>
                        <a:rPr lang="el-GR" sz="500" dirty="0">
                          <a:latin typeface="Arial Nova Cond" panose="020B0506020202020204" pitchFamily="34" charset="0"/>
                        </a:rPr>
                        <a:t>β</a:t>
                      </a:r>
                      <a:r>
                        <a:rPr lang="en-SG" sz="500" dirty="0">
                          <a:latin typeface="Arial Nova Cond" panose="020B0506020202020204" pitchFamily="34" charset="0"/>
                        </a:rPr>
                        <a:t>: friction angle; </a:t>
                      </a:r>
                      <a:r>
                        <a:rPr lang="en-SG" sz="500" dirty="0"/>
                        <a:t>As </a:t>
                      </a:r>
                      <a:r>
                        <a:rPr lang="el-GR" sz="500" b="0" dirty="0"/>
                        <a:t>α</a:t>
                      </a:r>
                      <a:r>
                        <a:rPr lang="es-ES" sz="500" b="0" dirty="0">
                          <a:latin typeface="Arial Nova Cond" panose="020B0506020202020204" pitchFamily="34" charset="0"/>
                        </a:rPr>
                        <a:t>  ↓ </a:t>
                      </a:r>
                      <a:r>
                        <a:rPr lang="es-ES" sz="500" b="0" dirty="0" err="1">
                          <a:latin typeface="Arial Nova Cond" panose="020B0506020202020204" pitchFamily="34" charset="0"/>
                        </a:rPr>
                        <a:t>or</a:t>
                      </a:r>
                      <a:r>
                        <a:rPr lang="es-ES" sz="500" b="0" dirty="0">
                          <a:latin typeface="Arial Nova Cond" panose="020B0506020202020204" pitchFamily="34" charset="0"/>
                        </a:rPr>
                        <a:t> </a:t>
                      </a:r>
                      <a:r>
                        <a:rPr lang="el-GR" sz="500" b="0" i="0" dirty="0">
                          <a:effectLst/>
                        </a:rPr>
                        <a:t>β</a:t>
                      </a:r>
                      <a:r>
                        <a:rPr lang="en-SG" sz="500" b="0" i="0" dirty="0">
                          <a:effectLst/>
                        </a:rPr>
                        <a:t> </a:t>
                      </a:r>
                      <a:r>
                        <a:rPr lang="en-SG" sz="500" b="0" i="0" dirty="0">
                          <a:effectLst/>
                          <a:latin typeface="Arial Nova Cond" panose="020B0506020202020204" pitchFamily="34" charset="0"/>
                        </a:rPr>
                        <a:t>↑, </a:t>
                      </a:r>
                      <a:r>
                        <a:rPr lang="en-US" sz="500" b="0" dirty="0">
                          <a:latin typeface="+mn-lt"/>
                        </a:rPr>
                        <a:t>φ </a:t>
                      </a:r>
                      <a:r>
                        <a:rPr lang="es-ES" sz="500" b="0" dirty="0">
                          <a:latin typeface="Arial Nova Cond" panose="020B0506020202020204" pitchFamily="34" charset="0"/>
                        </a:rPr>
                        <a:t>↓, </a:t>
                      </a:r>
                      <a:r>
                        <a:rPr lang="es-ES" sz="500" dirty="0">
                          <a:latin typeface="Arial Nova Cond" panose="020B0506020202020204" pitchFamily="34" charset="0"/>
                        </a:rPr>
                        <a:t>As </a:t>
                      </a:r>
                      <a:r>
                        <a:rPr lang="en-US" sz="500" b="0" dirty="0">
                          <a:latin typeface="+mn-lt"/>
                        </a:rPr>
                        <a:t>φ </a:t>
                      </a:r>
                      <a:r>
                        <a:rPr lang="es-ES" sz="500" b="0" dirty="0">
                          <a:latin typeface="Arial Nova Cond" panose="020B0506020202020204" pitchFamily="34" charset="0"/>
                        </a:rPr>
                        <a:t>↓, </a:t>
                      </a:r>
                      <a:r>
                        <a:rPr lang="el-GR" sz="500" b="0" dirty="0">
                          <a:latin typeface="+mn-lt"/>
                        </a:rPr>
                        <a:t>γ</a:t>
                      </a:r>
                      <a:r>
                        <a:rPr lang="en-SG" sz="500" b="0" dirty="0">
                          <a:latin typeface="+mn-lt"/>
                        </a:rPr>
                        <a:t> </a:t>
                      </a:r>
                      <a:r>
                        <a:rPr lang="en-SG" sz="500" b="0" i="0" dirty="0">
                          <a:effectLst/>
                          <a:latin typeface="Arial Nova Cond" panose="020B0506020202020204" pitchFamily="34" charset="0"/>
                        </a:rPr>
                        <a:t>↑, that is, more energy is dissipated → converted to heat. as </a:t>
                      </a:r>
                      <a:r>
                        <a:rPr lang="el-GR" sz="500" b="0" dirty="0">
                          <a:latin typeface="+mn-lt"/>
                        </a:rPr>
                        <a:t>γ</a:t>
                      </a:r>
                      <a:r>
                        <a:rPr lang="en-SG" sz="500" b="0" dirty="0">
                          <a:latin typeface="+mn-lt"/>
                        </a:rPr>
                        <a:t> </a:t>
                      </a:r>
                      <a:r>
                        <a:rPr lang="en-SG" sz="500" b="0" i="0" dirty="0">
                          <a:effectLst/>
                          <a:latin typeface="Arial Nova Cond" panose="020B0506020202020204" pitchFamily="34" charset="0"/>
                        </a:rPr>
                        <a:t>↑ the temp in cutting zone ↑; </a:t>
                      </a:r>
                      <a:r>
                        <a:rPr lang="en-SG" sz="500" b="0" i="0" dirty="0">
                          <a:solidFill>
                            <a:srgbClr val="C00000"/>
                          </a:solidFill>
                          <a:effectLst/>
                          <a:latin typeface="Arial Nova Cond" panose="020B0506020202020204" pitchFamily="34" charset="0"/>
                        </a:rPr>
                        <a:t>Velocity diagram(sine rule): </a:t>
                      </a:r>
                      <a:r>
                        <a:rPr lang="en-SG" sz="500" b="0" i="0" dirty="0">
                          <a:solidFill>
                            <a:srgbClr val="7030A0"/>
                          </a:solidFill>
                          <a:effectLst/>
                          <a:latin typeface="Arial Nova Cond" panose="020B0506020202020204" pitchFamily="34" charset="0"/>
                        </a:rPr>
                        <a:t>V/sin(90-</a:t>
                      </a:r>
                      <a:r>
                        <a:rPr lang="en-US" sz="500" b="0" dirty="0">
                          <a:solidFill>
                            <a:srgbClr val="7030A0"/>
                          </a:solidFill>
                          <a:latin typeface="+mn-lt"/>
                        </a:rPr>
                        <a:t>φ</a:t>
                      </a:r>
                      <a:r>
                        <a:rPr lang="en-SG" sz="500" b="0" i="0" dirty="0">
                          <a:solidFill>
                            <a:srgbClr val="7030A0"/>
                          </a:solidFill>
                          <a:effectLst/>
                          <a:latin typeface="Arial Nova Cond" panose="020B0506020202020204" pitchFamily="34" charset="0"/>
                        </a:rPr>
                        <a:t>+</a:t>
                      </a:r>
                      <a:r>
                        <a:rPr lang="el-GR" sz="500" dirty="0">
                          <a:solidFill>
                            <a:srgbClr val="7030A0"/>
                          </a:solidFill>
                          <a:latin typeface="Arial Nova Cond" panose="020B0506020202020204" pitchFamily="34" charset="0"/>
                        </a:rPr>
                        <a:t>α</a:t>
                      </a:r>
                      <a:r>
                        <a:rPr lang="en-SG" sz="500" b="0" i="0" dirty="0">
                          <a:solidFill>
                            <a:srgbClr val="7030A0"/>
                          </a:solidFill>
                          <a:effectLst/>
                          <a:latin typeface="Arial Nova Cond" panose="020B0506020202020204" pitchFamily="34" charset="0"/>
                        </a:rPr>
                        <a:t>)=V</a:t>
                      </a:r>
                      <a:r>
                        <a:rPr lang="en-SG" sz="500" b="0" i="0" baseline="-25000" dirty="0">
                          <a:solidFill>
                            <a:srgbClr val="7030A0"/>
                          </a:solidFill>
                          <a:effectLst/>
                          <a:latin typeface="Arial Nova Cond" panose="020B0506020202020204" pitchFamily="34" charset="0"/>
                        </a:rPr>
                        <a:t>s</a:t>
                      </a:r>
                      <a:r>
                        <a:rPr lang="en-SG" sz="500" b="0" i="0" dirty="0">
                          <a:solidFill>
                            <a:srgbClr val="7030A0"/>
                          </a:solidFill>
                          <a:effectLst/>
                          <a:latin typeface="Arial Nova Cond" panose="020B0506020202020204" pitchFamily="34" charset="0"/>
                        </a:rPr>
                        <a:t>/sin(90-</a:t>
                      </a:r>
                      <a:r>
                        <a:rPr lang="el-GR" sz="500" dirty="0">
                          <a:solidFill>
                            <a:srgbClr val="7030A0"/>
                          </a:solidFill>
                          <a:latin typeface="Arial Nova Cond" panose="020B0506020202020204" pitchFamily="34" charset="0"/>
                        </a:rPr>
                        <a:t>α</a:t>
                      </a:r>
                      <a:r>
                        <a:rPr lang="en-SG" sz="500" b="0" i="0" dirty="0">
                          <a:solidFill>
                            <a:srgbClr val="7030A0"/>
                          </a:solidFill>
                          <a:effectLst/>
                          <a:latin typeface="Arial Nova Cond" panose="020B0506020202020204" pitchFamily="34" charset="0"/>
                        </a:rPr>
                        <a:t>) = </a:t>
                      </a:r>
                      <a:r>
                        <a:rPr lang="en-SG" sz="500" b="0" i="0" dirty="0" err="1">
                          <a:solidFill>
                            <a:srgbClr val="7030A0"/>
                          </a:solidFill>
                          <a:effectLst/>
                          <a:latin typeface="Arial Nova Cond" panose="020B0506020202020204" pitchFamily="34" charset="0"/>
                        </a:rPr>
                        <a:t>Vc</a:t>
                      </a:r>
                      <a:r>
                        <a:rPr lang="en-SG" sz="500" b="0" i="0" dirty="0">
                          <a:solidFill>
                            <a:srgbClr val="7030A0"/>
                          </a:solidFill>
                          <a:effectLst/>
                          <a:latin typeface="Arial Nova Cond" panose="020B0506020202020204" pitchFamily="34" charset="0"/>
                        </a:rPr>
                        <a:t>/sin</a:t>
                      </a:r>
                      <a:r>
                        <a:rPr lang="en-US" sz="500" b="0" dirty="0">
                          <a:solidFill>
                            <a:srgbClr val="7030A0"/>
                          </a:solidFill>
                          <a:latin typeface="+mn-lt"/>
                        </a:rPr>
                        <a:t>φ; </a:t>
                      </a:r>
                      <a:r>
                        <a:rPr lang="en-SG" sz="500" b="0" i="0" dirty="0">
                          <a:solidFill>
                            <a:srgbClr val="7030A0"/>
                          </a:solidFill>
                          <a:effectLst/>
                          <a:latin typeface="Arial Nova Cond" panose="020B0506020202020204" pitchFamily="34" charset="0"/>
                        </a:rPr>
                        <a:t>V/cos(</a:t>
                      </a:r>
                      <a:r>
                        <a:rPr lang="en-US" sz="500" b="0" dirty="0">
                          <a:solidFill>
                            <a:srgbClr val="7030A0"/>
                          </a:solidFill>
                          <a:latin typeface="+mn-lt"/>
                        </a:rPr>
                        <a:t>φ</a:t>
                      </a:r>
                      <a:r>
                        <a:rPr lang="en-SG" sz="500" b="0" i="0" dirty="0">
                          <a:solidFill>
                            <a:srgbClr val="7030A0"/>
                          </a:solidFill>
                          <a:effectLst/>
                          <a:latin typeface="Arial Nova Cond" panose="020B0506020202020204" pitchFamily="34" charset="0"/>
                        </a:rPr>
                        <a:t>-</a:t>
                      </a:r>
                      <a:r>
                        <a:rPr lang="el-GR" sz="500" dirty="0">
                          <a:solidFill>
                            <a:srgbClr val="7030A0"/>
                          </a:solidFill>
                          <a:latin typeface="Arial Nova Cond" panose="020B0506020202020204" pitchFamily="34" charset="0"/>
                        </a:rPr>
                        <a:t>α</a:t>
                      </a:r>
                      <a:r>
                        <a:rPr lang="en-SG" sz="500" b="0" i="0" dirty="0">
                          <a:solidFill>
                            <a:srgbClr val="7030A0"/>
                          </a:solidFill>
                          <a:effectLst/>
                          <a:latin typeface="Arial Nova Cond" panose="020B0506020202020204" pitchFamily="34" charset="0"/>
                        </a:rPr>
                        <a:t>) = V</a:t>
                      </a:r>
                      <a:r>
                        <a:rPr lang="en-SG" sz="500" b="0" i="0" baseline="-25000" dirty="0">
                          <a:solidFill>
                            <a:srgbClr val="7030A0"/>
                          </a:solidFill>
                          <a:effectLst/>
                          <a:latin typeface="Arial Nova Cond" panose="020B0506020202020204" pitchFamily="34" charset="0"/>
                        </a:rPr>
                        <a:t>s</a:t>
                      </a:r>
                      <a:r>
                        <a:rPr lang="en-SG" sz="500" b="0" i="0" dirty="0">
                          <a:solidFill>
                            <a:srgbClr val="7030A0"/>
                          </a:solidFill>
                          <a:effectLst/>
                          <a:latin typeface="Arial Nova Cond" panose="020B0506020202020204" pitchFamily="34" charset="0"/>
                        </a:rPr>
                        <a:t>/cos</a:t>
                      </a:r>
                      <a:r>
                        <a:rPr lang="el-GR" sz="500" dirty="0">
                          <a:solidFill>
                            <a:srgbClr val="7030A0"/>
                          </a:solidFill>
                          <a:latin typeface="Arial Nova Cond" panose="020B0506020202020204" pitchFamily="34" charset="0"/>
                        </a:rPr>
                        <a:t>α</a:t>
                      </a:r>
                      <a:r>
                        <a:rPr lang="en-SG" sz="500" dirty="0">
                          <a:solidFill>
                            <a:srgbClr val="7030A0"/>
                          </a:solidFill>
                          <a:latin typeface="Arial Nova Cond" panose="020B0506020202020204" pitchFamily="34" charset="0"/>
                        </a:rPr>
                        <a:t> = </a:t>
                      </a:r>
                      <a:r>
                        <a:rPr lang="en-SG" sz="500" dirty="0" err="1">
                          <a:solidFill>
                            <a:srgbClr val="7030A0"/>
                          </a:solidFill>
                          <a:latin typeface="Arial Nova Cond" panose="020B0506020202020204" pitchFamily="34" charset="0"/>
                        </a:rPr>
                        <a:t>V</a:t>
                      </a:r>
                      <a:r>
                        <a:rPr lang="en-SG" sz="500" baseline="-25000" dirty="0" err="1">
                          <a:solidFill>
                            <a:srgbClr val="7030A0"/>
                          </a:solidFill>
                          <a:latin typeface="Arial Nova Cond" panose="020B0506020202020204" pitchFamily="34" charset="0"/>
                        </a:rPr>
                        <a:t>c</a:t>
                      </a:r>
                      <a:r>
                        <a:rPr lang="en-SG" sz="500" dirty="0">
                          <a:solidFill>
                            <a:srgbClr val="7030A0"/>
                          </a:solidFill>
                          <a:latin typeface="Arial Nova Cond" panose="020B0506020202020204" pitchFamily="34" charset="0"/>
                        </a:rPr>
                        <a:t>/sin</a:t>
                      </a:r>
                      <a:r>
                        <a:rPr lang="en-US" sz="500" b="0" dirty="0">
                          <a:solidFill>
                            <a:srgbClr val="7030A0"/>
                          </a:solidFill>
                          <a:latin typeface="+mn-lt"/>
                        </a:rPr>
                        <a:t>φ</a:t>
                      </a:r>
                      <a:r>
                        <a:rPr lang="en-US" sz="500" b="0" dirty="0">
                          <a:latin typeface="+mn-lt"/>
                        </a:rPr>
                        <a:t>; </a:t>
                      </a:r>
                      <a:r>
                        <a:rPr lang="en-SG" sz="500" dirty="0">
                          <a:solidFill>
                            <a:srgbClr val="C00000"/>
                          </a:solidFill>
                          <a:latin typeface="Arial Nova Cond" panose="020B0506020202020204" pitchFamily="34" charset="0"/>
                        </a:rPr>
                        <a:t>Cutting forces (orthogonal cutting model) </a:t>
                      </a:r>
                      <a:r>
                        <a:rPr lang="en-SG" sz="500" dirty="0">
                          <a:latin typeface="Arial Nova Cond" panose="020B0506020202020204" pitchFamily="34" charset="0"/>
                        </a:rPr>
                        <a:t>– </a:t>
                      </a:r>
                      <a:r>
                        <a:rPr lang="en-SG" sz="500" dirty="0">
                          <a:solidFill>
                            <a:schemeClr val="accent1"/>
                          </a:solidFill>
                          <a:latin typeface="Arial Nova Cond" panose="020B0506020202020204" pitchFamily="34" charset="0"/>
                        </a:rPr>
                        <a:t>focus on tool</a:t>
                      </a:r>
                      <a:r>
                        <a:rPr lang="en-SG" sz="500" dirty="0">
                          <a:latin typeface="Arial Nova Cond" panose="020B0506020202020204" pitchFamily="34" charset="0"/>
                        </a:rPr>
                        <a:t>: </a:t>
                      </a:r>
                      <a:r>
                        <a:rPr lang="en-US" sz="500" dirty="0">
                          <a:latin typeface="Arial Nova Cond" panose="020B0506020202020204" pitchFamily="34" charset="0"/>
                        </a:rPr>
                        <a:t>Cutting force F</a:t>
                      </a:r>
                      <a:r>
                        <a:rPr lang="en-US" sz="500" baseline="-25000" dirty="0">
                          <a:latin typeface="Arial Nova Cond" panose="020B0506020202020204" pitchFamily="34" charset="0"/>
                        </a:rPr>
                        <a:t>c</a:t>
                      </a:r>
                      <a:r>
                        <a:rPr lang="en-US" sz="500" dirty="0">
                          <a:latin typeface="Arial Nova Cond" panose="020B0506020202020204" pitchFamily="34" charset="0"/>
                        </a:rPr>
                        <a:t>; Thrust force F</a:t>
                      </a:r>
                      <a:r>
                        <a:rPr lang="en-US" sz="500" baseline="-25000" dirty="0">
                          <a:latin typeface="Arial Nova Cond" panose="020B0506020202020204" pitchFamily="34" charset="0"/>
                        </a:rPr>
                        <a:t>t</a:t>
                      </a:r>
                      <a:r>
                        <a:rPr lang="en-US" sz="500" dirty="0">
                          <a:latin typeface="Arial Nova Cond" panose="020B0506020202020204" pitchFamily="34" charset="0"/>
                        </a:rPr>
                        <a:t> (</a:t>
                      </a:r>
                      <a:r>
                        <a:rPr lang="en-SG" sz="500" b="1" i="0" dirty="0">
                          <a:solidFill>
                            <a:srgbClr val="202124"/>
                          </a:solidFill>
                          <a:effectLst/>
                          <a:latin typeface="arial" panose="020B0604020202020204" pitchFamily="34" charset="0"/>
                        </a:rPr>
                        <a:t>⊥</a:t>
                      </a:r>
                      <a:r>
                        <a:rPr lang="en-US" sz="500" dirty="0">
                          <a:latin typeface="Arial Nova Cond" panose="020B0506020202020204" pitchFamily="34" charset="0"/>
                        </a:rPr>
                        <a:t> to F</a:t>
                      </a:r>
                      <a:r>
                        <a:rPr lang="en-US" sz="500" baseline="-25000" dirty="0">
                          <a:latin typeface="Arial Nova Cond" panose="020B0506020202020204" pitchFamily="34" charset="0"/>
                        </a:rPr>
                        <a:t>c</a:t>
                      </a:r>
                      <a:r>
                        <a:rPr lang="en-US" sz="500" dirty="0">
                          <a:latin typeface="Arial Nova Cond" panose="020B0506020202020204" pitchFamily="34" charset="0"/>
                        </a:rPr>
                        <a:t>); Resultant force R = </a:t>
                      </a:r>
                      <a:r>
                        <a:rPr lang="en-SG" sz="600" b="1" i="0" dirty="0">
                          <a:solidFill>
                            <a:srgbClr val="7030A0"/>
                          </a:solidFill>
                          <a:effectLst/>
                          <a:latin typeface="arial" panose="020B0604020202020204" pitchFamily="34" charset="0"/>
                        </a:rPr>
                        <a:t>√</a:t>
                      </a:r>
                      <a:r>
                        <a:rPr lang="en-SG" sz="500" b="0" i="0" dirty="0">
                          <a:solidFill>
                            <a:srgbClr val="7030A0"/>
                          </a:solidFill>
                          <a:effectLst/>
                          <a:latin typeface="arial" panose="020B0604020202020204" pitchFamily="34" charset="0"/>
                        </a:rPr>
                        <a:t> </a:t>
                      </a:r>
                      <a:r>
                        <a:rPr lang="en-US" sz="500" b="0" i="0" dirty="0">
                          <a:solidFill>
                            <a:srgbClr val="7030A0"/>
                          </a:solidFill>
                          <a:effectLst/>
                          <a:latin typeface="Arial Nova Cond" panose="020B0506020202020204" pitchFamily="34" charset="0"/>
                        </a:rPr>
                        <a:t>F</a:t>
                      </a:r>
                      <a:r>
                        <a:rPr lang="en-US" sz="500" b="0" i="0" baseline="-25000" dirty="0">
                          <a:solidFill>
                            <a:srgbClr val="7030A0"/>
                          </a:solidFill>
                          <a:effectLst/>
                          <a:latin typeface="Arial Nova Cond" panose="020B0506020202020204" pitchFamily="34" charset="0"/>
                        </a:rPr>
                        <a:t>c</a:t>
                      </a:r>
                      <a:r>
                        <a:rPr lang="en-US" sz="500" b="0" i="0" baseline="30000" dirty="0">
                          <a:solidFill>
                            <a:srgbClr val="7030A0"/>
                          </a:solidFill>
                          <a:effectLst/>
                          <a:latin typeface="Arial Nova Cond" panose="020B0506020202020204" pitchFamily="34" charset="0"/>
                        </a:rPr>
                        <a:t>2</a:t>
                      </a:r>
                      <a:r>
                        <a:rPr lang="en-US" sz="500" b="0" i="0" dirty="0">
                          <a:solidFill>
                            <a:srgbClr val="7030A0"/>
                          </a:solidFill>
                          <a:effectLst/>
                          <a:latin typeface="Arial Nova Cond" panose="020B0506020202020204" pitchFamily="34" charset="0"/>
                        </a:rPr>
                        <a:t> + </a:t>
                      </a:r>
                      <a:r>
                        <a:rPr lang="en-US" sz="500" dirty="0">
                          <a:solidFill>
                            <a:srgbClr val="7030A0"/>
                          </a:solidFill>
                          <a:latin typeface="Arial Nova Cond" panose="020B0506020202020204" pitchFamily="34" charset="0"/>
                        </a:rPr>
                        <a:t>F</a:t>
                      </a:r>
                      <a:r>
                        <a:rPr lang="en-US" sz="500" baseline="-25000" dirty="0">
                          <a:solidFill>
                            <a:srgbClr val="7030A0"/>
                          </a:solidFill>
                          <a:latin typeface="Arial Nova Cond" panose="020B0506020202020204" pitchFamily="34" charset="0"/>
                        </a:rPr>
                        <a:t>t</a:t>
                      </a:r>
                      <a:r>
                        <a:rPr lang="en-US" sz="500" baseline="30000" dirty="0">
                          <a:solidFill>
                            <a:srgbClr val="7030A0"/>
                          </a:solidFill>
                          <a:latin typeface="Arial Nova Cond" panose="020B0506020202020204" pitchFamily="34" charset="0"/>
                        </a:rPr>
                        <a:t>2</a:t>
                      </a:r>
                      <a:r>
                        <a:rPr lang="en-US" sz="500" baseline="0" dirty="0">
                          <a:solidFill>
                            <a:srgbClr val="202124"/>
                          </a:solidFill>
                          <a:latin typeface="Arial Nova Cond" panose="020B0506020202020204" pitchFamily="34" charset="0"/>
                        </a:rPr>
                        <a:t>; </a:t>
                      </a:r>
                      <a:r>
                        <a:rPr lang="en-US" sz="500" dirty="0">
                          <a:solidFill>
                            <a:schemeClr val="accent1"/>
                          </a:solidFill>
                          <a:latin typeface="Arial Nova Cond" panose="020B0506020202020204" pitchFamily="34" charset="0"/>
                        </a:rPr>
                        <a:t>Forces on tool rake face (tool-chip interface): </a:t>
                      </a:r>
                      <a:r>
                        <a:rPr lang="en-US" sz="500" dirty="0">
                          <a:latin typeface="Arial Nova Cond" panose="020B0506020202020204" pitchFamily="34" charset="0"/>
                        </a:rPr>
                        <a:t>R can be resolved into 2 components on </a:t>
                      </a:r>
                      <a:r>
                        <a:rPr lang="en-US" sz="500" dirty="0" err="1">
                          <a:latin typeface="Arial Nova Cond" panose="020B0506020202020204" pitchFamily="34" charset="0"/>
                        </a:rPr>
                        <a:t>toolchip</a:t>
                      </a:r>
                      <a:r>
                        <a:rPr lang="en-US" sz="500" dirty="0">
                          <a:latin typeface="Arial Nova Cond" panose="020B0506020202020204" pitchFamily="34" charset="0"/>
                        </a:rPr>
                        <a:t> interface: </a:t>
                      </a:r>
                      <a:r>
                        <a:rPr lang="en-SG" sz="500" dirty="0">
                          <a:latin typeface="Arial Nova Cond" panose="020B0506020202020204" pitchFamily="34" charset="0"/>
                        </a:rPr>
                        <a:t>Friction force F; Normal force N (</a:t>
                      </a:r>
                      <a:r>
                        <a:rPr lang="en-SG" sz="500" b="1" i="0" dirty="0">
                          <a:solidFill>
                            <a:srgbClr val="202124"/>
                          </a:solidFill>
                          <a:effectLst/>
                          <a:latin typeface="arial" panose="020B0604020202020204" pitchFamily="34" charset="0"/>
                        </a:rPr>
                        <a:t>⊥</a:t>
                      </a:r>
                      <a:r>
                        <a:rPr lang="en-SG" sz="500" dirty="0">
                          <a:latin typeface="Arial Nova Cond" panose="020B0506020202020204" pitchFamily="34" charset="0"/>
                        </a:rPr>
                        <a:t> to F ); </a:t>
                      </a:r>
                      <a:r>
                        <a:rPr lang="en-US" sz="500" b="0" u="none" dirty="0">
                          <a:solidFill>
                            <a:srgbClr val="C00000"/>
                          </a:solidFill>
                          <a:latin typeface="Arial Nova Cond" panose="020B0506020202020204" pitchFamily="34" charset="0"/>
                        </a:rPr>
                        <a:t>Forces and force circle diagram: </a:t>
                      </a:r>
                      <a:r>
                        <a:rPr lang="en-US" sz="500" b="0" dirty="0">
                          <a:latin typeface="Arial Nova Cond" panose="020B0506020202020204" pitchFamily="34" charset="0"/>
                        </a:rPr>
                        <a:t>Cutting force F</a:t>
                      </a:r>
                      <a:r>
                        <a:rPr lang="en-US" sz="500" b="0" baseline="-25000" dirty="0">
                          <a:latin typeface="Arial Nova Cond" panose="020B0506020202020204" pitchFamily="34" charset="0"/>
                        </a:rPr>
                        <a:t>c</a:t>
                      </a:r>
                      <a:r>
                        <a:rPr lang="en-US" sz="500" b="0" dirty="0">
                          <a:latin typeface="Arial Nova Cond" panose="020B0506020202020204" pitchFamily="34" charset="0"/>
                        </a:rPr>
                        <a:t> &amp; </a:t>
                      </a:r>
                    </a:p>
                    <a:p>
                      <a:r>
                        <a:rPr lang="en-US" sz="500" b="0" dirty="0">
                          <a:latin typeface="Arial Nova Cond" panose="020B0506020202020204" pitchFamily="34" charset="0"/>
                        </a:rPr>
                        <a:t>thrust force F</a:t>
                      </a:r>
                      <a:r>
                        <a:rPr lang="en-US" sz="500" b="0" baseline="-25000" dirty="0">
                          <a:latin typeface="Arial Nova Cond" panose="020B0506020202020204" pitchFamily="34" charset="0"/>
                        </a:rPr>
                        <a:t>t</a:t>
                      </a:r>
                      <a:r>
                        <a:rPr lang="en-US" sz="500" b="0" dirty="0">
                          <a:latin typeface="Arial Nova Cond" panose="020B0506020202020204" pitchFamily="34" charset="0"/>
                        </a:rPr>
                        <a:t> can be measured; Other forces derived: F</a:t>
                      </a:r>
                      <a:r>
                        <a:rPr lang="en-US" sz="500" b="0" baseline="-25000" dirty="0">
                          <a:latin typeface="Arial Nova Cond" panose="020B0506020202020204" pitchFamily="34" charset="0"/>
                        </a:rPr>
                        <a:t>s</a:t>
                      </a:r>
                      <a:r>
                        <a:rPr lang="en-US" sz="500" b="0" dirty="0">
                          <a:latin typeface="Arial Nova Cond" panose="020B0506020202020204" pitchFamily="34" charset="0"/>
                        </a:rPr>
                        <a:t>, </a:t>
                      </a:r>
                      <a:r>
                        <a:rPr lang="en-US" sz="500" b="0" dirty="0" err="1">
                          <a:latin typeface="Arial Nova Cond" panose="020B0506020202020204" pitchFamily="34" charset="0"/>
                        </a:rPr>
                        <a:t>F</a:t>
                      </a:r>
                      <a:r>
                        <a:rPr lang="en-US" sz="500" b="0" baseline="-25000" dirty="0" err="1">
                          <a:latin typeface="Arial Nova Cond" panose="020B0506020202020204" pitchFamily="34" charset="0"/>
                        </a:rPr>
                        <a:t>n</a:t>
                      </a:r>
                      <a:r>
                        <a:rPr lang="en-US" sz="500" b="0" dirty="0">
                          <a:latin typeface="Arial Nova Cond" panose="020B0506020202020204" pitchFamily="34" charset="0"/>
                        </a:rPr>
                        <a:t>, F, N, </a:t>
                      </a:r>
                      <a:r>
                        <a:rPr lang="el-GR" sz="500" b="0" dirty="0">
                          <a:latin typeface="Arial Nova Cond" panose="020B0506020202020204" pitchFamily="34" charset="0"/>
                        </a:rPr>
                        <a:t>β = </a:t>
                      </a:r>
                      <a:r>
                        <a:rPr lang="en-SG" sz="500" b="0" dirty="0">
                          <a:latin typeface="Arial Nova Cond" panose="020B0506020202020204" pitchFamily="34" charset="0"/>
                        </a:rPr>
                        <a:t>friction angle; </a:t>
                      </a:r>
                      <a:r>
                        <a:rPr lang="pt-BR" sz="500" b="0" dirty="0">
                          <a:solidFill>
                            <a:srgbClr val="7030A0"/>
                          </a:solidFill>
                          <a:latin typeface="Arial Nova Cond" panose="020B0506020202020204" pitchFamily="34" charset="0"/>
                        </a:rPr>
                        <a:t>F = R sin β; N = R cos β; </a:t>
                      </a:r>
                      <a:r>
                        <a:rPr lang="en-SG" sz="500" b="0" dirty="0">
                          <a:solidFill>
                            <a:srgbClr val="7030A0"/>
                          </a:solidFill>
                          <a:latin typeface="Arial Nova Cond" panose="020B0506020202020204" pitchFamily="34" charset="0"/>
                        </a:rPr>
                        <a:t>µ = F/N = tan </a:t>
                      </a:r>
                      <a:r>
                        <a:rPr lang="pt-BR" sz="500" b="0" dirty="0">
                          <a:solidFill>
                            <a:srgbClr val="7030A0"/>
                          </a:solidFill>
                          <a:latin typeface="Arial Nova Cond" panose="020B0506020202020204" pitchFamily="34" charset="0"/>
                        </a:rPr>
                        <a:t>β; </a:t>
                      </a:r>
                      <a:r>
                        <a:rPr lang="en-SG" sz="500" b="0" dirty="0">
                          <a:solidFill>
                            <a:srgbClr val="7030A0"/>
                          </a:solidFill>
                          <a:latin typeface="Arial Nova Cond" panose="020B0506020202020204" pitchFamily="34" charset="0"/>
                        </a:rPr>
                        <a:t>µ ≈ 0.5 to 2</a:t>
                      </a:r>
                    </a:p>
                    <a:p>
                      <a:r>
                        <a:rPr lang="en-SG" sz="500" b="0" dirty="0">
                          <a:solidFill>
                            <a:srgbClr val="C00000"/>
                          </a:solidFill>
                          <a:latin typeface="Arial Nova Cond" panose="020B0506020202020204" pitchFamily="34" charset="0"/>
                        </a:rPr>
                        <a:t>Shear stress </a:t>
                      </a:r>
                      <a:r>
                        <a:rPr lang="en-SG" sz="500" b="0" dirty="0">
                          <a:latin typeface="Arial Nova Cond" panose="020B0506020202020204" pitchFamily="34" charset="0"/>
                        </a:rPr>
                        <a:t>= shear force/area of shear</a:t>
                      </a:r>
                    </a:p>
                    <a:p>
                      <a:r>
                        <a:rPr lang="en-SG" sz="500" b="0" dirty="0">
                          <a:latin typeface="Arial Nova Cond" panose="020B0506020202020204" pitchFamily="34" charset="0"/>
                        </a:rPr>
                        <a:t>plane(wt</a:t>
                      </a:r>
                      <a:r>
                        <a:rPr lang="en-SG" sz="500" b="0" baseline="-25000" dirty="0">
                          <a:latin typeface="Arial Nova Cond" panose="020B0506020202020204" pitchFamily="34" charset="0"/>
                        </a:rPr>
                        <a:t>0</a:t>
                      </a:r>
                      <a:r>
                        <a:rPr lang="en-SG" sz="500" b="0" dirty="0">
                          <a:latin typeface="Arial Nova Cond" panose="020B0506020202020204" pitchFamily="34" charset="0"/>
                        </a:rPr>
                        <a:t>/sin</a:t>
                      </a:r>
                      <a:r>
                        <a:rPr lang="el-GR" sz="500" dirty="0">
                          <a:latin typeface="Arial Nova Cond" panose="020B0506020202020204" pitchFamily="34" charset="0"/>
                        </a:rPr>
                        <a:t>φ</a:t>
                      </a:r>
                      <a:r>
                        <a:rPr lang="en-SG" sz="500" b="0" dirty="0">
                          <a:latin typeface="Arial Nova Cond" panose="020B0506020202020204" pitchFamily="34" charset="0"/>
                        </a:rPr>
                        <a:t>); </a:t>
                      </a:r>
                      <a:r>
                        <a:rPr lang="en-SG" sz="500" b="0" u="none" dirty="0">
                          <a:solidFill>
                            <a:srgbClr val="C00000"/>
                          </a:solidFill>
                          <a:latin typeface="Arial Nova Cond" panose="020B0506020202020204" pitchFamily="34" charset="0"/>
                        </a:rPr>
                        <a:t>Power</a:t>
                      </a:r>
                      <a:r>
                        <a:rPr lang="en-SG" sz="500" b="0" u="none" dirty="0">
                          <a:latin typeface="Arial Nova Cond" panose="020B0506020202020204" pitchFamily="34" charset="0"/>
                        </a:rPr>
                        <a:t> = Force x Velocity</a:t>
                      </a:r>
                    </a:p>
                    <a:p>
                      <a:r>
                        <a:rPr lang="en-US" sz="500" b="0" dirty="0">
                          <a:latin typeface="Arial Nova Cond" panose="020B0506020202020204" pitchFamily="34" charset="0"/>
                        </a:rPr>
                        <a:t>Power (cutting) = </a:t>
                      </a:r>
                      <a:r>
                        <a:rPr lang="en-US" sz="500" b="0" dirty="0" err="1">
                          <a:solidFill>
                            <a:srgbClr val="7030A0"/>
                          </a:solidFill>
                          <a:latin typeface="Arial Nova Cond" panose="020B0506020202020204" pitchFamily="34" charset="0"/>
                        </a:rPr>
                        <a:t>F</a:t>
                      </a:r>
                      <a:r>
                        <a:rPr lang="en-US" sz="500" b="0" baseline="-25000" dirty="0" err="1">
                          <a:solidFill>
                            <a:srgbClr val="7030A0"/>
                          </a:solidFill>
                          <a:latin typeface="Arial Nova Cond" panose="020B0506020202020204" pitchFamily="34" charset="0"/>
                        </a:rPr>
                        <a:t>c</a:t>
                      </a:r>
                      <a:r>
                        <a:rPr lang="en-US" sz="500" b="0" dirty="0" err="1">
                          <a:solidFill>
                            <a:srgbClr val="7030A0"/>
                          </a:solidFill>
                          <a:latin typeface="Arial Nova Cond" panose="020B0506020202020204" pitchFamily="34" charset="0"/>
                        </a:rPr>
                        <a:t>V</a:t>
                      </a:r>
                      <a:r>
                        <a:rPr lang="en-US" sz="500" b="0" dirty="0">
                          <a:latin typeface="Arial Nova Cond" panose="020B0506020202020204" pitchFamily="34" charset="0"/>
                        </a:rPr>
                        <a:t> - dissipated in two </a:t>
                      </a:r>
                    </a:p>
                    <a:p>
                      <a:r>
                        <a:rPr lang="en-US" sz="500" b="0" dirty="0">
                          <a:latin typeface="Arial Nova Cond" panose="020B0506020202020204" pitchFamily="34" charset="0"/>
                        </a:rPr>
                        <a:t>main areas: Shear plane - to shear material;</a:t>
                      </a:r>
                    </a:p>
                    <a:p>
                      <a:r>
                        <a:rPr lang="en-US" sz="500" b="0" dirty="0">
                          <a:latin typeface="Arial Nova Cond" panose="020B0506020202020204" pitchFamily="34" charset="0"/>
                        </a:rPr>
                        <a:t>Tool-chip interface – to overcome friction; </a:t>
                      </a:r>
                    </a:p>
                    <a:p>
                      <a:r>
                        <a:rPr lang="en-US" sz="500" b="0" dirty="0">
                          <a:solidFill>
                            <a:schemeClr val="accent1"/>
                          </a:solidFill>
                          <a:latin typeface="Arial Nova Cond" panose="020B0506020202020204" pitchFamily="34" charset="0"/>
                        </a:rPr>
                        <a:t>Power (shearing) </a:t>
                      </a:r>
                      <a:r>
                        <a:rPr lang="en-US" sz="500" b="0" dirty="0">
                          <a:latin typeface="Arial Nova Cond" panose="020B0506020202020204" pitchFamily="34" charset="0"/>
                        </a:rPr>
                        <a:t>= </a:t>
                      </a:r>
                      <a:r>
                        <a:rPr lang="en-US" sz="500" b="0" dirty="0" err="1">
                          <a:solidFill>
                            <a:srgbClr val="7030A0"/>
                          </a:solidFill>
                          <a:latin typeface="Arial Nova Cond" panose="020B0506020202020204" pitchFamily="34" charset="0"/>
                        </a:rPr>
                        <a:t>F</a:t>
                      </a:r>
                      <a:r>
                        <a:rPr lang="en-US" sz="500" b="0" baseline="-25000" dirty="0" err="1">
                          <a:solidFill>
                            <a:srgbClr val="7030A0"/>
                          </a:solidFill>
                          <a:latin typeface="Arial Nova Cond" panose="020B0506020202020204" pitchFamily="34" charset="0"/>
                        </a:rPr>
                        <a:t>s</a:t>
                      </a:r>
                      <a:r>
                        <a:rPr lang="en-US" sz="500" b="0" dirty="0" err="1">
                          <a:solidFill>
                            <a:srgbClr val="7030A0"/>
                          </a:solidFill>
                          <a:latin typeface="Arial Nova Cond" panose="020B0506020202020204" pitchFamily="34" charset="0"/>
                        </a:rPr>
                        <a:t>V</a:t>
                      </a:r>
                      <a:r>
                        <a:rPr lang="en-US" sz="500" b="0" baseline="-25000" dirty="0" err="1">
                          <a:solidFill>
                            <a:srgbClr val="7030A0"/>
                          </a:solidFill>
                          <a:latin typeface="Arial Nova Cond" panose="020B0506020202020204" pitchFamily="34" charset="0"/>
                        </a:rPr>
                        <a:t>s</a:t>
                      </a:r>
                      <a:r>
                        <a:rPr lang="en-US" sz="500" b="0" dirty="0">
                          <a:latin typeface="Arial Nova Cond" panose="020B0506020202020204" pitchFamily="34" charset="0"/>
                        </a:rPr>
                        <a:t>; </a:t>
                      </a:r>
                      <a:r>
                        <a:rPr lang="en-US" sz="500" b="0" dirty="0">
                          <a:solidFill>
                            <a:schemeClr val="accent1"/>
                          </a:solidFill>
                          <a:latin typeface="Arial Nova Cond" panose="020B0506020202020204" pitchFamily="34" charset="0"/>
                        </a:rPr>
                        <a:t>Power (friction) </a:t>
                      </a:r>
                      <a:r>
                        <a:rPr lang="en-US" sz="500" b="0" dirty="0">
                          <a:latin typeface="Arial Nova Cond" panose="020B0506020202020204" pitchFamily="34" charset="0"/>
                        </a:rPr>
                        <a:t>= </a:t>
                      </a:r>
                    </a:p>
                    <a:p>
                      <a:r>
                        <a:rPr lang="en-US" sz="500" b="0" dirty="0" err="1">
                          <a:solidFill>
                            <a:srgbClr val="7030A0"/>
                          </a:solidFill>
                          <a:latin typeface="Arial Nova Cond" panose="020B0506020202020204" pitchFamily="34" charset="0"/>
                        </a:rPr>
                        <a:t>FV</a:t>
                      </a:r>
                      <a:r>
                        <a:rPr lang="en-US" sz="500" b="0" baseline="-25000" dirty="0" err="1">
                          <a:solidFill>
                            <a:srgbClr val="7030A0"/>
                          </a:solidFill>
                          <a:latin typeface="Arial Nova Cond" panose="020B0506020202020204" pitchFamily="34" charset="0"/>
                        </a:rPr>
                        <a:t>c</a:t>
                      </a:r>
                      <a:r>
                        <a:rPr lang="en-US" sz="500" b="0" dirty="0">
                          <a:latin typeface="Arial Nova Cond" panose="020B0506020202020204" pitchFamily="34" charset="0"/>
                        </a:rPr>
                        <a:t>; </a:t>
                      </a:r>
                      <a:r>
                        <a:rPr lang="en-SG" sz="500" b="0" dirty="0" err="1">
                          <a:solidFill>
                            <a:srgbClr val="7030A0"/>
                          </a:solidFill>
                          <a:latin typeface="Arial Nova Cond" panose="020B0506020202020204" pitchFamily="34" charset="0"/>
                        </a:rPr>
                        <a:t>F</a:t>
                      </a:r>
                      <a:r>
                        <a:rPr lang="en-SG" sz="500" b="0" baseline="-25000" dirty="0" err="1">
                          <a:solidFill>
                            <a:srgbClr val="7030A0"/>
                          </a:solidFill>
                          <a:latin typeface="Arial Nova Cond" panose="020B0506020202020204" pitchFamily="34" charset="0"/>
                        </a:rPr>
                        <a:t>c</a:t>
                      </a:r>
                      <a:r>
                        <a:rPr lang="en-SG" sz="500" b="0" dirty="0" err="1">
                          <a:solidFill>
                            <a:srgbClr val="7030A0"/>
                          </a:solidFill>
                          <a:latin typeface="Arial Nova Cond" panose="020B0506020202020204" pitchFamily="34" charset="0"/>
                        </a:rPr>
                        <a:t>V</a:t>
                      </a:r>
                      <a:r>
                        <a:rPr lang="en-SG" sz="500" b="0" dirty="0">
                          <a:solidFill>
                            <a:srgbClr val="7030A0"/>
                          </a:solidFill>
                          <a:latin typeface="Arial Nova Cond" panose="020B0506020202020204" pitchFamily="34" charset="0"/>
                        </a:rPr>
                        <a:t> = F</a:t>
                      </a:r>
                      <a:r>
                        <a:rPr lang="en-SG" sz="500" b="0" baseline="-25000" dirty="0">
                          <a:solidFill>
                            <a:srgbClr val="7030A0"/>
                          </a:solidFill>
                          <a:latin typeface="Arial Nova Cond" panose="020B0506020202020204" pitchFamily="34" charset="0"/>
                        </a:rPr>
                        <a:t>s</a:t>
                      </a:r>
                      <a:r>
                        <a:rPr lang="en-SG" sz="500" b="0" dirty="0">
                          <a:solidFill>
                            <a:srgbClr val="7030A0"/>
                          </a:solidFill>
                          <a:latin typeface="Arial Nova Cond" panose="020B0506020202020204" pitchFamily="34" charset="0"/>
                        </a:rPr>
                        <a:t> V</a:t>
                      </a:r>
                      <a:r>
                        <a:rPr lang="en-SG" sz="500" b="0" baseline="-25000" dirty="0">
                          <a:solidFill>
                            <a:srgbClr val="7030A0"/>
                          </a:solidFill>
                          <a:latin typeface="Arial Nova Cond" panose="020B0506020202020204" pitchFamily="34" charset="0"/>
                        </a:rPr>
                        <a:t>s</a:t>
                      </a:r>
                      <a:r>
                        <a:rPr lang="en-SG" sz="500" b="0" dirty="0">
                          <a:solidFill>
                            <a:srgbClr val="7030A0"/>
                          </a:solidFill>
                          <a:latin typeface="Arial Nova Cond" panose="020B0506020202020204" pitchFamily="34" charset="0"/>
                        </a:rPr>
                        <a:t> + </a:t>
                      </a:r>
                      <a:r>
                        <a:rPr lang="en-SG" sz="500" b="0" dirty="0" err="1">
                          <a:solidFill>
                            <a:srgbClr val="7030A0"/>
                          </a:solidFill>
                          <a:latin typeface="Arial Nova Cond" panose="020B0506020202020204" pitchFamily="34" charset="0"/>
                        </a:rPr>
                        <a:t>FV</a:t>
                      </a:r>
                      <a:r>
                        <a:rPr lang="en-SG" sz="500" b="0" baseline="-25000" dirty="0" err="1">
                          <a:solidFill>
                            <a:srgbClr val="7030A0"/>
                          </a:solidFill>
                          <a:latin typeface="Arial Nova Cond" panose="020B0506020202020204" pitchFamily="34" charset="0"/>
                        </a:rPr>
                        <a:t>c</a:t>
                      </a:r>
                      <a:r>
                        <a:rPr lang="en-SG" sz="500" b="0" dirty="0">
                          <a:solidFill>
                            <a:schemeClr val="accent1"/>
                          </a:solidFill>
                          <a:latin typeface="Arial Nova Cond" panose="020B0506020202020204" pitchFamily="34" charset="0"/>
                        </a:rPr>
                        <a:t>; Material Removal </a:t>
                      </a:r>
                    </a:p>
                    <a:p>
                      <a:r>
                        <a:rPr lang="en-SG" sz="500" b="0" dirty="0">
                          <a:solidFill>
                            <a:schemeClr val="accent1"/>
                          </a:solidFill>
                          <a:latin typeface="Arial Nova Cond" panose="020B0506020202020204" pitchFamily="34" charset="0"/>
                        </a:rPr>
                        <a:t>Rate </a:t>
                      </a:r>
                      <a:r>
                        <a:rPr lang="en-SG" sz="500" b="0" dirty="0">
                          <a:latin typeface="Arial Nova Cond" panose="020B0506020202020204" pitchFamily="34" charset="0"/>
                        </a:rPr>
                        <a:t>(MRR)</a:t>
                      </a:r>
                      <a:r>
                        <a:rPr lang="en-US" sz="500" b="0" dirty="0">
                          <a:latin typeface="Arial Nova Cond" panose="020B0506020202020204" pitchFamily="34" charset="0"/>
                        </a:rPr>
                        <a:t> = Area of cross-section of </a:t>
                      </a:r>
                    </a:p>
                    <a:p>
                      <a:r>
                        <a:rPr lang="en-US" sz="500" b="0" dirty="0">
                          <a:latin typeface="Arial Nova Cond" panose="020B0506020202020204" pitchFamily="34" charset="0"/>
                        </a:rPr>
                        <a:t>cut x Velocity perpendicular to area; </a:t>
                      </a:r>
                      <a:r>
                        <a:rPr lang="pl-PL" sz="500" b="0" dirty="0">
                          <a:solidFill>
                            <a:srgbClr val="7030A0"/>
                          </a:solidFill>
                          <a:latin typeface="Arial Nova Cond" panose="020B0506020202020204" pitchFamily="34" charset="0"/>
                        </a:rPr>
                        <a:t>MRR = </a:t>
                      </a:r>
                      <a:endParaRPr lang="en-SG" sz="500" b="0" dirty="0">
                        <a:solidFill>
                          <a:srgbClr val="7030A0"/>
                        </a:solidFill>
                        <a:latin typeface="Arial Nova Cond" panose="020B0506020202020204" pitchFamily="34" charset="0"/>
                      </a:endParaRPr>
                    </a:p>
                    <a:p>
                      <a:r>
                        <a:rPr lang="pl-PL" sz="500" b="0" dirty="0">
                          <a:solidFill>
                            <a:srgbClr val="7030A0"/>
                          </a:solidFill>
                          <a:latin typeface="Arial Nova Cond" panose="020B0506020202020204" pitchFamily="34" charset="0"/>
                        </a:rPr>
                        <a:t>wt</a:t>
                      </a:r>
                      <a:r>
                        <a:rPr lang="pl-PL" sz="500" b="0" baseline="-25000" dirty="0">
                          <a:solidFill>
                            <a:srgbClr val="7030A0"/>
                          </a:solidFill>
                          <a:latin typeface="Arial Nova Cond" panose="020B0506020202020204" pitchFamily="34" charset="0"/>
                        </a:rPr>
                        <a:t>o</a:t>
                      </a:r>
                      <a:r>
                        <a:rPr lang="pl-PL" sz="500" b="0" dirty="0">
                          <a:solidFill>
                            <a:srgbClr val="7030A0"/>
                          </a:solidFill>
                          <a:latin typeface="Arial Nova Cond" panose="020B0506020202020204" pitchFamily="34" charset="0"/>
                        </a:rPr>
                        <a:t>V mm</a:t>
                      </a:r>
                      <a:r>
                        <a:rPr lang="pl-PL" sz="500" b="0" baseline="30000" dirty="0">
                          <a:solidFill>
                            <a:srgbClr val="7030A0"/>
                          </a:solidFill>
                          <a:latin typeface="Arial Nova Cond" panose="020B0506020202020204" pitchFamily="34" charset="0"/>
                        </a:rPr>
                        <a:t>3</a:t>
                      </a:r>
                      <a:r>
                        <a:rPr lang="pl-PL" sz="500" b="0" dirty="0">
                          <a:solidFill>
                            <a:srgbClr val="7030A0"/>
                          </a:solidFill>
                          <a:latin typeface="Arial Nova Cond" panose="020B0506020202020204" pitchFamily="34" charset="0"/>
                        </a:rPr>
                        <a:t>/sec</a:t>
                      </a:r>
                      <a:r>
                        <a:rPr lang="en-SG" sz="500" b="0" dirty="0">
                          <a:latin typeface="Arial Nova Cond" panose="020B0506020202020204" pitchFamily="34" charset="0"/>
                        </a:rPr>
                        <a:t>; </a:t>
                      </a:r>
                      <a:r>
                        <a:rPr lang="en-SG" sz="500" b="0" dirty="0">
                          <a:solidFill>
                            <a:srgbClr val="C00000"/>
                          </a:solidFill>
                          <a:latin typeface="Arial Nova Cond" panose="020B0506020202020204" pitchFamily="34" charset="0"/>
                        </a:rPr>
                        <a:t>Specific energy </a:t>
                      </a:r>
                      <a:r>
                        <a:rPr lang="en-SG" sz="500" b="0" dirty="0">
                          <a:latin typeface="Arial Nova Cond" panose="020B0506020202020204" pitchFamily="34" charset="0"/>
                        </a:rPr>
                        <a:t>= </a:t>
                      </a:r>
                    </a:p>
                    <a:p>
                      <a:r>
                        <a:rPr lang="en-SG" sz="500" b="0" dirty="0">
                          <a:latin typeface="Arial Nova Cond" panose="020B0506020202020204" pitchFamily="34" charset="0"/>
                        </a:rPr>
                        <a:t>power/MRR(W.s/mm</a:t>
                      </a:r>
                      <a:r>
                        <a:rPr lang="en-SG" sz="500" b="0" baseline="30000" dirty="0">
                          <a:latin typeface="Arial Nova Cond" panose="020B0506020202020204" pitchFamily="34" charset="0"/>
                        </a:rPr>
                        <a:t>3</a:t>
                      </a:r>
                      <a:r>
                        <a:rPr lang="en-SG" sz="500" b="0" dirty="0">
                          <a:latin typeface="Arial Nova Cond" panose="020B0506020202020204" pitchFamily="34" charset="0"/>
                        </a:rPr>
                        <a:t>); </a:t>
                      </a:r>
                      <a:r>
                        <a:rPr lang="en-SG" sz="500" b="0" dirty="0">
                          <a:solidFill>
                            <a:schemeClr val="accent1"/>
                          </a:solidFill>
                          <a:latin typeface="Arial Nova Cond" panose="020B0506020202020204" pitchFamily="34" charset="0"/>
                        </a:rPr>
                        <a:t>Shearing</a:t>
                      </a:r>
                      <a:r>
                        <a:rPr lang="en-SG" sz="500" b="0" dirty="0">
                          <a:latin typeface="Arial Nova Cond" panose="020B0506020202020204" pitchFamily="34" charset="0"/>
                        </a:rPr>
                        <a:t>: </a:t>
                      </a:r>
                      <a:r>
                        <a:rPr lang="en-SG" sz="500" b="0" dirty="0">
                          <a:solidFill>
                            <a:srgbClr val="7030A0"/>
                          </a:solidFill>
                          <a:latin typeface="Arial Nova Cond" panose="020B0506020202020204" pitchFamily="34" charset="0"/>
                        </a:rPr>
                        <a:t>U</a:t>
                      </a:r>
                      <a:r>
                        <a:rPr lang="en-SG" sz="500" b="0" baseline="-25000" dirty="0">
                          <a:solidFill>
                            <a:srgbClr val="7030A0"/>
                          </a:solidFill>
                          <a:latin typeface="Arial Nova Cond" panose="020B0506020202020204" pitchFamily="34" charset="0"/>
                        </a:rPr>
                        <a:t>s</a:t>
                      </a:r>
                      <a:r>
                        <a:rPr lang="en-SG" sz="500" b="0" dirty="0">
                          <a:solidFill>
                            <a:srgbClr val="7030A0"/>
                          </a:solidFill>
                          <a:latin typeface="Arial Nova Cond" panose="020B0506020202020204" pitchFamily="34" charset="0"/>
                        </a:rPr>
                        <a:t> = </a:t>
                      </a:r>
                      <a:r>
                        <a:rPr lang="en-SG" sz="500" b="0" dirty="0" err="1">
                          <a:solidFill>
                            <a:srgbClr val="7030A0"/>
                          </a:solidFill>
                          <a:latin typeface="Arial Nova Cond" panose="020B0506020202020204" pitchFamily="34" charset="0"/>
                        </a:rPr>
                        <a:t>F</a:t>
                      </a:r>
                      <a:r>
                        <a:rPr lang="en-SG" sz="500" b="0" baseline="-25000" dirty="0" err="1">
                          <a:solidFill>
                            <a:srgbClr val="7030A0"/>
                          </a:solidFill>
                          <a:latin typeface="Arial Nova Cond" panose="020B0506020202020204" pitchFamily="34" charset="0"/>
                        </a:rPr>
                        <a:t>s</a:t>
                      </a:r>
                      <a:r>
                        <a:rPr lang="en-SG" sz="500" b="0" dirty="0" err="1">
                          <a:solidFill>
                            <a:srgbClr val="7030A0"/>
                          </a:solidFill>
                          <a:latin typeface="Arial Nova Cond" panose="020B0506020202020204" pitchFamily="34" charset="0"/>
                        </a:rPr>
                        <a:t>V</a:t>
                      </a:r>
                      <a:r>
                        <a:rPr lang="en-SG" sz="500" b="0" baseline="-25000" dirty="0" err="1">
                          <a:solidFill>
                            <a:srgbClr val="7030A0"/>
                          </a:solidFill>
                          <a:latin typeface="Arial Nova Cond" panose="020B0506020202020204" pitchFamily="34" charset="0"/>
                        </a:rPr>
                        <a:t>s</a:t>
                      </a:r>
                      <a:r>
                        <a:rPr lang="en-SG" sz="500" b="0" dirty="0">
                          <a:solidFill>
                            <a:srgbClr val="7030A0"/>
                          </a:solidFill>
                          <a:latin typeface="Arial Nova Cond" panose="020B0506020202020204" pitchFamily="34" charset="0"/>
                        </a:rPr>
                        <a:t>/MRR</a:t>
                      </a:r>
                      <a:r>
                        <a:rPr lang="en-SG" sz="500" b="0" dirty="0">
                          <a:latin typeface="Arial Nova Cond" panose="020B0506020202020204" pitchFamily="34" charset="0"/>
                        </a:rPr>
                        <a:t>; </a:t>
                      </a:r>
                      <a:r>
                        <a:rPr lang="en-SG" sz="500" b="0" dirty="0">
                          <a:solidFill>
                            <a:schemeClr val="accent1"/>
                          </a:solidFill>
                          <a:latin typeface="Arial Nova Cond" panose="020B0506020202020204" pitchFamily="34" charset="0"/>
                        </a:rPr>
                        <a:t>Friction</a:t>
                      </a:r>
                      <a:r>
                        <a:rPr lang="en-SG" sz="500" b="0" dirty="0">
                          <a:latin typeface="Arial Nova Cond" panose="020B0506020202020204" pitchFamily="34" charset="0"/>
                        </a:rPr>
                        <a:t>: </a:t>
                      </a:r>
                      <a:r>
                        <a:rPr lang="en-SG" sz="500" b="0" dirty="0" err="1">
                          <a:solidFill>
                            <a:srgbClr val="7030A0"/>
                          </a:solidFill>
                          <a:latin typeface="Arial Nova Cond" panose="020B0506020202020204" pitchFamily="34" charset="0"/>
                        </a:rPr>
                        <a:t>U</a:t>
                      </a:r>
                      <a:r>
                        <a:rPr lang="en-SG" sz="500" b="0" baseline="-25000" dirty="0" err="1">
                          <a:solidFill>
                            <a:srgbClr val="7030A0"/>
                          </a:solidFill>
                          <a:latin typeface="Arial Nova Cond" panose="020B0506020202020204" pitchFamily="34" charset="0"/>
                        </a:rPr>
                        <a:t>f</a:t>
                      </a:r>
                      <a:r>
                        <a:rPr lang="en-SG" sz="500" b="0" dirty="0">
                          <a:solidFill>
                            <a:srgbClr val="7030A0"/>
                          </a:solidFill>
                          <a:latin typeface="Arial Nova Cond" panose="020B0506020202020204" pitchFamily="34" charset="0"/>
                        </a:rPr>
                        <a:t> = </a:t>
                      </a:r>
                      <a:r>
                        <a:rPr lang="en-SG" sz="500" b="0" dirty="0" err="1">
                          <a:solidFill>
                            <a:srgbClr val="7030A0"/>
                          </a:solidFill>
                          <a:latin typeface="Arial Nova Cond" panose="020B0506020202020204" pitchFamily="34" charset="0"/>
                        </a:rPr>
                        <a:t>FV</a:t>
                      </a:r>
                      <a:r>
                        <a:rPr lang="en-SG" sz="500" b="0" baseline="-25000" dirty="0" err="1">
                          <a:solidFill>
                            <a:srgbClr val="7030A0"/>
                          </a:solidFill>
                          <a:latin typeface="Arial Nova Cond" panose="020B0506020202020204" pitchFamily="34" charset="0"/>
                        </a:rPr>
                        <a:t>c</a:t>
                      </a:r>
                      <a:r>
                        <a:rPr lang="en-SG" sz="500" b="0" dirty="0">
                          <a:solidFill>
                            <a:srgbClr val="7030A0"/>
                          </a:solidFill>
                          <a:latin typeface="Arial Nova Cond" panose="020B0506020202020204" pitchFamily="34" charset="0"/>
                        </a:rPr>
                        <a:t>/MRR</a:t>
                      </a:r>
                      <a:r>
                        <a:rPr lang="en-SG" sz="500" b="0" dirty="0">
                          <a:latin typeface="Arial Nova Cond" panose="020B0506020202020204" pitchFamily="34" charset="0"/>
                        </a:rPr>
                        <a:t>; </a:t>
                      </a:r>
                      <a:r>
                        <a:rPr lang="en-SG" sz="500" b="0" dirty="0">
                          <a:solidFill>
                            <a:schemeClr val="accent1"/>
                          </a:solidFill>
                          <a:latin typeface="Arial Nova Cond" panose="020B0506020202020204" pitchFamily="34" charset="0"/>
                        </a:rPr>
                        <a:t>Total specific energy</a:t>
                      </a:r>
                      <a:r>
                        <a:rPr lang="en-SG" sz="500" b="0" dirty="0">
                          <a:latin typeface="Arial Nova Cond" panose="020B0506020202020204" pitchFamily="34" charset="0"/>
                        </a:rPr>
                        <a:t>: </a:t>
                      </a:r>
                      <a:r>
                        <a:rPr lang="en-SG" sz="500" b="0" dirty="0">
                          <a:solidFill>
                            <a:srgbClr val="7030A0"/>
                          </a:solidFill>
                          <a:latin typeface="Arial Nova Cond" panose="020B0506020202020204" pitchFamily="34" charset="0"/>
                        </a:rPr>
                        <a:t>U</a:t>
                      </a:r>
                      <a:r>
                        <a:rPr lang="en-SG" sz="500" b="0" baseline="-25000" dirty="0">
                          <a:solidFill>
                            <a:srgbClr val="7030A0"/>
                          </a:solidFill>
                          <a:latin typeface="Arial Nova Cond" panose="020B0506020202020204" pitchFamily="34" charset="0"/>
                        </a:rPr>
                        <a:t>t</a:t>
                      </a:r>
                      <a:r>
                        <a:rPr lang="en-SG" sz="500" b="0" dirty="0">
                          <a:solidFill>
                            <a:srgbClr val="7030A0"/>
                          </a:solidFill>
                          <a:latin typeface="Arial Nova Cond" panose="020B0506020202020204" pitchFamily="34" charset="0"/>
                        </a:rPr>
                        <a:t> = </a:t>
                      </a:r>
                      <a:r>
                        <a:rPr lang="en-SG" sz="500" b="0" dirty="0" err="1">
                          <a:solidFill>
                            <a:srgbClr val="7030A0"/>
                          </a:solidFill>
                          <a:latin typeface="Arial Nova Cond" panose="020B0506020202020204" pitchFamily="34" charset="0"/>
                        </a:rPr>
                        <a:t>F</a:t>
                      </a:r>
                      <a:r>
                        <a:rPr lang="en-SG" sz="500" b="0" baseline="-25000" dirty="0" err="1">
                          <a:solidFill>
                            <a:srgbClr val="7030A0"/>
                          </a:solidFill>
                          <a:latin typeface="Arial Nova Cond" panose="020B0506020202020204" pitchFamily="34" charset="0"/>
                        </a:rPr>
                        <a:t>c</a:t>
                      </a:r>
                      <a:r>
                        <a:rPr lang="en-SG" sz="500" b="0" dirty="0" err="1">
                          <a:solidFill>
                            <a:srgbClr val="7030A0"/>
                          </a:solidFill>
                          <a:latin typeface="Arial Nova Cond" panose="020B0506020202020204" pitchFamily="34" charset="0"/>
                        </a:rPr>
                        <a:t>V</a:t>
                      </a:r>
                      <a:r>
                        <a:rPr lang="en-SG" sz="500" b="0" dirty="0">
                          <a:solidFill>
                            <a:srgbClr val="7030A0"/>
                          </a:solidFill>
                          <a:latin typeface="Arial Nova Cond" panose="020B0506020202020204" pitchFamily="34" charset="0"/>
                        </a:rPr>
                        <a:t>(or power)/MRR; U</a:t>
                      </a:r>
                      <a:r>
                        <a:rPr lang="en-SG" sz="500" b="0" baseline="-25000" dirty="0">
                          <a:solidFill>
                            <a:srgbClr val="7030A0"/>
                          </a:solidFill>
                          <a:latin typeface="Arial Nova Cond" panose="020B0506020202020204" pitchFamily="34" charset="0"/>
                        </a:rPr>
                        <a:t>t</a:t>
                      </a:r>
                      <a:r>
                        <a:rPr lang="en-SG" sz="500" b="0" dirty="0">
                          <a:solidFill>
                            <a:srgbClr val="7030A0"/>
                          </a:solidFill>
                          <a:latin typeface="Arial Nova Cond" panose="020B0506020202020204" pitchFamily="34" charset="0"/>
                        </a:rPr>
                        <a:t> = U</a:t>
                      </a:r>
                      <a:r>
                        <a:rPr lang="en-SG" sz="500" b="0" baseline="-25000" dirty="0">
                          <a:solidFill>
                            <a:srgbClr val="7030A0"/>
                          </a:solidFill>
                          <a:latin typeface="Arial Nova Cond" panose="020B0506020202020204" pitchFamily="34" charset="0"/>
                        </a:rPr>
                        <a:t>s</a:t>
                      </a:r>
                      <a:r>
                        <a:rPr lang="en-SG" sz="500" b="0" dirty="0">
                          <a:solidFill>
                            <a:srgbClr val="7030A0"/>
                          </a:solidFill>
                          <a:latin typeface="Arial Nova Cond" panose="020B0506020202020204" pitchFamily="34" charset="0"/>
                        </a:rPr>
                        <a:t> + </a:t>
                      </a:r>
                      <a:r>
                        <a:rPr lang="en-SG" sz="500" b="0" dirty="0" err="1">
                          <a:solidFill>
                            <a:srgbClr val="7030A0"/>
                          </a:solidFill>
                          <a:latin typeface="Arial Nova Cond" panose="020B0506020202020204" pitchFamily="34" charset="0"/>
                        </a:rPr>
                        <a:t>U</a:t>
                      </a:r>
                      <a:r>
                        <a:rPr lang="en-SG" sz="500" b="0" baseline="-25000" dirty="0" err="1">
                          <a:solidFill>
                            <a:srgbClr val="7030A0"/>
                          </a:solidFill>
                          <a:latin typeface="Arial Nova Cond" panose="020B0506020202020204" pitchFamily="34" charset="0"/>
                        </a:rPr>
                        <a:t>f</a:t>
                      </a:r>
                      <a:r>
                        <a:rPr lang="en-SG" sz="500" b="0" dirty="0">
                          <a:latin typeface="Arial Nova Cond" panose="020B0506020202020204" pitchFamily="34" charset="0"/>
                        </a:rPr>
                        <a:t>; </a:t>
                      </a:r>
                      <a:r>
                        <a:rPr lang="en-SG" sz="500" b="0" u="none" baseline="0" dirty="0">
                          <a:solidFill>
                            <a:srgbClr val="C00000"/>
                          </a:solidFill>
                          <a:latin typeface="Arial Nova Cond" panose="020B0506020202020204" pitchFamily="34" charset="0"/>
                        </a:rPr>
                        <a:t>Temp in </a:t>
                      </a:r>
                    </a:p>
                    <a:p>
                      <a:r>
                        <a:rPr lang="en-SG" sz="500" b="0" u="none" baseline="0" dirty="0">
                          <a:solidFill>
                            <a:srgbClr val="C00000"/>
                          </a:solidFill>
                          <a:latin typeface="Arial Nova Cond" panose="020B0506020202020204" pitchFamily="34" charset="0"/>
                        </a:rPr>
                        <a:t>cutting </a:t>
                      </a:r>
                      <a:r>
                        <a:rPr lang="en-SG" sz="500" b="0" u="none" baseline="0" dirty="0">
                          <a:latin typeface="Arial Nova Cond" panose="020B0506020202020204" pitchFamily="34" charset="0"/>
                        </a:rPr>
                        <a:t>- </a:t>
                      </a:r>
                      <a:r>
                        <a:rPr lang="en-US" sz="500" b="0" u="sng" dirty="0">
                          <a:latin typeface="Arial Nova Cond" panose="020B0506020202020204" pitchFamily="34" charset="0"/>
                        </a:rPr>
                        <a:t>As V ↑, time for heat dissipation ↓ &amp; temp. ↑</a:t>
                      </a:r>
                      <a:r>
                        <a:rPr lang="en-US" sz="500" b="0" u="none" dirty="0">
                          <a:latin typeface="Arial Nova Cond" panose="020B0506020202020204" pitchFamily="34" charset="0"/>
                        </a:rPr>
                        <a:t>, </a:t>
                      </a:r>
                      <a:r>
                        <a:rPr lang="en-US" sz="500" b="0" u="none" baseline="0" dirty="0">
                          <a:solidFill>
                            <a:schemeClr val="accent1"/>
                          </a:solidFill>
                          <a:latin typeface="Arial Nova Cond" panose="020B0506020202020204" pitchFamily="34" charset="0"/>
                        </a:rPr>
                        <a:t>% of heat generated in cutting: </a:t>
                      </a:r>
                      <a:r>
                        <a:rPr lang="en-US" sz="500" b="0" u="none" dirty="0">
                          <a:latin typeface="Arial Nova Cond" panose="020B0506020202020204" pitchFamily="34" charset="0"/>
                        </a:rPr>
                        <a:t>Chip carries away most of the heat; As V ↑, higher % of heat is carried away by the chip;</a:t>
                      </a:r>
                      <a:r>
                        <a:rPr lang="en-US" sz="500" b="0" u="none" baseline="0" dirty="0">
                          <a:solidFill>
                            <a:schemeClr val="tx1"/>
                          </a:solidFill>
                          <a:latin typeface="Arial Nova Cond" panose="020B0506020202020204" pitchFamily="34" charset="0"/>
                        </a:rPr>
                        <a:t> </a:t>
                      </a:r>
                      <a:r>
                        <a:rPr lang="en-US" sz="500" b="0" u="none" baseline="0" dirty="0">
                          <a:solidFill>
                            <a:srgbClr val="C00000"/>
                          </a:solidFill>
                          <a:latin typeface="Arial Nova Cond" panose="020B0506020202020204" pitchFamily="34" charset="0"/>
                        </a:rPr>
                        <a:t>Tool wear &amp; Tool Life </a:t>
                      </a:r>
                      <a:r>
                        <a:rPr lang="en-US" sz="500" b="0" u="none" baseline="0" dirty="0">
                          <a:latin typeface="Arial Nova Cond" panose="020B0506020202020204" pitchFamily="34" charset="0"/>
                        </a:rPr>
                        <a:t>- </a:t>
                      </a:r>
                      <a:r>
                        <a:rPr lang="en-US" sz="500" b="0" dirty="0">
                          <a:latin typeface="Arial Nova Cond" panose="020B0506020202020204" pitchFamily="34" charset="0"/>
                        </a:rPr>
                        <a:t>Cutting tool subject to: a) High localized stresses b) High temp c) Sliding of chip along rake face d) Sliding of tool along freshly cut surface</a:t>
                      </a:r>
                      <a:r>
                        <a:rPr lang="en-SG" sz="500" b="0" i="0" dirty="0">
                          <a:effectLst/>
                          <a:latin typeface="Arial Nova Cond" panose="020B0506020202020204" pitchFamily="34" charset="0"/>
                        </a:rPr>
                        <a:t>→ </a:t>
                      </a:r>
                      <a:r>
                        <a:rPr lang="en-SG" sz="500" b="0" i="0" dirty="0">
                          <a:solidFill>
                            <a:schemeClr val="accent1"/>
                          </a:solidFill>
                          <a:effectLst/>
                          <a:latin typeface="Arial Nova Cond" panose="020B0506020202020204" pitchFamily="34" charset="0"/>
                        </a:rPr>
                        <a:t>tool wear</a:t>
                      </a:r>
                      <a:r>
                        <a:rPr lang="en-SG" sz="500" b="0" i="0" dirty="0">
                          <a:effectLst/>
                          <a:latin typeface="Arial Nova Cond" panose="020B0506020202020204" pitchFamily="34" charset="0"/>
                        </a:rPr>
                        <a:t>→</a:t>
                      </a:r>
                      <a:r>
                        <a:rPr lang="en-US" sz="500" b="0" dirty="0">
                          <a:latin typeface="Arial Nova Cond" panose="020B0506020202020204" pitchFamily="34" charset="0"/>
                        </a:rPr>
                        <a:t>tool life, quality of machined surface, dim accuracy &amp; cost;</a:t>
                      </a:r>
                      <a:r>
                        <a:rPr lang="en-SG" sz="500" b="0" u="none" baseline="0" dirty="0">
                          <a:solidFill>
                            <a:schemeClr val="accent1"/>
                          </a:solidFill>
                          <a:latin typeface="Arial Nova Cond" panose="020B0506020202020204" pitchFamily="34" charset="0"/>
                        </a:rPr>
                        <a:t>Tool wear regions </a:t>
                      </a:r>
                      <a:r>
                        <a:rPr lang="en-SG" sz="500" b="0" u="none" baseline="0" dirty="0">
                          <a:latin typeface="Arial Nova Cond" panose="020B0506020202020204" pitchFamily="34" charset="0"/>
                        </a:rPr>
                        <a:t>– wear on cutting model/turning tool; </a:t>
                      </a:r>
                      <a:r>
                        <a:rPr lang="en-SG" sz="500" b="0" u="none" baseline="0" dirty="0">
                          <a:solidFill>
                            <a:srgbClr val="C00000"/>
                          </a:solidFill>
                          <a:latin typeface="Arial Nova Cond" panose="020B0506020202020204" pitchFamily="34" charset="0"/>
                        </a:rPr>
                        <a:t>Flank wear </a:t>
                      </a:r>
                      <a:r>
                        <a:rPr lang="en-SG" sz="500" b="0" u="none" baseline="0" dirty="0">
                          <a:latin typeface="Arial Nova Cond" panose="020B0506020202020204" pitchFamily="34" charset="0"/>
                        </a:rPr>
                        <a:t>– occurs in flank face; </a:t>
                      </a:r>
                      <a:r>
                        <a:rPr lang="en-SG" sz="500" b="0" u="none" baseline="0" dirty="0">
                          <a:solidFill>
                            <a:schemeClr val="accent1"/>
                          </a:solidFill>
                          <a:latin typeface="Arial Nova Cond" panose="020B0506020202020204" pitchFamily="34" charset="0"/>
                        </a:rPr>
                        <a:t>causes</a:t>
                      </a:r>
                      <a:r>
                        <a:rPr lang="en-SG" sz="500" b="0" u="none" baseline="0" dirty="0">
                          <a:latin typeface="Arial Nova Cond" panose="020B0506020202020204" pitchFamily="34" charset="0"/>
                        </a:rPr>
                        <a:t>: 1. </a:t>
                      </a:r>
                      <a:r>
                        <a:rPr lang="en-US" sz="500" b="0" dirty="0">
                          <a:latin typeface="Arial Nova Cond" panose="020B0506020202020204" pitchFamily="34" charset="0"/>
                        </a:rPr>
                        <a:t>rubbing of tool along machined surface, 2. high temps affecting properties of tool material;</a:t>
                      </a:r>
                      <a:r>
                        <a:rPr lang="en-US" sz="500" b="0" u="none" baseline="0" dirty="0">
                          <a:solidFill>
                            <a:schemeClr val="tx1"/>
                          </a:solidFill>
                          <a:latin typeface="Arial Nova Cond" panose="020B0506020202020204" pitchFamily="34" charset="0"/>
                        </a:rPr>
                        <a:t> </a:t>
                      </a:r>
                      <a:r>
                        <a:rPr lang="en-US" sz="500" b="0" u="none" baseline="0" dirty="0">
                          <a:solidFill>
                            <a:srgbClr val="C00000"/>
                          </a:solidFill>
                          <a:latin typeface="Arial Nova Cond" panose="020B0506020202020204" pitchFamily="34" charset="0"/>
                        </a:rPr>
                        <a:t>Crater wear </a:t>
                      </a:r>
                      <a:r>
                        <a:rPr lang="en-US" sz="500" b="0" u="none" baseline="0" dirty="0">
                          <a:latin typeface="Arial Nova Cond" panose="020B0506020202020204" pitchFamily="34" charset="0"/>
                        </a:rPr>
                        <a:t>- </a:t>
                      </a:r>
                      <a:r>
                        <a:rPr lang="en-US" sz="500" b="0" dirty="0">
                          <a:latin typeface="Arial Nova Cond" panose="020B0506020202020204" pitchFamily="34" charset="0"/>
                        </a:rPr>
                        <a:t>occurs on rake face of tool (tool-chip interface); </a:t>
                      </a:r>
                      <a:r>
                        <a:rPr lang="en-US" sz="500" b="0" dirty="0">
                          <a:solidFill>
                            <a:schemeClr val="accent1"/>
                          </a:solidFill>
                          <a:latin typeface="Arial Nova Cond" panose="020B0506020202020204" pitchFamily="34" charset="0"/>
                        </a:rPr>
                        <a:t>causes</a:t>
                      </a:r>
                      <a:r>
                        <a:rPr lang="en-US" sz="500" b="0" dirty="0">
                          <a:latin typeface="Arial Nova Cond" panose="020B0506020202020204" pitchFamily="34" charset="0"/>
                        </a:rPr>
                        <a:t>: 1. Temp. at tool – chip interface, 2. Chemical affinity between tool &amp; w/p material – diffusion mechanism (Use cutting tools coated with </a:t>
                      </a:r>
                      <a:r>
                        <a:rPr lang="en-US" sz="500" b="0" dirty="0" err="1">
                          <a:latin typeface="Arial Nova Cond" panose="020B0506020202020204" pitchFamily="34" charset="0"/>
                        </a:rPr>
                        <a:t>TiC</a:t>
                      </a:r>
                      <a:r>
                        <a:rPr lang="en-US" sz="500" b="0" dirty="0">
                          <a:latin typeface="Arial Nova Cond" panose="020B0506020202020204" pitchFamily="34" charset="0"/>
                        </a:rPr>
                        <a:t> &amp; </a:t>
                      </a:r>
                      <a:r>
                        <a:rPr lang="en-US" sz="500" b="0" dirty="0" err="1">
                          <a:latin typeface="Arial Nova Cond" panose="020B0506020202020204" pitchFamily="34" charset="0"/>
                        </a:rPr>
                        <a:t>TiN</a:t>
                      </a:r>
                      <a:r>
                        <a:rPr lang="en-US" sz="500" b="0" dirty="0">
                          <a:latin typeface="Arial Nova Cond" panose="020B0506020202020204" pitchFamily="34" charset="0"/>
                        </a:rPr>
                        <a:t>, slow down diffusion, reducing cater wear);</a:t>
                      </a:r>
                      <a:r>
                        <a:rPr lang="en-SG" sz="500" b="0" u="none" baseline="0" dirty="0">
                          <a:solidFill>
                            <a:schemeClr val="accent1"/>
                          </a:solidFill>
                          <a:latin typeface="Arial Nova Cond" panose="020B0506020202020204" pitchFamily="34" charset="0"/>
                        </a:rPr>
                        <a:t> others</a:t>
                      </a:r>
                      <a:r>
                        <a:rPr lang="en-SG" sz="500" b="0" u="none" baseline="0" dirty="0">
                          <a:latin typeface="Arial Nova Cond" panose="020B0506020202020204" pitchFamily="34" charset="0"/>
                        </a:rPr>
                        <a:t>: nose radius &amp; notch wear;</a:t>
                      </a:r>
                      <a:r>
                        <a:rPr lang="en-SG" sz="500" b="0" u="none" baseline="0" dirty="0">
                          <a:solidFill>
                            <a:schemeClr val="tx1"/>
                          </a:solidFill>
                          <a:latin typeface="Arial Nova Cond" panose="020B0506020202020204" pitchFamily="34" charset="0"/>
                        </a:rPr>
                        <a:t> </a:t>
                      </a:r>
                      <a:r>
                        <a:rPr lang="en-US" sz="500" b="0" dirty="0">
                          <a:latin typeface="Arial Nova Cond" panose="020B0506020202020204" pitchFamily="34" charset="0"/>
                        </a:rPr>
                        <a:t> </a:t>
                      </a:r>
                      <a:r>
                        <a:rPr lang="en-US" sz="500" b="0" u="none" baseline="0" dirty="0">
                          <a:solidFill>
                            <a:srgbClr val="C00000"/>
                          </a:solidFill>
                          <a:latin typeface="Arial Nova Cond" panose="020B0506020202020204" pitchFamily="34" charset="0"/>
                        </a:rPr>
                        <a:t>When to </a:t>
                      </a:r>
                      <a:r>
                        <a:rPr lang="en-US" sz="500" b="0" dirty="0">
                          <a:solidFill>
                            <a:srgbClr val="C00000"/>
                          </a:solidFill>
                          <a:latin typeface="Arial Nova Cond" panose="020B0506020202020204" pitchFamily="34" charset="0"/>
                        </a:rPr>
                        <a:t>re-sharpen/replace cutting tool? </a:t>
                      </a:r>
                      <a:r>
                        <a:rPr lang="en-US" sz="500" b="0" dirty="0">
                          <a:latin typeface="Arial Nova Cond" panose="020B0506020202020204" pitchFamily="34" charset="0"/>
                        </a:rPr>
                        <a:t>– 1. </a:t>
                      </a:r>
                      <a:r>
                        <a:rPr lang="en-SG" sz="500" b="0" dirty="0">
                          <a:solidFill>
                            <a:schemeClr val="accent1"/>
                          </a:solidFill>
                          <a:latin typeface="Arial Nova Cond" panose="020B0506020202020204" pitchFamily="34" charset="0"/>
                        </a:rPr>
                        <a:t>Tool wear </a:t>
                      </a:r>
                      <a:r>
                        <a:rPr lang="en-US" sz="500" b="0" dirty="0">
                          <a:latin typeface="Arial Nova Cond" panose="020B0506020202020204" pitchFamily="34" charset="0"/>
                        </a:rPr>
                        <a:t>2. </a:t>
                      </a:r>
                      <a:r>
                        <a:rPr lang="en-US" sz="500" b="0" dirty="0">
                          <a:solidFill>
                            <a:schemeClr val="accent1"/>
                          </a:solidFill>
                          <a:latin typeface="Arial Nova Cond" panose="020B0506020202020204" pitchFamily="34" charset="0"/>
                        </a:rPr>
                        <a:t>W/p surface finish becomes worse</a:t>
                      </a:r>
                      <a:r>
                        <a:rPr lang="en-US" sz="500" b="0" dirty="0">
                          <a:latin typeface="Arial Nova Cond" panose="020B0506020202020204" pitchFamily="34" charset="0"/>
                        </a:rPr>
                        <a:t>, 3. </a:t>
                      </a:r>
                      <a:r>
                        <a:rPr lang="en-US" sz="500" b="0" dirty="0">
                          <a:solidFill>
                            <a:schemeClr val="accent1"/>
                          </a:solidFill>
                          <a:latin typeface="Arial Nova Cond" panose="020B0506020202020204" pitchFamily="34" charset="0"/>
                        </a:rPr>
                        <a:t>Cutting forces ↑ significantly</a:t>
                      </a:r>
                      <a:r>
                        <a:rPr lang="en-US" sz="500" b="0" dirty="0">
                          <a:latin typeface="Arial Nova Cond" panose="020B0506020202020204" pitchFamily="34" charset="0"/>
                        </a:rPr>
                        <a:t>, 4. </a:t>
                      </a:r>
                      <a:r>
                        <a:rPr lang="en-US" sz="500" b="0" dirty="0">
                          <a:solidFill>
                            <a:schemeClr val="accent1"/>
                          </a:solidFill>
                          <a:latin typeface="Arial Nova Cond" panose="020B0506020202020204" pitchFamily="34" charset="0"/>
                        </a:rPr>
                        <a:t>Temperature ↑ significantly; </a:t>
                      </a:r>
                      <a:r>
                        <a:rPr lang="en-US" sz="500" b="0" dirty="0">
                          <a:solidFill>
                            <a:srgbClr val="C00000"/>
                          </a:solidFill>
                          <a:latin typeface="Arial Nova Cond" panose="020B0506020202020204" pitchFamily="34" charset="0"/>
                        </a:rPr>
                        <a:t>Taylor’s tool life equation - </a:t>
                      </a:r>
                      <a:r>
                        <a:rPr lang="en-US" sz="500" b="0" dirty="0" err="1">
                          <a:solidFill>
                            <a:srgbClr val="7030A0"/>
                          </a:solidFill>
                          <a:latin typeface="Arial Nova Cond" panose="020B0506020202020204" pitchFamily="34" charset="0"/>
                        </a:rPr>
                        <a:t>VT</a:t>
                      </a:r>
                      <a:r>
                        <a:rPr lang="en-US" sz="500" b="0" baseline="30000" dirty="0" err="1">
                          <a:solidFill>
                            <a:srgbClr val="7030A0"/>
                          </a:solidFill>
                          <a:latin typeface="Arial Nova Cond" panose="020B0506020202020204" pitchFamily="34" charset="0"/>
                        </a:rPr>
                        <a:t>n</a:t>
                      </a:r>
                      <a:r>
                        <a:rPr lang="en-US" sz="500" b="0" dirty="0">
                          <a:solidFill>
                            <a:srgbClr val="7030A0"/>
                          </a:solidFill>
                          <a:latin typeface="Arial Nova Cond" panose="020B0506020202020204" pitchFamily="34" charset="0"/>
                        </a:rPr>
                        <a:t> = C</a:t>
                      </a:r>
                      <a:r>
                        <a:rPr lang="en-US" sz="500" b="0" dirty="0">
                          <a:latin typeface="Arial Nova Cond" panose="020B0506020202020204" pitchFamily="34" charset="0"/>
                        </a:rPr>
                        <a:t>; V = cutting speed (m/min); T = tool life (min); n = exponent (&lt;1); C = constant; </a:t>
                      </a:r>
                      <a:r>
                        <a:rPr lang="en-US" sz="500" b="0" dirty="0">
                          <a:solidFill>
                            <a:srgbClr val="C00000"/>
                          </a:solidFill>
                          <a:latin typeface="Arial Nova Cond" panose="020B0506020202020204" pitchFamily="34" charset="0"/>
                        </a:rPr>
                        <a:t>Extended Taylor’s tool life equation</a:t>
                      </a:r>
                      <a:r>
                        <a:rPr lang="en-US" sz="500" b="0" dirty="0">
                          <a:latin typeface="Arial Nova Cond" panose="020B0506020202020204" pitchFamily="34" charset="0"/>
                        </a:rPr>
                        <a:t>: </a:t>
                      </a:r>
                      <a:r>
                        <a:rPr lang="en-US" sz="500" b="0" dirty="0">
                          <a:solidFill>
                            <a:srgbClr val="7030A0"/>
                          </a:solidFill>
                          <a:latin typeface="Arial Nova Cond" panose="020B0506020202020204" pitchFamily="34" charset="0"/>
                        </a:rPr>
                        <a:t>V T</a:t>
                      </a:r>
                      <a:r>
                        <a:rPr lang="en-US" sz="500" b="0" baseline="30000" dirty="0">
                          <a:solidFill>
                            <a:srgbClr val="7030A0"/>
                          </a:solidFill>
                          <a:latin typeface="Arial Nova Cond" panose="020B0506020202020204" pitchFamily="34" charset="0"/>
                        </a:rPr>
                        <a:t>n </a:t>
                      </a:r>
                      <a:r>
                        <a:rPr lang="en-US" sz="500" b="0" dirty="0">
                          <a:solidFill>
                            <a:srgbClr val="7030A0"/>
                          </a:solidFill>
                          <a:latin typeface="Arial Nova Cond" panose="020B0506020202020204" pitchFamily="34" charset="0"/>
                        </a:rPr>
                        <a:t>d</a:t>
                      </a:r>
                      <a:r>
                        <a:rPr lang="en-US" sz="500" b="0" baseline="30000" dirty="0">
                          <a:solidFill>
                            <a:srgbClr val="7030A0"/>
                          </a:solidFill>
                          <a:latin typeface="Arial Nova Cond" panose="020B0506020202020204" pitchFamily="34" charset="0"/>
                        </a:rPr>
                        <a:t>x </a:t>
                      </a:r>
                      <a:r>
                        <a:rPr lang="en-US" sz="500" b="0" dirty="0" err="1">
                          <a:solidFill>
                            <a:srgbClr val="7030A0"/>
                          </a:solidFill>
                          <a:latin typeface="Arial Nova Cond" panose="020B0506020202020204" pitchFamily="34" charset="0"/>
                        </a:rPr>
                        <a:t>f</a:t>
                      </a:r>
                      <a:r>
                        <a:rPr lang="en-US" sz="500" b="0" baseline="30000" dirty="0" err="1">
                          <a:solidFill>
                            <a:srgbClr val="7030A0"/>
                          </a:solidFill>
                          <a:latin typeface="Arial Nova Cond" panose="020B0506020202020204" pitchFamily="34" charset="0"/>
                        </a:rPr>
                        <a:t>y</a:t>
                      </a:r>
                      <a:r>
                        <a:rPr lang="en-US" sz="500" b="0" dirty="0">
                          <a:solidFill>
                            <a:srgbClr val="7030A0"/>
                          </a:solidFill>
                          <a:latin typeface="Arial Nova Cond" panose="020B0506020202020204" pitchFamily="34" charset="0"/>
                        </a:rPr>
                        <a:t> = C, </a:t>
                      </a:r>
                      <a:r>
                        <a:rPr lang="en-US" sz="500" b="0" u="none" baseline="0" dirty="0">
                          <a:latin typeface="Arial Nova Cond" panose="020B0506020202020204" pitchFamily="34" charset="0"/>
                        </a:rPr>
                        <a:t>V = most significant variable; d = depth of cut (mm); f = feed (mm/rev); x &amp; y determined experimentally; </a:t>
                      </a:r>
                      <a:r>
                        <a:rPr lang="en-SG" sz="500" b="0" dirty="0">
                          <a:solidFill>
                            <a:srgbClr val="C00000"/>
                          </a:solidFill>
                          <a:latin typeface="Arial Nova Cond" panose="020B0506020202020204" pitchFamily="34" charset="0"/>
                        </a:rPr>
                        <a:t>Chips</a:t>
                      </a:r>
                      <a:r>
                        <a:rPr lang="en-SG" sz="500" b="0" dirty="0">
                          <a:latin typeface="Arial Nova Cond" panose="020B0506020202020204" pitchFamily="34" charset="0"/>
                        </a:rPr>
                        <a:t> - </a:t>
                      </a:r>
                      <a:r>
                        <a:rPr lang="en-US" sz="500" b="0" dirty="0">
                          <a:solidFill>
                            <a:schemeClr val="accent1"/>
                          </a:solidFill>
                          <a:latin typeface="Arial Nova Cond" panose="020B0506020202020204" pitchFamily="34" charset="0"/>
                        </a:rPr>
                        <a:t>Chips have significant influence on: </a:t>
                      </a:r>
                      <a:r>
                        <a:rPr lang="en-US" sz="500" b="0" dirty="0">
                          <a:latin typeface="Arial Nova Cond" panose="020B0506020202020204" pitchFamily="34" charset="0"/>
                        </a:rPr>
                        <a:t>1. Surface finish of workpiece 2. Cutting operations (e.g. tool life, vibration, chattering); </a:t>
                      </a:r>
                      <a:r>
                        <a:rPr lang="en-US" sz="500" b="0" dirty="0">
                          <a:solidFill>
                            <a:schemeClr val="accent1"/>
                          </a:solidFill>
                          <a:latin typeface="Arial Nova Cond" panose="020B0506020202020204" pitchFamily="34" charset="0"/>
                        </a:rPr>
                        <a:t>4 types of chips: </a:t>
                      </a:r>
                      <a:r>
                        <a:rPr lang="en-US" sz="500" b="0" dirty="0">
                          <a:latin typeface="Arial Nova Cond" panose="020B0506020202020204" pitchFamily="34" charset="0"/>
                        </a:rPr>
                        <a:t>Continuous, Discontinuous, Built-up edge, serrated &amp; segmented; </a:t>
                      </a:r>
                      <a:r>
                        <a:rPr lang="en-US" sz="500" b="0" dirty="0">
                          <a:solidFill>
                            <a:schemeClr val="accent1"/>
                          </a:solidFill>
                          <a:latin typeface="Arial Nova Cond" panose="020B0506020202020204" pitchFamily="34" charset="0"/>
                        </a:rPr>
                        <a:t>Continuous chips </a:t>
                      </a:r>
                      <a:r>
                        <a:rPr lang="en-US" sz="500" b="0" dirty="0">
                          <a:latin typeface="Arial Nova Cond" panose="020B0506020202020204" pitchFamily="34" charset="0"/>
                        </a:rPr>
                        <a:t>– 1. formed with ductile materials at high cutting speed; 2. good surface finish; 3. Tend to entangle around toolholder, work holding device &amp; w/p – operation has to stop to clear chips; </a:t>
                      </a:r>
                      <a:r>
                        <a:rPr lang="en-US" sz="500" b="0" dirty="0">
                          <a:solidFill>
                            <a:schemeClr val="accent1"/>
                          </a:solidFill>
                          <a:latin typeface="Arial Nova Cond" panose="020B0506020202020204" pitchFamily="34" charset="0"/>
                        </a:rPr>
                        <a:t>continuous chips fix</a:t>
                      </a:r>
                      <a:r>
                        <a:rPr lang="en-US" sz="500" b="0" dirty="0">
                          <a:latin typeface="Arial Nova Cond" panose="020B0506020202020204" pitchFamily="34" charset="0"/>
                        </a:rPr>
                        <a:t>- 1. Change machining parameters </a:t>
                      </a:r>
                      <a:r>
                        <a:rPr lang="en-US" sz="500" b="0" dirty="0" err="1">
                          <a:latin typeface="Arial Nova Cond" panose="020B0506020202020204" pitchFamily="34" charset="0"/>
                        </a:rPr>
                        <a:t>e.g</a:t>
                      </a:r>
                      <a:r>
                        <a:rPr lang="en-US" sz="500" b="0" dirty="0">
                          <a:latin typeface="Arial Nova Cond" panose="020B0506020202020204" pitchFamily="34" charset="0"/>
                        </a:rPr>
                        <a:t> cutting speed, feed 2. Use chip breaker to decrease radius of chip, chip bents &amp; breaks; </a:t>
                      </a:r>
                      <a:r>
                        <a:rPr lang="en-US" sz="500" b="0" dirty="0">
                          <a:solidFill>
                            <a:schemeClr val="accent1"/>
                          </a:solidFill>
                          <a:latin typeface="Arial Nova Cond" panose="020B0506020202020204" pitchFamily="34" charset="0"/>
                        </a:rPr>
                        <a:t>Discontinuous chips </a:t>
                      </a:r>
                      <a:r>
                        <a:rPr lang="en-US" sz="500" b="0" dirty="0">
                          <a:latin typeface="Arial Nova Cond" panose="020B0506020202020204" pitchFamily="34" charset="0"/>
                        </a:rPr>
                        <a:t>- occur at: 1. brittle materials –  cant withstand high shear strains; 2. materials containing hard inclusions/ impurities; </a:t>
                      </a:r>
                      <a:r>
                        <a:rPr lang="en-US" sz="500" b="0" u="sng" dirty="0">
                          <a:latin typeface="Arial Nova Cond" panose="020B0506020202020204" pitchFamily="34" charset="0"/>
                        </a:rPr>
                        <a:t>Cutting forces vary during cutting; </a:t>
                      </a:r>
                      <a:r>
                        <a:rPr lang="en-US" sz="500" b="0" u="none" dirty="0">
                          <a:solidFill>
                            <a:srgbClr val="C00000"/>
                          </a:solidFill>
                          <a:latin typeface="Arial Nova Cond" panose="020B0506020202020204" pitchFamily="34" charset="0"/>
                        </a:rPr>
                        <a:t>Built-up edge (BUE) </a:t>
                      </a:r>
                      <a:r>
                        <a:rPr lang="en-US" sz="500" b="0" u="none" dirty="0">
                          <a:latin typeface="Arial Nova Cond" panose="020B0506020202020204" pitchFamily="34" charset="0"/>
                        </a:rPr>
                        <a:t>– 1. </a:t>
                      </a:r>
                      <a:r>
                        <a:rPr lang="en-US" sz="500" b="0" dirty="0">
                          <a:latin typeface="Arial Nova Cond" panose="020B0506020202020204" pitchFamily="34" charset="0"/>
                        </a:rPr>
                        <a:t>layers of w/p material deposited gradually on tool. BUE </a:t>
                      </a:r>
                      <a:r>
                        <a:rPr lang="en-US" sz="500" b="0" dirty="0">
                          <a:solidFill>
                            <a:schemeClr val="tx1"/>
                          </a:solidFill>
                          <a:latin typeface="Arial Nova Cond" panose="020B0506020202020204" pitchFamily="34" charset="0"/>
                        </a:rPr>
                        <a:t>↑</a:t>
                      </a:r>
                      <a:r>
                        <a:rPr lang="en-US" sz="500" b="0" dirty="0">
                          <a:latin typeface="Arial Nova Cond" panose="020B0506020202020204" pitchFamily="34" charset="0"/>
                        </a:rPr>
                        <a:t>, becomes unstable &amp; breaks up eventually; 2. Part of BUE material carried away by chip &amp; rest deposited randomly on w/p surface, giving poorer surface finish; 3. BUE changes geometry of cutting </a:t>
                      </a:r>
                      <a:r>
                        <a:rPr lang="en-US" sz="500" b="0" dirty="0" err="1">
                          <a:latin typeface="Arial Nova Cond" panose="020B0506020202020204" pitchFamily="34" charset="0"/>
                        </a:rPr>
                        <a:t>edge&amp;makes</a:t>
                      </a:r>
                      <a:r>
                        <a:rPr lang="en-US" sz="500" b="0" dirty="0">
                          <a:latin typeface="Arial Nova Cond" panose="020B0506020202020204" pitchFamily="34" charset="0"/>
                        </a:rPr>
                        <a:t> it dull; </a:t>
                      </a:r>
                      <a:r>
                        <a:rPr lang="en-SG" sz="500" b="0" dirty="0">
                          <a:solidFill>
                            <a:srgbClr val="C00000"/>
                          </a:solidFill>
                          <a:latin typeface="Arial Nova Cond" panose="020B0506020202020204" pitchFamily="34" charset="0"/>
                        </a:rPr>
                        <a:t>Serrated (segmented chips) </a:t>
                      </a:r>
                      <a:r>
                        <a:rPr lang="en-SG" sz="500" b="0" dirty="0">
                          <a:latin typeface="Arial Nova Cond" panose="020B0506020202020204" pitchFamily="34" charset="0"/>
                        </a:rPr>
                        <a:t>- </a:t>
                      </a:r>
                      <a:r>
                        <a:rPr lang="en-US" sz="500" b="0" dirty="0">
                          <a:latin typeface="Arial Nova Cond" panose="020B0506020202020204" pitchFamily="34" charset="0"/>
                        </a:rPr>
                        <a:t>Semi-continuous chips with large zone of low shear strain &amp; small zone of high shear strain (saw tooth like appearance); Found in metals with low thermal conductivity &amp; strength that decreases sharply with temperature e.g. titanium; </a:t>
                      </a:r>
                      <a:r>
                        <a:rPr lang="en-SG" sz="500" b="0" dirty="0">
                          <a:solidFill>
                            <a:srgbClr val="C00000"/>
                          </a:solidFill>
                          <a:latin typeface="Arial Nova Cond" panose="020B0506020202020204" pitchFamily="34" charset="0"/>
                        </a:rPr>
                        <a:t>Factors affecting surface finish </a:t>
                      </a:r>
                      <a:r>
                        <a:rPr lang="en-SG" sz="500" b="0" dirty="0">
                          <a:latin typeface="Arial Nova Cond" panose="020B0506020202020204" pitchFamily="34" charset="0"/>
                        </a:rPr>
                        <a:t>– 1. </a:t>
                      </a:r>
                      <a:r>
                        <a:rPr lang="en-US" sz="500" b="0" dirty="0">
                          <a:solidFill>
                            <a:schemeClr val="accent1"/>
                          </a:solidFill>
                          <a:latin typeface="Arial Nova Cond" panose="020B0506020202020204" pitchFamily="34" charset="0"/>
                        </a:rPr>
                        <a:t>BUE </a:t>
                      </a:r>
                      <a:r>
                        <a:rPr lang="en-US" sz="500" b="0" dirty="0">
                          <a:latin typeface="Arial Nova Cond" panose="020B0506020202020204" pitchFamily="34" charset="0"/>
                        </a:rPr>
                        <a:t>[affects tool-tip profile (great influence on surface finish); Ceramic/ diamond tools </a:t>
                      </a:r>
                      <a:r>
                        <a:rPr lang="en-US" sz="500" b="0" dirty="0">
                          <a:solidFill>
                            <a:schemeClr val="accent1"/>
                          </a:solidFill>
                          <a:latin typeface="Arial Nova Cond" panose="020B0506020202020204" pitchFamily="34" charset="0"/>
                        </a:rPr>
                        <a:t>form less BUE - gives better surface finish than others]; </a:t>
                      </a:r>
                      <a:r>
                        <a:rPr lang="en-US" sz="500" b="0" dirty="0">
                          <a:solidFill>
                            <a:schemeClr val="tx1"/>
                          </a:solidFill>
                          <a:latin typeface="Arial Nova Cond" panose="020B0506020202020204" pitchFamily="34" charset="0"/>
                        </a:rPr>
                        <a:t>2. </a:t>
                      </a:r>
                      <a:r>
                        <a:rPr lang="en-US" sz="500" b="0" dirty="0">
                          <a:solidFill>
                            <a:schemeClr val="accent1"/>
                          </a:solidFill>
                          <a:latin typeface="Arial Nova Cond" panose="020B0506020202020204" pitchFamily="34" charset="0"/>
                        </a:rPr>
                        <a:t>Feed marks left by cutting operations </a:t>
                      </a:r>
                      <a:r>
                        <a:rPr lang="en-SG" sz="500" dirty="0">
                          <a:latin typeface="Arial Nova Cond" panose="020B0506020202020204" pitchFamily="34" charset="0"/>
                        </a:rPr>
                        <a:t>(Arithmetic mean value: R</a:t>
                      </a:r>
                      <a:r>
                        <a:rPr lang="en-SG" sz="500" baseline="-25000" dirty="0">
                          <a:latin typeface="Arial Nova Cond" panose="020B0506020202020204" pitchFamily="34" charset="0"/>
                        </a:rPr>
                        <a:t>a</a:t>
                      </a:r>
                      <a:r>
                        <a:rPr lang="en-SG" sz="500" dirty="0">
                          <a:latin typeface="Arial Nova Cond" panose="020B0506020202020204" pitchFamily="34" charset="0"/>
                        </a:rPr>
                        <a:t> = f</a:t>
                      </a:r>
                      <a:r>
                        <a:rPr lang="en-SG" sz="500" baseline="30000" dirty="0">
                          <a:latin typeface="Arial Nova Cond" panose="020B0506020202020204" pitchFamily="34" charset="0"/>
                        </a:rPr>
                        <a:t>2</a:t>
                      </a:r>
                      <a:r>
                        <a:rPr lang="en-SG" sz="500" dirty="0">
                          <a:latin typeface="Arial Nova Cond" panose="020B0506020202020204" pitchFamily="34" charset="0"/>
                        </a:rPr>
                        <a:t>/32R; Peak-to-valley: R</a:t>
                      </a:r>
                      <a:r>
                        <a:rPr lang="en-SG" sz="500" baseline="-25000" dirty="0">
                          <a:latin typeface="Arial Nova Cond" panose="020B0506020202020204" pitchFamily="34" charset="0"/>
                        </a:rPr>
                        <a:t>t</a:t>
                      </a:r>
                      <a:r>
                        <a:rPr lang="en-SG" sz="500" dirty="0">
                          <a:latin typeface="Arial Nova Cond" panose="020B0506020202020204" pitchFamily="34" charset="0"/>
                        </a:rPr>
                        <a:t> = f</a:t>
                      </a:r>
                      <a:r>
                        <a:rPr lang="en-SG" sz="500" baseline="30000" dirty="0">
                          <a:latin typeface="Arial Nova Cond" panose="020B0506020202020204" pitchFamily="34" charset="0"/>
                        </a:rPr>
                        <a:t>2</a:t>
                      </a:r>
                      <a:r>
                        <a:rPr lang="en-SG" sz="500" dirty="0">
                          <a:latin typeface="Arial Nova Cond" panose="020B0506020202020204" pitchFamily="34" charset="0"/>
                        </a:rPr>
                        <a:t>/8R; f = feed (mm/rev); R = tool nose radius (mm))</a:t>
                      </a:r>
                      <a:r>
                        <a:rPr lang="en-SG" sz="500" u="none" dirty="0">
                          <a:latin typeface="Arial Nova Cond" panose="020B0506020202020204" pitchFamily="34" charset="0"/>
                        </a:rPr>
                        <a:t>; </a:t>
                      </a:r>
                      <a:r>
                        <a:rPr lang="en-SG" sz="500" u="sng" dirty="0">
                          <a:latin typeface="Arial Nova Cond" panose="020B0506020202020204" pitchFamily="34" charset="0"/>
                        </a:rPr>
                        <a:t>As R</a:t>
                      </a:r>
                      <a:r>
                        <a:rPr lang="en-SG" sz="500" u="sng" baseline="-25000" dirty="0">
                          <a:latin typeface="Arial Nova Cond" panose="020B0506020202020204" pitchFamily="34" charset="0"/>
                        </a:rPr>
                        <a:t>a</a:t>
                      </a:r>
                      <a:r>
                        <a:rPr lang="en-SG" sz="500" u="sng" dirty="0">
                          <a:latin typeface="Arial Nova Cond" panose="020B0506020202020204" pitchFamily="34" charset="0"/>
                        </a:rPr>
                        <a:t>/R</a:t>
                      </a:r>
                      <a:r>
                        <a:rPr lang="en-SG" sz="500" u="sng" baseline="-25000" dirty="0">
                          <a:latin typeface="Arial Nova Cond" panose="020B0506020202020204" pitchFamily="34" charset="0"/>
                        </a:rPr>
                        <a:t>t</a:t>
                      </a:r>
                      <a:r>
                        <a:rPr lang="en-SG" sz="500" u="sng" dirty="0">
                          <a:latin typeface="Arial Nova Cond" panose="020B0506020202020204" pitchFamily="34" charset="0"/>
                        </a:rPr>
                        <a:t> </a:t>
                      </a:r>
                      <a:r>
                        <a:rPr lang="en-US" sz="500" b="0" u="sng" dirty="0">
                          <a:latin typeface="Arial Nova Cond" panose="020B0506020202020204" pitchFamily="34" charset="0"/>
                        </a:rPr>
                        <a:t>↑</a:t>
                      </a:r>
                      <a:r>
                        <a:rPr lang="en-SG" sz="500" u="sng" dirty="0">
                          <a:latin typeface="Arial Nova Cond" panose="020B0506020202020204" pitchFamily="34" charset="0"/>
                        </a:rPr>
                        <a:t>, surface finish becomes worse</a:t>
                      </a:r>
                      <a:r>
                        <a:rPr lang="en-US" sz="500" b="0" u="none" dirty="0">
                          <a:solidFill>
                            <a:schemeClr val="tx1"/>
                          </a:solidFill>
                          <a:latin typeface="Arial Nova Cond" panose="020B0506020202020204" pitchFamily="34" charset="0"/>
                        </a:rPr>
                        <a:t>; </a:t>
                      </a:r>
                      <a:r>
                        <a:rPr lang="en-US" sz="500" b="0" dirty="0">
                          <a:latin typeface="Arial Nova Cond" panose="020B0506020202020204" pitchFamily="34" charset="0"/>
                        </a:rPr>
                        <a:t>3.</a:t>
                      </a:r>
                      <a:r>
                        <a:rPr lang="en-US" sz="500" b="0" dirty="0">
                          <a:solidFill>
                            <a:schemeClr val="accent1"/>
                          </a:solidFill>
                          <a:latin typeface="Arial Nova Cond" panose="020B0506020202020204" pitchFamily="34" charset="0"/>
                        </a:rPr>
                        <a:t>Vibration: </a:t>
                      </a:r>
                      <a:r>
                        <a:rPr lang="en-US" sz="500" b="0" dirty="0">
                          <a:latin typeface="Arial Nova Cond" panose="020B0506020202020204" pitchFamily="34" charset="0"/>
                        </a:rPr>
                        <a:t>forced vibration: periodic applied force present in machine tool, like from gear drives, motor and pumps, chattering: interaction of cutting process &amp; structure of machine tool. begins with disturbance in cutting zone: e.g. types of chips produced, variations in frictional conditions at tool-chip interface; </a:t>
                      </a:r>
                      <a:r>
                        <a:rPr lang="en-US" sz="500" b="0" dirty="0">
                          <a:solidFill>
                            <a:schemeClr val="accent1"/>
                          </a:solidFill>
                          <a:latin typeface="Arial Nova Cond" panose="020B0506020202020204" pitchFamily="34" charset="0"/>
                        </a:rPr>
                        <a:t>Excessive chattering </a:t>
                      </a:r>
                      <a:r>
                        <a:rPr lang="en-US" sz="500" b="0" dirty="0">
                          <a:latin typeface="Arial Nova Cond" panose="020B0506020202020204" pitchFamily="34" charset="0"/>
                        </a:rPr>
                        <a:t>– cause chipping &amp; premature failure of brittle cutting tools; </a:t>
                      </a:r>
                      <a:r>
                        <a:rPr lang="en-US" sz="500" b="0" u="none" dirty="0">
                          <a:solidFill>
                            <a:srgbClr val="C00000"/>
                          </a:solidFill>
                          <a:latin typeface="Arial Nova Cond" panose="020B0506020202020204" pitchFamily="34" charset="0"/>
                        </a:rPr>
                        <a:t>Cutting Tool – Rake </a:t>
                      </a:r>
                      <a:r>
                        <a:rPr lang="en-SG" sz="500" b="1" i="0" kern="1200" dirty="0">
                          <a:solidFill>
                            <a:srgbClr val="C00000"/>
                          </a:solidFill>
                          <a:effectLst/>
                          <a:latin typeface="Arial Nova Cond" panose="020B0506020202020204" pitchFamily="34" charset="0"/>
                          <a:ea typeface="+mn-ea"/>
                          <a:cs typeface="+mn-cs"/>
                        </a:rPr>
                        <a:t>∠</a:t>
                      </a:r>
                      <a:r>
                        <a:rPr lang="en-US" sz="500" b="0" u="none" dirty="0">
                          <a:latin typeface="Arial Nova Cond" panose="020B0506020202020204" pitchFamily="34" charset="0"/>
                        </a:rPr>
                        <a:t>; </a:t>
                      </a:r>
                      <a:r>
                        <a:rPr lang="en-US" sz="500" b="0" u="none" dirty="0">
                          <a:solidFill>
                            <a:schemeClr val="accent1"/>
                          </a:solidFill>
                          <a:latin typeface="Arial Nova Cond" panose="020B0506020202020204" pitchFamily="34" charset="0"/>
                        </a:rPr>
                        <a:t>Throw-away inserts</a:t>
                      </a:r>
                      <a:r>
                        <a:rPr lang="en-US" sz="500" b="0" u="none" dirty="0">
                          <a:latin typeface="Arial Nova Cond" panose="020B0506020202020204" pitchFamily="34" charset="0"/>
                        </a:rPr>
                        <a:t>: one insert has several cutting edges</a:t>
                      </a:r>
                      <a:r>
                        <a:rPr lang="en-US" sz="500" b="0" dirty="0">
                          <a:latin typeface="Arial Nova Cond" panose="020B0506020202020204" pitchFamily="34" charset="0"/>
                        </a:rPr>
                        <a:t>; </a:t>
                      </a:r>
                      <a:r>
                        <a:rPr lang="en-US" sz="500" b="0" u="sng" dirty="0">
                          <a:latin typeface="Arial Nova Cond" panose="020B0506020202020204" pitchFamily="34" charset="0"/>
                        </a:rPr>
                        <a:t>smaller included angle, more likely to chip/break; </a:t>
                      </a:r>
                    </a:p>
                  </a:txBody>
                  <a:tcPr marL="45720" marR="45720"/>
                </a:tc>
                <a:tc>
                  <a:txBody>
                    <a:bodyPr/>
                    <a:lstStyle/>
                    <a:p>
                      <a:r>
                        <a:rPr lang="en-SG" sz="500" b="0" dirty="0">
                          <a:solidFill>
                            <a:srgbClr val="C00000"/>
                          </a:solidFill>
                          <a:latin typeface="Arial Nova Cond" panose="020B0506020202020204" pitchFamily="34" charset="0"/>
                        </a:rPr>
                        <a:t>Cutting model &amp; tool rake angle </a:t>
                      </a:r>
                      <a:r>
                        <a:rPr lang="en-SG" sz="500" b="0" dirty="0">
                          <a:latin typeface="Arial Nova Cond" panose="020B0506020202020204" pitchFamily="34" charset="0"/>
                        </a:rPr>
                        <a:t>- </a:t>
                      </a:r>
                      <a:r>
                        <a:rPr lang="en-SG" sz="500" b="0" dirty="0">
                          <a:solidFill>
                            <a:schemeClr val="accent1"/>
                          </a:solidFill>
                          <a:latin typeface="Arial Nova Cond" panose="020B0506020202020204" pitchFamily="34" charset="0"/>
                        </a:rPr>
                        <a:t>Positive rake angle (+</a:t>
                      </a:r>
                      <a:r>
                        <a:rPr lang="en-SG" sz="500" b="0" dirty="0" err="1">
                          <a:solidFill>
                            <a:schemeClr val="accent1"/>
                          </a:solidFill>
                          <a:latin typeface="Arial Nova Cond" panose="020B0506020202020204" pitchFamily="34" charset="0"/>
                        </a:rPr>
                        <a:t>ve</a:t>
                      </a:r>
                      <a:r>
                        <a:rPr lang="en-SG" sz="500" b="0" dirty="0">
                          <a:solidFill>
                            <a:schemeClr val="accent1"/>
                          </a:solidFill>
                          <a:latin typeface="Arial Nova Cond" panose="020B0506020202020204" pitchFamily="34" charset="0"/>
                        </a:rPr>
                        <a:t> </a:t>
                      </a:r>
                      <a:r>
                        <a:rPr lang="el-GR" sz="500" b="0" dirty="0">
                          <a:solidFill>
                            <a:schemeClr val="accent1"/>
                          </a:solidFill>
                          <a:latin typeface="Arial Nova Cond" panose="020B0506020202020204" pitchFamily="34" charset="0"/>
                        </a:rPr>
                        <a:t>α)</a:t>
                      </a:r>
                      <a:r>
                        <a:rPr lang="en-SG" sz="500" b="0" dirty="0">
                          <a:latin typeface="Arial Nova Cond" panose="020B0506020202020204" pitchFamily="34" charset="0"/>
                        </a:rPr>
                        <a:t>: lower cutting force</a:t>
                      </a:r>
                      <a:r>
                        <a:rPr lang="en-SG" sz="500" b="0" u="none" dirty="0">
                          <a:latin typeface="Arial Nova Cond" panose="020B0506020202020204" pitchFamily="34" charset="0"/>
                        </a:rPr>
                        <a:t>; l</a:t>
                      </a:r>
                      <a:r>
                        <a:rPr lang="en-SG" sz="500" b="0" dirty="0">
                          <a:latin typeface="Arial Nova Cond" panose="020B0506020202020204" pitchFamily="34" charset="0"/>
                        </a:rPr>
                        <a:t>ower temp. rise</a:t>
                      </a:r>
                      <a:r>
                        <a:rPr lang="en-SG" sz="500" b="0" u="none" dirty="0">
                          <a:latin typeface="Arial Nova Cond" panose="020B0506020202020204" pitchFamily="34" charset="0"/>
                        </a:rPr>
                        <a:t>; </a:t>
                      </a:r>
                      <a:r>
                        <a:rPr lang="en-US" sz="500" b="0" u="none" dirty="0">
                          <a:latin typeface="Arial Nova Cond" panose="020B0506020202020204" pitchFamily="34" charset="0"/>
                        </a:rPr>
                        <a:t>w</a:t>
                      </a:r>
                      <a:r>
                        <a:rPr lang="en-US" sz="500" b="0" dirty="0">
                          <a:latin typeface="Arial Nova Cond" panose="020B0506020202020204" pitchFamily="34" charset="0"/>
                        </a:rPr>
                        <a:t>eaker cutting edge: may cause chipping&amp; failure; </a:t>
                      </a:r>
                      <a:r>
                        <a:rPr lang="en-SG" sz="500" b="0" dirty="0">
                          <a:solidFill>
                            <a:schemeClr val="accent1"/>
                          </a:solidFill>
                          <a:latin typeface="Arial Nova Cond" panose="020B0506020202020204" pitchFamily="34" charset="0"/>
                        </a:rPr>
                        <a:t>Negative rake angle (-</a:t>
                      </a:r>
                      <a:r>
                        <a:rPr lang="en-SG" sz="500" b="0" dirty="0" err="1">
                          <a:solidFill>
                            <a:schemeClr val="accent1"/>
                          </a:solidFill>
                          <a:latin typeface="Arial Nova Cond" panose="020B0506020202020204" pitchFamily="34" charset="0"/>
                        </a:rPr>
                        <a:t>ve</a:t>
                      </a:r>
                      <a:r>
                        <a:rPr lang="en-SG" sz="500" b="0" dirty="0">
                          <a:solidFill>
                            <a:schemeClr val="accent1"/>
                          </a:solidFill>
                          <a:latin typeface="Arial Nova Cond" panose="020B0506020202020204" pitchFamily="34" charset="0"/>
                        </a:rPr>
                        <a:t> </a:t>
                      </a:r>
                      <a:r>
                        <a:rPr lang="el-GR" sz="500" b="0" dirty="0">
                          <a:solidFill>
                            <a:schemeClr val="accent1"/>
                          </a:solidFill>
                          <a:latin typeface="Arial Nova Cond" panose="020B0506020202020204" pitchFamily="34" charset="0"/>
                        </a:rPr>
                        <a:t>α)</a:t>
                      </a:r>
                      <a:r>
                        <a:rPr lang="en-SG" sz="500" b="0" dirty="0">
                          <a:latin typeface="Arial Nova Cond" panose="020B0506020202020204" pitchFamily="34" charset="0"/>
                        </a:rPr>
                        <a:t>: Stronger cutting edge; </a:t>
                      </a:r>
                      <a:r>
                        <a:rPr lang="en-US" sz="500" b="0" dirty="0">
                          <a:latin typeface="Arial Nova Cond" panose="020B0506020202020204" pitchFamily="34" charset="0"/>
                        </a:rPr>
                        <a:t>Both sides of tool inserts can be used; E.g. </a:t>
                      </a:r>
                      <a:r>
                        <a:rPr lang="en-SG" sz="500" b="0" i="0" kern="1200" dirty="0">
                          <a:solidFill>
                            <a:schemeClr val="tx1"/>
                          </a:solidFill>
                          <a:effectLst/>
                          <a:latin typeface="Arial Nova Cond" panose="020B0506020202020204" pitchFamily="34" charset="0"/>
                          <a:ea typeface="+mn-ea"/>
                          <a:cs typeface="+mn-cs"/>
                        </a:rPr>
                        <a:t>△</a:t>
                      </a:r>
                      <a:r>
                        <a:rPr lang="en-US" sz="500" b="0" dirty="0">
                          <a:latin typeface="Arial Nova Cond" panose="020B0506020202020204" pitchFamily="34" charset="0"/>
                        </a:rPr>
                        <a:t> insert -  +</a:t>
                      </a:r>
                      <a:r>
                        <a:rPr lang="en-US" sz="500" b="0" dirty="0" err="1">
                          <a:latin typeface="Arial Nova Cond" panose="020B0506020202020204" pitchFamily="34" charset="0"/>
                        </a:rPr>
                        <a:t>ve</a:t>
                      </a:r>
                      <a:r>
                        <a:rPr lang="en-US" sz="500" b="0" dirty="0">
                          <a:latin typeface="Arial Nova Cond" panose="020B0506020202020204" pitchFamily="34" charset="0"/>
                        </a:rPr>
                        <a:t> rake: 3 cutting edges; -</a:t>
                      </a:r>
                      <a:r>
                        <a:rPr lang="en-US" sz="500" b="0" dirty="0" err="1">
                          <a:latin typeface="Arial Nova Cond" panose="020B0506020202020204" pitchFamily="34" charset="0"/>
                        </a:rPr>
                        <a:t>ve</a:t>
                      </a:r>
                      <a:r>
                        <a:rPr lang="en-US" sz="500" b="0" dirty="0">
                          <a:latin typeface="Arial Nova Cond" panose="020B0506020202020204" pitchFamily="34" charset="0"/>
                        </a:rPr>
                        <a:t> rake: 6 cutting edges; </a:t>
                      </a:r>
                      <a:r>
                        <a:rPr lang="en-US" sz="500" b="0" dirty="0">
                          <a:solidFill>
                            <a:srgbClr val="C00000"/>
                          </a:solidFill>
                          <a:latin typeface="Arial Nova Cond" panose="020B0506020202020204" pitchFamily="34" charset="0"/>
                        </a:rPr>
                        <a:t>One piece solid cutting tool </a:t>
                      </a:r>
                      <a:r>
                        <a:rPr lang="en-US" sz="500" b="0" dirty="0">
                          <a:latin typeface="Arial Nova Cond" panose="020B0506020202020204" pitchFamily="34" charset="0"/>
                        </a:rPr>
                        <a:t>- e.g. high speed steels tool; slab milling cutter; twist drill; </a:t>
                      </a:r>
                      <a:r>
                        <a:rPr lang="en-US" sz="500" b="0" dirty="0">
                          <a:solidFill>
                            <a:schemeClr val="accent1"/>
                          </a:solidFill>
                          <a:latin typeface="Arial Nova Cond" panose="020B0506020202020204" pitchFamily="34" charset="0"/>
                        </a:rPr>
                        <a:t>Interrupted cutting Milling </a:t>
                      </a:r>
                      <a:r>
                        <a:rPr lang="en-US" sz="500" b="0" dirty="0">
                          <a:latin typeface="Arial Nova Cond" panose="020B0506020202020204" pitchFamily="34" charset="0"/>
                        </a:rPr>
                        <a:t>- Teeth of milling cutter enter &amp; exit w/p during each revolution; Interrupted cutting action subjects the teeth to a cycle of impact forces &amp; thermal shock on every rotation; </a:t>
                      </a:r>
                      <a:r>
                        <a:rPr lang="en-US" sz="500" b="0" dirty="0">
                          <a:solidFill>
                            <a:srgbClr val="C00000"/>
                          </a:solidFill>
                          <a:latin typeface="Arial Nova Cond" panose="020B0506020202020204" pitchFamily="34" charset="0"/>
                        </a:rPr>
                        <a:t>good cutting-tool material char</a:t>
                      </a:r>
                      <a:r>
                        <a:rPr lang="en-US" sz="500" b="0" dirty="0">
                          <a:latin typeface="Arial Nova Cond" panose="020B0506020202020204" pitchFamily="34" charset="0"/>
                        </a:rPr>
                        <a:t>: </a:t>
                      </a:r>
                      <a:r>
                        <a:rPr lang="en-SG" sz="500" b="0" u="none" dirty="0">
                          <a:solidFill>
                            <a:schemeClr val="accent1"/>
                          </a:solidFill>
                          <a:latin typeface="Arial Nova Cond" panose="020B0506020202020204" pitchFamily="34" charset="0"/>
                        </a:rPr>
                        <a:t>Hot hardness: </a:t>
                      </a:r>
                      <a:r>
                        <a:rPr lang="en-US" sz="500" b="0" dirty="0">
                          <a:latin typeface="Arial Nova Cond" panose="020B0506020202020204" pitchFamily="34" charset="0"/>
                        </a:rPr>
                        <a:t>Hardness of tool at cutting temps. need maintain; Tool </a:t>
                      </a:r>
                      <a:r>
                        <a:rPr lang="en-US" sz="500" b="0" dirty="0" err="1">
                          <a:latin typeface="Arial Nova Cond" panose="020B0506020202020204" pitchFamily="34" charset="0"/>
                        </a:rPr>
                        <a:t>dont</a:t>
                      </a:r>
                      <a:r>
                        <a:rPr lang="en-US" sz="500" b="0" dirty="0">
                          <a:latin typeface="Arial Nova Cond" panose="020B0506020202020204" pitchFamily="34" charset="0"/>
                        </a:rPr>
                        <a:t> undergo plastic deformation - shape &amp; sharpness of tool retained; </a:t>
                      </a:r>
                      <a:r>
                        <a:rPr lang="en-US" sz="500" b="0" dirty="0">
                          <a:solidFill>
                            <a:schemeClr val="accent1"/>
                          </a:solidFill>
                          <a:latin typeface="Arial Nova Cond" panose="020B0506020202020204" pitchFamily="34" charset="0"/>
                        </a:rPr>
                        <a:t>Toughness &amp; impact strength: </a:t>
                      </a:r>
                      <a:r>
                        <a:rPr lang="en-US" sz="500" b="0" dirty="0">
                          <a:latin typeface="Arial Nova Cond" panose="020B0506020202020204" pitchFamily="34" charset="0"/>
                        </a:rPr>
                        <a:t>prevent chipping/fracturing of tool due to impact forces, vibration &amp; chattering; </a:t>
                      </a:r>
                      <a:r>
                        <a:rPr lang="en-SG" sz="500" b="0" dirty="0">
                          <a:solidFill>
                            <a:schemeClr val="accent1"/>
                          </a:solidFill>
                          <a:latin typeface="Arial Nova Cond" panose="020B0506020202020204" pitchFamily="34" charset="0"/>
                        </a:rPr>
                        <a:t>thermal shock resistance: </a:t>
                      </a:r>
                      <a:r>
                        <a:rPr lang="en-US" sz="500" b="0" dirty="0">
                          <a:latin typeface="Arial Nova Cond" panose="020B0506020202020204" pitchFamily="34" charset="0"/>
                        </a:rPr>
                        <a:t>withstand rapid temp. cycle in interrupted cutting;</a:t>
                      </a:r>
                      <a:r>
                        <a:rPr lang="en-US" sz="500" b="0" dirty="0">
                          <a:solidFill>
                            <a:schemeClr val="tx1"/>
                          </a:solidFill>
                          <a:latin typeface="Arial Nova Cond" panose="020B0506020202020204" pitchFamily="34" charset="0"/>
                        </a:rPr>
                        <a:t> </a:t>
                      </a:r>
                      <a:r>
                        <a:rPr lang="en-SG" sz="500" b="0" dirty="0">
                          <a:solidFill>
                            <a:schemeClr val="accent1"/>
                          </a:solidFill>
                          <a:latin typeface="Arial Nova Cond" panose="020B0506020202020204" pitchFamily="34" charset="0"/>
                        </a:rPr>
                        <a:t>Wear resistance: </a:t>
                      </a:r>
                      <a:r>
                        <a:rPr lang="en-US" sz="500" b="0" dirty="0">
                          <a:latin typeface="Arial Nova Cond" panose="020B0506020202020204" pitchFamily="34" charset="0"/>
                        </a:rPr>
                        <a:t>High wear resistance especially at cutting temps; Acceptable tool life; </a:t>
                      </a:r>
                      <a:r>
                        <a:rPr lang="en-US" sz="500" b="0" dirty="0">
                          <a:solidFill>
                            <a:schemeClr val="accent1"/>
                          </a:solidFill>
                          <a:latin typeface="Arial Nova Cond" panose="020B0506020202020204" pitchFamily="34" charset="0"/>
                        </a:rPr>
                        <a:t>Chemical stability &amp; inertness - </a:t>
                      </a:r>
                      <a:r>
                        <a:rPr lang="en-US" sz="500" b="0" dirty="0">
                          <a:solidFill>
                            <a:schemeClr val="tx1"/>
                          </a:solidFill>
                          <a:latin typeface="Arial Nova Cond" panose="020B0506020202020204" pitchFamily="34" charset="0"/>
                        </a:rPr>
                        <a:t>a</a:t>
                      </a:r>
                      <a:r>
                        <a:rPr lang="en-US" sz="500" b="0" dirty="0">
                          <a:latin typeface="Arial Nova Cond" panose="020B0506020202020204" pitchFamily="34" charset="0"/>
                        </a:rPr>
                        <a:t>void adverse reactions with w/p causing tool wear e.g. carbon diffusion; </a:t>
                      </a:r>
                      <a:r>
                        <a:rPr lang="en-SG" sz="500" b="0" dirty="0">
                          <a:solidFill>
                            <a:srgbClr val="C00000"/>
                          </a:solidFill>
                          <a:latin typeface="Arial Nova Cond" panose="020B0506020202020204" pitchFamily="34" charset="0"/>
                        </a:rPr>
                        <a:t>Cutting Tool: Materials Selection: </a:t>
                      </a:r>
                      <a:r>
                        <a:rPr lang="en-SG" sz="500" b="0" dirty="0">
                          <a:solidFill>
                            <a:schemeClr val="accent1"/>
                          </a:solidFill>
                          <a:latin typeface="Arial Nova Cond" panose="020B0506020202020204" pitchFamily="34" charset="0"/>
                        </a:rPr>
                        <a:t>High speed steel (HSS): </a:t>
                      </a:r>
                      <a:r>
                        <a:rPr lang="en-US" sz="500" b="0" dirty="0">
                          <a:latin typeface="Arial Nova Cond" panose="020B0506020202020204" pitchFamily="34" charset="0"/>
                        </a:rPr>
                        <a:t>High toughness – high resistance to fracture; suitable for: Tool with high +</a:t>
                      </a:r>
                      <a:r>
                        <a:rPr lang="en-US" sz="500" b="0" dirty="0" err="1">
                          <a:latin typeface="Arial Nova Cond" panose="020B0506020202020204" pitchFamily="34" charset="0"/>
                        </a:rPr>
                        <a:t>ve</a:t>
                      </a:r>
                      <a:r>
                        <a:rPr lang="en-US" sz="500" b="0" dirty="0">
                          <a:latin typeface="Arial Nova Cond" panose="020B0506020202020204" pitchFamily="34" charset="0"/>
                        </a:rPr>
                        <a:t> rake angle (small included angle); Interrupted cuts; Machine tools with low stiffness (that cause </a:t>
                      </a:r>
                      <a:r>
                        <a:rPr lang="en-US" sz="500" b="0" dirty="0" err="1">
                          <a:latin typeface="Arial Nova Cond" panose="020B0506020202020204" pitchFamily="34" charset="0"/>
                        </a:rPr>
                        <a:t>vibration&amp;chattering</a:t>
                      </a:r>
                      <a:r>
                        <a:rPr lang="en-US" sz="500" b="0" dirty="0">
                          <a:latin typeface="Arial Nova Cond" panose="020B0506020202020204" pitchFamily="34" charset="0"/>
                        </a:rPr>
                        <a:t>); </a:t>
                      </a:r>
                      <a:r>
                        <a:rPr lang="en-US" sz="500" b="0" u="sng" dirty="0">
                          <a:latin typeface="Arial Nova Cond" panose="020B0506020202020204" pitchFamily="34" charset="0"/>
                        </a:rPr>
                        <a:t>Limitation</a:t>
                      </a:r>
                      <a:r>
                        <a:rPr lang="en-US" sz="500" b="0" dirty="0">
                          <a:latin typeface="Arial Nova Cond" panose="020B0506020202020204" pitchFamily="34" charset="0"/>
                        </a:rPr>
                        <a:t>: &lt; cutting speed than WC due to lower hot hardness; </a:t>
                      </a:r>
                      <a:r>
                        <a:rPr lang="en-SG" sz="500" b="0" dirty="0">
                          <a:solidFill>
                            <a:schemeClr val="accent1"/>
                          </a:solidFill>
                          <a:latin typeface="Arial Nova Cond" panose="020B0506020202020204" pitchFamily="34" charset="0"/>
                        </a:rPr>
                        <a:t>Uncoated tungsten carbides: </a:t>
                      </a:r>
                      <a:r>
                        <a:rPr lang="en-SG" sz="500" b="0" dirty="0">
                          <a:latin typeface="Arial Nova Cond" panose="020B0506020202020204" pitchFamily="34" charset="0"/>
                        </a:rPr>
                        <a:t>WC without coating; </a:t>
                      </a:r>
                      <a:r>
                        <a:rPr lang="en-SG" sz="500" b="0" dirty="0">
                          <a:solidFill>
                            <a:srgbClr val="C00000"/>
                          </a:solidFill>
                          <a:latin typeface="Arial Nova Cond" panose="020B0506020202020204" pitchFamily="34" charset="0"/>
                        </a:rPr>
                        <a:t>WC</a:t>
                      </a:r>
                      <a:r>
                        <a:rPr lang="en-SG" sz="500" b="0" dirty="0">
                          <a:latin typeface="Arial Nova Cond" panose="020B0506020202020204" pitchFamily="34" charset="0"/>
                        </a:rPr>
                        <a:t> – a composite of tungsten carbide particles bonded together in cobalt matrix; High hot hardness, toughness &amp; wear resistance</a:t>
                      </a:r>
                      <a:r>
                        <a:rPr lang="en-US" sz="500" b="0" u="none" dirty="0">
                          <a:solidFill>
                            <a:schemeClr val="tx1"/>
                          </a:solidFill>
                          <a:latin typeface="Arial Nova Cond" panose="020B0506020202020204" pitchFamily="34" charset="0"/>
                        </a:rPr>
                        <a:t>;</a:t>
                      </a:r>
                      <a:r>
                        <a:rPr lang="en-US" sz="500" b="0" u="none" dirty="0">
                          <a:solidFill>
                            <a:srgbClr val="C00000"/>
                          </a:solidFill>
                          <a:latin typeface="Arial Nova Cond" panose="020B0506020202020204" pitchFamily="34" charset="0"/>
                        </a:rPr>
                        <a:t> </a:t>
                      </a:r>
                      <a:r>
                        <a:rPr lang="en-SG" sz="500" b="0" dirty="0">
                          <a:solidFill>
                            <a:schemeClr val="accent1"/>
                          </a:solidFill>
                          <a:latin typeface="Arial Nova Cond" panose="020B0506020202020204" pitchFamily="34" charset="0"/>
                        </a:rPr>
                        <a:t>Uncoated tungsten carbides (WC): </a:t>
                      </a:r>
                      <a:r>
                        <a:rPr lang="en-US" sz="500" b="0" dirty="0">
                          <a:latin typeface="Arial Nova Cond" panose="020B0506020202020204" pitchFamily="34" charset="0"/>
                        </a:rPr>
                        <a:t>for cutting steels, cast irons &amp; abrasive non-ferrous materials; As cobalt ↑, toughness ↑ but other properties (strength/ hardness/wear resistance) ↓; </a:t>
                      </a:r>
                      <a:r>
                        <a:rPr lang="en-SG" sz="500" b="0" dirty="0">
                          <a:solidFill>
                            <a:schemeClr val="accent1"/>
                          </a:solidFill>
                          <a:latin typeface="Arial Nova Cond" panose="020B0506020202020204" pitchFamily="34" charset="0"/>
                        </a:rPr>
                        <a:t>Uncoated titanium carbides (</a:t>
                      </a:r>
                      <a:r>
                        <a:rPr lang="en-SG" sz="500" b="0" dirty="0" err="1">
                          <a:solidFill>
                            <a:schemeClr val="accent1"/>
                          </a:solidFill>
                          <a:latin typeface="Arial Nova Cond" panose="020B0506020202020204" pitchFamily="34" charset="0"/>
                        </a:rPr>
                        <a:t>TiC</a:t>
                      </a:r>
                      <a:r>
                        <a:rPr lang="en-SG" sz="500" b="0" dirty="0">
                          <a:solidFill>
                            <a:schemeClr val="accent1"/>
                          </a:solidFill>
                          <a:latin typeface="Arial Nova Cond" panose="020B0506020202020204" pitchFamily="34" charset="0"/>
                        </a:rPr>
                        <a:t>): </a:t>
                      </a:r>
                      <a:r>
                        <a:rPr lang="en-US" sz="500" b="0" dirty="0">
                          <a:latin typeface="Arial Nova Cond" panose="020B0506020202020204" pitchFamily="34" charset="0"/>
                        </a:rPr>
                        <a:t>↑ wear resistance than WC but not as tough; Suitable for machining hard materials &amp; for cutting speeds ↑ than for WC; </a:t>
                      </a:r>
                      <a:r>
                        <a:rPr lang="en-US" sz="500" b="0" dirty="0">
                          <a:solidFill>
                            <a:schemeClr val="accent1"/>
                          </a:solidFill>
                          <a:latin typeface="Arial Nova Cond" panose="020B0506020202020204" pitchFamily="34" charset="0"/>
                        </a:rPr>
                        <a:t>Coated tools (e.g. WC carbides coated with </a:t>
                      </a:r>
                      <a:r>
                        <a:rPr lang="en-US" sz="500" b="0" dirty="0" err="1">
                          <a:solidFill>
                            <a:schemeClr val="accent1"/>
                          </a:solidFill>
                          <a:latin typeface="Arial Nova Cond" panose="020B0506020202020204" pitchFamily="34" charset="0"/>
                        </a:rPr>
                        <a:t>TiN</a:t>
                      </a:r>
                      <a:r>
                        <a:rPr lang="en-US" sz="500" b="0" dirty="0">
                          <a:solidFill>
                            <a:schemeClr val="accent1"/>
                          </a:solidFill>
                          <a:latin typeface="Arial Nova Cond" panose="020B0506020202020204" pitchFamily="34" charset="0"/>
                        </a:rPr>
                        <a:t> , </a:t>
                      </a:r>
                      <a:r>
                        <a:rPr lang="en-US" sz="500" b="0" dirty="0" err="1">
                          <a:solidFill>
                            <a:schemeClr val="accent1"/>
                          </a:solidFill>
                          <a:latin typeface="Arial Nova Cond" panose="020B0506020202020204" pitchFamily="34" charset="0"/>
                        </a:rPr>
                        <a:t>TiC</a:t>
                      </a:r>
                      <a:r>
                        <a:rPr lang="en-US" sz="500" b="0" dirty="0">
                          <a:solidFill>
                            <a:schemeClr val="accent1"/>
                          </a:solidFill>
                          <a:latin typeface="Arial Nova Cond" panose="020B0506020202020204" pitchFamily="34" charset="0"/>
                        </a:rPr>
                        <a:t>, Al</a:t>
                      </a:r>
                      <a:r>
                        <a:rPr lang="en-US" sz="500" b="0" baseline="-25000" dirty="0">
                          <a:solidFill>
                            <a:schemeClr val="accent1"/>
                          </a:solidFill>
                          <a:latin typeface="Arial Nova Cond" panose="020B0506020202020204" pitchFamily="34" charset="0"/>
                        </a:rPr>
                        <a:t>2</a:t>
                      </a:r>
                      <a:r>
                        <a:rPr lang="en-US" sz="500" b="0" dirty="0">
                          <a:solidFill>
                            <a:schemeClr val="accent1"/>
                          </a:solidFill>
                          <a:latin typeface="Arial Nova Cond" panose="020B0506020202020204" pitchFamily="34" charset="0"/>
                        </a:rPr>
                        <a:t>O</a:t>
                      </a:r>
                      <a:r>
                        <a:rPr lang="en-US" sz="500" b="0" baseline="-25000" dirty="0">
                          <a:solidFill>
                            <a:schemeClr val="accent1"/>
                          </a:solidFill>
                          <a:latin typeface="Arial Nova Cond" panose="020B0506020202020204" pitchFamily="34" charset="0"/>
                        </a:rPr>
                        <a:t>3</a:t>
                      </a:r>
                      <a:r>
                        <a:rPr lang="en-US" sz="500" b="0" dirty="0">
                          <a:solidFill>
                            <a:schemeClr val="accent1"/>
                          </a:solidFill>
                          <a:latin typeface="Arial Nova Cond" panose="020B0506020202020204" pitchFamily="34" charset="0"/>
                        </a:rPr>
                        <a:t>): </a:t>
                      </a:r>
                      <a:r>
                        <a:rPr lang="en-US" sz="500" b="0" u="sng" dirty="0">
                          <a:latin typeface="Arial Nova Cond" panose="020B0506020202020204" pitchFamily="34" charset="0"/>
                        </a:rPr>
                        <a:t>Compared to uncoated carbides</a:t>
                      </a:r>
                      <a:r>
                        <a:rPr lang="en-US" sz="500" b="0" u="none" dirty="0">
                          <a:latin typeface="Arial Nova Cond" panose="020B0506020202020204" pitchFamily="34" charset="0"/>
                        </a:rPr>
                        <a:t>-&gt;</a:t>
                      </a:r>
                      <a:r>
                        <a:rPr lang="en-US" sz="500" b="0" dirty="0">
                          <a:latin typeface="Arial Nova Cond" panose="020B0506020202020204" pitchFamily="34" charset="0"/>
                        </a:rPr>
                        <a:t>Higher resistance to crack &amp; wear; ↓ friction; ↑ hot hardness; prevents diffusion; longer tool life; </a:t>
                      </a:r>
                      <a:r>
                        <a:rPr lang="en-SG" sz="500" b="0" dirty="0">
                          <a:solidFill>
                            <a:schemeClr val="accent1"/>
                          </a:solidFill>
                          <a:latin typeface="Arial Nova Cond" panose="020B0506020202020204" pitchFamily="34" charset="0"/>
                        </a:rPr>
                        <a:t>multi-phase coatings</a:t>
                      </a:r>
                      <a:r>
                        <a:rPr lang="en-SG" sz="500" b="0" dirty="0">
                          <a:latin typeface="Arial Nova Cond" panose="020B0506020202020204" pitchFamily="34" charset="0"/>
                        </a:rPr>
                        <a:t>: substrate -&gt; </a:t>
                      </a:r>
                      <a:r>
                        <a:rPr lang="en-SG" sz="500" b="0" dirty="0" err="1">
                          <a:latin typeface="Arial Nova Cond" panose="020B0506020202020204" pitchFamily="34" charset="0"/>
                        </a:rPr>
                        <a:t>HSS,carbides</a:t>
                      </a:r>
                      <a:r>
                        <a:rPr lang="en-SG" sz="500" b="0" dirty="0">
                          <a:latin typeface="Arial Nova Cond" panose="020B0506020202020204" pitchFamily="34" charset="0"/>
                        </a:rPr>
                        <a:t>; </a:t>
                      </a:r>
                      <a:r>
                        <a:rPr lang="en-US" sz="500" b="0" dirty="0">
                          <a:latin typeface="Arial Nova Cond" panose="020B0506020202020204" pitchFamily="34" charset="0"/>
                        </a:rPr>
                        <a:t>Coating materials -&gt; </a:t>
                      </a:r>
                      <a:r>
                        <a:rPr lang="en-US" sz="500" b="0" dirty="0" err="1">
                          <a:latin typeface="Arial Nova Cond" panose="020B0506020202020204" pitchFamily="34" charset="0"/>
                        </a:rPr>
                        <a:t>TiN</a:t>
                      </a:r>
                      <a:r>
                        <a:rPr lang="en-US" sz="500" b="0" dirty="0">
                          <a:latin typeface="Arial Nova Cond" panose="020B0506020202020204" pitchFamily="34" charset="0"/>
                        </a:rPr>
                        <a:t>, </a:t>
                      </a:r>
                      <a:r>
                        <a:rPr lang="en-US" sz="500" b="0" dirty="0" err="1">
                          <a:latin typeface="Arial Nova Cond" panose="020B0506020202020204" pitchFamily="34" charset="0"/>
                        </a:rPr>
                        <a:t>TiC</a:t>
                      </a:r>
                      <a:r>
                        <a:rPr lang="en-US" sz="500" b="0" dirty="0">
                          <a:latin typeface="Arial Nova Cond" panose="020B0506020202020204" pitchFamily="34" charset="0"/>
                        </a:rPr>
                        <a:t>, ceramics, diamond; </a:t>
                      </a:r>
                      <a:r>
                        <a:rPr lang="en-SG" sz="500" b="0" dirty="0">
                          <a:solidFill>
                            <a:schemeClr val="accent1"/>
                          </a:solidFill>
                          <a:latin typeface="Arial Nova Cond" panose="020B0506020202020204" pitchFamily="34" charset="0"/>
                        </a:rPr>
                        <a:t>Ceramics: </a:t>
                      </a:r>
                      <a:r>
                        <a:rPr lang="en-US" sz="500" b="0" dirty="0">
                          <a:latin typeface="Arial Nova Cond" panose="020B0506020202020204" pitchFamily="34" charset="0"/>
                        </a:rPr>
                        <a:t>High hot hardness &amp; wear resistance; Less likely to adhere to metals during cutting, less BUE – give good surface finish; good for uninterrupted cutting operations (e.g. turning) – for high speed finishing; </a:t>
                      </a:r>
                      <a:r>
                        <a:rPr lang="en-US" sz="500" b="0" dirty="0">
                          <a:solidFill>
                            <a:schemeClr val="accent1"/>
                          </a:solidFill>
                          <a:latin typeface="Arial Nova Cond" panose="020B0506020202020204" pitchFamily="34" charset="0"/>
                        </a:rPr>
                        <a:t>Limits</a:t>
                      </a:r>
                      <a:r>
                        <a:rPr lang="en-US" sz="500" b="0" dirty="0">
                          <a:latin typeface="Arial Nova Cond" panose="020B0506020202020204" pitchFamily="34" charset="0"/>
                        </a:rPr>
                        <a:t>: 1. Low tough-ness &amp; impact strength: may cause premature failure by chipping/ tool fails; -</a:t>
                      </a:r>
                      <a:r>
                        <a:rPr lang="en-US" sz="500" b="0" dirty="0" err="1">
                          <a:latin typeface="Arial Nova Cond" panose="020B0506020202020204" pitchFamily="34" charset="0"/>
                        </a:rPr>
                        <a:t>ve</a:t>
                      </a:r>
                      <a:r>
                        <a:rPr lang="en-US" sz="500" b="0" dirty="0">
                          <a:latin typeface="Arial Nova Cond" panose="020B0506020202020204" pitchFamily="34" charset="0"/>
                        </a:rPr>
                        <a:t> rake angle preferred; Low thermal shock: to reduce cracking due to thermal shock, cutting should be performed dry/with limited cutting fluid applied in steady quantity; </a:t>
                      </a:r>
                      <a:r>
                        <a:rPr lang="en-SG" sz="500" b="0" dirty="0">
                          <a:solidFill>
                            <a:schemeClr val="accent1"/>
                          </a:solidFill>
                          <a:latin typeface="Arial Nova Cond" panose="020B0506020202020204" pitchFamily="34" charset="0"/>
                        </a:rPr>
                        <a:t>Cubic boron nitride (CBN): </a:t>
                      </a:r>
                      <a:r>
                        <a:rPr lang="en-US" sz="500" b="0" dirty="0">
                          <a:latin typeface="Arial Nova Cond" panose="020B0506020202020204" pitchFamily="34" charset="0"/>
                        </a:rPr>
                        <a:t>hardest material after diamond; high wear resist &amp; cutting-edge strength; At elevated temp, chemically inert to iron &amp; nickel; Has high oxidation resistance -&gt; suitable for cutting hardened ferrous &amp; high temp alloys (</a:t>
                      </a:r>
                      <a:r>
                        <a:rPr lang="en-US" sz="500" b="0" dirty="0" err="1">
                          <a:latin typeface="Arial Nova Cond" panose="020B0506020202020204" pitchFamily="34" charset="0"/>
                        </a:rPr>
                        <a:t>eg</a:t>
                      </a:r>
                      <a:r>
                        <a:rPr lang="en-US" sz="500" b="0" dirty="0">
                          <a:latin typeface="Arial Nova Cond" panose="020B0506020202020204" pitchFamily="34" charset="0"/>
                        </a:rPr>
                        <a:t> nickel-based alloys); </a:t>
                      </a:r>
                      <a:r>
                        <a:rPr lang="en-US" sz="500" b="0" u="sng" dirty="0">
                          <a:latin typeface="Arial Nova Cond" panose="020B0506020202020204" pitchFamily="34" charset="0"/>
                        </a:rPr>
                        <a:t>Limitations</a:t>
                      </a:r>
                      <a:r>
                        <a:rPr lang="en-US" sz="500" b="0" dirty="0">
                          <a:latin typeface="Arial Nova Cond" panose="020B0506020202020204" pitchFamily="34" charset="0"/>
                        </a:rPr>
                        <a:t>: Brittle &amp; low thermal shock; </a:t>
                      </a:r>
                      <a:r>
                        <a:rPr lang="en-US" sz="500" b="0" dirty="0">
                          <a:solidFill>
                            <a:schemeClr val="accent1"/>
                          </a:solidFill>
                          <a:latin typeface="Arial Nova Cond" panose="020B0506020202020204" pitchFamily="34" charset="0"/>
                        </a:rPr>
                        <a:t>Diamond: </a:t>
                      </a:r>
                      <a:r>
                        <a:rPr lang="en-US" sz="500" b="0" dirty="0">
                          <a:latin typeface="Arial Nova Cond" panose="020B0506020202020204" pitchFamily="34" charset="0"/>
                        </a:rPr>
                        <a:t>High hardness &amp; wear resistance; Low friction; Can maintain a sharp cutting edge; Used when good surface finish &amp; dim accuracy are required; </a:t>
                      </a:r>
                      <a:r>
                        <a:rPr lang="en-US" sz="500" b="0" u="sng" dirty="0">
                          <a:latin typeface="Arial Nova Cond" panose="020B0506020202020204" pitchFamily="34" charset="0"/>
                        </a:rPr>
                        <a:t>Limits</a:t>
                      </a:r>
                      <a:r>
                        <a:rPr lang="en-US" sz="500" b="0" dirty="0">
                          <a:latin typeface="Arial Nova Cond" panose="020B0506020202020204" pitchFamily="34" charset="0"/>
                        </a:rPr>
                        <a:t>: Brittle; Low chemical stability at higher temps (become carbon); Most suitable for light, uninterrupted finishing cuts; Not for machining plain-carbon steels, nickel, titanium, due to strong chemical affinity at elevated temperatures; </a:t>
                      </a:r>
                      <a:r>
                        <a:rPr lang="en-US" sz="500" b="0" dirty="0">
                          <a:solidFill>
                            <a:srgbClr val="C00000"/>
                          </a:solidFill>
                          <a:latin typeface="Arial Nova Cond" panose="020B0506020202020204" pitchFamily="34" charset="0"/>
                        </a:rPr>
                        <a:t>Cutting Fluid </a:t>
                      </a:r>
                      <a:r>
                        <a:rPr lang="en-US" sz="500" b="0" dirty="0">
                          <a:latin typeface="Arial Nova Cond" panose="020B0506020202020204" pitchFamily="34" charset="0"/>
                        </a:rPr>
                        <a:t>- lubricant/coolant/both (e.g. Oils, emulsions, synthetic &amp; semi-synthetic solutions); </a:t>
                      </a:r>
                      <a:r>
                        <a:rPr lang="en-US" sz="500" b="0" dirty="0">
                          <a:solidFill>
                            <a:schemeClr val="accent1"/>
                          </a:solidFill>
                          <a:latin typeface="Arial Nova Cond" panose="020B0506020202020204" pitchFamily="34" charset="0"/>
                        </a:rPr>
                        <a:t>Lubricant</a:t>
                      </a:r>
                      <a:r>
                        <a:rPr lang="en-US" sz="500" b="0" dirty="0">
                          <a:latin typeface="Arial Nova Cond" panose="020B0506020202020204" pitchFamily="34" charset="0"/>
                        </a:rPr>
                        <a:t>: reduces friction; </a:t>
                      </a:r>
                      <a:r>
                        <a:rPr lang="en-US" sz="500" b="0" dirty="0">
                          <a:solidFill>
                            <a:schemeClr val="accent1"/>
                          </a:solidFill>
                          <a:latin typeface="Arial Nova Cond" panose="020B0506020202020204" pitchFamily="34" charset="0"/>
                        </a:rPr>
                        <a:t>Coolant: </a:t>
                      </a:r>
                      <a:r>
                        <a:rPr lang="en-US" sz="500" b="0" dirty="0">
                          <a:latin typeface="Arial Nova Cond" panose="020B0506020202020204" pitchFamily="34" charset="0"/>
                        </a:rPr>
                        <a:t>reduces effects of heat; </a:t>
                      </a:r>
                      <a:r>
                        <a:rPr lang="en-US" sz="500" b="0" dirty="0">
                          <a:solidFill>
                            <a:srgbClr val="C00000"/>
                          </a:solidFill>
                          <a:latin typeface="Arial Nova Cond" panose="020B0506020202020204" pitchFamily="34" charset="0"/>
                        </a:rPr>
                        <a:t>Why use? </a:t>
                      </a:r>
                      <a:r>
                        <a:rPr lang="en-US" sz="500" b="0" dirty="0">
                          <a:latin typeface="Arial Nova Cond" panose="020B0506020202020204" pitchFamily="34" charset="0"/>
                        </a:rPr>
                        <a:t>- </a:t>
                      </a:r>
                      <a:r>
                        <a:rPr lang="en-US" sz="500" b="0" dirty="0">
                          <a:solidFill>
                            <a:schemeClr val="accent1"/>
                          </a:solidFill>
                          <a:latin typeface="Arial Nova Cond" panose="020B0506020202020204" pitchFamily="34" charset="0"/>
                        </a:rPr>
                        <a:t>Reduce friction &amp; wear </a:t>
                      </a:r>
                      <a:r>
                        <a:rPr lang="en-US" sz="500" b="0" dirty="0">
                          <a:latin typeface="Arial Nova Cond" panose="020B0506020202020204" pitchFamily="34" charset="0"/>
                        </a:rPr>
                        <a:t>– tool life ↑, better surface finish; </a:t>
                      </a:r>
                      <a:r>
                        <a:rPr lang="en-US" sz="500" b="0" dirty="0">
                          <a:solidFill>
                            <a:schemeClr val="accent1"/>
                          </a:solidFill>
                          <a:latin typeface="Arial Nova Cond" panose="020B0506020202020204" pitchFamily="34" charset="0"/>
                        </a:rPr>
                        <a:t>Cool the cutting zone </a:t>
                      </a:r>
                      <a:r>
                        <a:rPr lang="en-US" sz="500" b="0" dirty="0">
                          <a:latin typeface="Arial Nova Cond" panose="020B0506020202020204" pitchFamily="34" charset="0"/>
                        </a:rPr>
                        <a:t>– temp. &amp; thermal distortion ↓, tool life ↑ . Water removes heat well but causes rusting; </a:t>
                      </a:r>
                      <a:r>
                        <a:rPr lang="en-US" sz="500" b="0" dirty="0">
                          <a:solidFill>
                            <a:schemeClr val="accent1"/>
                          </a:solidFill>
                          <a:latin typeface="Arial Nova Cond" panose="020B0506020202020204" pitchFamily="34" charset="0"/>
                        </a:rPr>
                        <a:t>reduce forces &amp; power consumption</a:t>
                      </a:r>
                      <a:r>
                        <a:rPr lang="en-US" sz="500" b="0" dirty="0">
                          <a:latin typeface="Arial Nova Cond" panose="020B0506020202020204" pitchFamily="34" charset="0"/>
                        </a:rPr>
                        <a:t>; </a:t>
                      </a:r>
                      <a:r>
                        <a:rPr lang="en-US" sz="500" b="0" dirty="0">
                          <a:solidFill>
                            <a:schemeClr val="accent1"/>
                          </a:solidFill>
                          <a:latin typeface="Arial Nova Cond" panose="020B0506020202020204" pitchFamily="34" charset="0"/>
                        </a:rPr>
                        <a:t>Wash away chips</a:t>
                      </a:r>
                      <a:r>
                        <a:rPr lang="en-US" sz="500" b="0" dirty="0">
                          <a:latin typeface="Arial Nova Cond" panose="020B0506020202020204" pitchFamily="34" charset="0"/>
                        </a:rPr>
                        <a:t>; </a:t>
                      </a:r>
                      <a:r>
                        <a:rPr lang="en-US" sz="500" b="0" dirty="0">
                          <a:solidFill>
                            <a:schemeClr val="accent1"/>
                          </a:solidFill>
                          <a:latin typeface="Arial Nova Cond" panose="020B0506020202020204" pitchFamily="34" charset="0"/>
                        </a:rPr>
                        <a:t>protect machined surfaces from corrosion; </a:t>
                      </a:r>
                      <a:r>
                        <a:rPr lang="en-US" sz="500" b="0" dirty="0">
                          <a:solidFill>
                            <a:srgbClr val="C00000"/>
                          </a:solidFill>
                          <a:latin typeface="Arial Nova Cond" panose="020B0506020202020204" pitchFamily="34" charset="0"/>
                        </a:rPr>
                        <a:t>Problems – </a:t>
                      </a:r>
                      <a:r>
                        <a:rPr lang="en-US" sz="500" b="0" dirty="0">
                          <a:solidFill>
                            <a:schemeClr val="accent1"/>
                          </a:solidFill>
                          <a:latin typeface="Arial Nova Cond" panose="020B0506020202020204" pitchFamily="34" charset="0"/>
                        </a:rPr>
                        <a:t>may not be able to recycle &amp; Corrosion; </a:t>
                      </a:r>
                      <a:r>
                        <a:rPr lang="en-US" sz="500" b="0" dirty="0">
                          <a:solidFill>
                            <a:srgbClr val="C00000"/>
                          </a:solidFill>
                          <a:latin typeface="Arial Nova Cond" panose="020B0506020202020204" pitchFamily="34" charset="0"/>
                        </a:rPr>
                        <a:t>Turning</a:t>
                      </a:r>
                      <a:r>
                        <a:rPr lang="en-US" sz="500" b="0" dirty="0">
                          <a:solidFill>
                            <a:schemeClr val="accent1"/>
                          </a:solidFill>
                          <a:latin typeface="Arial Nova Cond" panose="020B0506020202020204" pitchFamily="34" charset="0"/>
                        </a:rPr>
                        <a:t> – </a:t>
                      </a:r>
                      <a:r>
                        <a:rPr lang="en-US" sz="500" b="0" dirty="0">
                          <a:solidFill>
                            <a:schemeClr val="tx1"/>
                          </a:solidFill>
                          <a:latin typeface="Arial Nova Cond" panose="020B0506020202020204" pitchFamily="34" charset="0"/>
                        </a:rPr>
                        <a:t>round parts produced by turning the w/p on a lathe. single point cutting tool is used; </a:t>
                      </a:r>
                      <a:r>
                        <a:rPr lang="en-US" sz="500" b="0" dirty="0">
                          <a:solidFill>
                            <a:schemeClr val="accent1"/>
                          </a:solidFill>
                          <a:latin typeface="Arial Nova Cond" panose="020B0506020202020204" pitchFamily="34" charset="0"/>
                        </a:rPr>
                        <a:t>Various cutting operations on lathe</a:t>
                      </a:r>
                      <a:r>
                        <a:rPr lang="en-SG" sz="500" b="0" dirty="0">
                          <a:solidFill>
                            <a:schemeClr val="tx1"/>
                          </a:solidFill>
                          <a:latin typeface="Arial Nova Cond" panose="020B0506020202020204" pitchFamily="34" charset="0"/>
                        </a:rPr>
                        <a:t>; </a:t>
                      </a:r>
                      <a:r>
                        <a:rPr lang="en-SG" sz="500" b="0" dirty="0">
                          <a:solidFill>
                            <a:srgbClr val="C00000"/>
                          </a:solidFill>
                          <a:latin typeface="Arial Nova Cond" panose="020B0506020202020204" pitchFamily="34" charset="0"/>
                        </a:rPr>
                        <a:t>Comparing turning &amp; cutting model </a:t>
                      </a:r>
                      <a:r>
                        <a:rPr lang="en-SG" sz="500" b="0" dirty="0">
                          <a:latin typeface="Arial Nova Cond" panose="020B0506020202020204" pitchFamily="34" charset="0"/>
                        </a:rPr>
                        <a:t>– </a:t>
                      </a:r>
                      <a:r>
                        <a:rPr lang="en-SG" sz="500" b="0" dirty="0">
                          <a:solidFill>
                            <a:schemeClr val="accent1"/>
                          </a:solidFill>
                          <a:latin typeface="Arial Nova Cond" panose="020B0506020202020204" pitchFamily="34" charset="0"/>
                        </a:rPr>
                        <a:t>f = t</a:t>
                      </a:r>
                      <a:r>
                        <a:rPr lang="en-SG" sz="500" b="0" baseline="-25000" dirty="0">
                          <a:solidFill>
                            <a:schemeClr val="accent1"/>
                          </a:solidFill>
                          <a:latin typeface="Arial Nova Cond" panose="020B0506020202020204" pitchFamily="34" charset="0"/>
                        </a:rPr>
                        <a:t>o</a:t>
                      </a:r>
                      <a:r>
                        <a:rPr lang="en-SG" sz="500" b="0" dirty="0">
                          <a:solidFill>
                            <a:schemeClr val="accent1"/>
                          </a:solidFill>
                          <a:latin typeface="Arial Nova Cond" panose="020B0506020202020204" pitchFamily="34" charset="0"/>
                        </a:rPr>
                        <a:t>, d = w, V is the same; </a:t>
                      </a:r>
                      <a:r>
                        <a:rPr lang="en-SG" sz="500" b="0" dirty="0">
                          <a:solidFill>
                            <a:srgbClr val="C00000"/>
                          </a:solidFill>
                          <a:latin typeface="Arial Nova Cond" panose="020B0506020202020204" pitchFamily="34" charset="0"/>
                        </a:rPr>
                        <a:t>Cutting Speed V &amp; rotational speed N </a:t>
                      </a:r>
                      <a:r>
                        <a:rPr lang="en-SG" sz="500" b="0" dirty="0">
                          <a:solidFill>
                            <a:schemeClr val="accent1"/>
                          </a:solidFill>
                          <a:latin typeface="Arial Nova Cond" panose="020B0506020202020204" pitchFamily="34" charset="0"/>
                        </a:rPr>
                        <a:t>- </a:t>
                      </a:r>
                      <a:r>
                        <a:rPr lang="en-US" sz="500" b="0" i="1" dirty="0">
                          <a:solidFill>
                            <a:srgbClr val="7030A0"/>
                          </a:solidFill>
                          <a:latin typeface="Arial Nova Cond" panose="020B0506020202020204" pitchFamily="34" charset="0"/>
                        </a:rPr>
                        <a:t>V = πDN m/min; N = rotational speed of w/p (rev/min); </a:t>
                      </a:r>
                      <a:r>
                        <a:rPr lang="pt-BR" sz="500" b="0" i="1" dirty="0">
                          <a:solidFill>
                            <a:srgbClr val="7030A0"/>
                          </a:solidFill>
                          <a:latin typeface="Arial Nova Cond" panose="020B0506020202020204" pitchFamily="34" charset="0"/>
                        </a:rPr>
                        <a:t>Use V = πD</a:t>
                      </a:r>
                      <a:r>
                        <a:rPr lang="pt-BR" sz="500" b="0" i="1" baseline="-25000" dirty="0">
                          <a:solidFill>
                            <a:srgbClr val="7030A0"/>
                          </a:solidFill>
                          <a:latin typeface="Arial Nova Cond" panose="020B0506020202020204" pitchFamily="34" charset="0"/>
                        </a:rPr>
                        <a:t>avg</a:t>
                      </a:r>
                      <a:r>
                        <a:rPr lang="pt-BR" sz="500" b="0" i="1" dirty="0">
                          <a:solidFill>
                            <a:srgbClr val="7030A0"/>
                          </a:solidFill>
                          <a:latin typeface="Arial Nova Cond" panose="020B0506020202020204" pitchFamily="34" charset="0"/>
                        </a:rPr>
                        <a:t>N ; D</a:t>
                      </a:r>
                      <a:r>
                        <a:rPr lang="pt-BR" sz="500" b="0" i="1" baseline="-25000" dirty="0">
                          <a:solidFill>
                            <a:srgbClr val="7030A0"/>
                          </a:solidFill>
                          <a:latin typeface="Arial Nova Cond" panose="020B0506020202020204" pitchFamily="34" charset="0"/>
                        </a:rPr>
                        <a:t>avg</a:t>
                      </a:r>
                      <a:r>
                        <a:rPr lang="pt-BR" sz="500" b="0" i="1" dirty="0">
                          <a:solidFill>
                            <a:srgbClr val="7030A0"/>
                          </a:solidFill>
                          <a:latin typeface="Arial Nova Cond" panose="020B0506020202020204" pitchFamily="34" charset="0"/>
                        </a:rPr>
                        <a:t> = (D</a:t>
                      </a:r>
                      <a:r>
                        <a:rPr lang="pt-BR" sz="500" b="0" i="1" baseline="-25000" dirty="0">
                          <a:solidFill>
                            <a:srgbClr val="7030A0"/>
                          </a:solidFill>
                          <a:latin typeface="Arial Nova Cond" panose="020B0506020202020204" pitchFamily="34" charset="0"/>
                        </a:rPr>
                        <a:t>o</a:t>
                      </a:r>
                      <a:r>
                        <a:rPr lang="pt-BR" sz="500" b="0" i="1" dirty="0">
                          <a:solidFill>
                            <a:srgbClr val="7030A0"/>
                          </a:solidFill>
                          <a:latin typeface="Arial Nova Cond" panose="020B0506020202020204" pitchFamily="34" charset="0"/>
                        </a:rPr>
                        <a:t> + D</a:t>
                      </a:r>
                      <a:r>
                        <a:rPr lang="pt-BR" sz="500" b="0" i="1" baseline="-25000" dirty="0">
                          <a:solidFill>
                            <a:srgbClr val="7030A0"/>
                          </a:solidFill>
                          <a:latin typeface="Arial Nova Cond" panose="020B0506020202020204" pitchFamily="34" charset="0"/>
                        </a:rPr>
                        <a:t>f </a:t>
                      </a:r>
                      <a:r>
                        <a:rPr lang="pt-BR" sz="500" b="0" i="1" dirty="0">
                          <a:solidFill>
                            <a:srgbClr val="7030A0"/>
                          </a:solidFill>
                          <a:latin typeface="Arial Nova Cond" panose="020B0506020202020204" pitchFamily="34" charset="0"/>
                        </a:rPr>
                        <a:t>) / 2</a:t>
                      </a:r>
                      <a:r>
                        <a:rPr lang="pt-BR" sz="500" b="0" i="0" dirty="0">
                          <a:solidFill>
                            <a:schemeClr val="tx1"/>
                          </a:solidFill>
                          <a:latin typeface="Arial Nova Cond" panose="020B0506020202020204" pitchFamily="34" charset="0"/>
                        </a:rPr>
                        <a:t>; </a:t>
                      </a:r>
                      <a:r>
                        <a:rPr lang="en-US" sz="500" b="0" i="0" dirty="0">
                          <a:solidFill>
                            <a:srgbClr val="C00000"/>
                          </a:solidFill>
                          <a:latin typeface="Arial Nova Cond" panose="020B0506020202020204" pitchFamily="34" charset="0"/>
                        </a:rPr>
                        <a:t>MRR for turning </a:t>
                      </a:r>
                      <a:r>
                        <a:rPr lang="en-US" sz="500" b="0" i="0" dirty="0">
                          <a:latin typeface="Arial Nova Cond" panose="020B0506020202020204" pitchFamily="34" charset="0"/>
                        </a:rPr>
                        <a:t>- </a:t>
                      </a:r>
                      <a:r>
                        <a:rPr lang="en-US" sz="500" b="0" i="1" dirty="0">
                          <a:solidFill>
                            <a:srgbClr val="7030A0"/>
                          </a:solidFill>
                          <a:latin typeface="Arial Nova Cond" panose="020B0506020202020204" pitchFamily="34" charset="0"/>
                        </a:rPr>
                        <a:t>MRR = </a:t>
                      </a:r>
                      <a:r>
                        <a:rPr lang="en-US" sz="500" b="0" i="1" dirty="0" err="1">
                          <a:solidFill>
                            <a:srgbClr val="7030A0"/>
                          </a:solidFill>
                          <a:latin typeface="Arial Nova Cond" panose="020B0506020202020204" pitchFamily="34" charset="0"/>
                        </a:rPr>
                        <a:t>dfV</a:t>
                      </a:r>
                      <a:r>
                        <a:rPr lang="en-US" sz="500" b="0" i="1" dirty="0">
                          <a:solidFill>
                            <a:srgbClr val="7030A0"/>
                          </a:solidFill>
                          <a:latin typeface="Arial Nova Cond" panose="020B0506020202020204" pitchFamily="34" charset="0"/>
                        </a:rPr>
                        <a:t> (mm3/s); where: d = depth of cut (mm) = </a:t>
                      </a:r>
                      <a:r>
                        <a:rPr lang="pt-BR" sz="500" b="0" i="1" dirty="0">
                          <a:solidFill>
                            <a:srgbClr val="7030A0"/>
                          </a:solidFill>
                          <a:latin typeface="Arial Nova Cond" panose="020B0506020202020204" pitchFamily="34" charset="0"/>
                        </a:rPr>
                        <a:t>(D</a:t>
                      </a:r>
                      <a:r>
                        <a:rPr lang="pt-BR" sz="500" b="0" i="1" baseline="-25000" dirty="0">
                          <a:solidFill>
                            <a:srgbClr val="7030A0"/>
                          </a:solidFill>
                          <a:latin typeface="Arial Nova Cond" panose="020B0506020202020204" pitchFamily="34" charset="0"/>
                        </a:rPr>
                        <a:t>o</a:t>
                      </a:r>
                      <a:r>
                        <a:rPr lang="pt-BR" sz="500" b="0" i="1" dirty="0">
                          <a:solidFill>
                            <a:srgbClr val="7030A0"/>
                          </a:solidFill>
                          <a:latin typeface="Arial Nova Cond" panose="020B0506020202020204" pitchFamily="34" charset="0"/>
                        </a:rPr>
                        <a:t> + D</a:t>
                      </a:r>
                      <a:r>
                        <a:rPr lang="pt-BR" sz="500" b="0" i="1" baseline="-25000" dirty="0">
                          <a:solidFill>
                            <a:srgbClr val="7030A0"/>
                          </a:solidFill>
                          <a:latin typeface="Arial Nova Cond" panose="020B0506020202020204" pitchFamily="34" charset="0"/>
                        </a:rPr>
                        <a:t>f </a:t>
                      </a:r>
                      <a:r>
                        <a:rPr lang="pt-BR" sz="500" b="0" i="1" dirty="0">
                          <a:solidFill>
                            <a:srgbClr val="7030A0"/>
                          </a:solidFill>
                          <a:latin typeface="Arial Nova Cond" panose="020B0506020202020204" pitchFamily="34" charset="0"/>
                        </a:rPr>
                        <a:t>) / 2; </a:t>
                      </a:r>
                      <a:r>
                        <a:rPr lang="en-SG" sz="500" b="0" i="1" dirty="0">
                          <a:solidFill>
                            <a:srgbClr val="7030A0"/>
                          </a:solidFill>
                          <a:latin typeface="Arial Nova Cond" panose="020B0506020202020204" pitchFamily="34" charset="0"/>
                        </a:rPr>
                        <a:t>f = feed (mm/rev); </a:t>
                      </a:r>
                      <a:r>
                        <a:rPr lang="pt-BR" sz="500" b="0" i="1" dirty="0">
                          <a:solidFill>
                            <a:srgbClr val="7030A0"/>
                          </a:solidFill>
                          <a:latin typeface="Arial Nova Cond" panose="020B0506020202020204" pitchFamily="34" charset="0"/>
                        </a:rPr>
                        <a:t>V = πD</a:t>
                      </a:r>
                      <a:r>
                        <a:rPr lang="pt-BR" sz="500" b="0" i="1" baseline="-25000" dirty="0">
                          <a:solidFill>
                            <a:srgbClr val="7030A0"/>
                          </a:solidFill>
                          <a:latin typeface="Arial Nova Cond" panose="020B0506020202020204" pitchFamily="34" charset="0"/>
                        </a:rPr>
                        <a:t>avg</a:t>
                      </a:r>
                      <a:r>
                        <a:rPr lang="pt-BR" sz="500" b="0" i="1" dirty="0">
                          <a:solidFill>
                            <a:srgbClr val="7030A0"/>
                          </a:solidFill>
                          <a:latin typeface="Arial Nova Cond" panose="020B0506020202020204" pitchFamily="34" charset="0"/>
                        </a:rPr>
                        <a:t>N ; D</a:t>
                      </a:r>
                      <a:r>
                        <a:rPr lang="pt-BR" sz="500" b="0" i="1" baseline="-25000" dirty="0">
                          <a:solidFill>
                            <a:srgbClr val="7030A0"/>
                          </a:solidFill>
                          <a:latin typeface="Arial Nova Cond" panose="020B0506020202020204" pitchFamily="34" charset="0"/>
                        </a:rPr>
                        <a:t>avg</a:t>
                      </a:r>
                      <a:r>
                        <a:rPr lang="pt-BR" sz="500" b="0" i="1" dirty="0">
                          <a:solidFill>
                            <a:srgbClr val="7030A0"/>
                          </a:solidFill>
                          <a:latin typeface="Arial Nova Cond" panose="020B0506020202020204" pitchFamily="34" charset="0"/>
                        </a:rPr>
                        <a:t> = (D</a:t>
                      </a:r>
                      <a:r>
                        <a:rPr lang="pt-BR" sz="500" b="0" i="1" baseline="-25000" dirty="0">
                          <a:solidFill>
                            <a:srgbClr val="7030A0"/>
                          </a:solidFill>
                          <a:latin typeface="Arial Nova Cond" panose="020B0506020202020204" pitchFamily="34" charset="0"/>
                        </a:rPr>
                        <a:t>o</a:t>
                      </a:r>
                      <a:r>
                        <a:rPr lang="pt-BR" sz="500" b="0" i="1" dirty="0">
                          <a:solidFill>
                            <a:srgbClr val="7030A0"/>
                          </a:solidFill>
                          <a:latin typeface="Arial Nova Cond" panose="020B0506020202020204" pitchFamily="34" charset="0"/>
                        </a:rPr>
                        <a:t> + D</a:t>
                      </a:r>
                      <a:r>
                        <a:rPr lang="pt-BR" sz="500" b="0" i="1" baseline="-25000" dirty="0">
                          <a:solidFill>
                            <a:srgbClr val="7030A0"/>
                          </a:solidFill>
                          <a:latin typeface="Arial Nova Cond" panose="020B0506020202020204" pitchFamily="34" charset="0"/>
                        </a:rPr>
                        <a:t>f </a:t>
                      </a:r>
                      <a:r>
                        <a:rPr lang="pt-BR" sz="500" b="0" i="1" dirty="0">
                          <a:solidFill>
                            <a:srgbClr val="7030A0"/>
                          </a:solidFill>
                          <a:latin typeface="Arial Nova Cond" panose="020B0506020202020204" pitchFamily="34" charset="0"/>
                        </a:rPr>
                        <a:t>) / 2; </a:t>
                      </a:r>
                      <a:r>
                        <a:rPr lang="en-US" sz="500" b="0" i="1" dirty="0">
                          <a:solidFill>
                            <a:srgbClr val="7030A0"/>
                          </a:solidFill>
                          <a:latin typeface="Arial Nova Cond" panose="020B0506020202020204" pitchFamily="34" charset="0"/>
                        </a:rPr>
                        <a:t>N = rotational speed of w/p (rev/min); </a:t>
                      </a:r>
                      <a:r>
                        <a:rPr lang="en-US" sz="500" b="0" i="0" dirty="0">
                          <a:solidFill>
                            <a:srgbClr val="C00000"/>
                          </a:solidFill>
                          <a:latin typeface="Arial Nova Cond" panose="020B0506020202020204" pitchFamily="34" charset="0"/>
                        </a:rPr>
                        <a:t>Cutting (Machining) time: </a:t>
                      </a:r>
                      <a:r>
                        <a:rPr lang="en-US" sz="500" b="0" i="1" dirty="0">
                          <a:solidFill>
                            <a:srgbClr val="7030A0"/>
                          </a:solidFill>
                          <a:latin typeface="Arial Nova Cond" panose="020B0506020202020204" pitchFamily="34" charset="0"/>
                        </a:rPr>
                        <a:t>t = </a:t>
                      </a:r>
                      <a:r>
                        <a:rPr lang="en-SG" sz="500" b="0" i="1" dirty="0">
                          <a:solidFill>
                            <a:srgbClr val="7030A0"/>
                          </a:solidFill>
                          <a:latin typeface="Arial Nova Cond" panose="020B0506020202020204" pitchFamily="34" charset="0"/>
                        </a:rPr>
                        <a:t>l / (</a:t>
                      </a:r>
                      <a:r>
                        <a:rPr lang="en-SG" sz="500" b="0" i="1" dirty="0" err="1">
                          <a:solidFill>
                            <a:srgbClr val="7030A0"/>
                          </a:solidFill>
                          <a:latin typeface="Arial Nova Cond" panose="020B0506020202020204" pitchFamily="34" charset="0"/>
                        </a:rPr>
                        <a:t>fN</a:t>
                      </a:r>
                      <a:r>
                        <a:rPr lang="en-SG" sz="500" b="0" i="1" dirty="0">
                          <a:solidFill>
                            <a:srgbClr val="7030A0"/>
                          </a:solidFill>
                          <a:latin typeface="Arial Nova Cond" panose="020B0506020202020204" pitchFamily="34" charset="0"/>
                        </a:rPr>
                        <a:t>); </a:t>
                      </a:r>
                      <a:r>
                        <a:rPr lang="en-US" sz="500" b="0" i="1" dirty="0">
                          <a:solidFill>
                            <a:srgbClr val="7030A0"/>
                          </a:solidFill>
                          <a:latin typeface="Arial Nova Cond" panose="020B0506020202020204" pitchFamily="34" charset="0"/>
                        </a:rPr>
                        <a:t>l = length of cut (mm); f = feed (mm/rev); N = rotational speed of w/p (rev/min); </a:t>
                      </a:r>
                      <a:r>
                        <a:rPr lang="en-US" sz="500" b="0" dirty="0">
                          <a:solidFill>
                            <a:srgbClr val="C00000"/>
                          </a:solidFill>
                          <a:latin typeface="Arial Nova Cond" panose="020B0506020202020204" pitchFamily="34" charset="0"/>
                        </a:rPr>
                        <a:t>Roughing &amp; finishing cuts </a:t>
                      </a:r>
                      <a:r>
                        <a:rPr lang="en-US" sz="500" b="0" dirty="0">
                          <a:latin typeface="Arial Nova Cond" panose="020B0506020202020204" pitchFamily="34" charset="0"/>
                        </a:rPr>
                        <a:t>- Usual procedure: &gt;=1 roughing cuts at high f and d - high MRR (as MRR = </a:t>
                      </a:r>
                      <a:r>
                        <a:rPr lang="en-US" sz="500" b="0" dirty="0" err="1">
                          <a:latin typeface="Arial Nova Cond" panose="020B0506020202020204" pitchFamily="34" charset="0"/>
                        </a:rPr>
                        <a:t>dfV</a:t>
                      </a:r>
                      <a:r>
                        <a:rPr lang="en-US" sz="500" b="0" dirty="0">
                          <a:latin typeface="Arial Nova Cond" panose="020B0506020202020204" pitchFamily="34" charset="0"/>
                        </a:rPr>
                        <a:t>); a finishing cut at lower f and d for good surface finish</a:t>
                      </a:r>
                      <a:r>
                        <a:rPr lang="en-SG" sz="500" b="0" i="1" dirty="0">
                          <a:solidFill>
                            <a:schemeClr val="tx1"/>
                          </a:solidFill>
                          <a:latin typeface="Arial Nova Cond" panose="020B0506020202020204" pitchFamily="34" charset="0"/>
                        </a:rPr>
                        <a:t> -&gt; </a:t>
                      </a:r>
                      <a:r>
                        <a:rPr lang="en-SG" sz="500" b="0" i="1" dirty="0">
                          <a:solidFill>
                            <a:srgbClr val="7030A0"/>
                          </a:solidFill>
                          <a:latin typeface="Arial Nova Cond" panose="020B0506020202020204" pitchFamily="34" charset="0"/>
                        </a:rPr>
                        <a:t>R</a:t>
                      </a:r>
                      <a:r>
                        <a:rPr lang="en-SG" sz="500" b="0" i="1" baseline="-25000" dirty="0">
                          <a:solidFill>
                            <a:srgbClr val="7030A0"/>
                          </a:solidFill>
                          <a:latin typeface="Arial Nova Cond" panose="020B0506020202020204" pitchFamily="34" charset="0"/>
                        </a:rPr>
                        <a:t>a</a:t>
                      </a:r>
                      <a:r>
                        <a:rPr lang="en-SG" sz="500" b="0" i="1" dirty="0">
                          <a:solidFill>
                            <a:srgbClr val="7030A0"/>
                          </a:solidFill>
                          <a:latin typeface="Arial Nova Cond" panose="020B0506020202020204" pitchFamily="34" charset="0"/>
                        </a:rPr>
                        <a:t> = f </a:t>
                      </a:r>
                      <a:r>
                        <a:rPr lang="en-SG" sz="500" b="0" i="1" baseline="30000" dirty="0">
                          <a:solidFill>
                            <a:srgbClr val="7030A0"/>
                          </a:solidFill>
                          <a:latin typeface="Arial Nova Cond" panose="020B0506020202020204" pitchFamily="34" charset="0"/>
                        </a:rPr>
                        <a:t>2 </a:t>
                      </a:r>
                      <a:r>
                        <a:rPr lang="en-SG" sz="500" b="0" i="1" dirty="0">
                          <a:solidFill>
                            <a:srgbClr val="7030A0"/>
                          </a:solidFill>
                          <a:latin typeface="Arial Nova Cond" panose="020B0506020202020204" pitchFamily="34" charset="0"/>
                        </a:rPr>
                        <a:t>/ 32R; R</a:t>
                      </a:r>
                      <a:r>
                        <a:rPr lang="en-SG" sz="500" b="0" i="1" baseline="-25000" dirty="0">
                          <a:solidFill>
                            <a:srgbClr val="7030A0"/>
                          </a:solidFill>
                          <a:latin typeface="Arial Nova Cond" panose="020B0506020202020204" pitchFamily="34" charset="0"/>
                        </a:rPr>
                        <a:t>t</a:t>
                      </a:r>
                      <a:r>
                        <a:rPr lang="en-SG" sz="500" b="0" i="1" dirty="0">
                          <a:solidFill>
                            <a:srgbClr val="7030A0"/>
                          </a:solidFill>
                          <a:latin typeface="Arial Nova Cond" panose="020B0506020202020204" pitchFamily="34" charset="0"/>
                        </a:rPr>
                        <a:t> = f </a:t>
                      </a:r>
                      <a:r>
                        <a:rPr lang="en-SG" sz="500" b="0" i="1" baseline="30000" dirty="0">
                          <a:solidFill>
                            <a:srgbClr val="7030A0"/>
                          </a:solidFill>
                          <a:latin typeface="Arial Nova Cond" panose="020B0506020202020204" pitchFamily="34" charset="0"/>
                        </a:rPr>
                        <a:t>2 </a:t>
                      </a:r>
                      <a:r>
                        <a:rPr lang="en-SG" sz="500" b="0" i="1" dirty="0">
                          <a:solidFill>
                            <a:srgbClr val="7030A0"/>
                          </a:solidFill>
                          <a:latin typeface="Arial Nova Cond" panose="020B0506020202020204" pitchFamily="34" charset="0"/>
                        </a:rPr>
                        <a:t>/ 8R</a:t>
                      </a:r>
                      <a:r>
                        <a:rPr lang="en-SG" sz="500" b="0" i="1" dirty="0">
                          <a:solidFill>
                            <a:schemeClr val="tx1"/>
                          </a:solidFill>
                          <a:latin typeface="Arial Nova Cond" panose="020B0506020202020204" pitchFamily="34" charset="0"/>
                        </a:rPr>
                        <a:t>; </a:t>
                      </a:r>
                      <a:r>
                        <a:rPr lang="en-SG" sz="500" b="0" i="0" dirty="0">
                          <a:solidFill>
                            <a:srgbClr val="C00000"/>
                          </a:solidFill>
                          <a:latin typeface="Arial Nova Cond" panose="020B0506020202020204" pitchFamily="34" charset="0"/>
                        </a:rPr>
                        <a:t>Drilling: </a:t>
                      </a:r>
                      <a:r>
                        <a:rPr lang="en-US" sz="500" b="0" i="0" dirty="0">
                          <a:latin typeface="Arial Nova Cond" panose="020B0506020202020204" pitchFamily="34" charset="0"/>
                        </a:rPr>
                        <a:t>major &amp; common hole making process; </a:t>
                      </a:r>
                      <a:r>
                        <a:rPr lang="en-US" sz="500" b="0" i="0" dirty="0">
                          <a:solidFill>
                            <a:schemeClr val="accent1"/>
                          </a:solidFill>
                          <a:latin typeface="Arial Nova Cond" panose="020B0506020202020204" pitchFamily="34" charset="0"/>
                        </a:rPr>
                        <a:t>Various drilling &amp; reaming operations:</a:t>
                      </a:r>
                      <a:r>
                        <a:rPr lang="en-US" sz="500" b="0" i="0" dirty="0">
                          <a:latin typeface="Arial Nova Cond" panose="020B0506020202020204" pitchFamily="34" charset="0"/>
                        </a:rPr>
                        <a:t> drilling, core/step/center drilling, counterboring; counter-sinking; reaming; </a:t>
                      </a:r>
                      <a:r>
                        <a:rPr lang="en-US" sz="500" b="0" dirty="0">
                          <a:solidFill>
                            <a:srgbClr val="C00000"/>
                          </a:solidFill>
                          <a:latin typeface="Arial Nova Cond" panose="020B0506020202020204" pitchFamily="34" charset="0"/>
                        </a:rPr>
                        <a:t>machining operations (round shape) </a:t>
                      </a:r>
                      <a:r>
                        <a:rPr lang="en-US" sz="500" b="0" dirty="0">
                          <a:latin typeface="Arial Nova Cond" panose="020B0506020202020204" pitchFamily="34" charset="0"/>
                        </a:rPr>
                        <a:t>- 1.</a:t>
                      </a:r>
                      <a:r>
                        <a:rPr lang="en-US" sz="500" b="0" dirty="0">
                          <a:solidFill>
                            <a:schemeClr val="accent1"/>
                          </a:solidFill>
                          <a:latin typeface="Arial Nova Cond" panose="020B0506020202020204" pitchFamily="34" charset="0"/>
                        </a:rPr>
                        <a:t>Boring</a:t>
                      </a:r>
                      <a:r>
                        <a:rPr lang="en-US" sz="500" b="0" dirty="0">
                          <a:latin typeface="Arial Nova Cond" panose="020B0506020202020204" pitchFamily="34" charset="0"/>
                        </a:rPr>
                        <a:t>: enlarge hole made by previous process; 2.</a:t>
                      </a:r>
                      <a:r>
                        <a:rPr lang="en-US" sz="500" b="0" dirty="0">
                          <a:solidFill>
                            <a:schemeClr val="accent1"/>
                          </a:solidFill>
                          <a:latin typeface="Arial Nova Cond" panose="020B0506020202020204" pitchFamily="34" charset="0"/>
                        </a:rPr>
                        <a:t>Tapping</a:t>
                      </a:r>
                      <a:r>
                        <a:rPr lang="en-US" sz="500" b="0" dirty="0">
                          <a:latin typeface="Arial Nova Cond" panose="020B0506020202020204" pitchFamily="34" charset="0"/>
                        </a:rPr>
                        <a:t>: Making internal threads in w/p; </a:t>
                      </a:r>
                      <a:r>
                        <a:rPr lang="en-US" sz="500" b="0" dirty="0">
                          <a:solidFill>
                            <a:srgbClr val="C00000"/>
                          </a:solidFill>
                          <a:latin typeface="Arial Nova Cond" panose="020B0506020202020204" pitchFamily="34" charset="0"/>
                        </a:rPr>
                        <a:t>Velocity of drill: </a:t>
                      </a:r>
                      <a:r>
                        <a:rPr lang="en-US" sz="500" b="0" dirty="0" err="1">
                          <a:latin typeface="Arial Nova Cond" panose="020B0506020202020204" pitchFamily="34" charset="0"/>
                        </a:rPr>
                        <a:t>Dist</a:t>
                      </a:r>
                      <a:r>
                        <a:rPr lang="en-US" sz="500" b="0" dirty="0">
                          <a:latin typeface="Arial Nova Cond" panose="020B0506020202020204" pitchFamily="34" charset="0"/>
                        </a:rPr>
                        <a:t> moves by drill in 1 revolution = </a:t>
                      </a:r>
                      <a:r>
                        <a:rPr lang="en-US" sz="500" b="0" dirty="0">
                          <a:solidFill>
                            <a:srgbClr val="7030A0"/>
                          </a:solidFill>
                          <a:latin typeface="Arial Nova Cond" panose="020B0506020202020204" pitchFamily="34" charset="0"/>
                        </a:rPr>
                        <a:t>f mm</a:t>
                      </a:r>
                      <a:r>
                        <a:rPr lang="en-US" sz="500" b="0" dirty="0">
                          <a:latin typeface="Arial Nova Cond" panose="020B0506020202020204" pitchFamily="34" charset="0"/>
                        </a:rPr>
                        <a:t>; </a:t>
                      </a:r>
                      <a:r>
                        <a:rPr lang="en-US" sz="500" b="0" dirty="0" err="1">
                          <a:latin typeface="Arial Nova Cond" panose="020B0506020202020204" pitchFamily="34" charset="0"/>
                        </a:rPr>
                        <a:t>Dist</a:t>
                      </a:r>
                      <a:r>
                        <a:rPr lang="en-US" sz="500" b="0" dirty="0">
                          <a:latin typeface="Arial Nova Cond" panose="020B0506020202020204" pitchFamily="34" charset="0"/>
                        </a:rPr>
                        <a:t> moves by drill in N revolutions = </a:t>
                      </a:r>
                      <a:r>
                        <a:rPr lang="en-US" sz="500" b="0" dirty="0">
                          <a:solidFill>
                            <a:srgbClr val="7030A0"/>
                          </a:solidFill>
                          <a:latin typeface="Arial Nova Cond" panose="020B0506020202020204" pitchFamily="34" charset="0"/>
                        </a:rPr>
                        <a:t>f N mm</a:t>
                      </a:r>
                      <a:r>
                        <a:rPr lang="en-US" sz="500" b="0" dirty="0">
                          <a:latin typeface="Arial Nova Cond" panose="020B0506020202020204" pitchFamily="34" charset="0"/>
                        </a:rPr>
                        <a:t>; </a:t>
                      </a:r>
                      <a:r>
                        <a:rPr lang="en-US" sz="500" b="0" dirty="0" err="1">
                          <a:latin typeface="Arial Nova Cond" panose="020B0506020202020204" pitchFamily="34" charset="0"/>
                        </a:rPr>
                        <a:t>Dist</a:t>
                      </a:r>
                      <a:r>
                        <a:rPr lang="en-US" sz="500" b="0" dirty="0">
                          <a:latin typeface="Arial Nova Cond" panose="020B0506020202020204" pitchFamily="34" charset="0"/>
                        </a:rPr>
                        <a:t> moves by drill in N rev/min = </a:t>
                      </a:r>
                      <a:r>
                        <a:rPr lang="en-US" sz="500" b="0" dirty="0">
                          <a:solidFill>
                            <a:srgbClr val="7030A0"/>
                          </a:solidFill>
                          <a:latin typeface="Arial Nova Cond" panose="020B0506020202020204" pitchFamily="34" charset="0"/>
                        </a:rPr>
                        <a:t>f N mm/min</a:t>
                      </a:r>
                      <a:r>
                        <a:rPr lang="en-US" sz="500" b="0" dirty="0">
                          <a:latin typeface="Arial Nova Cond" panose="020B0506020202020204" pitchFamily="34" charset="0"/>
                        </a:rPr>
                        <a:t>; Velocity of drill = </a:t>
                      </a:r>
                      <a:r>
                        <a:rPr lang="en-US" sz="500" b="0" dirty="0">
                          <a:solidFill>
                            <a:srgbClr val="7030A0"/>
                          </a:solidFill>
                          <a:latin typeface="Arial Nova Cond" panose="020B0506020202020204" pitchFamily="34" charset="0"/>
                        </a:rPr>
                        <a:t>f N mm/min</a:t>
                      </a:r>
                      <a:r>
                        <a:rPr lang="en-US" sz="500" b="0" dirty="0">
                          <a:latin typeface="Arial Nova Cond" panose="020B0506020202020204" pitchFamily="34" charset="0"/>
                        </a:rPr>
                        <a:t>; </a:t>
                      </a:r>
                      <a:r>
                        <a:rPr lang="en-SG" sz="500" b="0" dirty="0">
                          <a:solidFill>
                            <a:srgbClr val="C00000"/>
                          </a:solidFill>
                          <a:latin typeface="Arial Nova Cond" panose="020B0506020202020204" pitchFamily="34" charset="0"/>
                        </a:rPr>
                        <a:t>MRR </a:t>
                      </a:r>
                      <a:r>
                        <a:rPr lang="en-SG" sz="500" b="0" dirty="0">
                          <a:latin typeface="Arial Nova Cond" panose="020B0506020202020204" pitchFamily="34" charset="0"/>
                        </a:rPr>
                        <a:t>- </a:t>
                      </a:r>
                      <a:r>
                        <a:rPr lang="en-US" sz="500" b="0" dirty="0">
                          <a:latin typeface="Arial Nova Cond" panose="020B0506020202020204" pitchFamily="34" charset="0"/>
                        </a:rPr>
                        <a:t>Velocity of drill </a:t>
                      </a:r>
                      <a:r>
                        <a:rPr lang="en-SG" sz="500" b="1" i="0" dirty="0">
                          <a:solidFill>
                            <a:srgbClr val="202124"/>
                          </a:solidFill>
                          <a:effectLst/>
                          <a:latin typeface="arial" panose="020B0604020202020204" pitchFamily="34" charset="0"/>
                        </a:rPr>
                        <a:t>⊥</a:t>
                      </a:r>
                      <a:r>
                        <a:rPr lang="en-US" sz="500" b="0" dirty="0">
                          <a:latin typeface="Arial Nova Cond" panose="020B0506020202020204" pitchFamily="34" charset="0"/>
                        </a:rPr>
                        <a:t> to drilled hole = </a:t>
                      </a:r>
                      <a:r>
                        <a:rPr lang="en-US" sz="500" b="0" dirty="0" err="1">
                          <a:latin typeface="Arial Nova Cond" panose="020B0506020202020204" pitchFamily="34" charset="0"/>
                        </a:rPr>
                        <a:t>fN</a:t>
                      </a:r>
                      <a:r>
                        <a:rPr lang="en-US" sz="500" b="0" dirty="0">
                          <a:latin typeface="Arial Nova Cond" panose="020B0506020202020204" pitchFamily="34" charset="0"/>
                        </a:rPr>
                        <a:t> mm/min; </a:t>
                      </a:r>
                      <a:r>
                        <a:rPr lang="en-US" sz="500" b="0" dirty="0">
                          <a:solidFill>
                            <a:srgbClr val="7030A0"/>
                          </a:solidFill>
                          <a:latin typeface="Arial Nova Cond" panose="020B0506020202020204" pitchFamily="34" charset="0"/>
                        </a:rPr>
                        <a:t>MRR = (</a:t>
                      </a:r>
                      <a:r>
                        <a:rPr lang="pt-BR" sz="500" b="0" i="1" dirty="0">
                          <a:solidFill>
                            <a:srgbClr val="7030A0"/>
                          </a:solidFill>
                          <a:latin typeface="Arial Nova Cond" panose="020B0506020202020204" pitchFamily="34" charset="0"/>
                        </a:rPr>
                        <a:t>πD</a:t>
                      </a:r>
                      <a:r>
                        <a:rPr lang="pt-BR" sz="500" b="0" i="1" baseline="30000" dirty="0">
                          <a:solidFill>
                            <a:srgbClr val="7030A0"/>
                          </a:solidFill>
                          <a:latin typeface="Arial Nova Cond" panose="020B0506020202020204" pitchFamily="34" charset="0"/>
                        </a:rPr>
                        <a:t>2</a:t>
                      </a:r>
                      <a:r>
                        <a:rPr lang="pt-BR" sz="500" b="0" i="1" dirty="0">
                          <a:solidFill>
                            <a:srgbClr val="7030A0"/>
                          </a:solidFill>
                          <a:latin typeface="Arial Nova Cond" panose="020B0506020202020204" pitchFamily="34" charset="0"/>
                        </a:rPr>
                        <a:t> / 4</a:t>
                      </a:r>
                      <a:r>
                        <a:rPr lang="en-US" sz="500" b="0" dirty="0">
                          <a:solidFill>
                            <a:srgbClr val="7030A0"/>
                          </a:solidFill>
                          <a:latin typeface="Arial Nova Cond" panose="020B0506020202020204" pitchFamily="34" charset="0"/>
                        </a:rPr>
                        <a:t>) x </a:t>
                      </a:r>
                      <a:r>
                        <a:rPr lang="en-US" sz="500" b="0" dirty="0" err="1">
                          <a:solidFill>
                            <a:srgbClr val="7030A0"/>
                          </a:solidFill>
                          <a:latin typeface="Arial Nova Cond" panose="020B0506020202020204" pitchFamily="34" charset="0"/>
                        </a:rPr>
                        <a:t>fN</a:t>
                      </a:r>
                      <a:r>
                        <a:rPr lang="en-US" sz="500" b="0" dirty="0">
                          <a:solidFill>
                            <a:srgbClr val="7030A0"/>
                          </a:solidFill>
                          <a:latin typeface="Arial Nova Cond" panose="020B0506020202020204" pitchFamily="34" charset="0"/>
                        </a:rPr>
                        <a:t> mm</a:t>
                      </a:r>
                      <a:r>
                        <a:rPr lang="en-US" sz="500" b="0" baseline="30000" dirty="0">
                          <a:solidFill>
                            <a:srgbClr val="7030A0"/>
                          </a:solidFill>
                          <a:latin typeface="Arial Nova Cond" panose="020B0506020202020204" pitchFamily="34" charset="0"/>
                        </a:rPr>
                        <a:t>3</a:t>
                      </a:r>
                      <a:r>
                        <a:rPr lang="en-US" sz="500" b="0" dirty="0">
                          <a:solidFill>
                            <a:srgbClr val="7030A0"/>
                          </a:solidFill>
                          <a:latin typeface="Arial Nova Cond" panose="020B0506020202020204" pitchFamily="34" charset="0"/>
                        </a:rPr>
                        <a:t>/s</a:t>
                      </a:r>
                      <a:r>
                        <a:rPr lang="en-US" sz="500" b="0" dirty="0">
                          <a:latin typeface="Arial Nova Cond" panose="020B0506020202020204" pitchFamily="34" charset="0"/>
                        </a:rPr>
                        <a:t>; </a:t>
                      </a:r>
                      <a:r>
                        <a:rPr lang="en-US" sz="500" b="0" dirty="0">
                          <a:solidFill>
                            <a:srgbClr val="C00000"/>
                          </a:solidFill>
                          <a:latin typeface="Arial Nova Cond" panose="020B0506020202020204" pitchFamily="34" charset="0"/>
                        </a:rPr>
                        <a:t>Cutting time </a:t>
                      </a:r>
                      <a:r>
                        <a:rPr lang="en-US" sz="500" b="0" dirty="0">
                          <a:latin typeface="Arial Nova Cond" panose="020B0506020202020204" pitchFamily="34" charset="0"/>
                        </a:rPr>
                        <a:t>– </a:t>
                      </a:r>
                      <a:r>
                        <a:rPr lang="en-US" sz="500" b="0" i="1" dirty="0">
                          <a:solidFill>
                            <a:srgbClr val="7030A0"/>
                          </a:solidFill>
                          <a:latin typeface="Arial Nova Cond" panose="020B0506020202020204" pitchFamily="34" charset="0"/>
                        </a:rPr>
                        <a:t>t = l / </a:t>
                      </a:r>
                      <a:r>
                        <a:rPr lang="en-US" sz="500" b="0" i="1" dirty="0" err="1">
                          <a:solidFill>
                            <a:srgbClr val="7030A0"/>
                          </a:solidFill>
                          <a:latin typeface="Arial Nova Cond" panose="020B0506020202020204" pitchFamily="34" charset="0"/>
                        </a:rPr>
                        <a:t>fN</a:t>
                      </a:r>
                      <a:r>
                        <a:rPr lang="en-US" sz="500" b="0" dirty="0">
                          <a:latin typeface="Arial Nova Cond" panose="020B0506020202020204" pitchFamily="34" charset="0"/>
                        </a:rPr>
                        <a:t>; l = length travelled by drill; f = feed mm/rev; N = rotational speed of drill rev/min (rpm); </a:t>
                      </a:r>
                      <a:r>
                        <a:rPr lang="en-SG" sz="500" b="0" dirty="0">
                          <a:solidFill>
                            <a:srgbClr val="C00000"/>
                          </a:solidFill>
                          <a:latin typeface="Arial Nova Cond" panose="020B0506020202020204" pitchFamily="34" charset="0"/>
                        </a:rPr>
                        <a:t>Torque &amp; Power:</a:t>
                      </a:r>
                      <a:r>
                        <a:rPr lang="en-SG" sz="500" b="0" dirty="0">
                          <a:latin typeface="Arial Nova Cond" panose="020B0506020202020204" pitchFamily="34" charset="0"/>
                        </a:rPr>
                        <a:t> </a:t>
                      </a:r>
                      <a:r>
                        <a:rPr lang="en-US" sz="500" b="0" dirty="0">
                          <a:latin typeface="Arial Nova Cond" panose="020B0506020202020204" pitchFamily="34" charset="0"/>
                        </a:rPr>
                        <a:t>Power = torque on drill (in Nm) x rotational speed of drill (in rad/s); </a:t>
                      </a:r>
                      <a:r>
                        <a:rPr lang="en-US" sz="500" b="0" dirty="0">
                          <a:solidFill>
                            <a:srgbClr val="C00000"/>
                          </a:solidFill>
                          <a:latin typeface="Arial Nova Cond" panose="020B0506020202020204" pitchFamily="34" charset="0"/>
                        </a:rPr>
                        <a:t>Cutting Speed:</a:t>
                      </a:r>
                      <a:r>
                        <a:rPr lang="en-US" sz="500" b="0" dirty="0">
                          <a:latin typeface="Arial Nova Cond" panose="020B0506020202020204" pitchFamily="34" charset="0"/>
                        </a:rPr>
                        <a:t> in turning operation: </a:t>
                      </a:r>
                      <a:r>
                        <a:rPr lang="en-US" sz="500" b="0" dirty="0">
                          <a:solidFill>
                            <a:srgbClr val="7030A0"/>
                          </a:solidFill>
                          <a:latin typeface="Arial Nova Cond" panose="020B0506020202020204" pitchFamily="34" charset="0"/>
                        </a:rPr>
                        <a:t>V = π D N m/min</a:t>
                      </a:r>
                      <a:r>
                        <a:rPr lang="en-US" sz="500" b="0" dirty="0">
                          <a:latin typeface="Arial Nova Cond" panose="020B0506020202020204" pitchFamily="34" charset="0"/>
                        </a:rPr>
                        <a:t>; </a:t>
                      </a:r>
                      <a:r>
                        <a:rPr lang="en-US" sz="500" b="0" dirty="0">
                          <a:solidFill>
                            <a:srgbClr val="C00000"/>
                          </a:solidFill>
                          <a:latin typeface="Arial Nova Cond" panose="020B0506020202020204" pitchFamily="34" charset="0"/>
                        </a:rPr>
                        <a:t>Milling: </a:t>
                      </a:r>
                      <a:r>
                        <a:rPr lang="en-US" sz="500" b="0" dirty="0">
                          <a:latin typeface="Arial Nova Cond" panose="020B0506020202020204" pitchFamily="34" charset="0"/>
                        </a:rPr>
                        <a:t>rotating, multi-tooth cutter remove material while moving along horizontal/vertical axis; </a:t>
                      </a:r>
                      <a:r>
                        <a:rPr lang="en-SG" sz="500" b="0" dirty="0">
                          <a:latin typeface="Arial Nova Cond" panose="020B0506020202020204" pitchFamily="34" charset="0"/>
                        </a:rPr>
                        <a:t>Slab/peripheral milling: </a:t>
                      </a:r>
                      <a:r>
                        <a:rPr lang="en-US" sz="500" b="0" dirty="0">
                          <a:latin typeface="Arial Nova Cond" panose="020B0506020202020204" pitchFamily="34" charset="0"/>
                        </a:rPr>
                        <a:t>cutter axis is // to w/p surface; </a:t>
                      </a:r>
                      <a:r>
                        <a:rPr lang="en-SG" sz="500" b="0" dirty="0">
                          <a:latin typeface="Arial Nova Cond" panose="020B0506020202020204" pitchFamily="34" charset="0"/>
                        </a:rPr>
                        <a:t>Face milling: </a:t>
                      </a:r>
                      <a:r>
                        <a:rPr lang="en-US" sz="500" b="0" dirty="0">
                          <a:latin typeface="Arial Nova Cond" panose="020B0506020202020204" pitchFamily="34" charset="0"/>
                        </a:rPr>
                        <a:t>Cutter mounted on spindle axis </a:t>
                      </a:r>
                      <a:r>
                        <a:rPr lang="en-SG" sz="500" b="1" i="0" dirty="0">
                          <a:solidFill>
                            <a:srgbClr val="202124"/>
                          </a:solidFill>
                          <a:effectLst/>
                          <a:latin typeface="arial" panose="020B0604020202020204" pitchFamily="34" charset="0"/>
                        </a:rPr>
                        <a:t>⊥</a:t>
                      </a:r>
                      <a:r>
                        <a:rPr lang="en-US" sz="500" b="0" dirty="0">
                          <a:latin typeface="Arial Nova Cond" panose="020B0506020202020204" pitchFamily="34" charset="0"/>
                        </a:rPr>
                        <a:t> to w/p surface; </a:t>
                      </a:r>
                      <a:r>
                        <a:rPr lang="en-SG" sz="500" b="0" dirty="0">
                          <a:latin typeface="Arial Nova Cond" panose="020B0506020202020204" pitchFamily="34" charset="0"/>
                        </a:rPr>
                        <a:t>End milling: </a:t>
                      </a:r>
                      <a:r>
                        <a:rPr lang="en-US" sz="500" b="0" dirty="0">
                          <a:latin typeface="Arial Nova Cond" panose="020B0506020202020204" pitchFamily="34" charset="0"/>
                        </a:rPr>
                        <a:t>Cutter rotates on axis </a:t>
                      </a:r>
                      <a:r>
                        <a:rPr lang="en-SG" sz="500" b="1" i="0" dirty="0">
                          <a:solidFill>
                            <a:srgbClr val="202124"/>
                          </a:solidFill>
                          <a:effectLst/>
                          <a:latin typeface="arial" panose="020B0604020202020204" pitchFamily="34" charset="0"/>
                        </a:rPr>
                        <a:t>⊥</a:t>
                      </a:r>
                      <a:r>
                        <a:rPr lang="en-US" sz="500" b="0" dirty="0">
                          <a:latin typeface="Arial Nova Cond" panose="020B0506020202020204" pitchFamily="34" charset="0"/>
                        </a:rPr>
                        <a:t> to w/p; can be tilted to machine taper surfaces; </a:t>
                      </a:r>
                      <a:r>
                        <a:rPr lang="en-SG" sz="500" b="0" dirty="0">
                          <a:solidFill>
                            <a:srgbClr val="C00000"/>
                          </a:solidFill>
                          <a:latin typeface="Arial Nova Cond" panose="020B0506020202020204" pitchFamily="34" charset="0"/>
                        </a:rPr>
                        <a:t>Con (up) milling - </a:t>
                      </a:r>
                      <a:r>
                        <a:rPr lang="en-US" sz="500" b="0" dirty="0">
                          <a:latin typeface="Arial Nova Cond" panose="020B0506020202020204" pitchFamily="34" charset="0"/>
                        </a:rPr>
                        <a:t>more common; Max chip thickness (</a:t>
                      </a:r>
                      <a:r>
                        <a:rPr lang="en-US" sz="500" b="0" dirty="0" err="1">
                          <a:latin typeface="Arial Nova Cond" panose="020B0506020202020204" pitchFamily="34" charset="0"/>
                        </a:rPr>
                        <a:t>t</a:t>
                      </a:r>
                      <a:r>
                        <a:rPr lang="en-US" sz="500" b="0" baseline="-25000" dirty="0" err="1">
                          <a:latin typeface="Arial Nova Cond" panose="020B0506020202020204" pitchFamily="34" charset="0"/>
                        </a:rPr>
                        <a:t>c</a:t>
                      </a:r>
                      <a:r>
                        <a:rPr lang="en-US" sz="500" b="0" dirty="0">
                          <a:latin typeface="Arial Nova Cond" panose="020B0506020202020204" pitchFamily="34" charset="0"/>
                        </a:rPr>
                        <a:t>) at end of cut W/p surface characteristics </a:t>
                      </a:r>
                      <a:r>
                        <a:rPr lang="en-US" sz="500" b="0" dirty="0" err="1">
                          <a:latin typeface="Arial Nova Cond" panose="020B0506020202020204" pitchFamily="34" charset="0"/>
                        </a:rPr>
                        <a:t>dont</a:t>
                      </a:r>
                      <a:r>
                        <a:rPr lang="en-US" sz="500" b="0" dirty="0">
                          <a:latin typeface="Arial Nova Cond" panose="020B0506020202020204" pitchFamily="34" charset="0"/>
                        </a:rPr>
                        <a:t> affect tool life; Tool may chatter &amp; w/p pulled upward, need proper clamping;</a:t>
                      </a:r>
                      <a:r>
                        <a:rPr lang="en-US" sz="500" b="0" dirty="0">
                          <a:solidFill>
                            <a:schemeClr val="tx1"/>
                          </a:solidFill>
                          <a:latin typeface="Arial Nova Cond" panose="020B0506020202020204" pitchFamily="34" charset="0"/>
                        </a:rPr>
                        <a:t> </a:t>
                      </a:r>
                      <a:r>
                        <a:rPr lang="en-SG" sz="500" b="0" dirty="0">
                          <a:solidFill>
                            <a:srgbClr val="C00000"/>
                          </a:solidFill>
                          <a:latin typeface="Arial Nova Cond" panose="020B0506020202020204" pitchFamily="34" charset="0"/>
                        </a:rPr>
                        <a:t>Con (down) milling - </a:t>
                      </a:r>
                      <a:r>
                        <a:rPr lang="en-US" sz="500" b="0" dirty="0">
                          <a:latin typeface="Arial Nova Cond" panose="020B0506020202020204" pitchFamily="34" charset="0"/>
                        </a:rPr>
                        <a:t>Cutting starts at surface of w/p – max chip thickness at start of cut; Downward component of cutting forces holds w/p in place; Not suitable for w/p having surface scale (e.g. hot forged parts, castings) as scale is hard &amp; abrasive, causing excessive cutter wear &amp; damage; High impact forces – rigid set-up required, “backlash” must be eliminated; </a:t>
                      </a:r>
                    </a:p>
                  </a:txBody>
                  <a:tcPr marL="45720" marR="45720"/>
                </a:tc>
                <a:tc>
                  <a:txBody>
                    <a:bodyPr/>
                    <a:lstStyle/>
                    <a:p>
                      <a:r>
                        <a:rPr lang="en-US" sz="500" b="0" dirty="0">
                          <a:solidFill>
                            <a:srgbClr val="C00000"/>
                          </a:solidFill>
                          <a:latin typeface="Arial Nova Cond" panose="020B0506020202020204" pitchFamily="34" charset="0"/>
                        </a:rPr>
                        <a:t>Grinding</a:t>
                      </a:r>
                      <a:r>
                        <a:rPr lang="en-US" sz="500" b="0" dirty="0">
                          <a:latin typeface="Arial Nova Cond" panose="020B0506020202020204" pitchFamily="34" charset="0"/>
                        </a:rPr>
                        <a:t> - Use for machined parts requiring high dim accuracy &amp; fine surface finish; Uses abrasive grain as cutting tool; Abrasive grain is small non-metallic hard particle having sharp edges &amp; of irregular shape; </a:t>
                      </a:r>
                      <a:r>
                        <a:rPr lang="en-US" sz="500" b="0" dirty="0">
                          <a:solidFill>
                            <a:schemeClr val="accent1"/>
                          </a:solidFill>
                          <a:latin typeface="Arial Nova Cond" panose="020B0506020202020204" pitchFamily="34" charset="0"/>
                        </a:rPr>
                        <a:t>Conventional abrasives</a:t>
                      </a:r>
                      <a:r>
                        <a:rPr lang="en-US" sz="500" b="0" dirty="0">
                          <a:latin typeface="Arial Nova Cond" panose="020B0506020202020204" pitchFamily="34" charset="0"/>
                        </a:rPr>
                        <a:t>: Al2O</a:t>
                      </a:r>
                      <a:r>
                        <a:rPr lang="en-US" sz="500" b="0" baseline="-25000" dirty="0">
                          <a:latin typeface="Arial Nova Cond" panose="020B0506020202020204" pitchFamily="34" charset="0"/>
                        </a:rPr>
                        <a:t>3</a:t>
                      </a:r>
                      <a:r>
                        <a:rPr lang="en-US" sz="500" b="0" dirty="0">
                          <a:latin typeface="Arial Nova Cond" panose="020B0506020202020204" pitchFamily="34" charset="0"/>
                        </a:rPr>
                        <a:t> , </a:t>
                      </a:r>
                      <a:r>
                        <a:rPr lang="en-US" sz="500" b="0" dirty="0" err="1">
                          <a:latin typeface="Arial Nova Cond" panose="020B0506020202020204" pitchFamily="34" charset="0"/>
                        </a:rPr>
                        <a:t>SiC</a:t>
                      </a:r>
                      <a:r>
                        <a:rPr lang="en-US" sz="500" b="0" dirty="0">
                          <a:latin typeface="Arial Nova Cond" panose="020B0506020202020204" pitchFamily="34" charset="0"/>
                        </a:rPr>
                        <a:t>; </a:t>
                      </a:r>
                      <a:r>
                        <a:rPr lang="en-US" sz="500" b="0" dirty="0" err="1">
                          <a:solidFill>
                            <a:schemeClr val="accent1"/>
                          </a:solidFill>
                          <a:latin typeface="Arial Nova Cond" panose="020B0506020202020204" pitchFamily="34" charset="0"/>
                        </a:rPr>
                        <a:t>Superabrasives</a:t>
                      </a:r>
                      <a:r>
                        <a:rPr lang="en-US" sz="500" b="0" dirty="0">
                          <a:latin typeface="Arial Nova Cond" panose="020B0506020202020204" pitchFamily="34" charset="0"/>
                        </a:rPr>
                        <a:t>: CBN, diamond; avg rake angle is highly –</a:t>
                      </a:r>
                      <a:r>
                        <a:rPr lang="en-US" sz="500" b="0" dirty="0" err="1">
                          <a:latin typeface="Arial Nova Cond" panose="020B0506020202020204" pitchFamily="34" charset="0"/>
                        </a:rPr>
                        <a:t>ve</a:t>
                      </a:r>
                      <a:r>
                        <a:rPr lang="en-US" sz="500" b="0" dirty="0">
                          <a:latin typeface="Arial Nova Cond" panose="020B0506020202020204" pitchFamily="34" charset="0"/>
                        </a:rPr>
                        <a:t>, e.g. -60</a:t>
                      </a:r>
                      <a:r>
                        <a:rPr lang="en-US" sz="500" b="0" baseline="30000" dirty="0">
                          <a:latin typeface="Arial Nova Cond" panose="020B0506020202020204" pitchFamily="34" charset="0"/>
                        </a:rPr>
                        <a:t>o</a:t>
                      </a:r>
                      <a:r>
                        <a:rPr lang="en-US" sz="500" b="0" dirty="0">
                          <a:latin typeface="Arial Nova Cond" panose="020B0506020202020204" pitchFamily="34" charset="0"/>
                        </a:rPr>
                        <a:t>; Each abrasive grain removes very small amount of material at a time; Thus, abrasives bonded together to form  grinding wheel to achieve high material removal rate; </a:t>
                      </a:r>
                      <a:r>
                        <a:rPr lang="en-US" sz="500" b="0" dirty="0">
                          <a:solidFill>
                            <a:srgbClr val="C00000"/>
                          </a:solidFill>
                          <a:latin typeface="Arial Nova Cond" panose="020B0506020202020204" pitchFamily="34" charset="0"/>
                        </a:rPr>
                        <a:t>Grinding Wheel: </a:t>
                      </a:r>
                      <a:r>
                        <a:rPr lang="en-US" sz="500" b="0" dirty="0">
                          <a:latin typeface="Arial Nova Cond" panose="020B0506020202020204" pitchFamily="34" charset="0"/>
                        </a:rPr>
                        <a:t>Abrasive grains held together by bonding material; Porosity – provide clearance for the chips being produced &amp; to provide cooling;</a:t>
                      </a:r>
                      <a:r>
                        <a:rPr lang="en-US" sz="500" b="0" dirty="0">
                          <a:solidFill>
                            <a:schemeClr val="tx1"/>
                          </a:solidFill>
                          <a:latin typeface="Arial Nova Cond" panose="020B0506020202020204" pitchFamily="34" charset="0"/>
                        </a:rPr>
                        <a:t> </a:t>
                      </a:r>
                      <a:r>
                        <a:rPr lang="en-US" sz="500" b="0" dirty="0">
                          <a:solidFill>
                            <a:srgbClr val="C00000"/>
                          </a:solidFill>
                          <a:latin typeface="Arial Nova Cond" panose="020B0506020202020204" pitchFamily="34" charset="0"/>
                        </a:rPr>
                        <a:t>Types of bond (bonding materials): </a:t>
                      </a:r>
                      <a:r>
                        <a:rPr lang="en-US" sz="500" b="0" dirty="0">
                          <a:solidFill>
                            <a:schemeClr val="accent1"/>
                          </a:solidFill>
                          <a:latin typeface="Arial Nova Cond" panose="020B0506020202020204" pitchFamily="34" charset="0"/>
                        </a:rPr>
                        <a:t>1. Vitrified bond: </a:t>
                      </a:r>
                      <a:r>
                        <a:rPr lang="en-US" sz="500" b="0" dirty="0">
                          <a:latin typeface="Arial Nova Cond" panose="020B0506020202020204" pitchFamily="34" charset="0"/>
                        </a:rPr>
                        <a:t>Clay ingredients mix with</a:t>
                      </a:r>
                      <a:r>
                        <a:rPr lang="en-US" sz="500" b="0" dirty="0">
                          <a:solidFill>
                            <a:srgbClr val="C00000"/>
                          </a:solidFill>
                          <a:latin typeface="Arial Nova Cond" panose="020B0506020202020204" pitchFamily="34" charset="0"/>
                        </a:rPr>
                        <a:t> </a:t>
                      </a:r>
                      <a:r>
                        <a:rPr lang="en-US" sz="500" b="0" dirty="0">
                          <a:latin typeface="Arial Nova Cond" panose="020B0506020202020204" pitchFamily="34" charset="0"/>
                        </a:rPr>
                        <a:t>abrasive grains – upon heating becomes glasslike material; Most used; Strong, stiff, porous &amp; resistant to oils, acids &amp; water </a:t>
                      </a:r>
                      <a:r>
                        <a:rPr lang="en-US" sz="500" b="0" dirty="0">
                          <a:solidFill>
                            <a:schemeClr val="accent1"/>
                          </a:solidFill>
                          <a:latin typeface="Arial Nova Cond" panose="020B0506020202020204" pitchFamily="34" charset="0"/>
                        </a:rPr>
                        <a:t>2. Resinoid bond: </a:t>
                      </a:r>
                      <a:r>
                        <a:rPr lang="en-US" sz="500" b="0" dirty="0">
                          <a:latin typeface="Arial Nova Cond" panose="020B0506020202020204" pitchFamily="34" charset="0"/>
                        </a:rPr>
                        <a:t>Thermosetting resins (e.g. phenolic resins); More flexible than vitrified bond as elastic modulus of thermosetting resins is lower than glass. </a:t>
                      </a:r>
                      <a:r>
                        <a:rPr lang="en-US" sz="500" b="0" dirty="0">
                          <a:solidFill>
                            <a:schemeClr val="accent1"/>
                          </a:solidFill>
                          <a:latin typeface="Arial Nova Cond" panose="020B0506020202020204" pitchFamily="34" charset="0"/>
                        </a:rPr>
                        <a:t>3. Rubber: </a:t>
                      </a:r>
                      <a:r>
                        <a:rPr lang="en-US" sz="500" b="0" dirty="0">
                          <a:latin typeface="Arial Nova Cond" panose="020B0506020202020204" pitchFamily="34" charset="0"/>
                        </a:rPr>
                        <a:t>Most flexible bond used in abrasive wheel; Very thin wheels can be made e.g. like saw use as cut-off blades; </a:t>
                      </a:r>
                      <a:r>
                        <a:rPr lang="en-SG" sz="500" b="1" dirty="0">
                          <a:latin typeface="Arial Nova Cond" panose="020B0506020202020204" pitchFamily="34" charset="0"/>
                        </a:rPr>
                        <a:t>7 – </a:t>
                      </a:r>
                      <a:r>
                        <a:rPr lang="en-SG" sz="500" dirty="0">
                          <a:solidFill>
                            <a:srgbClr val="C00000"/>
                          </a:solidFill>
                          <a:latin typeface="Arial Nova Cond" panose="020B0506020202020204" pitchFamily="34" charset="0"/>
                        </a:rPr>
                        <a:t>Integrated Circuit(IC): </a:t>
                      </a:r>
                      <a:r>
                        <a:rPr lang="en-US" sz="500" dirty="0">
                          <a:latin typeface="Arial Nova Cond" panose="020B0506020202020204" pitchFamily="34" charset="0"/>
                        </a:rPr>
                        <a:t>collection of electronic devices fabricated &amp; electrically </a:t>
                      </a:r>
                      <a:r>
                        <a:rPr lang="en-US" sz="500" dirty="0" err="1">
                          <a:latin typeface="Arial Nova Cond" panose="020B0506020202020204" pitchFamily="34" charset="0"/>
                        </a:rPr>
                        <a:t>intraconnected</a:t>
                      </a:r>
                      <a:r>
                        <a:rPr lang="en-US" sz="500" dirty="0">
                          <a:latin typeface="Arial Nova Cond" panose="020B0506020202020204" pitchFamily="34" charset="0"/>
                        </a:rPr>
                        <a:t> onto small flat chip of semi-conductor material; </a:t>
                      </a:r>
                      <a:r>
                        <a:rPr lang="en-US" sz="500" dirty="0">
                          <a:solidFill>
                            <a:srgbClr val="C00000"/>
                          </a:solidFill>
                          <a:latin typeface="Arial Nova Cond" panose="020B0506020202020204" pitchFamily="34" charset="0"/>
                        </a:rPr>
                        <a:t>Silicon (Si):</a:t>
                      </a:r>
                      <a:r>
                        <a:rPr lang="en-US" sz="500" dirty="0">
                          <a:latin typeface="Arial Nova Cond" panose="020B0506020202020204" pitchFamily="34" charset="0"/>
                        </a:rPr>
                        <a:t> most widely used semiconductor material for ICs (low cost); </a:t>
                      </a:r>
                      <a:r>
                        <a:rPr lang="en-US" sz="500" dirty="0">
                          <a:solidFill>
                            <a:srgbClr val="C00000"/>
                          </a:solidFill>
                          <a:latin typeface="Arial Nova Cond" panose="020B0506020202020204" pitchFamily="34" charset="0"/>
                        </a:rPr>
                        <a:t>Moore’ Law</a:t>
                      </a:r>
                      <a:r>
                        <a:rPr lang="en-US" sz="500" dirty="0">
                          <a:latin typeface="Arial Nova Cond" panose="020B0506020202020204" pitchFamily="34" charset="0"/>
                        </a:rPr>
                        <a:t>: says no. of transistors on ICs double every 2 years; </a:t>
                      </a:r>
                      <a:r>
                        <a:rPr lang="en-US" sz="500" dirty="0">
                          <a:solidFill>
                            <a:schemeClr val="accent1"/>
                          </a:solidFill>
                          <a:latin typeface="Arial Nova Cond" panose="020B0506020202020204" pitchFamily="34" charset="0"/>
                        </a:rPr>
                        <a:t>chip</a:t>
                      </a:r>
                      <a:r>
                        <a:rPr lang="en-US" sz="500" dirty="0">
                          <a:latin typeface="Arial Nova Cond" panose="020B0506020202020204" pitchFamily="34" charset="0"/>
                        </a:rPr>
                        <a:t>: flat plate; </a:t>
                      </a:r>
                      <a:r>
                        <a:rPr lang="en-US" sz="500" dirty="0">
                          <a:solidFill>
                            <a:srgbClr val="C00000"/>
                          </a:solidFill>
                          <a:latin typeface="Arial Nova Cond" panose="020B0506020202020204" pitchFamily="34" charset="0"/>
                        </a:rPr>
                        <a:t>Packaging of ICs</a:t>
                      </a:r>
                      <a:r>
                        <a:rPr lang="en-US" sz="500" dirty="0">
                          <a:latin typeface="Arial Nova Cond" panose="020B0506020202020204" pitchFamily="34" charset="0"/>
                        </a:rPr>
                        <a:t>: protects from damage, chip attached to lead frame &amp; enclosed inside package (made of plastic/ceramic, includes leads by where IC electrically connected to external circuits); </a:t>
                      </a:r>
                      <a:r>
                        <a:rPr lang="en-US" sz="500" dirty="0">
                          <a:solidFill>
                            <a:srgbClr val="C00000"/>
                          </a:solidFill>
                          <a:latin typeface="Arial Nova Cond" panose="020B0506020202020204" pitchFamily="34" charset="0"/>
                        </a:rPr>
                        <a:t>silicon processing</a:t>
                      </a:r>
                      <a:r>
                        <a:rPr lang="en-US" sz="500" dirty="0">
                          <a:latin typeface="Arial Nova Cond" panose="020B0506020202020204" pitchFamily="34" charset="0"/>
                        </a:rPr>
                        <a:t>: sand reduced to very pure silicon &amp; shaped into wafers; Microelectronic chips fabricated on substrate of semi-conductor material; </a:t>
                      </a:r>
                      <a:r>
                        <a:rPr lang="en-US" sz="500" dirty="0">
                          <a:solidFill>
                            <a:srgbClr val="C00000"/>
                          </a:solidFill>
                          <a:latin typeface="Arial Nova Cond" panose="020B0506020202020204" pitchFamily="34" charset="0"/>
                        </a:rPr>
                        <a:t>IC fabrication</a:t>
                      </a:r>
                      <a:r>
                        <a:rPr lang="en-US" sz="500" dirty="0">
                          <a:latin typeface="Arial Nova Cond" panose="020B0506020202020204" pitchFamily="34" charset="0"/>
                        </a:rPr>
                        <a:t>: processing steps add, alter, &amp; remove thin layers in selected regions to form electronic devices; </a:t>
                      </a:r>
                      <a:r>
                        <a:rPr lang="en-US" sz="500" dirty="0">
                          <a:solidFill>
                            <a:srgbClr val="C00000"/>
                          </a:solidFill>
                          <a:latin typeface="Arial Nova Cond" panose="020B0506020202020204" pitchFamily="34" charset="0"/>
                        </a:rPr>
                        <a:t>Lithography</a:t>
                      </a:r>
                      <a:r>
                        <a:rPr lang="en-US" sz="500" dirty="0">
                          <a:latin typeface="Arial Nova Cond" panose="020B0506020202020204" pitchFamily="34" charset="0"/>
                        </a:rPr>
                        <a:t> is used to define regions to be processed on wafer surface; IC packaging - wafer is tested, cut into individual chips, &amp; chips are enclosed in appropriate package; </a:t>
                      </a:r>
                      <a:r>
                        <a:rPr lang="en-US" sz="500" dirty="0">
                          <a:solidFill>
                            <a:srgbClr val="C00000"/>
                          </a:solidFill>
                          <a:latin typeface="Arial Nova Cond" panose="020B0506020202020204" pitchFamily="34" charset="0"/>
                        </a:rPr>
                        <a:t>electronic grade silicon</a:t>
                      </a:r>
                      <a:r>
                        <a:rPr lang="en-US" sz="500" dirty="0">
                          <a:latin typeface="Arial Nova Cond" panose="020B0506020202020204" pitchFamily="34" charset="0"/>
                        </a:rPr>
                        <a:t>: polycrystalline silicon of ultra high purity; </a:t>
                      </a:r>
                      <a:r>
                        <a:rPr lang="en-US" sz="500" dirty="0">
                          <a:solidFill>
                            <a:schemeClr val="accent1"/>
                          </a:solidFill>
                          <a:latin typeface="Arial Nova Cond" panose="020B0506020202020204" pitchFamily="34" charset="0"/>
                        </a:rPr>
                        <a:t>Production</a:t>
                      </a:r>
                      <a:r>
                        <a:rPr lang="en-US" sz="500" dirty="0">
                          <a:latin typeface="Arial Nova Cond" panose="020B0506020202020204" pitchFamily="34" charset="0"/>
                        </a:rPr>
                        <a:t>: purified </a:t>
                      </a:r>
                      <a:r>
                        <a:rPr lang="en-US" sz="500" dirty="0" err="1">
                          <a:latin typeface="Arial Nova Cond" panose="020B0506020202020204" pitchFamily="34" charset="0"/>
                        </a:rPr>
                        <a:t>trichlorsilane</a:t>
                      </a:r>
                      <a:r>
                        <a:rPr lang="en-US" sz="500" dirty="0">
                          <a:latin typeface="Arial Nova Cond" panose="020B0506020202020204" pitchFamily="34" charset="0"/>
                        </a:rPr>
                        <a:t> is reduced by means of hydrogen gas to produce electronic grade silicon - nearly 100% pure Si, SiHCl</a:t>
                      </a:r>
                      <a:r>
                        <a:rPr lang="en-US" sz="500" baseline="-25000" dirty="0">
                          <a:latin typeface="Arial Nova Cond" panose="020B0506020202020204" pitchFamily="34" charset="0"/>
                        </a:rPr>
                        <a:t>3</a:t>
                      </a:r>
                      <a:r>
                        <a:rPr lang="en-US" sz="500" dirty="0">
                          <a:latin typeface="Arial Nova Cond" panose="020B0506020202020204" pitchFamily="34" charset="0"/>
                        </a:rPr>
                        <a:t>(gas) + H</a:t>
                      </a:r>
                      <a:r>
                        <a:rPr lang="en-US" sz="500" baseline="-25000" dirty="0">
                          <a:latin typeface="Arial Nova Cond" panose="020B0506020202020204" pitchFamily="34" charset="0"/>
                        </a:rPr>
                        <a:t>2</a:t>
                      </a:r>
                      <a:r>
                        <a:rPr lang="en-US" sz="500" dirty="0">
                          <a:latin typeface="Arial Nova Cond" panose="020B0506020202020204" pitchFamily="34" charset="0"/>
                        </a:rPr>
                        <a:t>(gas) → Si + 3HCl(gas); </a:t>
                      </a:r>
                      <a:r>
                        <a:rPr lang="en-US" sz="500" dirty="0">
                          <a:solidFill>
                            <a:srgbClr val="C00000"/>
                          </a:solidFill>
                          <a:latin typeface="Arial Nova Cond" panose="020B0506020202020204" pitchFamily="34" charset="0"/>
                        </a:rPr>
                        <a:t>Crystal Growing</a:t>
                      </a:r>
                      <a:r>
                        <a:rPr lang="en-US" sz="500" dirty="0">
                          <a:latin typeface="Arial Nova Cond" panose="020B0506020202020204" pitchFamily="34" charset="0"/>
                        </a:rPr>
                        <a:t>: silicon substrate for microelectronic chips must be made of single crystal whose unit cell is oriented in a certain direction; must be of ultra high purity; substrate wafers cut in direction that gets desired planar orientation, method: </a:t>
                      </a:r>
                      <a:r>
                        <a:rPr lang="en-US" sz="500" dirty="0" err="1">
                          <a:solidFill>
                            <a:schemeClr val="accent1"/>
                          </a:solidFill>
                          <a:latin typeface="Arial Nova Cond" panose="020B0506020202020204" pitchFamily="34" charset="0"/>
                        </a:rPr>
                        <a:t>Czochralski</a:t>
                      </a:r>
                      <a:r>
                        <a:rPr lang="en-US" sz="500" dirty="0">
                          <a:solidFill>
                            <a:schemeClr val="accent1"/>
                          </a:solidFill>
                          <a:latin typeface="Arial Nova Cond" panose="020B0506020202020204" pitchFamily="34" charset="0"/>
                        </a:rPr>
                        <a:t> process</a:t>
                      </a:r>
                      <a:r>
                        <a:rPr lang="en-US" sz="500" dirty="0">
                          <a:latin typeface="Arial Nova Cond" panose="020B0506020202020204" pitchFamily="34" charset="0"/>
                        </a:rPr>
                        <a:t>, a single crystal boule is pulled upward from a pool of molten silicon; </a:t>
                      </a:r>
                      <a:r>
                        <a:rPr lang="en-US" sz="500" dirty="0">
                          <a:solidFill>
                            <a:srgbClr val="C00000"/>
                          </a:solidFill>
                          <a:latin typeface="Arial Nova Cond" panose="020B0506020202020204" pitchFamily="34" charset="0"/>
                        </a:rPr>
                        <a:t>Prep of Boule</a:t>
                      </a:r>
                      <a:r>
                        <a:rPr lang="en-US" sz="500" dirty="0">
                          <a:latin typeface="Arial Nova Cond" panose="020B0506020202020204" pitchFamily="34" charset="0"/>
                        </a:rPr>
                        <a:t>: ends of the boule are cut off; cylindrical grinding used to shape boule into more perfect cylinder; &gt;= 1 flats are ground along the length of the boule, </a:t>
                      </a:r>
                      <a:r>
                        <a:rPr lang="en-US" sz="500" dirty="0">
                          <a:solidFill>
                            <a:schemeClr val="accent5"/>
                          </a:solidFill>
                          <a:latin typeface="Arial Nova Cond" panose="020B0506020202020204" pitchFamily="34" charset="0"/>
                        </a:rPr>
                        <a:t>flat functions</a:t>
                      </a:r>
                      <a:r>
                        <a:rPr lang="en-US" sz="500" dirty="0">
                          <a:latin typeface="Arial Nova Cond" panose="020B0506020202020204" pitchFamily="34" charset="0"/>
                        </a:rPr>
                        <a:t>: cut into the edge of the wafers so users could determine the wafer’s identification / dopant-type, orientation &amp; location/reference position; </a:t>
                      </a:r>
                      <a:r>
                        <a:rPr lang="en-US" sz="500" dirty="0">
                          <a:solidFill>
                            <a:schemeClr val="accent5"/>
                          </a:solidFill>
                          <a:latin typeface="Arial Nova Cond" panose="020B0506020202020204" pitchFamily="34" charset="0"/>
                        </a:rPr>
                        <a:t>wafer slicing</a:t>
                      </a:r>
                      <a:r>
                        <a:rPr lang="en-US" sz="500" dirty="0">
                          <a:latin typeface="Arial Nova Cond" panose="020B0506020202020204" pitchFamily="34" charset="0"/>
                        </a:rPr>
                        <a:t>: very thin ring-shaped saw blade with diamond grit bonded to internal diameter is the cutting edge, the ID is used for slicing rather than the OD for better control over flatness, thickness, parallelism, &amp; surface characteristics of the wafer(to min. kerf loss, blades are made very thin); </a:t>
                      </a:r>
                      <a:r>
                        <a:rPr lang="en-US" sz="500" dirty="0">
                          <a:solidFill>
                            <a:srgbClr val="C00000"/>
                          </a:solidFill>
                          <a:latin typeface="Arial Nova Cond" panose="020B0506020202020204" pitchFamily="34" charset="0"/>
                        </a:rPr>
                        <a:t>3 steps in IC making</a:t>
                      </a:r>
                      <a:r>
                        <a:rPr lang="en-US" sz="500" dirty="0">
                          <a:latin typeface="Arial Nova Cond" panose="020B0506020202020204" pitchFamily="34" charset="0"/>
                        </a:rPr>
                        <a:t>: Layer Processing, Pattern </a:t>
                      </a:r>
                      <a:r>
                        <a:rPr lang="en-US" sz="500" dirty="0" err="1">
                          <a:latin typeface="Arial Nova Cond" panose="020B0506020202020204" pitchFamily="34" charset="0"/>
                        </a:rPr>
                        <a:t>Transfering</a:t>
                      </a:r>
                      <a:r>
                        <a:rPr lang="en-US" sz="500" dirty="0">
                          <a:latin typeface="Arial Nova Cond" panose="020B0506020202020204" pitchFamily="34" charset="0"/>
                        </a:rPr>
                        <a:t>, Doping; </a:t>
                      </a:r>
                      <a:r>
                        <a:rPr lang="en-US" sz="500" dirty="0">
                          <a:solidFill>
                            <a:srgbClr val="C00000"/>
                          </a:solidFill>
                          <a:latin typeface="Arial Nova Cond" panose="020B0506020202020204" pitchFamily="34" charset="0"/>
                        </a:rPr>
                        <a:t>Deposition processes - physical vapor deposition</a:t>
                      </a:r>
                      <a:r>
                        <a:rPr lang="en-US" sz="500" dirty="0">
                          <a:latin typeface="Arial Nova Cond" panose="020B0506020202020204" pitchFamily="34" charset="0"/>
                        </a:rPr>
                        <a:t>: PVD metallization processes include vacuum evaporation &amp; sputtering, </a:t>
                      </a:r>
                      <a:r>
                        <a:rPr lang="en-US" sz="500" dirty="0">
                          <a:solidFill>
                            <a:schemeClr val="accent1"/>
                          </a:solidFill>
                          <a:latin typeface="Arial Nova Cond" panose="020B0506020202020204" pitchFamily="34" charset="0"/>
                        </a:rPr>
                        <a:t>Chemical vapor deposition</a:t>
                      </a:r>
                      <a:r>
                        <a:rPr lang="en-US" sz="500" dirty="0">
                          <a:latin typeface="Arial Nova Cond" panose="020B0506020202020204" pitchFamily="34" charset="0"/>
                        </a:rPr>
                        <a:t>: CVD deposited materials include tungsten, molybdenum, &amp; </a:t>
                      </a:r>
                      <a:r>
                        <a:rPr lang="en-US" sz="500" dirty="0" err="1">
                          <a:latin typeface="Arial Nova Cond" panose="020B0506020202020204" pitchFamily="34" charset="0"/>
                        </a:rPr>
                        <a:t>silicides</a:t>
                      </a:r>
                      <a:r>
                        <a:rPr lang="en-US" sz="500" dirty="0">
                          <a:latin typeface="Arial Nova Cond" panose="020B0506020202020204" pitchFamily="34" charset="0"/>
                        </a:rPr>
                        <a:t> used in semiconductor metallization; </a:t>
                      </a:r>
                      <a:r>
                        <a:rPr lang="en-US" sz="500" dirty="0">
                          <a:solidFill>
                            <a:srgbClr val="C00000"/>
                          </a:solidFill>
                          <a:latin typeface="Arial Nova Cond" panose="020B0506020202020204" pitchFamily="34" charset="0"/>
                        </a:rPr>
                        <a:t>Electroplating</a:t>
                      </a:r>
                      <a:r>
                        <a:rPr lang="en-US" sz="500" dirty="0">
                          <a:latin typeface="Arial Nova Cond" panose="020B0506020202020204" pitchFamily="34" charset="0"/>
                        </a:rPr>
                        <a:t>: occasionally used to increase thickness of thin films; Alum: most widely used metallization material, </a:t>
                      </a:r>
                      <a:r>
                        <a:rPr lang="en-US" sz="500" dirty="0" err="1">
                          <a:latin typeface="Arial Nova Cond" panose="020B0506020202020204" pitchFamily="34" charset="0"/>
                        </a:rPr>
                        <a:t>pref</a:t>
                      </a:r>
                      <a:r>
                        <a:rPr lang="en-US" sz="500" dirty="0">
                          <a:latin typeface="Arial Nova Cond" panose="020B0506020202020204" pitchFamily="34" charset="0"/>
                        </a:rPr>
                        <a:t> for device </a:t>
                      </a:r>
                      <a:r>
                        <a:rPr lang="en-US" sz="500" dirty="0" err="1">
                          <a:latin typeface="Arial Nova Cond" panose="020B0506020202020204" pitchFamily="34" charset="0"/>
                        </a:rPr>
                        <a:t>intraconnections&amp;connections</a:t>
                      </a:r>
                      <a:r>
                        <a:rPr lang="en-US" sz="500" dirty="0">
                          <a:latin typeface="Arial Nova Cond" panose="020B0506020202020204" pitchFamily="34" charset="0"/>
                        </a:rPr>
                        <a:t> to external circuitry; </a:t>
                      </a:r>
                      <a:r>
                        <a:rPr lang="en-US" sz="500" dirty="0">
                          <a:solidFill>
                            <a:srgbClr val="C00000"/>
                          </a:solidFill>
                          <a:latin typeface="Arial Nova Cond" panose="020B0506020202020204" pitchFamily="34" charset="0"/>
                        </a:rPr>
                        <a:t>metallization</a:t>
                      </a:r>
                      <a:r>
                        <a:rPr lang="en-US" sz="500" dirty="0">
                          <a:latin typeface="Arial Nova Cond" panose="020B0506020202020204" pitchFamily="34" charset="0"/>
                        </a:rPr>
                        <a:t>: Combines various thin film deposition technologies with photolithography to form very fine patterns of conductive material (certain components (e.g. gates) of IC devices, provide </a:t>
                      </a:r>
                      <a:r>
                        <a:rPr lang="en-US" sz="500" dirty="0" err="1">
                          <a:latin typeface="Arial Nova Cond" panose="020B0506020202020204" pitchFamily="34" charset="0"/>
                        </a:rPr>
                        <a:t>intraconnecting</a:t>
                      </a:r>
                      <a:r>
                        <a:rPr lang="en-US" sz="500" dirty="0">
                          <a:latin typeface="Arial Nova Cond" panose="020B0506020202020204" pitchFamily="34" charset="0"/>
                        </a:rPr>
                        <a:t> conduction paths between devices on chip, connect chip to external circuits); </a:t>
                      </a:r>
                      <a:r>
                        <a:rPr lang="en-US" sz="500" dirty="0">
                          <a:solidFill>
                            <a:srgbClr val="C00000"/>
                          </a:solidFill>
                          <a:latin typeface="Arial Nova Cond" panose="020B0506020202020204" pitchFamily="34" charset="0"/>
                        </a:rPr>
                        <a:t>Electroplating</a:t>
                      </a:r>
                      <a:r>
                        <a:rPr lang="en-US" sz="500" dirty="0">
                          <a:latin typeface="Arial Nova Cond" panose="020B0506020202020204" pitchFamily="34" charset="0"/>
                        </a:rPr>
                        <a:t>: Anode: plating metal, Cathode: workpiece to be plated, </a:t>
                      </a:r>
                      <a:r>
                        <a:rPr lang="en-US" sz="500" dirty="0">
                          <a:solidFill>
                            <a:srgbClr val="7030A0"/>
                          </a:solidFill>
                          <a:latin typeface="Arial Nova Cond" panose="020B0506020202020204" pitchFamily="34" charset="0"/>
                        </a:rPr>
                        <a:t>Formula: V = </a:t>
                      </a:r>
                      <a:r>
                        <a:rPr lang="en-US" sz="500" dirty="0" err="1">
                          <a:solidFill>
                            <a:srgbClr val="7030A0"/>
                          </a:solidFill>
                          <a:latin typeface="Arial Nova Cond" panose="020B0506020202020204" pitchFamily="34" charset="0"/>
                        </a:rPr>
                        <a:t>ECIt</a:t>
                      </a:r>
                      <a:r>
                        <a:rPr lang="en-US" sz="500" dirty="0">
                          <a:solidFill>
                            <a:srgbClr val="7030A0"/>
                          </a:solidFill>
                          <a:latin typeface="Arial Nova Cond" panose="020B0506020202020204" pitchFamily="34" charset="0"/>
                        </a:rPr>
                        <a:t>; V = volume of metal deposited (cm3), I = direct current (A), t = time (sec), C = plating constant (depends on ρ), E = cathode efficiency = actual amt of metal deposited on cathode divided by the theoretical amount, coating thickness: V/total area</a:t>
                      </a:r>
                      <a:r>
                        <a:rPr lang="en-US" sz="500" dirty="0">
                          <a:latin typeface="Arial Nova Cond" panose="020B0506020202020204" pitchFamily="34" charset="0"/>
                        </a:rPr>
                        <a:t>; Connect to cathode (-</a:t>
                      </a:r>
                      <a:r>
                        <a:rPr lang="en-US" sz="500" dirty="0" err="1">
                          <a:latin typeface="Arial Nova Cond" panose="020B0506020202020204" pitchFamily="34" charset="0"/>
                        </a:rPr>
                        <a:t>ve</a:t>
                      </a:r>
                      <a:r>
                        <a:rPr lang="en-US" sz="500" dirty="0">
                          <a:latin typeface="Arial Nova Cond" panose="020B0506020202020204" pitchFamily="34" charset="0"/>
                        </a:rPr>
                        <a:t> electrode) as Cu in electrolyte carry +</a:t>
                      </a:r>
                      <a:r>
                        <a:rPr lang="en-US" sz="500" dirty="0" err="1">
                          <a:latin typeface="Arial Nova Cond" panose="020B0506020202020204" pitchFamily="34" charset="0"/>
                        </a:rPr>
                        <a:t>ve</a:t>
                      </a:r>
                      <a:r>
                        <a:rPr lang="en-US" sz="500" dirty="0">
                          <a:latin typeface="Arial Nova Cond" panose="020B0506020202020204" pitchFamily="34" charset="0"/>
                        </a:rPr>
                        <a:t> charges; Generate vapor physically: heating, ion sputtering, laser ablation, in vacuum; </a:t>
                      </a:r>
                      <a:r>
                        <a:rPr lang="en-US" sz="500" dirty="0">
                          <a:solidFill>
                            <a:srgbClr val="C00000"/>
                          </a:solidFill>
                          <a:latin typeface="Arial Nova Cond" panose="020B0506020202020204" pitchFamily="34" charset="0"/>
                        </a:rPr>
                        <a:t>chemical vapor deposition</a:t>
                      </a:r>
                      <a:r>
                        <a:rPr lang="en-US" sz="500" dirty="0">
                          <a:latin typeface="Arial Nova Cond" panose="020B0506020202020204" pitchFamily="34" charset="0"/>
                        </a:rPr>
                        <a:t>: by decomposition of single gas, CVD for W can be achieved from decomposition of tungsten </a:t>
                      </a:r>
                      <a:r>
                        <a:rPr lang="en-US" sz="500" dirty="0" err="1">
                          <a:latin typeface="Arial Nova Cond" panose="020B0506020202020204" pitchFamily="34" charset="0"/>
                        </a:rPr>
                        <a:t>hexafluride</a:t>
                      </a:r>
                      <a:r>
                        <a:rPr lang="en-US" sz="500" dirty="0">
                          <a:latin typeface="Arial Nova Cond" panose="020B0506020202020204" pitchFamily="34" charset="0"/>
                        </a:rPr>
                        <a:t> (WF</a:t>
                      </a:r>
                      <a:r>
                        <a:rPr lang="en-US" sz="500" baseline="-25000" dirty="0">
                          <a:latin typeface="Arial Nova Cond" panose="020B0506020202020204" pitchFamily="34" charset="0"/>
                        </a:rPr>
                        <a:t>6</a:t>
                      </a:r>
                      <a:r>
                        <a:rPr lang="en-US" sz="500" dirty="0">
                          <a:latin typeface="Arial Nova Cond" panose="020B0506020202020204" pitchFamily="34" charset="0"/>
                        </a:rPr>
                        <a:t>)[WF</a:t>
                      </a:r>
                      <a:r>
                        <a:rPr lang="en-US" sz="500" baseline="-25000" dirty="0">
                          <a:latin typeface="Arial Nova Cond" panose="020B0506020202020204" pitchFamily="34" charset="0"/>
                        </a:rPr>
                        <a:t>6</a:t>
                      </a:r>
                      <a:r>
                        <a:rPr lang="en-US" sz="500" dirty="0">
                          <a:latin typeface="Arial Nova Cond" panose="020B0506020202020204" pitchFamily="34" charset="0"/>
                        </a:rPr>
                        <a:t> → W + 3 F</a:t>
                      </a:r>
                      <a:r>
                        <a:rPr lang="en-US" sz="500" baseline="-25000" dirty="0">
                          <a:latin typeface="Arial Nova Cond" panose="020B0506020202020204" pitchFamily="34" charset="0"/>
                        </a:rPr>
                        <a:t>2</a:t>
                      </a:r>
                      <a:r>
                        <a:rPr lang="en-US" sz="500" dirty="0">
                          <a:latin typeface="Arial Nova Cond" panose="020B0506020202020204" pitchFamily="34" charset="0"/>
                        </a:rPr>
                        <a:t>]; </a:t>
                      </a:r>
                      <a:r>
                        <a:rPr lang="en-US" sz="500" dirty="0">
                          <a:solidFill>
                            <a:srgbClr val="C00000"/>
                          </a:solidFill>
                          <a:latin typeface="Arial Nova Cond" panose="020B0506020202020204" pitchFamily="34" charset="0"/>
                        </a:rPr>
                        <a:t>thermal oxidation of silicon</a:t>
                      </a:r>
                      <a:r>
                        <a:rPr lang="en-US" sz="500" dirty="0">
                          <a:latin typeface="Arial Nova Cond" panose="020B0506020202020204" pitchFamily="34" charset="0"/>
                        </a:rPr>
                        <a:t>: Exposure of silicon wafer surface to an oxidizing atmosphere at elevated temp to form layer of silicon dioxide, Oxygen/steam atmospheres are used: Si + O</a:t>
                      </a:r>
                      <a:r>
                        <a:rPr lang="en-US" sz="500" baseline="-25000" dirty="0">
                          <a:latin typeface="Arial Nova Cond" panose="020B0506020202020204" pitchFamily="34" charset="0"/>
                        </a:rPr>
                        <a:t>2</a:t>
                      </a:r>
                      <a:r>
                        <a:rPr lang="en-US" sz="500" dirty="0">
                          <a:latin typeface="Arial Nova Cond" panose="020B0506020202020204" pitchFamily="34" charset="0"/>
                        </a:rPr>
                        <a:t> → SiO</a:t>
                      </a:r>
                      <a:r>
                        <a:rPr lang="en-US" sz="500" baseline="-25000" dirty="0">
                          <a:latin typeface="Arial Nova Cond" panose="020B0506020202020204" pitchFamily="34" charset="0"/>
                        </a:rPr>
                        <a:t>2</a:t>
                      </a:r>
                      <a:r>
                        <a:rPr lang="en-US" sz="500" dirty="0">
                          <a:latin typeface="Arial Nova Cond" panose="020B0506020202020204" pitchFamily="34" charset="0"/>
                        </a:rPr>
                        <a:t> OR Si + 2H</a:t>
                      </a:r>
                      <a:r>
                        <a:rPr lang="en-US" sz="500" baseline="-25000" dirty="0">
                          <a:latin typeface="Arial Nova Cond" panose="020B0506020202020204" pitchFamily="34" charset="0"/>
                        </a:rPr>
                        <a:t>2</a:t>
                      </a:r>
                      <a:r>
                        <a:rPr lang="en-US" sz="500" dirty="0">
                          <a:latin typeface="Arial Nova Cond" panose="020B0506020202020204" pitchFamily="34" charset="0"/>
                        </a:rPr>
                        <a:t>O → SiO</a:t>
                      </a:r>
                      <a:r>
                        <a:rPr lang="en-US" sz="500" baseline="-25000" dirty="0">
                          <a:latin typeface="Arial Nova Cond" panose="020B0506020202020204" pitchFamily="34" charset="0"/>
                        </a:rPr>
                        <a:t>2</a:t>
                      </a:r>
                      <a:r>
                        <a:rPr lang="en-US" sz="500" dirty="0">
                          <a:latin typeface="Arial Nova Cond" panose="020B0506020202020204" pitchFamily="34" charset="0"/>
                        </a:rPr>
                        <a:t> + 2H</a:t>
                      </a:r>
                      <a:r>
                        <a:rPr lang="en-US" sz="500" baseline="-25000" dirty="0">
                          <a:latin typeface="Arial Nova Cond" panose="020B0506020202020204" pitchFamily="34" charset="0"/>
                        </a:rPr>
                        <a:t>2; </a:t>
                      </a:r>
                      <a:r>
                        <a:rPr lang="en-US" sz="500" baseline="0" dirty="0">
                          <a:solidFill>
                            <a:srgbClr val="C00000"/>
                          </a:solidFill>
                          <a:latin typeface="Arial Nova Cond" panose="020B0506020202020204" pitchFamily="34" charset="0"/>
                        </a:rPr>
                        <a:t>Function of SiO</a:t>
                      </a:r>
                      <a:r>
                        <a:rPr lang="en-US" sz="500" baseline="-25000" dirty="0">
                          <a:solidFill>
                            <a:srgbClr val="C00000"/>
                          </a:solidFill>
                          <a:latin typeface="Arial Nova Cond" panose="020B0506020202020204" pitchFamily="34" charset="0"/>
                        </a:rPr>
                        <a:t>2</a:t>
                      </a:r>
                      <a:r>
                        <a:rPr lang="en-US" sz="500" baseline="0" dirty="0">
                          <a:latin typeface="Arial Nova Cond" panose="020B0506020202020204" pitchFamily="34" charset="0"/>
                        </a:rPr>
                        <a:t>: an insulator, compared to Si which is semiconductor. used as a mask to prevent diffusion/ion implantation of dopants into silicon, isolate devices in circuit; provides electrical insulation between levels in multi-level metallization systems; </a:t>
                      </a:r>
                      <a:r>
                        <a:rPr lang="en-US" sz="500" baseline="0" dirty="0">
                          <a:solidFill>
                            <a:schemeClr val="accent1"/>
                          </a:solidFill>
                          <a:latin typeface="Arial Nova Cond" panose="020B0506020202020204" pitchFamily="34" charset="0"/>
                        </a:rPr>
                        <a:t>Alternative Process for adding SiO</a:t>
                      </a:r>
                      <a:r>
                        <a:rPr lang="en-US" sz="500" baseline="-25000" dirty="0">
                          <a:solidFill>
                            <a:schemeClr val="accent1"/>
                          </a:solidFill>
                          <a:latin typeface="Arial Nova Cond" panose="020B0506020202020204" pitchFamily="34" charset="0"/>
                        </a:rPr>
                        <a:t>2</a:t>
                      </a:r>
                      <a:r>
                        <a:rPr lang="en-US" sz="500" baseline="0" dirty="0">
                          <a:latin typeface="Arial Nova Cond" panose="020B0506020202020204" pitchFamily="34" charset="0"/>
                        </a:rPr>
                        <a:t>: when silicon dioxide film must be applied to surfaces other than silicon, then direct thermal oxidation does not work; alternative process </a:t>
                      </a:r>
                      <a:r>
                        <a:rPr lang="en-US" sz="500" dirty="0">
                          <a:latin typeface="Arial Nova Cond" panose="020B0506020202020204" pitchFamily="34" charset="0"/>
                        </a:rPr>
                        <a:t>→ </a:t>
                      </a:r>
                      <a:r>
                        <a:rPr lang="en-US" sz="500" baseline="0" dirty="0">
                          <a:solidFill>
                            <a:schemeClr val="accent1"/>
                          </a:solidFill>
                          <a:latin typeface="Arial Nova Cond" panose="020B0506020202020204" pitchFamily="34" charset="0"/>
                        </a:rPr>
                        <a:t>chemical vapor deposition</a:t>
                      </a:r>
                      <a:r>
                        <a:rPr lang="en-US" sz="500" baseline="0" dirty="0">
                          <a:latin typeface="Arial Nova Cond" panose="020B0506020202020204" pitchFamily="34" charset="0"/>
                        </a:rPr>
                        <a:t>; </a:t>
                      </a:r>
                      <a:r>
                        <a:rPr lang="en-US" sz="500" baseline="0" dirty="0">
                          <a:solidFill>
                            <a:srgbClr val="C00000"/>
                          </a:solidFill>
                          <a:latin typeface="Arial Nova Cond" panose="020B0506020202020204" pitchFamily="34" charset="0"/>
                        </a:rPr>
                        <a:t>lithography</a:t>
                      </a:r>
                      <a:r>
                        <a:rPr lang="en-US" sz="500" baseline="0" dirty="0">
                          <a:latin typeface="Arial Nova Cond" panose="020B0506020202020204" pitchFamily="34" charset="0"/>
                        </a:rPr>
                        <a:t>: Each layer is determined by a geometric pattern representing circuit design info. that is transferred to wafer surface; several lithographic technologies used in semiconductor processing: Photo/Electron/X-ray/ Ion-lithography, </a:t>
                      </a:r>
                      <a:r>
                        <a:rPr lang="en-US" sz="500" baseline="0" dirty="0">
                          <a:solidFill>
                            <a:schemeClr val="accent1"/>
                          </a:solidFill>
                          <a:latin typeface="Arial Nova Cond" panose="020B0506020202020204" pitchFamily="34" charset="0"/>
                        </a:rPr>
                        <a:t>diff</a:t>
                      </a:r>
                      <a:r>
                        <a:rPr lang="en-US" sz="500" baseline="0" dirty="0">
                          <a:latin typeface="Arial Nova Cond" panose="020B0506020202020204" pitchFamily="34" charset="0"/>
                        </a:rPr>
                        <a:t>: type of radiation used to transfer the mask pattern to the wafer surface; </a:t>
                      </a:r>
                      <a:r>
                        <a:rPr lang="en-US" sz="500" baseline="0" dirty="0">
                          <a:solidFill>
                            <a:srgbClr val="C00000"/>
                          </a:solidFill>
                          <a:latin typeface="Arial Nova Cond" panose="020B0506020202020204" pitchFamily="34" charset="0"/>
                        </a:rPr>
                        <a:t>Photolithography</a:t>
                      </a:r>
                      <a:r>
                        <a:rPr lang="en-US" sz="500" baseline="0" dirty="0">
                          <a:latin typeface="Arial Nova Cond" panose="020B0506020202020204" pitchFamily="34" charset="0"/>
                        </a:rPr>
                        <a:t>: uses light radiation to expose coating of photoresist on surface of wafer; ultraviolet light, due to its short wave-length, mask containing required geometric pattern for each layer separates light source from wafer, only portions of photoresist not blocked by mask are exposed; </a:t>
                      </a:r>
                      <a:r>
                        <a:rPr lang="en-US" sz="500" baseline="0" dirty="0">
                          <a:solidFill>
                            <a:schemeClr val="accent1"/>
                          </a:solidFill>
                          <a:latin typeface="Arial Nova Cond" panose="020B0506020202020204" pitchFamily="34" charset="0"/>
                        </a:rPr>
                        <a:t>Photoresist</a:t>
                      </a:r>
                      <a:r>
                        <a:rPr lang="en-US" sz="500" baseline="0" dirty="0">
                          <a:latin typeface="Arial Nova Cond" panose="020B0506020202020204" pitchFamily="34" charset="0"/>
                        </a:rPr>
                        <a:t>: organic polymer sensitive to light radiation in wavelength range; sensitivity causes either increase/decrease in solubility of polymer to certain chemicals; use photoresists that are sensitive to ultraviolet light; UV light has short wavelength compared to visible light, permitting sharper imaging of microscopic circuit details on wafer surface; permits fabrication areas in plant to be illuminated at low light levels outside UV band; </a:t>
                      </a:r>
                    </a:p>
                  </a:txBody>
                  <a:tcPr marL="45720" marR="45720"/>
                </a:tc>
                <a:tc>
                  <a:txBody>
                    <a:bodyPr/>
                    <a:lstStyle/>
                    <a:p>
                      <a:r>
                        <a:rPr lang="en-US" sz="500" baseline="0" dirty="0">
                          <a:solidFill>
                            <a:srgbClr val="C00000"/>
                          </a:solidFill>
                          <a:latin typeface="Arial Nova Cond" panose="020B0506020202020204" pitchFamily="34" charset="0"/>
                        </a:rPr>
                        <a:t>Pattern Transferring by Photolithographic Printing: </a:t>
                      </a:r>
                      <a:r>
                        <a:rPr lang="en-US" sz="500" baseline="0" dirty="0">
                          <a:solidFill>
                            <a:schemeClr val="accent1"/>
                          </a:solidFill>
                          <a:latin typeface="Arial Nova Cond" panose="020B0506020202020204" pitchFamily="34" charset="0"/>
                        </a:rPr>
                        <a:t>Contact Printing</a:t>
                      </a:r>
                      <a:r>
                        <a:rPr lang="en-US" sz="500" baseline="0" dirty="0">
                          <a:latin typeface="Arial Nova Cond" panose="020B0506020202020204" pitchFamily="34" charset="0"/>
                        </a:rPr>
                        <a:t>: Mask pressed against resist coating during exposure, </a:t>
                      </a:r>
                      <a:r>
                        <a:rPr lang="en-US" sz="500" baseline="0" dirty="0">
                          <a:solidFill>
                            <a:schemeClr val="accent1"/>
                          </a:solidFill>
                          <a:latin typeface="Arial Nova Cond" panose="020B0506020202020204" pitchFamily="34" charset="0"/>
                        </a:rPr>
                        <a:t>pro</a:t>
                      </a:r>
                      <a:r>
                        <a:rPr lang="en-US" sz="500" baseline="0" dirty="0">
                          <a:latin typeface="Arial Nova Cond" panose="020B0506020202020204" pitchFamily="34" charset="0"/>
                        </a:rPr>
                        <a:t>: high res of pattern on wafer surface, </a:t>
                      </a:r>
                      <a:r>
                        <a:rPr lang="en-US" sz="500" baseline="0" dirty="0">
                          <a:solidFill>
                            <a:schemeClr val="accent1"/>
                          </a:solidFill>
                          <a:latin typeface="Arial Nova Cond" panose="020B0506020202020204" pitchFamily="34" charset="0"/>
                        </a:rPr>
                        <a:t>con</a:t>
                      </a:r>
                      <a:r>
                        <a:rPr lang="en-US" sz="500" baseline="0" dirty="0">
                          <a:latin typeface="Arial Nova Cond" panose="020B0506020202020204" pitchFamily="34" charset="0"/>
                        </a:rPr>
                        <a:t>: contact with wafers wears out mask; </a:t>
                      </a:r>
                      <a:r>
                        <a:rPr lang="en-US" sz="500" baseline="0" dirty="0">
                          <a:solidFill>
                            <a:schemeClr val="accent1"/>
                          </a:solidFill>
                          <a:latin typeface="Arial Nova Cond" panose="020B0506020202020204" pitchFamily="34" charset="0"/>
                        </a:rPr>
                        <a:t>Proximity Printing</a:t>
                      </a:r>
                      <a:r>
                        <a:rPr lang="en-US" sz="500" baseline="0" dirty="0">
                          <a:latin typeface="Arial Nova Cond" panose="020B0506020202020204" pitchFamily="34" charset="0"/>
                        </a:rPr>
                        <a:t>: mask away from resist coating by 10-25 </a:t>
                      </a:r>
                      <a:r>
                        <a:rPr lang="en-US" sz="500" baseline="0" dirty="0" err="1">
                          <a:latin typeface="Arial Nova Cond" panose="020B0506020202020204" pitchFamily="34" charset="0"/>
                        </a:rPr>
                        <a:t>μm</a:t>
                      </a:r>
                      <a:r>
                        <a:rPr lang="en-SG" sz="500" baseline="0" dirty="0">
                          <a:latin typeface="Arial Nova Cond" panose="020B0506020202020204" pitchFamily="34" charset="0"/>
                        </a:rPr>
                        <a:t>. </a:t>
                      </a:r>
                      <a:r>
                        <a:rPr lang="en-SG" sz="500" baseline="0" dirty="0">
                          <a:solidFill>
                            <a:schemeClr val="accent1"/>
                          </a:solidFill>
                          <a:latin typeface="Arial Nova Cond" panose="020B0506020202020204" pitchFamily="34" charset="0"/>
                        </a:rPr>
                        <a:t>Pro</a:t>
                      </a:r>
                      <a:r>
                        <a:rPr lang="en-SG" sz="500" baseline="0" dirty="0">
                          <a:latin typeface="Arial Nova Cond" panose="020B0506020202020204" pitchFamily="34" charset="0"/>
                        </a:rPr>
                        <a:t>: no mask wear, </a:t>
                      </a:r>
                      <a:r>
                        <a:rPr lang="en-SG" sz="500" baseline="0" dirty="0">
                          <a:solidFill>
                            <a:schemeClr val="accent1"/>
                          </a:solidFill>
                          <a:latin typeface="Arial Nova Cond" panose="020B0506020202020204" pitchFamily="34" charset="0"/>
                        </a:rPr>
                        <a:t>Con</a:t>
                      </a:r>
                      <a:r>
                        <a:rPr lang="en-SG" sz="500" baseline="0" dirty="0">
                          <a:latin typeface="Arial Nova Cond" panose="020B0506020202020204" pitchFamily="34" charset="0"/>
                        </a:rPr>
                        <a:t>: image res reduced; </a:t>
                      </a:r>
                      <a:r>
                        <a:rPr lang="en-SG" sz="500" baseline="0" dirty="0">
                          <a:solidFill>
                            <a:schemeClr val="accent1"/>
                          </a:solidFill>
                          <a:latin typeface="Arial Nova Cond" panose="020B0506020202020204" pitchFamily="34" charset="0"/>
                        </a:rPr>
                        <a:t>Projection Printing</a:t>
                      </a:r>
                      <a:r>
                        <a:rPr lang="en-SG" sz="500" baseline="0" dirty="0">
                          <a:latin typeface="Arial Nova Cond" panose="020B0506020202020204" pitchFamily="34" charset="0"/>
                        </a:rPr>
                        <a:t>: </a:t>
                      </a:r>
                      <a:r>
                        <a:rPr lang="en-US" sz="500" baseline="0" dirty="0">
                          <a:latin typeface="Arial Nova Cond" panose="020B0506020202020204" pitchFamily="34" charset="0"/>
                        </a:rPr>
                        <a:t>High-quality lens system projects image through mask onto wafer; Preferred technique cause non-contact (no mask wear), &amp; optical projection can get high res; </a:t>
                      </a:r>
                      <a:r>
                        <a:rPr lang="en-US" sz="500" baseline="0" dirty="0">
                          <a:solidFill>
                            <a:srgbClr val="C00000"/>
                          </a:solidFill>
                          <a:latin typeface="Arial Nova Cond" panose="020B0506020202020204" pitchFamily="34" charset="0"/>
                        </a:rPr>
                        <a:t>processing sequence in </a:t>
                      </a:r>
                      <a:r>
                        <a:rPr lang="en-US" sz="500" baseline="0" dirty="0" err="1">
                          <a:solidFill>
                            <a:srgbClr val="C00000"/>
                          </a:solidFill>
                          <a:latin typeface="Arial Nova Cond" panose="020B0506020202020204" pitchFamily="34" charset="0"/>
                        </a:rPr>
                        <a:t>photolitho-graphy</a:t>
                      </a:r>
                      <a:r>
                        <a:rPr lang="en-US" sz="500" baseline="0" dirty="0">
                          <a:latin typeface="Arial Nova Cond" panose="020B0506020202020204" pitchFamily="34" charset="0"/>
                        </a:rPr>
                        <a:t>: surface of the silicon wafer has been oxidized to form thin film of SiO</a:t>
                      </a:r>
                      <a:r>
                        <a:rPr lang="en-US" sz="500" baseline="-25000" dirty="0">
                          <a:latin typeface="Arial Nova Cond" panose="020B0506020202020204" pitchFamily="34" charset="0"/>
                        </a:rPr>
                        <a:t>2</a:t>
                      </a:r>
                      <a:r>
                        <a:rPr lang="en-US" sz="500" baseline="0" dirty="0">
                          <a:latin typeface="Arial Nova Cond" panose="020B0506020202020204" pitchFamily="34" charset="0"/>
                        </a:rPr>
                        <a:t>; desired to remove SiO</a:t>
                      </a:r>
                      <a:r>
                        <a:rPr lang="en-US" sz="500" baseline="-25000" dirty="0">
                          <a:latin typeface="Arial Nova Cond" panose="020B0506020202020204" pitchFamily="34" charset="0"/>
                        </a:rPr>
                        <a:t>2</a:t>
                      </a:r>
                      <a:r>
                        <a:rPr lang="en-US" sz="500" baseline="0" dirty="0">
                          <a:latin typeface="Arial Nova Cond" panose="020B0506020202020204" pitchFamily="34" charset="0"/>
                        </a:rPr>
                        <a:t> film in certain regions as defined by mask pattern; </a:t>
                      </a:r>
                      <a:r>
                        <a:rPr lang="en-US" sz="500" dirty="0">
                          <a:solidFill>
                            <a:srgbClr val="C00000"/>
                          </a:solidFill>
                          <a:latin typeface="Arial Nova Cond" panose="020B0506020202020204" pitchFamily="34" charset="0"/>
                        </a:rPr>
                        <a:t>Sequence for a negative resist</a:t>
                      </a:r>
                      <a:r>
                        <a:rPr lang="en-US" sz="500" dirty="0">
                          <a:latin typeface="Arial Nova Cond" panose="020B0506020202020204" pitchFamily="34" charset="0"/>
                        </a:rPr>
                        <a:t>: wafer properly cleaned to promote wetting &amp; adhesion of </a:t>
                      </a:r>
                      <a:r>
                        <a:rPr lang="en-US" sz="500" dirty="0" err="1">
                          <a:latin typeface="Arial Nova Cond" panose="020B0506020202020204" pitchFamily="34" charset="0"/>
                        </a:rPr>
                        <a:t>resist→liquid</a:t>
                      </a:r>
                      <a:r>
                        <a:rPr lang="en-US" sz="500" dirty="0">
                          <a:latin typeface="Arial Nova Cond" panose="020B0506020202020204" pitchFamily="34" charset="0"/>
                        </a:rPr>
                        <a:t> resist is fed onto center of wafer &amp; wafer spun to spread liquid &amp; achieve uniform coating thickness →Soft bake - to remove solvents, promote adhesion, &amp; harden resist, temp ∼ 90°C (190°F) for 10-20 minutes→ Pattern mask aligned relative to wafer &amp; resist exposed through </a:t>
                      </a:r>
                      <a:r>
                        <a:rPr lang="en-US" sz="500" dirty="0" err="1">
                          <a:latin typeface="Arial Nova Cond" panose="020B0506020202020204" pitchFamily="34" charset="0"/>
                        </a:rPr>
                        <a:t>mask→Exposed</a:t>
                      </a:r>
                      <a:r>
                        <a:rPr lang="en-US" sz="500" dirty="0">
                          <a:latin typeface="Arial Nova Cond" panose="020B0506020202020204" pitchFamily="34" charset="0"/>
                        </a:rPr>
                        <a:t> wafer immersed in developing solution/solution is sprayed onto surface; for negative resist, unexposed areas are dissolved, leaving SiO</a:t>
                      </a:r>
                      <a:r>
                        <a:rPr lang="en-US" sz="500" baseline="-25000" dirty="0">
                          <a:latin typeface="Arial Nova Cond" panose="020B0506020202020204" pitchFamily="34" charset="0"/>
                        </a:rPr>
                        <a:t>2</a:t>
                      </a:r>
                      <a:r>
                        <a:rPr lang="en-US" sz="500" dirty="0">
                          <a:latin typeface="Arial Nova Cond" panose="020B0506020202020204" pitchFamily="34" charset="0"/>
                        </a:rPr>
                        <a:t> surface uncovered in these </a:t>
                      </a:r>
                      <a:r>
                        <a:rPr lang="en-US" sz="500" dirty="0" err="1">
                          <a:latin typeface="Arial Nova Cond" panose="020B0506020202020204" pitchFamily="34" charset="0"/>
                        </a:rPr>
                        <a:t>areas→Hard</a:t>
                      </a:r>
                      <a:r>
                        <a:rPr lang="en-US" sz="500" dirty="0">
                          <a:latin typeface="Arial Nova Cond" panose="020B0506020202020204" pitchFamily="34" charset="0"/>
                        </a:rPr>
                        <a:t> bake to expel volatiles remaining from developing solution &amp; increases adhesion of resist especially at newly created edges of resist </a:t>
                      </a:r>
                      <a:r>
                        <a:rPr lang="en-US" sz="500" dirty="0" err="1">
                          <a:latin typeface="Arial Nova Cond" panose="020B0506020202020204" pitchFamily="34" charset="0"/>
                        </a:rPr>
                        <a:t>film→Etching</a:t>
                      </a:r>
                      <a:r>
                        <a:rPr lang="en-US" sz="500" dirty="0">
                          <a:latin typeface="Arial Nova Cond" panose="020B0506020202020204" pitchFamily="34" charset="0"/>
                        </a:rPr>
                        <a:t> removes SiO</a:t>
                      </a:r>
                      <a:r>
                        <a:rPr lang="en-US" sz="500" baseline="-25000" dirty="0">
                          <a:latin typeface="Arial Nova Cond" panose="020B0506020202020204" pitchFamily="34" charset="0"/>
                        </a:rPr>
                        <a:t>2</a:t>
                      </a:r>
                      <a:r>
                        <a:rPr lang="en-US" sz="500" dirty="0">
                          <a:latin typeface="Arial Nova Cond" panose="020B0506020202020204" pitchFamily="34" charset="0"/>
                        </a:rPr>
                        <a:t> layer at selected regions where resist has been </a:t>
                      </a:r>
                      <a:r>
                        <a:rPr lang="en-US" sz="500" dirty="0" err="1">
                          <a:latin typeface="Arial Nova Cond" panose="020B0506020202020204" pitchFamily="34" charset="0"/>
                        </a:rPr>
                        <a:t>removed→Resist</a:t>
                      </a:r>
                      <a:r>
                        <a:rPr lang="en-US" sz="500" dirty="0">
                          <a:latin typeface="Arial Nova Cond" panose="020B0506020202020204" pitchFamily="34" charset="0"/>
                        </a:rPr>
                        <a:t> coating remaining on surface is </a:t>
                      </a:r>
                      <a:r>
                        <a:rPr lang="en-US" sz="500" dirty="0" err="1">
                          <a:latin typeface="Arial Nova Cond" panose="020B0506020202020204" pitchFamily="34" charset="0"/>
                        </a:rPr>
                        <a:t>removed,stripping</a:t>
                      </a:r>
                      <a:r>
                        <a:rPr lang="en-US" sz="500" dirty="0">
                          <a:latin typeface="Arial Nova Cond" panose="020B0506020202020204" pitchFamily="34" charset="0"/>
                        </a:rPr>
                        <a:t> is done using liquid chemicals/plasma etching; </a:t>
                      </a:r>
                      <a:r>
                        <a:rPr lang="en-US" sz="500" dirty="0">
                          <a:solidFill>
                            <a:srgbClr val="C00000"/>
                          </a:solidFill>
                          <a:latin typeface="Arial Nova Cond" panose="020B0506020202020204" pitchFamily="34" charset="0"/>
                        </a:rPr>
                        <a:t>etching:</a:t>
                      </a:r>
                      <a:r>
                        <a:rPr lang="en-US" sz="500" dirty="0">
                          <a:latin typeface="Arial Nova Cond" panose="020B0506020202020204" pitchFamily="34" charset="0"/>
                        </a:rPr>
                        <a:t> remove portions of layers to achieve desired IC details, masking surface areas that are to be protected &amp; leaving other areas exposed; </a:t>
                      </a:r>
                      <a:r>
                        <a:rPr lang="en-US" sz="500" dirty="0">
                          <a:solidFill>
                            <a:schemeClr val="accent1"/>
                          </a:solidFill>
                          <a:latin typeface="Arial Nova Cond" panose="020B0506020202020204" pitchFamily="34" charset="0"/>
                        </a:rPr>
                        <a:t>wet chemical etching</a:t>
                      </a:r>
                      <a:r>
                        <a:rPr lang="en-US" sz="500" dirty="0">
                          <a:latin typeface="Arial Nova Cond" panose="020B0506020202020204" pitchFamily="34" charset="0"/>
                        </a:rPr>
                        <a:t>: Use of aqueous solution, usually an acid, to etch away target material; </a:t>
                      </a:r>
                      <a:r>
                        <a:rPr lang="en-US" sz="500" dirty="0">
                          <a:solidFill>
                            <a:schemeClr val="accent1"/>
                          </a:solidFill>
                          <a:latin typeface="Arial Nova Cond" panose="020B0506020202020204" pitchFamily="34" charset="0"/>
                        </a:rPr>
                        <a:t>dry plasma etching</a:t>
                      </a:r>
                      <a:r>
                        <a:rPr lang="en-US" sz="500" dirty="0">
                          <a:latin typeface="Arial Nova Cond" panose="020B0506020202020204" pitchFamily="34" charset="0"/>
                        </a:rPr>
                        <a:t>: Uses ionized gas to etch a target material; </a:t>
                      </a:r>
                      <a:r>
                        <a:rPr lang="en-US" sz="500" dirty="0">
                          <a:solidFill>
                            <a:srgbClr val="C00000"/>
                          </a:solidFill>
                          <a:latin typeface="Arial Nova Cond" panose="020B0506020202020204" pitchFamily="34" charset="0"/>
                        </a:rPr>
                        <a:t>doping:</a:t>
                      </a:r>
                      <a:r>
                        <a:rPr lang="en-US" sz="500" dirty="0">
                          <a:solidFill>
                            <a:schemeClr val="accent1"/>
                          </a:solidFill>
                          <a:latin typeface="Arial Nova Cond" panose="020B0506020202020204" pitchFamily="34" charset="0"/>
                        </a:rPr>
                        <a:t> </a:t>
                      </a:r>
                      <a:r>
                        <a:rPr lang="en-US" sz="500" dirty="0">
                          <a:latin typeface="Arial Nova Cond" panose="020B0506020202020204" pitchFamily="34" charset="0"/>
                        </a:rPr>
                        <a:t>adding impurities into silicon surface; </a:t>
                      </a:r>
                      <a:r>
                        <a:rPr lang="en-US" sz="500" dirty="0">
                          <a:solidFill>
                            <a:schemeClr val="accent1"/>
                          </a:solidFill>
                          <a:latin typeface="Arial Nova Cond" panose="020B0506020202020204" pitchFamily="34" charset="0"/>
                        </a:rPr>
                        <a:t>Diffusion</a:t>
                      </a:r>
                      <a:r>
                        <a:rPr lang="en-US" sz="500" dirty="0">
                          <a:latin typeface="Arial Nova Cond" panose="020B0506020202020204" pitchFamily="34" charset="0"/>
                        </a:rPr>
                        <a:t>: In semi-conductor processing: diffusion carried out to dope silicon substrate with controlled amts of desired impurity; </a:t>
                      </a:r>
                      <a:r>
                        <a:rPr lang="en-US" sz="500" dirty="0">
                          <a:solidFill>
                            <a:schemeClr val="accent1"/>
                          </a:solidFill>
                          <a:latin typeface="Arial Nova Cond" panose="020B0506020202020204" pitchFamily="34" charset="0"/>
                        </a:rPr>
                        <a:t>2 steps</a:t>
                      </a:r>
                      <a:r>
                        <a:rPr lang="en-US" sz="500" dirty="0">
                          <a:latin typeface="Arial Nova Cond" panose="020B0506020202020204" pitchFamily="34" charset="0"/>
                        </a:rPr>
                        <a:t>: </a:t>
                      </a:r>
                      <a:r>
                        <a:rPr lang="en-US" sz="500" dirty="0" err="1">
                          <a:latin typeface="Arial Nova Cond" panose="020B0506020202020204" pitchFamily="34" charset="0"/>
                        </a:rPr>
                        <a:t>Predeposition</a:t>
                      </a:r>
                      <a:r>
                        <a:rPr lang="en-US" sz="500" dirty="0">
                          <a:latin typeface="Arial Nova Cond" panose="020B0506020202020204" pitchFamily="34" charset="0"/>
                        </a:rPr>
                        <a:t> - dopant is deposited onto wafer surface; Drive-in - heat treatment where dopant redistributed to get desired depth &amp; concentration profile; </a:t>
                      </a:r>
                      <a:r>
                        <a:rPr lang="en-US" sz="500" dirty="0">
                          <a:solidFill>
                            <a:schemeClr val="accent1"/>
                          </a:solidFill>
                          <a:latin typeface="Arial Nova Cond" panose="020B0506020202020204" pitchFamily="34" charset="0"/>
                        </a:rPr>
                        <a:t>ion implantation</a:t>
                      </a:r>
                      <a:r>
                        <a:rPr lang="en-US" sz="500" dirty="0">
                          <a:latin typeface="Arial Nova Cond" panose="020B0506020202020204" pitchFamily="34" charset="0"/>
                        </a:rPr>
                        <a:t>: vaporized ions of impurity element are accelerated by an electric field &amp; directed at silicon substrate; atoms penetrate into surface, losing energy &amp; finally stopping at some depth in crystal structure determined by mass of ion &amp; acceleration voltage, pros: can be achieved at room temp, provides exact doping density; </a:t>
                      </a:r>
                      <a:r>
                        <a:rPr lang="en-US" sz="500" dirty="0">
                          <a:solidFill>
                            <a:srgbClr val="C00000"/>
                          </a:solidFill>
                          <a:latin typeface="Arial Nova Cond" panose="020B0506020202020204" pitchFamily="34" charset="0"/>
                        </a:rPr>
                        <a:t>Clean room</a:t>
                      </a:r>
                      <a:r>
                        <a:rPr lang="en-US" sz="500" dirty="0">
                          <a:latin typeface="Arial Nova Cond" panose="020B0506020202020204" pitchFamily="34" charset="0"/>
                        </a:rPr>
                        <a:t>: room where air is purified to reduce airborne particles; </a:t>
                      </a:r>
                      <a:r>
                        <a:rPr lang="en-US" sz="500" dirty="0">
                          <a:solidFill>
                            <a:srgbClr val="C00000"/>
                          </a:solidFill>
                          <a:latin typeface="Arial Nova Cond" panose="020B0506020202020204" pitchFamily="34" charset="0"/>
                        </a:rPr>
                        <a:t>classification</a:t>
                      </a:r>
                      <a:r>
                        <a:rPr lang="en-US" sz="500" dirty="0">
                          <a:latin typeface="Arial Nova Cond" panose="020B0506020202020204" pitchFamily="34" charset="0"/>
                        </a:rPr>
                        <a:t>: </a:t>
                      </a:r>
                      <a:r>
                        <a:rPr lang="en-US" sz="500" dirty="0">
                          <a:solidFill>
                            <a:schemeClr val="accent1"/>
                          </a:solidFill>
                          <a:latin typeface="Arial Nova Cond" panose="020B0506020202020204" pitchFamily="34" charset="0"/>
                        </a:rPr>
                        <a:t>US FED STD 209E cleanroom standard:</a:t>
                      </a:r>
                      <a:r>
                        <a:rPr lang="en-US" sz="500" dirty="0">
                          <a:latin typeface="Arial Nova Cond" panose="020B0506020202020204" pitchFamily="34" charset="0"/>
                        </a:rPr>
                        <a:t> quantity of particles of size &gt;=0.5 </a:t>
                      </a:r>
                      <a:r>
                        <a:rPr lang="en-US" sz="500" dirty="0" err="1">
                          <a:latin typeface="Arial Nova Cond" panose="020B0506020202020204" pitchFamily="34" charset="0"/>
                        </a:rPr>
                        <a:t>μm</a:t>
                      </a:r>
                      <a:r>
                        <a:rPr lang="en-US" sz="500" dirty="0">
                          <a:latin typeface="Arial Nova Cond" panose="020B0506020202020204" pitchFamily="34" charset="0"/>
                        </a:rPr>
                        <a:t> per cubic foot of air, e.g. a class 100 clean room contains &lt;= 100 such particles per cubic foot; </a:t>
                      </a:r>
                      <a:r>
                        <a:rPr lang="en-US" sz="500" dirty="0">
                          <a:solidFill>
                            <a:schemeClr val="accent1"/>
                          </a:solidFill>
                          <a:latin typeface="Arial Nova Cond" panose="020B0506020202020204" pitchFamily="34" charset="0"/>
                        </a:rPr>
                        <a:t>ISO 14644-1 standard: </a:t>
                      </a:r>
                      <a:r>
                        <a:rPr lang="en-US" sz="500" dirty="0">
                          <a:latin typeface="Arial Nova Cond" panose="020B0506020202020204" pitchFamily="34" charset="0"/>
                        </a:rPr>
                        <a:t>Decimal log of number of particles &gt;= 0.1 </a:t>
                      </a:r>
                      <a:r>
                        <a:rPr lang="en-US" sz="500" dirty="0" err="1">
                          <a:latin typeface="Arial Nova Cond" panose="020B0506020202020204" pitchFamily="34" charset="0"/>
                        </a:rPr>
                        <a:t>μm</a:t>
                      </a:r>
                      <a:r>
                        <a:rPr lang="en-US" sz="500" dirty="0">
                          <a:latin typeface="Arial Nova Cond" panose="020B0506020202020204" pitchFamily="34" charset="0"/>
                        </a:rPr>
                        <a:t> per m</a:t>
                      </a:r>
                      <a:r>
                        <a:rPr lang="en-US" sz="500" baseline="30000" dirty="0">
                          <a:latin typeface="Arial Nova Cond" panose="020B0506020202020204" pitchFamily="34" charset="0"/>
                        </a:rPr>
                        <a:t>3</a:t>
                      </a:r>
                      <a:r>
                        <a:rPr lang="en-US" sz="500" dirty="0">
                          <a:latin typeface="Arial Nova Cond" panose="020B0506020202020204" pitchFamily="34" charset="0"/>
                        </a:rPr>
                        <a:t> of air, e.g. an ISO class 5 cleanroom has at most 10</a:t>
                      </a:r>
                      <a:r>
                        <a:rPr lang="en-US" sz="500" baseline="30000" dirty="0">
                          <a:latin typeface="Arial Nova Cond" panose="020B0506020202020204" pitchFamily="34" charset="0"/>
                        </a:rPr>
                        <a:t>5</a:t>
                      </a:r>
                      <a:r>
                        <a:rPr lang="en-US" sz="500" dirty="0">
                          <a:latin typeface="Arial Nova Cond" panose="020B0506020202020204" pitchFamily="34" charset="0"/>
                        </a:rPr>
                        <a:t> particles/m</a:t>
                      </a:r>
                      <a:r>
                        <a:rPr lang="en-US" sz="500" baseline="30000" dirty="0">
                          <a:latin typeface="Arial Nova Cond" panose="020B0506020202020204" pitchFamily="34" charset="0"/>
                        </a:rPr>
                        <a:t>3</a:t>
                      </a:r>
                      <a:r>
                        <a:rPr lang="en-US" sz="500" dirty="0">
                          <a:latin typeface="Arial Nova Cond" panose="020B0506020202020204" pitchFamily="34" charset="0"/>
                        </a:rPr>
                        <a:t>; </a:t>
                      </a:r>
                      <a:r>
                        <a:rPr lang="en-US" sz="500" dirty="0" err="1">
                          <a:solidFill>
                            <a:srgbClr val="C00000"/>
                          </a:solidFill>
                          <a:latin typeface="Arial Nova Cond" panose="020B0506020202020204" pitchFamily="34" charset="0"/>
                        </a:rPr>
                        <a:t>Micro&amp;Nano-fabrication</a:t>
                      </a:r>
                      <a:r>
                        <a:rPr lang="en-US" sz="500" dirty="0">
                          <a:solidFill>
                            <a:srgbClr val="C00000"/>
                          </a:solidFill>
                          <a:latin typeface="Arial Nova Cond" panose="020B0506020202020204" pitchFamily="34" charset="0"/>
                        </a:rPr>
                        <a:t> using Focused Ion Beam</a:t>
                      </a:r>
                      <a:r>
                        <a:rPr lang="en-US" sz="500" dirty="0">
                          <a:latin typeface="Arial Nova Cond" panose="020B0506020202020204" pitchFamily="34" charset="0"/>
                        </a:rPr>
                        <a:t>: </a:t>
                      </a:r>
                      <a:r>
                        <a:rPr lang="en-US" sz="500" dirty="0" err="1">
                          <a:latin typeface="Arial Nova Cond" panose="020B0506020202020204" pitchFamily="34" charset="0"/>
                        </a:rPr>
                        <a:t>maskless</a:t>
                      </a:r>
                      <a:r>
                        <a:rPr lang="en-US" sz="500" dirty="0">
                          <a:latin typeface="Arial Nova Cond" panose="020B0506020202020204" pitchFamily="34" charset="0"/>
                        </a:rPr>
                        <a:t>, resistless, innovative app. of nanostructures – fast prototyping; FIB good for direct nanofabrication; </a:t>
                      </a:r>
                      <a:r>
                        <a:rPr lang="en-US" sz="500" dirty="0">
                          <a:solidFill>
                            <a:srgbClr val="C00000"/>
                          </a:solidFill>
                          <a:latin typeface="Arial Nova Cond" panose="020B0506020202020204" pitchFamily="34" charset="0"/>
                        </a:rPr>
                        <a:t>Rent’s Rule</a:t>
                      </a:r>
                      <a:r>
                        <a:rPr lang="en-US" sz="500" dirty="0">
                          <a:latin typeface="Arial Nova Cond" panose="020B0506020202020204" pitchFamily="34" charset="0"/>
                        </a:rPr>
                        <a:t>: Estimates no. of input/ output terminals required in IC package based upon no of logic gates; </a:t>
                      </a:r>
                      <a:r>
                        <a:rPr lang="en-US" sz="500" dirty="0" err="1">
                          <a:solidFill>
                            <a:srgbClr val="7030A0"/>
                          </a:solidFill>
                          <a:latin typeface="Arial Nova Cond" panose="020B0506020202020204" pitchFamily="34" charset="0"/>
                        </a:rPr>
                        <a:t>n</a:t>
                      </a:r>
                      <a:r>
                        <a:rPr lang="en-US" sz="500" baseline="-25000" dirty="0" err="1">
                          <a:solidFill>
                            <a:srgbClr val="7030A0"/>
                          </a:solidFill>
                          <a:latin typeface="Arial Nova Cond" panose="020B0506020202020204" pitchFamily="34" charset="0"/>
                        </a:rPr>
                        <a:t>io</a:t>
                      </a:r>
                      <a:r>
                        <a:rPr lang="en-US" sz="500" dirty="0">
                          <a:solidFill>
                            <a:srgbClr val="7030A0"/>
                          </a:solidFill>
                          <a:latin typeface="Arial Nova Cond" panose="020B0506020202020204" pitchFamily="34" charset="0"/>
                        </a:rPr>
                        <a:t> = </a:t>
                      </a:r>
                      <a:r>
                        <a:rPr lang="en-US" sz="500" dirty="0" err="1">
                          <a:solidFill>
                            <a:srgbClr val="7030A0"/>
                          </a:solidFill>
                          <a:latin typeface="Arial Nova Cond" panose="020B0506020202020204" pitchFamily="34" charset="0"/>
                        </a:rPr>
                        <a:t>Cn</a:t>
                      </a:r>
                      <a:r>
                        <a:rPr lang="en-US" sz="500" baseline="-25000" dirty="0" err="1">
                          <a:solidFill>
                            <a:srgbClr val="7030A0"/>
                          </a:solidFill>
                          <a:latin typeface="Arial Nova Cond" panose="020B0506020202020204" pitchFamily="34" charset="0"/>
                        </a:rPr>
                        <a:t>ic</a:t>
                      </a:r>
                      <a:r>
                        <a:rPr lang="en-US" sz="500" baseline="30000" dirty="0" err="1">
                          <a:solidFill>
                            <a:srgbClr val="7030A0"/>
                          </a:solidFill>
                          <a:latin typeface="Arial Nova Cond" panose="020B0506020202020204" pitchFamily="34" charset="0"/>
                        </a:rPr>
                        <a:t>m</a:t>
                      </a:r>
                      <a:r>
                        <a:rPr lang="en-US" sz="500" dirty="0">
                          <a:latin typeface="Arial Nova Cond" panose="020B0506020202020204" pitchFamily="34" charset="0"/>
                        </a:rPr>
                        <a:t>, </a:t>
                      </a:r>
                      <a:r>
                        <a:rPr lang="en-US" sz="500" dirty="0" err="1">
                          <a:latin typeface="Arial Nova Cond" panose="020B0506020202020204" pitchFamily="34" charset="0"/>
                        </a:rPr>
                        <a:t>n</a:t>
                      </a:r>
                      <a:r>
                        <a:rPr lang="en-US" sz="500" baseline="-25000" dirty="0" err="1">
                          <a:latin typeface="Arial Nova Cond" panose="020B0506020202020204" pitchFamily="34" charset="0"/>
                        </a:rPr>
                        <a:t>ic</a:t>
                      </a:r>
                      <a:r>
                        <a:rPr lang="en-US" sz="500" dirty="0">
                          <a:latin typeface="Arial Nova Cond" panose="020B0506020202020204" pitchFamily="34" charset="0"/>
                        </a:rPr>
                        <a:t> = no. of logic gates; </a:t>
                      </a:r>
                      <a:r>
                        <a:rPr lang="en-US" sz="500" dirty="0">
                          <a:solidFill>
                            <a:srgbClr val="C00000"/>
                          </a:solidFill>
                          <a:latin typeface="Arial Nova Cond" panose="020B0506020202020204" pitchFamily="34" charset="0"/>
                        </a:rPr>
                        <a:t>Design issues in IC packaging</a:t>
                      </a:r>
                      <a:r>
                        <a:rPr lang="en-US" sz="500" dirty="0">
                          <a:latin typeface="Arial Nova Cond" panose="020B0506020202020204" pitchFamily="34" charset="0"/>
                        </a:rPr>
                        <a:t>: electric connections to external circuits, materials to encase chip &amp; protect it from environment (humidity, corrosion, </a:t>
                      </a:r>
                      <a:r>
                        <a:rPr lang="en-US" sz="500" dirty="0" err="1">
                          <a:latin typeface="Arial Nova Cond" panose="020B0506020202020204" pitchFamily="34" charset="0"/>
                        </a:rPr>
                        <a:t>tem</a:t>
                      </a:r>
                      <a:r>
                        <a:rPr lang="en-US" sz="500" dirty="0">
                          <a:latin typeface="Arial Nova Cond" panose="020B0506020202020204" pitchFamily="34" charset="0"/>
                        </a:rPr>
                        <a:t>, vibration, mechanical shock), Heat dissipation, reliability, performance &amp; service life, Cost; </a:t>
                      </a:r>
                      <a:r>
                        <a:rPr lang="en-US" sz="500" dirty="0">
                          <a:solidFill>
                            <a:schemeClr val="accent1"/>
                          </a:solidFill>
                          <a:latin typeface="Arial Nova Cond" panose="020B0506020202020204" pitchFamily="34" charset="0"/>
                        </a:rPr>
                        <a:t>No of input/output terminals required for IC of given size, Materials used in IC packages, Package styles</a:t>
                      </a:r>
                      <a:r>
                        <a:rPr lang="en-US" sz="500" dirty="0">
                          <a:latin typeface="Arial Nova Cond" panose="020B0506020202020204" pitchFamily="34" charset="0"/>
                        </a:rPr>
                        <a:t>; </a:t>
                      </a:r>
                      <a:r>
                        <a:rPr lang="en-US" sz="500" dirty="0">
                          <a:solidFill>
                            <a:srgbClr val="C00000"/>
                          </a:solidFill>
                          <a:latin typeface="Arial Nova Cond" panose="020B0506020202020204" pitchFamily="34" charset="0"/>
                        </a:rPr>
                        <a:t>IC package material</a:t>
                      </a:r>
                      <a:r>
                        <a:rPr lang="en-US" sz="500" dirty="0">
                          <a:latin typeface="Arial Nova Cond" panose="020B0506020202020204" pitchFamily="34" charset="0"/>
                        </a:rPr>
                        <a:t>: </a:t>
                      </a:r>
                      <a:r>
                        <a:rPr lang="en-US" sz="500" dirty="0">
                          <a:solidFill>
                            <a:schemeClr val="accent1"/>
                          </a:solidFill>
                          <a:latin typeface="Arial Nova Cond" panose="020B0506020202020204" pitchFamily="34" charset="0"/>
                        </a:rPr>
                        <a:t>Ceramic (Al2O3)-</a:t>
                      </a:r>
                      <a:r>
                        <a:rPr lang="en-US" sz="500" dirty="0">
                          <a:latin typeface="Arial Nova Cond" panose="020B0506020202020204" pitchFamily="34" charset="0"/>
                        </a:rPr>
                        <a:t>pros: hermetic sealing of IC chip and highly complex packages can be produced, cons: poor dimensional control due to shrinkage during firing; </a:t>
                      </a:r>
                      <a:r>
                        <a:rPr lang="en-US" sz="500" dirty="0">
                          <a:solidFill>
                            <a:schemeClr val="accent1"/>
                          </a:solidFill>
                          <a:latin typeface="Arial Nova Cond" panose="020B0506020202020204" pitchFamily="34" charset="0"/>
                        </a:rPr>
                        <a:t>Plastic (epoxies, polyimides, and silicones): </a:t>
                      </a:r>
                      <a:r>
                        <a:rPr lang="en-US" sz="500" dirty="0">
                          <a:solidFill>
                            <a:schemeClr val="tx1">
                              <a:lumMod val="95000"/>
                              <a:lumOff val="5000"/>
                            </a:schemeClr>
                          </a:solidFill>
                          <a:latin typeface="Arial Nova Cond" panose="020B0506020202020204" pitchFamily="34" charset="0"/>
                        </a:rPr>
                        <a:t>n</a:t>
                      </a:r>
                      <a:r>
                        <a:rPr lang="en-US" sz="500" dirty="0">
                          <a:latin typeface="Arial Nova Cond" panose="020B0506020202020204" pitchFamily="34" charset="0"/>
                        </a:rPr>
                        <a:t>ot hermetically sealed, but lower cost, used for mass produced ICs, where very high reliability not required; </a:t>
                      </a:r>
                      <a:r>
                        <a:rPr lang="en-US" sz="500" dirty="0">
                          <a:solidFill>
                            <a:srgbClr val="C00000"/>
                          </a:solidFill>
                          <a:latin typeface="Arial Nova Cond" panose="020B0506020202020204" pitchFamily="34" charset="0"/>
                        </a:rPr>
                        <a:t>Wafer testing: </a:t>
                      </a:r>
                      <a:r>
                        <a:rPr lang="en-US" sz="500" dirty="0">
                          <a:latin typeface="Arial Nova Cond" panose="020B0506020202020204" pitchFamily="34" charset="0"/>
                        </a:rPr>
                        <a:t>testing done by computer-controlled equipment that uses needle probes matching connecting pads on chip surface, performed while ICs are still on wafer - before separation, when probes contact pads, tests are carried out to indicate short circuits &amp; other faults, followed by functional test, chips that fail test are marked with an ink dot, these defects will not be packaged; </a:t>
                      </a:r>
                      <a:r>
                        <a:rPr lang="en-US" sz="500" dirty="0">
                          <a:solidFill>
                            <a:srgbClr val="C00000"/>
                          </a:solidFill>
                          <a:latin typeface="Arial Nova Cond" panose="020B0506020202020204" pitchFamily="34" charset="0"/>
                        </a:rPr>
                        <a:t>Chip Separation</a:t>
                      </a:r>
                      <a:r>
                        <a:rPr lang="en-US" sz="500" dirty="0">
                          <a:latin typeface="Arial Nova Cond" panose="020B0506020202020204" pitchFamily="34" charset="0"/>
                        </a:rPr>
                        <a:t>: thin diamond-impregnated saw blade used to cut wafer into individual chips, wafer is attached to piece of adhesive tape mounted in frame, adhesive tape holds individual chips in place during &amp; after sawing, frame is convenient in subsequent handling of the chips, Chips with ink dots are now discarded; </a:t>
                      </a:r>
                      <a:r>
                        <a:rPr lang="en-US" sz="500" dirty="0">
                          <a:solidFill>
                            <a:srgbClr val="C00000"/>
                          </a:solidFill>
                          <a:latin typeface="Arial Nova Cond" panose="020B0506020202020204" pitchFamily="34" charset="0"/>
                        </a:rPr>
                        <a:t>Die bonding</a:t>
                      </a:r>
                      <a:r>
                        <a:rPr lang="en-US" sz="500" dirty="0">
                          <a:latin typeface="Arial Nova Cond" panose="020B0506020202020204" pitchFamily="34" charset="0"/>
                        </a:rPr>
                        <a:t>: Automated handling systems pick separated chips from tape frame &amp; place them for die bonding, techniques used to bond chip to packaging substrate: </a:t>
                      </a:r>
                      <a:r>
                        <a:rPr lang="en-US" sz="500" dirty="0">
                          <a:solidFill>
                            <a:schemeClr val="accent1"/>
                          </a:solidFill>
                          <a:latin typeface="Arial Nova Cond" panose="020B0506020202020204" pitchFamily="34" charset="0"/>
                        </a:rPr>
                        <a:t>Eutectic die bonding </a:t>
                      </a:r>
                      <a:r>
                        <a:rPr lang="en-US" sz="500" dirty="0">
                          <a:latin typeface="Arial Nova Cond" panose="020B0506020202020204" pitchFamily="34" charset="0"/>
                        </a:rPr>
                        <a:t>– for ceramic packages, </a:t>
                      </a:r>
                      <a:r>
                        <a:rPr lang="en-US" sz="500" dirty="0">
                          <a:solidFill>
                            <a:schemeClr val="accent1"/>
                          </a:solidFill>
                          <a:latin typeface="Arial Nova Cond" panose="020B0506020202020204" pitchFamily="34" charset="0"/>
                        </a:rPr>
                        <a:t>Epoxy die bonding </a:t>
                      </a:r>
                      <a:r>
                        <a:rPr lang="en-US" sz="500" dirty="0">
                          <a:latin typeface="Arial Nova Cond" panose="020B0506020202020204" pitchFamily="34" charset="0"/>
                        </a:rPr>
                        <a:t>– for plastic packages; after die is bonded to package, electrical connections are made between contact pads on chip surface &amp; package lead frame using small diameter wires; </a:t>
                      </a:r>
                      <a:r>
                        <a:rPr lang="en-US" sz="500" dirty="0">
                          <a:solidFill>
                            <a:srgbClr val="C00000"/>
                          </a:solidFill>
                          <a:latin typeface="Arial Nova Cond" panose="020B0506020202020204" pitchFamily="34" charset="0"/>
                        </a:rPr>
                        <a:t>DIP</a:t>
                      </a:r>
                      <a:r>
                        <a:rPr lang="en-US" sz="500" dirty="0">
                          <a:latin typeface="Arial Nova Cond" panose="020B0506020202020204" pitchFamily="34" charset="0"/>
                        </a:rPr>
                        <a:t> is a common form of IC package, available in both through-hole and surface mount configurations (dual in-line package with 16 terminals, in through-hole configuration); </a:t>
                      </a:r>
                      <a:r>
                        <a:rPr lang="en-US" sz="500" dirty="0">
                          <a:solidFill>
                            <a:srgbClr val="C00000"/>
                          </a:solidFill>
                          <a:latin typeface="Arial Nova Cond" panose="020B0506020202020204" pitchFamily="34" charset="0"/>
                        </a:rPr>
                        <a:t>square package</a:t>
                      </a:r>
                      <a:r>
                        <a:rPr lang="en-US" sz="500" dirty="0">
                          <a:latin typeface="Arial Nova Cond" panose="020B0506020202020204" pitchFamily="34" charset="0"/>
                        </a:rPr>
                        <a:t>: Leads are arranged around periphery so that number of terminals on a side is </a:t>
                      </a:r>
                      <a:r>
                        <a:rPr lang="en-US" sz="500" dirty="0" err="1">
                          <a:solidFill>
                            <a:srgbClr val="7030A0"/>
                          </a:solidFill>
                          <a:latin typeface="Arial Nova Cond" panose="020B0506020202020204" pitchFamily="34" charset="0"/>
                        </a:rPr>
                        <a:t>n</a:t>
                      </a:r>
                      <a:r>
                        <a:rPr lang="en-US" sz="500" baseline="-25000" dirty="0" err="1">
                          <a:solidFill>
                            <a:srgbClr val="7030A0"/>
                          </a:solidFill>
                          <a:latin typeface="Arial Nova Cond" panose="020B0506020202020204" pitchFamily="34" charset="0"/>
                        </a:rPr>
                        <a:t>io</a:t>
                      </a:r>
                      <a:r>
                        <a:rPr lang="en-US" sz="500" dirty="0">
                          <a:solidFill>
                            <a:srgbClr val="7030A0"/>
                          </a:solidFill>
                          <a:latin typeface="Arial Nova Cond" panose="020B0506020202020204" pitchFamily="34" charset="0"/>
                        </a:rPr>
                        <a:t>/4</a:t>
                      </a:r>
                      <a:r>
                        <a:rPr lang="en-US" sz="500" dirty="0">
                          <a:latin typeface="Arial Nova Cond" panose="020B0506020202020204" pitchFamily="34" charset="0"/>
                        </a:rPr>
                        <a:t>, square leaded chip carrier(LCC) for surface mounting with gull wing leads; </a:t>
                      </a:r>
                      <a:r>
                        <a:rPr lang="en-US" sz="500" dirty="0">
                          <a:solidFill>
                            <a:srgbClr val="C00000"/>
                          </a:solidFill>
                          <a:latin typeface="Arial Nova Cond" panose="020B0506020202020204" pitchFamily="34" charset="0"/>
                        </a:rPr>
                        <a:t>Final testing</a:t>
                      </a:r>
                      <a:r>
                        <a:rPr lang="en-US" sz="500" dirty="0">
                          <a:latin typeface="Arial Nova Cond" panose="020B0506020202020204" pitchFamily="34" charset="0"/>
                        </a:rPr>
                        <a:t>: Upon completion of packaging sequence, each IC must undergo final test - determine which units, if any, have been damaged during packaging, measure performance characteristics of each device; </a:t>
                      </a:r>
                      <a:r>
                        <a:rPr lang="en-US" sz="500" dirty="0">
                          <a:solidFill>
                            <a:srgbClr val="C00000"/>
                          </a:solidFill>
                          <a:latin typeface="Arial Nova Cond" panose="020B0506020202020204" pitchFamily="34" charset="0"/>
                        </a:rPr>
                        <a:t>IC Package Styles for Mounting to a Printed Circuit Board (PCB): </a:t>
                      </a:r>
                      <a:r>
                        <a:rPr lang="en-US" sz="500" dirty="0">
                          <a:solidFill>
                            <a:schemeClr val="accent1"/>
                          </a:solidFill>
                          <a:latin typeface="Arial Nova Cond" panose="020B0506020202020204" pitchFamily="34" charset="0"/>
                        </a:rPr>
                        <a:t>Through-hole mounting, aka pin-in-hole (PIH) technology: </a:t>
                      </a:r>
                      <a:r>
                        <a:rPr lang="en-US" sz="500" dirty="0">
                          <a:latin typeface="Arial Nova Cond" panose="020B0506020202020204" pitchFamily="34" charset="0"/>
                        </a:rPr>
                        <a:t>IC package &amp; other components have leads inserted through holes in PCB &amp; soldered on underside; </a:t>
                      </a:r>
                      <a:r>
                        <a:rPr lang="en-US" sz="500" dirty="0">
                          <a:solidFill>
                            <a:schemeClr val="accent1"/>
                          </a:solidFill>
                          <a:latin typeface="Arial Nova Cond" panose="020B0506020202020204" pitchFamily="34" charset="0"/>
                        </a:rPr>
                        <a:t>Surface mount technology (SMT): </a:t>
                      </a:r>
                      <a:r>
                        <a:rPr lang="en-US" sz="500" dirty="0">
                          <a:latin typeface="Arial Nova Cond" panose="020B0506020202020204" pitchFamily="34" charset="0"/>
                        </a:rPr>
                        <a:t>Components are attached to surface of board (sometimes both top &amp; bottom); </a:t>
                      </a:r>
                      <a:r>
                        <a:rPr lang="en-US" sz="500" dirty="0">
                          <a:solidFill>
                            <a:srgbClr val="C00000"/>
                          </a:solidFill>
                          <a:latin typeface="Arial Nova Cond" panose="020B0506020202020204" pitchFamily="34" charset="0"/>
                        </a:rPr>
                        <a:t>PCB Assembly for Surface Mount Technology (SMT): </a:t>
                      </a:r>
                      <a:r>
                        <a:rPr lang="en-US" sz="500" dirty="0">
                          <a:latin typeface="Arial Nova Cond" panose="020B0506020202020204" pitchFamily="34" charset="0"/>
                        </a:rPr>
                        <a:t>Assembly method in which </a:t>
                      </a:r>
                      <a:r>
                        <a:rPr lang="en-US" sz="500" dirty="0">
                          <a:solidFill>
                            <a:schemeClr val="accent1"/>
                          </a:solidFill>
                          <a:latin typeface="Arial Nova Cond" panose="020B0506020202020204" pitchFamily="34" charset="0"/>
                        </a:rPr>
                        <a:t>component leads are soldered to lands on PCB surface rather than into holes</a:t>
                      </a:r>
                      <a:r>
                        <a:rPr lang="en-US" sz="500" dirty="0">
                          <a:latin typeface="Arial Nova Cond" panose="020B0506020202020204" pitchFamily="34" charset="0"/>
                        </a:rPr>
                        <a:t> running through the board, PCB assemblies with component leads inserted into through holes have certain inherent limitations in terms of packing density - components can be mounted on only one side of board, relatively large center-to-center distances between lead pins in leaded components.</a:t>
                      </a:r>
                    </a:p>
                  </a:txBody>
                  <a:tcPr marL="45720" marR="45720"/>
                </a:tc>
                <a:extLst>
                  <a:ext uri="{0D108BD9-81ED-4DB2-BD59-A6C34878D82A}">
                    <a16:rowId xmlns:a16="http://schemas.microsoft.com/office/drawing/2014/main" val="1484768646"/>
                  </a:ext>
                </a:extLst>
              </a:tr>
            </a:tbl>
          </a:graphicData>
        </a:graphic>
      </p:graphicFrame>
      <p:pic>
        <p:nvPicPr>
          <p:cNvPr id="5" name="Picture 4">
            <a:extLst>
              <a:ext uri="{FF2B5EF4-FFF2-40B4-BE49-F238E27FC236}">
                <a16:creationId xmlns:a16="http://schemas.microsoft.com/office/drawing/2014/main" id="{CB5FC516-381F-4B3C-9A60-77BC4B7E8E53}"/>
              </a:ext>
            </a:extLst>
          </p:cNvPr>
          <p:cNvPicPr>
            <a:picLocks noChangeAspect="1"/>
          </p:cNvPicPr>
          <p:nvPr/>
        </p:nvPicPr>
        <p:blipFill>
          <a:blip r:embed="rId2"/>
          <a:stretch>
            <a:fillRect/>
          </a:stretch>
        </p:blipFill>
        <p:spPr>
          <a:xfrm>
            <a:off x="3134786" y="2183338"/>
            <a:ext cx="815974" cy="735487"/>
          </a:xfrm>
          <a:prstGeom prst="rect">
            <a:avLst/>
          </a:prstGeom>
        </p:spPr>
      </p:pic>
    </p:spTree>
    <p:extLst>
      <p:ext uri="{BB962C8B-B14F-4D97-AF65-F5344CB8AC3E}">
        <p14:creationId xmlns:p14="http://schemas.microsoft.com/office/powerpoint/2010/main" val="116625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20">
            <a:extLst>
              <a:ext uri="{FF2B5EF4-FFF2-40B4-BE49-F238E27FC236}">
                <a16:creationId xmlns:a16="http://schemas.microsoft.com/office/drawing/2014/main" id="{223035A0-7D95-470B-B87B-7E7C2ECF950A}"/>
              </a:ext>
            </a:extLst>
          </p:cNvPr>
          <p:cNvGraphicFramePr>
            <a:graphicFrameLocks noGrp="1"/>
          </p:cNvGraphicFramePr>
          <p:nvPr>
            <p:extLst>
              <p:ext uri="{D42A27DB-BD31-4B8C-83A1-F6EECF244321}">
                <p14:modId xmlns:p14="http://schemas.microsoft.com/office/powerpoint/2010/main" val="3023687583"/>
              </p:ext>
            </p:extLst>
          </p:nvPr>
        </p:nvGraphicFramePr>
        <p:xfrm>
          <a:off x="0" y="-9525"/>
          <a:ext cx="9906000" cy="68732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778329244"/>
                    </a:ext>
                  </a:extLst>
                </a:gridCol>
                <a:gridCol w="1981200">
                  <a:extLst>
                    <a:ext uri="{9D8B030D-6E8A-4147-A177-3AD203B41FA5}">
                      <a16:colId xmlns:a16="http://schemas.microsoft.com/office/drawing/2014/main" val="303279307"/>
                    </a:ext>
                  </a:extLst>
                </a:gridCol>
                <a:gridCol w="1981200">
                  <a:extLst>
                    <a:ext uri="{9D8B030D-6E8A-4147-A177-3AD203B41FA5}">
                      <a16:colId xmlns:a16="http://schemas.microsoft.com/office/drawing/2014/main" val="3798042353"/>
                    </a:ext>
                  </a:extLst>
                </a:gridCol>
                <a:gridCol w="1981200">
                  <a:extLst>
                    <a:ext uri="{9D8B030D-6E8A-4147-A177-3AD203B41FA5}">
                      <a16:colId xmlns:a16="http://schemas.microsoft.com/office/drawing/2014/main" val="2175316346"/>
                    </a:ext>
                  </a:extLst>
                </a:gridCol>
                <a:gridCol w="1981200">
                  <a:extLst>
                    <a:ext uri="{9D8B030D-6E8A-4147-A177-3AD203B41FA5}">
                      <a16:colId xmlns:a16="http://schemas.microsoft.com/office/drawing/2014/main" val="750191063"/>
                    </a:ext>
                  </a:extLst>
                </a:gridCol>
              </a:tblGrid>
              <a:tr h="685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500" dirty="0">
                          <a:solidFill>
                            <a:schemeClr val="accent6">
                              <a:lumMod val="75000"/>
                            </a:schemeClr>
                          </a:solidFill>
                          <a:latin typeface="Arial Nova Cond" panose="020B0506020202020204" pitchFamily="34" charset="0"/>
                        </a:rPr>
                        <a:t>1</a:t>
                      </a:r>
                      <a:r>
                        <a:rPr lang="en-SG" sz="500" dirty="0">
                          <a:latin typeface="Arial Nova Cond" panose="020B0506020202020204" pitchFamily="34" charset="0"/>
                        </a:rPr>
                        <a:t> – </a:t>
                      </a:r>
                      <a:r>
                        <a:rPr lang="en-SG" sz="500" dirty="0">
                          <a:solidFill>
                            <a:srgbClr val="C00000"/>
                          </a:solidFill>
                          <a:latin typeface="Arial Nova Cond" panose="020B0506020202020204" pitchFamily="34" charset="0"/>
                        </a:rPr>
                        <a:t>tolerances</a:t>
                      </a:r>
                      <a:r>
                        <a:rPr lang="en-SG" sz="500" dirty="0">
                          <a:latin typeface="Arial Nova Cond" panose="020B0506020202020204" pitchFamily="34" charset="0"/>
                        </a:rPr>
                        <a:t>: allowable variations from specified dim permitted - bilateral/unilateral tolerance, limit dim; </a:t>
                      </a:r>
                      <a:r>
                        <a:rPr lang="en-SG" sz="500" dirty="0">
                          <a:solidFill>
                            <a:srgbClr val="C00000"/>
                          </a:solidFill>
                          <a:latin typeface="Arial Nova Cond" panose="020B0506020202020204" pitchFamily="34" charset="0"/>
                        </a:rPr>
                        <a:t>precision</a:t>
                      </a:r>
                      <a:r>
                        <a:rPr lang="en-SG" sz="500" dirty="0">
                          <a:latin typeface="Arial Nova Cond" panose="020B0506020202020204" pitchFamily="34" charset="0"/>
                        </a:rPr>
                        <a:t>: repeatability (no </a:t>
                      </a:r>
                      <a:r>
                        <a:rPr lang="en-SG" sz="500" dirty="0">
                          <a:solidFill>
                            <a:schemeClr val="accent1"/>
                          </a:solidFill>
                          <a:latin typeface="Arial Nova Cond" panose="020B0506020202020204" pitchFamily="34" charset="0"/>
                        </a:rPr>
                        <a:t>random errors</a:t>
                      </a:r>
                      <a:r>
                        <a:rPr lang="en-SG" sz="500" dirty="0">
                          <a:latin typeface="Arial Nova Cond" panose="020B0506020202020204" pitchFamily="34" charset="0"/>
                        </a:rPr>
                        <a:t>: </a:t>
                      </a:r>
                      <a:r>
                        <a:rPr lang="en-US" sz="500" dirty="0">
                          <a:latin typeface="Arial Nova Cond" panose="020B0506020202020204" pitchFamily="34" charset="0"/>
                        </a:rPr>
                        <a:t>due to imprecise reading, set up variations, temperature change, wear, misalignment</a:t>
                      </a:r>
                      <a:r>
                        <a:rPr lang="en-SG" sz="500" dirty="0">
                          <a:latin typeface="Arial Nova Cond" panose="020B0506020202020204" pitchFamily="34" charset="0"/>
                        </a:rPr>
                        <a:t>); </a:t>
                      </a:r>
                      <a:r>
                        <a:rPr lang="en-US" sz="500" dirty="0">
                          <a:solidFill>
                            <a:srgbClr val="C00000"/>
                          </a:solidFill>
                          <a:latin typeface="Arial Nova Cond" panose="020B0506020202020204" pitchFamily="34" charset="0"/>
                        </a:rPr>
                        <a:t>accuracy: </a:t>
                      </a:r>
                      <a:r>
                        <a:rPr lang="en-US" sz="500" dirty="0">
                          <a:latin typeface="Arial Nova Cond" panose="020B0506020202020204" pitchFamily="34" charset="0"/>
                        </a:rPr>
                        <a:t>close to true value (no </a:t>
                      </a:r>
                      <a:r>
                        <a:rPr lang="en-US" sz="500" dirty="0">
                          <a:solidFill>
                            <a:schemeClr val="accent1"/>
                          </a:solidFill>
                          <a:latin typeface="Arial Nova Cond" panose="020B0506020202020204" pitchFamily="34" charset="0"/>
                        </a:rPr>
                        <a:t>systematic errors</a:t>
                      </a:r>
                      <a:r>
                        <a:rPr lang="en-US" sz="500" dirty="0">
                          <a:latin typeface="Arial Nova Cond" panose="020B0506020202020204" pitchFamily="34" charset="0"/>
                        </a:rPr>
                        <a:t>: consistent +/- deviations from the true value)</a:t>
                      </a:r>
                      <a:r>
                        <a:rPr lang="en-SG" sz="500" dirty="0">
                          <a:latin typeface="Arial Nova Cond" panose="020B0506020202020204" pitchFamily="34" charset="0"/>
                        </a:rPr>
                        <a:t>; </a:t>
                      </a:r>
                      <a:r>
                        <a:rPr lang="en-US" sz="500" u="none" dirty="0">
                          <a:solidFill>
                            <a:srgbClr val="C00000"/>
                          </a:solidFill>
                          <a:latin typeface="Arial Nova Cond" panose="020B0506020202020204" pitchFamily="34" charset="0"/>
                        </a:rPr>
                        <a:t>precision gage blocks</a:t>
                      </a:r>
                      <a:r>
                        <a:rPr lang="en-US" sz="500" u="none" dirty="0">
                          <a:latin typeface="Arial Nova Cond" panose="020B0506020202020204" pitchFamily="34" charset="0"/>
                        </a:rPr>
                        <a:t>: </a:t>
                      </a:r>
                      <a:r>
                        <a:rPr lang="en-US" sz="500" dirty="0">
                          <a:latin typeface="Arial Nova Cond" panose="020B0506020202020204" pitchFamily="34" charset="0"/>
                        </a:rPr>
                        <a:t>for calibration of instruments; not measurements; </a:t>
                      </a:r>
                      <a:r>
                        <a:rPr lang="en-US" sz="500" u="none" dirty="0">
                          <a:solidFill>
                            <a:srgbClr val="C00000"/>
                          </a:solidFill>
                          <a:latin typeface="Arial Nova Cond" panose="020B0506020202020204" pitchFamily="34" charset="0"/>
                        </a:rPr>
                        <a:t>GO/NO-GO gages</a:t>
                      </a:r>
                      <a:r>
                        <a:rPr lang="en-US" sz="500" u="none" dirty="0">
                          <a:latin typeface="Arial Nova Cond" panose="020B0506020202020204" pitchFamily="34" charset="0"/>
                        </a:rPr>
                        <a:t>: </a:t>
                      </a:r>
                      <a:r>
                        <a:rPr lang="en-US" sz="500" dirty="0">
                          <a:solidFill>
                            <a:schemeClr val="accent1"/>
                          </a:solidFill>
                          <a:latin typeface="Arial Nova Cond" panose="020B0506020202020204" pitchFamily="34" charset="0"/>
                        </a:rPr>
                        <a:t>GO </a:t>
                      </a:r>
                      <a:r>
                        <a:rPr lang="en-US" sz="500" dirty="0">
                          <a:latin typeface="Arial Nova Cond" panose="020B0506020202020204" pitchFamily="34" charset="0"/>
                        </a:rPr>
                        <a:t>- check dimension at its max material condition (inserted); </a:t>
                      </a:r>
                      <a:r>
                        <a:rPr lang="en-US" sz="500" dirty="0">
                          <a:solidFill>
                            <a:schemeClr val="accent1"/>
                          </a:solidFill>
                          <a:latin typeface="Arial Nova Cond" panose="020B0506020202020204" pitchFamily="34" charset="0"/>
                        </a:rPr>
                        <a:t>NO-GO </a:t>
                      </a:r>
                      <a:r>
                        <a:rPr lang="en-US" sz="500" dirty="0">
                          <a:latin typeface="Arial Nova Cond" panose="020B0506020202020204" pitchFamily="34" charset="0"/>
                        </a:rPr>
                        <a:t>- check min material condition (not inserted); </a:t>
                      </a:r>
                      <a:r>
                        <a:rPr lang="en-US" sz="500" dirty="0">
                          <a:solidFill>
                            <a:srgbClr val="C00000"/>
                          </a:solidFill>
                          <a:latin typeface="Arial Nova Cond" panose="020B0506020202020204" pitchFamily="34" charset="0"/>
                        </a:rPr>
                        <a:t>Snap gage </a:t>
                      </a:r>
                      <a:r>
                        <a:rPr lang="en-US" sz="500" dirty="0">
                          <a:latin typeface="Arial Nova Cond" panose="020B0506020202020204" pitchFamily="34" charset="0"/>
                        </a:rPr>
                        <a:t>– outside dimension; if does not go in GO gauge, above max. dimension; if does go in NO-GO gauge, below min. dimension; </a:t>
                      </a:r>
                      <a:r>
                        <a:rPr lang="en-US" sz="500" dirty="0">
                          <a:solidFill>
                            <a:srgbClr val="C00000"/>
                          </a:solidFill>
                          <a:latin typeface="Arial Nova Cond" panose="020B0506020202020204" pitchFamily="34" charset="0"/>
                        </a:rPr>
                        <a:t>Plug gage </a:t>
                      </a:r>
                      <a:r>
                        <a:rPr lang="en-US" sz="500" dirty="0">
                          <a:latin typeface="Arial Nova Cond" panose="020B0506020202020204" pitchFamily="34" charset="0"/>
                        </a:rPr>
                        <a:t>– internal dimension; </a:t>
                      </a:r>
                      <a:r>
                        <a:rPr lang="en-US" sz="500" dirty="0">
                          <a:solidFill>
                            <a:schemeClr val="accent1"/>
                          </a:solidFill>
                          <a:latin typeface="Arial Nova Cond" panose="020B0506020202020204" pitchFamily="34" charset="0"/>
                        </a:rPr>
                        <a:t>GO</a:t>
                      </a:r>
                      <a:r>
                        <a:rPr lang="en-US" sz="500" dirty="0">
                          <a:latin typeface="Arial Nova Cond" panose="020B0506020202020204" pitchFamily="34" charset="0"/>
                        </a:rPr>
                        <a:t> – check max material condition; if does not go in, too small hole; </a:t>
                      </a:r>
                      <a:r>
                        <a:rPr lang="en-US" sz="500" dirty="0">
                          <a:solidFill>
                            <a:schemeClr val="accent1"/>
                          </a:solidFill>
                          <a:latin typeface="Arial Nova Cond" panose="020B0506020202020204" pitchFamily="34" charset="0"/>
                        </a:rPr>
                        <a:t>NO-GO</a:t>
                      </a:r>
                      <a:r>
                        <a:rPr lang="en-US" sz="500" dirty="0">
                          <a:latin typeface="Arial Nova Cond" panose="020B0506020202020204" pitchFamily="34" charset="0"/>
                        </a:rPr>
                        <a:t> - check min material condition; if go in, too big hole; </a:t>
                      </a:r>
                      <a:r>
                        <a:rPr lang="en-US" sz="500" dirty="0">
                          <a:solidFill>
                            <a:schemeClr val="accent1"/>
                          </a:solidFill>
                          <a:latin typeface="Arial Nova Cond" panose="020B0506020202020204" pitchFamily="34" charset="0"/>
                        </a:rPr>
                        <a:t>wear allowance </a:t>
                      </a:r>
                      <a:r>
                        <a:rPr lang="en-US" sz="500" dirty="0">
                          <a:latin typeface="Arial Nova Cond" panose="020B0506020202020204" pitchFamily="34" charset="0"/>
                        </a:rPr>
                        <a:t>is only applied to GO gage dim</a:t>
                      </a:r>
                      <a:r>
                        <a:rPr lang="en-SG" sz="500" dirty="0">
                          <a:latin typeface="Arial Nova Cond" panose="020B0506020202020204" pitchFamily="34" charset="0"/>
                        </a:rPr>
                        <a:t>; </a:t>
                      </a:r>
                      <a:r>
                        <a:rPr lang="en-SG" sz="500" i="0" dirty="0">
                          <a:solidFill>
                            <a:srgbClr val="C00000"/>
                          </a:solidFill>
                          <a:latin typeface="Arial Nova Cond" panose="020B0506020202020204" pitchFamily="34" charset="0"/>
                        </a:rPr>
                        <a:t>Sine bar</a:t>
                      </a:r>
                      <a:r>
                        <a:rPr lang="en-SG" sz="500" i="0" dirty="0">
                          <a:latin typeface="Arial Nova Cond" panose="020B0506020202020204" pitchFamily="34" charset="0"/>
                        </a:rPr>
                        <a:t>: </a:t>
                      </a:r>
                      <a:r>
                        <a:rPr lang="en-SG" sz="500" i="0" dirty="0">
                          <a:solidFill>
                            <a:srgbClr val="7030A0"/>
                          </a:solidFill>
                          <a:latin typeface="Arial Nova Cond" panose="020B0506020202020204" pitchFamily="34" charset="0"/>
                        </a:rPr>
                        <a:t>sin A = H/L</a:t>
                      </a:r>
                      <a:r>
                        <a:rPr lang="en-SG" sz="500" i="0" dirty="0">
                          <a:latin typeface="Arial Nova Cond" panose="020B0506020202020204" pitchFamily="34" charset="0"/>
                        </a:rPr>
                        <a:t>, H = no. of gauge blocks (height), L = standard dim of sine bar; </a:t>
                      </a:r>
                      <a:r>
                        <a:rPr lang="en-SG" sz="500" dirty="0">
                          <a:solidFill>
                            <a:srgbClr val="C00000"/>
                          </a:solidFill>
                          <a:latin typeface="Arial Nova Cond" panose="020B0506020202020204" pitchFamily="34" charset="0"/>
                        </a:rPr>
                        <a:t>r</a:t>
                      </a:r>
                      <a:r>
                        <a:rPr lang="en-US" sz="500" dirty="0" err="1">
                          <a:solidFill>
                            <a:srgbClr val="C00000"/>
                          </a:solidFill>
                          <a:latin typeface="Arial Nova Cond" panose="020B0506020202020204" pitchFamily="34" charset="0"/>
                        </a:rPr>
                        <a:t>oughness</a:t>
                      </a:r>
                      <a:r>
                        <a:rPr lang="en-US" sz="500" dirty="0">
                          <a:latin typeface="Arial Nova Cond" panose="020B0506020202020204" pitchFamily="34" charset="0"/>
                        </a:rPr>
                        <a:t>: small, finely-spaced deviations from nominal surface; determined by material characteristics &amp; processes that formed surface; </a:t>
                      </a:r>
                      <a:r>
                        <a:rPr lang="en-US" sz="500" dirty="0">
                          <a:solidFill>
                            <a:srgbClr val="C00000"/>
                          </a:solidFill>
                          <a:latin typeface="Arial Nova Cond" panose="020B0506020202020204" pitchFamily="34" charset="0"/>
                        </a:rPr>
                        <a:t>waviness</a:t>
                      </a:r>
                      <a:r>
                        <a:rPr lang="en-US" sz="500" dirty="0">
                          <a:latin typeface="Arial Nova Cond" panose="020B0506020202020204" pitchFamily="34" charset="0"/>
                        </a:rPr>
                        <a:t>: deviations of larger spacing; due to work deflection, vibration, tooling, </a:t>
                      </a:r>
                      <a:r>
                        <a:rPr lang="en-US" sz="500" dirty="0" err="1">
                          <a:latin typeface="Arial Nova Cond" panose="020B0506020202020204" pitchFamily="34" charset="0"/>
                        </a:rPr>
                        <a:t>etc</a:t>
                      </a:r>
                      <a:endParaRPr lang="en-US" sz="500" dirty="0">
                        <a:latin typeface="Arial Nova Cond" panose="020B0506020202020204" pitchFamily="34" charset="0"/>
                      </a:endParaRPr>
                    </a:p>
                    <a:p>
                      <a:r>
                        <a:rPr lang="en-US" sz="500" dirty="0">
                          <a:solidFill>
                            <a:srgbClr val="7030A0"/>
                          </a:solidFill>
                          <a:latin typeface="Arial Nova Cond" panose="020B0506020202020204" pitchFamily="34" charset="0"/>
                        </a:rPr>
                        <a:t>2</a:t>
                      </a:r>
                      <a:r>
                        <a:rPr lang="en-US" sz="500" dirty="0">
                          <a:latin typeface="Arial Nova Cond" panose="020B0506020202020204" pitchFamily="34" charset="0"/>
                        </a:rPr>
                        <a:t> – </a:t>
                      </a:r>
                      <a:r>
                        <a:rPr lang="en-US" sz="500" dirty="0">
                          <a:solidFill>
                            <a:srgbClr val="C00000"/>
                          </a:solidFill>
                          <a:latin typeface="Arial Nova Cond" panose="020B0506020202020204" pitchFamily="34" charset="0"/>
                        </a:rPr>
                        <a:t>Casting</a:t>
                      </a:r>
                      <a:r>
                        <a:rPr lang="en-US" sz="500" dirty="0">
                          <a:latin typeface="Arial Nova Cond" panose="020B0506020202020204" pitchFamily="34" charset="0"/>
                        </a:rPr>
                        <a:t>: </a:t>
                      </a:r>
                      <a:r>
                        <a:rPr lang="en-US" sz="500" dirty="0">
                          <a:solidFill>
                            <a:schemeClr val="accent1"/>
                          </a:solidFill>
                          <a:latin typeface="Arial Nova Cond" panose="020B0506020202020204" pitchFamily="34" charset="0"/>
                        </a:rPr>
                        <a:t>Pros</a:t>
                      </a:r>
                      <a:r>
                        <a:rPr lang="en-US" sz="500" dirty="0">
                          <a:latin typeface="Arial Nova Cond" panose="020B0506020202020204" pitchFamily="34" charset="0"/>
                        </a:rPr>
                        <a:t>: create complex part geometries/external &amp; internal shapes, some are net shape/near net shape, produce very large parts, some suited to mass production; </a:t>
                      </a:r>
                      <a:r>
                        <a:rPr lang="en-US" sz="500" dirty="0">
                          <a:solidFill>
                            <a:schemeClr val="accent1"/>
                          </a:solidFill>
                          <a:latin typeface="Arial Nova Cond" panose="020B0506020202020204" pitchFamily="34" charset="0"/>
                        </a:rPr>
                        <a:t>cons</a:t>
                      </a:r>
                      <a:r>
                        <a:rPr lang="en-US" sz="500" dirty="0">
                          <a:latin typeface="Arial Nova Cond" panose="020B0506020202020204" pitchFamily="34" charset="0"/>
                        </a:rPr>
                        <a:t>: Limitations on mechanical properties, poor dim accuracy &amp; surface finish; e.g. sand casting; hazards to workers (hot molten metals), environment; </a:t>
                      </a:r>
                      <a:r>
                        <a:rPr lang="en-US" sz="500" u="none" baseline="0" dirty="0">
                          <a:solidFill>
                            <a:srgbClr val="C00000"/>
                          </a:solidFill>
                          <a:latin typeface="Arial Nova Cond" panose="020B0506020202020204" pitchFamily="34" charset="0"/>
                        </a:rPr>
                        <a:t>sand casting mold</a:t>
                      </a:r>
                      <a:r>
                        <a:rPr lang="en-US" sz="500" u="none" baseline="0" dirty="0">
                          <a:latin typeface="Arial Nova Cond" panose="020B0506020202020204" pitchFamily="34" charset="0"/>
                        </a:rPr>
                        <a:t>: </a:t>
                      </a:r>
                      <a:r>
                        <a:rPr lang="en-US" sz="500" u="none" baseline="0" dirty="0">
                          <a:solidFill>
                            <a:schemeClr val="accent1"/>
                          </a:solidFill>
                          <a:latin typeface="Arial Nova Cond" panose="020B0506020202020204" pitchFamily="34" charset="0"/>
                        </a:rPr>
                        <a:t>cope</a:t>
                      </a:r>
                      <a:r>
                        <a:rPr lang="en-US" sz="500" u="none" baseline="0" dirty="0">
                          <a:latin typeface="Arial Nova Cond" panose="020B0506020202020204" pitchFamily="34" charset="0"/>
                        </a:rPr>
                        <a:t>:</a:t>
                      </a:r>
                      <a:r>
                        <a:rPr lang="en-US" sz="500" baseline="0" dirty="0">
                          <a:latin typeface="Arial Nova Cond" panose="020B0506020202020204" pitchFamily="34" charset="0"/>
                        </a:rPr>
                        <a:t> upper half of mold; </a:t>
                      </a:r>
                      <a:r>
                        <a:rPr lang="en-US" sz="500" baseline="0" dirty="0">
                          <a:solidFill>
                            <a:schemeClr val="accent1"/>
                          </a:solidFill>
                          <a:latin typeface="Arial Nova Cond" panose="020B0506020202020204" pitchFamily="34" charset="0"/>
                        </a:rPr>
                        <a:t>drag</a:t>
                      </a:r>
                      <a:r>
                        <a:rPr lang="en-US" sz="500" baseline="0" dirty="0">
                          <a:latin typeface="Arial Nova Cond" panose="020B0506020202020204" pitchFamily="34" charset="0"/>
                        </a:rPr>
                        <a:t>: bottom half; </a:t>
                      </a:r>
                      <a:r>
                        <a:rPr lang="en-US" sz="500" baseline="0" dirty="0">
                          <a:solidFill>
                            <a:schemeClr val="accent1"/>
                          </a:solidFill>
                          <a:latin typeface="Arial Nova Cond" panose="020B0506020202020204" pitchFamily="34" charset="0"/>
                        </a:rPr>
                        <a:t>flask</a:t>
                      </a:r>
                      <a:r>
                        <a:rPr lang="en-US" sz="500" baseline="0" dirty="0">
                          <a:latin typeface="Arial Nova Cond" panose="020B0506020202020204" pitchFamily="34" charset="0"/>
                        </a:rPr>
                        <a:t>: box container; </a:t>
                      </a:r>
                      <a:r>
                        <a:rPr lang="en-US" sz="500" baseline="0" dirty="0">
                          <a:solidFill>
                            <a:schemeClr val="accent1"/>
                          </a:solidFill>
                          <a:latin typeface="Arial Nova Cond" panose="020B0506020202020204" pitchFamily="34" charset="0"/>
                        </a:rPr>
                        <a:t>parting line</a:t>
                      </a:r>
                      <a:r>
                        <a:rPr lang="en-US" sz="500" baseline="0" dirty="0">
                          <a:latin typeface="Arial Nova Cond" panose="020B0506020202020204" pitchFamily="34" charset="0"/>
                        </a:rPr>
                        <a:t>: separation of halves; </a:t>
                      </a:r>
                      <a:r>
                        <a:rPr lang="en-US" sz="500" u="none" dirty="0">
                          <a:solidFill>
                            <a:schemeClr val="accent1"/>
                          </a:solidFill>
                          <a:latin typeface="Arial Nova Cond" panose="020B0506020202020204" pitchFamily="34" charset="0"/>
                        </a:rPr>
                        <a:t>mold cavity</a:t>
                      </a:r>
                      <a:r>
                        <a:rPr lang="en-US" sz="500" u="none" dirty="0">
                          <a:latin typeface="Arial Nova Cond" panose="020B0506020202020204" pitchFamily="34" charset="0"/>
                        </a:rPr>
                        <a:t>: external surfaces of cast part; </a:t>
                      </a:r>
                      <a:r>
                        <a:rPr lang="en-US" sz="500" u="none" dirty="0">
                          <a:solidFill>
                            <a:schemeClr val="accent1"/>
                          </a:solidFill>
                          <a:latin typeface="Arial Nova Cond" panose="020B0506020202020204" pitchFamily="34" charset="0"/>
                        </a:rPr>
                        <a:t>core</a:t>
                      </a:r>
                      <a:r>
                        <a:rPr lang="en-US" sz="500" u="none" dirty="0">
                          <a:latin typeface="Arial Nova Cond" panose="020B0506020202020204" pitchFamily="34" charset="0"/>
                        </a:rPr>
                        <a:t>: internal surfaces, placed inside the mold cavity;</a:t>
                      </a:r>
                    </a:p>
                    <a:p>
                      <a:r>
                        <a:rPr lang="en-US" sz="500" u="none" dirty="0">
                          <a:solidFill>
                            <a:schemeClr val="accent1"/>
                          </a:solidFill>
                          <a:latin typeface="Arial Nova Cond" panose="020B0506020202020204" pitchFamily="34" charset="0"/>
                        </a:rPr>
                        <a:t>gating system</a:t>
                      </a:r>
                      <a:r>
                        <a:rPr lang="en-US" sz="500" u="none" dirty="0">
                          <a:latin typeface="Arial Nova Cond" panose="020B0506020202020204" pitchFamily="34" charset="0"/>
                        </a:rPr>
                        <a:t>: channel where molten metal flows into cavity from outside of mold, has a </a:t>
                      </a:r>
                      <a:r>
                        <a:rPr lang="en-US" sz="500" u="none" dirty="0" err="1">
                          <a:latin typeface="Arial Nova Cond" panose="020B0506020202020204" pitchFamily="34" charset="0"/>
                        </a:rPr>
                        <a:t>downsprue</a:t>
                      </a:r>
                      <a:r>
                        <a:rPr lang="en-US" sz="500" u="none" dirty="0">
                          <a:latin typeface="Arial Nova Cond" panose="020B0506020202020204" pitchFamily="34" charset="0"/>
                        </a:rPr>
                        <a:t>, where metal enters runner leading to main cavity; top of </a:t>
                      </a:r>
                      <a:r>
                        <a:rPr lang="en-US" sz="500" u="none" dirty="0" err="1">
                          <a:solidFill>
                            <a:schemeClr val="accent1"/>
                          </a:solidFill>
                          <a:latin typeface="Arial Nova Cond" panose="020B0506020202020204" pitchFamily="34" charset="0"/>
                        </a:rPr>
                        <a:t>downsprue</a:t>
                      </a:r>
                      <a:r>
                        <a:rPr lang="en-US" sz="500" u="none" dirty="0">
                          <a:latin typeface="Arial Nova Cond" panose="020B0506020202020204" pitchFamily="34" charset="0"/>
                        </a:rPr>
                        <a:t>: </a:t>
                      </a:r>
                      <a:r>
                        <a:rPr lang="en-US" sz="500" u="none" dirty="0">
                          <a:solidFill>
                            <a:schemeClr val="accent1"/>
                          </a:solidFill>
                          <a:latin typeface="Arial Nova Cond" panose="020B0506020202020204" pitchFamily="34" charset="0"/>
                        </a:rPr>
                        <a:t>pouring cup</a:t>
                      </a:r>
                      <a:r>
                        <a:rPr lang="en-US" sz="500" u="none" dirty="0">
                          <a:latin typeface="Arial Nova Cond" panose="020B0506020202020204" pitchFamily="34" charset="0"/>
                        </a:rPr>
                        <a:t>: minimize splash and turbulence as the metal flows into </a:t>
                      </a:r>
                      <a:r>
                        <a:rPr lang="en-US" sz="500" u="none" dirty="0" err="1">
                          <a:latin typeface="Arial Nova Cond" panose="020B0506020202020204" pitchFamily="34" charset="0"/>
                        </a:rPr>
                        <a:t>downsprue</a:t>
                      </a:r>
                      <a:r>
                        <a:rPr lang="en-US" sz="500" u="none" dirty="0">
                          <a:latin typeface="Arial Nova Cond" panose="020B0506020202020204" pitchFamily="34" charset="0"/>
                        </a:rPr>
                        <a:t>; </a:t>
                      </a:r>
                      <a:r>
                        <a:rPr lang="en-US" sz="500" u="none" dirty="0">
                          <a:solidFill>
                            <a:schemeClr val="accent1"/>
                          </a:solidFill>
                          <a:latin typeface="Arial Nova Cond" panose="020B0506020202020204" pitchFamily="34" charset="0"/>
                        </a:rPr>
                        <a:t>riser</a:t>
                      </a:r>
                      <a:r>
                        <a:rPr lang="en-US" sz="500" u="none" dirty="0">
                          <a:latin typeface="Arial Nova Cond" panose="020B0506020202020204" pitchFamily="34" charset="0"/>
                        </a:rPr>
                        <a:t>: reservoir in mold which is a source of liquid metal to compensate for shrinkage of the part during solidification; designed to freeze after the main casting; </a:t>
                      </a:r>
                      <a:r>
                        <a:rPr lang="en-US" sz="500" u="none" dirty="0">
                          <a:solidFill>
                            <a:schemeClr val="accent1"/>
                          </a:solidFill>
                          <a:latin typeface="Arial Nova Cond" panose="020B0506020202020204" pitchFamily="34" charset="0"/>
                        </a:rPr>
                        <a:t>gate</a:t>
                      </a:r>
                      <a:r>
                        <a:rPr lang="en-US" sz="500" u="none" dirty="0">
                          <a:latin typeface="Arial Nova Cond" panose="020B0506020202020204" pitchFamily="34" charset="0"/>
                        </a:rPr>
                        <a:t>: entrance of the mold cavity; </a:t>
                      </a:r>
                      <a:r>
                        <a:rPr lang="en-US" sz="500" u="none" dirty="0">
                          <a:solidFill>
                            <a:schemeClr val="accent1"/>
                          </a:solidFill>
                          <a:latin typeface="Arial Nova Cond" panose="020B0506020202020204" pitchFamily="34" charset="0"/>
                        </a:rPr>
                        <a:t>High viscosity = Low fluidity</a:t>
                      </a:r>
                    </a:p>
                    <a:p>
                      <a:r>
                        <a:rPr lang="en-US" sz="500" u="none" dirty="0" err="1">
                          <a:solidFill>
                            <a:srgbClr val="C00000"/>
                          </a:solidFill>
                          <a:latin typeface="Arial Nova Cond" panose="020B0506020202020204" pitchFamily="34" charset="0"/>
                        </a:rPr>
                        <a:t>Chvorinov’s</a:t>
                      </a:r>
                      <a:r>
                        <a:rPr lang="en-US" sz="500" u="none" dirty="0">
                          <a:solidFill>
                            <a:srgbClr val="C00000"/>
                          </a:solidFill>
                          <a:latin typeface="Arial Nova Cond" panose="020B0506020202020204" pitchFamily="34" charset="0"/>
                        </a:rPr>
                        <a:t> Rule</a:t>
                      </a:r>
                      <a:r>
                        <a:rPr lang="en-US" sz="500" u="none" dirty="0">
                          <a:latin typeface="Arial Nova Cond" panose="020B0506020202020204" pitchFamily="34" charset="0"/>
                        </a:rPr>
                        <a:t>: </a:t>
                      </a:r>
                      <a:r>
                        <a:rPr lang="en-US" sz="500" dirty="0">
                          <a:latin typeface="Arial Nova Cond" panose="020B0506020202020204" pitchFamily="34" charset="0"/>
                        </a:rPr>
                        <a:t>T</a:t>
                      </a:r>
                      <a:r>
                        <a:rPr lang="en-US" sz="500" baseline="-25000" dirty="0">
                          <a:latin typeface="Arial Nova Cond" panose="020B0506020202020204" pitchFamily="34" charset="0"/>
                        </a:rPr>
                        <a:t>TS</a:t>
                      </a:r>
                      <a:r>
                        <a:rPr lang="en-US" sz="500" dirty="0">
                          <a:latin typeface="Arial Nova Cond" panose="020B0506020202020204" pitchFamily="34" charset="0"/>
                        </a:rPr>
                        <a:t>: total solidification time,</a:t>
                      </a:r>
                    </a:p>
                    <a:p>
                      <a:r>
                        <a:rPr lang="en-US" sz="500" dirty="0">
                          <a:latin typeface="Arial Nova Cond" panose="020B0506020202020204" pitchFamily="34" charset="0"/>
                        </a:rPr>
                        <a:t>V: volume of casting, A: Surface area of casting</a:t>
                      </a:r>
                    </a:p>
                    <a:p>
                      <a:r>
                        <a:rPr lang="en-US" sz="500" dirty="0">
                          <a:latin typeface="Arial Nova Cond" panose="020B0506020202020204" pitchFamily="34" charset="0"/>
                        </a:rPr>
                        <a:t>n = exponent (usually ‘2’); C</a:t>
                      </a:r>
                      <a:r>
                        <a:rPr lang="en-US" sz="500" baseline="-25000" dirty="0">
                          <a:latin typeface="Arial Nova Cond" panose="020B0506020202020204" pitchFamily="34" charset="0"/>
                        </a:rPr>
                        <a:t>m</a:t>
                      </a:r>
                      <a:r>
                        <a:rPr lang="en-US" sz="500" dirty="0">
                          <a:latin typeface="Arial Nova Cond" panose="020B0506020202020204" pitchFamily="34" charset="0"/>
                        </a:rPr>
                        <a:t> = mold constant ;</a:t>
                      </a:r>
                    </a:p>
                    <a:p>
                      <a:r>
                        <a:rPr lang="en-US" sz="500" dirty="0">
                          <a:solidFill>
                            <a:schemeClr val="accent1"/>
                          </a:solidFill>
                          <a:latin typeface="Arial Nova Cond" panose="020B0506020202020204" pitchFamily="34" charset="0"/>
                        </a:rPr>
                        <a:t>↑ volume, ↑ time of solidification;↑ area, ↓ time of </a:t>
                      </a:r>
                    </a:p>
                    <a:p>
                      <a:r>
                        <a:rPr lang="en-US" sz="500" dirty="0">
                          <a:solidFill>
                            <a:schemeClr val="accent1"/>
                          </a:solidFill>
                          <a:latin typeface="Arial Nova Cond" panose="020B0506020202020204" pitchFamily="34" charset="0"/>
                        </a:rPr>
                        <a:t>solidification (low volume to surface ratio); </a:t>
                      </a:r>
                      <a:r>
                        <a:rPr lang="en-US" sz="500" dirty="0">
                          <a:solidFill>
                            <a:srgbClr val="C00000"/>
                          </a:solidFill>
                          <a:latin typeface="Arial Nova Cond" panose="020B0506020202020204" pitchFamily="34" charset="0"/>
                        </a:rPr>
                        <a:t>C</a:t>
                      </a:r>
                      <a:r>
                        <a:rPr lang="en-US" sz="500" baseline="-25000" dirty="0">
                          <a:solidFill>
                            <a:srgbClr val="C00000"/>
                          </a:solidFill>
                          <a:latin typeface="Arial Nova Cond" panose="020B0506020202020204" pitchFamily="34" charset="0"/>
                        </a:rPr>
                        <a:t>m</a:t>
                      </a:r>
                      <a:r>
                        <a:rPr lang="en-US" sz="500" dirty="0">
                          <a:solidFill>
                            <a:srgbClr val="C00000"/>
                          </a:solidFill>
                          <a:latin typeface="Arial Nova Cond" panose="020B0506020202020204" pitchFamily="34" charset="0"/>
                        </a:rPr>
                        <a:t> depends on</a:t>
                      </a:r>
                      <a:r>
                        <a:rPr lang="en-US" sz="500" dirty="0">
                          <a:latin typeface="Arial Nova Cond" panose="020B0506020202020204" pitchFamily="34" charset="0"/>
                        </a:rPr>
                        <a:t>: mold material; thermal properties of casting metal; Pouring temp. relative to melting point; value of C</a:t>
                      </a:r>
                      <a:r>
                        <a:rPr lang="en-US" sz="500" baseline="-25000" dirty="0">
                          <a:latin typeface="Arial Nova Cond" panose="020B0506020202020204" pitchFamily="34" charset="0"/>
                        </a:rPr>
                        <a:t>m</a:t>
                      </a:r>
                      <a:r>
                        <a:rPr lang="en-US" sz="500" dirty="0">
                          <a:latin typeface="Arial Nova Cond" panose="020B0506020202020204" pitchFamily="34" charset="0"/>
                        </a:rPr>
                        <a:t> can be based on data from previous operations carried out using the same mold material, metal, and pouring temperature, even if the shape of part may be quite different; casting with a higher </a:t>
                      </a:r>
                      <a:r>
                        <a:rPr lang="en-US" sz="500" dirty="0">
                          <a:solidFill>
                            <a:srgbClr val="0070C0"/>
                          </a:solidFill>
                          <a:latin typeface="Arial Nova Cond" panose="020B0506020202020204" pitchFamily="34" charset="0"/>
                        </a:rPr>
                        <a:t>volume-to-surface area ratio </a:t>
                      </a:r>
                      <a:r>
                        <a:rPr lang="en-US" sz="500" dirty="0">
                          <a:latin typeface="Arial Nova Cond" panose="020B0506020202020204" pitchFamily="34" charset="0"/>
                        </a:rPr>
                        <a:t>cools and solidifies more slowly than one with a lower ratio: To feed molten metal to the main cavity, </a:t>
                      </a:r>
                      <a:r>
                        <a:rPr lang="en-US" sz="500" dirty="0">
                          <a:solidFill>
                            <a:srgbClr val="0070C0"/>
                          </a:solidFill>
                          <a:latin typeface="Arial Nova Cond" panose="020B0506020202020204" pitchFamily="34" charset="0"/>
                        </a:rPr>
                        <a:t>T</a:t>
                      </a:r>
                      <a:r>
                        <a:rPr lang="en-US" sz="500" baseline="-25000" dirty="0">
                          <a:solidFill>
                            <a:srgbClr val="0070C0"/>
                          </a:solidFill>
                          <a:latin typeface="Arial Nova Cond" panose="020B0506020202020204" pitchFamily="34" charset="0"/>
                        </a:rPr>
                        <a:t>TS</a:t>
                      </a:r>
                      <a:r>
                        <a:rPr lang="en-US" sz="500" dirty="0">
                          <a:solidFill>
                            <a:srgbClr val="0070C0"/>
                          </a:solidFill>
                          <a:latin typeface="Arial Nova Cond" panose="020B0506020202020204" pitchFamily="34" charset="0"/>
                        </a:rPr>
                        <a:t> for the riser &gt; T</a:t>
                      </a:r>
                      <a:r>
                        <a:rPr lang="en-US" sz="500" baseline="-25000" dirty="0">
                          <a:solidFill>
                            <a:srgbClr val="0070C0"/>
                          </a:solidFill>
                          <a:latin typeface="Arial Nova Cond" panose="020B0506020202020204" pitchFamily="34" charset="0"/>
                        </a:rPr>
                        <a:t>TS</a:t>
                      </a:r>
                      <a:r>
                        <a:rPr lang="en-US" sz="500" dirty="0">
                          <a:solidFill>
                            <a:srgbClr val="0070C0"/>
                          </a:solidFill>
                          <a:latin typeface="Arial Nova Cond" panose="020B0506020202020204" pitchFamily="34" charset="0"/>
                        </a:rPr>
                        <a:t> for the main casting</a:t>
                      </a:r>
                      <a:r>
                        <a:rPr lang="en-US" sz="500" dirty="0">
                          <a:latin typeface="Arial Nova Cond" panose="020B0506020202020204" pitchFamily="34" charset="0"/>
                        </a:rPr>
                        <a:t>; mold constants of the riser (</a:t>
                      </a:r>
                      <a:r>
                        <a:rPr lang="en-US" sz="500" dirty="0">
                          <a:solidFill>
                            <a:srgbClr val="0070C0"/>
                          </a:solidFill>
                          <a:latin typeface="Arial Nova Cond" panose="020B0506020202020204" pitchFamily="34" charset="0"/>
                        </a:rPr>
                        <a:t>vol should be minimal</a:t>
                      </a:r>
                      <a:r>
                        <a:rPr lang="en-US" sz="500" dirty="0">
                          <a:latin typeface="Arial Nova Cond" panose="020B0506020202020204" pitchFamily="34" charset="0"/>
                        </a:rPr>
                        <a:t>) and casting will be equal, riser to have a larger volume-to-area ratio so that the main casting solidifies first – minimizes effects of shrinkage </a:t>
                      </a:r>
                      <a:r>
                        <a:rPr lang="en-US" sz="500" dirty="0">
                          <a:solidFill>
                            <a:srgbClr val="C00000"/>
                          </a:solidFill>
                          <a:latin typeface="Arial Nova Cond" panose="020B0506020202020204" pitchFamily="34" charset="0"/>
                        </a:rPr>
                        <a:t>Steps:</a:t>
                      </a:r>
                      <a:r>
                        <a:rPr lang="en-US" sz="500" dirty="0">
                          <a:latin typeface="Arial Nova Cond" panose="020B0506020202020204" pitchFamily="34" charset="0"/>
                        </a:rPr>
                        <a:t> </a:t>
                      </a:r>
                      <a:r>
                        <a:rPr lang="en-US" sz="500" u="none" dirty="0">
                          <a:latin typeface="Arial Nova Cond" panose="020B0506020202020204" pitchFamily="34" charset="0"/>
                        </a:rPr>
                        <a:t>(0)Starting level of molten metal immediately after pouring,(1)reduction in level caused by liquid contraction during cooling,(2)reduction in height and formation of shrinkage cavity caused by solidification,(3)further reduction in volume due to thermal contraction during cooling of solid metal; </a:t>
                      </a:r>
                      <a:r>
                        <a:rPr lang="en-US" sz="500" u="none" dirty="0">
                          <a:solidFill>
                            <a:srgbClr val="C00000"/>
                          </a:solidFill>
                          <a:latin typeface="Arial Nova Cond" panose="020B0506020202020204" pitchFamily="34" charset="0"/>
                        </a:rPr>
                        <a:t>Solidification Shrinkage</a:t>
                      </a:r>
                      <a:r>
                        <a:rPr lang="en-US" sz="500" u="none" dirty="0">
                          <a:latin typeface="Arial Nova Cond" panose="020B0506020202020204" pitchFamily="34" charset="0"/>
                        </a:rPr>
                        <a:t>: occurs in nearly all metals: solid phase </a:t>
                      </a:r>
                      <a:r>
                        <a:rPr lang="en-US" sz="500" dirty="0">
                          <a:latin typeface="Arial Nova Cond" panose="020B0506020202020204" pitchFamily="34" charset="0"/>
                        </a:rPr>
                        <a:t>↑ </a:t>
                      </a:r>
                      <a:r>
                        <a:rPr lang="en-US" sz="500" u="none" dirty="0">
                          <a:latin typeface="Arial Nova Cond" panose="020B0506020202020204" pitchFamily="34" charset="0"/>
                        </a:rPr>
                        <a:t>density than liquid phase; solidification causes a reduction in volume per unit weight of metal; exception: cast iron with high C content; </a:t>
                      </a:r>
                      <a:r>
                        <a:rPr lang="en-US" sz="500" i="0" dirty="0">
                          <a:solidFill>
                            <a:srgbClr val="C00000"/>
                          </a:solidFill>
                          <a:latin typeface="Arial Nova Cond" panose="020B0506020202020204" pitchFamily="34" charset="0"/>
                        </a:rPr>
                        <a:t>Chills</a:t>
                      </a:r>
                      <a:r>
                        <a:rPr lang="en-US" sz="500" i="0" dirty="0">
                          <a:latin typeface="Arial Nova Cond" panose="020B0506020202020204" pitchFamily="34" charset="0"/>
                        </a:rPr>
                        <a:t>: internal/external heat sinks that cause rapid freezing in certain regions of the casting</a:t>
                      </a:r>
                    </a:p>
                    <a:p>
                      <a:r>
                        <a:rPr lang="en-US" sz="500" i="0" dirty="0">
                          <a:solidFill>
                            <a:srgbClr val="C00000"/>
                          </a:solidFill>
                          <a:latin typeface="Arial Nova Cond" panose="020B0506020202020204" pitchFamily="34" charset="0"/>
                        </a:rPr>
                        <a:t>defects</a:t>
                      </a:r>
                      <a:r>
                        <a:rPr lang="en-US" sz="500" i="0" dirty="0">
                          <a:latin typeface="Arial Nova Cond" panose="020B0506020202020204" pitchFamily="34" charset="0"/>
                        </a:rPr>
                        <a:t> – </a:t>
                      </a:r>
                      <a:r>
                        <a:rPr lang="en-US" sz="500" i="0" dirty="0">
                          <a:solidFill>
                            <a:schemeClr val="accent1"/>
                          </a:solidFill>
                          <a:latin typeface="Arial Nova Cond" panose="020B0506020202020204" pitchFamily="34" charset="0"/>
                        </a:rPr>
                        <a:t>misrun</a:t>
                      </a:r>
                      <a:r>
                        <a:rPr lang="en-US" sz="500" i="0" dirty="0">
                          <a:latin typeface="Arial Nova Cond" panose="020B0506020202020204" pitchFamily="34" charset="0"/>
                        </a:rPr>
                        <a:t>:</a:t>
                      </a:r>
                      <a:r>
                        <a:rPr lang="en-US" sz="500" dirty="0">
                          <a:latin typeface="Arial Nova Cond" panose="020B0506020202020204" pitchFamily="34" charset="0"/>
                        </a:rPr>
                        <a:t> casting solidified before completely filling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500" dirty="0">
                          <a:latin typeface="Arial Nova Cond" panose="020B0506020202020204" pitchFamily="34" charset="0"/>
                        </a:rPr>
                        <a:t>mold cavity(problem with pouring temp; velocity of pour; improper design of mold); </a:t>
                      </a:r>
                      <a:r>
                        <a:rPr lang="en-US" sz="500" dirty="0">
                          <a:solidFill>
                            <a:schemeClr val="accent1"/>
                          </a:solidFill>
                          <a:latin typeface="Arial Nova Cond" panose="020B0506020202020204" pitchFamily="34" charset="0"/>
                        </a:rPr>
                        <a:t>cold shut</a:t>
                      </a:r>
                      <a:r>
                        <a:rPr lang="en-US" sz="500" dirty="0">
                          <a:latin typeface="Arial Nova Cond" panose="020B0506020202020204" pitchFamily="34" charset="0"/>
                        </a:rPr>
                        <a:t>:</a:t>
                      </a:r>
                      <a:r>
                        <a:rPr lang="en-SG" sz="500" dirty="0">
                          <a:latin typeface="Arial Nova Cond" panose="020B0506020202020204" pitchFamily="34" charset="0"/>
                        </a:rPr>
                        <a:t>2 </a:t>
                      </a:r>
                      <a:r>
                        <a:rPr lang="en-US" sz="500" dirty="0">
                          <a:latin typeface="Arial Nova Cond" panose="020B0506020202020204" pitchFamily="34" charset="0"/>
                        </a:rPr>
                        <a:t>portions of metal flow together but lack of fusion due to premature freezing(position of gate not good; temp too low; pouring too slow</a:t>
                      </a:r>
                      <a:r>
                        <a:rPr lang="en-SG" sz="500" dirty="0">
                          <a:latin typeface="Arial Nova Cond" panose="020B0506020202020204" pitchFamily="34" charset="0"/>
                        </a:rPr>
                        <a:t>; </a:t>
                      </a:r>
                      <a:r>
                        <a:rPr lang="en-SG" sz="500" dirty="0">
                          <a:solidFill>
                            <a:schemeClr val="accent1"/>
                          </a:solidFill>
                          <a:latin typeface="Arial Nova Cond" panose="020B0506020202020204" pitchFamily="34" charset="0"/>
                        </a:rPr>
                        <a:t>cold shot</a:t>
                      </a:r>
                      <a:r>
                        <a:rPr lang="en-SG" sz="500" dirty="0">
                          <a:latin typeface="Arial Nova Cond" panose="020B0506020202020204" pitchFamily="34" charset="0"/>
                        </a:rPr>
                        <a:t>: </a:t>
                      </a:r>
                      <a:r>
                        <a:rPr lang="en-SG" sz="500" u="none" dirty="0">
                          <a:latin typeface="Arial Nova Cond" panose="020B0506020202020204" pitchFamily="34" charset="0"/>
                        </a:rPr>
                        <a:t>m</a:t>
                      </a:r>
                      <a:r>
                        <a:rPr lang="en-US" sz="500" dirty="0" err="1">
                          <a:latin typeface="Arial Nova Cond" panose="020B0506020202020204" pitchFamily="34" charset="0"/>
                        </a:rPr>
                        <a:t>etal</a:t>
                      </a:r>
                      <a:r>
                        <a:rPr lang="en-US" sz="500" dirty="0">
                          <a:latin typeface="Arial Nova Cond" panose="020B0506020202020204" pitchFamily="34" charset="0"/>
                        </a:rPr>
                        <a:t> splatters during pouring lading to the formation of solid globules which become entrapped in the casting(turbulence);</a:t>
                      </a:r>
                      <a:r>
                        <a:rPr lang="en-SG" sz="500" u="none" dirty="0">
                          <a:latin typeface="Arial Nova Cond" panose="020B0506020202020204" pitchFamily="34" charset="0"/>
                        </a:rPr>
                        <a:t> </a:t>
                      </a:r>
                      <a:r>
                        <a:rPr lang="en-SG" sz="500" u="none" dirty="0">
                          <a:solidFill>
                            <a:schemeClr val="accent1"/>
                          </a:solidFill>
                          <a:latin typeface="Arial Nova Cond" panose="020B0506020202020204" pitchFamily="34" charset="0"/>
                        </a:rPr>
                        <a:t>shrinkage cavity</a:t>
                      </a:r>
                      <a:r>
                        <a:rPr lang="en-SG" sz="500" u="none" dirty="0">
                          <a:latin typeface="Arial Nova Cond" panose="020B0506020202020204" pitchFamily="34" charset="0"/>
                        </a:rPr>
                        <a:t>: depression </a:t>
                      </a:r>
                      <a:r>
                        <a:rPr lang="en-US" sz="500" dirty="0">
                          <a:latin typeface="Arial Nova Cond" panose="020B0506020202020204" pitchFamily="34" charset="0"/>
                        </a:rPr>
                        <a:t>in surface/internal void caused by solidification shrinkage that restricts amt of molten</a:t>
                      </a:r>
                    </a:p>
                    <a:p>
                      <a:r>
                        <a:rPr lang="en-US" sz="500" dirty="0">
                          <a:latin typeface="Arial Nova Cond" panose="020B0506020202020204" pitchFamily="34" charset="0"/>
                        </a:rPr>
                        <a:t>metal available in last region to freeze(design a good riser &amp; die);</a:t>
                      </a:r>
                      <a:r>
                        <a:rPr lang="en-SG" sz="500" dirty="0">
                          <a:latin typeface="Arial Nova Cond" panose="020B0506020202020204" pitchFamily="34" charset="0"/>
                        </a:rPr>
                        <a:t> </a:t>
                      </a:r>
                      <a:r>
                        <a:rPr lang="en-SG" sz="500" dirty="0">
                          <a:solidFill>
                            <a:schemeClr val="accent1"/>
                          </a:solidFill>
                          <a:latin typeface="Arial Nova Cond" panose="020B0506020202020204" pitchFamily="34" charset="0"/>
                        </a:rPr>
                        <a:t>shrinkage </a:t>
                      </a:r>
                      <a:r>
                        <a:rPr lang="en-SG" sz="500" u="none" dirty="0">
                          <a:solidFill>
                            <a:schemeClr val="accent1"/>
                          </a:solidFill>
                          <a:latin typeface="Arial Nova Cond" panose="020B0506020202020204" pitchFamily="34" charset="0"/>
                        </a:rPr>
                        <a:t>cavity</a:t>
                      </a:r>
                      <a:r>
                        <a:rPr lang="en-SG" sz="500" u="none" dirty="0">
                          <a:latin typeface="Arial Nova Cond" panose="020B0506020202020204" pitchFamily="34" charset="0"/>
                        </a:rPr>
                        <a:t>: s</a:t>
                      </a:r>
                      <a:r>
                        <a:rPr lang="en-US" sz="500" dirty="0">
                          <a:latin typeface="Arial Nova Cond" panose="020B0506020202020204" pitchFamily="34" charset="0"/>
                        </a:rPr>
                        <a:t>mall voids distributed throughout casting due to localized solidification shrinkage of final molten metal within dendritic structure(use squeeze casting to compress material; die casting which distribute metal inside die)</a:t>
                      </a:r>
                      <a:r>
                        <a:rPr lang="en-SG" sz="500" dirty="0">
                          <a:latin typeface="Arial Nova Cond" panose="020B0506020202020204" pitchFamily="34" charset="0"/>
                        </a:rPr>
                        <a:t>; </a:t>
                      </a:r>
                      <a:r>
                        <a:rPr lang="en-SG" sz="500" dirty="0">
                          <a:solidFill>
                            <a:schemeClr val="accent1"/>
                          </a:solidFill>
                          <a:latin typeface="Arial Nova Cond" panose="020B0506020202020204" pitchFamily="34" charset="0"/>
                        </a:rPr>
                        <a:t>hot </a:t>
                      </a:r>
                      <a:r>
                        <a:rPr lang="en-SG" sz="500" u="none" dirty="0">
                          <a:solidFill>
                            <a:schemeClr val="accent1"/>
                          </a:solidFill>
                          <a:latin typeface="Arial Nova Cond" panose="020B0506020202020204" pitchFamily="34" charset="0"/>
                        </a:rPr>
                        <a:t>tears</a:t>
                      </a:r>
                      <a:r>
                        <a:rPr lang="en-SG" sz="500" u="none" dirty="0">
                          <a:latin typeface="Arial Nova Cond" panose="020B0506020202020204" pitchFamily="34" charset="0"/>
                        </a:rPr>
                        <a:t>: </a:t>
                      </a:r>
                      <a:r>
                        <a:rPr lang="en-US" sz="500" u="none" dirty="0">
                          <a:latin typeface="Arial Nova Cond" panose="020B0506020202020204" pitchFamily="34" charset="0"/>
                        </a:rPr>
                        <a:t>casting is restrained from contraction cause of mold during final stages of solidification or early</a:t>
                      </a:r>
                    </a:p>
                    <a:p>
                      <a:r>
                        <a:rPr lang="en-US" sz="500" u="none" dirty="0">
                          <a:latin typeface="Arial Nova Cond" panose="020B0506020202020204" pitchFamily="34" charset="0"/>
                        </a:rPr>
                        <a:t>stages of cooling after solidification(high stress concentration; have a collapsible mold; remove part early (just after solidification) – last portion of cooling done outside of mold); </a:t>
                      </a:r>
                      <a:r>
                        <a:rPr lang="en-SG" sz="500" u="none" dirty="0">
                          <a:solidFill>
                            <a:srgbClr val="C00000"/>
                          </a:solidFill>
                          <a:latin typeface="Arial Nova Cond" panose="020B0506020202020204" pitchFamily="34" charset="0"/>
                        </a:rPr>
                        <a:t>sand casting defects</a:t>
                      </a:r>
                      <a:r>
                        <a:rPr lang="en-SG" sz="500" u="none" dirty="0">
                          <a:latin typeface="Arial Nova Cond" panose="020B0506020202020204" pitchFamily="34" charset="0"/>
                        </a:rPr>
                        <a:t>: </a:t>
                      </a:r>
                      <a:r>
                        <a:rPr lang="en-SG" sz="500" u="none" dirty="0">
                          <a:solidFill>
                            <a:schemeClr val="accent1"/>
                          </a:solidFill>
                          <a:latin typeface="Arial Nova Cond" panose="020B0506020202020204" pitchFamily="34" charset="0"/>
                        </a:rPr>
                        <a:t>sand blow</a:t>
                      </a:r>
                      <a:r>
                        <a:rPr lang="en-SG" sz="500" u="none" dirty="0">
                          <a:latin typeface="Arial Nova Cond" panose="020B0506020202020204" pitchFamily="34" charset="0"/>
                        </a:rPr>
                        <a:t>: </a:t>
                      </a:r>
                      <a:r>
                        <a:rPr lang="en-US" sz="500" u="none" dirty="0">
                          <a:latin typeface="Arial Nova Cond" panose="020B0506020202020204" pitchFamily="34" charset="0"/>
                        </a:rPr>
                        <a:t>balloon-shaped gas cavity caused by release of mold gases</a:t>
                      </a:r>
                    </a:p>
                    <a:p>
                      <a:r>
                        <a:rPr lang="en-US" sz="500" u="none" dirty="0">
                          <a:latin typeface="Arial Nova Cond" panose="020B0506020202020204" pitchFamily="34" charset="0"/>
                        </a:rPr>
                        <a:t>during pouring(reduce pouring rate to allow air to escape); </a:t>
                      </a:r>
                      <a:r>
                        <a:rPr lang="en-US" sz="500" u="none" dirty="0">
                          <a:solidFill>
                            <a:schemeClr val="accent1"/>
                          </a:solidFill>
                          <a:latin typeface="Arial Nova Cond" panose="020B0506020202020204" pitchFamily="34" charset="0"/>
                        </a:rPr>
                        <a:t>pin holes</a:t>
                      </a:r>
                      <a:r>
                        <a:rPr lang="en-US" sz="500" u="none" dirty="0">
                          <a:latin typeface="Arial Nova Cond" panose="020B0506020202020204" pitchFamily="34" charset="0"/>
                        </a:rPr>
                        <a:t>:</a:t>
                      </a:r>
                      <a:r>
                        <a:rPr lang="en-SG" sz="500" u="none" dirty="0">
                          <a:latin typeface="Arial Nova Cond" panose="020B0506020202020204" pitchFamily="34" charset="0"/>
                        </a:rPr>
                        <a:t> formation </a:t>
                      </a:r>
                      <a:r>
                        <a:rPr lang="en-US" sz="500" u="none" dirty="0">
                          <a:latin typeface="Arial Nova Cond" panose="020B0506020202020204" pitchFamily="34" charset="0"/>
                        </a:rPr>
                        <a:t>of many small gas cavities at surface of the casting (caused by gases released by surrounding sand); </a:t>
                      </a:r>
                      <a:r>
                        <a:rPr lang="en-US" sz="500" u="none" dirty="0">
                          <a:solidFill>
                            <a:schemeClr val="accent1"/>
                          </a:solidFill>
                          <a:latin typeface="Arial Nova Cond" panose="020B0506020202020204" pitchFamily="34" charset="0"/>
                        </a:rPr>
                        <a:t>penetration</a:t>
                      </a:r>
                      <a:r>
                        <a:rPr lang="en-US" sz="500" u="none" dirty="0">
                          <a:latin typeface="Arial Nova Cond" panose="020B0506020202020204" pitchFamily="34" charset="0"/>
                        </a:rPr>
                        <a:t>: fluidity of liquid metal is high, it may penetrate into sand mold/core,(change metal/reduce pouring temp)</a:t>
                      </a:r>
                      <a:r>
                        <a:rPr lang="en-SG" sz="500" u="none" dirty="0">
                          <a:latin typeface="Arial Nova Cond" panose="020B0506020202020204" pitchFamily="34" charset="0"/>
                        </a:rPr>
                        <a:t>; </a:t>
                      </a:r>
                      <a:r>
                        <a:rPr lang="en-SG" sz="500" u="none" dirty="0" err="1">
                          <a:solidFill>
                            <a:schemeClr val="accent1"/>
                          </a:solidFill>
                          <a:latin typeface="Arial Nova Cond" panose="020B0506020202020204" pitchFamily="34" charset="0"/>
                        </a:rPr>
                        <a:t>mold</a:t>
                      </a:r>
                      <a:r>
                        <a:rPr lang="en-SG" sz="500" u="none" dirty="0">
                          <a:solidFill>
                            <a:schemeClr val="accent1"/>
                          </a:solidFill>
                          <a:latin typeface="Arial Nova Cond" panose="020B0506020202020204" pitchFamily="34" charset="0"/>
                        </a:rPr>
                        <a:t> shift</a:t>
                      </a:r>
                      <a:r>
                        <a:rPr lang="en-SG" sz="500" u="none" dirty="0">
                          <a:latin typeface="Arial Nova Cond" panose="020B0506020202020204" pitchFamily="34" charset="0"/>
                        </a:rPr>
                        <a:t>: </a:t>
                      </a:r>
                      <a:r>
                        <a:rPr lang="en-US" sz="500" u="none" dirty="0">
                          <a:latin typeface="Arial Nova Cond" panose="020B0506020202020204" pitchFamily="34" charset="0"/>
                        </a:rPr>
                        <a:t>step in the cast product at parting line caused by sidewise relative displacement of cope &amp; drag</a:t>
                      </a:r>
                      <a:r>
                        <a:rPr lang="en-SG" sz="500" u="none" dirty="0">
                          <a:latin typeface="Arial Nova Cond" panose="020B0506020202020204" pitchFamily="34" charset="0"/>
                        </a:rPr>
                        <a:t>; </a:t>
                      </a:r>
                      <a:r>
                        <a:rPr lang="en-SG" sz="500" u="none" dirty="0" err="1">
                          <a:solidFill>
                            <a:schemeClr val="accent1"/>
                          </a:solidFill>
                          <a:latin typeface="Arial Nova Cond" panose="020B0506020202020204" pitchFamily="34" charset="0"/>
                        </a:rPr>
                        <a:t>mold</a:t>
                      </a:r>
                      <a:r>
                        <a:rPr lang="en-SG" sz="500" u="none" dirty="0">
                          <a:solidFill>
                            <a:schemeClr val="accent1"/>
                          </a:solidFill>
                          <a:latin typeface="Arial Nova Cond" panose="020B0506020202020204" pitchFamily="34" charset="0"/>
                        </a:rPr>
                        <a:t> crack</a:t>
                      </a:r>
                      <a:r>
                        <a:rPr lang="en-SG" sz="500" u="none" dirty="0">
                          <a:latin typeface="Arial Nova Cond" panose="020B0506020202020204" pitchFamily="34" charset="0"/>
                        </a:rPr>
                        <a:t>: </a:t>
                      </a:r>
                      <a:r>
                        <a:rPr lang="en-US" sz="500" u="none" dirty="0">
                          <a:latin typeface="Arial Nova Cond" panose="020B0506020202020204" pitchFamily="34" charset="0"/>
                        </a:rPr>
                        <a:t>occurs when a crack develops in the mold, into which liquid metal can seep to form a “fin” on the final casting(increase density of sand mold); </a:t>
                      </a:r>
                      <a:r>
                        <a:rPr lang="en-US" sz="500" u="none" dirty="0">
                          <a:solidFill>
                            <a:srgbClr val="C00000"/>
                          </a:solidFill>
                          <a:latin typeface="Arial Nova Cond" panose="020B0506020202020204" pitchFamily="34" charset="0"/>
                        </a:rPr>
                        <a:t>Product Design Considerations</a:t>
                      </a:r>
                      <a:r>
                        <a:rPr lang="en-US" sz="500" u="none" dirty="0">
                          <a:latin typeface="Arial Nova Cond" panose="020B0506020202020204" pitchFamily="34" charset="0"/>
                        </a:rPr>
                        <a:t>: avoiding unnecessary complexities, blend sharp edges, uniform section thickness(use chills); draft angle (aid in removal of the part from the mold); eliminate use of core; </a:t>
                      </a:r>
                      <a:r>
                        <a:rPr lang="en-US" sz="500" i="0" dirty="0">
                          <a:latin typeface="Arial Nova Cond" panose="020B0506020202020204" pitchFamily="34" charset="0"/>
                        </a:rPr>
                        <a:t>sand casting: poor dimensional accuracies &amp; finish (need machining); die/investment casting: good dimensional accuracies &amp; finish</a:t>
                      </a:r>
                    </a:p>
                  </a:txBody>
                  <a:tcPr/>
                </a:tc>
                <a:tc>
                  <a:txBody>
                    <a:bodyPr/>
                    <a:lstStyle/>
                    <a:p>
                      <a:r>
                        <a:rPr lang="en-US" sz="500" u="none" dirty="0">
                          <a:solidFill>
                            <a:srgbClr val="C00000"/>
                          </a:solidFill>
                          <a:latin typeface="Arial Nova Cond" panose="020B0506020202020204" pitchFamily="34" charset="0"/>
                        </a:rPr>
                        <a:t>expandable mold casting</a:t>
                      </a:r>
                      <a:r>
                        <a:rPr lang="en-US" sz="500" u="none" dirty="0">
                          <a:latin typeface="Arial Nova Cond" panose="020B0506020202020204" pitchFamily="34" charset="0"/>
                        </a:rPr>
                        <a:t>: </a:t>
                      </a:r>
                      <a:r>
                        <a:rPr lang="en-US" sz="500" dirty="0">
                          <a:solidFill>
                            <a:schemeClr val="accent1"/>
                          </a:solidFill>
                          <a:latin typeface="Arial Nova Cond" panose="020B0506020202020204" pitchFamily="34" charset="0"/>
                        </a:rPr>
                        <a:t>sand casting</a:t>
                      </a:r>
                      <a:r>
                        <a:rPr lang="en-US" sz="500" dirty="0">
                          <a:latin typeface="Arial Nova Cond" panose="020B0506020202020204" pitchFamily="34" charset="0"/>
                        </a:rPr>
                        <a:t>: (most </a:t>
                      </a:r>
                      <a:r>
                        <a:rPr lang="en-US" sz="500" dirty="0" err="1">
                          <a:latin typeface="Arial Nova Cond" panose="020B0506020202020204" pitchFamily="34" charset="0"/>
                        </a:rPr>
                        <a:t>popz</a:t>
                      </a:r>
                      <a:r>
                        <a:rPr lang="en-US" sz="500" dirty="0">
                          <a:latin typeface="Arial Nova Cond" panose="020B0506020202020204" pitchFamily="34" charset="0"/>
                        </a:rPr>
                        <a:t>), any size/quantity; </a:t>
                      </a:r>
                      <a:r>
                        <a:rPr lang="en-US" sz="500" dirty="0" err="1">
                          <a:latin typeface="Arial Nova Cond" panose="020B0506020202020204" pitchFamily="34" charset="0"/>
                        </a:rPr>
                        <a:t>i</a:t>
                      </a:r>
                      <a:r>
                        <a:rPr lang="en-SG" sz="500" dirty="0" err="1">
                          <a:latin typeface="Arial Nova Cond" panose="020B0506020202020204" pitchFamily="34" charset="0"/>
                        </a:rPr>
                        <a:t>nvestment</a:t>
                      </a:r>
                      <a:r>
                        <a:rPr lang="en-SG" sz="500" dirty="0">
                          <a:latin typeface="Arial Nova Cond" panose="020B0506020202020204" pitchFamily="34" charset="0"/>
                        </a:rPr>
                        <a:t> casting; </a:t>
                      </a:r>
                      <a:r>
                        <a:rPr lang="en-US" sz="500" dirty="0">
                          <a:latin typeface="Arial Nova Cond" panose="020B0506020202020204" pitchFamily="34" charset="0"/>
                        </a:rPr>
                        <a:t>shell/ vacuum molding; plaster/ceramic mold, expanded polystyrene process; </a:t>
                      </a:r>
                      <a:r>
                        <a:rPr lang="en-US" sz="500" dirty="0">
                          <a:solidFill>
                            <a:schemeClr val="accent1"/>
                          </a:solidFill>
                          <a:latin typeface="Arial Nova Cond" panose="020B0506020202020204" pitchFamily="34" charset="0"/>
                        </a:rPr>
                        <a:t>Cons</a:t>
                      </a:r>
                      <a:r>
                        <a:rPr lang="en-US" sz="500" dirty="0">
                          <a:latin typeface="Arial Nova Cond" panose="020B0506020202020204" pitchFamily="34" charset="0"/>
                        </a:rPr>
                        <a:t>: new mold required for every casting;</a:t>
                      </a:r>
                      <a:r>
                        <a:rPr lang="en-US" sz="500" u="none" dirty="0">
                          <a:latin typeface="Arial Nova Cond" panose="020B0506020202020204" pitchFamily="34" charset="0"/>
                        </a:rPr>
                        <a:t> </a:t>
                      </a:r>
                      <a:r>
                        <a:rPr lang="en-US" sz="500" u="none" dirty="0">
                          <a:solidFill>
                            <a:srgbClr val="C00000"/>
                          </a:solidFill>
                          <a:latin typeface="Arial Nova Cond" panose="020B0506020202020204" pitchFamily="34" charset="0"/>
                        </a:rPr>
                        <a:t>Investment Casting</a:t>
                      </a:r>
                      <a:r>
                        <a:rPr lang="en-SG" sz="500" u="none" dirty="0">
                          <a:solidFill>
                            <a:srgbClr val="C00000"/>
                          </a:solidFill>
                          <a:latin typeface="Arial Nova Cond" panose="020B0506020202020204" pitchFamily="34" charset="0"/>
                        </a:rPr>
                        <a:t> (Lost Wax Process):</a:t>
                      </a:r>
                      <a:r>
                        <a:rPr lang="en-US" sz="500" dirty="0">
                          <a:latin typeface="Arial Nova Cond" panose="020B0506020202020204" pitchFamily="34" charset="0"/>
                        </a:rPr>
                        <a:t>pattern made of wax is coated with a refractory material to make the mold, wax is melted away prior to pouring molten metal, a precision casting process; </a:t>
                      </a:r>
                      <a:r>
                        <a:rPr lang="en-SG" sz="500" dirty="0">
                          <a:solidFill>
                            <a:schemeClr val="accent1"/>
                          </a:solidFill>
                          <a:latin typeface="Arial Nova Cond" panose="020B0506020202020204" pitchFamily="34" charset="0"/>
                        </a:rPr>
                        <a:t>pros</a:t>
                      </a:r>
                      <a:r>
                        <a:rPr lang="en-SG" sz="500" dirty="0">
                          <a:latin typeface="Arial Nova Cond" panose="020B0506020202020204" pitchFamily="34" charset="0"/>
                        </a:rPr>
                        <a:t>: </a:t>
                      </a:r>
                      <a:r>
                        <a:rPr lang="en-US" sz="500" dirty="0">
                          <a:latin typeface="Arial Nova Cond" panose="020B0506020202020204" pitchFamily="34" charset="0"/>
                        </a:rPr>
                        <a:t>Parts of great complexity &amp; intricacy can be cast; close dimensional control &amp; good surface finish; Wax can be recovered for reuse; a net shape process - more machining is not normally required;</a:t>
                      </a:r>
                      <a:r>
                        <a:rPr lang="en-US" sz="500" dirty="0">
                          <a:solidFill>
                            <a:schemeClr val="accent1"/>
                          </a:solidFill>
                          <a:latin typeface="Arial Nova Cond" panose="020B0506020202020204" pitchFamily="34" charset="0"/>
                        </a:rPr>
                        <a:t> cons</a:t>
                      </a:r>
                      <a:r>
                        <a:rPr lang="en-US" sz="500" dirty="0">
                          <a:latin typeface="Arial Nova Cond" panose="020B0506020202020204" pitchFamily="34" charset="0"/>
                        </a:rPr>
                        <a:t>: Many processing steps; expensive;</a:t>
                      </a:r>
                      <a:r>
                        <a:rPr lang="en-US" sz="500" u="none" dirty="0">
                          <a:latin typeface="Arial Nova Cond" panose="020B0506020202020204" pitchFamily="34" charset="0"/>
                        </a:rPr>
                        <a:t> </a:t>
                      </a:r>
                      <a:r>
                        <a:rPr lang="en-US" sz="500" u="none" dirty="0">
                          <a:solidFill>
                            <a:srgbClr val="C00000"/>
                          </a:solidFill>
                          <a:latin typeface="Arial Nova Cond" panose="020B0506020202020204" pitchFamily="34" charset="0"/>
                        </a:rPr>
                        <a:t>Permanent Molding Casting Processes</a:t>
                      </a:r>
                      <a:r>
                        <a:rPr lang="en-US" sz="500" u="none" dirty="0">
                          <a:latin typeface="Arial Nova Cond" panose="020B0506020202020204" pitchFamily="34" charset="0"/>
                        </a:rPr>
                        <a:t>: </a:t>
                      </a:r>
                      <a:r>
                        <a:rPr lang="en-US" sz="500" u="none" dirty="0">
                          <a:solidFill>
                            <a:schemeClr val="accent1"/>
                          </a:solidFill>
                          <a:latin typeface="Arial Nova Cond" panose="020B0506020202020204" pitchFamily="34" charset="0"/>
                        </a:rPr>
                        <a:t>p</a:t>
                      </a:r>
                      <a:r>
                        <a:rPr lang="en-US" sz="500" dirty="0">
                          <a:solidFill>
                            <a:schemeClr val="accent1"/>
                          </a:solidFill>
                          <a:latin typeface="Arial Nova Cond" panose="020B0506020202020204" pitchFamily="34" charset="0"/>
                        </a:rPr>
                        <a:t>ros</a:t>
                      </a:r>
                      <a:r>
                        <a:rPr lang="en-US" sz="500" dirty="0">
                          <a:latin typeface="Arial Nova Cond" panose="020B0506020202020204" pitchFamily="34" charset="0"/>
                        </a:rPr>
                        <a:t>: mold is reused many times, good dem control &amp; surface finish; </a:t>
                      </a:r>
                      <a:r>
                        <a:rPr lang="en-US" sz="500" dirty="0">
                          <a:solidFill>
                            <a:schemeClr val="accent1"/>
                          </a:solidFill>
                          <a:latin typeface="Arial Nova Cond" panose="020B0506020202020204" pitchFamily="34" charset="0"/>
                        </a:rPr>
                        <a:t>cons</a:t>
                      </a:r>
                      <a:r>
                        <a:rPr lang="en-US" sz="500" dirty="0">
                          <a:latin typeface="Arial Nova Cond" panose="020B0506020202020204" pitchFamily="34" charset="0"/>
                        </a:rPr>
                        <a:t>: limited to metals of lower melting point; simpler part geometries compared to sand casting cause of the need to open mold; high cost; </a:t>
                      </a:r>
                      <a:r>
                        <a:rPr lang="en-US" sz="500" dirty="0">
                          <a:solidFill>
                            <a:schemeClr val="accent1"/>
                          </a:solidFill>
                          <a:latin typeface="Arial Nova Cond" panose="020B0506020202020204" pitchFamily="34" charset="0"/>
                        </a:rPr>
                        <a:t>e.g. </a:t>
                      </a:r>
                      <a:r>
                        <a:rPr lang="en-US" sz="500" dirty="0">
                          <a:latin typeface="Arial Nova Cond" panose="020B0506020202020204" pitchFamily="34" charset="0"/>
                        </a:rPr>
                        <a:t>basic permanent mold casting, die casting, Squeeze casting, Centrifugal Casting; </a:t>
                      </a:r>
                      <a:r>
                        <a:rPr lang="en-US" sz="500" u="none" dirty="0">
                          <a:solidFill>
                            <a:srgbClr val="C00000"/>
                          </a:solidFill>
                          <a:latin typeface="Arial Nova Cond" panose="020B0506020202020204" pitchFamily="34" charset="0"/>
                        </a:rPr>
                        <a:t>basic permanent mold process</a:t>
                      </a:r>
                      <a:r>
                        <a:rPr lang="en-US" sz="500" u="none" dirty="0">
                          <a:latin typeface="Arial Nova Cond" panose="020B0506020202020204" pitchFamily="34" charset="0"/>
                        </a:rPr>
                        <a:t>: u</a:t>
                      </a:r>
                      <a:r>
                        <a:rPr lang="en-US" sz="500" dirty="0">
                          <a:latin typeface="Arial Nova Cond" panose="020B0506020202020204" pitchFamily="34" charset="0"/>
                        </a:rPr>
                        <a:t>ses a metal mold constructed of 2 sections designed for easy, precise opening &amp; closing; molds used for casting lower melting point alloys (steel or cast iron);molds used for casting steel must be made of refractory material, due to the very high pouring temps; </a:t>
                      </a:r>
                      <a:r>
                        <a:rPr lang="en-US" sz="500" u="none" dirty="0">
                          <a:solidFill>
                            <a:srgbClr val="C00000"/>
                          </a:solidFill>
                          <a:latin typeface="Arial Nova Cond" panose="020B0506020202020204" pitchFamily="34" charset="0"/>
                        </a:rPr>
                        <a:t>Die Casting: </a:t>
                      </a:r>
                      <a:r>
                        <a:rPr lang="en-US" sz="500" u="none" dirty="0">
                          <a:latin typeface="Arial Nova Cond" panose="020B0506020202020204" pitchFamily="34" charset="0"/>
                        </a:rPr>
                        <a:t>molten metal is injected into mold cavity under high pressure; pressure maintained during solidification, then mold is opened &amp; part is removed; </a:t>
                      </a:r>
                      <a:r>
                        <a:rPr lang="en-US" sz="500" u="none" dirty="0">
                          <a:solidFill>
                            <a:schemeClr val="accent1"/>
                          </a:solidFill>
                          <a:latin typeface="Arial Nova Cond" panose="020B0506020202020204" pitchFamily="34" charset="0"/>
                        </a:rPr>
                        <a:t>pros</a:t>
                      </a:r>
                      <a:r>
                        <a:rPr lang="en-US" sz="500" u="none" dirty="0">
                          <a:latin typeface="Arial Nova Cond" panose="020B0506020202020204" pitchFamily="34" charset="0"/>
                        </a:rPr>
                        <a:t>: large production; Good accuracy &amp; surface finish; thin sections possible; rapid cooling(small grain size &amp; good strength); </a:t>
                      </a:r>
                      <a:r>
                        <a:rPr lang="en-US" sz="500" u="none" dirty="0">
                          <a:solidFill>
                            <a:schemeClr val="accent1"/>
                          </a:solidFill>
                          <a:latin typeface="Arial Nova Cond" panose="020B0506020202020204" pitchFamily="34" charset="0"/>
                        </a:rPr>
                        <a:t>cons</a:t>
                      </a:r>
                      <a:r>
                        <a:rPr lang="en-US" sz="500" u="none" dirty="0">
                          <a:latin typeface="Arial Nova Cond" panose="020B0506020202020204" pitchFamily="34" charset="0"/>
                        </a:rPr>
                        <a:t>: Generally limited to metals with low melting points; part geometry must allow removal from the die; </a:t>
                      </a:r>
                      <a:r>
                        <a:rPr lang="en-US" sz="500" u="none" dirty="0">
                          <a:solidFill>
                            <a:srgbClr val="C00000"/>
                          </a:solidFill>
                          <a:latin typeface="Arial Nova Cond" panose="020B0506020202020204" pitchFamily="34" charset="0"/>
                        </a:rPr>
                        <a:t>die casting machines</a:t>
                      </a:r>
                      <a:r>
                        <a:rPr lang="en-US" sz="500" u="none" dirty="0">
                          <a:latin typeface="Arial Nova Cond" panose="020B0506020202020204" pitchFamily="34" charset="0"/>
                        </a:rPr>
                        <a:t>: </a:t>
                      </a:r>
                      <a:r>
                        <a:rPr lang="en-US" sz="500" u="none" dirty="0">
                          <a:solidFill>
                            <a:schemeClr val="accent1"/>
                          </a:solidFill>
                          <a:latin typeface="Arial Nova Cond" panose="020B0506020202020204" pitchFamily="34" charset="0"/>
                        </a:rPr>
                        <a:t>h</a:t>
                      </a:r>
                      <a:r>
                        <a:rPr lang="en-SG" sz="500" i="0" u="none" dirty="0" err="1">
                          <a:solidFill>
                            <a:schemeClr val="accent1"/>
                          </a:solidFill>
                          <a:latin typeface="Arial Nova Cond" panose="020B0506020202020204" pitchFamily="34" charset="0"/>
                        </a:rPr>
                        <a:t>ot</a:t>
                      </a:r>
                      <a:r>
                        <a:rPr lang="en-SG" sz="500" i="0" u="none" dirty="0">
                          <a:solidFill>
                            <a:schemeClr val="accent1"/>
                          </a:solidFill>
                          <a:latin typeface="Arial Nova Cond" panose="020B0506020202020204" pitchFamily="34" charset="0"/>
                        </a:rPr>
                        <a:t> chamber die casting</a:t>
                      </a:r>
                      <a:r>
                        <a:rPr lang="en-SG" sz="500" i="0" u="none" dirty="0">
                          <a:latin typeface="Arial Nova Cond" panose="020B0506020202020204" pitchFamily="34" charset="0"/>
                        </a:rPr>
                        <a:t>: m</a:t>
                      </a:r>
                      <a:r>
                        <a:rPr lang="en-US" sz="500" i="0" dirty="0" err="1">
                          <a:latin typeface="Arial Nova Cond" panose="020B0506020202020204" pitchFamily="34" charset="0"/>
                        </a:rPr>
                        <a:t>etal</a:t>
                      </a:r>
                      <a:r>
                        <a:rPr lang="en-US" sz="500" i="0" dirty="0">
                          <a:latin typeface="Arial Nova Cond" panose="020B0506020202020204" pitchFamily="34" charset="0"/>
                        </a:rPr>
                        <a:t> is melted in a container, and a piston injects liquid metal under high pressure into the die; </a:t>
                      </a:r>
                      <a:r>
                        <a:rPr lang="en-SG" sz="500" i="0" u="none" dirty="0">
                          <a:solidFill>
                            <a:schemeClr val="accent1"/>
                          </a:solidFill>
                          <a:latin typeface="Arial Nova Cond" panose="020B0506020202020204" pitchFamily="34" charset="0"/>
                        </a:rPr>
                        <a:t>cold chamber die casting</a:t>
                      </a:r>
                      <a:r>
                        <a:rPr lang="en-SG" sz="500" i="0" u="none" dirty="0">
                          <a:latin typeface="Arial Nova Cond" panose="020B0506020202020204" pitchFamily="34" charset="0"/>
                        </a:rPr>
                        <a:t>: m</a:t>
                      </a:r>
                      <a:r>
                        <a:rPr lang="en-US" sz="500" i="0" dirty="0" err="1">
                          <a:latin typeface="Arial Nova Cond" panose="020B0506020202020204" pitchFamily="34" charset="0"/>
                        </a:rPr>
                        <a:t>olten</a:t>
                      </a:r>
                      <a:r>
                        <a:rPr lang="en-US" sz="500" i="0" dirty="0">
                          <a:latin typeface="Arial Nova Cond" panose="020B0506020202020204" pitchFamily="34" charset="0"/>
                        </a:rPr>
                        <a:t> metal is poured into a unheated chamber from an external melting container, and a piston injects metal under high pressure into the die cavity; hot chamber higher production for low melting </a:t>
                      </a:r>
                      <a:r>
                        <a:rPr lang="en-US" sz="500" i="0" dirty="0" err="1">
                          <a:latin typeface="Arial Nova Cond" panose="020B0506020202020204" pitchFamily="34" charset="0"/>
                        </a:rPr>
                        <a:t>pt</a:t>
                      </a:r>
                      <a:r>
                        <a:rPr lang="en-US" sz="500" i="0" dirty="0">
                          <a:latin typeface="Arial Nova Cond" panose="020B0506020202020204" pitchFamily="34" charset="0"/>
                        </a:rPr>
                        <a:t> alloys; </a:t>
                      </a:r>
                      <a:r>
                        <a:rPr lang="en-US" sz="500" u="none" dirty="0">
                          <a:solidFill>
                            <a:schemeClr val="accent1"/>
                          </a:solidFill>
                          <a:latin typeface="Arial Nova Cond" panose="020B0506020202020204" pitchFamily="34" charset="0"/>
                        </a:rPr>
                        <a:t>diff</a:t>
                      </a:r>
                      <a:r>
                        <a:rPr lang="en-US" sz="500" u="none" dirty="0">
                          <a:latin typeface="Arial Nova Cond" panose="020B0506020202020204" pitchFamily="34" charset="0"/>
                        </a:rPr>
                        <a:t>: how material poured into die; </a:t>
                      </a:r>
                      <a:r>
                        <a:rPr lang="en-US" sz="500" i="0" dirty="0">
                          <a:solidFill>
                            <a:srgbClr val="C00000"/>
                          </a:solidFill>
                          <a:latin typeface="Arial Nova Cond" panose="020B0506020202020204" pitchFamily="34" charset="0"/>
                        </a:rPr>
                        <a:t>m</a:t>
                      </a:r>
                      <a:r>
                        <a:rPr lang="en-US" sz="500" u="none" dirty="0">
                          <a:solidFill>
                            <a:srgbClr val="C00000"/>
                          </a:solidFill>
                          <a:latin typeface="Arial Nova Cond" panose="020B0506020202020204" pitchFamily="34" charset="0"/>
                        </a:rPr>
                        <a:t>olds for die casting</a:t>
                      </a:r>
                      <a:r>
                        <a:rPr lang="en-US" sz="500" u="none" dirty="0">
                          <a:latin typeface="Arial Nova Cond" panose="020B0506020202020204" pitchFamily="34" charset="0"/>
                        </a:rPr>
                        <a:t>: mostly steel; tungsten &amp; molybdenum (good refractory qualities) used to die cast steel &amp; cast iron; ejector pins required to remove part from die when it opens; lubricants sprayed onto cavity surfaces to prevent sticking (better heat transfer between metal &amp; die)</a:t>
                      </a:r>
                    </a:p>
                    <a:p>
                      <a:r>
                        <a:rPr lang="en-US" sz="500" u="none" dirty="0">
                          <a:solidFill>
                            <a:srgbClr val="7030A0"/>
                          </a:solidFill>
                          <a:latin typeface="Arial Nova Cond" panose="020B0506020202020204" pitchFamily="34" charset="0"/>
                        </a:rPr>
                        <a:t>3</a:t>
                      </a:r>
                      <a:r>
                        <a:rPr lang="en-US" sz="500" u="none" dirty="0">
                          <a:latin typeface="Arial Nova Cond" panose="020B0506020202020204" pitchFamily="34" charset="0"/>
                        </a:rPr>
                        <a:t> - </a:t>
                      </a:r>
                      <a:r>
                        <a:rPr lang="en-SG" sz="500" dirty="0">
                          <a:solidFill>
                            <a:srgbClr val="7030A0"/>
                          </a:solidFill>
                          <a:latin typeface="Arial Nova Cond" panose="020B0506020202020204" pitchFamily="34" charset="0"/>
                        </a:rPr>
                        <a:t>shear stress = F/A</a:t>
                      </a:r>
                      <a:r>
                        <a:rPr lang="en-SG" sz="500" dirty="0">
                          <a:latin typeface="Arial Nova Cond" panose="020B0506020202020204" pitchFamily="34" charset="0"/>
                        </a:rPr>
                        <a:t>, F: applied force, A:area force applied</a:t>
                      </a:r>
                      <a:r>
                        <a:rPr lang="en-US" sz="500" u="none" dirty="0">
                          <a:latin typeface="Arial Nova Cond" panose="020B0506020202020204" pitchFamily="34" charset="0"/>
                        </a:rPr>
                        <a:t>; </a:t>
                      </a:r>
                      <a:r>
                        <a:rPr lang="en-US" sz="500" u="none" dirty="0">
                          <a:solidFill>
                            <a:srgbClr val="7030A0"/>
                          </a:solidFill>
                          <a:latin typeface="Arial Nova Cond" panose="020B0506020202020204" pitchFamily="34" charset="0"/>
                        </a:rPr>
                        <a:t>shear strain = </a:t>
                      </a:r>
                      <a:r>
                        <a:rPr lang="en-US" sz="500" dirty="0">
                          <a:solidFill>
                            <a:srgbClr val="7030A0"/>
                          </a:solidFill>
                          <a:latin typeface="Arial Nova Cond" panose="020B0506020202020204" pitchFamily="34" charset="0"/>
                        </a:rPr>
                        <a:t>δ/b</a:t>
                      </a:r>
                      <a:r>
                        <a:rPr lang="en-US" sz="500" u="none" dirty="0">
                          <a:latin typeface="Arial Nova Cond" panose="020B0506020202020204" pitchFamily="34" charset="0"/>
                        </a:rPr>
                        <a:t>; </a:t>
                      </a:r>
                      <a:r>
                        <a:rPr lang="en-US" sz="500" dirty="0">
                          <a:latin typeface="Arial Nova Cond" panose="020B0506020202020204" pitchFamily="34" charset="0"/>
                        </a:rPr>
                        <a:t>δ: deflection of element, b: </a:t>
                      </a:r>
                      <a:r>
                        <a:rPr lang="en-US" sz="500" dirty="0" err="1">
                          <a:latin typeface="Arial Nova Cond" panose="020B0506020202020204" pitchFamily="34" charset="0"/>
                        </a:rPr>
                        <a:t>dist</a:t>
                      </a:r>
                      <a:r>
                        <a:rPr lang="en-US" sz="500" dirty="0">
                          <a:latin typeface="Arial Nova Cond" panose="020B0506020202020204" pitchFamily="34" charset="0"/>
                        </a:rPr>
                        <a:t> where deflection occurs</a:t>
                      </a:r>
                      <a:r>
                        <a:rPr lang="en-SG" sz="500" dirty="0">
                          <a:latin typeface="Arial Nova Cond" panose="020B0506020202020204" pitchFamily="34" charset="0"/>
                        </a:rPr>
                        <a:t>;</a:t>
                      </a:r>
                    </a:p>
                    <a:p>
                      <a:r>
                        <a:rPr lang="en-US" sz="500" dirty="0">
                          <a:latin typeface="Arial Nova Cond" panose="020B0506020202020204" pitchFamily="34" charset="0"/>
                        </a:rPr>
                        <a:t>Shear strength can be estimated from tensile strength: S ≅ 0.7(TS); bulk deformation: </a:t>
                      </a:r>
                      <a:r>
                        <a:rPr lang="en-US" sz="500" dirty="0" err="1">
                          <a:latin typeface="Arial Nova Cond" panose="020B0506020202020204" pitchFamily="34" charset="0"/>
                        </a:rPr>
                        <a:t>rolling,forging,extrusion&amp;wire</a:t>
                      </a:r>
                      <a:r>
                        <a:rPr lang="en-US" sz="500" dirty="0">
                          <a:latin typeface="Arial Nova Cond" panose="020B0506020202020204" pitchFamily="34" charset="0"/>
                        </a:rPr>
                        <a:t>/bar drawing; pros of sheet metal part: high </a:t>
                      </a:r>
                      <a:r>
                        <a:rPr lang="en-US" sz="500" dirty="0" err="1">
                          <a:latin typeface="Arial Nova Cond" panose="020B0506020202020204" pitchFamily="34" charset="0"/>
                        </a:rPr>
                        <a:t>strength,good</a:t>
                      </a:r>
                      <a:r>
                        <a:rPr lang="en-US" sz="500" dirty="0">
                          <a:latin typeface="Arial Nova Cond" panose="020B0506020202020204" pitchFamily="34" charset="0"/>
                        </a:rPr>
                        <a:t> dim accuracy/surface finish; low cost; mass production; shear edge parts: rollover: depression made by punch prior to cutting, burnish: smooth region - from penetration of punch prior to fracture, fracture zone: rough surface due to fracture of metal as punch goes down, burr: sharp corner edge due to elongation of metal during final stage of separation</a:t>
                      </a:r>
                    </a:p>
                    <a:p>
                      <a:r>
                        <a:rPr lang="en-US" sz="500" dirty="0">
                          <a:latin typeface="Arial Nova Cond" panose="020B0506020202020204" pitchFamily="34" charset="0"/>
                        </a:rPr>
                        <a:t>For both punching &amp; blanking: </a:t>
                      </a:r>
                      <a:r>
                        <a:rPr lang="en-US" sz="500" dirty="0">
                          <a:solidFill>
                            <a:srgbClr val="7030A0"/>
                          </a:solidFill>
                          <a:latin typeface="Arial Nova Cond" panose="020B0506020202020204" pitchFamily="34" charset="0"/>
                        </a:rPr>
                        <a:t>Die size = punch </a:t>
                      </a:r>
                    </a:p>
                    <a:p>
                      <a:r>
                        <a:rPr lang="en-US" sz="500" dirty="0">
                          <a:solidFill>
                            <a:srgbClr val="7030A0"/>
                          </a:solidFill>
                          <a:latin typeface="Arial Nova Cond" panose="020B0506020202020204" pitchFamily="34" charset="0"/>
                        </a:rPr>
                        <a:t>size + 2 x clearance; Clearance c = allowance </a:t>
                      </a:r>
                    </a:p>
                    <a:p>
                      <a:r>
                        <a:rPr lang="en-US" sz="500" dirty="0">
                          <a:solidFill>
                            <a:srgbClr val="7030A0"/>
                          </a:solidFill>
                          <a:latin typeface="Arial Nova Cond" panose="020B0506020202020204" pitchFamily="34" charset="0"/>
                        </a:rPr>
                        <a:t>x thickness; </a:t>
                      </a:r>
                      <a:r>
                        <a:rPr lang="en-US" sz="500" dirty="0">
                          <a:latin typeface="Arial Nova Cond" panose="020B0506020202020204" pitchFamily="34" charset="0"/>
                        </a:rPr>
                        <a:t>Punching: </a:t>
                      </a:r>
                      <a:r>
                        <a:rPr lang="en-US" sz="500" dirty="0">
                          <a:solidFill>
                            <a:schemeClr val="accent1"/>
                          </a:solidFill>
                          <a:latin typeface="Arial Nova Cond" panose="020B0506020202020204" pitchFamily="34" charset="0"/>
                        </a:rPr>
                        <a:t>hole size = punch size,</a:t>
                      </a:r>
                    </a:p>
                    <a:p>
                      <a:r>
                        <a:rPr lang="en-US" sz="500" dirty="0">
                          <a:solidFill>
                            <a:schemeClr val="accent1"/>
                          </a:solidFill>
                          <a:latin typeface="Arial Nova Cond" panose="020B0506020202020204" pitchFamily="34" charset="0"/>
                        </a:rPr>
                        <a:t>- hole punch diameter = Dh; hole die diameter </a:t>
                      </a:r>
                    </a:p>
                    <a:p>
                      <a:r>
                        <a:rPr lang="en-US" sz="500" dirty="0">
                          <a:solidFill>
                            <a:schemeClr val="accent1"/>
                          </a:solidFill>
                          <a:latin typeface="Arial Nova Cond" panose="020B0506020202020204" pitchFamily="34" charset="0"/>
                        </a:rPr>
                        <a:t>= Dh + 2c</a:t>
                      </a:r>
                      <a:r>
                        <a:rPr lang="en-US" sz="500" dirty="0">
                          <a:latin typeface="Arial Nova Cond" panose="020B0506020202020204" pitchFamily="34" charset="0"/>
                        </a:rPr>
                        <a:t>; Blanking: </a:t>
                      </a:r>
                      <a:r>
                        <a:rPr lang="en-US" sz="500" dirty="0">
                          <a:solidFill>
                            <a:schemeClr val="accent1"/>
                          </a:solidFill>
                          <a:latin typeface="Arial Nova Cond" panose="020B0506020202020204" pitchFamily="34" charset="0"/>
                        </a:rPr>
                        <a:t>blank size = die size</a:t>
                      </a:r>
                    </a:p>
                    <a:p>
                      <a:r>
                        <a:rPr lang="en-US" sz="500" dirty="0">
                          <a:solidFill>
                            <a:schemeClr val="accent1"/>
                          </a:solidFill>
                          <a:latin typeface="Arial Nova Cond" panose="020B0506020202020204" pitchFamily="34" charset="0"/>
                        </a:rPr>
                        <a:t>- blank punch diameter = Db - 2c, blank die </a:t>
                      </a:r>
                    </a:p>
                    <a:p>
                      <a:r>
                        <a:rPr lang="en-US" sz="500" dirty="0">
                          <a:solidFill>
                            <a:schemeClr val="accent1"/>
                          </a:solidFill>
                          <a:latin typeface="Arial Nova Cond" panose="020B0506020202020204" pitchFamily="34" charset="0"/>
                        </a:rPr>
                        <a:t>diameter = Db; </a:t>
                      </a:r>
                      <a:r>
                        <a:rPr lang="en-US" sz="500" dirty="0">
                          <a:solidFill>
                            <a:schemeClr val="tx1"/>
                          </a:solidFill>
                          <a:latin typeface="Arial Nova Cond" panose="020B0506020202020204" pitchFamily="34" charset="0"/>
                        </a:rPr>
                        <a:t>C too small: causes non-optimal fracture and too large forces; C too big: causes oversized burr; angular clearance: allow blank to drop through die, typically 0.25</a:t>
                      </a:r>
                      <a:r>
                        <a:rPr lang="en-US" sz="500" baseline="30000" dirty="0">
                          <a:solidFill>
                            <a:schemeClr val="tx1"/>
                          </a:solidFill>
                          <a:latin typeface="Arial Nova Cond" panose="020B0506020202020204" pitchFamily="34" charset="0"/>
                        </a:rPr>
                        <a:t>o</a:t>
                      </a:r>
                      <a:r>
                        <a:rPr lang="en-US" sz="500" dirty="0">
                          <a:solidFill>
                            <a:schemeClr val="tx1"/>
                          </a:solidFill>
                          <a:latin typeface="Arial Nova Cond" panose="020B0506020202020204" pitchFamily="34" charset="0"/>
                        </a:rPr>
                        <a:t> to 1.5</a:t>
                      </a:r>
                      <a:r>
                        <a:rPr lang="en-US" sz="500" baseline="30000" dirty="0">
                          <a:solidFill>
                            <a:schemeClr val="tx1"/>
                          </a:solidFill>
                          <a:latin typeface="Arial Nova Cond" panose="020B0506020202020204" pitchFamily="34" charset="0"/>
                        </a:rPr>
                        <a:t>o</a:t>
                      </a:r>
                      <a:r>
                        <a:rPr lang="en-US" sz="500" dirty="0">
                          <a:solidFill>
                            <a:schemeClr val="tx1"/>
                          </a:solidFill>
                          <a:latin typeface="Arial Nova Cond" panose="020B0506020202020204" pitchFamily="34" charset="0"/>
                        </a:rPr>
                        <a:t> on each side</a:t>
                      </a:r>
                      <a:r>
                        <a:rPr lang="en-US" sz="500" dirty="0">
                          <a:solidFill>
                            <a:srgbClr val="C00000"/>
                          </a:solidFill>
                          <a:latin typeface="Arial Nova Cond" panose="020B0506020202020204" pitchFamily="34" charset="0"/>
                        </a:rPr>
                        <a:t>; cutting force calculation</a:t>
                      </a:r>
                      <a:r>
                        <a:rPr lang="en-US" sz="500" dirty="0">
                          <a:solidFill>
                            <a:schemeClr val="tx1"/>
                          </a:solidFill>
                          <a:latin typeface="Arial Nova Cond" panose="020B0506020202020204" pitchFamily="34" charset="0"/>
                        </a:rPr>
                        <a:t>: </a:t>
                      </a:r>
                      <a:r>
                        <a:rPr lang="en-US" sz="500" dirty="0">
                          <a:solidFill>
                            <a:srgbClr val="7030A0"/>
                          </a:solidFill>
                          <a:latin typeface="Arial Nova Cond" panose="020B0506020202020204" pitchFamily="34" charset="0"/>
                        </a:rPr>
                        <a:t>F = S t L = 0.7(TS) t L</a:t>
                      </a:r>
                      <a:r>
                        <a:rPr lang="en-US" sz="500" dirty="0">
                          <a:solidFill>
                            <a:schemeClr val="tx1"/>
                          </a:solidFill>
                          <a:latin typeface="Arial Nova Cond" panose="020B0506020202020204" pitchFamily="34" charset="0"/>
                        </a:rPr>
                        <a:t>, S: shear strength, t: thickness, L: perimeter of cut edge; Sheet Metal Bending: V-bending &amp; Edge bending;</a:t>
                      </a:r>
                    </a:p>
                    <a:p>
                      <a:r>
                        <a:rPr lang="en-US" sz="500" dirty="0">
                          <a:solidFill>
                            <a:srgbClr val="C00000"/>
                          </a:solidFill>
                          <a:latin typeface="Arial Nova Cond" panose="020B0506020202020204" pitchFamily="34" charset="0"/>
                        </a:rPr>
                        <a:t>Bend Allowance:</a:t>
                      </a:r>
                    </a:p>
                    <a:p>
                      <a:r>
                        <a:rPr lang="en-US" sz="500" dirty="0">
                          <a:solidFill>
                            <a:schemeClr val="accent1"/>
                          </a:solidFill>
                          <a:latin typeface="Arial Nova Cond" panose="020B0506020202020204" pitchFamily="34" charset="0"/>
                        </a:rPr>
                        <a:t>bending with little stretch:</a:t>
                      </a:r>
                    </a:p>
                    <a:p>
                      <a:r>
                        <a:rPr lang="en-US" sz="500" dirty="0">
                          <a:latin typeface="Arial Nova Cond" panose="020B0506020202020204" pitchFamily="34" charset="0"/>
                        </a:rPr>
                        <a:t>(bend on big material)</a:t>
                      </a:r>
                    </a:p>
                    <a:p>
                      <a:r>
                        <a:rPr lang="en-US" sz="500" dirty="0">
                          <a:latin typeface="Arial Nova Cond" panose="020B0506020202020204" pitchFamily="34" charset="0"/>
                        </a:rPr>
                        <a:t>If R ≥ 2t, </a:t>
                      </a:r>
                      <a:r>
                        <a:rPr lang="en-US" sz="500" dirty="0" err="1">
                          <a:latin typeface="Arial Nova Cond" panose="020B0506020202020204" pitchFamily="34" charset="0"/>
                        </a:rPr>
                        <a:t>K</a:t>
                      </a:r>
                      <a:r>
                        <a:rPr lang="en-US" sz="500" baseline="-25000" dirty="0" err="1">
                          <a:latin typeface="Arial Nova Cond" panose="020B0506020202020204" pitchFamily="34" charset="0"/>
                        </a:rPr>
                        <a:t>ba</a:t>
                      </a:r>
                      <a:r>
                        <a:rPr lang="en-US" sz="500" dirty="0">
                          <a:latin typeface="Arial Nova Cond" panose="020B0506020202020204" pitchFamily="34" charset="0"/>
                        </a:rPr>
                        <a:t> = 0.50</a:t>
                      </a:r>
                    </a:p>
                    <a:p>
                      <a:r>
                        <a:rPr lang="en-US" sz="500" dirty="0">
                          <a:solidFill>
                            <a:schemeClr val="accent1"/>
                          </a:solidFill>
                          <a:latin typeface="Arial Nova Cond" panose="020B0506020202020204" pitchFamily="34" charset="0"/>
                        </a:rPr>
                        <a:t>bending with large stretch</a:t>
                      </a:r>
                      <a:r>
                        <a:rPr lang="en-US" sz="500" dirty="0">
                          <a:latin typeface="Arial Nova Cond" panose="020B0506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500" dirty="0">
                          <a:latin typeface="Arial Nova Cond" panose="020B0506020202020204" pitchFamily="34" charset="0"/>
                        </a:rPr>
                        <a:t>(bend on small material)</a:t>
                      </a:r>
                    </a:p>
                    <a:p>
                      <a:r>
                        <a:rPr lang="en-US" sz="500" dirty="0">
                          <a:latin typeface="Arial Nova Cond" panose="020B0506020202020204" pitchFamily="34" charset="0"/>
                        </a:rPr>
                        <a:t>If R &lt; 2t, </a:t>
                      </a:r>
                      <a:r>
                        <a:rPr lang="en-US" sz="500" dirty="0" err="1">
                          <a:latin typeface="Arial Nova Cond" panose="020B0506020202020204" pitchFamily="34" charset="0"/>
                        </a:rPr>
                        <a:t>K</a:t>
                      </a:r>
                      <a:r>
                        <a:rPr lang="en-US" sz="500" baseline="-25000" dirty="0" err="1">
                          <a:latin typeface="Arial Nova Cond" panose="020B0506020202020204" pitchFamily="34" charset="0"/>
                        </a:rPr>
                        <a:t>ba</a:t>
                      </a:r>
                      <a:r>
                        <a:rPr lang="en-US" sz="500" dirty="0">
                          <a:latin typeface="Arial Nova Cond" panose="020B0506020202020204" pitchFamily="34" charset="0"/>
                        </a:rPr>
                        <a:t> = 0.33</a:t>
                      </a:r>
                    </a:p>
                    <a:p>
                      <a:r>
                        <a:rPr lang="en-US" sz="500" dirty="0" err="1">
                          <a:solidFill>
                            <a:srgbClr val="C00000"/>
                          </a:solidFill>
                          <a:latin typeface="Arial Nova Cond" panose="020B0506020202020204" pitchFamily="34" charset="0"/>
                        </a:rPr>
                        <a:t>springback</a:t>
                      </a:r>
                      <a:r>
                        <a:rPr lang="en-US" sz="500" dirty="0">
                          <a:solidFill>
                            <a:srgbClr val="C00000"/>
                          </a:solidFill>
                          <a:latin typeface="Arial Nova Cond" panose="020B0506020202020204" pitchFamily="34" charset="0"/>
                        </a:rPr>
                        <a:t> compensation:</a:t>
                      </a:r>
                    </a:p>
                    <a:p>
                      <a:r>
                        <a:rPr lang="en-US" sz="500" dirty="0">
                          <a:latin typeface="Arial Nova Cond" panose="020B0506020202020204" pitchFamily="34" charset="0"/>
                        </a:rPr>
                        <a:t>overbending; pressure</a:t>
                      </a:r>
                    </a:p>
                    <a:p>
                      <a:r>
                        <a:rPr lang="en-US" sz="500" dirty="0">
                          <a:solidFill>
                            <a:srgbClr val="C00000"/>
                          </a:solidFill>
                          <a:latin typeface="Arial Nova Cond" panose="020B0506020202020204" pitchFamily="34" charset="0"/>
                        </a:rPr>
                        <a:t>Bending force formula(N):</a:t>
                      </a:r>
                      <a:r>
                        <a:rPr lang="en-US" sz="500" dirty="0">
                          <a:latin typeface="Arial Nova Cond" panose="020B0506020202020204" pitchFamily="34" charset="0"/>
                        </a:rPr>
                        <a:t> TS: tensile strength(MPa); w: part width (direction of bend axis)(mm); D: die opening(mm); t: thickness(mm)</a:t>
                      </a:r>
                    </a:p>
                    <a:p>
                      <a:r>
                        <a:rPr lang="en-SG" sz="500" u="none" dirty="0">
                          <a:solidFill>
                            <a:srgbClr val="C00000"/>
                          </a:solidFill>
                          <a:latin typeface="Arial Nova Cond" panose="020B0506020202020204" pitchFamily="34" charset="0"/>
                        </a:rPr>
                        <a:t>Clearance in Drawing: </a:t>
                      </a:r>
                      <a:r>
                        <a:rPr lang="en-SG" sz="500" u="none" dirty="0">
                          <a:latin typeface="Arial Nova Cond" panose="020B0506020202020204" pitchFamily="34" charset="0"/>
                        </a:rPr>
                        <a:t>c = 1.1t, </a:t>
                      </a:r>
                      <a:r>
                        <a:rPr lang="en-US" sz="500" dirty="0">
                          <a:latin typeface="Arial Nova Cond" panose="020B0506020202020204" pitchFamily="34" charset="0"/>
                        </a:rPr>
                        <a:t>~10% greater than sheet thickness</a:t>
                      </a:r>
                    </a:p>
                    <a:p>
                      <a:r>
                        <a:rPr lang="en-US" sz="500" dirty="0">
                          <a:solidFill>
                            <a:srgbClr val="C00000"/>
                          </a:solidFill>
                          <a:latin typeface="Arial Nova Cond" panose="020B0506020202020204" pitchFamily="34" charset="0"/>
                        </a:rPr>
                        <a:t>Defects in Drawing: </a:t>
                      </a:r>
                      <a:r>
                        <a:rPr lang="en-US" sz="500" i="0" dirty="0">
                          <a:latin typeface="Arial Nova Cond" panose="020B0506020202020204" pitchFamily="34" charset="0"/>
                        </a:rPr>
                        <a:t>wrinkling on flange or wall (due to compression), tearing (due to high tensile stresses), earing (due to </a:t>
                      </a:r>
                      <a:r>
                        <a:rPr lang="en-US" sz="500" i="0" dirty="0" err="1">
                          <a:latin typeface="Arial Nova Cond" panose="020B0506020202020204" pitchFamily="34" charset="0"/>
                        </a:rPr>
                        <a:t>anistropy</a:t>
                      </a:r>
                      <a:r>
                        <a:rPr lang="en-US" sz="500" i="0" dirty="0">
                          <a:latin typeface="Arial Nova Cond" panose="020B0506020202020204" pitchFamily="34" charset="0"/>
                        </a:rPr>
                        <a:t>), and surface scratches (due to poor lubrication, punch/die not smooth)</a:t>
                      </a:r>
                      <a:endParaRPr lang="en-US" sz="500" dirty="0">
                        <a:latin typeface="Arial Nova Cond" panose="020B0506020202020204" pitchFamily="34" charset="0"/>
                      </a:endParaRPr>
                    </a:p>
                    <a:p>
                      <a:r>
                        <a:rPr lang="en-SG" sz="500" u="none" dirty="0" err="1">
                          <a:solidFill>
                            <a:srgbClr val="C00000"/>
                          </a:solidFill>
                          <a:latin typeface="Arial Nova Cond" panose="020B0506020202020204" pitchFamily="34" charset="0"/>
                        </a:rPr>
                        <a:t>blankholder</a:t>
                      </a:r>
                      <a:r>
                        <a:rPr lang="en-SG" sz="500" u="none" dirty="0">
                          <a:solidFill>
                            <a:srgbClr val="C00000"/>
                          </a:solidFill>
                          <a:latin typeface="Arial Nova Cond" panose="020B0506020202020204" pitchFamily="34" charset="0"/>
                        </a:rPr>
                        <a:t> force </a:t>
                      </a:r>
                      <a:r>
                        <a:rPr lang="en-SG" sz="500" dirty="0" err="1">
                          <a:solidFill>
                            <a:srgbClr val="C00000"/>
                          </a:solidFill>
                          <a:latin typeface="Arial Nova Cond" panose="020B0506020202020204" pitchFamily="34" charset="0"/>
                        </a:rPr>
                        <a:t>F</a:t>
                      </a:r>
                      <a:r>
                        <a:rPr lang="en-SG" sz="500" baseline="-25000" dirty="0" err="1">
                          <a:solidFill>
                            <a:srgbClr val="C00000"/>
                          </a:solidFill>
                          <a:latin typeface="Arial Nova Cond" panose="020B0506020202020204" pitchFamily="34" charset="0"/>
                        </a:rPr>
                        <a:t>h</a:t>
                      </a:r>
                      <a:r>
                        <a:rPr lang="en-SG" sz="500" u="none" dirty="0">
                          <a:latin typeface="Arial Nova Cond" panose="020B0506020202020204" pitchFamily="34" charset="0"/>
                        </a:rPr>
                        <a:t>: reduce wrinkles on flange; </a:t>
                      </a:r>
                      <a:r>
                        <a:rPr lang="en-SG" sz="500" dirty="0">
                          <a:solidFill>
                            <a:schemeClr val="accent1"/>
                          </a:solidFill>
                          <a:latin typeface="Arial Nova Cond" panose="020B0506020202020204" pitchFamily="34" charset="0"/>
                        </a:rPr>
                        <a:t>too low</a:t>
                      </a:r>
                      <a:r>
                        <a:rPr lang="en-SG" sz="500" dirty="0">
                          <a:latin typeface="Arial Nova Cond" panose="020B0506020202020204" pitchFamily="34" charset="0"/>
                        </a:rPr>
                        <a:t>: Causes wrinkles; </a:t>
                      </a:r>
                      <a:r>
                        <a:rPr lang="en-SG" sz="500" dirty="0">
                          <a:solidFill>
                            <a:schemeClr val="accent1"/>
                          </a:solidFill>
                          <a:latin typeface="Arial Nova Cond" panose="020B0506020202020204" pitchFamily="34" charset="0"/>
                        </a:rPr>
                        <a:t>too high</a:t>
                      </a:r>
                      <a:r>
                        <a:rPr lang="en-SG" sz="500" dirty="0">
                          <a:latin typeface="Arial Nova Cond" panose="020B0506020202020204" pitchFamily="34" charset="0"/>
                        </a:rPr>
                        <a:t>: prevents metal from flowing into die cavity; may cause tearing due to stretching of metal (more tension)</a:t>
                      </a:r>
                    </a:p>
                    <a:p>
                      <a:r>
                        <a:rPr lang="en-SG" sz="500" dirty="0">
                          <a:solidFill>
                            <a:srgbClr val="C00000"/>
                          </a:solidFill>
                          <a:latin typeface="Arial Nova Cond" panose="020B0506020202020204" pitchFamily="34" charset="0"/>
                        </a:rPr>
                        <a:t>Conditions for drawing feasibility</a:t>
                      </a:r>
                      <a:r>
                        <a:rPr lang="en-SG" sz="500" dirty="0">
                          <a:solidFill>
                            <a:schemeClr val="accent1"/>
                          </a:solidFill>
                          <a:latin typeface="Arial Nova Cond" panose="020B0506020202020204" pitchFamily="34" charset="0"/>
                        </a:rPr>
                        <a:t>: </a:t>
                      </a:r>
                      <a:r>
                        <a:rPr lang="en-US" sz="500" dirty="0">
                          <a:solidFill>
                            <a:schemeClr val="accent1"/>
                          </a:solidFill>
                          <a:latin typeface="Arial Nova Cond" panose="020B0506020202020204" pitchFamily="34" charset="0"/>
                        </a:rPr>
                        <a:t>DR ≤ 2.0, r ≤ 0.50, t/D</a:t>
                      </a:r>
                      <a:r>
                        <a:rPr lang="en-US" sz="500" baseline="-25000" dirty="0">
                          <a:solidFill>
                            <a:schemeClr val="accent1"/>
                          </a:solidFill>
                          <a:latin typeface="Arial Nova Cond" panose="020B0506020202020204" pitchFamily="34" charset="0"/>
                        </a:rPr>
                        <a:t>b</a:t>
                      </a:r>
                      <a:r>
                        <a:rPr lang="en-US" sz="500" dirty="0">
                          <a:solidFill>
                            <a:schemeClr val="accent1"/>
                          </a:solidFill>
                          <a:latin typeface="Arial Nova Cond" panose="020B0506020202020204" pitchFamily="34" charset="0"/>
                        </a:rPr>
                        <a:t> &gt; 1%; </a:t>
                      </a:r>
                      <a:r>
                        <a:rPr lang="en-US" sz="500" dirty="0">
                          <a:latin typeface="Arial Nova Cond" panose="020B0506020202020204" pitchFamily="34" charset="0"/>
                        </a:rPr>
                        <a:t>DR = D</a:t>
                      </a:r>
                      <a:r>
                        <a:rPr lang="en-US" sz="500" baseline="-25000" dirty="0">
                          <a:latin typeface="Arial Nova Cond" panose="020B0506020202020204" pitchFamily="34" charset="0"/>
                        </a:rPr>
                        <a:t>b</a:t>
                      </a:r>
                      <a:r>
                        <a:rPr lang="en-US" sz="500" dirty="0">
                          <a:latin typeface="Arial Nova Cond" panose="020B0506020202020204" pitchFamily="34" charset="0"/>
                        </a:rPr>
                        <a:t>/</a:t>
                      </a:r>
                      <a:r>
                        <a:rPr lang="en-US" sz="500" dirty="0" err="1">
                          <a:latin typeface="Arial Nova Cond" panose="020B0506020202020204" pitchFamily="34" charset="0"/>
                        </a:rPr>
                        <a:t>D</a:t>
                      </a:r>
                      <a:r>
                        <a:rPr lang="en-US" sz="500" baseline="-25000" dirty="0" err="1">
                          <a:latin typeface="Arial Nova Cond" panose="020B0506020202020204" pitchFamily="34" charset="0"/>
                        </a:rPr>
                        <a:t>p</a:t>
                      </a:r>
                      <a:r>
                        <a:rPr lang="en-US" sz="500" dirty="0">
                          <a:latin typeface="Arial Nova Cond" panose="020B0506020202020204" pitchFamily="34" charset="0"/>
                        </a:rPr>
                        <a:t>, </a:t>
                      </a:r>
                      <a:r>
                        <a:rPr lang="en-US" sz="500" dirty="0" err="1">
                          <a:latin typeface="Arial Nova Cond" panose="020B0506020202020204" pitchFamily="34" charset="0"/>
                        </a:rPr>
                        <a:t>D</a:t>
                      </a:r>
                      <a:r>
                        <a:rPr lang="en-US" sz="500" baseline="-25000" dirty="0" err="1">
                          <a:latin typeface="Arial Nova Cond" panose="020B0506020202020204" pitchFamily="34" charset="0"/>
                        </a:rPr>
                        <a:t>b</a:t>
                      </a:r>
                      <a:r>
                        <a:rPr lang="en-US" sz="500" dirty="0" err="1">
                          <a:latin typeface="Arial Nova Cond" panose="020B0506020202020204" pitchFamily="34" charset="0"/>
                        </a:rPr>
                        <a:t>,D</a:t>
                      </a:r>
                      <a:r>
                        <a:rPr lang="en-US" sz="500" baseline="-25000" dirty="0" err="1">
                          <a:latin typeface="Arial Nova Cond" panose="020B0506020202020204" pitchFamily="34" charset="0"/>
                        </a:rPr>
                        <a:t>p</a:t>
                      </a:r>
                      <a:r>
                        <a:rPr lang="en-US" sz="500" dirty="0">
                          <a:latin typeface="Arial Nova Cond" panose="020B0506020202020204" pitchFamily="34" charset="0"/>
                        </a:rPr>
                        <a:t> = diameter of </a:t>
                      </a:r>
                      <a:r>
                        <a:rPr lang="en-US" sz="500" dirty="0" err="1">
                          <a:latin typeface="Arial Nova Cond" panose="020B0506020202020204" pitchFamily="34" charset="0"/>
                        </a:rPr>
                        <a:t>blank,punch</a:t>
                      </a:r>
                      <a:r>
                        <a:rPr lang="en-US" sz="500" dirty="0">
                          <a:latin typeface="Arial Nova Cond" panose="020B0506020202020204" pitchFamily="34" charset="0"/>
                        </a:rPr>
                        <a:t>; r = (D</a:t>
                      </a:r>
                      <a:r>
                        <a:rPr lang="en-US" sz="500" baseline="-25000" dirty="0">
                          <a:latin typeface="Arial Nova Cond" panose="020B0506020202020204" pitchFamily="34" charset="0"/>
                        </a:rPr>
                        <a:t>b</a:t>
                      </a:r>
                      <a:r>
                        <a:rPr lang="en-US" sz="500" dirty="0">
                          <a:latin typeface="Arial Nova Cond" panose="020B0506020202020204" pitchFamily="34" charset="0"/>
                        </a:rPr>
                        <a:t>-</a:t>
                      </a:r>
                      <a:r>
                        <a:rPr lang="en-US" sz="500" dirty="0" err="1">
                          <a:latin typeface="Arial Nova Cond" panose="020B0506020202020204" pitchFamily="34" charset="0"/>
                        </a:rPr>
                        <a:t>D</a:t>
                      </a:r>
                      <a:r>
                        <a:rPr lang="en-US" sz="500" baseline="-25000" dirty="0" err="1">
                          <a:latin typeface="Arial Nova Cond" panose="020B0506020202020204" pitchFamily="34" charset="0"/>
                        </a:rPr>
                        <a:t>p</a:t>
                      </a:r>
                      <a:r>
                        <a:rPr lang="en-US" sz="500" dirty="0">
                          <a:latin typeface="Arial Nova Cond" panose="020B0506020202020204" pitchFamily="34" charset="0"/>
                        </a:rPr>
                        <a:t>)/Db; t/D</a:t>
                      </a:r>
                      <a:r>
                        <a:rPr lang="en-US" sz="500" baseline="-25000" dirty="0">
                          <a:latin typeface="Arial Nova Cond" panose="020B0506020202020204" pitchFamily="34" charset="0"/>
                        </a:rPr>
                        <a:t>b</a:t>
                      </a:r>
                      <a:r>
                        <a:rPr lang="en-US" sz="500" dirty="0">
                          <a:latin typeface="Arial Nova Cond" panose="020B0506020202020204" pitchFamily="34" charset="0"/>
                        </a:rPr>
                        <a:t> decreases, tendency for wrinkling increases; if conditions not fulfilled, redraw</a:t>
                      </a:r>
                    </a:p>
                    <a:p>
                      <a:r>
                        <a:rPr lang="en-US" sz="500" dirty="0">
                          <a:solidFill>
                            <a:srgbClr val="C00000"/>
                          </a:solidFill>
                          <a:latin typeface="Arial Nova Cond" panose="020B0506020202020204" pitchFamily="34" charset="0"/>
                        </a:rPr>
                        <a:t>Drawing Force Formula: </a:t>
                      </a:r>
                      <a:r>
                        <a:rPr lang="en-SG" sz="500" dirty="0">
                          <a:latin typeface="Arial Nova Cond" panose="020B0506020202020204" pitchFamily="34" charset="0"/>
                        </a:rPr>
                        <a:t>F = maximum drawing force (N), </a:t>
                      </a:r>
                      <a:r>
                        <a:rPr lang="en-SG" sz="500" dirty="0" err="1">
                          <a:latin typeface="Arial Nova Cond" panose="020B0506020202020204" pitchFamily="34" charset="0"/>
                        </a:rPr>
                        <a:t>Dp</a:t>
                      </a:r>
                      <a:r>
                        <a:rPr lang="en-SG" sz="500" dirty="0">
                          <a:latin typeface="Arial Nova Cond" panose="020B0506020202020204" pitchFamily="34" charset="0"/>
                        </a:rPr>
                        <a:t> = punch diameter (mm), Db = starting blank diameter (mm), t = original sheet thickness (mm), TS = tensile strength (MPa), 0.7 = correction factor to account for friction; </a:t>
                      </a:r>
                      <a:r>
                        <a:rPr lang="en-SG" sz="500" dirty="0" err="1">
                          <a:solidFill>
                            <a:srgbClr val="C00000"/>
                          </a:solidFill>
                          <a:latin typeface="Arial Nova Cond" panose="020B0506020202020204" pitchFamily="34" charset="0"/>
                        </a:rPr>
                        <a:t>Blankholder</a:t>
                      </a:r>
                      <a:r>
                        <a:rPr lang="en-SG" sz="500" dirty="0">
                          <a:solidFill>
                            <a:srgbClr val="C00000"/>
                          </a:solidFill>
                          <a:latin typeface="Arial Nova Cond" panose="020B0506020202020204" pitchFamily="34" charset="0"/>
                        </a:rPr>
                        <a:t> Force</a:t>
                      </a:r>
                      <a:r>
                        <a:rPr lang="en-SG" sz="500" dirty="0">
                          <a:latin typeface="Arial Nova Cond" panose="020B0506020202020204" pitchFamily="34" charset="0"/>
                        </a:rPr>
                        <a:t>: Holding pressure ≈ 0.015 x yield strength, Holding force ≈ holding pressure x starting area of the blank held by </a:t>
                      </a:r>
                      <a:r>
                        <a:rPr lang="en-SG" sz="500" dirty="0" err="1">
                          <a:latin typeface="Arial Nova Cond" panose="020B0506020202020204" pitchFamily="34" charset="0"/>
                        </a:rPr>
                        <a:t>blankholder</a:t>
                      </a:r>
                      <a:r>
                        <a:rPr lang="en-SG" sz="500" dirty="0">
                          <a:latin typeface="Arial Nova Cond" panose="020B0506020202020204" pitchFamily="34" charset="0"/>
                        </a:rPr>
                        <a:t>, </a:t>
                      </a:r>
                      <a:r>
                        <a:rPr lang="en-SG" sz="500" dirty="0" err="1">
                          <a:latin typeface="Arial Nova Cond" panose="020B0506020202020204" pitchFamily="34" charset="0"/>
                        </a:rPr>
                        <a:t>Fh</a:t>
                      </a:r>
                      <a:r>
                        <a:rPr lang="en-SG" sz="500" dirty="0">
                          <a:latin typeface="Arial Nova Cond" panose="020B0506020202020204" pitchFamily="34" charset="0"/>
                        </a:rPr>
                        <a:t> = </a:t>
                      </a:r>
                      <a:r>
                        <a:rPr lang="en-SG" sz="500" dirty="0" err="1">
                          <a:latin typeface="Arial Nova Cond" panose="020B0506020202020204" pitchFamily="34" charset="0"/>
                        </a:rPr>
                        <a:t>blankholder</a:t>
                      </a:r>
                      <a:r>
                        <a:rPr lang="en-SG" sz="500" dirty="0">
                          <a:latin typeface="Arial Nova Cond" panose="020B0506020202020204" pitchFamily="34" charset="0"/>
                        </a:rPr>
                        <a:t> force (N), </a:t>
                      </a:r>
                      <a:r>
                        <a:rPr lang="en-SG" sz="500" dirty="0" err="1">
                          <a:latin typeface="Arial Nova Cond" panose="020B0506020202020204" pitchFamily="34" charset="0"/>
                        </a:rPr>
                        <a:t>Dp</a:t>
                      </a:r>
                      <a:r>
                        <a:rPr lang="en-SG" sz="500" dirty="0">
                          <a:latin typeface="Arial Nova Cond" panose="020B0506020202020204" pitchFamily="34" charset="0"/>
                        </a:rPr>
                        <a:t> = punch diameter (mm), Db = starting blank diameter (mm), t = original sheet thickness (mm), Y = yield strength of sheet metal (MPa), Rd = die corner radius (mm)</a:t>
                      </a:r>
                      <a:endParaRPr lang="en-US" sz="500" dirty="0">
                        <a:latin typeface="Arial Nova Cond" panose="020B0506020202020204" pitchFamily="34" charset="0"/>
                      </a:endParaRPr>
                    </a:p>
                    <a:p>
                      <a:endParaRPr lang="en-SG" sz="500" dirty="0">
                        <a:latin typeface="Arial Nova Cond"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500" u="none" dirty="0">
                          <a:solidFill>
                            <a:srgbClr val="7030A0"/>
                          </a:solidFill>
                          <a:latin typeface="Arial Nova Cond" panose="020B0506020202020204" pitchFamily="34" charset="0"/>
                        </a:rPr>
                        <a:t>4</a:t>
                      </a:r>
                      <a:r>
                        <a:rPr lang="en-SG" sz="500" u="none" dirty="0">
                          <a:latin typeface="Arial Nova Cond" panose="020B0506020202020204" pitchFamily="34" charset="0"/>
                        </a:rPr>
                        <a:t> – </a:t>
                      </a:r>
                      <a:r>
                        <a:rPr lang="en-SG" sz="500" u="none" dirty="0">
                          <a:solidFill>
                            <a:srgbClr val="C00000"/>
                          </a:solidFill>
                          <a:latin typeface="Arial Nova Cond" panose="020B0506020202020204" pitchFamily="34" charset="0"/>
                        </a:rPr>
                        <a:t>Thermoplastics</a:t>
                      </a:r>
                      <a:r>
                        <a:rPr lang="en-SG" sz="500" u="none" dirty="0">
                          <a:latin typeface="Arial Nova Cond" panose="020B0506020202020204" pitchFamily="34" charset="0"/>
                        </a:rPr>
                        <a:t>: c</a:t>
                      </a:r>
                      <a:r>
                        <a:rPr lang="en-SG" sz="500" dirty="0">
                          <a:latin typeface="Arial Nova Cond" panose="020B0506020202020204" pitchFamily="34" charset="0"/>
                        </a:rPr>
                        <a:t>hemical structure remains unchanged during heating &amp; shaping, recyclable, used more commercially, e.g. acrylics, PVC, polystyrene, polyamides; </a:t>
                      </a:r>
                      <a:r>
                        <a:rPr lang="en-SG" sz="500" u="none" dirty="0">
                          <a:solidFill>
                            <a:srgbClr val="C00000"/>
                          </a:solidFill>
                          <a:latin typeface="Arial Nova Cond" panose="020B0506020202020204" pitchFamily="34" charset="0"/>
                        </a:rPr>
                        <a:t>Thermosets</a:t>
                      </a:r>
                      <a:r>
                        <a:rPr lang="en-SG" sz="500" u="none" dirty="0">
                          <a:latin typeface="Arial Nova Cond" panose="020B0506020202020204" pitchFamily="34" charset="0"/>
                        </a:rPr>
                        <a:t>: </a:t>
                      </a:r>
                      <a:r>
                        <a:rPr lang="en-SG" sz="500" dirty="0">
                          <a:latin typeface="Arial Nova Cond" panose="020B0506020202020204" pitchFamily="34" charset="0"/>
                        </a:rPr>
                        <a:t>Undergo curing process during heating &amp; shaping,  permanent change in molecular structure, can’t be remelted/recycled, e.g. epoxies, polyurethane, unsaturated polyesters, phenolic; </a:t>
                      </a:r>
                      <a:r>
                        <a:rPr lang="en-SG" sz="500" dirty="0">
                          <a:solidFill>
                            <a:schemeClr val="accent1"/>
                          </a:solidFill>
                          <a:latin typeface="Arial Nova Cond" panose="020B0506020202020204" pitchFamily="34" charset="0"/>
                        </a:rPr>
                        <a:t>diff</a:t>
                      </a:r>
                      <a:r>
                        <a:rPr lang="en-SG" sz="500" dirty="0">
                          <a:latin typeface="Arial Nova Cond" panose="020B0506020202020204" pitchFamily="34" charset="0"/>
                        </a:rPr>
                        <a:t>: cross linking in thermosets; </a:t>
                      </a:r>
                      <a:r>
                        <a:rPr lang="en-US" sz="500" dirty="0">
                          <a:solidFill>
                            <a:schemeClr val="accent1"/>
                          </a:solidFill>
                          <a:latin typeface="Arial Nova Cond" panose="020B0506020202020204" pitchFamily="34" charset="0"/>
                        </a:rPr>
                        <a:t>Viscosity</a:t>
                      </a:r>
                      <a:r>
                        <a:rPr lang="en-US" sz="500" dirty="0">
                          <a:latin typeface="Arial Nova Cond" panose="020B0506020202020204" pitchFamily="34" charset="0"/>
                        </a:rPr>
                        <a:t> </a:t>
                      </a:r>
                      <a:r>
                        <a:rPr lang="en-US" sz="500" dirty="0">
                          <a:solidFill>
                            <a:schemeClr val="tx1"/>
                          </a:solidFill>
                          <a:latin typeface="Arial Nova Cond" panose="020B0506020202020204" pitchFamily="34" charset="0"/>
                        </a:rPr>
                        <a:t>↓ </a:t>
                      </a:r>
                      <a:r>
                        <a:rPr lang="en-US" sz="500" dirty="0">
                          <a:latin typeface="Arial Nova Cond" panose="020B0506020202020204" pitchFamily="34" charset="0"/>
                        </a:rPr>
                        <a:t>with shear rate / temp, fluid thinner at </a:t>
                      </a:r>
                      <a:r>
                        <a:rPr lang="en-US" sz="500" dirty="0">
                          <a:solidFill>
                            <a:schemeClr val="tx1"/>
                          </a:solidFill>
                          <a:latin typeface="Arial Nova Cond" panose="020B0506020202020204" pitchFamily="34" charset="0"/>
                        </a:rPr>
                        <a:t>↑ </a:t>
                      </a:r>
                      <a:r>
                        <a:rPr lang="en-US" sz="500" dirty="0">
                          <a:latin typeface="Arial Nova Cond" panose="020B0506020202020204" pitchFamily="34" charset="0"/>
                        </a:rPr>
                        <a:t> shear rates/temps; molecular weight of polymer also affects viscosity; </a:t>
                      </a:r>
                      <a:r>
                        <a:rPr lang="en-US" sz="500" dirty="0">
                          <a:solidFill>
                            <a:schemeClr val="accent1"/>
                          </a:solidFill>
                          <a:latin typeface="Arial Nova Cond" panose="020B0506020202020204" pitchFamily="34" charset="0"/>
                        </a:rPr>
                        <a:t>viscoelasticity</a:t>
                      </a:r>
                      <a:r>
                        <a:rPr lang="en-US" sz="500" dirty="0">
                          <a:latin typeface="Arial Nova Cond" panose="020B0506020202020204" pitchFamily="34" charset="0"/>
                        </a:rPr>
                        <a:t>: change only when strain increases; </a:t>
                      </a:r>
                      <a:r>
                        <a:rPr lang="en-US" sz="500" dirty="0">
                          <a:solidFill>
                            <a:srgbClr val="C00000"/>
                          </a:solidFill>
                          <a:latin typeface="Arial Nova Cond" panose="020B0506020202020204" pitchFamily="34" charset="0"/>
                        </a:rPr>
                        <a:t>die swell</a:t>
                      </a:r>
                      <a:r>
                        <a:rPr lang="en-US" sz="500" dirty="0">
                          <a:latin typeface="Arial Nova Cond" panose="020B0506020202020204" pitchFamily="34" charset="0"/>
                        </a:rPr>
                        <a:t>: for viscoelastic fluids (polymer melts); </a:t>
                      </a:r>
                      <a:r>
                        <a:rPr lang="en-SG" sz="500" i="0" dirty="0">
                          <a:latin typeface="Arial Nova Cond" panose="020B0506020202020204" pitchFamily="34" charset="0"/>
                        </a:rPr>
                        <a:t>tendency of the extrudate to expand in the cross-sectional dimensions immediately on exiting the die orifice; </a:t>
                      </a:r>
                      <a:r>
                        <a:rPr lang="en-US" sz="500" dirty="0">
                          <a:solidFill>
                            <a:srgbClr val="C00000"/>
                          </a:solidFill>
                          <a:latin typeface="Arial Nova Cond" panose="020B0506020202020204" pitchFamily="34" charset="0"/>
                        </a:rPr>
                        <a:t>plastic casting process</a:t>
                      </a:r>
                      <a:r>
                        <a:rPr lang="en-US" sz="500" dirty="0">
                          <a:latin typeface="Arial Nova Cond" panose="020B0506020202020204" pitchFamily="34" charset="0"/>
                        </a:rPr>
                        <a:t>: </a:t>
                      </a:r>
                      <a:r>
                        <a:rPr lang="en-SG" sz="500" dirty="0">
                          <a:latin typeface="Arial Nova Cond" panose="020B0506020202020204" pitchFamily="34" charset="0"/>
                        </a:rPr>
                        <a:t>pour liquid resin into mould </a:t>
                      </a:r>
                      <a:r>
                        <a:rPr lang="en-US" sz="500" dirty="0">
                          <a:latin typeface="Arial Nova Cond" panose="020B0506020202020204" pitchFamily="34" charset="0"/>
                        </a:rPr>
                        <a:t>→ gravity to fill cavity → polymer hardens; </a:t>
                      </a:r>
                      <a:r>
                        <a:rPr lang="en-US" sz="500" dirty="0">
                          <a:solidFill>
                            <a:schemeClr val="accent1"/>
                          </a:solidFill>
                          <a:latin typeface="Arial Nova Cond" panose="020B0506020202020204" pitchFamily="34" charset="0"/>
                        </a:rPr>
                        <a:t>pros</a:t>
                      </a:r>
                      <a:r>
                        <a:rPr lang="en-US" sz="500" dirty="0">
                          <a:latin typeface="Arial Nova Cond" panose="020B0506020202020204" pitchFamily="34" charset="0"/>
                        </a:rPr>
                        <a:t>: simpler mold, large quantity, encapsulation for electronics</a:t>
                      </a:r>
                      <a:r>
                        <a:rPr lang="en-SG" sz="500" dirty="0">
                          <a:latin typeface="Arial Nova Cond" panose="020B0506020202020204" pitchFamily="34" charset="0"/>
                        </a:rPr>
                        <a:t>; </a:t>
                      </a:r>
                      <a:r>
                        <a:rPr lang="en-US" sz="500" u="none" dirty="0">
                          <a:solidFill>
                            <a:srgbClr val="C00000"/>
                          </a:solidFill>
                          <a:latin typeface="Arial Nova Cond" panose="020B0506020202020204" pitchFamily="34" charset="0"/>
                        </a:rPr>
                        <a:t>Extrusion</a:t>
                      </a:r>
                      <a:r>
                        <a:rPr lang="en-US" sz="500" u="none" dirty="0">
                          <a:latin typeface="Arial Nova Cond" panose="020B0506020202020204" pitchFamily="34" charset="0"/>
                        </a:rPr>
                        <a:t>: </a:t>
                      </a:r>
                      <a:r>
                        <a:rPr lang="en-US" sz="500" dirty="0">
                          <a:latin typeface="Arial Nova Cond" panose="020B0506020202020204" pitchFamily="34" charset="0"/>
                        </a:rPr>
                        <a:t>compression process → material forced to flow through a die orifice, provide long continuous product, cross-sectional shape is determined by the </a:t>
                      </a:r>
                      <a:r>
                        <a:rPr lang="en-SG" sz="500" dirty="0">
                          <a:latin typeface="Arial Nova Cond" panose="020B0506020202020204" pitchFamily="34" charset="0"/>
                        </a:rPr>
                        <a:t>shape of the orifice; </a:t>
                      </a:r>
                      <a:r>
                        <a:rPr lang="en-US" sz="500" dirty="0">
                          <a:latin typeface="Arial Nova Cond" panose="020B0506020202020204" pitchFamily="34" charset="0"/>
                        </a:rPr>
                        <a:t>Widely used for thermoplastics of elastomers to mass produce items ( e.g. pipes, coated electrical wires ) </a:t>
                      </a:r>
                      <a:r>
                        <a:rPr lang="en-SG" sz="500" dirty="0">
                          <a:latin typeface="Arial Nova Cond" panose="020B0506020202020204" pitchFamily="34" charset="0"/>
                        </a:rPr>
                        <a:t>; </a:t>
                      </a:r>
                      <a:r>
                        <a:rPr lang="en-US" sz="500" dirty="0">
                          <a:latin typeface="Arial Nova Cond" panose="020B0506020202020204" pitchFamily="34" charset="0"/>
                        </a:rPr>
                        <a:t>then cut into </a:t>
                      </a:r>
                      <a:r>
                        <a:rPr lang="en-SG" sz="500" dirty="0">
                          <a:latin typeface="Arial Nova Cond" panose="020B0506020202020204" pitchFamily="34" charset="0"/>
                        </a:rPr>
                        <a:t>desired lengths; </a:t>
                      </a:r>
                      <a:r>
                        <a:rPr lang="en-SG" sz="500" dirty="0">
                          <a:solidFill>
                            <a:schemeClr val="accent1"/>
                          </a:solidFill>
                          <a:latin typeface="Arial Nova Cond" panose="020B0506020202020204" pitchFamily="34" charset="0"/>
                        </a:rPr>
                        <a:t>E</a:t>
                      </a:r>
                      <a:r>
                        <a:rPr lang="en-US" sz="500" u="none" dirty="0" err="1">
                          <a:solidFill>
                            <a:schemeClr val="accent1"/>
                          </a:solidFill>
                          <a:latin typeface="Arial Nova Cond" panose="020B0506020202020204" pitchFamily="34" charset="0"/>
                        </a:rPr>
                        <a:t>xtruder</a:t>
                      </a:r>
                      <a:r>
                        <a:rPr lang="en-US" sz="500" u="none" dirty="0">
                          <a:solidFill>
                            <a:schemeClr val="accent1"/>
                          </a:solidFill>
                          <a:latin typeface="Arial Nova Cond" panose="020B0506020202020204" pitchFamily="34" charset="0"/>
                        </a:rPr>
                        <a:t> Barrel</a:t>
                      </a:r>
                      <a:r>
                        <a:rPr lang="en-US" sz="500" u="none" dirty="0">
                          <a:latin typeface="Arial Nova Cond" panose="020B0506020202020204" pitchFamily="34" charset="0"/>
                        </a:rPr>
                        <a:t>: </a:t>
                      </a:r>
                      <a:r>
                        <a:rPr lang="en-US" sz="500" dirty="0">
                          <a:latin typeface="Arial Nova Cond" panose="020B0506020202020204" pitchFamily="34" charset="0"/>
                        </a:rPr>
                        <a:t>feedstock ( plastic pellets; melted by electric heater) fed by gravity onto screw whose rotation moves material through barrel; mixing/mechanical working adds heat which maintains melt; </a:t>
                      </a:r>
                      <a:r>
                        <a:rPr lang="en-US" sz="500" dirty="0">
                          <a:solidFill>
                            <a:schemeClr val="accent1"/>
                          </a:solidFill>
                          <a:latin typeface="Arial Nova Cond" panose="020B0506020202020204" pitchFamily="34" charset="0"/>
                        </a:rPr>
                        <a:t>E</a:t>
                      </a:r>
                      <a:r>
                        <a:rPr lang="en-SG" sz="500" u="none" dirty="0" err="1">
                          <a:solidFill>
                            <a:schemeClr val="accent1"/>
                          </a:solidFill>
                          <a:latin typeface="Arial Nova Cond" panose="020B0506020202020204" pitchFamily="34" charset="0"/>
                        </a:rPr>
                        <a:t>xtruder</a:t>
                      </a:r>
                      <a:r>
                        <a:rPr lang="en-SG" sz="500" u="none" dirty="0">
                          <a:solidFill>
                            <a:schemeClr val="accent1"/>
                          </a:solidFill>
                          <a:latin typeface="Arial Nova Cond" panose="020B0506020202020204" pitchFamily="34" charset="0"/>
                        </a:rPr>
                        <a:t> Screw (sections): </a:t>
                      </a:r>
                      <a:r>
                        <a:rPr lang="en-US" sz="500" dirty="0">
                          <a:latin typeface="Arial Nova Cond" panose="020B0506020202020204" pitchFamily="34" charset="0"/>
                        </a:rPr>
                        <a:t>Feed section → feedstock moved from hopper &amp; preheated; Compression section → polymer becomes fluid, air mixed with pellets extracted from melt, &amp; material is compressed; Metering section → melt is homogenized &amp; sufficient pressure developed to pump it through die opening; </a:t>
                      </a:r>
                      <a:r>
                        <a:rPr lang="en-US" sz="500" u="none" dirty="0">
                          <a:solidFill>
                            <a:schemeClr val="accent1"/>
                          </a:solidFill>
                          <a:latin typeface="Arial Nova Cond" panose="020B0506020202020204" pitchFamily="34" charset="0"/>
                        </a:rPr>
                        <a:t>Extruder Die</a:t>
                      </a:r>
                      <a:r>
                        <a:rPr lang="en-US" sz="500" u="none" dirty="0">
                          <a:latin typeface="Arial Nova Cond" panose="020B0506020202020204" pitchFamily="34" charset="0"/>
                        </a:rPr>
                        <a:t>:</a:t>
                      </a:r>
                      <a:r>
                        <a:rPr lang="en-US" sz="500" dirty="0">
                          <a:latin typeface="Arial Nova Cond" panose="020B0506020202020204" pitchFamily="34" charset="0"/>
                        </a:rPr>
                        <a:t> melt passes through a screen pack - series of wire meshes supported by stiff plate containing small axial holes; </a:t>
                      </a:r>
                      <a:r>
                        <a:rPr lang="en-US" sz="500" dirty="0">
                          <a:solidFill>
                            <a:schemeClr val="accent1"/>
                          </a:solidFill>
                          <a:latin typeface="Arial Nova Cond" panose="020B0506020202020204" pitchFamily="34" charset="0"/>
                        </a:rPr>
                        <a:t>functions of screen pack</a:t>
                      </a:r>
                      <a:r>
                        <a:rPr lang="en-US" sz="500" dirty="0">
                          <a:latin typeface="Arial Nova Cond" panose="020B0506020202020204" pitchFamily="34" charset="0"/>
                        </a:rPr>
                        <a:t>: filter out contaminants; Build pressure in metering section; straighten flow of polymer melt and remove its "memory" of circular motion from screw; E.g. </a:t>
                      </a:r>
                      <a:r>
                        <a:rPr lang="en-SG" sz="500" dirty="0">
                          <a:latin typeface="Arial Nova Cond" panose="020B0506020202020204" pitchFamily="34" charset="0"/>
                        </a:rPr>
                        <a:t>Solid profiles, </a:t>
                      </a:r>
                      <a:r>
                        <a:rPr lang="en-US" sz="500" dirty="0">
                          <a:latin typeface="Arial Nova Cond" panose="020B0506020202020204" pitchFamily="34" charset="0"/>
                        </a:rPr>
                        <a:t>Hollow profiles, such as tubes, </a:t>
                      </a:r>
                      <a:r>
                        <a:rPr lang="en-SG" sz="500" dirty="0">
                          <a:latin typeface="Arial Nova Cond" panose="020B0506020202020204" pitchFamily="34" charset="0"/>
                        </a:rPr>
                        <a:t>Wire and cable coating, Sheet and film, Filaments; </a:t>
                      </a:r>
                      <a:r>
                        <a:rPr lang="en-SG" sz="500" u="none" dirty="0">
                          <a:solidFill>
                            <a:srgbClr val="C00000"/>
                          </a:solidFill>
                          <a:latin typeface="Arial Nova Cond" panose="020B0506020202020204" pitchFamily="34" charset="0"/>
                        </a:rPr>
                        <a:t>Extrusion of solid profiles</a:t>
                      </a:r>
                      <a:r>
                        <a:rPr lang="en-SG" sz="500" u="none" dirty="0">
                          <a:latin typeface="Arial Nova Cond" panose="020B0506020202020204" pitchFamily="34" charset="0"/>
                        </a:rPr>
                        <a:t>: </a:t>
                      </a:r>
                      <a:r>
                        <a:rPr lang="en-SG" sz="500" dirty="0">
                          <a:latin typeface="Arial Nova Cond" panose="020B0506020202020204" pitchFamily="34" charset="0"/>
                        </a:rPr>
                        <a:t>regular shapes: rounds, squares, Irregular cross sections: Structural shapes, Door and window </a:t>
                      </a:r>
                      <a:r>
                        <a:rPr lang="en-SG" sz="500" dirty="0" err="1">
                          <a:latin typeface="Arial Nova Cond" panose="020B0506020202020204" pitchFamily="34" charset="0"/>
                        </a:rPr>
                        <a:t>moldings</a:t>
                      </a:r>
                      <a:r>
                        <a:rPr lang="en-SG" sz="500" dirty="0">
                          <a:latin typeface="Arial Nova Cond" panose="020B0506020202020204" pitchFamily="34" charset="0"/>
                        </a:rPr>
                        <a:t>, Automobile trim, House siding; </a:t>
                      </a:r>
                      <a:r>
                        <a:rPr lang="en-US" sz="500" u="none" dirty="0">
                          <a:solidFill>
                            <a:srgbClr val="C00000"/>
                          </a:solidFill>
                          <a:latin typeface="Arial Nova Cond" panose="020B0506020202020204" pitchFamily="34" charset="0"/>
                        </a:rPr>
                        <a:t>Hollow Profiles</a:t>
                      </a:r>
                      <a:r>
                        <a:rPr lang="en-US" sz="500" u="none" dirty="0">
                          <a:latin typeface="Arial Nova Cond" panose="020B0506020202020204" pitchFamily="34" charset="0"/>
                        </a:rPr>
                        <a:t>: </a:t>
                      </a:r>
                      <a:r>
                        <a:rPr lang="en-US" sz="500" dirty="0">
                          <a:latin typeface="Arial Nova Cond" panose="020B0506020202020204" pitchFamily="34" charset="0"/>
                        </a:rPr>
                        <a:t>e.g. tubes, pipes, hoses, require mandrel (held in place with spider) to form the shape → Polymer melt flows around legs supporting mandrel to reunite into a monolithic tube wall, often includes air channel → air blown to maintain hollow form of extrudate during hardening</a:t>
                      </a:r>
                      <a:endParaRPr lang="en-SG" sz="500" i="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5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dirty="0">
                        <a:latin typeface="Arial Nova Cond" panose="020B0506020202020204" pitchFamily="34" charset="0"/>
                      </a:endParaRPr>
                    </a:p>
                    <a:p>
                      <a:endParaRPr lang="en-US" sz="500" dirty="0">
                        <a:latin typeface="Arial Nova Cond" panose="020B0506020202020204" pitchFamily="34" charset="0"/>
                      </a:endParaRPr>
                    </a:p>
                    <a:p>
                      <a:endParaRPr lang="en-SG" sz="500" dirty="0">
                        <a:latin typeface="Arial Nova Cond" panose="020B0506020202020204" pitchFamily="34" charset="0"/>
                      </a:endParaRPr>
                    </a:p>
                    <a:p>
                      <a:endParaRPr lang="en-SG" sz="500" dirty="0">
                        <a:latin typeface="Arial Nova Cond" panose="020B0506020202020204" pitchFamily="34" charset="0"/>
                      </a:endParaRPr>
                    </a:p>
                    <a:p>
                      <a:endParaRPr lang="en-SG" sz="500" dirty="0">
                        <a:latin typeface="Arial Nova Cond" panose="020B0506020202020204" pitchFamily="34" charset="0"/>
                      </a:endParaRPr>
                    </a:p>
                    <a:p>
                      <a:endParaRPr lang="en-SG" sz="500" dirty="0">
                        <a:latin typeface="Arial Nova Cond" panose="020B0506020202020204" pitchFamily="34" charset="0"/>
                      </a:endParaRPr>
                    </a:p>
                    <a:p>
                      <a:r>
                        <a:rPr lang="en-SG" sz="500" u="none" dirty="0">
                          <a:solidFill>
                            <a:srgbClr val="C00000"/>
                          </a:solidFill>
                          <a:latin typeface="Arial Nova Cond" panose="020B0506020202020204" pitchFamily="34" charset="0"/>
                        </a:rPr>
                        <a:t>Injection </a:t>
                      </a:r>
                      <a:r>
                        <a:rPr lang="en-SG" sz="500" u="none" dirty="0" err="1">
                          <a:solidFill>
                            <a:srgbClr val="C00000"/>
                          </a:solidFill>
                          <a:latin typeface="Arial Nova Cond" panose="020B0506020202020204" pitchFamily="34" charset="0"/>
                        </a:rPr>
                        <a:t>Molding</a:t>
                      </a:r>
                      <a:r>
                        <a:rPr lang="en-SG" sz="500" u="none" dirty="0">
                          <a:latin typeface="Arial Nova Cond" panose="020B0506020202020204" pitchFamily="34" charset="0"/>
                        </a:rPr>
                        <a:t>: </a:t>
                      </a:r>
                      <a:r>
                        <a:rPr lang="en-US" sz="500" dirty="0">
                          <a:latin typeface="Arial Nova Cond" panose="020B0506020202020204" pitchFamily="34" charset="0"/>
                        </a:rPr>
                        <a:t>Polymer heated to highly plastic state → forced to flow under high pressure into a mold cavity for solidification → molding removed from cavity, produces discrete components almost always to net shape; Mold may contain multiple cavities, so multiple moldings produced each cycle; </a:t>
                      </a:r>
                      <a:r>
                        <a:rPr lang="en-US" sz="500" u="none" dirty="0">
                          <a:solidFill>
                            <a:schemeClr val="accent1"/>
                          </a:solidFill>
                          <a:latin typeface="Arial Nova Cond" panose="020B0506020202020204" pitchFamily="34" charset="0"/>
                        </a:rPr>
                        <a:t>Injection Molded Parts</a:t>
                      </a:r>
                      <a:r>
                        <a:rPr lang="en-US" sz="500" u="none" dirty="0">
                          <a:latin typeface="Arial Nova Cond" panose="020B0506020202020204" pitchFamily="34" charset="0"/>
                        </a:rPr>
                        <a:t>: </a:t>
                      </a:r>
                      <a:r>
                        <a:rPr lang="en-US" sz="500" dirty="0">
                          <a:latin typeface="Arial Nova Cond" panose="020B0506020202020204" pitchFamily="34" charset="0"/>
                        </a:rPr>
                        <a:t>Complex and intricate shapes possible, </a:t>
                      </a:r>
                      <a:r>
                        <a:rPr lang="en-US" sz="500" dirty="0">
                          <a:solidFill>
                            <a:schemeClr val="accent1"/>
                          </a:solidFill>
                          <a:latin typeface="Arial Nova Cond" panose="020B0506020202020204" pitchFamily="34" charset="0"/>
                        </a:rPr>
                        <a:t>Shape Limitations</a:t>
                      </a:r>
                      <a:r>
                        <a:rPr lang="en-US" sz="500" dirty="0">
                          <a:latin typeface="Arial Nova Cond" panose="020B0506020202020204" pitchFamily="34" charset="0"/>
                        </a:rPr>
                        <a:t>: Capability to fabricate a mold whose cavity is the same geometry as part &amp; Shape must allow for part removal from mold; </a:t>
                      </a:r>
                      <a:r>
                        <a:rPr lang="en-US" sz="500" dirty="0">
                          <a:solidFill>
                            <a:schemeClr val="accent1"/>
                          </a:solidFill>
                          <a:latin typeface="Arial Nova Cond" panose="020B0506020202020204" pitchFamily="34" charset="0"/>
                        </a:rPr>
                        <a:t>Part size</a:t>
                      </a:r>
                      <a:r>
                        <a:rPr lang="en-US" sz="500" dirty="0">
                          <a:latin typeface="Arial Nova Cond" panose="020B0506020202020204" pitchFamily="34" charset="0"/>
                        </a:rPr>
                        <a:t>: ∼ 50 g to ∼ 25 kg; for large production quantities (high cost of mold); </a:t>
                      </a:r>
                      <a:r>
                        <a:rPr lang="en-US" sz="500" u="none" dirty="0">
                          <a:solidFill>
                            <a:srgbClr val="C00000"/>
                          </a:solidFill>
                          <a:latin typeface="Arial Nova Cond" panose="020B0506020202020204" pitchFamily="34" charset="0"/>
                        </a:rPr>
                        <a:t>Polymers for Injection Molding</a:t>
                      </a:r>
                      <a:r>
                        <a:rPr lang="en-US" sz="500" u="none" dirty="0">
                          <a:latin typeface="Arial Nova Cond" panose="020B0506020202020204" pitchFamily="34" charset="0"/>
                        </a:rPr>
                        <a:t>: best for </a:t>
                      </a:r>
                      <a:r>
                        <a:rPr lang="en-US" sz="500" dirty="0">
                          <a:latin typeface="Arial Nova Cond" panose="020B0506020202020204" pitchFamily="34" charset="0"/>
                        </a:rPr>
                        <a:t>thermoplastics, can thermosets &amp; elastomers, modifications in equipment and operating parameters must be made to avoid premature cross-linking of these materials before injection;</a:t>
                      </a:r>
                    </a:p>
                    <a:p>
                      <a:r>
                        <a:rPr lang="en-US" sz="500" u="none" dirty="0">
                          <a:solidFill>
                            <a:srgbClr val="C00000"/>
                          </a:solidFill>
                          <a:latin typeface="Arial Nova Cond" panose="020B0506020202020204" pitchFamily="34" charset="0"/>
                        </a:rPr>
                        <a:t>Injection Molding Machine</a:t>
                      </a:r>
                      <a:r>
                        <a:rPr lang="en-US" sz="500" u="none" dirty="0">
                          <a:latin typeface="Arial Nova Cond" panose="020B0506020202020204" pitchFamily="34" charset="0"/>
                        </a:rPr>
                        <a:t>: </a:t>
                      </a:r>
                      <a:r>
                        <a:rPr lang="en-SG" sz="500" dirty="0">
                          <a:solidFill>
                            <a:schemeClr val="accent1"/>
                          </a:solidFill>
                          <a:latin typeface="Arial Nova Cond" panose="020B0506020202020204" pitchFamily="34" charset="0"/>
                        </a:rPr>
                        <a:t>Injection system</a:t>
                      </a:r>
                      <a:r>
                        <a:rPr lang="en-SG" sz="500" dirty="0">
                          <a:latin typeface="Arial Nova Cond" panose="020B0506020202020204" pitchFamily="34" charset="0"/>
                        </a:rPr>
                        <a:t>: Melts and delivers polymer melt, like extruder; </a:t>
                      </a:r>
                      <a:r>
                        <a:rPr lang="en-SG" sz="500" dirty="0">
                          <a:solidFill>
                            <a:schemeClr val="accent1"/>
                          </a:solidFill>
                          <a:latin typeface="Arial Nova Cond" panose="020B0506020202020204" pitchFamily="34" charset="0"/>
                        </a:rPr>
                        <a:t>Clamping system</a:t>
                      </a:r>
                      <a:r>
                        <a:rPr lang="en-SG" sz="500" dirty="0">
                          <a:latin typeface="Arial Nova Cond" panose="020B0506020202020204" pitchFamily="34" charset="0"/>
                        </a:rPr>
                        <a:t>: </a:t>
                      </a:r>
                      <a:r>
                        <a:rPr lang="en-US" sz="500" dirty="0">
                          <a:latin typeface="Arial Nova Cond" panose="020B0506020202020204" pitchFamily="34" charset="0"/>
                        </a:rPr>
                        <a:t>Opens &amp; closes mold each injection cycle</a:t>
                      </a:r>
                      <a:r>
                        <a:rPr lang="en-US" sz="500" dirty="0">
                          <a:solidFill>
                            <a:srgbClr val="C00000"/>
                          </a:solidFill>
                          <a:latin typeface="Arial Nova Cond" panose="020B0506020202020204" pitchFamily="34" charset="0"/>
                        </a:rPr>
                        <a:t>; </a:t>
                      </a:r>
                      <a:r>
                        <a:rPr lang="en-US" sz="500" u="none" dirty="0">
                          <a:solidFill>
                            <a:srgbClr val="C00000"/>
                          </a:solidFill>
                          <a:latin typeface="Arial Nova Cond" panose="020B0506020202020204" pitchFamily="34" charset="0"/>
                        </a:rPr>
                        <a:t>Injection Molding Cycle</a:t>
                      </a:r>
                      <a:r>
                        <a:rPr lang="en-US" sz="500" u="none" dirty="0">
                          <a:latin typeface="Arial Nova Cond" panose="020B0506020202020204" pitchFamily="34" charset="0"/>
                        </a:rPr>
                        <a:t>: </a:t>
                      </a:r>
                      <a:r>
                        <a:rPr lang="en-US" sz="500" dirty="0">
                          <a:latin typeface="Arial Nova Cond" panose="020B0506020202020204" pitchFamily="34" charset="0"/>
                        </a:rPr>
                        <a:t>Mold is closed, Melt is injected into cavity, </a:t>
                      </a:r>
                      <a:r>
                        <a:rPr lang="en-SG" sz="500" dirty="0">
                          <a:latin typeface="Arial Nova Cond" panose="020B0506020202020204" pitchFamily="34" charset="0"/>
                        </a:rPr>
                        <a:t>Screw is retracted, </a:t>
                      </a:r>
                      <a:r>
                        <a:rPr lang="en-US" sz="500" dirty="0">
                          <a:latin typeface="Arial Nova Cond" panose="020B0506020202020204" pitchFamily="34" charset="0"/>
                        </a:rPr>
                        <a:t>Mold opens and part is ejected; </a:t>
                      </a:r>
                      <a:r>
                        <a:rPr lang="en-US" sz="500" dirty="0">
                          <a:solidFill>
                            <a:srgbClr val="C00000"/>
                          </a:solidFill>
                          <a:latin typeface="Arial Nova Cond" panose="020B0506020202020204" pitchFamily="34" charset="0"/>
                        </a:rPr>
                        <a:t>molds for injection molding</a:t>
                      </a:r>
                      <a:r>
                        <a:rPr lang="en-US" sz="500" dirty="0">
                          <a:latin typeface="Arial Nova Cond" panose="020B0506020202020204" pitchFamily="34" charset="0"/>
                        </a:rPr>
                        <a:t>: 2-plate/3-plate/Hot-runner mold (saves material); 3-plate mold pros over 2-plate: mold opens, runner &amp; parts disconnect &amp; drop into two containers under mold, allows automatic operation of molding machine; </a:t>
                      </a:r>
                      <a:r>
                        <a:rPr lang="en-US" sz="500" dirty="0">
                          <a:solidFill>
                            <a:srgbClr val="C00000"/>
                          </a:solidFill>
                          <a:latin typeface="Arial Nova Cond" panose="020B0506020202020204" pitchFamily="34" charset="0"/>
                        </a:rPr>
                        <a:t>Shrinkage</a:t>
                      </a:r>
                      <a:r>
                        <a:rPr lang="en-US" sz="500" dirty="0">
                          <a:latin typeface="Arial Nova Cond" panose="020B0506020202020204" pitchFamily="34" charset="0"/>
                        </a:rPr>
                        <a:t> – Nylon 6.6: 0.020mm/mm, </a:t>
                      </a:r>
                      <a:r>
                        <a:rPr lang="en-SG" sz="500" dirty="0">
                          <a:latin typeface="Arial Nova Cond" panose="020B0506020202020204" pitchFamily="34" charset="0"/>
                        </a:rPr>
                        <a:t>Polyethylene: 0.025; Polystyrene: 0.004; PVC: 0.005; Compensation for shrinkage: </a:t>
                      </a:r>
                      <a:r>
                        <a:rPr lang="en-US" sz="500" i="0" dirty="0">
                          <a:solidFill>
                            <a:srgbClr val="7030A0"/>
                          </a:solidFill>
                          <a:latin typeface="Arial Nova Cond" panose="020B0506020202020204" pitchFamily="34" charset="0"/>
                        </a:rPr>
                        <a:t>D</a:t>
                      </a:r>
                      <a:r>
                        <a:rPr lang="en-US" sz="500" i="0" baseline="-25000" dirty="0">
                          <a:solidFill>
                            <a:srgbClr val="7030A0"/>
                          </a:solidFill>
                          <a:latin typeface="Arial Nova Cond" panose="020B0506020202020204" pitchFamily="34" charset="0"/>
                        </a:rPr>
                        <a:t>c</a:t>
                      </a:r>
                      <a:r>
                        <a:rPr lang="en-US" sz="500" i="0" dirty="0">
                          <a:solidFill>
                            <a:srgbClr val="7030A0"/>
                          </a:solidFill>
                          <a:latin typeface="Arial Nova Cond" panose="020B0506020202020204" pitchFamily="34" charset="0"/>
                        </a:rPr>
                        <a:t> = </a:t>
                      </a:r>
                      <a:r>
                        <a:rPr lang="en-US" sz="500" i="0" dirty="0" err="1">
                          <a:solidFill>
                            <a:srgbClr val="7030A0"/>
                          </a:solidFill>
                          <a:latin typeface="Arial Nova Cond" panose="020B0506020202020204" pitchFamily="34" charset="0"/>
                        </a:rPr>
                        <a:t>D</a:t>
                      </a:r>
                      <a:r>
                        <a:rPr lang="en-US" sz="500" i="0" baseline="-25000" dirty="0" err="1">
                          <a:solidFill>
                            <a:srgbClr val="7030A0"/>
                          </a:solidFill>
                          <a:latin typeface="Arial Nova Cond" panose="020B0506020202020204" pitchFamily="34" charset="0"/>
                        </a:rPr>
                        <a:t>p</a:t>
                      </a:r>
                      <a:r>
                        <a:rPr lang="en-US" sz="500" i="0" dirty="0">
                          <a:solidFill>
                            <a:srgbClr val="7030A0"/>
                          </a:solidFill>
                          <a:latin typeface="Arial Nova Cond" panose="020B0506020202020204" pitchFamily="34" charset="0"/>
                        </a:rPr>
                        <a:t> + </a:t>
                      </a:r>
                      <a:r>
                        <a:rPr lang="en-US" sz="500" i="0" dirty="0" err="1">
                          <a:solidFill>
                            <a:srgbClr val="7030A0"/>
                          </a:solidFill>
                          <a:latin typeface="Arial Nova Cond" panose="020B0506020202020204" pitchFamily="34" charset="0"/>
                        </a:rPr>
                        <a:t>D</a:t>
                      </a:r>
                      <a:r>
                        <a:rPr lang="en-US" sz="500" i="0" baseline="-25000" dirty="0" err="1">
                          <a:solidFill>
                            <a:srgbClr val="7030A0"/>
                          </a:solidFill>
                          <a:latin typeface="Arial Nova Cond" panose="020B0506020202020204" pitchFamily="34" charset="0"/>
                        </a:rPr>
                        <a:t>p</a:t>
                      </a:r>
                      <a:r>
                        <a:rPr lang="en-US" sz="500" i="0" dirty="0" err="1">
                          <a:solidFill>
                            <a:srgbClr val="7030A0"/>
                          </a:solidFill>
                          <a:latin typeface="Arial Nova Cond" panose="020B0506020202020204" pitchFamily="34" charset="0"/>
                        </a:rPr>
                        <a:t>S</a:t>
                      </a:r>
                      <a:r>
                        <a:rPr lang="en-US" sz="500" i="0" dirty="0">
                          <a:solidFill>
                            <a:srgbClr val="7030A0"/>
                          </a:solidFill>
                          <a:latin typeface="Arial Nova Cond" panose="020B0506020202020204" pitchFamily="34" charset="0"/>
                        </a:rPr>
                        <a:t> + D</a:t>
                      </a:r>
                      <a:r>
                        <a:rPr lang="en-US" sz="500" i="0" baseline="-25000" dirty="0">
                          <a:solidFill>
                            <a:srgbClr val="7030A0"/>
                          </a:solidFill>
                          <a:latin typeface="Arial Nova Cond" panose="020B0506020202020204" pitchFamily="34" charset="0"/>
                        </a:rPr>
                        <a:t>p</a:t>
                      </a:r>
                      <a:r>
                        <a:rPr lang="en-US" sz="500" i="0" dirty="0">
                          <a:solidFill>
                            <a:srgbClr val="7030A0"/>
                          </a:solidFill>
                          <a:latin typeface="Arial Nova Cond" panose="020B0506020202020204" pitchFamily="34" charset="0"/>
                        </a:rPr>
                        <a:t>S</a:t>
                      </a:r>
                      <a:r>
                        <a:rPr lang="en-US" sz="500" i="0" baseline="30000" dirty="0">
                          <a:solidFill>
                            <a:srgbClr val="7030A0"/>
                          </a:solidFill>
                          <a:latin typeface="Arial Nova Cond" panose="020B0506020202020204" pitchFamily="34" charset="0"/>
                        </a:rPr>
                        <a:t>2 </a:t>
                      </a:r>
                      <a:r>
                        <a:rPr lang="en-US" sz="500" i="0" dirty="0">
                          <a:solidFill>
                            <a:srgbClr val="7030A0"/>
                          </a:solidFill>
                          <a:latin typeface="Arial Nova Cond" panose="020B0506020202020204" pitchFamily="34" charset="0"/>
                        </a:rPr>
                        <a:t>, D</a:t>
                      </a:r>
                      <a:r>
                        <a:rPr lang="en-US" sz="500" i="0" baseline="-25000" dirty="0">
                          <a:solidFill>
                            <a:srgbClr val="7030A0"/>
                          </a:solidFill>
                          <a:latin typeface="Arial Nova Cond" panose="020B0506020202020204" pitchFamily="34" charset="0"/>
                        </a:rPr>
                        <a:t>c</a:t>
                      </a:r>
                      <a:r>
                        <a:rPr lang="en-US" sz="500" i="0" dirty="0">
                          <a:solidFill>
                            <a:srgbClr val="7030A0"/>
                          </a:solidFill>
                          <a:latin typeface="Arial Nova Cond" panose="020B0506020202020204" pitchFamily="34" charset="0"/>
                        </a:rPr>
                        <a:t> = dimension of cavity; </a:t>
                      </a:r>
                      <a:r>
                        <a:rPr lang="en-US" sz="500" i="0" dirty="0" err="1">
                          <a:solidFill>
                            <a:srgbClr val="7030A0"/>
                          </a:solidFill>
                          <a:latin typeface="Arial Nova Cond" panose="020B0506020202020204" pitchFamily="34" charset="0"/>
                        </a:rPr>
                        <a:t>D</a:t>
                      </a:r>
                      <a:r>
                        <a:rPr lang="en-US" sz="500" i="0" baseline="-25000" dirty="0" err="1">
                          <a:solidFill>
                            <a:srgbClr val="7030A0"/>
                          </a:solidFill>
                          <a:latin typeface="Arial Nova Cond" panose="020B0506020202020204" pitchFamily="34" charset="0"/>
                        </a:rPr>
                        <a:t>p</a:t>
                      </a:r>
                      <a:r>
                        <a:rPr lang="en-US" sz="500" i="0" dirty="0">
                          <a:solidFill>
                            <a:srgbClr val="7030A0"/>
                          </a:solidFill>
                          <a:latin typeface="Arial Nova Cond" panose="020B0506020202020204" pitchFamily="34" charset="0"/>
                        </a:rPr>
                        <a:t> = </a:t>
                      </a:r>
                      <a:r>
                        <a:rPr lang="en-SG" sz="500" dirty="0" err="1">
                          <a:solidFill>
                            <a:srgbClr val="7030A0"/>
                          </a:solidFill>
                          <a:latin typeface="Arial Nova Cond" panose="020B0506020202020204" pitchFamily="34" charset="0"/>
                        </a:rPr>
                        <a:t>molded</a:t>
                      </a:r>
                      <a:r>
                        <a:rPr lang="en-SG" sz="500" dirty="0">
                          <a:solidFill>
                            <a:srgbClr val="7030A0"/>
                          </a:solidFill>
                          <a:latin typeface="Arial Nova Cond" panose="020B0506020202020204" pitchFamily="34" charset="0"/>
                        </a:rPr>
                        <a:t> part dimension (nominal size); S = shrinkage value</a:t>
                      </a:r>
                    </a:p>
                    <a:p>
                      <a:r>
                        <a:rPr lang="en-SG" sz="500" i="0" u="none" baseline="0" dirty="0">
                          <a:solidFill>
                            <a:srgbClr val="C00000"/>
                          </a:solidFill>
                          <a:latin typeface="Arial Nova Cond" panose="020B0506020202020204" pitchFamily="34" charset="0"/>
                        </a:rPr>
                        <a:t>Factors affecting Shrinkage</a:t>
                      </a:r>
                      <a:r>
                        <a:rPr lang="en-SG" sz="500" i="0" u="none" baseline="0" dirty="0">
                          <a:latin typeface="Arial Nova Cond" panose="020B0506020202020204" pitchFamily="34" charset="0"/>
                        </a:rPr>
                        <a:t>: </a:t>
                      </a:r>
                      <a:r>
                        <a:rPr lang="en-US" sz="500" dirty="0">
                          <a:latin typeface="Arial Nova Cond" panose="020B0506020202020204" pitchFamily="34" charset="0"/>
                        </a:rPr>
                        <a:t>higher pressures force more material into mold cavity to reduce shrinkage, longer time forces more material into the cavity before solidification to reduce shrinkage, higher temps lower polymer melt viscosity, allowing more material to be packed into mold to reduce shrinkage, thicker parts have higher shrinkage</a:t>
                      </a:r>
                    </a:p>
                    <a:p>
                      <a:r>
                        <a:rPr lang="en-SG" sz="500" u="none" dirty="0">
                          <a:solidFill>
                            <a:srgbClr val="C00000"/>
                          </a:solidFill>
                          <a:latin typeface="Arial Nova Cond" panose="020B0506020202020204" pitchFamily="34" charset="0"/>
                        </a:rPr>
                        <a:t>Defects in Injection </a:t>
                      </a:r>
                      <a:r>
                        <a:rPr lang="en-SG" sz="500" u="none" dirty="0" err="1">
                          <a:solidFill>
                            <a:srgbClr val="C00000"/>
                          </a:solidFill>
                          <a:latin typeface="Arial Nova Cond" panose="020B0506020202020204" pitchFamily="34" charset="0"/>
                        </a:rPr>
                        <a:t>Molding</a:t>
                      </a:r>
                      <a:r>
                        <a:rPr lang="en-SG" sz="500" u="none" dirty="0">
                          <a:latin typeface="Arial Nova Cond" panose="020B0506020202020204" pitchFamily="34" charset="0"/>
                        </a:rPr>
                        <a:t>: </a:t>
                      </a:r>
                      <a:r>
                        <a:rPr lang="en-US" sz="500" dirty="0">
                          <a:solidFill>
                            <a:schemeClr val="accent1"/>
                          </a:solidFill>
                          <a:latin typeface="Arial Nova Cond" panose="020B0506020202020204" pitchFamily="34" charset="0"/>
                        </a:rPr>
                        <a:t>Short shot</a:t>
                      </a:r>
                      <a:r>
                        <a:rPr lang="en-US" sz="500" dirty="0">
                          <a:latin typeface="Arial Nova Cond" panose="020B0506020202020204" pitchFamily="34" charset="0"/>
                        </a:rPr>
                        <a:t>: Molding has solidified before completion, </a:t>
                      </a:r>
                      <a:r>
                        <a:rPr lang="en-US" sz="500" dirty="0">
                          <a:solidFill>
                            <a:schemeClr val="accent1"/>
                          </a:solidFill>
                          <a:latin typeface="Arial Nova Cond" panose="020B0506020202020204" pitchFamily="34" charset="0"/>
                        </a:rPr>
                        <a:t>Flash</a:t>
                      </a:r>
                      <a:r>
                        <a:rPr lang="en-US" sz="500" dirty="0">
                          <a:latin typeface="Arial Nova Cond" panose="020B0506020202020204" pitchFamily="34" charset="0"/>
                        </a:rPr>
                        <a:t>: Polymer melt squeezes into the parting surface or around ejection pins</a:t>
                      </a:r>
                      <a:r>
                        <a:rPr lang="en-US" sz="500" dirty="0">
                          <a:solidFill>
                            <a:schemeClr val="accent1"/>
                          </a:solidFill>
                          <a:latin typeface="Arial Nova Cond" panose="020B0506020202020204" pitchFamily="34" charset="0"/>
                        </a:rPr>
                        <a:t>, Sink marks &amp; voids</a:t>
                      </a:r>
                      <a:r>
                        <a:rPr lang="en-US" sz="500" dirty="0">
                          <a:latin typeface="Arial Nova Cond" panose="020B0506020202020204" pitchFamily="34" charset="0"/>
                        </a:rPr>
                        <a:t>: Usually due to too thick molded sections where there is insufficient material to compensate for shrinkage, </a:t>
                      </a:r>
                      <a:r>
                        <a:rPr lang="en-US" sz="500" dirty="0">
                          <a:solidFill>
                            <a:schemeClr val="accent1"/>
                          </a:solidFill>
                          <a:latin typeface="Arial Nova Cond" panose="020B0506020202020204" pitchFamily="34" charset="0"/>
                        </a:rPr>
                        <a:t>Weld line</a:t>
                      </a:r>
                      <a:r>
                        <a:rPr lang="en-US" sz="500" dirty="0">
                          <a:latin typeface="Arial Nova Cond" panose="020B0506020202020204" pitchFamily="34" charset="0"/>
                        </a:rPr>
                        <a:t>: Polymer flows around a core or other convex section and meets from opposite directions; </a:t>
                      </a:r>
                      <a:r>
                        <a:rPr lang="en-SG" sz="500" u="none" dirty="0">
                          <a:solidFill>
                            <a:srgbClr val="C00000"/>
                          </a:solidFill>
                          <a:latin typeface="Arial Nova Cond" panose="020B0506020202020204" pitchFamily="34" charset="0"/>
                        </a:rPr>
                        <a:t>Compression </a:t>
                      </a:r>
                      <a:r>
                        <a:rPr lang="en-SG" sz="500" u="none" dirty="0" err="1">
                          <a:solidFill>
                            <a:srgbClr val="C00000"/>
                          </a:solidFill>
                          <a:latin typeface="Arial Nova Cond" panose="020B0506020202020204" pitchFamily="34" charset="0"/>
                        </a:rPr>
                        <a:t>Molding</a:t>
                      </a:r>
                      <a:r>
                        <a:rPr lang="en-SG" sz="500" u="none" dirty="0">
                          <a:latin typeface="Arial Nova Cond" panose="020B0506020202020204" pitchFamily="34" charset="0"/>
                        </a:rPr>
                        <a:t>: </a:t>
                      </a:r>
                      <a:r>
                        <a:rPr lang="en-US" sz="500" u="none" dirty="0">
                          <a:latin typeface="Arial Nova Cond" panose="020B0506020202020204" pitchFamily="34" charset="0"/>
                        </a:rPr>
                        <a:t>thermosetting plastics, amt of charge must be precisely controlled to obtain repeatable consistency in molded product, </a:t>
                      </a:r>
                      <a:r>
                        <a:rPr lang="en-US" sz="500" u="none" dirty="0">
                          <a:solidFill>
                            <a:schemeClr val="accent1"/>
                          </a:solidFill>
                          <a:latin typeface="Arial Nova Cond" panose="020B0506020202020204" pitchFamily="34" charset="0"/>
                        </a:rPr>
                        <a:t>steps</a:t>
                      </a:r>
                      <a:r>
                        <a:rPr lang="en-US" sz="500" u="none" dirty="0">
                          <a:latin typeface="Arial Nova Cond" panose="020B0506020202020204" pitchFamily="34" charset="0"/>
                        </a:rPr>
                        <a:t>: charge is loaded, charge is compressed and cured, apart is ejected &amp; removed; m</a:t>
                      </a:r>
                      <a:r>
                        <a:rPr lang="en-SG" sz="500" u="none" dirty="0" err="1">
                          <a:latin typeface="Arial Nova Cond" panose="020B0506020202020204" pitchFamily="34" charset="0"/>
                        </a:rPr>
                        <a:t>olding</a:t>
                      </a:r>
                      <a:r>
                        <a:rPr lang="en-SG" sz="500" u="none" dirty="0">
                          <a:latin typeface="Arial Nova Cond" panose="020B0506020202020204" pitchFamily="34" charset="0"/>
                        </a:rPr>
                        <a:t> materials: Phenolics, melamine, epoxies, elastomers,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500" u="none" dirty="0">
                          <a:latin typeface="Arial Nova Cond" panose="020B0506020202020204" pitchFamily="34" charset="0"/>
                        </a:rPr>
                        <a:t>e.g. </a:t>
                      </a:r>
                      <a:r>
                        <a:rPr lang="en-US" sz="500" u="none" dirty="0">
                          <a:latin typeface="Arial Nova Cond" panose="020B0506020202020204" pitchFamily="34" charset="0"/>
                        </a:rPr>
                        <a:t>products: Electric plugs, sockets, and housings; pot handles, and dinnerware plates; compression molding = close die forging (metals); </a:t>
                      </a:r>
                      <a:r>
                        <a:rPr lang="en-US" sz="500" u="none" dirty="0">
                          <a:solidFill>
                            <a:srgbClr val="C00000"/>
                          </a:solidFill>
                          <a:latin typeface="Arial Nova Cond" panose="020B0506020202020204" pitchFamily="34" charset="0"/>
                        </a:rPr>
                        <a:t>Molds for </a:t>
                      </a:r>
                      <a:r>
                        <a:rPr lang="en-SG" sz="500" u="none" dirty="0">
                          <a:solidFill>
                            <a:srgbClr val="C00000"/>
                          </a:solidFill>
                          <a:latin typeface="Arial Nova Cond" panose="020B0506020202020204" pitchFamily="34" charset="0"/>
                        </a:rPr>
                        <a:t>Compression </a:t>
                      </a:r>
                      <a:r>
                        <a:rPr lang="en-SG" sz="500" u="none" dirty="0" err="1">
                          <a:solidFill>
                            <a:srgbClr val="C00000"/>
                          </a:solidFill>
                          <a:latin typeface="Arial Nova Cond" panose="020B0506020202020204" pitchFamily="34" charset="0"/>
                        </a:rPr>
                        <a:t>Molding</a:t>
                      </a:r>
                      <a:r>
                        <a:rPr lang="en-SG" sz="500" u="none" dirty="0">
                          <a:latin typeface="Arial Nova Cond" panose="020B0506020202020204" pitchFamily="34" charset="0"/>
                        </a:rPr>
                        <a:t>: </a:t>
                      </a:r>
                      <a:r>
                        <a:rPr lang="en-US" sz="500" dirty="0">
                          <a:latin typeface="Arial Nova Cond" panose="020B0506020202020204" pitchFamily="34" charset="0"/>
                        </a:rPr>
                        <a:t>Simpler than injection molds, no sprue &amp; runner system, limited to simpler part geometries due to lower flow capabilities of thermosetting materials, mold must be heated, usually by electric resistance, steam, or hot oil circulation</a:t>
                      </a:r>
                    </a:p>
                  </a:txBody>
                  <a:tcPr/>
                </a:tc>
                <a:tc>
                  <a:txBody>
                    <a:bodyPr/>
                    <a:lstStyle/>
                    <a:p>
                      <a:r>
                        <a:rPr lang="en-SG" sz="500" u="none" dirty="0">
                          <a:solidFill>
                            <a:srgbClr val="C00000"/>
                          </a:solidFill>
                          <a:latin typeface="Arial Nova Cond" panose="020B0506020202020204" pitchFamily="34" charset="0"/>
                        </a:rPr>
                        <a:t>Transfer </a:t>
                      </a:r>
                      <a:r>
                        <a:rPr lang="en-SG" sz="500" u="none" dirty="0" err="1">
                          <a:solidFill>
                            <a:srgbClr val="C00000"/>
                          </a:solidFill>
                          <a:latin typeface="Arial Nova Cond" panose="020B0506020202020204" pitchFamily="34" charset="0"/>
                        </a:rPr>
                        <a:t>Molding</a:t>
                      </a:r>
                      <a:r>
                        <a:rPr lang="en-US" sz="500" u="none" dirty="0">
                          <a:latin typeface="Arial Nova Cond" panose="020B0506020202020204" pitchFamily="34" charset="0"/>
                        </a:rPr>
                        <a:t>: m</a:t>
                      </a:r>
                      <a:r>
                        <a:rPr lang="en-US" sz="500" dirty="0">
                          <a:latin typeface="Arial Nova Cond" panose="020B0506020202020204" pitchFamily="34" charset="0"/>
                        </a:rPr>
                        <a:t>odified from compression molding, polymer enters the mold cavity as a fluid; thermoset charge is loaded into a chamber immediately ahead of the mold cavity, where it is heated; pressure applied to force soft polymer to flow into heated mold where it cures; </a:t>
                      </a:r>
                      <a:r>
                        <a:rPr lang="en-US" sz="500" dirty="0">
                          <a:solidFill>
                            <a:schemeClr val="accent1"/>
                          </a:solidFill>
                          <a:latin typeface="Arial Nova Cond" panose="020B0506020202020204" pitchFamily="34" charset="0"/>
                        </a:rPr>
                        <a:t>Pot transfer molding </a:t>
                      </a:r>
                      <a:r>
                        <a:rPr lang="en-US" sz="500" dirty="0">
                          <a:latin typeface="Arial Nova Cond" panose="020B0506020202020204" pitchFamily="34" charset="0"/>
                        </a:rPr>
                        <a:t>– charge is injected from a "pot" through a vertical sprue channel into cavity; </a:t>
                      </a:r>
                      <a:r>
                        <a:rPr lang="en-US" sz="500" dirty="0">
                          <a:solidFill>
                            <a:schemeClr val="accent1"/>
                          </a:solidFill>
                          <a:latin typeface="Arial Nova Cond" panose="020B0506020202020204" pitchFamily="34" charset="0"/>
                        </a:rPr>
                        <a:t>Plunger transfer molding </a:t>
                      </a:r>
                      <a:r>
                        <a:rPr lang="en-US" sz="500" dirty="0">
                          <a:latin typeface="Arial Nova Cond" panose="020B0506020202020204" pitchFamily="34" charset="0"/>
                        </a:rPr>
                        <a:t>– plunger injects charge from a heated well through channels into cavity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500" u="none" dirty="0">
                          <a:solidFill>
                            <a:srgbClr val="C00000"/>
                          </a:solidFill>
                          <a:latin typeface="Arial Nova Cond" panose="020B0506020202020204" pitchFamily="34" charset="0"/>
                        </a:rPr>
                        <a:t>Compression VS Transfer Molding</a:t>
                      </a:r>
                      <a:r>
                        <a:rPr lang="en-US" sz="500" u="none" dirty="0">
                          <a:latin typeface="Arial Nova Cond" panose="020B0506020202020204" pitchFamily="34" charset="0"/>
                        </a:rPr>
                        <a:t>: </a:t>
                      </a:r>
                      <a:r>
                        <a:rPr lang="en-US" sz="500" dirty="0">
                          <a:solidFill>
                            <a:schemeClr val="accent1"/>
                          </a:solidFill>
                          <a:latin typeface="Arial Nova Cond" panose="020B0506020202020204" pitchFamily="34" charset="0"/>
                        </a:rPr>
                        <a:t>Both: </a:t>
                      </a:r>
                      <a:r>
                        <a:rPr lang="en-US" sz="500" dirty="0">
                          <a:latin typeface="Arial Nova Cond" panose="020B0506020202020204" pitchFamily="34" charset="0"/>
                        </a:rPr>
                        <a:t>scrap is produced each cycle as leftover material, called cull; thermoset scrap cannot be recovered; transfer molding capable of molding more intricate part shapes than compression molding, but not as intricate as injection molding </a:t>
                      </a:r>
                      <a:r>
                        <a:rPr lang="en-US" sz="500" i="0" u="none" dirty="0">
                          <a:latin typeface="Arial Nova Cond" panose="020B0506020202020204" pitchFamily="34" charset="0"/>
                        </a:rPr>
                        <a:t>(e.g. IC package) ;</a:t>
                      </a:r>
                      <a:r>
                        <a:rPr lang="en-SG" sz="500" dirty="0">
                          <a:solidFill>
                            <a:schemeClr val="accent1"/>
                          </a:solidFill>
                          <a:latin typeface="Arial Nova Cond" panose="020B0506020202020204" pitchFamily="34" charset="0"/>
                        </a:rPr>
                        <a:t>Transfer and compression </a:t>
                      </a:r>
                      <a:r>
                        <a:rPr lang="en-SG" sz="500" dirty="0" err="1">
                          <a:solidFill>
                            <a:schemeClr val="accent1"/>
                          </a:solidFill>
                          <a:latin typeface="Arial Nova Cond" panose="020B0506020202020204" pitchFamily="34" charset="0"/>
                        </a:rPr>
                        <a:t>molding</a:t>
                      </a:r>
                      <a:r>
                        <a:rPr lang="en-SG" sz="500" dirty="0">
                          <a:solidFill>
                            <a:schemeClr val="accent1"/>
                          </a:solidFill>
                          <a:latin typeface="Arial Nova Cond" panose="020B0506020202020204" pitchFamily="34" charset="0"/>
                        </a:rPr>
                        <a:t> </a:t>
                      </a:r>
                      <a:r>
                        <a:rPr lang="en-SG" sz="500" dirty="0">
                          <a:latin typeface="Arial Nova Cond" panose="020B0506020202020204" pitchFamily="34" charset="0"/>
                        </a:rPr>
                        <a:t>both use thermosets and elastomers; </a:t>
                      </a:r>
                      <a:r>
                        <a:rPr lang="en-SG" sz="500" dirty="0">
                          <a:solidFill>
                            <a:schemeClr val="accent1"/>
                          </a:solidFill>
                          <a:latin typeface="Arial Nova Cond" panose="020B0506020202020204" pitchFamily="34" charset="0"/>
                        </a:rPr>
                        <a:t>Transfer and injection </a:t>
                      </a:r>
                      <a:r>
                        <a:rPr lang="en-SG" sz="500" dirty="0" err="1">
                          <a:solidFill>
                            <a:schemeClr val="accent1"/>
                          </a:solidFill>
                          <a:latin typeface="Arial Nova Cond" panose="020B0506020202020204" pitchFamily="34" charset="0"/>
                        </a:rPr>
                        <a:t>molding</a:t>
                      </a:r>
                      <a:r>
                        <a:rPr lang="en-SG" sz="500" dirty="0">
                          <a:solidFill>
                            <a:schemeClr val="accent1"/>
                          </a:solidFill>
                          <a:latin typeface="Arial Nova Cond" panose="020B0506020202020204" pitchFamily="34" charset="0"/>
                        </a:rPr>
                        <a:t> </a:t>
                      </a:r>
                      <a:r>
                        <a:rPr lang="en-SG" sz="500" dirty="0">
                          <a:latin typeface="Arial Nova Cond" panose="020B0506020202020204" pitchFamily="34" charset="0"/>
                        </a:rPr>
                        <a:t>– the charge is preheated in a separate chamber before being injected into the </a:t>
                      </a:r>
                      <a:r>
                        <a:rPr lang="en-SG" sz="500" dirty="0" err="1">
                          <a:latin typeface="Arial Nova Cond" panose="020B0506020202020204" pitchFamily="34" charset="0"/>
                        </a:rPr>
                        <a:t>mold</a:t>
                      </a:r>
                      <a:r>
                        <a:rPr lang="en-SG" sz="500" u="none" dirty="0">
                          <a:latin typeface="Arial Nova Cond" panose="020B0506020202020204" pitchFamily="34" charset="0"/>
                        </a:rPr>
                        <a:t>; </a:t>
                      </a:r>
                      <a:r>
                        <a:rPr lang="en-SG" sz="500" u="none" dirty="0">
                          <a:solidFill>
                            <a:srgbClr val="C00000"/>
                          </a:solidFill>
                          <a:latin typeface="Arial Nova Cond" panose="020B0506020202020204" pitchFamily="34" charset="0"/>
                        </a:rPr>
                        <a:t>Blow </a:t>
                      </a:r>
                      <a:r>
                        <a:rPr lang="en-SG" sz="500" u="none" dirty="0" err="1">
                          <a:solidFill>
                            <a:srgbClr val="C00000"/>
                          </a:solidFill>
                          <a:latin typeface="Arial Nova Cond" panose="020B0506020202020204" pitchFamily="34" charset="0"/>
                        </a:rPr>
                        <a:t>Molding</a:t>
                      </a:r>
                      <a:r>
                        <a:rPr lang="en-SG" sz="500" u="none" dirty="0">
                          <a:solidFill>
                            <a:srgbClr val="C00000"/>
                          </a:solidFill>
                          <a:latin typeface="Arial Nova Cond" panose="020B0506020202020204" pitchFamily="34" charset="0"/>
                        </a:rPr>
                        <a:t>:</a:t>
                      </a:r>
                      <a:r>
                        <a:rPr lang="en-SG" sz="500" u="none" dirty="0">
                          <a:latin typeface="Arial Nova Cond" panose="020B0506020202020204" pitchFamily="34" charset="0"/>
                        </a:rPr>
                        <a:t> </a:t>
                      </a:r>
                      <a:r>
                        <a:rPr lang="en-US" sz="500" dirty="0">
                          <a:latin typeface="Arial Nova Cond" panose="020B0506020202020204" pitchFamily="34" charset="0"/>
                        </a:rPr>
                        <a:t>Air pressure is used to inflate soft plastic into a mold cavity; </a:t>
                      </a:r>
                      <a:r>
                        <a:rPr lang="en-US" sz="500" dirty="0" err="1">
                          <a:latin typeface="Arial Nova Cond" panose="020B0506020202020204" pitchFamily="34" charset="0"/>
                        </a:rPr>
                        <a:t>impt</a:t>
                      </a:r>
                      <a:r>
                        <a:rPr lang="en-US" sz="500" dirty="0">
                          <a:latin typeface="Arial Nova Cond" panose="020B0506020202020204" pitchFamily="34" charset="0"/>
                        </a:rPr>
                        <a:t> for making one-piece hollow plastic parts with thin walls, such as bottles; production is typically organized for very high quantities; </a:t>
                      </a:r>
                      <a:r>
                        <a:rPr lang="en-US" sz="500" u="none" dirty="0">
                          <a:solidFill>
                            <a:srgbClr val="C00000"/>
                          </a:solidFill>
                          <a:latin typeface="Arial Nova Cond" panose="020B0506020202020204" pitchFamily="34" charset="0"/>
                        </a:rPr>
                        <a:t>Blow Molding Process:</a:t>
                      </a:r>
                      <a:r>
                        <a:rPr lang="en-US" sz="500" u="none" dirty="0">
                          <a:latin typeface="Arial Nova Cond" panose="020B0506020202020204" pitchFamily="34" charset="0"/>
                        </a:rPr>
                        <a:t> </a:t>
                      </a:r>
                      <a:r>
                        <a:rPr lang="en-US" sz="500" dirty="0">
                          <a:latin typeface="Arial Nova Cond" panose="020B0506020202020204" pitchFamily="34" charset="0"/>
                        </a:rPr>
                        <a:t>1. Fabrication of a starting tube (parison), 2. Inflation of the tube to desired final shape - forming the parison accomplished by either extrusion/injection molding; </a:t>
                      </a:r>
                      <a:r>
                        <a:rPr lang="en-US" sz="500" u="none" dirty="0">
                          <a:solidFill>
                            <a:srgbClr val="C00000"/>
                          </a:solidFill>
                          <a:latin typeface="Arial Nova Cond" panose="020B0506020202020204" pitchFamily="34" charset="0"/>
                        </a:rPr>
                        <a:t>Stretch Blow Molding</a:t>
                      </a:r>
                      <a:r>
                        <a:rPr lang="en-US" sz="500" u="none" dirty="0">
                          <a:latin typeface="Arial Nova Cond" panose="020B0506020202020204" pitchFamily="34" charset="0"/>
                        </a:rPr>
                        <a:t>: like </a:t>
                      </a:r>
                      <a:r>
                        <a:rPr lang="en-US" sz="500" dirty="0">
                          <a:latin typeface="Arial Nova Cond" panose="020B0506020202020204" pitchFamily="34" charset="0"/>
                        </a:rPr>
                        <a:t>injection blow molding; blowing rod stretches the soft parison for a more favorable stressing of polymer than conventional blow molding; resulting structure is more rigid, more transparent, and more impact resistant; used for polyethylene terephthalate (PET) which has very low permeability and is strengthened by stretch blow molding, combination of properties makes it ideal as container for carbonated beverages, produce hollow, seamless containers such as bottles</a:t>
                      </a:r>
                    </a:p>
                    <a:p>
                      <a:r>
                        <a:rPr lang="en-US" sz="500" u="none" dirty="0">
                          <a:solidFill>
                            <a:srgbClr val="C00000"/>
                          </a:solidFill>
                          <a:latin typeface="Arial Nova Cond" panose="020B0506020202020204" pitchFamily="34" charset="0"/>
                        </a:rPr>
                        <a:t>Materials &amp; Products in Blow Molding</a:t>
                      </a:r>
                      <a:r>
                        <a:rPr lang="en-US" sz="500" u="none" dirty="0">
                          <a:latin typeface="Arial Nova Cond" panose="020B0506020202020204" pitchFamily="34" charset="0"/>
                        </a:rPr>
                        <a:t>: </a:t>
                      </a:r>
                      <a:r>
                        <a:rPr lang="en-US" sz="500" dirty="0">
                          <a:latin typeface="Arial Nova Cond" panose="020B0506020202020204" pitchFamily="34" charset="0"/>
                        </a:rPr>
                        <a:t>only thermoplastics; m</a:t>
                      </a:r>
                      <a:r>
                        <a:rPr lang="en-SG" sz="500" dirty="0" err="1">
                          <a:latin typeface="Arial Nova Cond" panose="020B0506020202020204" pitchFamily="34" charset="0"/>
                        </a:rPr>
                        <a:t>aterials</a:t>
                      </a:r>
                      <a:r>
                        <a:rPr lang="en-SG" sz="500" dirty="0">
                          <a:latin typeface="Arial Nova Cond" panose="020B0506020202020204" pitchFamily="34" charset="0"/>
                        </a:rPr>
                        <a:t>: high density polyethylene, polypropylene (PP), polyvinylchloride (PVC), and polyethylene terephthalate, </a:t>
                      </a:r>
                      <a:r>
                        <a:rPr lang="en-US" sz="500" dirty="0">
                          <a:latin typeface="Arial Nova Cond" panose="020B0506020202020204" pitchFamily="34" charset="0"/>
                        </a:rPr>
                        <a:t>e.g. disposable containers, large shipping drums for liquids &amp; powders, large storage tanks, gasoline tanks, toys, &amp; hulls for sail boards &amp; small boats; </a:t>
                      </a:r>
                      <a:r>
                        <a:rPr lang="en-US" sz="500" u="none" dirty="0">
                          <a:solidFill>
                            <a:srgbClr val="C00000"/>
                          </a:solidFill>
                          <a:latin typeface="Arial Nova Cond" panose="020B0506020202020204" pitchFamily="34" charset="0"/>
                        </a:rPr>
                        <a:t>Thermoforming: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500" dirty="0">
                          <a:latin typeface="Arial Nova Cond" panose="020B0506020202020204" pitchFamily="34" charset="0"/>
                        </a:rPr>
                        <a:t>flat thermoplastic sheet/film is heated &amp; deformed into desired shape using mold; Heating usually accomplished by radiant electric heaters located on one or both sides of starting plastic sheet or film; used in packaging of products &amp; to fabricate large items such as bathtubs, contoured skylights, and internal door liners for refrigerators; types: </a:t>
                      </a:r>
                      <a:r>
                        <a:rPr lang="en-US" sz="500" u="none" dirty="0">
                          <a:solidFill>
                            <a:schemeClr val="accent1"/>
                          </a:solidFill>
                          <a:latin typeface="Arial Nova Cond" panose="020B0506020202020204" pitchFamily="34" charset="0"/>
                        </a:rPr>
                        <a:t>Vacuum/</a:t>
                      </a:r>
                      <a:r>
                        <a:rPr lang="en-SG" sz="500" u="none" dirty="0">
                          <a:solidFill>
                            <a:schemeClr val="accent1"/>
                          </a:solidFill>
                          <a:latin typeface="Arial Nova Cond" panose="020B0506020202020204" pitchFamily="34" charset="0"/>
                        </a:rPr>
                        <a:t>Pressure/Mechanical </a:t>
                      </a:r>
                      <a:r>
                        <a:rPr lang="en-SG" sz="500" u="none" dirty="0">
                          <a:latin typeface="Arial Nova Cond" panose="020B0506020202020204" pitchFamily="34" charset="0"/>
                        </a:rPr>
                        <a:t>(</a:t>
                      </a:r>
                      <a:r>
                        <a:rPr lang="en-SG" sz="500" dirty="0">
                          <a:latin typeface="Arial Nova Cond" panose="020B0506020202020204" pitchFamily="34" charset="0"/>
                        </a:rPr>
                        <a:t>Better dimensional control, surface details on both sides, Two </a:t>
                      </a:r>
                      <a:r>
                        <a:rPr lang="en-SG" sz="500" dirty="0" err="1">
                          <a:latin typeface="Arial Nova Cond" panose="020B0506020202020204" pitchFamily="34" charset="0"/>
                        </a:rPr>
                        <a:t>mold</a:t>
                      </a:r>
                      <a:r>
                        <a:rPr lang="en-SG" sz="500" dirty="0">
                          <a:latin typeface="Arial Nova Cond" panose="020B0506020202020204" pitchFamily="34" charset="0"/>
                        </a:rPr>
                        <a:t> halves: more costly</a:t>
                      </a:r>
                      <a:r>
                        <a:rPr lang="en-SG" sz="500" u="none" dirty="0">
                          <a:latin typeface="Arial Nova Cond" panose="020B0506020202020204" pitchFamily="34" charset="0"/>
                        </a:rPr>
                        <a:t>) </a:t>
                      </a:r>
                      <a:r>
                        <a:rPr lang="en-SG" sz="500" u="none" dirty="0">
                          <a:solidFill>
                            <a:srgbClr val="C00000"/>
                          </a:solidFill>
                          <a:latin typeface="Arial Nova Cond" panose="020B0506020202020204" pitchFamily="34" charset="0"/>
                        </a:rPr>
                        <a:t>Thermoforming</a:t>
                      </a:r>
                      <a:endParaRPr lang="en-SG" sz="500" dirty="0">
                        <a:solidFill>
                          <a:srgbClr val="C00000"/>
                        </a:solidFill>
                        <a:latin typeface="Arial Nova Cond" panose="020B0506020202020204" pitchFamily="34" charset="0"/>
                      </a:endParaRPr>
                    </a:p>
                    <a:p>
                      <a:r>
                        <a:rPr lang="en-SG" sz="500" u="none" dirty="0">
                          <a:solidFill>
                            <a:srgbClr val="C00000"/>
                          </a:solidFill>
                          <a:latin typeface="Arial Nova Cond" panose="020B0506020202020204" pitchFamily="34" charset="0"/>
                        </a:rPr>
                        <a:t>Materials for Thermoforming</a:t>
                      </a:r>
                      <a:r>
                        <a:rPr lang="en-SG" sz="500" u="none" dirty="0">
                          <a:latin typeface="Arial Nova Cond" panose="020B0506020202020204" pitchFamily="34" charset="0"/>
                        </a:rPr>
                        <a:t>: </a:t>
                      </a:r>
                      <a:r>
                        <a:rPr lang="en-US" sz="500" dirty="0">
                          <a:latin typeface="Arial Nova Cond" panose="020B0506020202020204" pitchFamily="34" charset="0"/>
                        </a:rPr>
                        <a:t>Only </a:t>
                      </a:r>
                      <a:r>
                        <a:rPr lang="en-US" sz="500" dirty="0">
                          <a:solidFill>
                            <a:schemeClr val="accent1"/>
                          </a:solidFill>
                          <a:latin typeface="Arial Nova Cond" panose="020B0506020202020204" pitchFamily="34" charset="0"/>
                        </a:rPr>
                        <a:t>thermoplastics</a:t>
                      </a:r>
                      <a:r>
                        <a:rPr lang="en-US" sz="500" dirty="0">
                          <a:latin typeface="Arial Nova Cond" panose="020B0506020202020204" pitchFamily="34" charset="0"/>
                        </a:rPr>
                        <a:t> (Extruded sheets of thermosetting/ elastomeric polymers have been cross-linked &amp; cannot be softened by reheating), c</a:t>
                      </a:r>
                      <a:r>
                        <a:rPr lang="en-SG" sz="500" dirty="0" err="1">
                          <a:latin typeface="Arial Nova Cond" panose="020B0506020202020204" pitchFamily="34" charset="0"/>
                        </a:rPr>
                        <a:t>ommon</a:t>
                      </a:r>
                      <a:r>
                        <a:rPr lang="en-SG" sz="500" dirty="0">
                          <a:latin typeface="Arial Nova Cond" panose="020B0506020202020204" pitchFamily="34" charset="0"/>
                        </a:rPr>
                        <a:t> TP polymers: polystyrene, ABS, PVC, acrylic, polyethylene, and polypropylene; </a:t>
                      </a:r>
                      <a:r>
                        <a:rPr lang="en-SG" sz="500" u="none" dirty="0">
                          <a:solidFill>
                            <a:srgbClr val="C00000"/>
                          </a:solidFill>
                          <a:latin typeface="Arial Nova Cond" panose="020B0506020202020204" pitchFamily="34" charset="0"/>
                        </a:rPr>
                        <a:t>Applications of Thermoforming</a:t>
                      </a:r>
                      <a:r>
                        <a:rPr lang="en-SG" sz="500" u="none" dirty="0">
                          <a:latin typeface="Arial Nova Cond" panose="020B0506020202020204" pitchFamily="34" charset="0"/>
                        </a:rPr>
                        <a:t>: </a:t>
                      </a:r>
                      <a:r>
                        <a:rPr lang="en-US" sz="500" dirty="0">
                          <a:latin typeface="Arial Nova Cond" panose="020B0506020202020204" pitchFamily="34" charset="0"/>
                        </a:rPr>
                        <a:t>Thin films: blister packs and skin packs for packaging commodity products such as cosmetics, toiletries, small tools, and fasteners (nails, screws, etc.), Thicker sheet stock: boat hulls, shower stalls, advertising displays and signs, bathtubs, certain toys, contoured skylights, internal door liners for refrigerators</a:t>
                      </a:r>
                      <a:endParaRPr lang="en-SG" sz="500" dirty="0">
                        <a:latin typeface="Arial Nova Cond" panose="020B0506020202020204" pitchFamily="34" charset="0"/>
                      </a:endParaRPr>
                    </a:p>
                    <a:p>
                      <a:r>
                        <a:rPr lang="en-US" sz="500" dirty="0">
                          <a:solidFill>
                            <a:srgbClr val="7030A0"/>
                          </a:solidFill>
                          <a:latin typeface="Arial Nova Cond" panose="020B0506020202020204" pitchFamily="34" charset="0"/>
                        </a:rPr>
                        <a:t>5</a:t>
                      </a:r>
                      <a:r>
                        <a:rPr lang="en-US" sz="500" dirty="0">
                          <a:latin typeface="Arial Nova Cond" panose="020B0506020202020204" pitchFamily="34" charset="0"/>
                        </a:rPr>
                        <a:t> – </a:t>
                      </a:r>
                      <a:r>
                        <a:rPr lang="en-SG" sz="500" b="0" dirty="0">
                          <a:solidFill>
                            <a:srgbClr val="C00000"/>
                          </a:solidFill>
                          <a:latin typeface="Arial Nova Cond" panose="020B0506020202020204" pitchFamily="34" charset="0"/>
                        </a:rPr>
                        <a:t>Welding</a:t>
                      </a:r>
                      <a:r>
                        <a:rPr lang="en-SG" sz="500" b="0" dirty="0">
                          <a:solidFill>
                            <a:schemeClr val="tx1"/>
                          </a:solidFill>
                          <a:latin typeface="Arial Nova Cond" panose="020B0506020202020204" pitchFamily="34" charset="0"/>
                        </a:rPr>
                        <a:t> </a:t>
                      </a:r>
                      <a:r>
                        <a:rPr lang="en-SG" sz="500" b="0" dirty="0">
                          <a:latin typeface="Arial Nova Cond" panose="020B0506020202020204" pitchFamily="34" charset="0"/>
                        </a:rPr>
                        <a:t>–</a:t>
                      </a:r>
                      <a:r>
                        <a:rPr lang="en-SG" sz="500" b="0" dirty="0">
                          <a:solidFill>
                            <a:schemeClr val="tx1"/>
                          </a:solidFill>
                          <a:latin typeface="Arial Nova Cond" panose="020B0506020202020204" pitchFamily="34" charset="0"/>
                        </a:rPr>
                        <a:t> &gt;=2 parts coalesced at contacting surfaces by application of heat and/or pressure; sometimes a filler material added to facilitate coalescence; essentially </a:t>
                      </a:r>
                      <a:r>
                        <a:rPr lang="en-SG" sz="500" b="0" dirty="0">
                          <a:solidFill>
                            <a:schemeClr val="accent1"/>
                          </a:solidFill>
                          <a:latin typeface="Arial Nova Cond" panose="020B0506020202020204" pitchFamily="34" charset="0"/>
                        </a:rPr>
                        <a:t>atomic bonding; </a:t>
                      </a:r>
                      <a:r>
                        <a:rPr lang="en-SG" sz="500" b="0" dirty="0">
                          <a:solidFill>
                            <a:srgbClr val="C00000"/>
                          </a:solidFill>
                          <a:latin typeface="Arial Nova Cond" panose="020B0506020202020204" pitchFamily="34" charset="0"/>
                        </a:rPr>
                        <a:t>Fusion Welding </a:t>
                      </a:r>
                      <a:r>
                        <a:rPr lang="en-SG" sz="500" b="0" dirty="0">
                          <a:solidFill>
                            <a:schemeClr val="tx1"/>
                          </a:solidFill>
                          <a:latin typeface="Arial Nova Cond" panose="020B0506020202020204" pitchFamily="34" charset="0"/>
                        </a:rPr>
                        <a:t>– joining process that </a:t>
                      </a:r>
                      <a:r>
                        <a:rPr lang="en-SG" sz="500" b="0" dirty="0">
                          <a:solidFill>
                            <a:schemeClr val="accent1"/>
                          </a:solidFill>
                          <a:latin typeface="Arial Nova Cond" panose="020B0506020202020204" pitchFamily="34" charset="0"/>
                        </a:rPr>
                        <a:t>melt</a:t>
                      </a:r>
                      <a:r>
                        <a:rPr lang="en-SG" sz="500" b="0" dirty="0">
                          <a:solidFill>
                            <a:schemeClr val="tx1"/>
                          </a:solidFill>
                          <a:latin typeface="Arial Nova Cond" panose="020B0506020202020204" pitchFamily="34" charset="0"/>
                        </a:rPr>
                        <a:t> the base metals; filler metal added to molten pool to facilitate process &amp; provide bulk &amp; added strength to welded joint; e.g. </a:t>
                      </a:r>
                      <a:r>
                        <a:rPr lang="en-SG" sz="500" b="0" dirty="0">
                          <a:solidFill>
                            <a:schemeClr val="accent1"/>
                          </a:solidFill>
                          <a:latin typeface="Arial Nova Cond" panose="020B0506020202020204" pitchFamily="34" charset="0"/>
                        </a:rPr>
                        <a:t>arc welding(AW): </a:t>
                      </a:r>
                      <a:r>
                        <a:rPr lang="en-SG" sz="500" b="0" dirty="0">
                          <a:solidFill>
                            <a:schemeClr val="tx1"/>
                          </a:solidFill>
                          <a:latin typeface="Arial Nova Cond" panose="020B0506020202020204" pitchFamily="34" charset="0"/>
                        </a:rPr>
                        <a:t>melting metals by electric arc, </a:t>
                      </a:r>
                      <a:r>
                        <a:rPr lang="en-SG" sz="500" b="0" dirty="0">
                          <a:solidFill>
                            <a:schemeClr val="accent1"/>
                          </a:solidFill>
                          <a:latin typeface="Arial Nova Cond" panose="020B0506020202020204" pitchFamily="34" charset="0"/>
                        </a:rPr>
                        <a:t>Oxyfuel gas welding (OFW): </a:t>
                      </a:r>
                      <a:r>
                        <a:rPr lang="en-SG" sz="500" b="0" dirty="0">
                          <a:solidFill>
                            <a:schemeClr val="tx1"/>
                          </a:solidFill>
                          <a:latin typeface="Arial Nova Cond" panose="020B0506020202020204" pitchFamily="34" charset="0"/>
                        </a:rPr>
                        <a:t>melting by oxyfuel gas (acetylene, etc) </a:t>
                      </a:r>
                      <a:r>
                        <a:rPr lang="en-SG" sz="500" b="0" dirty="0">
                          <a:solidFill>
                            <a:schemeClr val="accent1"/>
                          </a:solidFill>
                          <a:latin typeface="Arial Nova Cond" panose="020B0506020202020204" pitchFamily="34" charset="0"/>
                        </a:rPr>
                        <a:t>autogenous weld</a:t>
                      </a:r>
                      <a:r>
                        <a:rPr lang="en-SG" sz="500" b="0" dirty="0">
                          <a:solidFill>
                            <a:schemeClr val="tx1"/>
                          </a:solidFill>
                          <a:latin typeface="Arial Nova Cond" panose="020B0506020202020204" pitchFamily="34" charset="0"/>
                        </a:rPr>
                        <a:t>: no filler metal used; </a:t>
                      </a:r>
                      <a:r>
                        <a:rPr lang="en-SG" sz="500" b="0" dirty="0">
                          <a:solidFill>
                            <a:srgbClr val="C00000"/>
                          </a:solidFill>
                          <a:latin typeface="Arial Nova Cond" panose="020B0506020202020204" pitchFamily="34" charset="0"/>
                        </a:rPr>
                        <a:t>Solid State Welding (SSW)</a:t>
                      </a:r>
                      <a:r>
                        <a:rPr lang="en-SG" sz="500" b="0" dirty="0">
                          <a:solidFill>
                            <a:schemeClr val="tx1"/>
                          </a:solidFill>
                          <a:latin typeface="Arial Nova Cond" panose="020B0506020202020204" pitchFamily="34" charset="0"/>
                        </a:rPr>
                        <a:t>: </a:t>
                      </a:r>
                      <a:r>
                        <a:rPr lang="en-US" sz="500" b="0" dirty="0">
                          <a:latin typeface="Arial Nova Cond" panose="020B0506020202020204" pitchFamily="34" charset="0"/>
                        </a:rPr>
                        <a:t>Joining processes where coalescence results from application of pressure alone or combination of heat &amp; pressure; if heat used, temp should be &lt; melting </a:t>
                      </a:r>
                      <a:r>
                        <a:rPr lang="en-US" sz="500" b="0" dirty="0" err="1">
                          <a:latin typeface="Arial Nova Cond" panose="020B0506020202020204" pitchFamily="34" charset="0"/>
                        </a:rPr>
                        <a:t>pt</a:t>
                      </a:r>
                      <a:r>
                        <a:rPr lang="en-US" sz="500" b="0" dirty="0">
                          <a:latin typeface="Arial Nova Cond" panose="020B0506020202020204" pitchFamily="34" charset="0"/>
                        </a:rPr>
                        <a:t> of metals being welded; no filler metal is added in SSW, e.g. </a:t>
                      </a:r>
                      <a:r>
                        <a:rPr lang="en-US" sz="500" b="0" dirty="0">
                          <a:solidFill>
                            <a:schemeClr val="accent1"/>
                          </a:solidFill>
                          <a:latin typeface="Arial Nova Cond" panose="020B0506020202020204" pitchFamily="34" charset="0"/>
                        </a:rPr>
                        <a:t>Friction Welding(FRW)</a:t>
                      </a:r>
                      <a:r>
                        <a:rPr lang="en-US" sz="500" b="0" dirty="0">
                          <a:latin typeface="Arial Nova Cond" panose="020B0506020202020204" pitchFamily="34" charset="0"/>
                        </a:rPr>
                        <a:t>: coalescence by heat of friction between two surfaces, </a:t>
                      </a:r>
                      <a:r>
                        <a:rPr lang="en-US" sz="500" b="0" dirty="0">
                          <a:solidFill>
                            <a:schemeClr val="accent1"/>
                          </a:solidFill>
                          <a:latin typeface="Arial Nova Cond" panose="020B0506020202020204" pitchFamily="34" charset="0"/>
                        </a:rPr>
                        <a:t>Ultrasonic welding (USW): </a:t>
                      </a:r>
                      <a:r>
                        <a:rPr lang="en-US" sz="500" b="0" dirty="0">
                          <a:latin typeface="Arial Nova Cond" panose="020B0506020202020204" pitchFamily="34" charset="0"/>
                        </a:rPr>
                        <a:t>coalescence by ultrasonic oscillating motion in a direction parallel to contacting surfaces of two parts held together under pressure, </a:t>
                      </a:r>
                      <a:r>
                        <a:rPr lang="en-US" sz="500" b="0" dirty="0">
                          <a:solidFill>
                            <a:schemeClr val="accent1"/>
                          </a:solidFill>
                          <a:latin typeface="Arial Nova Cond" panose="020B0506020202020204" pitchFamily="34" charset="0"/>
                        </a:rPr>
                        <a:t>Resistance welding</a:t>
                      </a:r>
                      <a:r>
                        <a:rPr lang="en-US" sz="500" b="0" dirty="0">
                          <a:latin typeface="Arial Nova Cond" panose="020B0506020202020204" pitchFamily="34" charset="0"/>
                        </a:rPr>
                        <a:t>: melting is accomplished by heat from resistance to an electrical current between faying surfaces held together under pressure; </a:t>
                      </a:r>
                      <a:r>
                        <a:rPr lang="en-US" sz="500" b="0" dirty="0">
                          <a:solidFill>
                            <a:srgbClr val="C00000"/>
                          </a:solidFill>
                          <a:latin typeface="Arial Nova Cond" panose="020B0506020202020204" pitchFamily="34" charset="0"/>
                        </a:rPr>
                        <a:t>Power Density (PD): </a:t>
                      </a:r>
                    </a:p>
                    <a:p>
                      <a:r>
                        <a:rPr lang="en-US" sz="500" b="0" dirty="0">
                          <a:solidFill>
                            <a:srgbClr val="7030A0"/>
                          </a:solidFill>
                          <a:latin typeface="Arial Nova Cond" panose="020B0506020202020204" pitchFamily="34" charset="0"/>
                        </a:rPr>
                        <a:t>PD = P/A, </a:t>
                      </a:r>
                      <a:r>
                        <a:rPr lang="en-US" sz="500" b="0" dirty="0">
                          <a:solidFill>
                            <a:schemeClr val="tx1"/>
                          </a:solidFill>
                          <a:latin typeface="Arial Nova Cond" panose="020B0506020202020204" pitchFamily="34" charset="0"/>
                        </a:rPr>
                        <a:t>PD: power density, W/mm</a:t>
                      </a:r>
                      <a:r>
                        <a:rPr lang="en-US" sz="500" b="0" baseline="30000" dirty="0">
                          <a:solidFill>
                            <a:schemeClr val="tx1"/>
                          </a:solidFill>
                          <a:latin typeface="Arial Nova Cond" panose="020B0506020202020204" pitchFamily="34" charset="0"/>
                        </a:rPr>
                        <a:t>2</a:t>
                      </a:r>
                      <a:r>
                        <a:rPr lang="en-SG" sz="500" b="0" dirty="0">
                          <a:solidFill>
                            <a:schemeClr val="tx1"/>
                          </a:solidFill>
                          <a:latin typeface="Arial Nova Cond" panose="020B0506020202020204" pitchFamily="34" charset="0"/>
                        </a:rPr>
                        <a:t>,P: power entering surface,</a:t>
                      </a:r>
                    </a:p>
                    <a:p>
                      <a:r>
                        <a:rPr lang="en-SG" sz="500" b="0" dirty="0">
                          <a:solidFill>
                            <a:schemeClr val="tx1"/>
                          </a:solidFill>
                          <a:latin typeface="Arial Nova Cond" panose="020B0506020202020204" pitchFamily="34" charset="0"/>
                        </a:rPr>
                        <a:t>A = Surface Area over which energy is entering, </a:t>
                      </a:r>
                      <a:r>
                        <a:rPr lang="en-US" sz="500" b="0" dirty="0">
                          <a:solidFill>
                            <a:schemeClr val="tx1"/>
                          </a:solidFill>
                          <a:latin typeface="Arial Nova Cond" panose="020B0506020202020204" pitchFamily="34" charset="0"/>
                        </a:rPr>
                        <a:t>mm</a:t>
                      </a:r>
                      <a:r>
                        <a:rPr lang="en-US" sz="500" b="0" baseline="30000" dirty="0">
                          <a:solidFill>
                            <a:schemeClr val="tx1"/>
                          </a:solidFill>
                          <a:latin typeface="Arial Nova Cond" panose="020B0506020202020204" pitchFamily="34" charset="0"/>
                        </a:rPr>
                        <a:t>2 </a:t>
                      </a:r>
                      <a:r>
                        <a:rPr lang="en-US" sz="500" b="0" dirty="0">
                          <a:solidFill>
                            <a:schemeClr val="tx1"/>
                          </a:solidFill>
                          <a:latin typeface="Arial Nova Cond" panose="020B0506020202020204" pitchFamily="34" charset="0"/>
                        </a:rPr>
                        <a:t>; </a:t>
                      </a:r>
                      <a:r>
                        <a:rPr lang="en-US" sz="500" b="0" dirty="0">
                          <a:solidFill>
                            <a:srgbClr val="C00000"/>
                          </a:solidFill>
                          <a:latin typeface="Arial Nova Cond" panose="020B0506020202020204" pitchFamily="34" charset="0"/>
                        </a:rPr>
                        <a:t>Unit Energy for Melting*: </a:t>
                      </a:r>
                      <a:r>
                        <a:rPr lang="en-US" sz="500" b="0" dirty="0">
                          <a:solidFill>
                            <a:srgbClr val="7030A0"/>
                          </a:solidFill>
                          <a:latin typeface="Arial Nova Cond" panose="020B0506020202020204" pitchFamily="34" charset="0"/>
                        </a:rPr>
                        <a:t>U</a:t>
                      </a:r>
                      <a:r>
                        <a:rPr lang="en-US" sz="500" b="0" baseline="-25000" dirty="0">
                          <a:solidFill>
                            <a:srgbClr val="7030A0"/>
                          </a:solidFill>
                          <a:latin typeface="Arial Nova Cond" panose="020B0506020202020204" pitchFamily="34" charset="0"/>
                        </a:rPr>
                        <a:t>m</a:t>
                      </a:r>
                      <a:r>
                        <a:rPr lang="en-US" sz="500" b="0" dirty="0">
                          <a:solidFill>
                            <a:srgbClr val="7030A0"/>
                          </a:solidFill>
                          <a:latin typeface="Arial Nova Cond" panose="020B0506020202020204" pitchFamily="34" charset="0"/>
                        </a:rPr>
                        <a:t> = kT</a:t>
                      </a:r>
                      <a:r>
                        <a:rPr lang="en-US" sz="500" b="0" baseline="-25000" dirty="0">
                          <a:solidFill>
                            <a:srgbClr val="7030A0"/>
                          </a:solidFill>
                          <a:latin typeface="Arial Nova Cond" panose="020B0506020202020204" pitchFamily="34" charset="0"/>
                        </a:rPr>
                        <a:t>m</a:t>
                      </a:r>
                      <a:r>
                        <a:rPr lang="en-US" sz="500" b="0" baseline="30000" dirty="0">
                          <a:solidFill>
                            <a:srgbClr val="7030A0"/>
                          </a:solidFill>
                          <a:latin typeface="Arial Nova Cond" panose="020B0506020202020204" pitchFamily="34" charset="0"/>
                        </a:rPr>
                        <a:t>2</a:t>
                      </a:r>
                      <a:r>
                        <a:rPr lang="en-US" sz="500" b="0" dirty="0">
                          <a:solidFill>
                            <a:srgbClr val="C00000"/>
                          </a:solidFill>
                          <a:latin typeface="Arial Nova Cond" panose="020B0506020202020204" pitchFamily="34" charset="0"/>
                        </a:rPr>
                        <a:t>, </a:t>
                      </a:r>
                      <a:r>
                        <a:rPr lang="en-US" sz="500" b="0" dirty="0">
                          <a:latin typeface="Arial Nova Cond" panose="020B0506020202020204" pitchFamily="34" charset="0"/>
                        </a:rPr>
                        <a:t>U</a:t>
                      </a:r>
                      <a:r>
                        <a:rPr lang="en-US" sz="500" b="0" baseline="-25000" dirty="0">
                          <a:latin typeface="Arial Nova Cond" panose="020B0506020202020204" pitchFamily="34" charset="0"/>
                        </a:rPr>
                        <a:t>m</a:t>
                      </a:r>
                      <a:r>
                        <a:rPr lang="en-US" sz="500" b="0" dirty="0">
                          <a:latin typeface="Arial Nova Cond" panose="020B0506020202020204" pitchFamily="34" charset="0"/>
                        </a:rPr>
                        <a:t> (j</a:t>
                      </a:r>
                      <a:r>
                        <a:rPr lang="en-SG" sz="500" b="0" dirty="0">
                          <a:latin typeface="Arial Nova Cond" panose="020B0506020202020204" pitchFamily="34" charset="0"/>
                        </a:rPr>
                        <a:t>/mm</a:t>
                      </a:r>
                      <a:r>
                        <a:rPr lang="en-SG" sz="500" b="0" baseline="30000" dirty="0">
                          <a:latin typeface="Arial Nova Cond" panose="020B0506020202020204" pitchFamily="34" charset="0"/>
                        </a:rPr>
                        <a:t>3</a:t>
                      </a:r>
                      <a:r>
                        <a:rPr lang="en-US" sz="500" b="0" dirty="0">
                          <a:latin typeface="Arial Nova Cond" panose="020B0506020202020204" pitchFamily="34" charset="0"/>
                        </a:rPr>
                        <a:t>), T</a:t>
                      </a:r>
                      <a:r>
                        <a:rPr lang="en-US" sz="500" b="0" baseline="-25000" dirty="0">
                          <a:latin typeface="Arial Nova Cond" panose="020B0506020202020204" pitchFamily="34" charset="0"/>
                        </a:rPr>
                        <a:t>m</a:t>
                      </a:r>
                      <a:r>
                        <a:rPr lang="en-US" sz="500" b="0" dirty="0">
                          <a:latin typeface="Arial Nova Cond" panose="020B0506020202020204" pitchFamily="34" charset="0"/>
                        </a:rPr>
                        <a:t> = melting </a:t>
                      </a:r>
                      <a:r>
                        <a:rPr lang="en-US" sz="500" b="0" dirty="0" err="1">
                          <a:latin typeface="Arial Nova Cond" panose="020B0506020202020204" pitchFamily="34" charset="0"/>
                        </a:rPr>
                        <a:t>pt</a:t>
                      </a:r>
                      <a:r>
                        <a:rPr lang="en-US" sz="500" b="0" dirty="0">
                          <a:latin typeface="Arial Nova Cond" panose="020B0506020202020204" pitchFamily="34" charset="0"/>
                        </a:rPr>
                        <a:t> of material, k = 3.33 × 10</a:t>
                      </a:r>
                      <a:r>
                        <a:rPr lang="en-US" sz="500" b="0" baseline="30000" dirty="0">
                          <a:latin typeface="Arial Nova Cond" panose="020B0506020202020204" pitchFamily="34" charset="0"/>
                        </a:rPr>
                        <a:t>-6</a:t>
                      </a:r>
                      <a:r>
                        <a:rPr lang="en-US" sz="500" b="0" dirty="0">
                          <a:latin typeface="Arial Nova Cond" panose="020B0506020202020204" pitchFamily="34" charset="0"/>
                        </a:rPr>
                        <a:t> for T</a:t>
                      </a:r>
                      <a:r>
                        <a:rPr lang="en-US" sz="500" b="0" baseline="-25000" dirty="0">
                          <a:latin typeface="Arial Nova Cond" panose="020B0506020202020204" pitchFamily="34" charset="0"/>
                        </a:rPr>
                        <a:t>m</a:t>
                      </a:r>
                      <a:r>
                        <a:rPr lang="en-US" sz="500" b="0" dirty="0">
                          <a:latin typeface="Arial Nova Cond" panose="020B0506020202020204" pitchFamily="34" charset="0"/>
                        </a:rPr>
                        <a:t>  in Kelvin (K) </a:t>
                      </a:r>
                      <a:r>
                        <a:rPr lang="en-US" sz="500" b="0" dirty="0">
                          <a:solidFill>
                            <a:srgbClr val="7030A0"/>
                          </a:solidFill>
                          <a:latin typeface="Arial Nova Cond" panose="020B0506020202020204" pitchFamily="34" charset="0"/>
                        </a:rPr>
                        <a:t>(K = </a:t>
                      </a:r>
                      <a:r>
                        <a:rPr lang="en-US" sz="500" b="0" baseline="30000" dirty="0" err="1">
                          <a:solidFill>
                            <a:srgbClr val="7030A0"/>
                          </a:solidFill>
                          <a:latin typeface="Arial Nova Cond" panose="020B0506020202020204" pitchFamily="34" charset="0"/>
                        </a:rPr>
                        <a:t>o</a:t>
                      </a:r>
                      <a:r>
                        <a:rPr lang="en-US" sz="500" b="0" dirty="0" err="1">
                          <a:solidFill>
                            <a:srgbClr val="7030A0"/>
                          </a:solidFill>
                          <a:latin typeface="Arial Nova Cond" panose="020B0506020202020204" pitchFamily="34" charset="0"/>
                        </a:rPr>
                        <a:t>C</a:t>
                      </a:r>
                      <a:r>
                        <a:rPr lang="en-US" sz="500" b="0" dirty="0">
                          <a:solidFill>
                            <a:srgbClr val="7030A0"/>
                          </a:solidFill>
                          <a:latin typeface="Arial Nova Cond" panose="020B0506020202020204" pitchFamily="34" charset="0"/>
                        </a:rPr>
                        <a:t> + 273); </a:t>
                      </a:r>
                      <a:r>
                        <a:rPr lang="en-SG" sz="500" b="0" dirty="0">
                          <a:solidFill>
                            <a:srgbClr val="C00000"/>
                          </a:solidFill>
                          <a:latin typeface="Arial Nova Cond" panose="020B0506020202020204" pitchFamily="34" charset="0"/>
                        </a:rPr>
                        <a:t>Heat Available for Welding: </a:t>
                      </a:r>
                      <a:r>
                        <a:rPr lang="en-SG" sz="500" b="0" dirty="0" err="1">
                          <a:solidFill>
                            <a:srgbClr val="7030A0"/>
                          </a:solidFill>
                          <a:latin typeface="Arial Nova Cond" panose="020B0506020202020204" pitchFamily="34" charset="0"/>
                        </a:rPr>
                        <a:t>H</a:t>
                      </a:r>
                      <a:r>
                        <a:rPr lang="en-SG" sz="500" b="0" baseline="-25000" dirty="0" err="1">
                          <a:solidFill>
                            <a:srgbClr val="7030A0"/>
                          </a:solidFill>
                          <a:latin typeface="Arial Nova Cond" panose="020B0506020202020204" pitchFamily="34" charset="0"/>
                        </a:rPr>
                        <a:t>w</a:t>
                      </a:r>
                      <a:r>
                        <a:rPr lang="en-SG" sz="500" b="0" dirty="0">
                          <a:solidFill>
                            <a:srgbClr val="7030A0"/>
                          </a:solidFill>
                          <a:latin typeface="Arial Nova Cond" panose="020B0506020202020204" pitchFamily="34" charset="0"/>
                        </a:rPr>
                        <a:t> = f</a:t>
                      </a:r>
                      <a:r>
                        <a:rPr lang="en-SG" sz="500" b="0" baseline="-25000" dirty="0">
                          <a:solidFill>
                            <a:srgbClr val="7030A0"/>
                          </a:solidFill>
                          <a:latin typeface="Arial Nova Cond" panose="020B0506020202020204" pitchFamily="34" charset="0"/>
                        </a:rPr>
                        <a:t>1</a:t>
                      </a:r>
                      <a:r>
                        <a:rPr lang="en-SG" sz="500" b="0" dirty="0">
                          <a:solidFill>
                            <a:srgbClr val="7030A0"/>
                          </a:solidFill>
                          <a:latin typeface="Arial Nova Cond" panose="020B0506020202020204" pitchFamily="34" charset="0"/>
                        </a:rPr>
                        <a:t>f</a:t>
                      </a:r>
                      <a:r>
                        <a:rPr lang="en-SG" sz="500" b="0" baseline="-25000" dirty="0">
                          <a:solidFill>
                            <a:srgbClr val="7030A0"/>
                          </a:solidFill>
                          <a:latin typeface="Arial Nova Cond" panose="020B0506020202020204" pitchFamily="34" charset="0"/>
                        </a:rPr>
                        <a:t>2</a:t>
                      </a:r>
                      <a:r>
                        <a:rPr lang="en-SG" sz="500" b="0" dirty="0">
                          <a:solidFill>
                            <a:srgbClr val="7030A0"/>
                          </a:solidFill>
                          <a:latin typeface="Arial Nova Cond" panose="020B0506020202020204" pitchFamily="34" charset="0"/>
                        </a:rPr>
                        <a:t>H</a:t>
                      </a:r>
                      <a:r>
                        <a:rPr lang="en-SG" sz="500" b="0" dirty="0">
                          <a:solidFill>
                            <a:schemeClr val="tx1"/>
                          </a:solidFill>
                          <a:latin typeface="Arial Nova Cond" panose="020B0506020202020204" pitchFamily="34" charset="0"/>
                        </a:rPr>
                        <a:t>;</a:t>
                      </a:r>
                      <a:r>
                        <a:rPr lang="en-SG" sz="500" b="0" dirty="0">
                          <a:solidFill>
                            <a:srgbClr val="C00000"/>
                          </a:solidFill>
                          <a:latin typeface="Arial Nova Cond" panose="020B0506020202020204" pitchFamily="34" charset="0"/>
                        </a:rPr>
                        <a:t> </a:t>
                      </a:r>
                      <a:r>
                        <a:rPr lang="en-US" sz="500" b="0" dirty="0" err="1">
                          <a:latin typeface="Arial Nova Cond" panose="020B0506020202020204" pitchFamily="34" charset="0"/>
                        </a:rPr>
                        <a:t>H</a:t>
                      </a:r>
                      <a:r>
                        <a:rPr lang="en-US" sz="500" b="0" baseline="-25000" dirty="0" err="1">
                          <a:latin typeface="Arial Nova Cond" panose="020B0506020202020204" pitchFamily="34" charset="0"/>
                        </a:rPr>
                        <a:t>w</a:t>
                      </a:r>
                      <a:r>
                        <a:rPr lang="en-US" sz="500" b="0" dirty="0">
                          <a:latin typeface="Arial Nova Cond" panose="020B0506020202020204" pitchFamily="34" charset="0"/>
                        </a:rPr>
                        <a:t> = net heat available for welding; f</a:t>
                      </a:r>
                      <a:r>
                        <a:rPr lang="en-US" sz="500" b="0" baseline="-25000" dirty="0">
                          <a:latin typeface="Arial Nova Cond" panose="020B0506020202020204" pitchFamily="34" charset="0"/>
                        </a:rPr>
                        <a:t>1</a:t>
                      </a:r>
                      <a:r>
                        <a:rPr lang="en-US" sz="500" b="0" dirty="0">
                          <a:latin typeface="Arial Nova Cond" panose="020B0506020202020204" pitchFamily="34" charset="0"/>
                        </a:rPr>
                        <a:t> = heat transfer efficiency; f</a:t>
                      </a:r>
                      <a:r>
                        <a:rPr lang="en-US" sz="500" b="0" baseline="-25000" dirty="0">
                          <a:latin typeface="Arial Nova Cond" panose="020B0506020202020204" pitchFamily="34" charset="0"/>
                        </a:rPr>
                        <a:t>2</a:t>
                      </a:r>
                      <a:r>
                        <a:rPr lang="en-US" sz="500" b="0" dirty="0">
                          <a:latin typeface="Arial Nova Cond" panose="020B0506020202020204" pitchFamily="34" charset="0"/>
                        </a:rPr>
                        <a:t> = melting efficiency; H = total heat generated by welding process (Joules); </a:t>
                      </a:r>
                      <a:r>
                        <a:rPr lang="en-SG" sz="500" b="0" dirty="0">
                          <a:solidFill>
                            <a:srgbClr val="C00000"/>
                          </a:solidFill>
                          <a:latin typeface="Arial Nova Cond" panose="020B0506020202020204" pitchFamily="34" charset="0"/>
                        </a:rPr>
                        <a:t>Heat </a:t>
                      </a:r>
                      <a:r>
                        <a:rPr lang="en-US" sz="500" b="0" dirty="0">
                          <a:solidFill>
                            <a:srgbClr val="C00000"/>
                          </a:solidFill>
                          <a:latin typeface="Arial Nova Cond" panose="020B0506020202020204" pitchFamily="34" charset="0"/>
                        </a:rPr>
                        <a:t>Transfer Efficiency f</a:t>
                      </a:r>
                      <a:r>
                        <a:rPr lang="en-US" sz="500" b="0" baseline="-25000" dirty="0">
                          <a:solidFill>
                            <a:srgbClr val="C00000"/>
                          </a:solidFill>
                          <a:latin typeface="Arial Nova Cond" panose="020B0506020202020204" pitchFamily="34" charset="0"/>
                        </a:rPr>
                        <a:t>1  </a:t>
                      </a:r>
                      <a:r>
                        <a:rPr lang="en-US" sz="500" b="0" dirty="0">
                          <a:latin typeface="Arial Nova Cond" panose="020B0506020202020204" pitchFamily="34" charset="0"/>
                        </a:rPr>
                        <a:t>- Proportion of heat received at work surface relative to total heat generated at source; Depends on welding process &amp; capacity to convert power source (e.g. electrical energy) into usable heat at work surface: Oxyfuel gas welding - relatively inefficient; Arc welding - relatively efficient </a:t>
                      </a:r>
                    </a:p>
                    <a:p>
                      <a:r>
                        <a:rPr lang="en-US" sz="500" b="0" dirty="0">
                          <a:solidFill>
                            <a:srgbClr val="C00000"/>
                          </a:solidFill>
                          <a:latin typeface="Arial Nova Cond" panose="020B0506020202020204" pitchFamily="34" charset="0"/>
                        </a:rPr>
                        <a:t>Melting Efficiency f</a:t>
                      </a:r>
                      <a:r>
                        <a:rPr lang="en-US" sz="500" b="0" baseline="-25000" dirty="0">
                          <a:solidFill>
                            <a:srgbClr val="C00000"/>
                          </a:solidFill>
                          <a:latin typeface="Arial Nova Cond" panose="020B0506020202020204" pitchFamily="34" charset="0"/>
                        </a:rPr>
                        <a:t>2  </a:t>
                      </a:r>
                      <a:r>
                        <a:rPr lang="en-US" sz="500" b="0" dirty="0">
                          <a:latin typeface="Arial Nova Cond" panose="020B0506020202020204" pitchFamily="34" charset="0"/>
                        </a:rPr>
                        <a:t>- Proportion of heat received at work surface used for melting, rest conducted into work metal; Depends on welding process, also influenced by thermal properties of metal, joint configuration, &amp; work thickness; Metals with high thermal conductivity (e.g. Al, Cu) present a problem in welding because of rapid dissipation of heat away from heat contact area. </a:t>
                      </a:r>
                      <a:r>
                        <a:rPr lang="en-US" sz="500" b="0" dirty="0">
                          <a:solidFill>
                            <a:srgbClr val="C00000"/>
                          </a:solidFill>
                          <a:latin typeface="Arial Nova Cond" panose="020B0506020202020204" pitchFamily="34" charset="0"/>
                        </a:rPr>
                        <a:t>Energy Balance Equation</a:t>
                      </a:r>
                    </a:p>
                    <a:p>
                      <a:r>
                        <a:rPr lang="en-US" sz="500" b="0" dirty="0" err="1">
                          <a:latin typeface="Arial Nova Cond" panose="020B0506020202020204" pitchFamily="34" charset="0"/>
                        </a:rPr>
                        <a:t>H</a:t>
                      </a:r>
                      <a:r>
                        <a:rPr lang="en-US" sz="500" b="0" baseline="-25000" dirty="0" err="1">
                          <a:latin typeface="Arial Nova Cond" panose="020B0506020202020204" pitchFamily="34" charset="0"/>
                        </a:rPr>
                        <a:t>w</a:t>
                      </a:r>
                      <a:r>
                        <a:rPr lang="en-US" sz="500" b="0" dirty="0">
                          <a:latin typeface="Arial Nova Cond" panose="020B0506020202020204" pitchFamily="34" charset="0"/>
                        </a:rPr>
                        <a:t> = net heat energy delivered to operation, J </a:t>
                      </a:r>
                    </a:p>
                    <a:p>
                      <a:r>
                        <a:rPr lang="en-US" sz="500" b="0" dirty="0">
                          <a:latin typeface="Arial Nova Cond" panose="020B0506020202020204" pitchFamily="34" charset="0"/>
                        </a:rPr>
                        <a:t>U</a:t>
                      </a:r>
                      <a:r>
                        <a:rPr lang="en-US" sz="500" b="0" baseline="-25000" dirty="0">
                          <a:latin typeface="Arial Nova Cond" panose="020B0506020202020204" pitchFamily="34" charset="0"/>
                        </a:rPr>
                        <a:t>m</a:t>
                      </a:r>
                      <a:r>
                        <a:rPr lang="en-US" sz="500" b="0" dirty="0">
                          <a:latin typeface="Arial Nova Cond" panose="020B0506020202020204" pitchFamily="34" charset="0"/>
                        </a:rPr>
                        <a:t> = unit energy required to melt the metal, J/mm</a:t>
                      </a:r>
                      <a:r>
                        <a:rPr lang="en-US" sz="500" b="0" baseline="30000" dirty="0">
                          <a:latin typeface="Arial Nova Cond" panose="020B0506020202020204" pitchFamily="34" charset="0"/>
                        </a:rPr>
                        <a:t>3</a:t>
                      </a:r>
                      <a:r>
                        <a:rPr lang="en-US" sz="500" b="0" dirty="0">
                          <a:latin typeface="Arial Nova Cond" panose="020B0506020202020204" pitchFamily="34" charset="0"/>
                        </a:rPr>
                        <a:t> </a:t>
                      </a:r>
                    </a:p>
                    <a:p>
                      <a:r>
                        <a:rPr lang="en-US" sz="500" b="0" dirty="0">
                          <a:latin typeface="Arial Nova Cond" panose="020B0506020202020204" pitchFamily="34" charset="0"/>
                        </a:rPr>
                        <a:t>V = volume of metal melted, mm</a:t>
                      </a:r>
                      <a:r>
                        <a:rPr lang="en-US" sz="500" b="0" baseline="30000" dirty="0">
                          <a:latin typeface="Arial Nova Cond" panose="020B0506020202020204" pitchFamily="34" charset="0"/>
                        </a:rPr>
                        <a:t>3</a:t>
                      </a:r>
                    </a:p>
                    <a:p>
                      <a:r>
                        <a:rPr lang="en-US" sz="500" b="0" dirty="0">
                          <a:solidFill>
                            <a:schemeClr val="accent1"/>
                          </a:solidFill>
                          <a:latin typeface="Arial Nova Cond" panose="020B0506020202020204" pitchFamily="34" charset="0"/>
                        </a:rPr>
                        <a:t>If time factor (rate) is considered:</a:t>
                      </a:r>
                    </a:p>
                    <a:p>
                      <a:r>
                        <a:rPr lang="en-US" sz="500" b="0" dirty="0" err="1">
                          <a:latin typeface="Arial Nova Cond" panose="020B0506020202020204" pitchFamily="34" charset="0"/>
                        </a:rPr>
                        <a:t>HR</a:t>
                      </a:r>
                      <a:r>
                        <a:rPr lang="en-US" sz="500" b="0" baseline="-25000" dirty="0" err="1">
                          <a:latin typeface="Arial Nova Cond" panose="020B0506020202020204" pitchFamily="34" charset="0"/>
                        </a:rPr>
                        <a:t>w</a:t>
                      </a:r>
                      <a:r>
                        <a:rPr lang="en-US" sz="500" b="0" dirty="0">
                          <a:latin typeface="Arial Nova Cond" panose="020B0506020202020204" pitchFamily="34" charset="0"/>
                        </a:rPr>
                        <a:t> = rate of heat energy delivered </a:t>
                      </a:r>
                    </a:p>
                    <a:p>
                      <a:r>
                        <a:rPr lang="en-US" sz="500" b="0" dirty="0">
                          <a:latin typeface="Arial Nova Cond" panose="020B0506020202020204" pitchFamily="34" charset="0"/>
                        </a:rPr>
                        <a:t>WVR = Welding Volume Rate (mm</a:t>
                      </a:r>
                      <a:r>
                        <a:rPr lang="en-US" sz="500" b="0" baseline="30000" dirty="0">
                          <a:latin typeface="Arial Nova Cond" panose="020B0506020202020204" pitchFamily="34" charset="0"/>
                        </a:rPr>
                        <a:t>3</a:t>
                      </a:r>
                      <a:r>
                        <a:rPr lang="en-US" sz="500" b="0" dirty="0">
                          <a:latin typeface="Arial Nova Cond" panose="020B0506020202020204" pitchFamily="34" charset="0"/>
                        </a:rPr>
                        <a:t>/min) </a:t>
                      </a:r>
                    </a:p>
                    <a:p>
                      <a:r>
                        <a:rPr lang="en-US" sz="500" b="0" dirty="0">
                          <a:latin typeface="Arial Nova Cond" panose="020B0506020202020204" pitchFamily="34" charset="0"/>
                        </a:rPr>
                        <a:t>A</a:t>
                      </a:r>
                      <a:r>
                        <a:rPr lang="en-US" sz="500" b="0" baseline="-25000" dirty="0">
                          <a:latin typeface="Arial Nova Cond" panose="020B0506020202020204" pitchFamily="34" charset="0"/>
                        </a:rPr>
                        <a:t>w</a:t>
                      </a:r>
                      <a:r>
                        <a:rPr lang="en-US" sz="500" b="0" dirty="0">
                          <a:latin typeface="Arial Nova Cond" panose="020B0506020202020204" pitchFamily="34" charset="0"/>
                        </a:rPr>
                        <a:t> = weld area; v = welding speed</a:t>
                      </a:r>
                    </a:p>
                  </a:txBody>
                  <a:tcPr/>
                </a:tc>
                <a:tc>
                  <a:txBody>
                    <a:bodyPr/>
                    <a:lstStyle/>
                    <a:p>
                      <a:r>
                        <a:rPr lang="en-US" sz="500" b="0" dirty="0">
                          <a:solidFill>
                            <a:srgbClr val="C00000"/>
                          </a:solidFill>
                          <a:latin typeface="Arial Nova Cond" panose="020B0506020202020204" pitchFamily="34" charset="0"/>
                        </a:rPr>
                        <a:t>Mechanical assembly: </a:t>
                      </a:r>
                      <a:r>
                        <a:rPr lang="en-US" sz="500" b="0" dirty="0">
                          <a:latin typeface="Arial Nova Cond" panose="020B0506020202020204" pitchFamily="34" charset="0"/>
                        </a:rPr>
                        <a:t>No atomic bonding;</a:t>
                      </a:r>
                      <a:r>
                        <a:rPr lang="en-US" sz="500" b="0" dirty="0">
                          <a:solidFill>
                            <a:schemeClr val="tx1"/>
                          </a:solidFill>
                          <a:latin typeface="Arial Nova Cond" panose="020B0506020202020204" pitchFamily="34" charset="0"/>
                        </a:rPr>
                        <a:t> </a:t>
                      </a:r>
                      <a:r>
                        <a:rPr lang="en-SG" sz="500" b="0" dirty="0">
                          <a:solidFill>
                            <a:srgbClr val="C00000"/>
                          </a:solidFill>
                          <a:latin typeface="Arial Nova Cond" panose="020B0506020202020204" pitchFamily="34" charset="0"/>
                        </a:rPr>
                        <a:t>Oxyfuel Gas Welding (OFW): </a:t>
                      </a:r>
                      <a:r>
                        <a:rPr lang="en-US" sz="500" b="0" dirty="0">
                          <a:latin typeface="Arial Nova Cond" panose="020B0506020202020204" pitchFamily="34" charset="0"/>
                        </a:rPr>
                        <a:t>Fusion welding operations that burn fuels mixed with oxygen; OFW employs several types of gases; Oxyfuel gas also used in flame cutting torches to cut and separate metal plates and other parts; Most important: oxyacetylene welding; </a:t>
                      </a:r>
                      <a:r>
                        <a:rPr lang="en-SG" sz="500" b="0" dirty="0">
                          <a:solidFill>
                            <a:srgbClr val="C00000"/>
                          </a:solidFill>
                          <a:latin typeface="Arial Nova Cond" panose="020B0506020202020204" pitchFamily="34" charset="0"/>
                        </a:rPr>
                        <a:t>Torch Used in OAW</a:t>
                      </a:r>
                      <a:r>
                        <a:rPr lang="en-US" sz="500" b="0" dirty="0">
                          <a:latin typeface="Arial Nova Cond" panose="020B0506020202020204" pitchFamily="34" charset="0"/>
                        </a:rPr>
                        <a:t>: The acetylene valve is opened first -&gt; gas is lit with a spark lighter -&gt; then O</a:t>
                      </a:r>
                      <a:r>
                        <a:rPr lang="en-US" sz="500" b="0" baseline="-25000" dirty="0">
                          <a:latin typeface="Arial Nova Cond" panose="020B0506020202020204" pitchFamily="34" charset="0"/>
                        </a:rPr>
                        <a:t>2</a:t>
                      </a:r>
                      <a:r>
                        <a:rPr lang="en-US" sz="500" b="0" dirty="0">
                          <a:latin typeface="Arial Nova Cond" panose="020B0506020202020204" pitchFamily="34" charset="0"/>
                        </a:rPr>
                        <a:t> valve opened and flame adjusted; </a:t>
                      </a:r>
                      <a:r>
                        <a:rPr lang="en-US" sz="500" b="0" dirty="0">
                          <a:solidFill>
                            <a:schemeClr val="accent1"/>
                          </a:solidFill>
                          <a:latin typeface="Arial Nova Cond" panose="020B0506020202020204" pitchFamily="34" charset="0"/>
                        </a:rPr>
                        <a:t>Basic equipment used </a:t>
                      </a:r>
                      <a:r>
                        <a:rPr lang="en-US" sz="500" b="0" dirty="0">
                          <a:latin typeface="Arial Nova Cond" panose="020B0506020202020204" pitchFamily="34" charset="0"/>
                        </a:rPr>
                        <a:t>- For safety, all threads on acetylene fittings are lefthanded, those for O</a:t>
                      </a:r>
                      <a:r>
                        <a:rPr lang="en-US" sz="500" b="0" baseline="-25000" dirty="0">
                          <a:latin typeface="Arial Nova Cond" panose="020B0506020202020204" pitchFamily="34" charset="0"/>
                        </a:rPr>
                        <a:t>2</a:t>
                      </a:r>
                      <a:r>
                        <a:rPr lang="en-US" sz="500" b="0" dirty="0">
                          <a:latin typeface="Arial Nova Cond" panose="020B0506020202020204" pitchFamily="34" charset="0"/>
                        </a:rPr>
                        <a:t> are right-handed. Oxygen regulators are painted green, acetylene regulators red.</a:t>
                      </a:r>
                      <a:r>
                        <a:rPr lang="en-US" sz="500" b="0" dirty="0">
                          <a:solidFill>
                            <a:srgbClr val="C00000"/>
                          </a:solidFill>
                          <a:latin typeface="Arial Nova Cond" panose="020B0506020202020204" pitchFamily="34" charset="0"/>
                        </a:rPr>
                        <a:t> </a:t>
                      </a:r>
                      <a:r>
                        <a:rPr lang="en-SG" sz="500" b="0" dirty="0">
                          <a:solidFill>
                            <a:srgbClr val="C00000"/>
                          </a:solidFill>
                          <a:latin typeface="Arial Nova Cond" panose="020B0506020202020204" pitchFamily="34" charset="0"/>
                        </a:rPr>
                        <a:t>Acetylene (C</a:t>
                      </a:r>
                      <a:r>
                        <a:rPr lang="en-SG" sz="500" b="0" baseline="-25000" dirty="0">
                          <a:solidFill>
                            <a:srgbClr val="C00000"/>
                          </a:solidFill>
                          <a:latin typeface="Arial Nova Cond" panose="020B0506020202020204" pitchFamily="34" charset="0"/>
                        </a:rPr>
                        <a:t>2</a:t>
                      </a:r>
                      <a:r>
                        <a:rPr lang="en-SG" sz="500" b="0" dirty="0">
                          <a:solidFill>
                            <a:srgbClr val="C00000"/>
                          </a:solidFill>
                          <a:latin typeface="Arial Nova Cond" panose="020B0506020202020204" pitchFamily="34" charset="0"/>
                        </a:rPr>
                        <a:t>H</a:t>
                      </a:r>
                      <a:r>
                        <a:rPr lang="en-SG" sz="500" b="0" baseline="-25000" dirty="0">
                          <a:solidFill>
                            <a:srgbClr val="C00000"/>
                          </a:solidFill>
                          <a:latin typeface="Arial Nova Cond" panose="020B0506020202020204" pitchFamily="34" charset="0"/>
                        </a:rPr>
                        <a:t>2</a:t>
                      </a:r>
                      <a:r>
                        <a:rPr lang="en-SG" sz="500" b="0" dirty="0">
                          <a:solidFill>
                            <a:srgbClr val="C00000"/>
                          </a:solidFill>
                          <a:latin typeface="Arial Nova Cond" panose="020B0506020202020204" pitchFamily="34" charset="0"/>
                        </a:rPr>
                        <a:t>)</a:t>
                      </a:r>
                      <a:r>
                        <a:rPr lang="en-US" sz="500" b="0" dirty="0">
                          <a:latin typeface="Arial Nova Cond" panose="020B0506020202020204" pitchFamily="34" charset="0"/>
                        </a:rPr>
                        <a:t>:Most popular fuel -&gt; capable of higher temp. (up to 3,480°C);</a:t>
                      </a:r>
                      <a:r>
                        <a:rPr lang="en-US" sz="500" b="0" dirty="0">
                          <a:solidFill>
                            <a:schemeClr val="tx1"/>
                          </a:solidFill>
                          <a:latin typeface="Arial Nova Cond" panose="020B0506020202020204" pitchFamily="34" charset="0"/>
                        </a:rPr>
                        <a:t> </a:t>
                      </a:r>
                      <a:r>
                        <a:rPr lang="en-US" sz="500" b="0" dirty="0">
                          <a:solidFill>
                            <a:schemeClr val="accent1"/>
                          </a:solidFill>
                          <a:latin typeface="Arial Nova Cond" panose="020B0506020202020204" pitchFamily="34" charset="0"/>
                        </a:rPr>
                        <a:t>chemical reaction of C2H2 and O2 </a:t>
                      </a:r>
                      <a:r>
                        <a:rPr lang="en-US" sz="500" b="0" dirty="0">
                          <a:latin typeface="Arial Nova Cond" panose="020B0506020202020204" pitchFamily="34" charset="0"/>
                        </a:rPr>
                        <a:t>- First stage reaction (inner cone of flame): C</a:t>
                      </a:r>
                      <a:r>
                        <a:rPr lang="en-US" sz="500" b="0" baseline="-25000" dirty="0">
                          <a:latin typeface="Arial Nova Cond" panose="020B0506020202020204" pitchFamily="34" charset="0"/>
                        </a:rPr>
                        <a:t>2</a:t>
                      </a:r>
                      <a:r>
                        <a:rPr lang="en-US" sz="500" b="0" dirty="0">
                          <a:latin typeface="Arial Nova Cond" panose="020B0506020202020204" pitchFamily="34" charset="0"/>
                        </a:rPr>
                        <a:t>H</a:t>
                      </a:r>
                      <a:r>
                        <a:rPr lang="en-US" sz="500" b="0" baseline="-25000" dirty="0">
                          <a:latin typeface="Arial Nova Cond" panose="020B0506020202020204" pitchFamily="34" charset="0"/>
                        </a:rPr>
                        <a:t>2</a:t>
                      </a:r>
                      <a:r>
                        <a:rPr lang="en-US" sz="500" b="0" dirty="0">
                          <a:latin typeface="Arial Nova Cond" panose="020B0506020202020204" pitchFamily="34" charset="0"/>
                        </a:rPr>
                        <a:t> + O</a:t>
                      </a:r>
                      <a:r>
                        <a:rPr lang="en-US" sz="500" b="0" baseline="-25000" dirty="0">
                          <a:latin typeface="Arial Nova Cond" panose="020B0506020202020204" pitchFamily="34" charset="0"/>
                        </a:rPr>
                        <a:t>2 </a:t>
                      </a:r>
                      <a:r>
                        <a:rPr lang="en-US" sz="500" b="0" dirty="0">
                          <a:latin typeface="Arial Nova Cond" panose="020B0506020202020204" pitchFamily="34" charset="0"/>
                        </a:rPr>
                        <a:t>–exothermic-&gt; 2CO + H</a:t>
                      </a:r>
                      <a:r>
                        <a:rPr lang="en-US" sz="500" b="0" baseline="-25000" dirty="0">
                          <a:latin typeface="Arial Nova Cond" panose="020B0506020202020204" pitchFamily="34" charset="0"/>
                        </a:rPr>
                        <a:t>2</a:t>
                      </a:r>
                      <a:r>
                        <a:rPr lang="en-US" sz="500" b="0" dirty="0">
                          <a:latin typeface="Arial Nova Cond" panose="020B0506020202020204" pitchFamily="34" charset="0"/>
                        </a:rPr>
                        <a:t>; Second stage reaction (outer envelope):  2CO + H</a:t>
                      </a:r>
                      <a:r>
                        <a:rPr lang="en-US" sz="500" b="0" baseline="-25000" dirty="0">
                          <a:latin typeface="Arial Nova Cond" panose="020B0506020202020204" pitchFamily="34" charset="0"/>
                        </a:rPr>
                        <a:t>2 </a:t>
                      </a:r>
                      <a:r>
                        <a:rPr lang="en-US" sz="500" b="0" dirty="0">
                          <a:latin typeface="Arial Nova Cond" panose="020B0506020202020204" pitchFamily="34" charset="0"/>
                        </a:rPr>
                        <a:t>+ 1.5O</a:t>
                      </a:r>
                      <a:r>
                        <a:rPr lang="en-US" sz="500" b="0" baseline="-25000" dirty="0">
                          <a:latin typeface="Arial Nova Cond" panose="020B0506020202020204" pitchFamily="34" charset="0"/>
                        </a:rPr>
                        <a:t>2</a:t>
                      </a:r>
                      <a:r>
                        <a:rPr lang="en-US" sz="500" b="0" dirty="0">
                          <a:latin typeface="Arial Nova Cond" panose="020B0506020202020204" pitchFamily="34" charset="0"/>
                        </a:rPr>
                        <a:t> –exothermic-&gt; 2CO</a:t>
                      </a:r>
                      <a:r>
                        <a:rPr lang="en-US" sz="500" b="0" baseline="-25000" dirty="0">
                          <a:latin typeface="Arial Nova Cond" panose="020B0506020202020204" pitchFamily="34" charset="0"/>
                        </a:rPr>
                        <a:t>2 </a:t>
                      </a:r>
                      <a:r>
                        <a:rPr lang="en-US" sz="500" b="0" dirty="0">
                          <a:latin typeface="Arial Nova Cond" panose="020B0506020202020204" pitchFamily="34" charset="0"/>
                        </a:rPr>
                        <a:t>+ H</a:t>
                      </a:r>
                      <a:r>
                        <a:rPr lang="en-US" sz="500" b="0" baseline="-25000" dirty="0">
                          <a:latin typeface="Arial Nova Cond" panose="020B0506020202020204" pitchFamily="34" charset="0"/>
                        </a:rPr>
                        <a:t>2</a:t>
                      </a:r>
                      <a:r>
                        <a:rPr lang="en-US" sz="500" b="0" dirty="0">
                          <a:latin typeface="Arial Nova Cond" panose="020B0506020202020204" pitchFamily="34" charset="0"/>
                        </a:rPr>
                        <a:t>O; </a:t>
                      </a:r>
                      <a:r>
                        <a:rPr lang="en-SG" sz="500" b="0" dirty="0">
                          <a:solidFill>
                            <a:srgbClr val="C00000"/>
                          </a:solidFill>
                          <a:latin typeface="Arial Nova Cond" panose="020B0506020202020204" pitchFamily="34" charset="0"/>
                        </a:rPr>
                        <a:t>Arc Welding (AW)</a:t>
                      </a:r>
                      <a:r>
                        <a:rPr lang="en-US" sz="500" b="0" dirty="0">
                          <a:solidFill>
                            <a:srgbClr val="C00000"/>
                          </a:solidFill>
                          <a:latin typeface="Arial Nova Cond" panose="020B0506020202020204" pitchFamily="34" charset="0"/>
                        </a:rPr>
                        <a:t> </a:t>
                      </a:r>
                      <a:r>
                        <a:rPr lang="en-US" sz="500" b="0" dirty="0">
                          <a:latin typeface="Arial Nova Cond" panose="020B0506020202020204" pitchFamily="34" charset="0"/>
                        </a:rPr>
                        <a:t>– (fusion) coalescence of metals achieved by heat from electric arc between an electrode &amp; work; Electric energy from the arc produces temperatures ~ 5,500°C, hot enough to melt </a:t>
                      </a:r>
                      <a:r>
                        <a:rPr lang="en-US" sz="500" b="0" u="sng" dirty="0">
                          <a:latin typeface="Arial Nova Cond" panose="020B0506020202020204" pitchFamily="34" charset="0"/>
                        </a:rPr>
                        <a:t>any</a:t>
                      </a:r>
                      <a:r>
                        <a:rPr lang="en-US" sz="500" b="0" dirty="0">
                          <a:latin typeface="Arial Nova Cond" panose="020B0506020202020204" pitchFamily="34" charset="0"/>
                        </a:rPr>
                        <a:t> metal; Most AW processes add filler metal to increase volume and strength of weld joint; Same basic process also used in </a:t>
                      </a:r>
                      <a:r>
                        <a:rPr lang="en-US" sz="500" b="0" u="sng" dirty="0">
                          <a:latin typeface="Arial Nova Cond" panose="020B0506020202020204" pitchFamily="34" charset="0"/>
                        </a:rPr>
                        <a:t>arc cutting; </a:t>
                      </a:r>
                      <a:r>
                        <a:rPr lang="en-SG" sz="500" b="0" dirty="0">
                          <a:solidFill>
                            <a:srgbClr val="C00000"/>
                          </a:solidFill>
                          <a:latin typeface="Arial Nova Cond" panose="020B0506020202020204" pitchFamily="34" charset="0"/>
                        </a:rPr>
                        <a:t>Electric </a:t>
                      </a:r>
                      <a:r>
                        <a:rPr lang="en-SG" sz="500" b="0" u="none" dirty="0">
                          <a:solidFill>
                            <a:srgbClr val="C00000"/>
                          </a:solidFill>
                          <a:latin typeface="Arial Nova Cond" panose="020B0506020202020204" pitchFamily="34" charset="0"/>
                        </a:rPr>
                        <a:t>Arc - </a:t>
                      </a:r>
                      <a:r>
                        <a:rPr lang="en-US" sz="500" b="0" dirty="0">
                          <a:latin typeface="Arial Nova Cond" panose="020B0506020202020204" pitchFamily="34" charset="0"/>
                        </a:rPr>
                        <a:t>Discharge of electric current across a gap in a circuit; Sustained by an ionized column of gas (plasma) through which current flows; To start the arc in AW, electrode is brought into contact with work and then quickly separated from it by a short distance; </a:t>
                      </a:r>
                      <a:r>
                        <a:rPr lang="en-US" sz="500" b="0" dirty="0">
                          <a:solidFill>
                            <a:srgbClr val="C00000"/>
                          </a:solidFill>
                          <a:latin typeface="Arial Nova Cond" panose="020B0506020202020204" pitchFamily="34" charset="0"/>
                        </a:rPr>
                        <a:t>Air Welding - </a:t>
                      </a:r>
                      <a:r>
                        <a:rPr lang="en-US" sz="500" b="0" dirty="0">
                          <a:latin typeface="Arial Nova Cond" panose="020B0506020202020204" pitchFamily="34" charset="0"/>
                        </a:rPr>
                        <a:t>pool of molten metal formed near electrode tip -&gt; As electrode is moved along joint, molten weld pool solidifies in its wake</a:t>
                      </a:r>
                    </a:p>
                    <a:p>
                      <a:r>
                        <a:rPr lang="en-US" sz="500" b="0" dirty="0">
                          <a:solidFill>
                            <a:srgbClr val="C00000"/>
                          </a:solidFill>
                          <a:latin typeface="Arial Nova Cond" panose="020B0506020202020204" pitchFamily="34" charset="0"/>
                        </a:rPr>
                        <a:t>Power Source</a:t>
                      </a:r>
                    </a:p>
                    <a:p>
                      <a:r>
                        <a:rPr lang="en-US" sz="500" b="0" dirty="0">
                          <a:latin typeface="Arial Nova Cond" panose="020B0506020202020204" pitchFamily="34" charset="0"/>
                        </a:rPr>
                        <a:t>- DC / AC                                                           </a:t>
                      </a:r>
                      <a:r>
                        <a:rPr lang="en-US" sz="500" b="1" dirty="0">
                          <a:latin typeface="Arial Nova Cond" panose="020B0506020202020204" pitchFamily="34" charset="0"/>
                        </a:rPr>
                        <a:t>OR</a:t>
                      </a:r>
                      <a:r>
                        <a:rPr lang="en-US" sz="500" b="0" dirty="0">
                          <a:latin typeface="Arial Nova Cond" panose="020B0506020202020204" pitchFamily="34" charset="0"/>
                        </a:rPr>
                        <a:t> </a:t>
                      </a:r>
                    </a:p>
                    <a:p>
                      <a:r>
                        <a:rPr lang="en-US" sz="500" b="0" dirty="0">
                          <a:latin typeface="Arial Nova Cond" panose="020B0506020202020204" pitchFamily="34" charset="0"/>
                        </a:rPr>
                        <a:t>- Power HR = voltage × current = E I</a:t>
                      </a:r>
                    </a:p>
                    <a:p>
                      <a:r>
                        <a:rPr lang="en-US" sz="500" b="0" dirty="0">
                          <a:latin typeface="Arial Nova Cond" panose="020B0506020202020204" pitchFamily="34" charset="0"/>
                        </a:rPr>
                        <a:t>f</a:t>
                      </a:r>
                      <a:r>
                        <a:rPr lang="en-US" sz="500" b="0" baseline="-25000" dirty="0">
                          <a:latin typeface="Arial Nova Cond" panose="020B0506020202020204" pitchFamily="34" charset="0"/>
                        </a:rPr>
                        <a:t>1</a:t>
                      </a:r>
                      <a:r>
                        <a:rPr lang="en-US" sz="500" b="0" dirty="0">
                          <a:latin typeface="Arial Nova Cond" panose="020B0506020202020204" pitchFamily="34" charset="0"/>
                        </a:rPr>
                        <a:t>, f</a:t>
                      </a:r>
                      <a:r>
                        <a:rPr lang="en-US" sz="500" b="0" baseline="-25000" dirty="0">
                          <a:latin typeface="Arial Nova Cond" panose="020B0506020202020204" pitchFamily="34" charset="0"/>
                        </a:rPr>
                        <a:t>2</a:t>
                      </a:r>
                      <a:r>
                        <a:rPr lang="en-US" sz="500" b="0" dirty="0">
                          <a:latin typeface="Arial Nova Cond" panose="020B0506020202020204" pitchFamily="34" charset="0"/>
                        </a:rPr>
                        <a:t>: heat transfer and melting efficiency respectively; </a:t>
                      </a:r>
                    </a:p>
                    <a:p>
                      <a:r>
                        <a:rPr lang="en-US" sz="500" b="0" dirty="0">
                          <a:latin typeface="Arial Nova Cond" panose="020B0506020202020204" pitchFamily="34" charset="0"/>
                        </a:rPr>
                        <a:t>U</a:t>
                      </a:r>
                      <a:r>
                        <a:rPr lang="en-US" sz="500" b="0" baseline="-25000" dirty="0">
                          <a:latin typeface="Arial Nova Cond" panose="020B0506020202020204" pitchFamily="34" charset="0"/>
                        </a:rPr>
                        <a:t>m</a:t>
                      </a:r>
                      <a:r>
                        <a:rPr lang="en-US" sz="500" b="0" dirty="0">
                          <a:latin typeface="Arial Nova Cond" panose="020B0506020202020204" pitchFamily="34" charset="0"/>
                        </a:rPr>
                        <a:t>: unit energy required to melt metal; A</a:t>
                      </a:r>
                      <a:r>
                        <a:rPr lang="en-US" sz="500" b="0" baseline="-25000" dirty="0">
                          <a:latin typeface="Arial Nova Cond" panose="020B0506020202020204" pitchFamily="34" charset="0"/>
                        </a:rPr>
                        <a:t>w</a:t>
                      </a:r>
                      <a:r>
                        <a:rPr lang="en-US" sz="500" b="0" dirty="0">
                          <a:latin typeface="Arial Nova Cond" panose="020B0506020202020204" pitchFamily="34" charset="0"/>
                        </a:rPr>
                        <a:t>: weld cross-sectional area; </a:t>
                      </a:r>
                    </a:p>
                    <a:p>
                      <a:r>
                        <a:rPr lang="en-US" sz="500" b="0" dirty="0">
                          <a:latin typeface="Arial Nova Cond" panose="020B0506020202020204" pitchFamily="34" charset="0"/>
                        </a:rPr>
                        <a:t>v: travel velocity, </a:t>
                      </a:r>
                      <a:r>
                        <a:rPr lang="en-US" sz="500" b="0" dirty="0" err="1">
                          <a:latin typeface="Arial Nova Cond" panose="020B0506020202020204" pitchFamily="34" charset="0"/>
                        </a:rPr>
                        <a:t>HR</a:t>
                      </a:r>
                      <a:r>
                        <a:rPr lang="en-US" sz="500" b="0" baseline="-25000" dirty="0" err="1">
                          <a:latin typeface="Arial Nova Cond" panose="020B0506020202020204" pitchFamily="34" charset="0"/>
                        </a:rPr>
                        <a:t>w</a:t>
                      </a:r>
                      <a:r>
                        <a:rPr lang="en-US" sz="500" b="0" dirty="0">
                          <a:latin typeface="Arial Nova Cond" panose="020B0506020202020204" pitchFamily="34" charset="0"/>
                        </a:rPr>
                        <a:t> : rate of heat generation; </a:t>
                      </a:r>
                      <a:r>
                        <a:rPr lang="en-US" sz="500" b="0" dirty="0">
                          <a:solidFill>
                            <a:srgbClr val="C00000"/>
                          </a:solidFill>
                          <a:latin typeface="Arial Nova Cond" panose="020B0506020202020204" pitchFamily="34" charset="0"/>
                        </a:rPr>
                        <a:t>Arc Shielding - </a:t>
                      </a:r>
                      <a:r>
                        <a:rPr lang="en-US" sz="500" b="0" dirty="0">
                          <a:latin typeface="Arial Nova Cond" panose="020B0506020202020204" pitchFamily="34" charset="0"/>
                        </a:rPr>
                        <a:t>At high temp. in AW, metals are chemically reactive to O</a:t>
                      </a:r>
                      <a:r>
                        <a:rPr lang="en-US" sz="500" b="0" baseline="-25000" dirty="0">
                          <a:latin typeface="Arial Nova Cond" panose="020B0506020202020204" pitchFamily="34" charset="0"/>
                        </a:rPr>
                        <a:t>2</a:t>
                      </a:r>
                      <a:r>
                        <a:rPr lang="en-US" sz="500" b="0" dirty="0">
                          <a:latin typeface="Arial Nova Cond" panose="020B0506020202020204" pitchFamily="34" charset="0"/>
                        </a:rPr>
                        <a:t>, N</a:t>
                      </a:r>
                      <a:r>
                        <a:rPr lang="en-US" sz="500" b="0" baseline="-25000" dirty="0">
                          <a:latin typeface="Arial Nova Cond" panose="020B0506020202020204" pitchFamily="34" charset="0"/>
                        </a:rPr>
                        <a:t>2</a:t>
                      </a:r>
                      <a:r>
                        <a:rPr lang="en-US" sz="500" b="0" dirty="0">
                          <a:latin typeface="Arial Nova Cond" panose="020B0506020202020204" pitchFamily="34" charset="0"/>
                        </a:rPr>
                        <a:t>, and H</a:t>
                      </a:r>
                      <a:r>
                        <a:rPr lang="en-US" sz="500" b="0" baseline="-25000" dirty="0">
                          <a:latin typeface="Arial Nova Cond" panose="020B0506020202020204" pitchFamily="34" charset="0"/>
                        </a:rPr>
                        <a:t>2</a:t>
                      </a:r>
                      <a:r>
                        <a:rPr lang="en-US" sz="500" b="0" dirty="0">
                          <a:latin typeface="Arial Nova Cond" panose="020B0506020202020204" pitchFamily="34" charset="0"/>
                        </a:rPr>
                        <a:t> in air; Mechanical properties of joint can be seriously degraded by these reactions; To protect operation, </a:t>
                      </a:r>
                      <a:r>
                        <a:rPr lang="en-US" sz="500" b="0" dirty="0">
                          <a:solidFill>
                            <a:schemeClr val="accent1"/>
                          </a:solidFill>
                          <a:latin typeface="Arial Nova Cond" panose="020B0506020202020204" pitchFamily="34" charset="0"/>
                        </a:rPr>
                        <a:t>arc must be shielded from surrounding air in nearly all AW processes</a:t>
                      </a:r>
                      <a:r>
                        <a:rPr lang="en-US" sz="500" b="0" dirty="0">
                          <a:latin typeface="Arial Nova Cond" panose="020B0506020202020204" pitchFamily="34" charset="0"/>
                        </a:rPr>
                        <a:t>; Accomplished by: shielding gases (inert gas: Argon, helium, CO</a:t>
                      </a:r>
                      <a:r>
                        <a:rPr lang="en-US" sz="500" b="0" baseline="-25000" dirty="0">
                          <a:latin typeface="Arial Nova Cond" panose="020B0506020202020204" pitchFamily="34" charset="0"/>
                        </a:rPr>
                        <a:t>2</a:t>
                      </a:r>
                      <a:r>
                        <a:rPr lang="en-US" sz="500" b="0" dirty="0">
                          <a:latin typeface="Arial Nova Cond" panose="020B0506020202020204" pitchFamily="34" charset="0"/>
                        </a:rPr>
                        <a:t>); flux; “joint not strong if any oxidation”</a:t>
                      </a:r>
                    </a:p>
                    <a:p>
                      <a:r>
                        <a:rPr lang="en-SG" sz="500" b="0" dirty="0">
                          <a:solidFill>
                            <a:srgbClr val="C00000"/>
                          </a:solidFill>
                          <a:latin typeface="Arial Nova Cond" panose="020B0506020202020204" pitchFamily="34" charset="0"/>
                        </a:rPr>
                        <a:t>Role of Flux - </a:t>
                      </a:r>
                      <a:r>
                        <a:rPr lang="en-US" sz="500" b="0" dirty="0">
                          <a:latin typeface="Arial Nova Cond" panose="020B0506020202020204" pitchFamily="34" charset="0"/>
                        </a:rPr>
                        <a:t>substance that prevents formation of oxides and other contaminants in welding, or removes them; Provides protective atmosphere for welding; Stabilizes arc; Reduces spattering; </a:t>
                      </a:r>
                      <a:r>
                        <a:rPr lang="en-SG" sz="500" b="0" dirty="0">
                          <a:solidFill>
                            <a:srgbClr val="C00000"/>
                          </a:solidFill>
                          <a:latin typeface="Arial Nova Cond" panose="020B0506020202020204" pitchFamily="34" charset="0"/>
                        </a:rPr>
                        <a:t>Application Methods of Flux - </a:t>
                      </a:r>
                      <a:r>
                        <a:rPr lang="en-US" sz="500" b="0" dirty="0">
                          <a:latin typeface="Arial Nova Cond" panose="020B0506020202020204" pitchFamily="34" charset="0"/>
                        </a:rPr>
                        <a:t>Pouring granular flux onto welding operation; Stick electrode coated with flux material that melts during welding to cover operation; Tubular electrodes where flux is contained in core &amp; released as electrode is consumed; </a:t>
                      </a:r>
                      <a:r>
                        <a:rPr lang="en-US" sz="500" b="0" dirty="0">
                          <a:solidFill>
                            <a:srgbClr val="C00000"/>
                          </a:solidFill>
                          <a:latin typeface="Arial Nova Cond" panose="020B0506020202020204" pitchFamily="34" charset="0"/>
                        </a:rPr>
                        <a:t>AW Electrodes </a:t>
                      </a:r>
                      <a:r>
                        <a:rPr lang="en-US" sz="500" b="0" dirty="0">
                          <a:latin typeface="Arial Nova Cond" panose="020B0506020202020204" pitchFamily="34" charset="0"/>
                        </a:rPr>
                        <a:t>– </a:t>
                      </a:r>
                      <a:r>
                        <a:rPr lang="en-US" sz="500" b="0" dirty="0">
                          <a:solidFill>
                            <a:schemeClr val="accent1"/>
                          </a:solidFill>
                          <a:latin typeface="Arial Nova Cond" panose="020B0506020202020204" pitchFamily="34" charset="0"/>
                        </a:rPr>
                        <a:t>Consumable</a:t>
                      </a:r>
                      <a:r>
                        <a:rPr lang="en-US" sz="500" b="0" dirty="0">
                          <a:latin typeface="Arial Nova Cond" panose="020B0506020202020204" pitchFamily="34" charset="0"/>
                        </a:rPr>
                        <a:t>: consumed during welding process (Source of filler metal in arc welding); </a:t>
                      </a:r>
                      <a:r>
                        <a:rPr lang="en-US" sz="500" b="0" dirty="0">
                          <a:solidFill>
                            <a:schemeClr val="accent1"/>
                          </a:solidFill>
                          <a:latin typeface="Arial Nova Cond" panose="020B0506020202020204" pitchFamily="34" charset="0"/>
                        </a:rPr>
                        <a:t>Non-consumable</a:t>
                      </a:r>
                      <a:r>
                        <a:rPr lang="en-US" sz="500" b="0" dirty="0">
                          <a:latin typeface="Arial Nova Cond" panose="020B0506020202020204" pitchFamily="34" charset="0"/>
                        </a:rPr>
                        <a:t>: not consumed during welding process (Any filler metal must be added separately); </a:t>
                      </a:r>
                      <a:r>
                        <a:rPr lang="en-US" sz="500" b="0" dirty="0">
                          <a:solidFill>
                            <a:srgbClr val="C00000"/>
                          </a:solidFill>
                          <a:latin typeface="Arial Nova Cond" panose="020B0506020202020204" pitchFamily="34" charset="0"/>
                        </a:rPr>
                        <a:t>Consumable Electrodes </a:t>
                      </a:r>
                      <a:r>
                        <a:rPr lang="en-US" sz="500" b="0" dirty="0">
                          <a:latin typeface="Arial Nova Cond" panose="020B0506020202020204" pitchFamily="34" charset="0"/>
                        </a:rPr>
                        <a:t>- </a:t>
                      </a:r>
                      <a:r>
                        <a:rPr lang="en-US" sz="500" b="0" dirty="0">
                          <a:solidFill>
                            <a:schemeClr val="accent1"/>
                          </a:solidFill>
                          <a:latin typeface="Arial Nova Cond" panose="020B0506020202020204" pitchFamily="34" charset="0"/>
                        </a:rPr>
                        <a:t>Types: </a:t>
                      </a:r>
                      <a:r>
                        <a:rPr lang="en-US" sz="500" b="0" dirty="0">
                          <a:latin typeface="Arial Nova Cond" panose="020B0506020202020204" pitchFamily="34" charset="0"/>
                        </a:rPr>
                        <a:t>1. Welding rods/sticks are ~30 cm long and ~8 mm in diameter &amp; must be changed often, 2. Weld wire can be continuously fed from spools with long </a:t>
                      </a:r>
                      <a:r>
                        <a:rPr lang="en-US" sz="500" b="0" dirty="0" err="1">
                          <a:latin typeface="Arial Nova Cond" panose="020B0506020202020204" pitchFamily="34" charset="0"/>
                        </a:rPr>
                        <a:t>wires,avoid</a:t>
                      </a:r>
                      <a:r>
                        <a:rPr lang="en-US" sz="500" b="0" dirty="0">
                          <a:latin typeface="Arial Nova Cond" panose="020B0506020202020204" pitchFamily="34" charset="0"/>
                        </a:rPr>
                        <a:t> frequent interruptions; In both, electrode consumed by arc &amp; added to weld joint as filler metal; </a:t>
                      </a:r>
                      <a:r>
                        <a:rPr lang="en-US" sz="500" b="0" dirty="0" err="1">
                          <a:solidFill>
                            <a:srgbClr val="C00000"/>
                          </a:solidFill>
                          <a:latin typeface="Arial Nova Cond" panose="020B0506020202020204" pitchFamily="34" charset="0"/>
                        </a:rPr>
                        <a:t>Nonconsumable</a:t>
                      </a:r>
                      <a:r>
                        <a:rPr lang="en-US" sz="500" b="0" dirty="0">
                          <a:solidFill>
                            <a:srgbClr val="C00000"/>
                          </a:solidFill>
                          <a:latin typeface="Arial Nova Cond" panose="020B0506020202020204" pitchFamily="34" charset="0"/>
                        </a:rPr>
                        <a:t> Electrodes </a:t>
                      </a:r>
                      <a:r>
                        <a:rPr lang="en-US" sz="500" b="0" dirty="0">
                          <a:latin typeface="Arial Nova Cond" panose="020B0506020202020204" pitchFamily="34" charset="0"/>
                        </a:rPr>
                        <a:t>- Made of tungsten which resists melting; Gradually depleted during welding (vaporization is principal mechanism); Any filler metal must be supplied by a separate wire fed into weld pool; </a:t>
                      </a:r>
                      <a:r>
                        <a:rPr lang="en-US" sz="500" dirty="0">
                          <a:solidFill>
                            <a:srgbClr val="C00000"/>
                          </a:solidFill>
                          <a:latin typeface="Arial Nova Cond" panose="020B0506020202020204" pitchFamily="34" charset="0"/>
                        </a:rPr>
                        <a:t>AW Processes that use Consumable Electrodes</a:t>
                      </a:r>
                      <a:r>
                        <a:rPr lang="en-SG" sz="500" b="0" dirty="0">
                          <a:solidFill>
                            <a:srgbClr val="C00000"/>
                          </a:solidFill>
                          <a:latin typeface="Arial Nova Cond" panose="020B0506020202020204" pitchFamily="34" charset="0"/>
                        </a:rPr>
                        <a:t>:</a:t>
                      </a:r>
                      <a:r>
                        <a:rPr lang="en-SG" sz="500" b="0" dirty="0">
                          <a:latin typeface="Arial Nova Cond" panose="020B0506020202020204" pitchFamily="34" charset="0"/>
                        </a:rPr>
                        <a:t> Shielded Metal Arc/</a:t>
                      </a:r>
                      <a:r>
                        <a:rPr lang="en-SG" sz="500" dirty="0">
                          <a:latin typeface="Arial Nova Cond" panose="020B0506020202020204" pitchFamily="34" charset="0"/>
                        </a:rPr>
                        <a:t>Gas Metal Arc/Flux-Cored Arc/ </a:t>
                      </a:r>
                      <a:r>
                        <a:rPr lang="en-SG" sz="500" b="0" dirty="0">
                          <a:latin typeface="Arial Nova Cond" panose="020B0506020202020204" pitchFamily="34" charset="0"/>
                        </a:rPr>
                        <a:t>Submerged Arc Welding; </a:t>
                      </a:r>
                      <a:r>
                        <a:rPr lang="en-US" sz="500" dirty="0">
                          <a:solidFill>
                            <a:srgbClr val="C00000"/>
                          </a:solidFill>
                          <a:latin typeface="Arial Nova Cond" panose="020B0506020202020204" pitchFamily="34" charset="0"/>
                        </a:rPr>
                        <a:t>AW Processes that use </a:t>
                      </a:r>
                      <a:r>
                        <a:rPr lang="en-US" sz="500" dirty="0" err="1">
                          <a:solidFill>
                            <a:srgbClr val="C00000"/>
                          </a:solidFill>
                          <a:latin typeface="Arial Nova Cond" panose="020B0506020202020204" pitchFamily="34" charset="0"/>
                        </a:rPr>
                        <a:t>Nonconsumable</a:t>
                      </a:r>
                      <a:r>
                        <a:rPr lang="en-US" sz="500" dirty="0">
                          <a:solidFill>
                            <a:srgbClr val="C00000"/>
                          </a:solidFill>
                          <a:latin typeface="Arial Nova Cond" panose="020B0506020202020204" pitchFamily="34" charset="0"/>
                        </a:rPr>
                        <a:t> Electrodes</a:t>
                      </a:r>
                      <a:r>
                        <a:rPr lang="en-US" sz="500" dirty="0">
                          <a:latin typeface="Arial Nova Cond" panose="020B0506020202020204" pitchFamily="34" charset="0"/>
                        </a:rPr>
                        <a:t>: </a:t>
                      </a:r>
                      <a:r>
                        <a:rPr lang="en-SG" sz="500" dirty="0">
                          <a:latin typeface="Arial Nova Cond" panose="020B0506020202020204" pitchFamily="34" charset="0"/>
                        </a:rPr>
                        <a:t>Gas Tungsten Arc/Plasma Arc/Carbon Arc/Stud Welding; </a:t>
                      </a:r>
                      <a:r>
                        <a:rPr lang="en-US" sz="500" b="0" dirty="0">
                          <a:solidFill>
                            <a:srgbClr val="C00000"/>
                          </a:solidFill>
                          <a:latin typeface="Arial Nova Cond" panose="020B0506020202020204" pitchFamily="34" charset="0"/>
                        </a:rPr>
                        <a:t>Shielded Metal Arc Welding (SMAW) - </a:t>
                      </a:r>
                      <a:r>
                        <a:rPr lang="en-US" sz="500" b="0" dirty="0">
                          <a:latin typeface="Arial Nova Cond" panose="020B0506020202020204" pitchFamily="34" charset="0"/>
                        </a:rPr>
                        <a:t>Uses </a:t>
                      </a:r>
                      <a:r>
                        <a:rPr lang="en-US" sz="500" b="0" dirty="0">
                          <a:solidFill>
                            <a:schemeClr val="accent1"/>
                          </a:solidFill>
                          <a:latin typeface="Arial Nova Cond" panose="020B0506020202020204" pitchFamily="34" charset="0"/>
                        </a:rPr>
                        <a:t>consumable electrode </a:t>
                      </a:r>
                      <a:r>
                        <a:rPr lang="en-US" sz="500" b="0" dirty="0">
                          <a:latin typeface="Arial Nova Cond" panose="020B0506020202020204" pitchFamily="34" charset="0"/>
                        </a:rPr>
                        <a:t>-&gt; filler metal rod coated with chemicals that provide flux &amp; shielding; "stick welding”; </a:t>
                      </a:r>
                      <a:r>
                        <a:rPr lang="de-DE" sz="500" b="0" dirty="0">
                          <a:solidFill>
                            <a:srgbClr val="C00000"/>
                          </a:solidFill>
                          <a:latin typeface="Arial Nova Cond" panose="020B0506020202020204" pitchFamily="34" charset="0"/>
                        </a:rPr>
                        <a:t>Gas Tungsten Arc Welding (GTAW) - </a:t>
                      </a:r>
                      <a:r>
                        <a:rPr lang="en-SG" sz="500" b="0" dirty="0">
                          <a:latin typeface="Arial Nova Cond" panose="020B0506020202020204" pitchFamily="34" charset="0"/>
                        </a:rPr>
                        <a:t>Uses </a:t>
                      </a:r>
                      <a:r>
                        <a:rPr lang="en-SG" sz="500" b="0" dirty="0" err="1">
                          <a:solidFill>
                            <a:schemeClr val="accent1"/>
                          </a:solidFill>
                          <a:latin typeface="Arial Nova Cond" panose="020B0506020202020204" pitchFamily="34" charset="0"/>
                        </a:rPr>
                        <a:t>nonconsumable</a:t>
                      </a:r>
                      <a:r>
                        <a:rPr lang="en-SG" sz="500" b="0" dirty="0">
                          <a:solidFill>
                            <a:schemeClr val="accent1"/>
                          </a:solidFill>
                          <a:latin typeface="Arial Nova Cond" panose="020B0506020202020204" pitchFamily="34" charset="0"/>
                        </a:rPr>
                        <a:t> tungsten electrode </a:t>
                      </a:r>
                      <a:r>
                        <a:rPr lang="en-SG" sz="500" b="0" dirty="0">
                          <a:solidFill>
                            <a:schemeClr val="tx1"/>
                          </a:solidFill>
                          <a:latin typeface="Arial Nova Cond" panose="020B0506020202020204" pitchFamily="34" charset="0"/>
                        </a:rPr>
                        <a:t>&amp;</a:t>
                      </a:r>
                      <a:r>
                        <a:rPr lang="en-SG" sz="500" b="0" dirty="0">
                          <a:latin typeface="Arial Nova Cond" panose="020B0506020202020204" pitchFamily="34" charset="0"/>
                        </a:rPr>
                        <a:t> inert gas for arc shielding; Melting </a:t>
                      </a:r>
                      <a:r>
                        <a:rPr lang="en-SG" sz="500" b="0" dirty="0" err="1">
                          <a:latin typeface="Arial Nova Cond" panose="020B0506020202020204" pitchFamily="34" charset="0"/>
                        </a:rPr>
                        <a:t>pt</a:t>
                      </a:r>
                      <a:r>
                        <a:rPr lang="en-SG" sz="500" b="0" dirty="0">
                          <a:latin typeface="Arial Nova Cond" panose="020B0506020202020204" pitchFamily="34" charset="0"/>
                        </a:rPr>
                        <a:t> of tungsten = 3,410°C; aka Tungsten Inert Gas welding; </a:t>
                      </a:r>
                      <a:r>
                        <a:rPr lang="en-US" sz="500" b="0" dirty="0">
                          <a:latin typeface="Arial Nova Cond" panose="020B0506020202020204" pitchFamily="34" charset="0"/>
                        </a:rPr>
                        <a:t>Used with/without a filler metal; When used, filler metal added to weld pool from separate rod or wire; Applications: aluminum and stainless steel; </a:t>
                      </a:r>
                      <a:r>
                        <a:rPr lang="en-US" sz="500" b="0" dirty="0">
                          <a:solidFill>
                            <a:srgbClr val="C00000"/>
                          </a:solidFill>
                          <a:latin typeface="Arial Nova Cond" panose="020B0506020202020204" pitchFamily="34" charset="0"/>
                        </a:rPr>
                        <a:t>Other Fusion Welding Processes - </a:t>
                      </a:r>
                      <a:r>
                        <a:rPr lang="en-US" sz="500" b="0" dirty="0">
                          <a:latin typeface="Arial Nova Cond" panose="020B0506020202020204" pitchFamily="34" charset="0"/>
                        </a:rPr>
                        <a:t>FW processes that can’t be classified as arc/ resistance/ oxyfuel welding; Electron beam welding,  Laser beam welding; </a:t>
                      </a:r>
                      <a:r>
                        <a:rPr lang="en-SG" sz="500" b="0" dirty="0">
                          <a:solidFill>
                            <a:srgbClr val="C00000"/>
                          </a:solidFill>
                          <a:latin typeface="Arial Nova Cond" panose="020B0506020202020204" pitchFamily="34" charset="0"/>
                        </a:rPr>
                        <a:t>Solid State Welding (SSW) </a:t>
                      </a:r>
                      <a:r>
                        <a:rPr lang="en-SG" sz="500" b="0" dirty="0">
                          <a:latin typeface="Arial Nova Cond" panose="020B0506020202020204" pitchFamily="34" charset="0"/>
                        </a:rPr>
                        <a:t>- </a:t>
                      </a:r>
                      <a:r>
                        <a:rPr lang="en-US" sz="500" b="0" dirty="0">
                          <a:latin typeface="Arial Nova Cond" panose="020B0506020202020204" pitchFamily="34" charset="0"/>
                        </a:rPr>
                        <a:t>Coalescence of part surfaces achieved by: Pressure alone, or Heat &amp; pressure; If both heat and pressure are used, heat by itself is not sufficient to cause melting of work surfaces; time </a:t>
                      </a:r>
                      <a:r>
                        <a:rPr lang="en-US" sz="500" b="0" dirty="0" err="1">
                          <a:latin typeface="Arial Nova Cond" panose="020B0506020202020204" pitchFamily="34" charset="0"/>
                        </a:rPr>
                        <a:t>maybr</a:t>
                      </a:r>
                      <a:r>
                        <a:rPr lang="en-US" sz="500" b="0" dirty="0">
                          <a:latin typeface="Arial Nova Cond" panose="020B0506020202020204" pitchFamily="34" charset="0"/>
                        </a:rPr>
                        <a:t> a factor</a:t>
                      </a:r>
                      <a:r>
                        <a:rPr lang="en-SG" sz="500" b="0" dirty="0">
                          <a:latin typeface="Arial Nova Cond" panose="020B0506020202020204" pitchFamily="34" charset="0"/>
                        </a:rPr>
                        <a:t>; Filler metal </a:t>
                      </a:r>
                      <a:r>
                        <a:rPr lang="en-SG" sz="500" b="0" u="sng" dirty="0">
                          <a:latin typeface="Arial Nova Cond" panose="020B0506020202020204" pitchFamily="34" charset="0"/>
                        </a:rPr>
                        <a:t>not added; </a:t>
                      </a:r>
                      <a:r>
                        <a:rPr lang="en-SG" sz="500" b="0" dirty="0">
                          <a:solidFill>
                            <a:srgbClr val="C00000"/>
                          </a:solidFill>
                          <a:latin typeface="Arial Nova Cond" panose="020B0506020202020204" pitchFamily="34" charset="0"/>
                        </a:rPr>
                        <a:t>Success Factors in </a:t>
                      </a:r>
                      <a:r>
                        <a:rPr lang="en-SG" sz="500" b="0" u="none" dirty="0">
                          <a:solidFill>
                            <a:srgbClr val="C00000"/>
                          </a:solidFill>
                          <a:latin typeface="Arial Nova Cond" panose="020B0506020202020204" pitchFamily="34" charset="0"/>
                        </a:rPr>
                        <a:t>SSW - </a:t>
                      </a:r>
                      <a:r>
                        <a:rPr lang="en-US" sz="500" b="0" dirty="0">
                          <a:latin typeface="Arial Nova Cond" panose="020B0506020202020204" pitchFamily="34" charset="0"/>
                        </a:rPr>
                        <a:t>two faying surfaces must be </a:t>
                      </a:r>
                      <a:r>
                        <a:rPr lang="en-US" sz="500" b="0" dirty="0">
                          <a:solidFill>
                            <a:schemeClr val="accent1"/>
                          </a:solidFill>
                          <a:latin typeface="Arial Nova Cond" panose="020B0506020202020204" pitchFamily="34" charset="0"/>
                        </a:rPr>
                        <a:t>very clean </a:t>
                      </a:r>
                      <a:r>
                        <a:rPr lang="en-US" sz="500" b="0" dirty="0">
                          <a:latin typeface="Arial Nova Cond" panose="020B0506020202020204" pitchFamily="34" charset="0"/>
                        </a:rPr>
                        <a:t>&amp; In </a:t>
                      </a:r>
                      <a:r>
                        <a:rPr lang="en-US" sz="500" b="0" dirty="0">
                          <a:solidFill>
                            <a:schemeClr val="accent1"/>
                          </a:solidFill>
                          <a:latin typeface="Arial Nova Cond" panose="020B0506020202020204" pitchFamily="34" charset="0"/>
                        </a:rPr>
                        <a:t>very close physical contact </a:t>
                      </a:r>
                      <a:r>
                        <a:rPr lang="en-US" sz="500" b="0" dirty="0">
                          <a:latin typeface="Arial Nova Cond" panose="020B0506020202020204" pitchFamily="34" charset="0"/>
                        </a:rPr>
                        <a:t>with each other to permit </a:t>
                      </a:r>
                      <a:r>
                        <a:rPr lang="en-US" sz="500" b="0" u="sng" dirty="0">
                          <a:latin typeface="Arial Nova Cond" panose="020B0506020202020204" pitchFamily="34" charset="0"/>
                        </a:rPr>
                        <a:t>atomic bonding</a:t>
                      </a:r>
                      <a:r>
                        <a:rPr lang="en-US" sz="500" b="0" u="none" dirty="0">
                          <a:latin typeface="Arial Nova Cond" panose="020B0506020202020204" pitchFamily="34" charset="0"/>
                        </a:rPr>
                        <a:t>; </a:t>
                      </a:r>
                      <a:r>
                        <a:rPr lang="en-US" sz="500" b="0" dirty="0">
                          <a:solidFill>
                            <a:schemeClr val="accent1"/>
                          </a:solidFill>
                          <a:latin typeface="Arial Nova Cond" panose="020B0506020202020204" pitchFamily="34" charset="0"/>
                        </a:rPr>
                        <a:t>SSW Pros over Fusion Welding Processes: </a:t>
                      </a:r>
                      <a:r>
                        <a:rPr lang="en-US" sz="500" b="0" dirty="0">
                          <a:latin typeface="Arial Nova Cond" panose="020B0506020202020204" pitchFamily="34" charset="0"/>
                        </a:rPr>
                        <a:t>If no melting -&gt; no heat affected zone -&gt;metal around joint retains original properties; Many produce welded joints that bond entire contact interface between two parts rather than at distinct spots/seams; Some can be used to bond dissimilar metals, without concerns about relative melting points, thermal expansions, &amp; other problems that arise in FW; </a:t>
                      </a:r>
                      <a:r>
                        <a:rPr lang="en-SG" sz="500" b="0" dirty="0">
                          <a:solidFill>
                            <a:srgbClr val="C00000"/>
                          </a:solidFill>
                          <a:latin typeface="Arial Nova Cond" panose="020B0506020202020204" pitchFamily="34" charset="0"/>
                        </a:rPr>
                        <a:t>Solid State Welding Processes: </a:t>
                      </a:r>
                      <a:r>
                        <a:rPr lang="en-SG" sz="500" b="0" dirty="0">
                          <a:latin typeface="Arial Nova Cond" panose="020B0506020202020204" pitchFamily="34" charset="0"/>
                        </a:rPr>
                        <a:t>Forge/Friction/ Ultrasonic/Resistance/Explosive/Diffusion welding; </a:t>
                      </a:r>
                      <a:r>
                        <a:rPr lang="en-SG" sz="500" b="0" u="none" dirty="0">
                          <a:solidFill>
                            <a:srgbClr val="C00000"/>
                          </a:solidFill>
                          <a:latin typeface="Arial Nova Cond" panose="020B0506020202020204" pitchFamily="34" charset="0"/>
                        </a:rPr>
                        <a:t>Roll Bonding/Cladding: </a:t>
                      </a:r>
                      <a:r>
                        <a:rPr lang="en-SG" sz="500" b="0" u="none" dirty="0">
                          <a:solidFill>
                            <a:schemeClr val="tx1">
                              <a:lumMod val="95000"/>
                              <a:lumOff val="5000"/>
                            </a:schemeClr>
                          </a:solidFill>
                          <a:latin typeface="Arial Nova Cond" panose="020B0506020202020204" pitchFamily="34" charset="0"/>
                        </a:rPr>
                        <a:t>Rolls thin out base metal with cladding metal outer surface; </a:t>
                      </a:r>
                      <a:r>
                        <a:rPr lang="en-SG" sz="500" b="0" dirty="0">
                          <a:solidFill>
                            <a:srgbClr val="C00000"/>
                          </a:solidFill>
                          <a:latin typeface="Arial Nova Cond" panose="020B0506020202020204" pitchFamily="34" charset="0"/>
                        </a:rPr>
                        <a:t>Ultrasonic Welding (USW): </a:t>
                      </a:r>
                      <a:r>
                        <a:rPr lang="en-US" sz="500" b="0" dirty="0">
                          <a:latin typeface="Arial Nova Cond" panose="020B0506020202020204" pitchFamily="34" charset="0"/>
                        </a:rPr>
                        <a:t>two components are held together, &amp; oscillatory shear stresses of ultrasonic frequency applied to interface cause coalescence; Oscillatory motion breaks down any surface films to allow intimate contact &amp; strong metallurgical bonding between surfaces; Although heating of surfaces occurs, temps are well below T</a:t>
                      </a:r>
                      <a:r>
                        <a:rPr lang="en-US" sz="500" b="0" baseline="-25000" dirty="0">
                          <a:latin typeface="Arial Nova Cond" panose="020B0506020202020204" pitchFamily="34" charset="0"/>
                        </a:rPr>
                        <a:t>m</a:t>
                      </a:r>
                      <a:r>
                        <a:rPr lang="en-US" sz="500" b="0" dirty="0">
                          <a:latin typeface="Arial Nova Cond" panose="020B0506020202020204" pitchFamily="34" charset="0"/>
                        </a:rPr>
                        <a:t>; No filler metals, fluxes, or shielding gases; Generally limited to lap joints on soft materials like alum &amp; copper; </a:t>
                      </a:r>
                      <a:r>
                        <a:rPr lang="en-SG" sz="500" b="0" dirty="0">
                          <a:solidFill>
                            <a:srgbClr val="C00000"/>
                          </a:solidFill>
                          <a:latin typeface="Arial Nova Cond" panose="020B0506020202020204" pitchFamily="34" charset="0"/>
                        </a:rPr>
                        <a:t>(Rotational)Friction Welding (FRW) </a:t>
                      </a:r>
                      <a:r>
                        <a:rPr lang="en-SG" sz="500" b="0" dirty="0">
                          <a:latin typeface="Arial Nova Cond" panose="020B0506020202020204" pitchFamily="34" charset="0"/>
                        </a:rPr>
                        <a:t>- </a:t>
                      </a:r>
                      <a:r>
                        <a:rPr lang="en-US" sz="500" b="0" dirty="0">
                          <a:latin typeface="Arial Nova Cond" panose="020B0506020202020204" pitchFamily="34" charset="0"/>
                        </a:rPr>
                        <a:t>coalescence is achieved by frictional heat combined with pressure; no melting occurs at faying surfaces; No filler metal, flux, or shielding gases normally used; Process yields a narrow HAZ; Can be used to join dissimilar metals; Used for automation &amp; mass production; Size of weld zone depends on: Amt of heat generated, Thermal conductivity of materials, Mechanical properties of materials at elevated temperatures. </a:t>
                      </a:r>
                    </a:p>
                  </a:txBody>
                  <a:tcPr marL="45720" marR="45720"/>
                </a:tc>
                <a:extLst>
                  <a:ext uri="{0D108BD9-81ED-4DB2-BD59-A6C34878D82A}">
                    <a16:rowId xmlns:a16="http://schemas.microsoft.com/office/drawing/2014/main" val="1484768646"/>
                  </a:ext>
                </a:extLst>
              </a:tr>
            </a:tbl>
          </a:graphicData>
        </a:graphic>
      </p:graphicFrame>
      <p:pic>
        <p:nvPicPr>
          <p:cNvPr id="21" name="Picture 20">
            <a:extLst>
              <a:ext uri="{FF2B5EF4-FFF2-40B4-BE49-F238E27FC236}">
                <a16:creationId xmlns:a16="http://schemas.microsoft.com/office/drawing/2014/main" id="{8F4A7A5B-F389-4F11-8814-893BCDE5AA88}"/>
              </a:ext>
            </a:extLst>
          </p:cNvPr>
          <p:cNvPicPr>
            <a:picLocks noChangeAspect="1"/>
          </p:cNvPicPr>
          <p:nvPr/>
        </p:nvPicPr>
        <p:blipFill>
          <a:blip r:embed="rId2"/>
          <a:stretch>
            <a:fillRect/>
          </a:stretch>
        </p:blipFill>
        <p:spPr>
          <a:xfrm>
            <a:off x="1419942" y="2573971"/>
            <a:ext cx="546971" cy="272008"/>
          </a:xfrm>
          <a:prstGeom prst="rect">
            <a:avLst/>
          </a:prstGeom>
        </p:spPr>
      </p:pic>
      <p:pic>
        <p:nvPicPr>
          <p:cNvPr id="4" name="Picture 3">
            <a:extLst>
              <a:ext uri="{FF2B5EF4-FFF2-40B4-BE49-F238E27FC236}">
                <a16:creationId xmlns:a16="http://schemas.microsoft.com/office/drawing/2014/main" id="{0A971EDC-A013-4A4B-9E2F-5CDE2324F3D0}"/>
              </a:ext>
            </a:extLst>
          </p:cNvPr>
          <p:cNvPicPr>
            <a:picLocks noChangeAspect="1"/>
          </p:cNvPicPr>
          <p:nvPr/>
        </p:nvPicPr>
        <p:blipFill rotWithShape="1">
          <a:blip r:embed="rId3"/>
          <a:srcRect l="57686" b="9256"/>
          <a:stretch/>
        </p:blipFill>
        <p:spPr>
          <a:xfrm>
            <a:off x="3280833" y="3409951"/>
            <a:ext cx="670983" cy="495300"/>
          </a:xfrm>
          <a:prstGeom prst="rect">
            <a:avLst/>
          </a:prstGeom>
        </p:spPr>
      </p:pic>
      <p:pic>
        <p:nvPicPr>
          <p:cNvPr id="3" name="Picture 2" descr="Diagram&#10;&#10;Description automatically generated">
            <a:extLst>
              <a:ext uri="{FF2B5EF4-FFF2-40B4-BE49-F238E27FC236}">
                <a16:creationId xmlns:a16="http://schemas.microsoft.com/office/drawing/2014/main" id="{BE7E4B6A-701E-4901-A3A7-863C533AB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8331" y="4314728"/>
            <a:ext cx="1193960" cy="731270"/>
          </a:xfrm>
          <a:prstGeom prst="rect">
            <a:avLst/>
          </a:prstGeom>
        </p:spPr>
      </p:pic>
      <p:pic>
        <p:nvPicPr>
          <p:cNvPr id="9" name="Picture 8" descr="Diagram&#10;&#10;Description automatically generated">
            <a:extLst>
              <a:ext uri="{FF2B5EF4-FFF2-40B4-BE49-F238E27FC236}">
                <a16:creationId xmlns:a16="http://schemas.microsoft.com/office/drawing/2014/main" id="{08E6502A-42F7-47A4-A762-3BE3CFB996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0683" y="2939940"/>
            <a:ext cx="1644633" cy="515637"/>
          </a:xfrm>
          <a:prstGeom prst="rect">
            <a:avLst/>
          </a:prstGeom>
        </p:spPr>
      </p:pic>
      <p:pic>
        <p:nvPicPr>
          <p:cNvPr id="7" name="Picture 6">
            <a:extLst>
              <a:ext uri="{FF2B5EF4-FFF2-40B4-BE49-F238E27FC236}">
                <a16:creationId xmlns:a16="http://schemas.microsoft.com/office/drawing/2014/main" id="{561301BF-EEF5-4AB6-ABB2-868747A2B396}"/>
              </a:ext>
            </a:extLst>
          </p:cNvPr>
          <p:cNvPicPr>
            <a:picLocks noChangeAspect="1"/>
          </p:cNvPicPr>
          <p:nvPr/>
        </p:nvPicPr>
        <p:blipFill>
          <a:blip r:embed="rId6"/>
          <a:stretch>
            <a:fillRect/>
          </a:stretch>
        </p:blipFill>
        <p:spPr>
          <a:xfrm>
            <a:off x="7413364" y="6326377"/>
            <a:ext cx="388564" cy="228760"/>
          </a:xfrm>
          <a:prstGeom prst="rect">
            <a:avLst/>
          </a:prstGeom>
          <a:ln>
            <a:solidFill>
              <a:schemeClr val="tx1"/>
            </a:solidFill>
          </a:ln>
        </p:spPr>
      </p:pic>
      <p:pic>
        <p:nvPicPr>
          <p:cNvPr id="8" name="Picture 7">
            <a:extLst>
              <a:ext uri="{FF2B5EF4-FFF2-40B4-BE49-F238E27FC236}">
                <a16:creationId xmlns:a16="http://schemas.microsoft.com/office/drawing/2014/main" id="{AF2E0EC2-3B99-4A68-BC05-F813E507BAF3}"/>
              </a:ext>
            </a:extLst>
          </p:cNvPr>
          <p:cNvPicPr>
            <a:picLocks noChangeAspect="1"/>
          </p:cNvPicPr>
          <p:nvPr/>
        </p:nvPicPr>
        <p:blipFill>
          <a:blip r:embed="rId7"/>
          <a:stretch>
            <a:fillRect/>
          </a:stretch>
        </p:blipFill>
        <p:spPr>
          <a:xfrm>
            <a:off x="7095692" y="6610997"/>
            <a:ext cx="731636" cy="213650"/>
          </a:xfrm>
          <a:prstGeom prst="rect">
            <a:avLst/>
          </a:prstGeom>
          <a:ln>
            <a:solidFill>
              <a:schemeClr val="tx1"/>
            </a:solidFill>
          </a:ln>
        </p:spPr>
      </p:pic>
      <p:pic>
        <p:nvPicPr>
          <p:cNvPr id="10" name="Picture 9">
            <a:extLst>
              <a:ext uri="{FF2B5EF4-FFF2-40B4-BE49-F238E27FC236}">
                <a16:creationId xmlns:a16="http://schemas.microsoft.com/office/drawing/2014/main" id="{1245327D-6C71-4E0E-9F6B-964D6BE21074}"/>
              </a:ext>
            </a:extLst>
          </p:cNvPr>
          <p:cNvPicPr>
            <a:picLocks noChangeAspect="1"/>
          </p:cNvPicPr>
          <p:nvPr/>
        </p:nvPicPr>
        <p:blipFill>
          <a:blip r:embed="rId8"/>
          <a:stretch>
            <a:fillRect/>
          </a:stretch>
        </p:blipFill>
        <p:spPr>
          <a:xfrm>
            <a:off x="8386580" y="1816902"/>
            <a:ext cx="800365" cy="101970"/>
          </a:xfrm>
          <a:prstGeom prst="rect">
            <a:avLst/>
          </a:prstGeom>
          <a:ln>
            <a:solidFill>
              <a:schemeClr val="tx1"/>
            </a:solidFill>
          </a:ln>
        </p:spPr>
      </p:pic>
      <p:pic>
        <p:nvPicPr>
          <p:cNvPr id="11" name="Picture 10">
            <a:extLst>
              <a:ext uri="{FF2B5EF4-FFF2-40B4-BE49-F238E27FC236}">
                <a16:creationId xmlns:a16="http://schemas.microsoft.com/office/drawing/2014/main" id="{1C07272D-B50C-4FDA-A606-4164DBED64AE}"/>
              </a:ext>
            </a:extLst>
          </p:cNvPr>
          <p:cNvPicPr>
            <a:picLocks noChangeAspect="1"/>
          </p:cNvPicPr>
          <p:nvPr/>
        </p:nvPicPr>
        <p:blipFill>
          <a:blip r:embed="rId9"/>
          <a:stretch>
            <a:fillRect/>
          </a:stretch>
        </p:blipFill>
        <p:spPr>
          <a:xfrm>
            <a:off x="9357700" y="1801264"/>
            <a:ext cx="504908" cy="280050"/>
          </a:xfrm>
          <a:prstGeom prst="rect">
            <a:avLst/>
          </a:prstGeom>
          <a:ln>
            <a:solidFill>
              <a:schemeClr val="tx1"/>
            </a:solidFill>
          </a:ln>
        </p:spPr>
      </p:pic>
    </p:spTree>
    <p:extLst>
      <p:ext uri="{BB962C8B-B14F-4D97-AF65-F5344CB8AC3E}">
        <p14:creationId xmlns:p14="http://schemas.microsoft.com/office/powerpoint/2010/main" val="40150522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TotalTime>
  <Words>11980</Words>
  <Application>Microsoft Office PowerPoint</Application>
  <PresentationFormat>A4 Paper (210x297 mm)</PresentationFormat>
  <Paragraphs>93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vt:lpstr>
      <vt:lpstr>Arial Nova Cond</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Nailah Gucon</dc:creator>
  <cp:lastModifiedBy>Nailah Gucon</cp:lastModifiedBy>
  <cp:revision>117</cp:revision>
  <dcterms:created xsi:type="dcterms:W3CDTF">2021-05-02T03:42:00Z</dcterms:created>
  <dcterms:modified xsi:type="dcterms:W3CDTF">2021-05-03T11:10:45Z</dcterms:modified>
</cp:coreProperties>
</file>