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00" y="-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94C62-D0E9-4DD5-9AE7-6719FFCA7DB5}" type="datetimeFigureOut">
              <a:rPr lang="en-SG" smtClean="0"/>
              <a:t>3/5/2021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792E-F559-43F2-BEF1-079B2F8A79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315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94C62-D0E9-4DD5-9AE7-6719FFCA7DB5}" type="datetimeFigureOut">
              <a:rPr lang="en-SG" smtClean="0"/>
              <a:t>3/5/2021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792E-F559-43F2-BEF1-079B2F8A79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337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94C62-D0E9-4DD5-9AE7-6719FFCA7DB5}" type="datetimeFigureOut">
              <a:rPr lang="en-SG" smtClean="0"/>
              <a:t>3/5/2021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792E-F559-43F2-BEF1-079B2F8A79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771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94C62-D0E9-4DD5-9AE7-6719FFCA7DB5}" type="datetimeFigureOut">
              <a:rPr lang="en-SG" smtClean="0"/>
              <a:t>3/5/2021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792E-F559-43F2-BEF1-079B2F8A79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320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94C62-D0E9-4DD5-9AE7-6719FFCA7DB5}" type="datetimeFigureOut">
              <a:rPr lang="en-SG" smtClean="0"/>
              <a:t>3/5/2021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792E-F559-43F2-BEF1-079B2F8A79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08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94C62-D0E9-4DD5-9AE7-6719FFCA7DB5}" type="datetimeFigureOut">
              <a:rPr lang="en-SG" smtClean="0"/>
              <a:t>3/5/2021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792E-F559-43F2-BEF1-079B2F8A79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436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94C62-D0E9-4DD5-9AE7-6719FFCA7DB5}" type="datetimeFigureOut">
              <a:rPr lang="en-SG" smtClean="0"/>
              <a:t>3/5/2021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792E-F559-43F2-BEF1-079B2F8A79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879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94C62-D0E9-4DD5-9AE7-6719FFCA7DB5}" type="datetimeFigureOut">
              <a:rPr lang="en-SG" smtClean="0"/>
              <a:t>3/5/2021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792E-F559-43F2-BEF1-079B2F8A79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718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94C62-D0E9-4DD5-9AE7-6719FFCA7DB5}" type="datetimeFigureOut">
              <a:rPr lang="en-SG" smtClean="0"/>
              <a:t>3/5/2021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792E-F559-43F2-BEF1-079B2F8A79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646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94C62-D0E9-4DD5-9AE7-6719FFCA7DB5}" type="datetimeFigureOut">
              <a:rPr lang="en-SG" smtClean="0"/>
              <a:t>3/5/2021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792E-F559-43F2-BEF1-079B2F8A79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065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94C62-D0E9-4DD5-9AE7-6719FFCA7DB5}" type="datetimeFigureOut">
              <a:rPr lang="en-SG" smtClean="0"/>
              <a:t>3/5/2021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792E-F559-43F2-BEF1-079B2F8A79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693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94C62-D0E9-4DD5-9AE7-6719FFCA7DB5}" type="datetimeFigureOut">
              <a:rPr lang="en-SG" smtClean="0"/>
              <a:t>3/5/2021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792E-F559-43F2-BEF1-079B2F8A79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818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29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427C484-0D26-4F16-842F-AF1FCBA7C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457218"/>
              </p:ext>
            </p:extLst>
          </p:nvPr>
        </p:nvGraphicFramePr>
        <p:xfrm>
          <a:off x="-3976" y="1"/>
          <a:ext cx="9906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17867210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8117687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55772891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29350832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773611749"/>
                    </a:ext>
                  </a:extLst>
                </a:gridCol>
              </a:tblGrid>
              <a:tr h="3580107">
                <a:tc rowSpan="3">
                  <a:txBody>
                    <a:bodyPr/>
                    <a:lstStyle/>
                    <a:p>
                      <a:r>
                        <a:rPr lang="en-SG" sz="600" b="0" dirty="0" err="1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Techincal</a:t>
                      </a:r>
                      <a:r>
                        <a:rPr lang="en-SG" sz="600" b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 &amp; Economic process - </a:t>
                      </a:r>
                      <a:r>
                        <a:rPr lang="en-SG" sz="600" b="0" dirty="0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provides shape, dimensions, properties &amp; value.</a:t>
                      </a:r>
                      <a:endParaRPr lang="en-SG" sz="600" b="0" dirty="0">
                        <a:solidFill>
                          <a:srgbClr val="C00000"/>
                        </a:solidFill>
                        <a:latin typeface="Arial Nova Cond" panose="020B0604020202020204" pitchFamily="34" charset="0"/>
                      </a:endParaRPr>
                    </a:p>
                    <a:p>
                      <a:r>
                        <a:rPr lang="en-SG" sz="600" b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Metals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 – alloys (&gt;=2, &gt;=1 metallic); </a:t>
                      </a:r>
                      <a:r>
                        <a:rPr lang="en-SG" sz="600" b="0" dirty="0">
                          <a:solidFill>
                            <a:srgbClr val="0070C0"/>
                          </a:solidFill>
                          <a:latin typeface="Arial Nova Cond" panose="020B0604020202020204" pitchFamily="34" charset="0"/>
                        </a:rPr>
                        <a:t>ferrous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: cast </a:t>
                      </a:r>
                      <a:r>
                        <a:rPr lang="en-SG" sz="600" b="0" dirty="0" err="1">
                          <a:latin typeface="Arial Nova Cond" panose="020B0604020202020204" pitchFamily="34" charset="0"/>
                        </a:rPr>
                        <a:t>iron,steel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(75% of world metal tonnage); </a:t>
                      </a:r>
                      <a:r>
                        <a:rPr lang="en-SG" sz="600" b="0" dirty="0">
                          <a:solidFill>
                            <a:srgbClr val="0070C0"/>
                          </a:solidFill>
                          <a:latin typeface="Arial Nova Cond" panose="020B0604020202020204" pitchFamily="34" charset="0"/>
                        </a:rPr>
                        <a:t>nonferrous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: all other metallic elements and their alloys: aluminium, copper, nickel, silver, tin</a:t>
                      </a:r>
                    </a:p>
                    <a:p>
                      <a:r>
                        <a:rPr lang="en-SG" sz="600" b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Polymers 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– repeating structural units of </a:t>
                      </a:r>
                      <a:r>
                        <a:rPr lang="en-SG" sz="600" b="0" dirty="0" err="1">
                          <a:latin typeface="Arial Nova Cond" panose="020B0604020202020204" pitchFamily="34" charset="0"/>
                        </a:rPr>
                        <a:t>mers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; atoms share electrons; form large molecules; carbon + &gt;=1 other element (e.g. hydrogen, nitrogen, oxygen, chlorine)</a:t>
                      </a:r>
                    </a:p>
                    <a:p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604020202020204" pitchFamily="34" charset="0"/>
                        </a:rPr>
                        <a:t>Thermoplastic: </a:t>
                      </a:r>
                      <a:r>
                        <a:rPr lang="en-SG" sz="600" b="0" dirty="0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multiple heating/cooling w/o altering molecular structure; usually soften; no cross-linking. </a:t>
                      </a:r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604020202020204" pitchFamily="34" charset="0"/>
                        </a:rPr>
                        <a:t>Thermosetting</a:t>
                      </a:r>
                      <a:r>
                        <a:rPr lang="en-SG" sz="600" b="0" dirty="0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: molecules chemically transform to rigid </a:t>
                      </a:r>
                      <a:r>
                        <a:rPr lang="en-SG" sz="600" b="0" dirty="0" err="1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stuct</a:t>
                      </a:r>
                      <a:r>
                        <a:rPr lang="en-SG" sz="600" b="0" dirty="0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 during curing; usually hardens</a:t>
                      </a:r>
                    </a:p>
                    <a:p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604020202020204" pitchFamily="34" charset="0"/>
                        </a:rPr>
                        <a:t>Elastomers</a:t>
                      </a:r>
                      <a:r>
                        <a:rPr lang="en-SG" sz="600" b="0" dirty="0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: elastic; e.g. rubber, silicon</a:t>
                      </a:r>
                    </a:p>
                    <a:p>
                      <a:r>
                        <a:rPr lang="en-SG" sz="600" b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Ceramics: </a:t>
                      </a:r>
                      <a:r>
                        <a:rPr lang="en-SG" sz="600" b="0" dirty="0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contains (semi)metallic and </a:t>
                      </a:r>
                      <a:r>
                        <a:rPr lang="en-SG" sz="600" b="0" dirty="0" err="1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nonmetallic</a:t>
                      </a:r>
                      <a:r>
                        <a:rPr lang="en-SG" sz="600" b="0" dirty="0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(oxygen, nitrogen, carbon)</a:t>
                      </a:r>
                    </a:p>
                    <a:p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604020202020204" pitchFamily="34" charset="0"/>
                        </a:rPr>
                        <a:t>Crystalline ceramics</a:t>
                      </a:r>
                      <a:r>
                        <a:rPr lang="en-SG" sz="600" b="0" dirty="0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: traditional (clay) &amp; modern (alumina); </a:t>
                      </a:r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604020202020204" pitchFamily="34" charset="0"/>
                        </a:rPr>
                        <a:t>Glasses</a:t>
                      </a:r>
                      <a:r>
                        <a:rPr lang="en-SG" sz="600" b="0" dirty="0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: like silica</a:t>
                      </a:r>
                    </a:p>
                    <a:p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604020202020204" pitchFamily="34" charset="0"/>
                        </a:rPr>
                        <a:t>Composites: </a:t>
                      </a:r>
                      <a:r>
                        <a:rPr lang="en-SG" sz="600" b="0" dirty="0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mixture of all 3</a:t>
                      </a:r>
                    </a:p>
                    <a:p>
                      <a:r>
                        <a:rPr lang="en-SG" sz="600" b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Materials Differences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 are: chemical, mechanical &amp; physical properties -&gt; affects </a:t>
                      </a:r>
                      <a:r>
                        <a:rPr lang="en-SG" sz="600" b="0" dirty="0" err="1">
                          <a:latin typeface="Arial Nova Cond" panose="020B0604020202020204" pitchFamily="34" charset="0"/>
                        </a:rPr>
                        <a:t>manu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. processes that can be used</a:t>
                      </a:r>
                    </a:p>
                    <a:p>
                      <a:r>
                        <a:rPr lang="en-SG" sz="600" b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Shaping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 - change geometry of material;</a:t>
                      </a:r>
                    </a:p>
                    <a:p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604020202020204" pitchFamily="34" charset="0"/>
                        </a:rPr>
                        <a:t>Solidification: 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use heated liquid/semifluid; moulding &amp; casting. </a:t>
                      </a:r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604020202020204" pitchFamily="34" charset="0"/>
                        </a:rPr>
                        <a:t>Particulate: 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use metal/ ceramic powders; pressed or sintered; </a:t>
                      </a:r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604020202020204" pitchFamily="34" charset="0"/>
                        </a:rPr>
                        <a:t>Deformation: 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use ductile solid (e.g. metal); apply force &gt; yield strength (forging &amp; extrusion) </a:t>
                      </a:r>
                    </a:p>
                    <a:p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604020202020204" pitchFamily="34" charset="0"/>
                        </a:rPr>
                        <a:t>Material Removal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: start material ductile/brittle solid; turning, drilling, milling</a:t>
                      </a:r>
                    </a:p>
                    <a:p>
                      <a:r>
                        <a:rPr lang="en-SG" sz="600" b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Minimize waste 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in shaping; e.g. </a:t>
                      </a:r>
                      <a:r>
                        <a:rPr lang="en-SG" sz="600" b="0" dirty="0" err="1">
                          <a:latin typeface="Arial Nova Cond" panose="020B0604020202020204" pitchFamily="34" charset="0"/>
                        </a:rPr>
                        <a:t>molding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 waste less than material removal</a:t>
                      </a:r>
                    </a:p>
                    <a:p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604020202020204" pitchFamily="34" charset="0"/>
                        </a:rPr>
                        <a:t>Net shape process 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– little/no waste &amp; no machining. </a:t>
                      </a:r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604020202020204" pitchFamily="34" charset="0"/>
                        </a:rPr>
                        <a:t>Near net shape process 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– min. machining</a:t>
                      </a:r>
                    </a:p>
                    <a:p>
                      <a:r>
                        <a:rPr lang="en-SG" sz="600" b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Assembly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 – </a:t>
                      </a:r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604020202020204" pitchFamily="34" charset="0"/>
                        </a:rPr>
                        <a:t>joining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: permanent joint; welding, brazing, soldering, adhesive bonding. </a:t>
                      </a:r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604020202020204" pitchFamily="34" charset="0"/>
                        </a:rPr>
                        <a:t>Mechanical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: fastening; threaded fasteners (screws, bolts); press fitting; expansion fits. </a:t>
                      </a:r>
                    </a:p>
                    <a:p>
                      <a:r>
                        <a:rPr lang="en-SG" sz="600" b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Trends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 – </a:t>
                      </a:r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604020202020204" pitchFamily="34" charset="0"/>
                        </a:rPr>
                        <a:t>environment; microfabrication; nanotechnology; additive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: freeform &amp; toolless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SG" sz="600" b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Snap gage 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– for checking outside dimension </a:t>
                      </a:r>
                    </a:p>
                    <a:p>
                      <a:endParaRPr lang="en-SG" sz="600" b="0" dirty="0">
                        <a:latin typeface="Arial Nova Cond" panose="020B0604020202020204" pitchFamily="34" charset="0"/>
                      </a:endParaRPr>
                    </a:p>
                    <a:p>
                      <a:endParaRPr lang="en-SG" sz="600" b="0" dirty="0">
                        <a:latin typeface="Arial Nova Cond" panose="020B0604020202020204" pitchFamily="34" charset="0"/>
                      </a:endParaRPr>
                    </a:p>
                    <a:p>
                      <a:endParaRPr lang="en-SG" sz="600" b="0" dirty="0">
                        <a:latin typeface="Arial Nova Cond" panose="020B0604020202020204" pitchFamily="34" charset="0"/>
                      </a:endParaRPr>
                    </a:p>
                    <a:p>
                      <a:endParaRPr lang="en-SG" sz="600" b="0" dirty="0">
                        <a:latin typeface="Arial Nova Cond" panose="020B0604020202020204" pitchFamily="34" charset="0"/>
                      </a:endParaRPr>
                    </a:p>
                    <a:p>
                      <a:endParaRPr lang="en-SG" sz="600" b="0" dirty="0">
                        <a:latin typeface="Arial Nova Cond" panose="020B0604020202020204" pitchFamily="34" charset="0"/>
                      </a:endParaRPr>
                    </a:p>
                    <a:p>
                      <a:endParaRPr lang="en-SG" sz="600" b="0" dirty="0">
                        <a:latin typeface="Arial Nova Cond" panose="020B060402020202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If </a:t>
                      </a:r>
                      <a:r>
                        <a:rPr lang="en-SG" sz="600" b="1" dirty="0">
                          <a:latin typeface="Arial Nova Cond" panose="020B0604020202020204" pitchFamily="34" charset="0"/>
                        </a:rPr>
                        <a:t>does not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 go in </a:t>
                      </a:r>
                      <a:r>
                        <a:rPr lang="en-SG" sz="600" b="1" dirty="0">
                          <a:latin typeface="Arial Nova Cond" panose="020B0604020202020204" pitchFamily="34" charset="0"/>
                        </a:rPr>
                        <a:t>GO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 gage : </a:t>
                      </a:r>
                      <a:r>
                        <a:rPr lang="en-SG" sz="600" b="1" dirty="0">
                          <a:latin typeface="Arial Nova Cond" panose="020B0604020202020204" pitchFamily="34" charset="0"/>
                        </a:rPr>
                        <a:t>&gt;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 max dimensions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If </a:t>
                      </a:r>
                      <a:r>
                        <a:rPr lang="en-SG" sz="600" b="1" dirty="0">
                          <a:latin typeface="Arial Nova Cond" panose="020B0604020202020204" pitchFamily="34" charset="0"/>
                        </a:rPr>
                        <a:t>does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 go in </a:t>
                      </a:r>
                      <a:r>
                        <a:rPr lang="en-SG" sz="600" b="1" dirty="0">
                          <a:latin typeface="Arial Nova Cond" panose="020B0604020202020204" pitchFamily="34" charset="0"/>
                        </a:rPr>
                        <a:t>NO-GO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 gage : </a:t>
                      </a:r>
                      <a:r>
                        <a:rPr lang="en-SG" sz="600" b="1" dirty="0">
                          <a:latin typeface="Arial Nova Cond" panose="020B0604020202020204" pitchFamily="34" charset="0"/>
                        </a:rPr>
                        <a:t>&lt;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 min dimensions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SG" sz="600" b="0" dirty="0">
                        <a:latin typeface="Arial Nova Cond" panose="020B060402020202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SG" sz="600" b="0" dirty="0">
                        <a:latin typeface="Arial Nova Cond" panose="020B060402020202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dimension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SG" sz="600" b="0" dirty="0">
                        <a:latin typeface="Arial Nova Cond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600" b="0" dirty="0">
                        <a:latin typeface="Arial Nova Cond" panose="020B060402020202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SG" sz="600" b="0" dirty="0">
                        <a:latin typeface="Arial Nova Cond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600" b="0" i="0" kern="1200" dirty="0">
                        <a:solidFill>
                          <a:schemeClr val="tx1"/>
                        </a:solidFill>
                        <a:effectLst/>
                        <a:latin typeface="Arial Nova Cond" panose="020B0506020202020204" pitchFamily="34" charset="0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600" b="0" i="0" kern="1200" dirty="0">
                        <a:solidFill>
                          <a:schemeClr val="tx1"/>
                        </a:solidFill>
                        <a:effectLst/>
                        <a:latin typeface="Arial Nova Cond" panose="020B0506020202020204" pitchFamily="34" charset="0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600" b="0" i="0" kern="1200" dirty="0">
                        <a:solidFill>
                          <a:schemeClr val="tx1"/>
                        </a:solidFill>
                        <a:effectLst/>
                        <a:latin typeface="Arial Nova Cond" panose="020B0506020202020204" pitchFamily="34" charset="0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600" b="0" i="0" kern="1200" dirty="0">
                        <a:solidFill>
                          <a:schemeClr val="tx1"/>
                        </a:solidFill>
                        <a:effectLst/>
                        <a:latin typeface="Arial Nova Cond" panose="020B0506020202020204" pitchFamily="34" charset="0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600" b="0" i="0" kern="1200" dirty="0">
                        <a:solidFill>
                          <a:schemeClr val="tx1"/>
                        </a:solidFill>
                        <a:effectLst/>
                        <a:latin typeface="Arial Nova Cond" panose="020B0506020202020204" pitchFamily="34" charset="0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600" b="0" i="0" kern="1200" dirty="0">
                        <a:solidFill>
                          <a:schemeClr val="tx1"/>
                        </a:solidFill>
                        <a:effectLst/>
                        <a:latin typeface="Arial Nova Cond" panose="020B0506020202020204" pitchFamily="34" charset="0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600" b="0" i="0" kern="1200" dirty="0">
                        <a:solidFill>
                          <a:schemeClr val="tx1"/>
                        </a:solidFill>
                        <a:effectLst/>
                        <a:latin typeface="Arial Nova Cond" panose="020B0506020202020204" pitchFamily="34" charset="0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600" b="0" i="0" kern="1200" dirty="0">
                        <a:solidFill>
                          <a:schemeClr val="tx1"/>
                        </a:solidFill>
                        <a:effectLst/>
                        <a:latin typeface="Arial Nova Cond" panose="020B0506020202020204" pitchFamily="34" charset="0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sz="600" b="0" i="0" kern="1200" dirty="0">
                          <a:solidFill>
                            <a:srgbClr val="C00000"/>
                          </a:solidFill>
                          <a:effectLst/>
                          <a:latin typeface="Arial Nova Cond" panose="020B0506020202020204" pitchFamily="34" charset="0"/>
                          <a:ea typeface="+mn-ea"/>
                          <a:cs typeface="+mn-cs"/>
                        </a:rPr>
                        <a:t>Example: </a:t>
                      </a:r>
                      <a:r>
                        <a:rPr lang="en-SG" sz="600" b="0" i="0" kern="1200" dirty="0">
                          <a:solidFill>
                            <a:schemeClr val="tx1"/>
                          </a:solidFill>
                          <a:effectLst/>
                          <a:latin typeface="Arial Nova Cond" panose="020B0506020202020204" pitchFamily="34" charset="0"/>
                          <a:ea typeface="+mn-ea"/>
                          <a:cs typeface="+mn-cs"/>
                        </a:rPr>
                        <a:t>Length of sine bar = 15cm; Rolls diameter = 2.5cm; gage blocks = 4cm, 0.5cm,0.065cm; find angle.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sz="600" b="0" i="0" kern="1200" dirty="0">
                          <a:solidFill>
                            <a:srgbClr val="C00000"/>
                          </a:solidFill>
                          <a:effectLst/>
                          <a:latin typeface="Arial Nova Cond" panose="020B0506020202020204" pitchFamily="34" charset="0"/>
                          <a:ea typeface="+mn-ea"/>
                          <a:cs typeface="+mn-cs"/>
                        </a:rPr>
                        <a:t>Answer: </a:t>
                      </a:r>
                      <a:r>
                        <a:rPr lang="en-SG" sz="600" b="0" i="0" kern="1200" dirty="0">
                          <a:solidFill>
                            <a:schemeClr val="tx1"/>
                          </a:solidFill>
                          <a:effectLst/>
                          <a:latin typeface="Arial Nova Cond" panose="020B0506020202020204" pitchFamily="34" charset="0"/>
                          <a:ea typeface="+mn-ea"/>
                          <a:cs typeface="+mn-cs"/>
                        </a:rPr>
                        <a:t>Angle (A) = sin</a:t>
                      </a:r>
                      <a:r>
                        <a:rPr lang="en-SG" sz="600" b="0" i="0" kern="1200" baseline="30000" dirty="0">
                          <a:solidFill>
                            <a:schemeClr val="tx1"/>
                          </a:solidFill>
                          <a:effectLst/>
                          <a:latin typeface="Arial Nova Cond" panose="020B0506020202020204" pitchFamily="34" charset="0"/>
                          <a:ea typeface="+mn-ea"/>
                          <a:cs typeface="+mn-cs"/>
                        </a:rPr>
                        <a:t>-1</a:t>
                      </a:r>
                      <a:r>
                        <a:rPr lang="en-SG" sz="600" b="0" i="0" kern="1200" dirty="0">
                          <a:solidFill>
                            <a:schemeClr val="tx1"/>
                          </a:solidFill>
                          <a:effectLst/>
                          <a:latin typeface="Arial Nova Cond" panose="020B0506020202020204" pitchFamily="34" charset="0"/>
                          <a:ea typeface="+mn-ea"/>
                          <a:cs typeface="+mn-cs"/>
                        </a:rPr>
                        <a:t>(total height of gage blocks / Length of sine bar) = sin</a:t>
                      </a:r>
                      <a:r>
                        <a:rPr lang="en-SG" sz="600" b="0" i="0" kern="1200" baseline="30000" dirty="0">
                          <a:solidFill>
                            <a:schemeClr val="tx1"/>
                          </a:solidFill>
                          <a:effectLst/>
                          <a:latin typeface="Arial Nova Cond" panose="020B0506020202020204" pitchFamily="34" charset="0"/>
                          <a:ea typeface="+mn-ea"/>
                          <a:cs typeface="+mn-cs"/>
                        </a:rPr>
                        <a:t>-1</a:t>
                      </a:r>
                      <a:r>
                        <a:rPr lang="en-SG" sz="600" b="0" i="0" kern="1200" dirty="0">
                          <a:solidFill>
                            <a:schemeClr val="tx1"/>
                          </a:solidFill>
                          <a:effectLst/>
                          <a:latin typeface="Arial Nova Cond" panose="020B0506020202020204" pitchFamily="34" charset="0"/>
                          <a:ea typeface="+mn-ea"/>
                          <a:cs typeface="+mn-cs"/>
                        </a:rPr>
                        <a:t>((4+0.5+0.065)/15) = 17.72</a:t>
                      </a:r>
                      <a:r>
                        <a:rPr lang="en-SG" sz="600" b="1" i="0" kern="1200" dirty="0">
                          <a:solidFill>
                            <a:schemeClr val="tx1"/>
                          </a:solidFill>
                          <a:effectLst/>
                          <a:latin typeface="Arial Nova Cond" panose="020B0506020202020204" pitchFamily="34" charset="0"/>
                          <a:ea typeface="+mn-ea"/>
                          <a:cs typeface="+mn-cs"/>
                        </a:rPr>
                        <a:t>°</a:t>
                      </a:r>
                      <a:endParaRPr lang="en-SG" sz="600" b="0" i="0" kern="1200" dirty="0">
                        <a:solidFill>
                          <a:srgbClr val="C00000"/>
                        </a:solidFill>
                        <a:effectLst/>
                        <a:latin typeface="Arial Nova Cond" panose="020B0506020202020204" pitchFamily="34" charset="0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sz="600" b="0" i="0" kern="1200" dirty="0">
                          <a:solidFill>
                            <a:srgbClr val="C00000"/>
                          </a:solidFill>
                          <a:effectLst/>
                          <a:latin typeface="Arial Nova Cond" panose="020B0506020202020204" pitchFamily="34" charset="0"/>
                          <a:ea typeface="+mn-ea"/>
                          <a:cs typeface="+mn-cs"/>
                        </a:rPr>
                        <a:t>Other angular measurements</a:t>
                      </a:r>
                      <a:r>
                        <a:rPr lang="en-SG" sz="600" b="0" i="0" kern="1200" dirty="0">
                          <a:solidFill>
                            <a:schemeClr val="tx1"/>
                          </a:solidFill>
                          <a:effectLst/>
                          <a:latin typeface="Arial Nova Cond" panose="020B0506020202020204" pitchFamily="34" charset="0"/>
                          <a:ea typeface="+mn-ea"/>
                          <a:cs typeface="+mn-cs"/>
                        </a:rPr>
                        <a:t>: Bevel protractor with vernier scale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sz="600" b="0" i="0" kern="1200" dirty="0">
                          <a:solidFill>
                            <a:srgbClr val="C00000"/>
                          </a:solidFill>
                          <a:effectLst/>
                          <a:latin typeface="Arial Nova Cond" panose="020B0506020202020204" pitchFamily="34" charset="0"/>
                          <a:ea typeface="+mn-ea"/>
                          <a:cs typeface="+mn-cs"/>
                        </a:rPr>
                        <a:t>Electronic gages</a:t>
                      </a:r>
                      <a:r>
                        <a:rPr lang="en-SG" sz="600" b="0" i="0" kern="1200" dirty="0">
                          <a:solidFill>
                            <a:schemeClr val="tx1"/>
                          </a:solidFill>
                          <a:effectLst/>
                          <a:latin typeface="Arial Nova Cond" panose="020B0506020202020204" pitchFamily="34" charset="0"/>
                          <a:ea typeface="+mn-ea"/>
                          <a:cs typeface="+mn-cs"/>
                        </a:rPr>
                        <a:t>: based on transducers capable of converting a linear displacement into electrical signal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sz="600" b="0" i="0" kern="1200" dirty="0">
                          <a:solidFill>
                            <a:srgbClr val="C00000"/>
                          </a:solidFill>
                          <a:effectLst/>
                          <a:latin typeface="Arial Nova Cond" panose="020B0506020202020204" pitchFamily="34" charset="0"/>
                          <a:ea typeface="+mn-ea"/>
                          <a:cs typeface="+mn-cs"/>
                        </a:rPr>
                        <a:t>Other considerations</a:t>
                      </a:r>
                      <a:r>
                        <a:rPr lang="en-SG" sz="600" b="0" i="0" kern="1200" dirty="0">
                          <a:solidFill>
                            <a:schemeClr val="tx1"/>
                          </a:solidFill>
                          <a:effectLst/>
                          <a:latin typeface="Arial Nova Cond" panose="020B0506020202020204" pitchFamily="34" charset="0"/>
                          <a:ea typeface="+mn-ea"/>
                          <a:cs typeface="+mn-cs"/>
                        </a:rPr>
                        <a:t>: Flat stable surface; Non-contact metrology (optical systems like lasers)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604020202020204" pitchFamily="34" charset="0"/>
                        </a:rPr>
                        <a:t>Lay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(predominant direction or pattern of surface texture)</a:t>
                      </a:r>
                    </a:p>
                    <a:p>
                      <a:r>
                        <a:rPr lang="en-SG" sz="600" b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Methods of measurement for surface roughness: </a:t>
                      </a:r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604020202020204" pitchFamily="34" charset="0"/>
                        </a:rPr>
                        <a:t>Fingernail test, Stylus, Optical</a:t>
                      </a:r>
                    </a:p>
                    <a:p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604020202020204" pitchFamily="34" charset="0"/>
                        </a:rPr>
                        <a:t>Stylus head </a:t>
                      </a:r>
                      <a:r>
                        <a:rPr lang="en-SG" sz="600" b="0" dirty="0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traverses horizontally across surface; </a:t>
                      </a:r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604020202020204" pitchFamily="34" charset="0"/>
                        </a:rPr>
                        <a:t>stylus</a:t>
                      </a:r>
                      <a:r>
                        <a:rPr lang="en-SG" sz="600" b="0" dirty="0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 moves vertically to follow surface profile; vertical movement converted to electronic signal – profile of actual surface or average roughness value; stylus path smoother than actual as cannot go into small peaks</a:t>
                      </a:r>
                    </a:p>
                    <a:p>
                      <a:r>
                        <a:rPr lang="en-SG" sz="600" b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Surface Roughness Equations</a:t>
                      </a:r>
                    </a:p>
                    <a:p>
                      <a:endParaRPr lang="en-SG" sz="600" b="0" dirty="0">
                        <a:solidFill>
                          <a:srgbClr val="C00000"/>
                        </a:solidFill>
                        <a:latin typeface="Arial Nova Cond" panose="020B0604020202020204" pitchFamily="34" charset="0"/>
                      </a:endParaRPr>
                    </a:p>
                    <a:p>
                      <a:endParaRPr lang="en-SG" sz="600" b="0" dirty="0">
                        <a:solidFill>
                          <a:srgbClr val="C00000"/>
                        </a:solidFill>
                        <a:latin typeface="Arial Nova Cond" panose="020B0604020202020204" pitchFamily="34" charset="0"/>
                      </a:endParaRPr>
                    </a:p>
                    <a:p>
                      <a:endParaRPr lang="en-SG" sz="600" b="0" dirty="0">
                        <a:solidFill>
                          <a:srgbClr val="C00000"/>
                        </a:solidFill>
                        <a:latin typeface="Arial Nova Cond" panose="020B0604020202020204" pitchFamily="34" charset="0"/>
                      </a:endParaRPr>
                    </a:p>
                    <a:p>
                      <a:endParaRPr lang="en-SG" sz="600" b="0" dirty="0">
                        <a:solidFill>
                          <a:srgbClr val="C00000"/>
                        </a:solidFill>
                        <a:latin typeface="Arial Nova Cond" panose="020B0604020202020204" pitchFamily="34" charset="0"/>
                      </a:endParaRPr>
                    </a:p>
                    <a:p>
                      <a:endParaRPr lang="en-SG" sz="600" b="0" dirty="0">
                        <a:solidFill>
                          <a:srgbClr val="C00000"/>
                        </a:solidFill>
                        <a:latin typeface="Arial Nova Cond" panose="020B0604020202020204" pitchFamily="34" charset="0"/>
                      </a:endParaRPr>
                    </a:p>
                    <a:p>
                      <a:endParaRPr lang="en-SG" sz="600" b="0" dirty="0">
                        <a:solidFill>
                          <a:srgbClr val="C00000"/>
                        </a:solidFill>
                        <a:latin typeface="Arial Nova Cond" panose="020B0604020202020204" pitchFamily="34" charset="0"/>
                      </a:endParaRPr>
                    </a:p>
                    <a:p>
                      <a:endParaRPr lang="en-SG" sz="600" b="0" dirty="0">
                        <a:solidFill>
                          <a:srgbClr val="C00000"/>
                        </a:solidFill>
                        <a:latin typeface="Arial Nova Cond" panose="020B0604020202020204" pitchFamily="34" charset="0"/>
                      </a:endParaRPr>
                    </a:p>
                    <a:p>
                      <a:endParaRPr lang="en-SG" sz="600" b="0" dirty="0">
                        <a:solidFill>
                          <a:srgbClr val="C00000"/>
                        </a:solidFill>
                        <a:latin typeface="Arial Nova Cond" panose="020B0604020202020204" pitchFamily="34" charset="0"/>
                      </a:endParaRPr>
                    </a:p>
                    <a:p>
                      <a:endParaRPr lang="en-SG" sz="600" b="0" dirty="0">
                        <a:solidFill>
                          <a:srgbClr val="C00000"/>
                        </a:solidFill>
                        <a:latin typeface="Arial Nova Cond" panose="020B0604020202020204" pitchFamily="34" charset="0"/>
                      </a:endParaRPr>
                    </a:p>
                    <a:p>
                      <a:endParaRPr lang="en-SG" sz="600" b="0" dirty="0">
                        <a:solidFill>
                          <a:srgbClr val="C00000"/>
                        </a:solidFill>
                        <a:latin typeface="Arial Nova Cond" panose="020B0604020202020204" pitchFamily="34" charset="0"/>
                      </a:endParaRPr>
                    </a:p>
                    <a:p>
                      <a:endParaRPr lang="en-SG" sz="600" b="0" dirty="0">
                        <a:solidFill>
                          <a:srgbClr val="C00000"/>
                        </a:solidFill>
                        <a:latin typeface="Arial Nova Cond" panose="020B0604020202020204" pitchFamily="34" charset="0"/>
                      </a:endParaRPr>
                    </a:p>
                    <a:p>
                      <a:endParaRPr lang="en-SG" sz="600" b="0" dirty="0">
                        <a:solidFill>
                          <a:srgbClr val="C00000"/>
                        </a:solidFill>
                        <a:latin typeface="Arial Nova Cond" panose="020B0604020202020204" pitchFamily="34" charset="0"/>
                      </a:endParaRPr>
                    </a:p>
                    <a:p>
                      <a:endParaRPr lang="en-SG" sz="600" b="0" dirty="0">
                        <a:solidFill>
                          <a:srgbClr val="C00000"/>
                        </a:solidFill>
                        <a:latin typeface="Arial Nova Cond" panose="020B0604020202020204" pitchFamily="34" charset="0"/>
                      </a:endParaRPr>
                    </a:p>
                    <a:p>
                      <a:endParaRPr lang="en-SG" sz="600" b="0" dirty="0">
                        <a:solidFill>
                          <a:srgbClr val="C00000"/>
                        </a:solidFill>
                        <a:latin typeface="Arial Nova Cond" panose="020B0604020202020204" pitchFamily="34" charset="0"/>
                      </a:endParaRPr>
                    </a:p>
                    <a:p>
                      <a:endParaRPr lang="en-SG" sz="600" b="0" dirty="0">
                        <a:solidFill>
                          <a:srgbClr val="C00000"/>
                        </a:solidFill>
                        <a:latin typeface="Arial Nova Cond" panose="020B0604020202020204" pitchFamily="34" charset="0"/>
                      </a:endParaRPr>
                    </a:p>
                    <a:p>
                      <a:endParaRPr lang="en-SG" sz="600" b="0" dirty="0">
                        <a:solidFill>
                          <a:srgbClr val="C00000"/>
                        </a:solidFill>
                        <a:latin typeface="Arial Nova Cond" panose="020B0604020202020204" pitchFamily="34" charset="0"/>
                      </a:endParaRPr>
                    </a:p>
                    <a:p>
                      <a:endParaRPr lang="en-SG" sz="600" b="0" dirty="0">
                        <a:solidFill>
                          <a:srgbClr val="C00000"/>
                        </a:solidFill>
                        <a:latin typeface="Arial Nova Cond" panose="020B0604020202020204" pitchFamily="34" charset="0"/>
                      </a:endParaRPr>
                    </a:p>
                    <a:p>
                      <a:endParaRPr lang="en-SG" sz="600" b="0" dirty="0">
                        <a:solidFill>
                          <a:srgbClr val="C00000"/>
                        </a:solidFill>
                        <a:latin typeface="Arial Nova Cond" panose="020B0604020202020204" pitchFamily="34" charset="0"/>
                      </a:endParaRPr>
                    </a:p>
                    <a:p>
                      <a:endParaRPr lang="en-SG" sz="600" b="0" dirty="0">
                        <a:solidFill>
                          <a:srgbClr val="C00000"/>
                        </a:solidFill>
                        <a:latin typeface="Arial Nova Cond" panose="020B0604020202020204" pitchFamily="34" charset="0"/>
                      </a:endParaRPr>
                    </a:p>
                    <a:p>
                      <a:r>
                        <a:rPr lang="en-SG" sz="600" b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Problems with R</a:t>
                      </a:r>
                      <a:r>
                        <a:rPr lang="en-SG" sz="600" b="0" baseline="-2500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a </a:t>
                      </a:r>
                      <a:r>
                        <a:rPr lang="en-SG" sz="600" b="0" baseline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– </a:t>
                      </a:r>
                      <a:r>
                        <a:rPr lang="en-SG" sz="600" b="0" baseline="0" dirty="0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waviness included; Lay not accounted for</a:t>
                      </a:r>
                    </a:p>
                    <a:p>
                      <a:r>
                        <a:rPr lang="en-SG" sz="600" b="0" baseline="0" dirty="0" err="1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Cutoff</a:t>
                      </a:r>
                      <a:r>
                        <a:rPr lang="en-SG" sz="600" b="0" baseline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 length </a:t>
                      </a:r>
                      <a:r>
                        <a:rPr lang="en-SG" sz="600" b="0" baseline="0" dirty="0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– filter to separate waviness from roughness deviations; sampling distance along the surface; sampling distance shorter than waviness eliminates waviness deviations and only has roughness deviations; typically 0.8mm and </a:t>
                      </a:r>
                      <a:r>
                        <a:rPr lang="en-SG" sz="600" b="0" baseline="0" dirty="0" err="1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L</a:t>
                      </a:r>
                      <a:r>
                        <a:rPr lang="en-SG" sz="600" b="0" baseline="-25000" dirty="0" err="1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m</a:t>
                      </a:r>
                      <a:r>
                        <a:rPr lang="en-SG" sz="600" b="0" baseline="0" dirty="0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 is normally x5 of </a:t>
                      </a:r>
                      <a:r>
                        <a:rPr lang="en-SG" sz="600" b="0" baseline="0" dirty="0" err="1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cutoff</a:t>
                      </a:r>
                      <a:r>
                        <a:rPr lang="en-SG" sz="600" b="0" baseline="0" dirty="0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 length</a:t>
                      </a:r>
                    </a:p>
                    <a:p>
                      <a:r>
                        <a:rPr lang="en-SG" sz="600" b="0" baseline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Lay direction </a:t>
                      </a:r>
                      <a:r>
                        <a:rPr lang="en-SG" sz="600" b="0" baseline="0" dirty="0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– stylus should traverse perpendicular to lay direction</a:t>
                      </a:r>
                    </a:p>
                    <a:p>
                      <a:r>
                        <a:rPr lang="en-SG" sz="600" b="0" baseline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* Do not confuse hardness with roughness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SG" sz="600" b="0" baseline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Expendable </a:t>
                      </a:r>
                      <a:r>
                        <a:rPr lang="en-SG" sz="600" b="0" baseline="0" dirty="0" err="1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mold</a:t>
                      </a:r>
                      <a:r>
                        <a:rPr lang="en-SG" sz="600" b="0" baseline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 advantages: </a:t>
                      </a:r>
                      <a:r>
                        <a:rPr lang="en-SG" sz="600" b="0" baseline="0" dirty="0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more intricate </a:t>
                      </a:r>
                      <a:r>
                        <a:rPr lang="en-SG" sz="600" b="0" baseline="0" dirty="0" err="1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geometires</a:t>
                      </a:r>
                      <a:r>
                        <a:rPr lang="en-SG" sz="600" b="0" baseline="0" dirty="0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; don’t need to worry about getting material out of </a:t>
                      </a:r>
                      <a:r>
                        <a:rPr lang="en-SG" sz="600" b="0" baseline="0" dirty="0" err="1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mold</a:t>
                      </a:r>
                      <a:endParaRPr lang="en-SG" sz="600" b="0" baseline="0" dirty="0">
                        <a:solidFill>
                          <a:schemeClr val="tx1"/>
                        </a:solidFill>
                        <a:latin typeface="Arial Nova Cond" panose="020B0604020202020204" pitchFamily="34" charset="0"/>
                      </a:endParaRPr>
                    </a:p>
                    <a:p>
                      <a:r>
                        <a:rPr lang="en-SG" sz="600" b="0" baseline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Expendable </a:t>
                      </a:r>
                      <a:r>
                        <a:rPr lang="en-SG" sz="600" b="0" baseline="0" dirty="0" err="1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mold</a:t>
                      </a:r>
                      <a:r>
                        <a:rPr lang="en-SG" sz="600" b="0" baseline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 disadvantages: </a:t>
                      </a:r>
                      <a:r>
                        <a:rPr lang="en-SG" sz="600" b="0" baseline="0" dirty="0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one-time use</a:t>
                      </a:r>
                    </a:p>
                    <a:p>
                      <a:r>
                        <a:rPr lang="en-SG" sz="600" b="0" baseline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Permanent </a:t>
                      </a:r>
                      <a:r>
                        <a:rPr lang="en-SG" sz="600" b="0" baseline="0" dirty="0" err="1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mold</a:t>
                      </a:r>
                      <a:r>
                        <a:rPr lang="en-SG" sz="600" b="0" baseline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 advantages: </a:t>
                      </a:r>
                      <a:r>
                        <a:rPr lang="en-SG" sz="600" b="0" baseline="0" dirty="0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more economic in mass production</a:t>
                      </a:r>
                    </a:p>
                    <a:p>
                      <a:r>
                        <a:rPr lang="en-SG" sz="600" b="0" baseline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Permanent </a:t>
                      </a:r>
                      <a:r>
                        <a:rPr lang="en-SG" sz="600" b="0" baseline="0" dirty="0" err="1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mold</a:t>
                      </a:r>
                      <a:r>
                        <a:rPr lang="en-SG" sz="600" b="0" baseline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 disadvantages: </a:t>
                      </a:r>
                      <a:r>
                        <a:rPr lang="en-SG" sz="600" b="0" baseline="0" dirty="0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limited by the need to open the </a:t>
                      </a:r>
                      <a:r>
                        <a:rPr lang="en-SG" sz="600" b="0" baseline="0" dirty="0" err="1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mold</a:t>
                      </a:r>
                      <a:endParaRPr lang="en-SG" sz="600" b="0" baseline="0" dirty="0">
                        <a:solidFill>
                          <a:schemeClr val="tx1"/>
                        </a:solidFill>
                        <a:latin typeface="Arial Nova Cond" panose="020B0604020202020204" pitchFamily="34" charset="0"/>
                      </a:endParaRPr>
                    </a:p>
                    <a:p>
                      <a:r>
                        <a:rPr lang="en-SG" sz="600" b="0" baseline="0" dirty="0">
                          <a:solidFill>
                            <a:schemeClr val="accent6"/>
                          </a:solidFill>
                          <a:latin typeface="Arial Nova Cond" panose="020B0604020202020204" pitchFamily="34" charset="0"/>
                        </a:rPr>
                        <a:t>(refer to </a:t>
                      </a:r>
                      <a:r>
                        <a:rPr lang="en-SG" sz="600" b="0" baseline="0" dirty="0" err="1">
                          <a:solidFill>
                            <a:schemeClr val="accent6"/>
                          </a:solidFill>
                          <a:latin typeface="Arial Nova Cond" panose="020B0604020202020204" pitchFamily="34" charset="0"/>
                        </a:rPr>
                        <a:t>mold</a:t>
                      </a:r>
                      <a:r>
                        <a:rPr lang="en-SG" sz="600" b="0" baseline="0" dirty="0">
                          <a:solidFill>
                            <a:schemeClr val="accent6"/>
                          </a:solidFill>
                          <a:latin typeface="Arial Nova Cond" panose="020B0604020202020204" pitchFamily="34" charset="0"/>
                        </a:rPr>
                        <a:t> diagram on the bottom right)</a:t>
                      </a:r>
                    </a:p>
                    <a:p>
                      <a:r>
                        <a:rPr lang="en-SG" sz="600" b="0" baseline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Cope – </a:t>
                      </a:r>
                      <a:r>
                        <a:rPr lang="en-SG" sz="600" b="0" baseline="0" dirty="0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upper half</a:t>
                      </a:r>
                      <a:r>
                        <a:rPr lang="en-SG" sz="600" b="0" baseline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; Drag – </a:t>
                      </a:r>
                      <a:r>
                        <a:rPr lang="en-SG" sz="600" b="0" baseline="0" dirty="0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lower half; separated by parting line; </a:t>
                      </a:r>
                      <a:r>
                        <a:rPr lang="en-SG" sz="600" b="0" baseline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Flask</a:t>
                      </a:r>
                      <a:r>
                        <a:rPr lang="en-SG" sz="600" b="0" baseline="0" dirty="0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 – box containing cope and drag; </a:t>
                      </a:r>
                      <a:r>
                        <a:rPr lang="en-SG" sz="600" b="0" baseline="0" dirty="0" err="1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Mold</a:t>
                      </a:r>
                      <a:r>
                        <a:rPr lang="en-SG" sz="600" b="0" baseline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 Cavity </a:t>
                      </a:r>
                      <a:r>
                        <a:rPr lang="en-SG" sz="600" b="0" baseline="0" dirty="0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– external surfaces of cast; </a:t>
                      </a:r>
                      <a:r>
                        <a:rPr lang="en-SG" sz="600" b="0" baseline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Core</a:t>
                      </a:r>
                      <a:r>
                        <a:rPr lang="en-SG" sz="600" b="0" baseline="0" dirty="0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 – internal surfaces of cast; </a:t>
                      </a:r>
                      <a:r>
                        <a:rPr lang="en-SG" sz="600" b="0" baseline="0" dirty="0" err="1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Downsprue</a:t>
                      </a:r>
                      <a:r>
                        <a:rPr lang="en-SG" sz="600" b="0" baseline="0" dirty="0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 – entrance to runner leading to cavity; </a:t>
                      </a:r>
                      <a:r>
                        <a:rPr lang="en-SG" sz="600" b="0" baseline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Pouring Cup</a:t>
                      </a:r>
                      <a:r>
                        <a:rPr lang="en-SG" sz="600" b="0" baseline="0" dirty="0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 – minimizes splash/turbulence as metal flows down; </a:t>
                      </a:r>
                      <a:r>
                        <a:rPr lang="en-SG" sz="600" b="0" baseline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Riser</a:t>
                      </a:r>
                      <a:r>
                        <a:rPr lang="en-SG" sz="600" b="0" baseline="0" dirty="0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 – reservoir in </a:t>
                      </a:r>
                      <a:r>
                        <a:rPr lang="en-SG" sz="600" b="0" baseline="0" dirty="0" err="1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mold</a:t>
                      </a:r>
                      <a:r>
                        <a:rPr lang="en-SG" sz="600" b="0" baseline="0" dirty="0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, source of liquid metal to compensate shrinkage during solidification (designed to freeze after main casting); </a:t>
                      </a:r>
                      <a:r>
                        <a:rPr lang="en-SG" sz="600" b="0" baseline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Gate</a:t>
                      </a:r>
                      <a:r>
                        <a:rPr lang="en-SG" sz="600" b="0" baseline="0" dirty="0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 – entrance of </a:t>
                      </a:r>
                      <a:r>
                        <a:rPr lang="en-SG" sz="600" b="0" baseline="0" dirty="0" err="1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mold</a:t>
                      </a:r>
                      <a:r>
                        <a:rPr lang="en-SG" sz="600" b="0" baseline="0" dirty="0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 cavity</a:t>
                      </a:r>
                    </a:p>
                    <a:p>
                      <a:r>
                        <a:rPr lang="en-SG" sz="600" b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Factors for successful </a:t>
                      </a:r>
                      <a:r>
                        <a:rPr lang="en-SG" sz="600" b="0" dirty="0" err="1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mold</a:t>
                      </a:r>
                      <a:r>
                        <a:rPr lang="en-SG" sz="600" b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 </a:t>
                      </a:r>
                      <a:r>
                        <a:rPr lang="en-SG" sz="600" b="0" dirty="0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– pouring temp; pouring rate; turbulence</a:t>
                      </a:r>
                    </a:p>
                    <a:p>
                      <a:r>
                        <a:rPr lang="en-SG" sz="600" b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Bernoulli’s Theorem: </a:t>
                      </a:r>
                    </a:p>
                    <a:p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604020202020204" pitchFamily="34" charset="0"/>
                        </a:rPr>
                        <a:t>h = head(cm),p=liquid pressure(n/cm</a:t>
                      </a:r>
                      <a:r>
                        <a:rPr lang="en-SG" sz="600" b="0" baseline="30000" dirty="0">
                          <a:solidFill>
                            <a:schemeClr val="accent1"/>
                          </a:solidFill>
                          <a:latin typeface="Arial Nova Cond" panose="020B0604020202020204" pitchFamily="34" charset="0"/>
                        </a:rPr>
                        <a:t>2</a:t>
                      </a:r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604020202020204" pitchFamily="34" charset="0"/>
                        </a:rPr>
                        <a:t>), </a:t>
                      </a:r>
                      <a:r>
                        <a:rPr lang="el-GR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ρ</a:t>
                      </a:r>
                      <a:r>
                        <a:rPr lang="en-SG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=density(g/cm</a:t>
                      </a:r>
                      <a:r>
                        <a:rPr lang="en-SG" sz="600" baseline="300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3</a:t>
                      </a:r>
                      <a:r>
                        <a:rPr lang="en-SG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), v=flow velocity(cm/s), g = gravitational acceleration constant = 981cm/s</a:t>
                      </a:r>
                      <a:r>
                        <a:rPr lang="en-SG" sz="600" baseline="300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2</a:t>
                      </a:r>
                      <a:r>
                        <a:rPr lang="en-SG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, F=head losses due to friction(cm)</a:t>
                      </a:r>
                    </a:p>
                    <a:p>
                      <a:r>
                        <a:rPr lang="en-SG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Can ignore friction losses and assume system remains at atmospheric pressure; velocity at base of sprue assuming that point 1:top of sprue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→ </a:t>
                      </a:r>
                      <a:r>
                        <a:rPr lang="en-SG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v1=0; </a:t>
                      </a:r>
                    </a:p>
                    <a:p>
                      <a:r>
                        <a:rPr lang="en-SG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point 2:base of sprue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→ </a:t>
                      </a:r>
                      <a:r>
                        <a:rPr lang="en-SG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h2=0</a:t>
                      </a:r>
                    </a:p>
                    <a:p>
                      <a:r>
                        <a:rPr lang="en-SG" sz="600" b="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Continuity law: </a:t>
                      </a:r>
                    </a:p>
                    <a:p>
                      <a:endParaRPr lang="en-SG" sz="600" b="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endParaRPr lang="en-SG" sz="600" b="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600" dirty="0">
                          <a:latin typeface="Arial Nova Cond" panose="020B0506020202020204" pitchFamily="34" charset="0"/>
                        </a:rPr>
                        <a:t>Flow velocity</a:t>
                      </a:r>
                      <a:r>
                        <a:rPr lang="en-US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 increases 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towards the base of the sprue. To maintain the continuity law, the cross sectional area decreases → tapered sprue (prevent aspiration).</a:t>
                      </a:r>
                    </a:p>
                    <a:p>
                      <a:r>
                        <a:rPr lang="en-US" sz="600" b="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Mold cavity filling time </a:t>
                      </a:r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– assume runner to cavity horizontal (h = sprue base)</a:t>
                      </a:r>
                    </a:p>
                    <a:p>
                      <a:endParaRPr lang="en-US" sz="600" b="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endParaRPr lang="en-US" sz="600" b="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60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Fluidity 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is the capability of molten metal to fill the mold cavity; high viscosity = low fluidity</a:t>
                      </a:r>
                    </a:p>
                    <a:p>
                      <a:r>
                        <a:rPr lang="en-US" sz="60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Spiral mold test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 - Greater the length of the solidified metal, greater its fluidity.</a:t>
                      </a:r>
                      <a:endParaRPr lang="en-US" sz="600" b="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SG" sz="600" b="0" dirty="0">
                        <a:latin typeface="Arial Nova Cond" panose="020B0604020202020204" pitchFamily="34" charset="0"/>
                      </a:endParaRPr>
                    </a:p>
                    <a:p>
                      <a:endParaRPr lang="en-SG" sz="600" b="0" dirty="0">
                        <a:latin typeface="Arial Nova Cond" panose="020B0604020202020204" pitchFamily="34" charset="0"/>
                      </a:endParaRPr>
                    </a:p>
                    <a:p>
                      <a:endParaRPr lang="en-SG" sz="600" b="0" dirty="0">
                        <a:latin typeface="Arial Nova Cond" panose="020B0604020202020204" pitchFamily="34" charset="0"/>
                      </a:endParaRPr>
                    </a:p>
                    <a:p>
                      <a:endParaRPr lang="en-SG" sz="600" b="0" dirty="0">
                        <a:latin typeface="Arial Nova Cond" panose="020B0604020202020204" pitchFamily="34" charset="0"/>
                      </a:endParaRPr>
                    </a:p>
                    <a:p>
                      <a:endParaRPr lang="en-SG" sz="600" b="0" dirty="0">
                        <a:latin typeface="Arial Nova Cond" panose="020B0604020202020204" pitchFamily="34" charset="0"/>
                      </a:endParaRPr>
                    </a:p>
                    <a:p>
                      <a:endParaRPr lang="en-SG" sz="600" b="0" dirty="0">
                        <a:latin typeface="Arial Nova Cond" panose="020B0604020202020204" pitchFamily="34" charset="0"/>
                      </a:endParaRPr>
                    </a:p>
                    <a:p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Further reduction in </a:t>
                      </a:r>
                    </a:p>
                    <a:p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volume due to </a:t>
                      </a:r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604020202020204" pitchFamily="34" charset="0"/>
                        </a:rPr>
                        <a:t>thermal</a:t>
                      </a:r>
                    </a:p>
                    <a:p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604020202020204" pitchFamily="34" charset="0"/>
                        </a:rPr>
                        <a:t>contraction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 during </a:t>
                      </a:r>
                    </a:p>
                    <a:p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cooling of solid metal</a:t>
                      </a:r>
                    </a:p>
                    <a:p>
                      <a:r>
                        <a:rPr lang="en-SG" sz="600" b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Solidification shrinkage</a:t>
                      </a:r>
                    </a:p>
                    <a:p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happens in almost all</a:t>
                      </a:r>
                    </a:p>
                    <a:p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metals cause density </a:t>
                      </a:r>
                    </a:p>
                    <a:p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in solid &gt; liquid</a:t>
                      </a:r>
                    </a:p>
                    <a:p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Hence, causes reduction in volume.</a:t>
                      </a:r>
                    </a:p>
                    <a:p>
                      <a:r>
                        <a:rPr lang="en-SG" sz="600" b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Exception: 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cast iron with high C content (expands instead)</a:t>
                      </a:r>
                    </a:p>
                    <a:p>
                      <a:r>
                        <a:rPr lang="en-SG" sz="600" b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Pattern shrinkage allowance 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– amount by which </a:t>
                      </a:r>
                      <a:r>
                        <a:rPr lang="en-SG" sz="600" b="0" dirty="0" err="1">
                          <a:latin typeface="Arial Nova Cond" panose="020B0604020202020204" pitchFamily="34" charset="0"/>
                        </a:rPr>
                        <a:t>mold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 larger than final casting size</a:t>
                      </a:r>
                    </a:p>
                    <a:p>
                      <a:r>
                        <a:rPr lang="en-SG" sz="600" b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Directional Solidification 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– minimize effect of shrinkage; want regions of casting furthest away from liquid metal to freeze first &amp; solidify towards riser 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→ 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molten metal continually available from risers to prevent shrinkage voids; makes use of </a:t>
                      </a:r>
                      <a:r>
                        <a:rPr lang="en-SG" sz="600" b="0" dirty="0" err="1">
                          <a:latin typeface="Arial Nova Cond" panose="020B0604020202020204" pitchFamily="34" charset="0"/>
                        </a:rPr>
                        <a:t>Chvorinov’s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 rule</a:t>
                      </a:r>
                    </a:p>
                    <a:p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(a)</a:t>
                      </a:r>
                      <a:r>
                        <a:rPr lang="en-SG" sz="600" b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External chills 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to </a:t>
                      </a:r>
                    </a:p>
                    <a:p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encourage rapid</a:t>
                      </a:r>
                    </a:p>
                    <a:p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freezing in thin section </a:t>
                      </a:r>
                    </a:p>
                    <a:p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Of casting</a:t>
                      </a:r>
                    </a:p>
                    <a:p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(b) Result if chills were</a:t>
                      </a:r>
                    </a:p>
                    <a:p>
                      <a:r>
                        <a:rPr lang="en-SG" sz="600" b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NOT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 used</a:t>
                      </a:r>
                    </a:p>
                    <a:p>
                      <a:r>
                        <a:rPr lang="en-SG" sz="600" b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Turbine Blade Casting</a:t>
                      </a:r>
                    </a:p>
                    <a:p>
                      <a:pPr marL="0" indent="0">
                        <a:buNone/>
                      </a:pP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(a)Directional solidification</a:t>
                      </a:r>
                    </a:p>
                    <a:p>
                      <a:pPr marL="0" indent="0">
                        <a:buNone/>
                      </a:pP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(b)Produce single-crystal</a:t>
                      </a:r>
                    </a:p>
                    <a:p>
                      <a:pPr marL="0" indent="0">
                        <a:buNone/>
                      </a:pP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blade</a:t>
                      </a:r>
                    </a:p>
                    <a:p>
                      <a:pPr marL="0" indent="0">
                        <a:buNone/>
                      </a:pP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Riser Design – is a waste</a:t>
                      </a:r>
                    </a:p>
                    <a:p>
                      <a:pPr marL="0" indent="0">
                        <a:buNone/>
                      </a:pP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Metal separated from</a:t>
                      </a:r>
                    </a:p>
                    <a:p>
                      <a:pPr marL="0" indent="0">
                        <a:buNone/>
                      </a:pP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Casting and remelted to</a:t>
                      </a:r>
                    </a:p>
                    <a:p>
                      <a:pPr marL="0" indent="0">
                        <a:buNone/>
                      </a:pP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make more castings; minimize waste by using min. vol of metal in riser; shape of riser designed to maximize V/A ratio 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→ 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allows riser volume to be reduced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112241"/>
                  </a:ext>
                </a:extLst>
              </a:tr>
              <a:tr h="168933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600" b="0" i="0" kern="1200" dirty="0">
                        <a:solidFill>
                          <a:schemeClr val="tx1"/>
                        </a:solidFill>
                        <a:effectLst/>
                        <a:latin typeface="Arial Nova Cond" panose="020B0506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SG" sz="600" b="0" baseline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Casting of Metal: </a:t>
                      </a:r>
                      <a:r>
                        <a:rPr lang="en-SG" sz="600" b="0" baseline="0" dirty="0">
                          <a:solidFill>
                            <a:schemeClr val="accent1"/>
                          </a:solidFill>
                          <a:latin typeface="Arial Nova Cond" panose="020B0604020202020204" pitchFamily="34" charset="0"/>
                        </a:rPr>
                        <a:t>molten metal </a:t>
                      </a:r>
                      <a:r>
                        <a:rPr lang="en-SG" sz="600" b="0" baseline="0" dirty="0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flows by gravity/other force into </a:t>
                      </a:r>
                      <a:r>
                        <a:rPr lang="en-SG" sz="600" b="0" baseline="0" dirty="0" err="1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mold</a:t>
                      </a:r>
                      <a:r>
                        <a:rPr lang="en-SG" sz="600" b="0" baseline="0" dirty="0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 where it </a:t>
                      </a:r>
                      <a:r>
                        <a:rPr lang="en-SG" sz="600" b="0" baseline="0" dirty="0">
                          <a:solidFill>
                            <a:schemeClr val="accent1"/>
                          </a:solidFill>
                          <a:latin typeface="Arial Nova Cond" panose="020B0604020202020204" pitchFamily="34" charset="0"/>
                        </a:rPr>
                        <a:t>solidifies</a:t>
                      </a:r>
                      <a:r>
                        <a:rPr lang="en-SG" sz="600" b="0" baseline="0" dirty="0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 in shape of </a:t>
                      </a:r>
                      <a:r>
                        <a:rPr lang="en-SG" sz="600" b="0" baseline="0" dirty="0" err="1">
                          <a:solidFill>
                            <a:schemeClr val="accent1"/>
                          </a:solidFill>
                          <a:latin typeface="Arial Nova Cond" panose="020B0604020202020204" pitchFamily="34" charset="0"/>
                        </a:rPr>
                        <a:t>mold</a:t>
                      </a:r>
                      <a:r>
                        <a:rPr lang="en-SG" sz="600" b="0" baseline="0" dirty="0">
                          <a:solidFill>
                            <a:schemeClr val="accent1"/>
                          </a:solidFill>
                          <a:latin typeface="Arial Nova Cond" panose="020B0604020202020204" pitchFamily="34" charset="0"/>
                        </a:rPr>
                        <a:t> cavity</a:t>
                      </a:r>
                      <a:r>
                        <a:rPr lang="en-SG" sz="600" b="0" baseline="0" dirty="0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; Steps: melt the metal, pour into </a:t>
                      </a:r>
                      <a:r>
                        <a:rPr lang="en-SG" sz="600" b="0" baseline="0" dirty="0" err="1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mold</a:t>
                      </a:r>
                      <a:r>
                        <a:rPr lang="en-SG" sz="600" b="0" baseline="0" dirty="0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, let it freeze</a:t>
                      </a:r>
                    </a:p>
                    <a:p>
                      <a:r>
                        <a:rPr lang="en-SG" sz="600" b="0" baseline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Pros of Casting: </a:t>
                      </a:r>
                      <a:r>
                        <a:rPr lang="en-SG" sz="600" b="0" baseline="0" dirty="0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create complex part geometries; create external &amp; internal shapes; some processes are net/near net shape; produce large parts(sand casting) &amp; small parts; mass production (permanent </a:t>
                      </a:r>
                      <a:r>
                        <a:rPr lang="en-SG" sz="600" b="0" baseline="0" dirty="0" err="1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mold</a:t>
                      </a:r>
                      <a:r>
                        <a:rPr lang="en-SG" sz="600" b="0" baseline="0" dirty="0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 casting)</a:t>
                      </a:r>
                    </a:p>
                    <a:p>
                      <a:r>
                        <a:rPr lang="en-SG" sz="600" b="0" baseline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Cons of Casting: </a:t>
                      </a:r>
                      <a:r>
                        <a:rPr lang="en-SG" sz="600" b="0" baseline="0" dirty="0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limitations on mechanical processes; poor dimensional accuracy/surface finish (e.g. sand casting); safety hazard to workers; environment</a:t>
                      </a:r>
                    </a:p>
                    <a:p>
                      <a:r>
                        <a:rPr lang="en-SG" sz="600" b="0" baseline="0" dirty="0" err="1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Mold</a:t>
                      </a:r>
                      <a:r>
                        <a:rPr lang="en-SG" sz="600" b="0" baseline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 in Casting </a:t>
                      </a:r>
                      <a:r>
                        <a:rPr lang="en-SG" sz="600" b="0" baseline="0" dirty="0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– </a:t>
                      </a:r>
                      <a:r>
                        <a:rPr lang="en-SG" sz="600" b="0" baseline="0" dirty="0">
                          <a:solidFill>
                            <a:schemeClr val="accent1"/>
                          </a:solidFill>
                          <a:latin typeface="Arial Nova Cond" panose="020B0604020202020204" pitchFamily="34" charset="0"/>
                        </a:rPr>
                        <a:t>cavity</a:t>
                      </a:r>
                      <a:r>
                        <a:rPr lang="en-SG" sz="600" b="0" baseline="0" dirty="0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: determines shape (actual size &amp; shape of cavity must be enlarged to allow shrinkage); made from diff materials, e.g. metal(used for low melting point metals(aluminium)) </a:t>
                      </a:r>
                    </a:p>
                    <a:p>
                      <a:r>
                        <a:rPr lang="en-SG" sz="600" b="0" baseline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Types of </a:t>
                      </a:r>
                      <a:r>
                        <a:rPr lang="en-SG" sz="600" b="0" baseline="0" dirty="0" err="1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Molds</a:t>
                      </a:r>
                      <a:r>
                        <a:rPr lang="en-SG" sz="600" b="0" baseline="0" dirty="0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: </a:t>
                      </a:r>
                      <a:r>
                        <a:rPr lang="en-SG" sz="600" b="0" baseline="0" dirty="0">
                          <a:solidFill>
                            <a:schemeClr val="accent1"/>
                          </a:solidFill>
                          <a:latin typeface="Arial Nova Cond" panose="020B0604020202020204" pitchFamily="34" charset="0"/>
                        </a:rPr>
                        <a:t>open </a:t>
                      </a:r>
                      <a:r>
                        <a:rPr lang="en-SG" sz="600" b="0" baseline="0" dirty="0" err="1">
                          <a:solidFill>
                            <a:schemeClr val="accent1"/>
                          </a:solidFill>
                          <a:latin typeface="Arial Nova Cond" panose="020B0604020202020204" pitchFamily="34" charset="0"/>
                        </a:rPr>
                        <a:t>mold</a:t>
                      </a:r>
                      <a:r>
                        <a:rPr lang="en-SG" sz="600" b="0" baseline="0" dirty="0">
                          <a:solidFill>
                            <a:schemeClr val="accent1"/>
                          </a:solidFill>
                          <a:latin typeface="Arial Nova Cond" panose="020B0604020202020204" pitchFamily="34" charset="0"/>
                        </a:rPr>
                        <a:t>(a) &amp; closed </a:t>
                      </a:r>
                      <a:r>
                        <a:rPr lang="en-SG" sz="600" b="0" baseline="0" dirty="0" err="1">
                          <a:solidFill>
                            <a:schemeClr val="accent1"/>
                          </a:solidFill>
                          <a:latin typeface="Arial Nova Cond" panose="020B0604020202020204" pitchFamily="34" charset="0"/>
                        </a:rPr>
                        <a:t>mold</a:t>
                      </a:r>
                      <a:r>
                        <a:rPr lang="en-SG" sz="600" b="0" baseline="0" dirty="0">
                          <a:solidFill>
                            <a:schemeClr val="accent1"/>
                          </a:solidFill>
                          <a:latin typeface="Arial Nova Cond" panose="020B0604020202020204" pitchFamily="34" charset="0"/>
                        </a:rPr>
                        <a:t>(b)</a:t>
                      </a:r>
                    </a:p>
                    <a:p>
                      <a:endParaRPr lang="en-SG" sz="600" b="0" baseline="0" dirty="0">
                        <a:solidFill>
                          <a:schemeClr val="tx1"/>
                        </a:solidFill>
                        <a:latin typeface="Arial Nova Cond" panose="020B0604020202020204" pitchFamily="34" charset="0"/>
                      </a:endParaRPr>
                    </a:p>
                    <a:p>
                      <a:endParaRPr lang="en-SG" sz="600" b="0" baseline="0" dirty="0">
                        <a:solidFill>
                          <a:schemeClr val="tx1"/>
                        </a:solidFill>
                        <a:latin typeface="Arial Nova Cond" panose="020B0604020202020204" pitchFamily="34" charset="0"/>
                      </a:endParaRPr>
                    </a:p>
                    <a:p>
                      <a:endParaRPr lang="en-SG" sz="600" b="0" baseline="0" dirty="0">
                        <a:solidFill>
                          <a:schemeClr val="tx1"/>
                        </a:solidFill>
                        <a:latin typeface="Arial Nova Cond" panose="020B0604020202020204" pitchFamily="34" charset="0"/>
                      </a:endParaRPr>
                    </a:p>
                    <a:p>
                      <a:endParaRPr lang="en-SG" sz="600" b="0" baseline="0" dirty="0">
                        <a:solidFill>
                          <a:schemeClr val="tx1"/>
                        </a:solidFill>
                        <a:latin typeface="Arial Nova Cond" panose="020B0604020202020204" pitchFamily="34" charset="0"/>
                      </a:endParaRPr>
                    </a:p>
                    <a:p>
                      <a:endParaRPr lang="en-SG" sz="600" b="0" baseline="0" dirty="0">
                        <a:solidFill>
                          <a:schemeClr val="tx1"/>
                        </a:solidFill>
                        <a:latin typeface="Arial Nova Cond" panose="020B0604020202020204" pitchFamily="34" charset="0"/>
                      </a:endParaRPr>
                    </a:p>
                    <a:p>
                      <a:endParaRPr lang="en-SG" sz="600" b="0" baseline="0" dirty="0">
                        <a:solidFill>
                          <a:schemeClr val="tx1"/>
                        </a:solidFill>
                        <a:latin typeface="Arial Nova Cond" panose="020B0604020202020204" pitchFamily="34" charset="0"/>
                      </a:endParaRPr>
                    </a:p>
                    <a:p>
                      <a:endParaRPr lang="en-SG" sz="600" b="0" baseline="0" dirty="0">
                        <a:solidFill>
                          <a:schemeClr val="tx1"/>
                        </a:solidFill>
                        <a:latin typeface="Arial Nova Cond" panose="020B0604020202020204" pitchFamily="34" charset="0"/>
                      </a:endParaRPr>
                    </a:p>
                    <a:p>
                      <a:endParaRPr lang="en-SG" sz="600" b="0" baseline="0" dirty="0">
                        <a:solidFill>
                          <a:schemeClr val="tx1"/>
                        </a:solidFill>
                        <a:latin typeface="Arial Nova Cond" panose="020B0604020202020204" pitchFamily="34" charset="0"/>
                      </a:endParaRPr>
                    </a:p>
                    <a:p>
                      <a:r>
                        <a:rPr lang="en-SG" sz="600" b="0" baseline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Expendable </a:t>
                      </a:r>
                      <a:r>
                        <a:rPr lang="en-SG" sz="600" b="0" baseline="0" dirty="0" err="1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mold</a:t>
                      </a:r>
                      <a:r>
                        <a:rPr lang="en-SG" sz="600" b="0" baseline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 processes </a:t>
                      </a:r>
                      <a:r>
                        <a:rPr lang="en-SG" sz="600" b="0" baseline="0" dirty="0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– destroyed to remove casting (materials: sand (moist),plaster, binders(maintains shape))</a:t>
                      </a:r>
                    </a:p>
                    <a:p>
                      <a:r>
                        <a:rPr lang="en-SG" sz="600" b="0" baseline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Permanent </a:t>
                      </a:r>
                      <a:r>
                        <a:rPr lang="en-SG" sz="600" b="0" baseline="0" dirty="0" err="1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mold</a:t>
                      </a:r>
                      <a:r>
                        <a:rPr lang="en-SG" sz="600" b="0" baseline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 processes </a:t>
                      </a:r>
                      <a:r>
                        <a:rPr lang="en-SG" sz="600" b="0" baseline="0" dirty="0">
                          <a:solidFill>
                            <a:schemeClr val="tx1"/>
                          </a:solidFill>
                          <a:latin typeface="Arial Nova Cond" panose="020B0604020202020204" pitchFamily="34" charset="0"/>
                        </a:rPr>
                        <a:t>– mass production (use metal) 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 sz="600" b="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SG" sz="600" b="0" dirty="0">
                        <a:latin typeface="Arial Nova Cond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588610"/>
                  </a:ext>
                </a:extLst>
              </a:tr>
              <a:tr h="2719492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sz="600" b="0" i="0" kern="1200" dirty="0">
                          <a:solidFill>
                            <a:srgbClr val="C00000"/>
                          </a:solidFill>
                          <a:effectLst/>
                          <a:latin typeface="Arial Nova Cond" panose="020B0506020202020204" pitchFamily="34" charset="0"/>
                          <a:ea typeface="+mn-ea"/>
                          <a:cs typeface="+mn-cs"/>
                        </a:rPr>
                        <a:t>Tolerances (variation from dimension)</a:t>
                      </a:r>
                      <a:r>
                        <a:rPr lang="en-SG" sz="600" b="0" i="0" kern="1200" dirty="0">
                          <a:solidFill>
                            <a:schemeClr val="tx1"/>
                          </a:solidFill>
                          <a:effectLst/>
                          <a:latin typeface="Arial Nova Cond" panose="020B0506020202020204" pitchFamily="34" charset="0"/>
                          <a:ea typeface="+mn-ea"/>
                          <a:cs typeface="+mn-cs"/>
                        </a:rPr>
                        <a:t> vary depending on process parameters; increases with part size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sz="600" b="0" i="0" kern="1200" dirty="0">
                          <a:solidFill>
                            <a:srgbClr val="C00000"/>
                          </a:solidFill>
                          <a:effectLst/>
                          <a:latin typeface="Arial Nova Cond" panose="020B0506020202020204" pitchFamily="34" charset="0"/>
                          <a:ea typeface="+mn-ea"/>
                          <a:cs typeface="+mn-cs"/>
                        </a:rPr>
                        <a:t>Processes that give good surface finishing</a:t>
                      </a:r>
                      <a:r>
                        <a:rPr lang="en-SG" sz="600" b="0" i="0" kern="1200" dirty="0">
                          <a:solidFill>
                            <a:schemeClr val="tx1"/>
                          </a:solidFill>
                          <a:effectLst/>
                          <a:latin typeface="Arial Nova Cond" panose="020B0506020202020204" pitchFamily="34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en-SG" sz="600" b="0" i="0" kern="1200" dirty="0">
                          <a:solidFill>
                            <a:schemeClr val="accent1"/>
                          </a:solidFill>
                          <a:effectLst/>
                          <a:latin typeface="Arial Nova Cond" panose="020B0506020202020204" pitchFamily="34" charset="0"/>
                          <a:ea typeface="+mn-ea"/>
                          <a:cs typeface="+mn-cs"/>
                        </a:rPr>
                        <a:t>honing, lapping, polishing, superfinishing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sz="600" b="0" i="0" kern="1200" dirty="0">
                          <a:solidFill>
                            <a:schemeClr val="tx1"/>
                          </a:solidFill>
                          <a:effectLst/>
                          <a:latin typeface="Arial Nova Cond" panose="020B0506020202020204" pitchFamily="34" charset="0"/>
                          <a:ea typeface="+mn-ea"/>
                          <a:cs typeface="+mn-cs"/>
                        </a:rPr>
                        <a:t>Nominal surface: designer’s intended surface contour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sz="600" b="0" i="0" kern="1200" dirty="0">
                          <a:solidFill>
                            <a:schemeClr val="tx1"/>
                          </a:solidFill>
                          <a:effectLst/>
                          <a:latin typeface="Arial Nova Cond" panose="020B0506020202020204" pitchFamily="34" charset="0"/>
                          <a:ea typeface="+mn-ea"/>
                          <a:cs typeface="+mn-cs"/>
                        </a:rPr>
                        <a:t>Importance of surfaces: Aesthetic, Safety, Friction/Wear, Mechanical/Physical Properties, Assembly of parts, smooth surface better for electrical contacts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600" b="0" i="0" kern="1200" dirty="0">
                        <a:solidFill>
                          <a:schemeClr val="tx1"/>
                        </a:solidFill>
                        <a:effectLst/>
                        <a:latin typeface="Arial Nova Cond" panose="020B0506020202020204" pitchFamily="34" charset="0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600" b="0" i="0" kern="1200" dirty="0">
                        <a:solidFill>
                          <a:schemeClr val="tx1"/>
                        </a:solidFill>
                        <a:effectLst/>
                        <a:latin typeface="Arial Nova Cond" panose="020B0506020202020204" pitchFamily="34" charset="0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600" b="0" i="0" kern="1200" dirty="0">
                        <a:solidFill>
                          <a:schemeClr val="tx1"/>
                        </a:solidFill>
                        <a:effectLst/>
                        <a:latin typeface="Arial Nova Cond" panose="020B0506020202020204" pitchFamily="34" charset="0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600" b="0" i="0" kern="1200" dirty="0">
                        <a:solidFill>
                          <a:schemeClr val="tx1"/>
                        </a:solidFill>
                        <a:effectLst/>
                        <a:latin typeface="Arial Nova Cond" panose="020B0506020202020204" pitchFamily="34" charset="0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600" b="0" i="0" kern="1200" dirty="0">
                        <a:solidFill>
                          <a:schemeClr val="tx1"/>
                        </a:solidFill>
                        <a:effectLst/>
                        <a:latin typeface="Arial Nova Cond" panose="020B0506020202020204" pitchFamily="34" charset="0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600" b="0" i="0" kern="1200" dirty="0">
                        <a:solidFill>
                          <a:schemeClr val="tx1"/>
                        </a:solidFill>
                        <a:effectLst/>
                        <a:latin typeface="Arial Nova Cond" panose="020B0506020202020204" pitchFamily="34" charset="0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600" b="0" i="0" kern="1200" dirty="0">
                        <a:solidFill>
                          <a:schemeClr val="tx1"/>
                        </a:solidFill>
                        <a:effectLst/>
                        <a:latin typeface="Arial Nova Cond" panose="020B0506020202020204" pitchFamily="34" charset="0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600" b="0" i="0" kern="1200" dirty="0">
                        <a:solidFill>
                          <a:schemeClr val="tx1"/>
                        </a:solidFill>
                        <a:effectLst/>
                        <a:latin typeface="Arial Nova Cond" panose="020B0506020202020204" pitchFamily="34" charset="0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600" b="0" i="0" kern="1200" dirty="0">
                        <a:solidFill>
                          <a:schemeClr val="tx1"/>
                        </a:solidFill>
                        <a:effectLst/>
                        <a:latin typeface="Arial Nova Cond" panose="020B0506020202020204" pitchFamily="34" charset="0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600" b="0" i="0" kern="1200" dirty="0">
                        <a:solidFill>
                          <a:schemeClr val="tx1"/>
                        </a:solidFill>
                        <a:effectLst/>
                        <a:latin typeface="Arial Nova Cond" panose="020B0506020202020204" pitchFamily="34" charset="0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600" b="0" i="0" kern="1200" dirty="0">
                        <a:solidFill>
                          <a:schemeClr val="tx1"/>
                        </a:solidFill>
                        <a:effectLst/>
                        <a:latin typeface="Arial Nova Cond" panose="020B0506020202020204" pitchFamily="34" charset="0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600" b="0" i="0" kern="1200" dirty="0">
                        <a:solidFill>
                          <a:schemeClr val="tx1"/>
                        </a:solidFill>
                        <a:effectLst/>
                        <a:latin typeface="Arial Nova Cond" panose="020B0506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SG" sz="600" b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Elements of surface texture 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–</a:t>
                      </a:r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604020202020204" pitchFamily="34" charset="0"/>
                        </a:rPr>
                        <a:t> roughness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(small deviations from nominal surface; determined by material characteristics and processes), </a:t>
                      </a:r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604020202020204" pitchFamily="34" charset="0"/>
                        </a:rPr>
                        <a:t>waviness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(deviations of much larger spacing; due to work deflection, vibration, tooling)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600" b="0" i="0" kern="1200" dirty="0">
                        <a:solidFill>
                          <a:schemeClr val="tx1"/>
                        </a:solidFill>
                        <a:effectLst/>
                        <a:latin typeface="Arial Nova Cond" panose="020B0506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SG" sz="600" b="0" dirty="0">
                        <a:solidFill>
                          <a:srgbClr val="C00000"/>
                        </a:solidFill>
                        <a:latin typeface="Arial Nova Cond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SG" sz="600" b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Elements of surface texture 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–</a:t>
                      </a:r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604020202020204" pitchFamily="34" charset="0"/>
                        </a:rPr>
                        <a:t> roughness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(small deviations from nominal surface; determined by material characteristics and processes), </a:t>
                      </a:r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604020202020204" pitchFamily="34" charset="0"/>
                        </a:rPr>
                        <a:t>waviness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(deviations of much larger spacing; due to work deflection, vibration, tooling)</a:t>
                      </a:r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604020202020204" pitchFamily="34" charset="0"/>
                        </a:rPr>
                        <a:t>; Flaws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(</a:t>
                      </a:r>
                      <a:r>
                        <a:rPr lang="en-SG" sz="600" b="0" dirty="0" err="1">
                          <a:latin typeface="Arial Nova Cond" panose="020B0604020202020204" pitchFamily="34" charset="0"/>
                        </a:rPr>
                        <a:t>irregularies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 that occur occasionally on surface; cracks, </a:t>
                      </a:r>
                      <a:r>
                        <a:rPr lang="en-SG" sz="600" b="0" dirty="0" err="1">
                          <a:latin typeface="Arial Nova Cond" panose="020B0604020202020204" pitchFamily="34" charset="0"/>
                        </a:rPr>
                        <a:t>scratches,etc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; affect surface integrity); </a:t>
                      </a:r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604020202020204" pitchFamily="34" charset="0"/>
                        </a:rPr>
                        <a:t>Lay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Pure metal </a:t>
                      </a:r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solidifies at a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constant temp. = to its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Freezing/melting point</a:t>
                      </a:r>
                    </a:p>
                    <a:p>
                      <a:endParaRPr lang="en-US" sz="600" b="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endParaRPr lang="en-US" sz="600" b="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endParaRPr lang="en-US" sz="600" b="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endParaRPr lang="en-US" sz="600" b="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endParaRPr lang="en-US" sz="600" b="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600" b="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Solidification (pure metal)</a:t>
                      </a:r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 - thin skin of solid metal formed immediately; thickness increases to form shell </a:t>
                      </a:r>
                      <a:r>
                        <a:rPr lang="en-US" sz="600" b="0" dirty="0" err="1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ard</a:t>
                      </a:r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 molten metal; rate of freezing depends on heat transfer into mood/thermal properties of metal</a:t>
                      </a:r>
                    </a:p>
                    <a:p>
                      <a:r>
                        <a:rPr lang="en-US" sz="600" b="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Alloys</a:t>
                      </a:r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 freeze 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over a temp. 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range</a:t>
                      </a:r>
                    </a:p>
                    <a:p>
                      <a:r>
                        <a:rPr lang="en-US" sz="600" b="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Exceptions: 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Eutectic alloys 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(single temp.)</a:t>
                      </a:r>
                    </a:p>
                    <a:p>
                      <a:r>
                        <a:rPr lang="en-US" sz="600" b="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Solidification </a:t>
                      </a:r>
                    </a:p>
                    <a:p>
                      <a:r>
                        <a:rPr lang="en-US" sz="600" b="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(alloy)</a:t>
                      </a:r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 – form</a:t>
                      </a:r>
                    </a:p>
                    <a:p>
                      <a:r>
                        <a:rPr lang="en-US" sz="600" b="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dendrites in mushy zone;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Grain structure segregation of alloy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components in center of casting</a:t>
                      </a:r>
                    </a:p>
                    <a:p>
                      <a:endParaRPr lang="en-US" sz="600" b="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SG" sz="600" b="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General Defects </a:t>
                      </a:r>
                      <a:r>
                        <a:rPr lang="en-SG" sz="600" b="0" dirty="0">
                          <a:latin typeface="Arial Nova Cond" panose="020B0506020202020204" pitchFamily="34" charset="0"/>
                        </a:rPr>
                        <a:t>–</a:t>
                      </a:r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Misrun</a:t>
                      </a:r>
                      <a:r>
                        <a:rPr lang="en-SG" sz="600" b="0" dirty="0">
                          <a:latin typeface="Arial Nova Cond" panose="020B0506020202020204" pitchFamily="34" charset="0"/>
                        </a:rPr>
                        <a:t>: casting solidified before completely filling the </a:t>
                      </a:r>
                      <a:r>
                        <a:rPr lang="en-SG" sz="600" b="0" dirty="0" err="1">
                          <a:latin typeface="Arial Nova Cond" panose="020B0506020202020204" pitchFamily="34" charset="0"/>
                        </a:rPr>
                        <a:t>mold</a:t>
                      </a:r>
                      <a:r>
                        <a:rPr lang="en-SG" sz="600" b="0" dirty="0">
                          <a:latin typeface="Arial Nova Cond" panose="020B0506020202020204" pitchFamily="34" charset="0"/>
                        </a:rPr>
                        <a:t> cavity; </a:t>
                      </a:r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Cold Shut</a:t>
                      </a:r>
                      <a:r>
                        <a:rPr lang="en-SG" sz="600" b="0" dirty="0">
                          <a:latin typeface="Arial Nova Cond" panose="020B0506020202020204" pitchFamily="34" charset="0"/>
                        </a:rPr>
                        <a:t>: two portions of metal flow </a:t>
                      </a:r>
                      <a:r>
                        <a:rPr lang="en-SG" sz="600" b="0" dirty="0" err="1">
                          <a:latin typeface="Arial Nova Cond" panose="020B0506020202020204" pitchFamily="34" charset="0"/>
                        </a:rPr>
                        <a:t>tgt</a:t>
                      </a:r>
                      <a:r>
                        <a:rPr lang="en-SG" sz="600" b="0" dirty="0">
                          <a:latin typeface="Arial Nova Cond" panose="020B0506020202020204" pitchFamily="34" charset="0"/>
                        </a:rPr>
                        <a:t> but lack of fusion due to premature freezing; </a:t>
                      </a:r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Cold Shot</a:t>
                      </a:r>
                      <a:r>
                        <a:rPr lang="en-SG" sz="600" b="0" dirty="0">
                          <a:latin typeface="Arial Nova Cond" panose="020B0506020202020204" pitchFamily="34" charset="0"/>
                        </a:rPr>
                        <a:t>: Metal splatters during pouring leading to formation of solid globules; </a:t>
                      </a:r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Shrinkage cavity</a:t>
                      </a:r>
                      <a:r>
                        <a:rPr lang="en-SG" sz="600" b="0" dirty="0">
                          <a:latin typeface="Arial Nova Cond" panose="020B0506020202020204" pitchFamily="34" charset="0"/>
                        </a:rPr>
                        <a:t>: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depression on surface/internal void (solidification shrinkage) that restricts amount of molten metal available in last region to freeze; </a:t>
                      </a:r>
                      <a:r>
                        <a:rPr lang="en-US" sz="600" dirty="0" err="1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Microporosity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: Small voids (holes) distributed throughout the casting (localized solidification shrinkage) of the final molten metal within the dendritic structure; </a:t>
                      </a:r>
                      <a:r>
                        <a:rPr lang="en-US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Hot Tears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: casting restrained from contraction due to the mold during final stages of solidification/early stages of cooling after solidification; </a:t>
                      </a:r>
                      <a:r>
                        <a:rPr lang="en-US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Sand Blow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: Balloon-shaped gas cavity caused by release of mold gases during pouring; </a:t>
                      </a:r>
                      <a:r>
                        <a:rPr lang="en-US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Pin Holes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: Formation of many small gas cavities at or slightly below the surface of the casting; </a:t>
                      </a:r>
                      <a:r>
                        <a:rPr lang="en-US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Penetration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: fluidity of the liquid metal is high, it may penetrate into the sand mold or core, causing the casting surface to consist of a mixture of sand grains and metal; </a:t>
                      </a:r>
                      <a:r>
                        <a:rPr lang="en-US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Mold Crack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: crack develops in the mold, into which liquid metal can seep to form a “fin” on the final casting; </a:t>
                      </a:r>
                      <a:r>
                        <a:rPr lang="en-US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Mold Shift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: step in the cast product at the parting line caused by sidewise relative displacement of cope and drag; </a:t>
                      </a:r>
                    </a:p>
                    <a:p>
                      <a:pPr marL="0" indent="0">
                        <a:buNone/>
                      </a:pPr>
                      <a:r>
                        <a:rPr lang="en-SG" sz="600" b="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Product Design Considerations </a:t>
                      </a:r>
                      <a:r>
                        <a:rPr lang="en-SG" sz="600" b="0" dirty="0">
                          <a:latin typeface="Arial Nova Cond" panose="020B0506020202020204" pitchFamily="34" charset="0"/>
                        </a:rPr>
                        <a:t>– </a:t>
                      </a:r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Geometric Simplicity &amp; avoid unnecessary complexities</a:t>
                      </a:r>
                      <a:r>
                        <a:rPr lang="en-SG" sz="600" b="0" dirty="0">
                          <a:latin typeface="Arial Nova Cond" panose="020B0506020202020204" pitchFamily="34" charset="0"/>
                        </a:rPr>
                        <a:t>(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Simplifies mold-making; Reduces the need for cores; Improves the strength of the casting</a:t>
                      </a:r>
                      <a:r>
                        <a:rPr lang="en-SG" sz="600" b="0" dirty="0">
                          <a:latin typeface="Arial Nova Cond" panose="020B0506020202020204" pitchFamily="34" charset="0"/>
                        </a:rPr>
                        <a:t>); </a:t>
                      </a:r>
                      <a:r>
                        <a:rPr lang="en-SG" sz="600" b="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Suggestions</a:t>
                      </a:r>
                      <a:r>
                        <a:rPr lang="en-SG" sz="600" b="0" dirty="0">
                          <a:latin typeface="Arial Nova Cond" panose="020B0506020202020204" pitchFamily="34" charset="0"/>
                        </a:rPr>
                        <a:t> - </a:t>
                      </a:r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Corners on casting</a:t>
                      </a:r>
                      <a:r>
                        <a:rPr lang="en-SG" sz="600" b="0" dirty="0">
                          <a:latin typeface="Arial Nova Cond" panose="020B0506020202020204" pitchFamily="34" charset="0"/>
                        </a:rPr>
                        <a:t>: 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sources of stress concentrations → cause hot tearing &amp; cracks; </a:t>
                      </a:r>
                      <a:r>
                        <a:rPr lang="en-US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Section Thickness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: Should be uniform to avoid shrinkage cavities; Design change to </a:t>
                      </a:r>
                      <a:r>
                        <a:rPr lang="en-US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eliminate the need for a core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; </a:t>
                      </a:r>
                      <a:r>
                        <a:rPr lang="en-US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Draft angle (taper): 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expendable/permanent mold casting → facilitates removal of pattern/part from mold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600" b="0" dirty="0">
                          <a:latin typeface="Arial Nova Cond" panose="020B0506020202020204" pitchFamily="34" charset="0"/>
                        </a:rPr>
                        <a:t>(refer to image behind)</a:t>
                      </a:r>
                      <a:endParaRPr lang="en-SG" sz="600" b="0" dirty="0">
                        <a:latin typeface="Arial Nova Cond" panose="020B0506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8722797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50BD2EC-AD2B-4571-90A1-E25491D49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01" y="3788371"/>
            <a:ext cx="613913" cy="5306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3445D8-DFDC-4333-9CEC-3E226B720F59}"/>
              </a:ext>
            </a:extLst>
          </p:cNvPr>
          <p:cNvSpPr txBox="1"/>
          <p:nvPr/>
        </p:nvSpPr>
        <p:spPr>
          <a:xfrm>
            <a:off x="1362472" y="3709571"/>
            <a:ext cx="690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" dirty="0">
                <a:solidFill>
                  <a:srgbClr val="C00000"/>
                </a:solidFill>
                <a:latin typeface="Arial Nova Cond" panose="020B0506020202020204" pitchFamily="34" charset="0"/>
              </a:rPr>
              <a:t>Dimension</a:t>
            </a:r>
            <a:r>
              <a:rPr lang="en-SG" sz="600" dirty="0">
                <a:latin typeface="Arial Nova Cond" panose="020B0506020202020204" pitchFamily="34" charset="0"/>
              </a:rPr>
              <a:t> – indicates basic/ nominal size</a:t>
            </a:r>
          </a:p>
          <a:p>
            <a:r>
              <a:rPr lang="en-SG" sz="600" dirty="0">
                <a:solidFill>
                  <a:srgbClr val="C00000"/>
                </a:solidFill>
                <a:latin typeface="Arial Nova Cond" panose="020B0506020202020204" pitchFamily="34" charset="0"/>
              </a:rPr>
              <a:t>Tolerance</a:t>
            </a:r>
            <a:r>
              <a:rPr lang="en-SG" sz="600" dirty="0">
                <a:latin typeface="Arial Nova Cond" panose="020B0506020202020204" pitchFamily="34" charset="0"/>
              </a:rPr>
              <a:t> – define limits of allowed variation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447E55-5565-4C84-934F-9B11D00D936D}"/>
              </a:ext>
            </a:extLst>
          </p:cNvPr>
          <p:cNvCxnSpPr>
            <a:cxnSpLocks/>
          </p:cNvCxnSpPr>
          <p:nvPr/>
        </p:nvCxnSpPr>
        <p:spPr>
          <a:xfrm flipV="1">
            <a:off x="1216697" y="3811871"/>
            <a:ext cx="202128" cy="19587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74531BF9-85F5-4A00-A4B4-6ADDB2826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8" y="4342542"/>
            <a:ext cx="815548" cy="5994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39CE857-FE28-49B7-B657-A968DF926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460" y="4342542"/>
            <a:ext cx="973483" cy="58683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EDB7F5A-9311-4178-BF8F-E12AA4334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493" y="5150290"/>
            <a:ext cx="1159577" cy="698803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992EEF-8F9C-40C6-A7D6-30AF785C04C8}"/>
              </a:ext>
            </a:extLst>
          </p:cNvPr>
          <p:cNvCxnSpPr>
            <a:cxnSpLocks/>
          </p:cNvCxnSpPr>
          <p:nvPr/>
        </p:nvCxnSpPr>
        <p:spPr>
          <a:xfrm>
            <a:off x="1352564" y="4099103"/>
            <a:ext cx="102704" cy="4575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A948D5B-C718-44B0-88AB-86C2ADFE147E}"/>
              </a:ext>
            </a:extLst>
          </p:cNvPr>
          <p:cNvSpPr txBox="1"/>
          <p:nvPr/>
        </p:nvSpPr>
        <p:spPr>
          <a:xfrm>
            <a:off x="-4059" y="3716594"/>
            <a:ext cx="861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" b="0" dirty="0">
                <a:solidFill>
                  <a:srgbClr val="C00000"/>
                </a:solidFill>
                <a:latin typeface="Arial Nova Cond" panose="020B0604020202020204" pitchFamily="34" charset="0"/>
              </a:rPr>
              <a:t>Types of tolerances</a:t>
            </a:r>
            <a:r>
              <a:rPr lang="en-SG" sz="600" b="0" dirty="0">
                <a:latin typeface="Arial Nova Cond" panose="020B0604020202020204" pitchFamily="34" charset="0"/>
              </a:rPr>
              <a:t>: </a:t>
            </a:r>
            <a:r>
              <a:rPr lang="en-SG" sz="600" b="0" dirty="0">
                <a:solidFill>
                  <a:schemeClr val="accent1"/>
                </a:solidFill>
                <a:latin typeface="Arial Nova Cond" panose="020B0604020202020204" pitchFamily="34" charset="0"/>
              </a:rPr>
              <a:t>Bilateral</a:t>
            </a:r>
            <a:r>
              <a:rPr lang="en-SG" sz="600" b="0" dirty="0">
                <a:latin typeface="Arial Nova Cond" panose="020B0604020202020204" pitchFamily="34" charset="0"/>
              </a:rPr>
              <a:t>(+&amp;-; can be unbalanced); </a:t>
            </a:r>
            <a:r>
              <a:rPr lang="en-SG" sz="600" b="0" dirty="0">
                <a:solidFill>
                  <a:schemeClr val="accent1"/>
                </a:solidFill>
                <a:latin typeface="Arial Nova Cond" panose="020B0604020202020204" pitchFamily="34" charset="0"/>
              </a:rPr>
              <a:t>Unilateral</a:t>
            </a:r>
            <a:r>
              <a:rPr lang="en-SG" sz="600" b="0" dirty="0">
                <a:latin typeface="Arial Nova Cond" panose="020B0604020202020204" pitchFamily="34" charset="0"/>
              </a:rPr>
              <a:t>(+/-); </a:t>
            </a:r>
            <a:r>
              <a:rPr lang="en-SG" sz="600" b="0" dirty="0">
                <a:solidFill>
                  <a:schemeClr val="accent1"/>
                </a:solidFill>
                <a:latin typeface="Arial Nova Cond" panose="020B0604020202020204" pitchFamily="34" charset="0"/>
              </a:rPr>
              <a:t>Limit</a:t>
            </a:r>
            <a:r>
              <a:rPr lang="en-SG" sz="600" b="0" dirty="0">
                <a:latin typeface="Arial Nova Cond" panose="020B0604020202020204" pitchFamily="34" charset="0"/>
              </a:rPr>
              <a:t>(shows max and min dimensions)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51BC79D-927A-4A70-BE35-B59E0CDBB0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542"/>
          <a:stretch/>
        </p:blipFill>
        <p:spPr>
          <a:xfrm>
            <a:off x="2015372" y="159256"/>
            <a:ext cx="856424" cy="515689"/>
          </a:xfrm>
          <a:prstGeom prst="rect">
            <a:avLst/>
          </a:prstGeom>
        </p:spPr>
      </p:pic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4FC2255-67CD-448D-8601-B6D8178DE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146528"/>
              </p:ext>
            </p:extLst>
          </p:nvPr>
        </p:nvGraphicFramePr>
        <p:xfrm>
          <a:off x="-4689" y="3716594"/>
          <a:ext cx="1982183" cy="3150908"/>
        </p:xfrm>
        <a:graphic>
          <a:graphicData uri="http://schemas.openxmlformats.org/drawingml/2006/table">
            <a:tbl>
              <a:tblPr/>
              <a:tblGrid>
                <a:gridCol w="1982183">
                  <a:extLst>
                    <a:ext uri="{9D8B030D-6E8A-4147-A177-3AD203B41FA5}">
                      <a16:colId xmlns:a16="http://schemas.microsoft.com/office/drawing/2014/main" val="3585060838"/>
                    </a:ext>
                  </a:extLst>
                </a:gridCol>
              </a:tblGrid>
              <a:tr h="3150908">
                <a:tc>
                  <a:txBody>
                    <a:bodyPr/>
                    <a:lstStyle/>
                    <a:p>
                      <a:endParaRPr lang="en-SG" sz="600" dirty="0"/>
                    </a:p>
                    <a:p>
                      <a:endParaRPr lang="en-SG" sz="600" dirty="0"/>
                    </a:p>
                    <a:p>
                      <a:endParaRPr lang="en-SG" sz="600" dirty="0"/>
                    </a:p>
                    <a:p>
                      <a:endParaRPr lang="en-SG" sz="600" dirty="0"/>
                    </a:p>
                    <a:p>
                      <a:endParaRPr lang="en-SG" sz="600" dirty="0"/>
                    </a:p>
                    <a:p>
                      <a:endParaRPr lang="en-SG" sz="600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sz="600" dirty="0"/>
                    </a:p>
                    <a:p>
                      <a:r>
                        <a:rPr lang="en-SG" sz="600" b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Measurement errors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: </a:t>
                      </a:r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604020202020204" pitchFamily="34" charset="0"/>
                        </a:rPr>
                        <a:t>systematic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(+/- deviations; </a:t>
                      </a:r>
                      <a:r>
                        <a:rPr lang="en-SG" sz="600" b="1" dirty="0">
                          <a:latin typeface="Arial Nova Cond" panose="020B0604020202020204" pitchFamily="34" charset="0"/>
                        </a:rPr>
                        <a:t>accurate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 if don’t have); </a:t>
                      </a:r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604020202020204" pitchFamily="34" charset="0"/>
                        </a:rPr>
                        <a:t>random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(e.g. misalignment; </a:t>
                      </a:r>
                      <a:r>
                        <a:rPr lang="en-SG" sz="600" b="1" dirty="0">
                          <a:latin typeface="Arial Nova Cond" panose="020B0604020202020204" pitchFamily="34" charset="0"/>
                        </a:rPr>
                        <a:t>precise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 if minimise) </a:t>
                      </a:r>
                    </a:p>
                    <a:p>
                      <a:r>
                        <a:rPr lang="en-SG" sz="600" b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Precision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: </a:t>
                      </a:r>
                    </a:p>
                    <a:p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Repeatability</a:t>
                      </a:r>
                    </a:p>
                    <a:p>
                      <a:r>
                        <a:rPr lang="en-SG" sz="600" b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Accuracy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: Close to </a:t>
                      </a:r>
                    </a:p>
                    <a:p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True value</a:t>
                      </a:r>
                    </a:p>
                    <a:p>
                      <a:r>
                        <a:rPr lang="en-SG" sz="600" b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Resolution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:</a:t>
                      </a:r>
                    </a:p>
                    <a:p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Smallest discrimination </a:t>
                      </a:r>
                      <a:endParaRPr lang="en-SG" sz="600" b="0" dirty="0">
                        <a:solidFill>
                          <a:srgbClr val="C00000"/>
                        </a:solidFill>
                        <a:latin typeface="Arial Nova Cond" panose="020B0604020202020204" pitchFamily="34" charset="0"/>
                      </a:endParaRPr>
                    </a:p>
                    <a:p>
                      <a:r>
                        <a:rPr lang="en-SG" sz="600" b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Precision gage blocks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: </a:t>
                      </a:r>
                    </a:p>
                    <a:p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calibration of instruments; not really measurements</a:t>
                      </a:r>
                    </a:p>
                    <a:p>
                      <a:r>
                        <a:rPr lang="en-SG" sz="600" b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Linear dimensions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: </a:t>
                      </a:r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604020202020204" pitchFamily="34" charset="0"/>
                        </a:rPr>
                        <a:t>graduated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(has scale; ruler, vernier calliper, </a:t>
                      </a:r>
                      <a:r>
                        <a:rPr lang="en-SG" sz="600" b="0" dirty="0" err="1">
                          <a:latin typeface="Arial Nova Cond" panose="020B0604020202020204" pitchFamily="34" charset="0"/>
                        </a:rPr>
                        <a:t>micrometer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(measure part length)); </a:t>
                      </a:r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604020202020204" pitchFamily="34" charset="0"/>
                        </a:rPr>
                        <a:t>nongraduated 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(no scale; compare/ transfer dimension for measurement by graduated device; outside callipers, etc)</a:t>
                      </a:r>
                    </a:p>
                    <a:p>
                      <a:r>
                        <a:rPr lang="en-SG" sz="600" b="0" dirty="0">
                          <a:solidFill>
                            <a:srgbClr val="C00000"/>
                          </a:solidFill>
                          <a:latin typeface="Arial Nova Cond" panose="020B0604020202020204" pitchFamily="34" charset="0"/>
                        </a:rPr>
                        <a:t>Comparative instruments: </a:t>
                      </a:r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604020202020204" pitchFamily="34" charset="0"/>
                        </a:rPr>
                        <a:t>mech gages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(mechanically magnify deviation of permit observation)</a:t>
                      </a:r>
                    </a:p>
                    <a:p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604020202020204" pitchFamily="34" charset="0"/>
                        </a:rPr>
                        <a:t>Dial indicator</a:t>
                      </a:r>
                      <a:r>
                        <a:rPr lang="en-SG" sz="600" b="0" dirty="0">
                          <a:latin typeface="Arial Nova Cond" panose="020B0604020202020204" pitchFamily="34" charset="0"/>
                        </a:rPr>
                        <a:t>(linear movement of contact pointer into rotation; measure straightness, flatness, runout by comparison with ref surface or circle, etc.)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837223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50589813-15E9-44C5-94D5-57D1F4AE1144}"/>
              </a:ext>
            </a:extLst>
          </p:cNvPr>
          <p:cNvSpPr txBox="1"/>
          <p:nvPr/>
        </p:nvSpPr>
        <p:spPr>
          <a:xfrm>
            <a:off x="2827606" y="98133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" dirty="0">
                <a:solidFill>
                  <a:srgbClr val="C00000"/>
                </a:solidFill>
                <a:latin typeface="Arial Nova Cond" panose="020B0506020202020204" pitchFamily="34" charset="0"/>
              </a:rPr>
              <a:t>GO gage </a:t>
            </a:r>
            <a:r>
              <a:rPr lang="en-SG" sz="600" dirty="0">
                <a:latin typeface="Arial Nova Cond" panose="020B0506020202020204" pitchFamily="34" charset="0"/>
              </a:rPr>
              <a:t>– part </a:t>
            </a:r>
            <a:r>
              <a:rPr lang="en-SG" sz="600" b="1" dirty="0">
                <a:latin typeface="Arial Nova Cond" panose="020B0506020202020204" pitchFamily="34" charset="0"/>
              </a:rPr>
              <a:t>can</a:t>
            </a:r>
            <a:r>
              <a:rPr lang="en-SG" sz="600" dirty="0">
                <a:latin typeface="Arial Nova Cond" panose="020B0506020202020204" pitchFamily="34" charset="0"/>
              </a:rPr>
              <a:t> be inserted; </a:t>
            </a:r>
            <a:r>
              <a:rPr lang="en-SG" sz="600" b="1" dirty="0">
                <a:latin typeface="Arial Nova Cond" panose="020B0506020202020204" pitchFamily="34" charset="0"/>
              </a:rPr>
              <a:t>max</a:t>
            </a:r>
            <a:r>
              <a:rPr lang="en-SG" sz="600" dirty="0">
                <a:latin typeface="Arial Nova Cond" panose="020B0506020202020204" pitchFamily="34" charset="0"/>
              </a:rPr>
              <a:t> material; </a:t>
            </a:r>
            <a:r>
              <a:rPr lang="en-SG" sz="600" b="1" dirty="0">
                <a:latin typeface="Arial Nova Cond" panose="020B0506020202020204" pitchFamily="34" charset="0"/>
              </a:rPr>
              <a:t>smallest</a:t>
            </a:r>
            <a:r>
              <a:rPr lang="en-SG" sz="600" dirty="0">
                <a:latin typeface="Arial Nova Cond" panose="020B0506020202020204" pitchFamily="34" charset="0"/>
              </a:rPr>
              <a:t> hole diameter; </a:t>
            </a:r>
            <a:r>
              <a:rPr lang="en-SG" sz="600" b="1" dirty="0">
                <a:latin typeface="Arial Nova Cond" panose="020B0506020202020204" pitchFamily="34" charset="0"/>
              </a:rPr>
              <a:t>HAS</a:t>
            </a:r>
            <a:r>
              <a:rPr lang="en-SG" sz="600" dirty="0">
                <a:latin typeface="Arial Nova Cond" panose="020B0506020202020204" pitchFamily="34" charset="0"/>
              </a:rPr>
              <a:t> wear allowance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6E88A5-6FC3-43E7-8DF7-9B779ACF2892}"/>
              </a:ext>
            </a:extLst>
          </p:cNvPr>
          <p:cNvSpPr txBox="1"/>
          <p:nvPr/>
        </p:nvSpPr>
        <p:spPr>
          <a:xfrm>
            <a:off x="2749226" y="368872"/>
            <a:ext cx="1306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" dirty="0">
                <a:solidFill>
                  <a:srgbClr val="C00000"/>
                </a:solidFill>
                <a:latin typeface="Arial Nova Cond" panose="020B0506020202020204" pitchFamily="34" charset="0"/>
              </a:rPr>
              <a:t>NO-GO gage </a:t>
            </a:r>
            <a:r>
              <a:rPr lang="en-SG" sz="600" dirty="0">
                <a:latin typeface="Arial Nova Cond" panose="020B0506020202020204" pitchFamily="34" charset="0"/>
              </a:rPr>
              <a:t>– part </a:t>
            </a:r>
            <a:r>
              <a:rPr lang="en-SG" sz="600" b="1" dirty="0">
                <a:latin typeface="Arial Nova Cond" panose="020B0506020202020204" pitchFamily="34" charset="0"/>
              </a:rPr>
              <a:t>cannot</a:t>
            </a:r>
            <a:r>
              <a:rPr lang="en-SG" sz="600" dirty="0">
                <a:latin typeface="Arial Nova Cond" panose="020B0506020202020204" pitchFamily="34" charset="0"/>
              </a:rPr>
              <a:t> be inserted; </a:t>
            </a:r>
            <a:r>
              <a:rPr lang="en-SG" sz="600" b="1" dirty="0">
                <a:latin typeface="Arial Nova Cond" panose="020B0506020202020204" pitchFamily="34" charset="0"/>
              </a:rPr>
              <a:t>min</a:t>
            </a:r>
            <a:r>
              <a:rPr lang="en-SG" sz="600" dirty="0">
                <a:latin typeface="Arial Nova Cond" panose="020B0506020202020204" pitchFamily="34" charset="0"/>
              </a:rPr>
              <a:t> material; </a:t>
            </a:r>
            <a:r>
              <a:rPr lang="en-SG" sz="600" b="1" dirty="0">
                <a:latin typeface="Arial Nova Cond" panose="020B0506020202020204" pitchFamily="34" charset="0"/>
              </a:rPr>
              <a:t>biggest</a:t>
            </a:r>
            <a:r>
              <a:rPr lang="en-SG" sz="600" dirty="0">
                <a:latin typeface="Arial Nova Cond" panose="020B0506020202020204" pitchFamily="34" charset="0"/>
              </a:rPr>
              <a:t> hole diameter: </a:t>
            </a:r>
            <a:r>
              <a:rPr lang="en-SG" sz="600" b="1" dirty="0">
                <a:latin typeface="Arial Nova Cond" panose="020B0506020202020204" pitchFamily="34" charset="0"/>
              </a:rPr>
              <a:t>NO</a:t>
            </a:r>
            <a:r>
              <a:rPr lang="en-SG" sz="600" dirty="0">
                <a:latin typeface="Arial Nova Cond" panose="020B0506020202020204" pitchFamily="34" charset="0"/>
              </a:rPr>
              <a:t> wear allowance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051217-8A50-4890-9929-FDBCFDF2B6B2}"/>
              </a:ext>
            </a:extLst>
          </p:cNvPr>
          <p:cNvSpPr txBox="1"/>
          <p:nvPr/>
        </p:nvSpPr>
        <p:spPr>
          <a:xfrm rot="16200000">
            <a:off x="1891005" y="296293"/>
            <a:ext cx="41801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00" dirty="0"/>
              <a:t>frame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8D7E964-343D-4B6C-AB66-C05E735F34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268" y="889085"/>
            <a:ext cx="752232" cy="45593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F5DC740-9192-4D12-853C-D63C32B1B4D8}"/>
              </a:ext>
            </a:extLst>
          </p:cNvPr>
          <p:cNvSpPr txBox="1"/>
          <p:nvPr/>
        </p:nvSpPr>
        <p:spPr>
          <a:xfrm>
            <a:off x="2749226" y="858317"/>
            <a:ext cx="12781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" b="0" dirty="0">
                <a:solidFill>
                  <a:srgbClr val="C00000"/>
                </a:solidFill>
                <a:latin typeface="Arial Nova Cond" panose="020B0604020202020204" pitchFamily="34" charset="0"/>
              </a:rPr>
              <a:t>Plug gage </a:t>
            </a:r>
            <a:r>
              <a:rPr lang="en-SG" sz="600" b="0" dirty="0">
                <a:latin typeface="Arial Nova Cond" panose="020B0604020202020204" pitchFamily="34" charset="0"/>
              </a:rPr>
              <a:t>– internal dimensions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600" b="0" dirty="0">
                <a:latin typeface="Arial Nova Cond" panose="020B0604020202020204" pitchFamily="34" charset="0"/>
              </a:rPr>
              <a:t>If </a:t>
            </a:r>
            <a:r>
              <a:rPr lang="en-SG" sz="600" b="1" dirty="0">
                <a:latin typeface="Arial Nova Cond" panose="020B0604020202020204" pitchFamily="34" charset="0"/>
              </a:rPr>
              <a:t>does not </a:t>
            </a:r>
            <a:r>
              <a:rPr lang="en-SG" sz="600" b="0" dirty="0">
                <a:latin typeface="Arial Nova Cond" panose="020B0604020202020204" pitchFamily="34" charset="0"/>
              </a:rPr>
              <a:t>go in </a:t>
            </a:r>
            <a:r>
              <a:rPr lang="en-SG" sz="600" b="1" dirty="0">
                <a:latin typeface="Arial Nova Cond" panose="020B0604020202020204" pitchFamily="34" charset="0"/>
              </a:rPr>
              <a:t>GO</a:t>
            </a:r>
            <a:r>
              <a:rPr lang="en-SG" sz="600" b="0" dirty="0">
                <a:latin typeface="Arial Nova Cond" panose="020B0604020202020204" pitchFamily="34" charset="0"/>
              </a:rPr>
              <a:t> gage : hole too small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SG" sz="600" b="0" dirty="0">
                <a:latin typeface="Arial Nova Cond" panose="020B0604020202020204" pitchFamily="34" charset="0"/>
              </a:rPr>
              <a:t>If </a:t>
            </a:r>
            <a:r>
              <a:rPr lang="en-SG" sz="600" b="1" dirty="0">
                <a:latin typeface="Arial Nova Cond" panose="020B0604020202020204" pitchFamily="34" charset="0"/>
              </a:rPr>
              <a:t>does</a:t>
            </a:r>
            <a:r>
              <a:rPr lang="en-SG" sz="600" b="0" dirty="0">
                <a:latin typeface="Arial Nova Cond" panose="020B0604020202020204" pitchFamily="34" charset="0"/>
              </a:rPr>
              <a:t> go in </a:t>
            </a:r>
            <a:r>
              <a:rPr lang="en-SG" sz="600" b="1" dirty="0">
                <a:latin typeface="Arial Nova Cond" panose="020B0604020202020204" pitchFamily="34" charset="0"/>
              </a:rPr>
              <a:t>NO-GO</a:t>
            </a:r>
            <a:r>
              <a:rPr lang="en-SG" sz="600" b="0" dirty="0">
                <a:latin typeface="Arial Nova Cond" panose="020B0604020202020204" pitchFamily="34" charset="0"/>
              </a:rPr>
              <a:t> gage : hole too big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D3195AAB-957E-489D-993B-7579FA49A8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4139" y="1448917"/>
            <a:ext cx="1229326" cy="55399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BBF3679-F34C-4767-9785-A661EB0BAB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89173" y="1448917"/>
            <a:ext cx="397722" cy="21566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1CDECCB-FF82-42A8-A7DF-36343286E700}"/>
              </a:ext>
            </a:extLst>
          </p:cNvPr>
          <p:cNvSpPr txBox="1"/>
          <p:nvPr/>
        </p:nvSpPr>
        <p:spPr>
          <a:xfrm>
            <a:off x="2078941" y="1958697"/>
            <a:ext cx="12045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" dirty="0" err="1">
                <a:latin typeface="Arial Nova Cond" panose="020B0506020202020204" pitchFamily="34" charset="0"/>
              </a:rPr>
              <a:t>Workpart</a:t>
            </a:r>
            <a:r>
              <a:rPr lang="en-SG" sz="600" dirty="0">
                <a:latin typeface="Arial Nova Cond" panose="020B0506020202020204" pitchFamily="34" charset="0"/>
              </a:rPr>
              <a:t> to be measured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9A45D76-14FF-486E-ABA1-276A1C866C3E}"/>
              </a:ext>
            </a:extLst>
          </p:cNvPr>
          <p:cNvSpPr txBox="1"/>
          <p:nvPr/>
        </p:nvSpPr>
        <p:spPr>
          <a:xfrm>
            <a:off x="3208045" y="1611474"/>
            <a:ext cx="8193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50" dirty="0">
                <a:solidFill>
                  <a:srgbClr val="C00000"/>
                </a:solidFill>
              </a:rPr>
              <a:t>H</a:t>
            </a:r>
            <a:r>
              <a:rPr lang="en-SG" sz="550" dirty="0"/>
              <a:t>: dependent on no. of gage blocks</a:t>
            </a:r>
          </a:p>
          <a:p>
            <a:r>
              <a:rPr lang="en-SG" sz="550" dirty="0">
                <a:solidFill>
                  <a:srgbClr val="C00000"/>
                </a:solidFill>
              </a:rPr>
              <a:t>L</a:t>
            </a:r>
            <a:r>
              <a:rPr lang="en-SG" sz="550" dirty="0"/>
              <a:t>: standard dimension of sine bar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FDBA230-E66B-46B4-80AF-DB63B7129619}"/>
              </a:ext>
            </a:extLst>
          </p:cNvPr>
          <p:cNvSpPr/>
          <p:nvPr/>
        </p:nvSpPr>
        <p:spPr>
          <a:xfrm>
            <a:off x="2850390" y="1427511"/>
            <a:ext cx="241445" cy="1115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F75A97FD-7571-42BE-A219-ACFAA8E758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1478" y="4523805"/>
            <a:ext cx="1256861" cy="743794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D859AB-0714-40C7-B0F8-26303A3E8AE9}"/>
              </a:ext>
            </a:extLst>
          </p:cNvPr>
          <p:cNvSpPr txBox="1"/>
          <p:nvPr/>
        </p:nvSpPr>
        <p:spPr>
          <a:xfrm>
            <a:off x="1965915" y="5002707"/>
            <a:ext cx="80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" dirty="0">
                <a:solidFill>
                  <a:srgbClr val="C00000"/>
                </a:solidFill>
                <a:latin typeface="Arial Nova Cond" panose="020B0506020202020204" pitchFamily="34" charset="0"/>
              </a:rPr>
              <a:t>Surface texture </a:t>
            </a:r>
          </a:p>
          <a:p>
            <a:r>
              <a:rPr lang="en-SG" sz="600" dirty="0">
                <a:latin typeface="Arial Nova Cond" panose="020B0506020202020204" pitchFamily="34" charset="0"/>
              </a:rPr>
              <a:t>– geometry; aka roughness; repetitive/random deviations from nominal surface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8053B84-F484-41A0-BAF6-2E19EABA7C0F}"/>
              </a:ext>
            </a:extLst>
          </p:cNvPr>
          <p:cNvSpPr txBox="1"/>
          <p:nvPr/>
        </p:nvSpPr>
        <p:spPr>
          <a:xfrm>
            <a:off x="2562472" y="5193378"/>
            <a:ext cx="1463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" dirty="0">
                <a:solidFill>
                  <a:srgbClr val="C00000"/>
                </a:solidFill>
                <a:latin typeface="Arial Nova Cond" panose="020B0506020202020204" pitchFamily="34" charset="0"/>
              </a:rPr>
              <a:t>Surface integrity </a:t>
            </a:r>
            <a:r>
              <a:rPr lang="en-SG" sz="600" dirty="0">
                <a:latin typeface="Arial Nova Cond" panose="020B0506020202020204" pitchFamily="34" charset="0"/>
              </a:rPr>
              <a:t>– material characteristics immediately beneath the surface; changes to this subsurface that resulted from the processes that created it 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B39F7C05-E160-4C60-B73E-5F877DE607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64962" y="4734868"/>
            <a:ext cx="855795" cy="37929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689FC186-1006-4EE8-BBAF-E3C81CB55CF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96349" y="5998286"/>
            <a:ext cx="1648075" cy="232927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4EE2B9D-A432-45DF-8595-A39B06A2C50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69721" y="872046"/>
            <a:ext cx="1743606" cy="1143348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1645E5F7-0DB2-48E3-9347-09FB6A6704A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84165" y="2004059"/>
            <a:ext cx="1660077" cy="60869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151CFAE-C065-40B5-9ABF-6AD7081ED3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78335" y="5004379"/>
            <a:ext cx="1945933" cy="74019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4B352E2A-39F7-4402-A158-BF6F715FA23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73442" y="1608733"/>
            <a:ext cx="1230368" cy="180426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CFB07379-B619-4A41-A82F-4D4ABD3B0A0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42557" y="2270500"/>
            <a:ext cx="865447" cy="141808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2937E51B-C9BE-4E1F-A647-4DA31439B84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24895" y="2524419"/>
            <a:ext cx="687680" cy="131953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ECF1FB6B-E200-4776-A960-A8A0C400F59B}"/>
              </a:ext>
            </a:extLst>
          </p:cNvPr>
          <p:cNvSpPr txBox="1"/>
          <p:nvPr/>
        </p:nvSpPr>
        <p:spPr>
          <a:xfrm>
            <a:off x="6805789" y="2379339"/>
            <a:ext cx="120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" dirty="0">
                <a:latin typeface="Arial Nova Cond" panose="020B0506020202020204" pitchFamily="34" charset="0"/>
              </a:rPr>
              <a:t>Q = volumetric flow rate(cm</a:t>
            </a:r>
            <a:r>
              <a:rPr lang="en-SG" sz="600" baseline="30000" dirty="0">
                <a:latin typeface="Arial Nova Cond" panose="020B0506020202020204" pitchFamily="34" charset="0"/>
              </a:rPr>
              <a:t>3</a:t>
            </a:r>
            <a:r>
              <a:rPr lang="en-SG" sz="600" dirty="0">
                <a:latin typeface="Arial Nova Cond" panose="020B0506020202020204" pitchFamily="34" charset="0"/>
              </a:rPr>
              <a:t>/s)</a:t>
            </a:r>
          </a:p>
          <a:p>
            <a:r>
              <a:rPr lang="en-SG" sz="600" dirty="0">
                <a:latin typeface="Arial Nova Cond" panose="020B0506020202020204" pitchFamily="34" charset="0"/>
              </a:rPr>
              <a:t>A = area (cm</a:t>
            </a:r>
            <a:r>
              <a:rPr lang="en-SG" sz="600" baseline="30000" dirty="0">
                <a:latin typeface="Arial Nova Cond" panose="020B0506020202020204" pitchFamily="34" charset="0"/>
              </a:rPr>
              <a:t>2</a:t>
            </a:r>
            <a:r>
              <a:rPr lang="en-SG" sz="600" dirty="0">
                <a:latin typeface="Arial Nova Cond" panose="020B0506020202020204" pitchFamily="34" charset="0"/>
              </a:rPr>
              <a:t>)</a:t>
            </a:r>
          </a:p>
          <a:p>
            <a:r>
              <a:rPr lang="en-SG" sz="600" dirty="0">
                <a:latin typeface="Arial Nova Cond" panose="020B0506020202020204" pitchFamily="34" charset="0"/>
              </a:rPr>
              <a:t>V = flow velocity(com/s)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B0A0141D-4576-4A9C-8BDA-30EC08B7339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024895" y="3146342"/>
            <a:ext cx="1159926" cy="206445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8BACECB9-E936-478F-9FA2-7D02315E0D4E}"/>
              </a:ext>
            </a:extLst>
          </p:cNvPr>
          <p:cNvSpPr txBox="1"/>
          <p:nvPr/>
        </p:nvSpPr>
        <p:spPr>
          <a:xfrm>
            <a:off x="7116110" y="3009340"/>
            <a:ext cx="8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" dirty="0">
                <a:latin typeface="Arial Nova Cond" panose="020B0506020202020204" pitchFamily="34" charset="0"/>
              </a:rPr>
              <a:t>V=volume of </a:t>
            </a:r>
          </a:p>
          <a:p>
            <a:r>
              <a:rPr lang="en-SG" sz="600" dirty="0">
                <a:latin typeface="Arial Nova Cond" panose="020B0506020202020204" pitchFamily="34" charset="0"/>
              </a:rPr>
              <a:t>cavity (cm</a:t>
            </a:r>
            <a:r>
              <a:rPr lang="en-SG" sz="600" baseline="30000" dirty="0">
                <a:latin typeface="Arial Nova Cond" panose="020B0506020202020204" pitchFamily="34" charset="0"/>
              </a:rPr>
              <a:t>3</a:t>
            </a:r>
            <a:r>
              <a:rPr lang="en-SG" sz="600" dirty="0">
                <a:latin typeface="Arial Nova Cond" panose="020B0506020202020204" pitchFamily="34" charset="0"/>
              </a:rPr>
              <a:t>)</a:t>
            </a:r>
          </a:p>
          <a:p>
            <a:r>
              <a:rPr lang="en-SG" sz="600" dirty="0">
                <a:latin typeface="Arial Nova Cond" panose="020B0506020202020204" pitchFamily="34" charset="0"/>
              </a:rPr>
              <a:t>Q=see above equation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C17E32CE-B41C-48B8-8CA9-6D00A91AE56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835294" y="3757232"/>
            <a:ext cx="1068516" cy="780334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2EDB0AAB-2286-40FB-BED4-1DE4D76776B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167262" y="4099103"/>
            <a:ext cx="394322" cy="390693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843451ED-2357-475A-AC50-460391BA5D1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464457" y="4898601"/>
            <a:ext cx="1402233" cy="706264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2C611D92-80DF-422A-AB25-EC56628F24D1}"/>
              </a:ext>
            </a:extLst>
          </p:cNvPr>
          <p:cNvSpPr txBox="1"/>
          <p:nvPr/>
        </p:nvSpPr>
        <p:spPr>
          <a:xfrm>
            <a:off x="7094029" y="5470040"/>
            <a:ext cx="55104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" dirty="0"/>
              <a:t>Mushy zone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9C1273F-521C-4920-B60B-B4020D3AF7A2}"/>
              </a:ext>
            </a:extLst>
          </p:cNvPr>
          <p:cNvCxnSpPr>
            <a:cxnSpLocks/>
          </p:cNvCxnSpPr>
          <p:nvPr/>
        </p:nvCxnSpPr>
        <p:spPr>
          <a:xfrm flipH="1" flipV="1">
            <a:off x="6944627" y="5249268"/>
            <a:ext cx="269508" cy="25042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C7106F64-D85A-4364-A6EE-7FDCFF4302EC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t="24572"/>
          <a:stretch/>
        </p:blipFill>
        <p:spPr>
          <a:xfrm>
            <a:off x="7121962" y="5679358"/>
            <a:ext cx="384815" cy="319739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8BF11D0C-3AE1-4BA0-B1E9-066B39ACE5C5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510350" y="5643404"/>
            <a:ext cx="354444" cy="352321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1D88009B-255D-4CB7-8D42-29590846DD8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024895" y="5914730"/>
            <a:ext cx="897613" cy="578462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8C22B755-2746-4513-9E13-DB0676887604}"/>
              </a:ext>
            </a:extLst>
          </p:cNvPr>
          <p:cNvSpPr txBox="1"/>
          <p:nvPr/>
        </p:nvSpPr>
        <p:spPr>
          <a:xfrm>
            <a:off x="5911356" y="6473810"/>
            <a:ext cx="59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" dirty="0">
                <a:solidFill>
                  <a:schemeClr val="accent1"/>
                </a:solidFill>
                <a:latin typeface="Arial Nova Cond" panose="020B0506020202020204" pitchFamily="34" charset="0"/>
              </a:rPr>
              <a:t>T</a:t>
            </a:r>
            <a:r>
              <a:rPr lang="en-SG" sz="600" baseline="-25000" dirty="0">
                <a:solidFill>
                  <a:schemeClr val="accent1"/>
                </a:solidFill>
                <a:latin typeface="Arial Nova Cond" panose="020B0506020202020204" pitchFamily="34" charset="0"/>
              </a:rPr>
              <a:t>TS</a:t>
            </a:r>
            <a:r>
              <a:rPr lang="en-SG" sz="600" dirty="0">
                <a:solidFill>
                  <a:schemeClr val="accent1"/>
                </a:solidFill>
                <a:latin typeface="Arial Nova Cond" panose="020B0506020202020204" pitchFamily="34" charset="0"/>
              </a:rPr>
              <a:t> depends on size and shape of cast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81FE4B1-70BE-4CF7-B1EE-735E3A35F5DE}"/>
              </a:ext>
            </a:extLst>
          </p:cNvPr>
          <p:cNvSpPr txBox="1"/>
          <p:nvPr/>
        </p:nvSpPr>
        <p:spPr>
          <a:xfrm>
            <a:off x="6705597" y="6051156"/>
            <a:ext cx="1302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" dirty="0" err="1">
                <a:solidFill>
                  <a:srgbClr val="C00000"/>
                </a:solidFill>
                <a:latin typeface="Arial Nova Cond" panose="020B0506020202020204" pitchFamily="34" charset="0"/>
              </a:rPr>
              <a:t>Mold</a:t>
            </a:r>
            <a:r>
              <a:rPr lang="en-SG" sz="600" dirty="0">
                <a:solidFill>
                  <a:srgbClr val="C00000"/>
                </a:solidFill>
                <a:latin typeface="Arial Nova Cond" panose="020B0506020202020204" pitchFamily="34" charset="0"/>
              </a:rPr>
              <a:t> Constant C</a:t>
            </a:r>
            <a:r>
              <a:rPr lang="en-SG" sz="600" baseline="-25000" dirty="0">
                <a:solidFill>
                  <a:srgbClr val="C00000"/>
                </a:solidFill>
                <a:latin typeface="Arial Nova Cond" panose="020B0506020202020204" pitchFamily="34" charset="0"/>
              </a:rPr>
              <a:t>m</a:t>
            </a:r>
            <a:r>
              <a:rPr lang="en-SG" sz="600" dirty="0">
                <a:solidFill>
                  <a:srgbClr val="C00000"/>
                </a:solidFill>
                <a:latin typeface="Arial Nova Cond" panose="020B0506020202020204" pitchFamily="34" charset="0"/>
              </a:rPr>
              <a:t> </a:t>
            </a:r>
            <a:r>
              <a:rPr lang="en-SG" sz="600" dirty="0">
                <a:latin typeface="Arial Nova Cond" panose="020B0506020202020204" pitchFamily="34" charset="0"/>
              </a:rPr>
              <a:t>depends on:</a:t>
            </a:r>
          </a:p>
          <a:p>
            <a:r>
              <a:rPr lang="en-SG" sz="600" dirty="0" err="1">
                <a:latin typeface="Arial Nova Cond" panose="020B0506020202020204" pitchFamily="34" charset="0"/>
              </a:rPr>
              <a:t>Mold</a:t>
            </a:r>
            <a:r>
              <a:rPr lang="en-SG" sz="600" dirty="0">
                <a:latin typeface="Arial Nova Cond" panose="020B0506020202020204" pitchFamily="34" charset="0"/>
              </a:rPr>
              <a:t> material; thermal properties of casting material; pouring temperature relative to melting point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700090B-83A2-4D11-830F-AF58E98A3A96}"/>
              </a:ext>
            </a:extLst>
          </p:cNvPr>
          <p:cNvSpPr txBox="1"/>
          <p:nvPr/>
        </p:nvSpPr>
        <p:spPr>
          <a:xfrm>
            <a:off x="6370498" y="6480356"/>
            <a:ext cx="160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" dirty="0">
                <a:latin typeface="Arial Nova Cond" panose="020B0506020202020204" pitchFamily="34" charset="0"/>
              </a:rPr>
              <a:t>Required: T</a:t>
            </a:r>
            <a:r>
              <a:rPr lang="en-SG" sz="600" baseline="-25000" dirty="0">
                <a:latin typeface="Arial Nova Cond" panose="020B0506020202020204" pitchFamily="34" charset="0"/>
              </a:rPr>
              <a:t>TS</a:t>
            </a:r>
            <a:r>
              <a:rPr lang="en-SG" sz="600" dirty="0">
                <a:latin typeface="Arial Nova Cond" panose="020B0506020202020204" pitchFamily="34" charset="0"/>
              </a:rPr>
              <a:t> (riser) &gt; T</a:t>
            </a:r>
            <a:r>
              <a:rPr lang="en-SG" sz="600" baseline="-25000" dirty="0">
                <a:latin typeface="Arial Nova Cond" panose="020B0506020202020204" pitchFamily="34" charset="0"/>
              </a:rPr>
              <a:t>TS</a:t>
            </a:r>
            <a:r>
              <a:rPr lang="en-SG" sz="600" dirty="0">
                <a:latin typeface="Arial Nova Cond" panose="020B0506020202020204" pitchFamily="34" charset="0"/>
              </a:rPr>
              <a:t> (cast) </a:t>
            </a:r>
          </a:p>
          <a:p>
            <a:r>
              <a:rPr lang="en-SG" sz="600" dirty="0">
                <a:solidFill>
                  <a:srgbClr val="C00000"/>
                </a:solidFill>
                <a:latin typeface="Arial Nova Cond" panose="020B0506020202020204" pitchFamily="34" charset="0"/>
              </a:rPr>
              <a:t>But since C</a:t>
            </a:r>
            <a:r>
              <a:rPr lang="en-SG" sz="600" baseline="-25000" dirty="0">
                <a:solidFill>
                  <a:srgbClr val="C00000"/>
                </a:solidFill>
                <a:latin typeface="Arial Nova Cond" panose="020B0506020202020204" pitchFamily="34" charset="0"/>
              </a:rPr>
              <a:t>m </a:t>
            </a:r>
            <a:r>
              <a:rPr lang="en-SG" sz="600" dirty="0">
                <a:solidFill>
                  <a:srgbClr val="C00000"/>
                </a:solidFill>
                <a:latin typeface="Arial Nova Cond" panose="020B0506020202020204" pitchFamily="34" charset="0"/>
              </a:rPr>
              <a:t>is equal</a:t>
            </a:r>
            <a:r>
              <a:rPr lang="en-SG" sz="600" dirty="0">
                <a:latin typeface="Arial Nova Cond" panose="020B0506020202020204" pitchFamily="34" charset="0"/>
              </a:rPr>
              <a:t>, riser need to have larger V-to-A ratio </a:t>
            </a:r>
            <a:r>
              <a:rPr lang="en-US" sz="600" dirty="0">
                <a:latin typeface="Arial Nova Cond" panose="020B0506020202020204" pitchFamily="34" charset="0"/>
              </a:rPr>
              <a:t>→ main casting solidify first</a:t>
            </a:r>
            <a:endParaRPr lang="en-SG" sz="600" dirty="0">
              <a:latin typeface="Arial Nova Cond" panose="020B0506020202020204" pitchFamily="34" charset="0"/>
            </a:endParaRP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F068B62A-EEB0-4028-9C64-D5A5407B7C75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703551" y="26132"/>
            <a:ext cx="1176782" cy="663949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737BB5B0-3112-45BD-9A2E-825AD35C8D7A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929814" y="27554"/>
            <a:ext cx="778292" cy="528305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470D2252-E418-451A-AAD1-E80B8E6C2C0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720439" y="690081"/>
            <a:ext cx="1143006" cy="604675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A43EC44C-D06A-455E-A4E7-9FF977333961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752786" y="2141420"/>
            <a:ext cx="1116807" cy="538915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A7F85E3D-91CE-4360-BC28-AFE646CC3D2E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826374" y="2690217"/>
            <a:ext cx="1053959" cy="6046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67BDB7-CE9F-4FCB-9F09-074FBFBD8959}"/>
              </a:ext>
            </a:extLst>
          </p:cNvPr>
          <p:cNvSpPr txBox="1"/>
          <p:nvPr/>
        </p:nvSpPr>
        <p:spPr>
          <a:xfrm>
            <a:off x="7136314" y="5555095"/>
            <a:ext cx="49847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00" dirty="0"/>
              <a:t>Dendrites</a:t>
            </a:r>
          </a:p>
        </p:txBody>
      </p:sp>
    </p:spTree>
    <p:extLst>
      <p:ext uri="{BB962C8B-B14F-4D97-AF65-F5344CB8AC3E}">
        <p14:creationId xmlns:p14="http://schemas.microsoft.com/office/powerpoint/2010/main" val="44000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427C484-0D26-4F16-842F-AF1FCBA7C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309524"/>
              </p:ext>
            </p:extLst>
          </p:nvPr>
        </p:nvGraphicFramePr>
        <p:xfrm>
          <a:off x="-3387" y="1"/>
          <a:ext cx="9906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17867210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8117687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55772891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29350832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773611749"/>
                    </a:ext>
                  </a:extLst>
                </a:gridCol>
              </a:tblGrid>
              <a:tr h="1328569">
                <a:tc>
                  <a:txBody>
                    <a:bodyPr/>
                    <a:lstStyle/>
                    <a:p>
                      <a:endParaRPr lang="en-SG" sz="600" b="0" dirty="0">
                        <a:latin typeface="Arial Nova Cond" panose="020B0506020202020204" pitchFamily="34" charset="0"/>
                      </a:endParaRPr>
                    </a:p>
                    <a:p>
                      <a:endParaRPr lang="en-SG" sz="600" b="0" dirty="0">
                        <a:latin typeface="Arial Nova Cond" panose="020B0506020202020204" pitchFamily="34" charset="0"/>
                      </a:endParaRPr>
                    </a:p>
                    <a:p>
                      <a:endParaRPr lang="en-SG" sz="600" b="0" dirty="0">
                        <a:latin typeface="Arial Nova Cond" panose="020B0506020202020204" pitchFamily="34" charset="0"/>
                      </a:endParaRPr>
                    </a:p>
                    <a:p>
                      <a:endParaRPr lang="en-SG" sz="600" b="0" dirty="0">
                        <a:latin typeface="Arial Nova Cond" panose="020B0506020202020204" pitchFamily="34" charset="0"/>
                      </a:endParaRPr>
                    </a:p>
                    <a:p>
                      <a:endParaRPr lang="en-SG" sz="600" b="0" dirty="0">
                        <a:latin typeface="Arial Nova Cond" panose="020B0506020202020204" pitchFamily="34" charset="0"/>
                      </a:endParaRPr>
                    </a:p>
                    <a:p>
                      <a:endParaRPr lang="en-SG" sz="600" b="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SG" sz="600" b="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Die/Investment Casting</a:t>
                      </a:r>
                      <a:r>
                        <a:rPr lang="en-SG" sz="600" b="0" dirty="0">
                          <a:latin typeface="Arial Nova Cond" panose="020B0506020202020204" pitchFamily="34" charset="0"/>
                        </a:rPr>
                        <a:t>: </a:t>
                      </a:r>
                      <a:r>
                        <a:rPr lang="en-SG" sz="600" b="0" u="sng" dirty="0">
                          <a:latin typeface="Arial Nova Cond" panose="020B0506020202020204" pitchFamily="34" charset="0"/>
                        </a:rPr>
                        <a:t>GOOD</a:t>
                      </a:r>
                      <a:r>
                        <a:rPr lang="en-SG" sz="600" b="0" dirty="0">
                          <a:latin typeface="Arial Nova Cond" panose="020B0506020202020204" pitchFamily="34" charset="0"/>
                        </a:rPr>
                        <a:t> </a:t>
                      </a:r>
                      <a:r>
                        <a:rPr lang="en-SG" sz="600" dirty="0">
                          <a:latin typeface="Arial Nova Cond" panose="020B0506020202020204" pitchFamily="34" charset="0"/>
                        </a:rPr>
                        <a:t>dimensional accuracy/finish</a:t>
                      </a:r>
                    </a:p>
                    <a:p>
                      <a:r>
                        <a:rPr lang="en-SG" sz="600" b="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Machining Allowances </a:t>
                      </a:r>
                      <a:r>
                        <a:rPr lang="en-SG" sz="600" b="0" dirty="0">
                          <a:latin typeface="Arial Nova Cond" panose="020B0506020202020204" pitchFamily="34" charset="0"/>
                        </a:rPr>
                        <a:t>– sand casting likely to be machined to achieve required dimensions/features; Machining Allowance: add. Material left on casting in those surfaces when machining is necessary; 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Typical machining allowances for sand castings → </a:t>
                      </a:r>
                      <a:r>
                        <a:rPr lang="en-US" sz="600" dirty="0" err="1">
                          <a:latin typeface="Arial Nova Cond" panose="020B0506020202020204" pitchFamily="34" charset="0"/>
                        </a:rPr>
                        <a:t>ard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 </a:t>
                      </a:r>
                      <a:r>
                        <a:rPr lang="en-US" sz="600" dirty="0">
                          <a:solidFill>
                            <a:schemeClr val="accent5"/>
                          </a:solidFill>
                          <a:latin typeface="Arial Nova Cond" panose="020B0506020202020204" pitchFamily="34" charset="0"/>
                        </a:rPr>
                        <a:t>1.5 and 3 mm 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(part after shrinkage will be 1.5/3 mm bigger than required, machining to achieve final dimensions)</a:t>
                      </a:r>
                      <a:endParaRPr lang="en-SG" sz="600" b="0" dirty="0">
                        <a:latin typeface="Arial Nova Cond" panose="020B0506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Advantages</a:t>
                      </a:r>
                      <a:r>
                        <a:rPr lang="en-SG" sz="600" b="0" dirty="0">
                          <a:latin typeface="Arial Nova Cond" panose="020B0506020202020204" pitchFamily="34" charset="0"/>
                        </a:rPr>
                        <a:t> - </a:t>
                      </a:r>
                      <a:r>
                        <a:rPr lang="en-SG" sz="600" dirty="0">
                          <a:latin typeface="Arial Nova Cond" panose="020B0506020202020204" pitchFamily="34" charset="0"/>
                        </a:rPr>
                        <a:t>Economical for large production; 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Good accuracy &amp; surface finish; </a:t>
                      </a:r>
                      <a:r>
                        <a:rPr lang="en-SG" sz="600" dirty="0">
                          <a:latin typeface="Arial Nova Cond" panose="020B0506020202020204" pitchFamily="34" charset="0"/>
                        </a:rPr>
                        <a:t>Thin sections possible; 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Rapid cooling → small grain size &amp; good strength of cast product</a:t>
                      </a:r>
                    </a:p>
                    <a:p>
                      <a:r>
                        <a:rPr lang="en-US" sz="600" b="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Disadvantages</a:t>
                      </a:r>
                      <a:r>
                        <a:rPr lang="en-US" sz="600" b="0" dirty="0">
                          <a:latin typeface="Arial Nova Cond" panose="020B0506020202020204" pitchFamily="34" charset="0"/>
                        </a:rPr>
                        <a:t> - 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limited to metals with low melting points; part geometry must allow removal from the die</a:t>
                      </a:r>
                    </a:p>
                    <a:p>
                      <a:endParaRPr lang="en-SG" sz="600" b="0" dirty="0">
                        <a:latin typeface="Arial Nova Cond" panose="020B0506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Advantages of sheet metal parts 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- High strength; Good dimensional accuracy; Good surface finish; Relatively low cost; Economical mass production for large quantities. </a:t>
                      </a:r>
                    </a:p>
                    <a:p>
                      <a:r>
                        <a:rPr lang="en-US" sz="600" b="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Sheet metalworking Terminology - </a:t>
                      </a:r>
                      <a:r>
                        <a:rPr lang="en-US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Punch-and-die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 = tooling to perform cutting, bending, and drawing; </a:t>
                      </a:r>
                    </a:p>
                    <a:p>
                      <a:r>
                        <a:rPr lang="en-US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Stamping press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 = machine tool that performs most sheet metal operations; </a:t>
                      </a:r>
                      <a:r>
                        <a:rPr lang="en-US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Stampings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 = sheet metal products.</a:t>
                      </a:r>
                    </a:p>
                    <a:p>
                      <a:r>
                        <a:rPr lang="en-US" sz="60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Shearing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 - cutting material without producing chips.</a:t>
                      </a:r>
                    </a:p>
                    <a:p>
                      <a:r>
                        <a:rPr lang="en-US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Steps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 - (1) Just before the punch contacts the workpiece; (2) the punch pushes into the workpiece, causing plastic deformation; (3) the punch penetrates the workpiece causing a smooth cut surface; and (4) fracture is initiated at opposing cutting edges to separate the sheet.</a:t>
                      </a:r>
                    </a:p>
                    <a:p>
                      <a:r>
                        <a:rPr lang="en-US" sz="60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Characteristics of Shear Edges 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– </a:t>
                      </a:r>
                      <a:r>
                        <a:rPr lang="en-US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Rollover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: Depression made by punch prior to cutting. </a:t>
                      </a:r>
                      <a:r>
                        <a:rPr lang="en-US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Burnish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: Smooth region resulting from penetration of the punch prior to fracture. </a:t>
                      </a:r>
                      <a:r>
                        <a:rPr lang="en-US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Fracture zone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: Relatively rough surface caused by fracture of the metal as punch goes down. </a:t>
                      </a:r>
                      <a:r>
                        <a:rPr lang="en-US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Burr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: Sharp corner edge due to elongation of metal during final stage of separation.</a:t>
                      </a:r>
                    </a:p>
                    <a:p>
                      <a:r>
                        <a:rPr lang="en-US" sz="60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Shearing Processes - </a:t>
                      </a:r>
                      <a:r>
                        <a:rPr lang="en-US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Shearing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: separate large sheets; </a:t>
                      </a:r>
                    </a:p>
                    <a:p>
                      <a:r>
                        <a:rPr lang="en-US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Blanking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: cut part perimeters out of sheet metal;</a:t>
                      </a:r>
                    </a:p>
                    <a:p>
                      <a:r>
                        <a:rPr lang="en-US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Punching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: make holes in sheet metal</a:t>
                      </a:r>
                    </a:p>
                    <a:p>
                      <a:r>
                        <a:rPr lang="en-US" sz="60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Blanking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 (a) - sheet metal </a:t>
                      </a:r>
                    </a:p>
                    <a:p>
                      <a:r>
                        <a:rPr lang="en-US" sz="600" dirty="0">
                          <a:latin typeface="Arial Nova Cond" panose="020B0506020202020204" pitchFamily="34" charset="0"/>
                        </a:rPr>
                        <a:t>cutting to separate a piece </a:t>
                      </a:r>
                    </a:p>
                    <a:p>
                      <a:r>
                        <a:rPr lang="en-US" sz="600" dirty="0">
                          <a:latin typeface="Arial Nova Cond" panose="020B0506020202020204" pitchFamily="34" charset="0"/>
                        </a:rPr>
                        <a:t>of metal (blank) from the </a:t>
                      </a:r>
                    </a:p>
                    <a:p>
                      <a:r>
                        <a:rPr lang="en-US" sz="600" dirty="0">
                          <a:latin typeface="Arial Nova Cond" panose="020B0506020202020204" pitchFamily="34" charset="0"/>
                        </a:rPr>
                        <a:t>surrounding sheet. </a:t>
                      </a:r>
                    </a:p>
                    <a:p>
                      <a:r>
                        <a:rPr lang="en-US" sz="60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Punching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 (b) - similar to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blanking except that cut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piece is scrap, called a slug.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60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Punch &amp; Die Sizes –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c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 is clearance: </a:t>
                      </a:r>
                      <a:r>
                        <a:rPr lang="en-US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too small 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→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fracture lines pass each other,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double burnishing &amp; larger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force; </a:t>
                      </a:r>
                      <a:r>
                        <a:rPr lang="en-US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too big 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→metal pinched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between cutting edges &amp;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excessive burr results.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600" dirty="0">
                        <a:latin typeface="Arial Nova Cond" panose="020B0506020202020204" pitchFamily="34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US" sz="600" dirty="0">
                        <a:latin typeface="Arial Nova Cond" panose="020B0506020202020204" pitchFamily="34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a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 = allowance (depends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on type of metal)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t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 = sheet thickness</a:t>
                      </a:r>
                    </a:p>
                    <a:p>
                      <a:r>
                        <a:rPr lang="en-SG" sz="60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Angular clearance </a:t>
                      </a:r>
                      <a:r>
                        <a:rPr lang="en-SG" sz="600" dirty="0">
                          <a:latin typeface="Arial Nova Cond" panose="020B0506020202020204" pitchFamily="34" charset="0"/>
                        </a:rPr>
                        <a:t>– </a:t>
                      </a:r>
                    </a:p>
                    <a:p>
                      <a:r>
                        <a:rPr lang="en-SG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Purpose</a:t>
                      </a:r>
                      <a:r>
                        <a:rPr lang="en-SG" sz="600" dirty="0">
                          <a:latin typeface="Arial Nova Cond" panose="020B0506020202020204" pitchFamily="34" charset="0"/>
                        </a:rPr>
                        <a:t>: allows slug/blank </a:t>
                      </a:r>
                    </a:p>
                    <a:p>
                      <a:r>
                        <a:rPr lang="en-SG" sz="600" dirty="0">
                          <a:latin typeface="Arial Nova Cond" panose="020B0506020202020204" pitchFamily="34" charset="0"/>
                        </a:rPr>
                        <a:t>to drop through die; commonly </a:t>
                      </a:r>
                    </a:p>
                    <a:p>
                      <a:r>
                        <a:rPr lang="en-SG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0.25</a:t>
                      </a:r>
                      <a:r>
                        <a:rPr lang="en-SG" sz="600" b="0" i="0" dirty="0">
                          <a:solidFill>
                            <a:schemeClr val="accent1"/>
                          </a:solidFill>
                          <a:effectLst/>
                          <a:latin typeface="Arial Nova Cond" panose="020B0506020202020204" pitchFamily="34" charset="0"/>
                        </a:rPr>
                        <a:t>°</a:t>
                      </a:r>
                      <a:r>
                        <a:rPr lang="en-SG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 to 1.5</a:t>
                      </a:r>
                      <a:r>
                        <a:rPr lang="en-SG" sz="600" b="0" i="0" dirty="0">
                          <a:solidFill>
                            <a:schemeClr val="accent1"/>
                          </a:solidFill>
                          <a:effectLst/>
                          <a:latin typeface="Arial Nova Cond" panose="020B0506020202020204" pitchFamily="34" charset="0"/>
                        </a:rPr>
                        <a:t>°</a:t>
                      </a:r>
                      <a:r>
                        <a:rPr lang="en-SG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 </a:t>
                      </a:r>
                      <a:r>
                        <a:rPr lang="en-SG" sz="600" dirty="0">
                          <a:latin typeface="Arial Nova Cond" panose="020B0506020202020204" pitchFamily="34" charset="0"/>
                        </a:rPr>
                        <a:t>on each side</a:t>
                      </a:r>
                    </a:p>
                    <a:p>
                      <a:r>
                        <a:rPr lang="en-SG" sz="60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Questions  - </a:t>
                      </a:r>
                      <a:r>
                        <a:rPr lang="en-SG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ultimate tensile strength </a:t>
                      </a:r>
                      <a:r>
                        <a:rPr lang="en-SG" sz="600" dirty="0">
                          <a:latin typeface="Arial Nova Cond" panose="020B0506020202020204" pitchFamily="34" charset="0"/>
                        </a:rPr>
                        <a:t>= max load divide original area of specimen; </a:t>
                      </a:r>
                      <a:r>
                        <a:rPr lang="en-SG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stress-strain curve</a:t>
                      </a:r>
                      <a:r>
                        <a:rPr lang="en-SG" sz="600" dirty="0">
                          <a:latin typeface="Arial Nova Cond" panose="020B0506020202020204" pitchFamily="34" charset="0"/>
                        </a:rPr>
                        <a:t>: elastic region =  proportional relationship between stress &amp; strain, plastic region = power function 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→</a:t>
                      </a:r>
                      <a:r>
                        <a:rPr lang="en-SG" sz="600" dirty="0">
                          <a:latin typeface="Arial Nova Cond" panose="020B0506020202020204" pitchFamily="34" charset="0"/>
                        </a:rPr>
                        <a:t> flow curve; </a:t>
                      </a:r>
                      <a:r>
                        <a:rPr lang="en-SG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“shear strength of metal &lt; tensile strength”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→ shear = (0.7)tensile</a:t>
                      </a:r>
                      <a:endParaRPr lang="en-SG" sz="600" dirty="0">
                        <a:latin typeface="Arial Nova Cond" panose="020B0506020202020204" pitchFamily="34" charset="0"/>
                      </a:endParaRP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SG" sz="600" b="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Bending</a:t>
                      </a:r>
                      <a:r>
                        <a:rPr lang="en-SG" sz="600" b="0" dirty="0">
                          <a:latin typeface="Arial Nova Cond" panose="020B0506020202020204" pitchFamily="34" charset="0"/>
                        </a:rPr>
                        <a:t> - 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forming of solid parts, where angled/ring-shaped workpieces are produced from sheet or strip metal</a:t>
                      </a:r>
                    </a:p>
                    <a:p>
                      <a:r>
                        <a:rPr lang="en-US" sz="60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Sheet Metal Bending 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– </a:t>
                      </a:r>
                    </a:p>
                    <a:p>
                      <a:r>
                        <a:rPr lang="en-US" sz="600" dirty="0">
                          <a:latin typeface="Arial Nova Cond" panose="020B0506020202020204" pitchFamily="34" charset="0"/>
                        </a:rPr>
                        <a:t>Metal on the inside of the </a:t>
                      </a:r>
                    </a:p>
                    <a:p>
                      <a:r>
                        <a:rPr lang="en-US" sz="600" dirty="0">
                          <a:latin typeface="Arial Nova Cond" panose="020B0506020202020204" pitchFamily="34" charset="0"/>
                        </a:rPr>
                        <a:t>neutral plane is compressed,</a:t>
                      </a:r>
                    </a:p>
                    <a:p>
                      <a:r>
                        <a:rPr lang="en-US" sz="600" dirty="0">
                          <a:latin typeface="Arial Nova Cond" panose="020B0506020202020204" pitchFamily="34" charset="0"/>
                        </a:rPr>
                        <a:t>while the metal on the </a:t>
                      </a:r>
                    </a:p>
                    <a:p>
                      <a:r>
                        <a:rPr lang="en-US" sz="600" dirty="0">
                          <a:latin typeface="Arial Nova Cond" panose="020B0506020202020204" pitchFamily="34" charset="0"/>
                        </a:rPr>
                        <a:t>outside of the neutral plane </a:t>
                      </a:r>
                    </a:p>
                    <a:p>
                      <a:r>
                        <a:rPr lang="en-US" sz="600" dirty="0">
                          <a:latin typeface="Arial Nova Cond" panose="020B0506020202020204" pitchFamily="34" charset="0"/>
                        </a:rPr>
                        <a:t>is stretched</a:t>
                      </a:r>
                    </a:p>
                    <a:p>
                      <a:r>
                        <a:rPr lang="en-US" sz="60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V-bending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 – </a:t>
                      </a:r>
                    </a:p>
                    <a:p>
                      <a:r>
                        <a:rPr lang="en-US" sz="600" dirty="0">
                          <a:latin typeface="Arial Nova Cond" panose="020B0506020202020204" pitchFamily="34" charset="0"/>
                        </a:rPr>
                        <a:t>performed with a V-shaped die. </a:t>
                      </a:r>
                    </a:p>
                    <a:p>
                      <a:r>
                        <a:rPr lang="en-SG" sz="600" dirty="0">
                          <a:latin typeface="Arial Nova Cond" panose="020B0506020202020204" pitchFamily="34" charset="0"/>
                        </a:rPr>
                        <a:t>* Low production quantity</a:t>
                      </a:r>
                    </a:p>
                    <a:p>
                      <a:r>
                        <a:rPr lang="en-US" sz="600" dirty="0">
                          <a:latin typeface="Arial Nova Cond" panose="020B0506020202020204" pitchFamily="34" charset="0"/>
                        </a:rPr>
                        <a:t>* V-dies are simple &amp; </a:t>
                      </a:r>
                    </a:p>
                    <a:p>
                      <a:r>
                        <a:rPr lang="en-US" sz="600" dirty="0">
                          <a:latin typeface="Arial Nova Cond" panose="020B0506020202020204" pitchFamily="34" charset="0"/>
                        </a:rPr>
                        <a:t>inexpensive </a:t>
                      </a:r>
                    </a:p>
                    <a:p>
                      <a:endParaRPr lang="en-US" sz="600" b="0" dirty="0">
                        <a:latin typeface="Arial Nova Cond" panose="020B0506020202020204" pitchFamily="34" charset="0"/>
                      </a:endParaRPr>
                    </a:p>
                    <a:p>
                      <a:endParaRPr lang="en-US" sz="600" b="0" dirty="0">
                        <a:latin typeface="Arial Nova Cond" panose="020B0506020202020204" pitchFamily="34" charset="0"/>
                      </a:endParaRPr>
                    </a:p>
                    <a:p>
                      <a:endParaRPr lang="en-US" sz="600" b="0" dirty="0">
                        <a:latin typeface="Arial Nova Cond" panose="020B0506020202020204" pitchFamily="34" charset="0"/>
                      </a:endParaRPr>
                    </a:p>
                    <a:p>
                      <a:endParaRPr lang="en-US" sz="600" b="0" dirty="0">
                        <a:latin typeface="Arial Nova Cond" panose="020B0506020202020204" pitchFamily="34" charset="0"/>
                      </a:endParaRPr>
                    </a:p>
                    <a:p>
                      <a:endParaRPr lang="en-US" sz="600" b="0" dirty="0">
                        <a:latin typeface="Arial Nova Cond" panose="020B0506020202020204" pitchFamily="34" charset="0"/>
                      </a:endParaRPr>
                    </a:p>
                    <a:p>
                      <a:endParaRPr lang="en-US" sz="600" b="0" dirty="0">
                        <a:latin typeface="Arial Nova Cond" panose="020B0506020202020204" pitchFamily="34" charset="0"/>
                      </a:endParaRPr>
                    </a:p>
                    <a:p>
                      <a:endParaRPr lang="en-US" sz="600" b="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600" b="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Bend Allowance Formula</a:t>
                      </a:r>
                    </a:p>
                    <a:p>
                      <a:endParaRPr lang="en-US" sz="600" b="0" dirty="0">
                        <a:latin typeface="Arial Nova Cond" panose="020B0506020202020204" pitchFamily="34" charset="0"/>
                      </a:endParaRPr>
                    </a:p>
                    <a:p>
                      <a:endParaRPr lang="en-US" sz="600" b="0" dirty="0">
                        <a:latin typeface="Arial Nova Cond" panose="020B0506020202020204" pitchFamily="34" charset="0"/>
                      </a:endParaRPr>
                    </a:p>
                    <a:p>
                      <a:endParaRPr lang="en-US" sz="600" b="0" dirty="0">
                        <a:latin typeface="Arial Nova Cond" panose="020B0506020202020204" pitchFamily="34" charset="0"/>
                      </a:endParaRPr>
                    </a:p>
                    <a:p>
                      <a:endParaRPr lang="en-US" sz="600" b="0" dirty="0">
                        <a:latin typeface="Arial Nova Cond" panose="020B0506020202020204" pitchFamily="34" charset="0"/>
                      </a:endParaRPr>
                    </a:p>
                    <a:p>
                      <a:endParaRPr lang="en-US" sz="600" b="0" dirty="0">
                        <a:latin typeface="Arial Nova Cond" panose="020B0506020202020204" pitchFamily="34" charset="0"/>
                      </a:endParaRPr>
                    </a:p>
                    <a:p>
                      <a:endParaRPr lang="en-US" sz="600" b="0" dirty="0">
                        <a:latin typeface="Arial Nova Cond" panose="020B0506020202020204" pitchFamily="34" charset="0"/>
                      </a:endParaRPr>
                    </a:p>
                    <a:p>
                      <a:endParaRPr lang="en-US" sz="600" b="0" dirty="0">
                        <a:latin typeface="Arial Nova Cond" panose="020B0506020202020204" pitchFamily="34" charset="0"/>
                      </a:endParaRPr>
                    </a:p>
                    <a:p>
                      <a:endParaRPr lang="en-US" sz="600" b="0" dirty="0">
                        <a:latin typeface="Arial Nova Cond" panose="020B0506020202020204" pitchFamily="34" charset="0"/>
                      </a:endParaRPr>
                    </a:p>
                    <a:p>
                      <a:endParaRPr lang="en-US" sz="600" b="0" dirty="0">
                        <a:latin typeface="Arial Nova Cond" panose="020B0506020202020204" pitchFamily="34" charset="0"/>
                      </a:endParaRPr>
                    </a:p>
                    <a:p>
                      <a:endParaRPr lang="en-US" sz="600" b="0" dirty="0">
                        <a:latin typeface="Arial Nova Cond" panose="020B0506020202020204" pitchFamily="34" charset="0"/>
                      </a:endParaRPr>
                    </a:p>
                    <a:p>
                      <a:endParaRPr lang="en-US" sz="600" b="0" dirty="0">
                        <a:latin typeface="Arial Nova Cond" panose="020B0506020202020204" pitchFamily="34" charset="0"/>
                      </a:endParaRPr>
                    </a:p>
                    <a:p>
                      <a:endParaRPr lang="en-US" sz="600" b="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600" b="0" dirty="0">
                          <a:solidFill>
                            <a:srgbClr val="0070C0"/>
                          </a:solidFill>
                          <a:latin typeface="Arial Nova Cond" panose="020B0506020202020204" pitchFamily="34" charset="0"/>
                        </a:rPr>
                        <a:t>A</a:t>
                      </a:r>
                      <a:r>
                        <a:rPr lang="en-US" sz="600" b="0" baseline="-25000" dirty="0">
                          <a:solidFill>
                            <a:srgbClr val="0070C0"/>
                          </a:solidFill>
                          <a:latin typeface="Arial Nova Cond" panose="020B0506020202020204" pitchFamily="34" charset="0"/>
                        </a:rPr>
                        <a:t>b</a:t>
                      </a:r>
                      <a:r>
                        <a:rPr lang="en-US" sz="600" b="0" dirty="0">
                          <a:solidFill>
                            <a:srgbClr val="0070C0"/>
                          </a:solidFill>
                          <a:latin typeface="Arial Nova Cond" panose="020B0506020202020204" pitchFamily="34" charset="0"/>
                        </a:rPr>
                        <a:t>: </a:t>
                      </a:r>
                      <a:r>
                        <a:rPr lang="en-US" sz="600" b="0" dirty="0">
                          <a:latin typeface="Arial Nova Cond" panose="020B0506020202020204" pitchFamily="34" charset="0"/>
                        </a:rPr>
                        <a:t>length of neutral axis within bended portion</a:t>
                      </a:r>
                    </a:p>
                    <a:p>
                      <a:r>
                        <a:rPr lang="en-US" sz="600" b="0" dirty="0">
                          <a:solidFill>
                            <a:srgbClr val="0070C0"/>
                          </a:solidFill>
                          <a:latin typeface="Arial Nova Cond" panose="020B0506020202020204" pitchFamily="34" charset="0"/>
                        </a:rPr>
                        <a:t>Neutral axis </a:t>
                      </a:r>
                      <a:r>
                        <a:rPr lang="en-US" sz="600" b="0" dirty="0">
                          <a:latin typeface="Arial Nova Cond" panose="020B0506020202020204" pitchFamily="34" charset="0"/>
                        </a:rPr>
                        <a:t>length the </a:t>
                      </a:r>
                      <a:r>
                        <a:rPr lang="en-US" sz="600" b="0" u="sng" dirty="0">
                          <a:latin typeface="Arial Nova Cond" panose="020B0506020202020204" pitchFamily="34" charset="0"/>
                        </a:rPr>
                        <a:t>same</a:t>
                      </a:r>
                      <a:r>
                        <a:rPr lang="en-US" sz="600" b="0" dirty="0">
                          <a:latin typeface="Arial Nova Cond" panose="020B0506020202020204" pitchFamily="34" charset="0"/>
                        </a:rPr>
                        <a:t> before &amp; after bending</a:t>
                      </a:r>
                    </a:p>
                    <a:p>
                      <a:r>
                        <a:rPr lang="en-US" sz="600" b="0" dirty="0" err="1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Springback</a:t>
                      </a:r>
                      <a:r>
                        <a:rPr lang="en-US" sz="600" b="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(bending) </a:t>
                      </a:r>
                      <a:r>
                        <a:rPr lang="en-US" sz="600" b="0" dirty="0">
                          <a:latin typeface="Arial Nova Cond" panose="020B0506020202020204" pitchFamily="34" charset="0"/>
                        </a:rPr>
                        <a:t>- 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decrease in bend angle and an increase in bend radius; </a:t>
                      </a:r>
                      <a:r>
                        <a:rPr lang="en-US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elastic recovery of metal</a:t>
                      </a:r>
                      <a:endParaRPr lang="en-US" sz="600" b="0" dirty="0">
                        <a:solidFill>
                          <a:schemeClr val="accent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600" b="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Reason</a:t>
                      </a:r>
                      <a:r>
                        <a:rPr lang="en-US" sz="600" b="0" dirty="0">
                          <a:latin typeface="Arial Nova Cond" panose="020B0506020202020204" pitchFamily="34" charset="0"/>
                        </a:rPr>
                        <a:t> - 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bending pressure removed → elastic energy remains in bent part → recovers partially toward its original shape.</a:t>
                      </a:r>
                    </a:p>
                    <a:p>
                      <a:r>
                        <a:rPr lang="en-US" sz="600" b="0" dirty="0" err="1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Springback</a:t>
                      </a:r>
                      <a:r>
                        <a:rPr lang="en-US" sz="600" b="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 Compensation </a:t>
                      </a:r>
                      <a:r>
                        <a:rPr lang="en-US" sz="600" b="0" dirty="0">
                          <a:latin typeface="Arial Nova Cond" panose="020B0506020202020204" pitchFamily="34" charset="0"/>
                        </a:rPr>
                        <a:t>– </a:t>
                      </a:r>
                      <a:r>
                        <a:rPr lang="en-US" sz="600" b="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Overbending</a:t>
                      </a:r>
                      <a:r>
                        <a:rPr lang="en-US" sz="600" b="0" dirty="0">
                          <a:latin typeface="Arial Nova Cond" panose="020B0506020202020204" pitchFamily="34" charset="0"/>
                        </a:rPr>
                        <a:t>: bend more to allow </a:t>
                      </a:r>
                      <a:r>
                        <a:rPr lang="en-US" sz="600" b="0" dirty="0" err="1">
                          <a:latin typeface="Arial Nova Cond" panose="020B0506020202020204" pitchFamily="34" charset="0"/>
                        </a:rPr>
                        <a:t>springback</a:t>
                      </a:r>
                      <a:r>
                        <a:rPr lang="en-US" sz="600" b="0" dirty="0">
                          <a:latin typeface="Arial Nova Cond" panose="020B0506020202020204" pitchFamily="34" charset="0"/>
                        </a:rPr>
                        <a:t>; </a:t>
                      </a:r>
                      <a:r>
                        <a:rPr lang="en-US" sz="600" b="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Bottoming</a:t>
                      </a:r>
                      <a:r>
                        <a:rPr lang="en-US" sz="600" b="0" dirty="0">
                          <a:latin typeface="Arial Nova Cond" panose="020B0506020202020204" pitchFamily="34" charset="0"/>
                        </a:rPr>
                        <a:t>: high compressive pressure causes plastic deformation at bend area</a:t>
                      </a:r>
                    </a:p>
                    <a:p>
                      <a:r>
                        <a:rPr lang="en-US" sz="600" b="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Maximum bending force </a:t>
                      </a:r>
                      <a:r>
                        <a:rPr lang="en-US" sz="600" b="0" dirty="0">
                          <a:latin typeface="Arial Nova Cond" panose="020B0506020202020204" pitchFamily="34" charset="0"/>
                        </a:rPr>
                        <a:t>– </a:t>
                      </a:r>
                    </a:p>
                    <a:p>
                      <a:r>
                        <a:rPr lang="en-US" sz="600" b="0" dirty="0">
                          <a:latin typeface="Arial Nova Cond" panose="020B0506020202020204" pitchFamily="34" charset="0"/>
                        </a:rPr>
                        <a:t>TS = sheet strength of sheet metal;</a:t>
                      </a:r>
                    </a:p>
                    <a:p>
                      <a:r>
                        <a:rPr lang="en-US" sz="600" b="0" dirty="0">
                          <a:latin typeface="Arial Nova Cond" panose="020B0506020202020204" pitchFamily="34" charset="0"/>
                        </a:rPr>
                        <a:t>w = part width in direction of bend </a:t>
                      </a:r>
                    </a:p>
                    <a:p>
                      <a:r>
                        <a:rPr lang="en-US" sz="600" b="0" dirty="0">
                          <a:latin typeface="Arial Nova Cond" panose="020B0506020202020204" pitchFamily="34" charset="0"/>
                        </a:rPr>
                        <a:t>axis; D = die opening; t = sheet thickness</a:t>
                      </a:r>
                    </a:p>
                    <a:p>
                      <a:r>
                        <a:rPr lang="en-US" sz="600" b="0" dirty="0">
                          <a:latin typeface="Arial Nova Cond" panose="020B0506020202020204" pitchFamily="34" charset="0"/>
                        </a:rPr>
                        <a:t>* v-bending, </a:t>
                      </a:r>
                      <a:r>
                        <a:rPr lang="en-US" sz="600" b="0" dirty="0" err="1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K</a:t>
                      </a:r>
                      <a:r>
                        <a:rPr lang="en-US" sz="600" b="0" baseline="-25000" dirty="0" err="1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bf</a:t>
                      </a:r>
                      <a:r>
                        <a:rPr lang="en-US" sz="600" b="0" baseline="-250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 </a:t>
                      </a:r>
                      <a:r>
                        <a:rPr lang="en-US" sz="600" b="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= 1.33</a:t>
                      </a:r>
                      <a:r>
                        <a:rPr lang="en-US" sz="600" b="0" dirty="0">
                          <a:latin typeface="Arial Nova Cond" panose="020B0506020202020204" pitchFamily="34" charset="0"/>
                        </a:rPr>
                        <a:t>; edge bending, </a:t>
                      </a:r>
                      <a:r>
                        <a:rPr lang="en-US" sz="600" b="0" dirty="0" err="1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K</a:t>
                      </a:r>
                      <a:r>
                        <a:rPr lang="en-US" sz="600" b="0" baseline="-25000" dirty="0" err="1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bf</a:t>
                      </a:r>
                      <a:r>
                        <a:rPr lang="en-US" sz="600" b="0" baseline="-250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 </a:t>
                      </a:r>
                      <a:r>
                        <a:rPr lang="en-US" sz="600" b="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 = 0.33 (cause pushing 1 side only)</a:t>
                      </a:r>
                    </a:p>
                    <a:p>
                      <a:r>
                        <a:rPr lang="en-US" sz="600" b="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Die opening dimension D </a:t>
                      </a:r>
                    </a:p>
                    <a:p>
                      <a:r>
                        <a:rPr lang="en-US" sz="600" b="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- </a:t>
                      </a:r>
                      <a:r>
                        <a:rPr lang="en-US" sz="600" b="0" dirty="0">
                          <a:latin typeface="Arial Nova Cond" panose="020B0506020202020204" pitchFamily="34" charset="0"/>
                        </a:rPr>
                        <a:t>(a)V-die, (b)wiping die</a:t>
                      </a:r>
                    </a:p>
                    <a:p>
                      <a:r>
                        <a:rPr lang="en-US" sz="600" b="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Questions</a:t>
                      </a:r>
                      <a:r>
                        <a:rPr lang="en-US" sz="600" b="0" dirty="0">
                          <a:latin typeface="Arial Nova Cond" panose="020B0506020202020204" pitchFamily="34" charset="0"/>
                        </a:rPr>
                        <a:t> – Sheet metal</a:t>
                      </a:r>
                    </a:p>
                    <a:p>
                      <a:r>
                        <a:rPr lang="en-US" sz="600" b="0" dirty="0">
                          <a:latin typeface="Arial Nova Cond" panose="020B0506020202020204" pitchFamily="34" charset="0"/>
                        </a:rPr>
                        <a:t>Bending involves </a:t>
                      </a:r>
                      <a:r>
                        <a:rPr lang="en-US" sz="600" b="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tension</a:t>
                      </a:r>
                    </a:p>
                    <a:p>
                      <a:r>
                        <a:rPr lang="en-US" sz="600" b="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&amp; compression</a:t>
                      </a:r>
                      <a:r>
                        <a:rPr lang="en-US" sz="600" b="0" dirty="0">
                          <a:latin typeface="Arial Nova Cond" panose="020B0506020202020204" pitchFamily="34" charset="0"/>
                        </a:rPr>
                        <a:t>; bending </a:t>
                      </a:r>
                    </a:p>
                    <a:p>
                      <a:r>
                        <a:rPr lang="en-US" sz="600" b="0" dirty="0">
                          <a:latin typeface="Arial Nova Cond" panose="020B0506020202020204" pitchFamily="34" charset="0"/>
                        </a:rPr>
                        <a:t>force depends on </a:t>
                      </a:r>
                      <a:r>
                        <a:rPr lang="en-US" sz="600" b="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Ultimate Tensile strength 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n-SG" sz="600" b="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Drawing Sequence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* As metal bends along die, </a:t>
                      </a:r>
                      <a:r>
                        <a:rPr lang="en-US" sz="600" b="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tensile stress </a:t>
                      </a:r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on cup wall as it is straightened;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 </a:t>
                      </a:r>
                      <a:r>
                        <a:rPr lang="en-US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Friction &amp; compression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; compressive stress on the flange; Final cup shape showing effects of thinning in the cup walls</a:t>
                      </a:r>
                      <a:endParaRPr lang="en-US" sz="600" b="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SG" sz="600" b="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Major Stresses in Flange and Wall</a:t>
                      </a:r>
                    </a:p>
                    <a:p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Flange</a:t>
                      </a:r>
                      <a:r>
                        <a:rPr lang="en-SG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: Compressive hoop stress (may cause wrinkling)</a:t>
                      </a:r>
                    </a:p>
                    <a:p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Wall</a:t>
                      </a:r>
                      <a:r>
                        <a:rPr lang="en-SG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: Longitudinal tensile stress (blank being pulled into the cavity, may cause tearing)</a:t>
                      </a:r>
                    </a:p>
                    <a:p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Compression</a:t>
                      </a:r>
                      <a:r>
                        <a:rPr lang="en-SG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: Perimeter reduces but volume is constant </a:t>
                      </a:r>
                      <a:r>
                        <a:rPr lang="en-US" sz="60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→ thickness must increase</a:t>
                      </a:r>
                      <a:endParaRPr lang="en-SG" sz="600" b="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SG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* </a:t>
                      </a:r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Wrinkling</a:t>
                      </a:r>
                      <a:r>
                        <a:rPr lang="en-SG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: As initial sheet thickness t decreases, wrinkles increases</a:t>
                      </a:r>
                    </a:p>
                    <a:p>
                      <a:r>
                        <a:rPr lang="en-SG" sz="600" b="0" dirty="0" err="1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Blankholder</a:t>
                      </a:r>
                      <a:r>
                        <a:rPr lang="en-SG" sz="600" b="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 – </a:t>
                      </a:r>
                      <a:r>
                        <a:rPr lang="en-SG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prevent/reduce wrinkles on flange (flange thickens); </a:t>
                      </a:r>
                      <a:r>
                        <a:rPr lang="en-SG" sz="600" b="0" dirty="0" err="1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F</a:t>
                      </a:r>
                      <a:r>
                        <a:rPr lang="en-SG" sz="600" b="0" baseline="-25000" dirty="0" err="1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h</a:t>
                      </a:r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 = </a:t>
                      </a:r>
                      <a:r>
                        <a:rPr lang="en-SG" sz="600" b="0" dirty="0" err="1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blankholder</a:t>
                      </a:r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 force</a:t>
                      </a:r>
                    </a:p>
                    <a:p>
                      <a:r>
                        <a:rPr lang="en-SG" sz="600" b="0" dirty="0" err="1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F</a:t>
                      </a:r>
                      <a:r>
                        <a:rPr lang="en-SG" sz="600" b="0" baseline="-25000" dirty="0" err="1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h</a:t>
                      </a:r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 too low</a:t>
                      </a:r>
                      <a:r>
                        <a:rPr lang="en-SG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: cause wrinkles; </a:t>
                      </a:r>
                      <a:r>
                        <a:rPr lang="en-SG" sz="600" b="0" dirty="0" err="1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F</a:t>
                      </a:r>
                      <a:r>
                        <a:rPr lang="en-SG" sz="600" b="0" baseline="-25000" dirty="0" err="1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h</a:t>
                      </a:r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 too high</a:t>
                      </a:r>
                      <a:r>
                        <a:rPr lang="en-SG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: prevents metal from flowing into die cavity; tearing due to stretching</a:t>
                      </a:r>
                    </a:p>
                    <a:p>
                      <a:r>
                        <a:rPr lang="en-SG" sz="600" b="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Tests for drawing feasibility (3 criteria) –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600" b="0" dirty="0">
                          <a:solidFill>
                            <a:schemeClr val="accent6"/>
                          </a:solidFill>
                          <a:latin typeface="Arial Nova Cond" panose="020B0506020202020204" pitchFamily="34" charset="0"/>
                        </a:rPr>
                        <a:t>[D</a:t>
                      </a:r>
                      <a:r>
                        <a:rPr lang="en-SG" sz="600" b="0" baseline="-25000" dirty="0">
                          <a:solidFill>
                            <a:schemeClr val="accent6"/>
                          </a:solidFill>
                          <a:latin typeface="Arial Nova Cond" panose="020B0506020202020204" pitchFamily="34" charset="0"/>
                        </a:rPr>
                        <a:t>b</a:t>
                      </a:r>
                      <a:r>
                        <a:rPr lang="en-SG" sz="600" b="0" dirty="0">
                          <a:solidFill>
                            <a:schemeClr val="accent6"/>
                          </a:solidFill>
                          <a:latin typeface="Arial Nova Cond" panose="020B0506020202020204" pitchFamily="34" charset="0"/>
                        </a:rPr>
                        <a:t> = blank diameter, </a:t>
                      </a:r>
                      <a:r>
                        <a:rPr lang="en-SG" sz="600" b="0" dirty="0" err="1">
                          <a:solidFill>
                            <a:schemeClr val="accent6"/>
                          </a:solidFill>
                          <a:latin typeface="Arial Nova Cond" panose="020B0506020202020204" pitchFamily="34" charset="0"/>
                        </a:rPr>
                        <a:t>D</a:t>
                      </a:r>
                      <a:r>
                        <a:rPr lang="en-SG" sz="600" b="0" baseline="-25000" dirty="0" err="1">
                          <a:solidFill>
                            <a:schemeClr val="accent6"/>
                          </a:solidFill>
                          <a:latin typeface="Arial Nova Cond" panose="020B0506020202020204" pitchFamily="34" charset="0"/>
                        </a:rPr>
                        <a:t>p</a:t>
                      </a:r>
                      <a:r>
                        <a:rPr lang="en-SG" sz="600" b="0" dirty="0">
                          <a:solidFill>
                            <a:schemeClr val="accent6"/>
                          </a:solidFill>
                          <a:latin typeface="Arial Nova Cond" panose="020B0506020202020204" pitchFamily="34" charset="0"/>
                        </a:rPr>
                        <a:t> = punch diameter]</a:t>
                      </a:r>
                    </a:p>
                    <a:p>
                      <a:r>
                        <a:rPr lang="en-SG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1. Drawing ratio DR (DR = D</a:t>
                      </a:r>
                      <a:r>
                        <a:rPr lang="en-SG" sz="600" b="0" baseline="-2500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b</a:t>
                      </a:r>
                      <a:r>
                        <a:rPr lang="en-SG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/</a:t>
                      </a:r>
                      <a:r>
                        <a:rPr lang="en-SG" sz="600" b="0" dirty="0" err="1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D</a:t>
                      </a:r>
                      <a:r>
                        <a:rPr lang="en-SG" sz="600" b="0" baseline="-25000" dirty="0" err="1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p</a:t>
                      </a:r>
                      <a:r>
                        <a:rPr lang="en-SG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)</a:t>
                      </a:r>
                    </a:p>
                    <a:p>
                      <a:r>
                        <a:rPr lang="en-SG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* Indicates severity if given drawing operation 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→ Upper limit: </a:t>
                      </a:r>
                      <a:r>
                        <a:rPr lang="en-US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DR ≤ 2.0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; i.e. if DR &gt; 2.0, the operation is not feasible</a:t>
                      </a:r>
                      <a:endParaRPr lang="en-SG" sz="600" b="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SG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2. Reduction r (r = (D</a:t>
                      </a:r>
                      <a:r>
                        <a:rPr lang="en-SG" sz="600" b="0" baseline="-2500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b</a:t>
                      </a:r>
                      <a:r>
                        <a:rPr lang="en-SG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-</a:t>
                      </a:r>
                      <a:r>
                        <a:rPr lang="en-SG" sz="600" b="0" dirty="0" err="1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D</a:t>
                      </a:r>
                      <a:r>
                        <a:rPr lang="en-SG" sz="600" b="0" baseline="-25000" dirty="0" err="1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p</a:t>
                      </a:r>
                      <a:r>
                        <a:rPr lang="en-SG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)/D</a:t>
                      </a:r>
                      <a:r>
                        <a:rPr lang="en-SG" sz="600" b="0" baseline="-2500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b</a:t>
                      </a:r>
                      <a:r>
                        <a:rPr lang="en-SG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) 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→ </a:t>
                      </a:r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*</a:t>
                      </a:r>
                      <a:r>
                        <a:rPr lang="en-SG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 </a:t>
                      </a:r>
                      <a:r>
                        <a:rPr lang="en-US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should be ≤ 0.50</a:t>
                      </a:r>
                      <a:endParaRPr lang="en-SG" sz="600" b="0" dirty="0">
                        <a:solidFill>
                          <a:schemeClr val="accent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SG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3. Thickness-to-diameter ratio (T/D</a:t>
                      </a:r>
                      <a:r>
                        <a:rPr lang="en-SG" sz="600" b="0" baseline="-2500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b</a:t>
                      </a:r>
                      <a:r>
                        <a:rPr lang="en-SG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)</a:t>
                      </a:r>
                    </a:p>
                    <a:p>
                      <a:r>
                        <a:rPr lang="en-SG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T = thickness of starting blank</a:t>
                      </a:r>
                    </a:p>
                    <a:p>
                      <a:r>
                        <a:rPr lang="en-SG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* 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Desirable for </a:t>
                      </a:r>
                      <a:r>
                        <a:rPr lang="en-US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t/</a:t>
                      </a:r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D</a:t>
                      </a:r>
                      <a:r>
                        <a:rPr lang="en-SG" sz="600" b="0" baseline="-250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b </a:t>
                      </a:r>
                      <a:r>
                        <a:rPr lang="en-US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ratio to be greater than 1%; 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As t/</a:t>
                      </a:r>
                      <a:r>
                        <a:rPr lang="en-SG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D</a:t>
                      </a:r>
                      <a:r>
                        <a:rPr lang="en-SG" sz="600" b="0" baseline="-2500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b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 </a:t>
                      </a:r>
                      <a:r>
                        <a:rPr lang="en-US" sz="600" u="sng" dirty="0">
                          <a:latin typeface="Arial Nova Cond" panose="020B0506020202020204" pitchFamily="34" charset="0"/>
                        </a:rPr>
                        <a:t>decreases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, tendency for wrinkling </a:t>
                      </a:r>
                      <a:r>
                        <a:rPr lang="en-US" sz="600" u="sng" dirty="0">
                          <a:latin typeface="Arial Nova Cond" panose="020B0506020202020204" pitchFamily="34" charset="0"/>
                        </a:rPr>
                        <a:t>increases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.</a:t>
                      </a:r>
                    </a:p>
                    <a:p>
                      <a:r>
                        <a:rPr lang="en-US" sz="600" b="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Overall: </a:t>
                      </a:r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if 1,2,3 not respected 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→ operation not feasible → redrawing required; blank can be drawn in &gt;=2 steps with annealing between the steps</a:t>
                      </a:r>
                    </a:p>
                    <a:p>
                      <a:r>
                        <a:rPr lang="en-US" sz="600" b="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Redrawing &amp; Reverse Drawing </a:t>
                      </a:r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– 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If shape change is too severe to be produced in one single drawing step, redrawing or reverse drawing can be used.</a:t>
                      </a:r>
                    </a:p>
                    <a:p>
                      <a:endParaRPr lang="en-US" sz="600" b="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endParaRPr lang="en-US" sz="600" b="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endParaRPr lang="en-US" sz="600" b="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endParaRPr lang="en-US" sz="600" b="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endParaRPr lang="en-US" sz="600" b="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endParaRPr lang="en-US" sz="600" b="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endParaRPr lang="en-US" sz="600" b="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After fulfilling the 3 conditions for drawing, do blank size determination 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→ </a:t>
                      </a:r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Starting sheet metal blank volume &gt;= final product volume</a:t>
                      </a:r>
                    </a:p>
                    <a:p>
                      <a:r>
                        <a:rPr lang="en-US" sz="600" b="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Drawing Force (needed to determine tonnage of press)</a:t>
                      </a:r>
                    </a:p>
                    <a:p>
                      <a:r>
                        <a:rPr lang="en-SG" sz="600" dirty="0">
                          <a:latin typeface="Arial Nova Cond" panose="020B0506020202020204" pitchFamily="34" charset="0"/>
                        </a:rPr>
                        <a:t>F = maximum drawing force (N) </a:t>
                      </a:r>
                    </a:p>
                    <a:p>
                      <a:r>
                        <a:rPr lang="en-SG" sz="600" b="0" dirty="0" err="1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D</a:t>
                      </a:r>
                      <a:r>
                        <a:rPr lang="en-SG" sz="600" b="0" baseline="-25000" dirty="0" err="1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p</a:t>
                      </a:r>
                      <a:r>
                        <a:rPr lang="en-SG" sz="600" dirty="0">
                          <a:latin typeface="Arial Nova Cond" panose="020B0506020202020204" pitchFamily="34" charset="0"/>
                        </a:rPr>
                        <a:t> = punch diameter (mm) </a:t>
                      </a:r>
                    </a:p>
                    <a:p>
                      <a:r>
                        <a:rPr lang="en-SG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D</a:t>
                      </a:r>
                      <a:r>
                        <a:rPr lang="en-SG" sz="600" b="0" baseline="-2500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b</a:t>
                      </a:r>
                      <a:r>
                        <a:rPr lang="en-SG" sz="600" dirty="0">
                          <a:latin typeface="Arial Nova Cond" panose="020B0506020202020204" pitchFamily="34" charset="0"/>
                        </a:rPr>
                        <a:t> = starting blank diameter (mm) </a:t>
                      </a:r>
                    </a:p>
                    <a:p>
                      <a:r>
                        <a:rPr lang="en-SG" sz="600" dirty="0">
                          <a:latin typeface="Arial Nova Cond" panose="020B0506020202020204" pitchFamily="34" charset="0"/>
                        </a:rPr>
                        <a:t>t = original sheet thickness (mm) </a:t>
                      </a:r>
                    </a:p>
                    <a:p>
                      <a:r>
                        <a:rPr lang="en-SG" sz="600" dirty="0">
                          <a:latin typeface="Arial Nova Cond" panose="020B0506020202020204" pitchFamily="34" charset="0"/>
                        </a:rPr>
                        <a:t>TS = tensile strength (MPa) </a:t>
                      </a:r>
                    </a:p>
                    <a:p>
                      <a:r>
                        <a:rPr lang="en-SG" sz="600" dirty="0">
                          <a:latin typeface="Arial Nova Cond" panose="020B0506020202020204" pitchFamily="34" charset="0"/>
                        </a:rPr>
                        <a:t>0.7 = correction factor to account for friction</a:t>
                      </a:r>
                    </a:p>
                    <a:p>
                      <a:r>
                        <a:rPr lang="en-SG" sz="600" b="0" dirty="0" err="1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Blankholder</a:t>
                      </a:r>
                      <a:r>
                        <a:rPr lang="en-SG" sz="600" b="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 Force or Holding Force</a:t>
                      </a:r>
                    </a:p>
                    <a:p>
                      <a:r>
                        <a:rPr lang="en-US" sz="600" dirty="0">
                          <a:latin typeface="Arial Nova Cond" panose="020B0506020202020204" pitchFamily="34" charset="0"/>
                        </a:rPr>
                        <a:t>Holding pressure ≈ 0.015 x yield strength </a:t>
                      </a:r>
                    </a:p>
                    <a:p>
                      <a:r>
                        <a:rPr lang="en-US" sz="600" dirty="0">
                          <a:latin typeface="Arial Nova Cond" panose="020B0506020202020204" pitchFamily="34" charset="0"/>
                        </a:rPr>
                        <a:t>Holding force ≈ holding pressure x starting area of blank held by </a:t>
                      </a:r>
                      <a:r>
                        <a:rPr lang="en-US" sz="600" dirty="0" err="1">
                          <a:latin typeface="Arial Nova Cond" panose="020B0506020202020204" pitchFamily="34" charset="0"/>
                        </a:rPr>
                        <a:t>blankholder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 (refer to image beside)</a:t>
                      </a:r>
                    </a:p>
                    <a:p>
                      <a:r>
                        <a:rPr lang="en-SG" sz="600" dirty="0" err="1">
                          <a:latin typeface="Arial Nova Cond" panose="020B0506020202020204" pitchFamily="34" charset="0"/>
                        </a:rPr>
                        <a:t>F</a:t>
                      </a:r>
                      <a:r>
                        <a:rPr lang="en-SG" sz="600" baseline="-25000" dirty="0" err="1">
                          <a:latin typeface="Arial Nova Cond" panose="020B0506020202020204" pitchFamily="34" charset="0"/>
                        </a:rPr>
                        <a:t>h</a:t>
                      </a:r>
                      <a:r>
                        <a:rPr lang="en-SG" sz="600" dirty="0">
                          <a:latin typeface="Arial Nova Cond" panose="020B0506020202020204" pitchFamily="34" charset="0"/>
                        </a:rPr>
                        <a:t> = </a:t>
                      </a:r>
                      <a:r>
                        <a:rPr lang="en-SG" sz="600" dirty="0" err="1">
                          <a:latin typeface="Arial Nova Cond" panose="020B0506020202020204" pitchFamily="34" charset="0"/>
                        </a:rPr>
                        <a:t>blankholder</a:t>
                      </a:r>
                      <a:r>
                        <a:rPr lang="en-SG" sz="600" dirty="0">
                          <a:latin typeface="Arial Nova Cond" panose="020B0506020202020204" pitchFamily="34" charset="0"/>
                        </a:rPr>
                        <a:t> force (N) ;Y = yield strength of sheet metal (MPa); Rd = die corner radius (mm)</a:t>
                      </a:r>
                    </a:p>
                    <a:p>
                      <a:endParaRPr lang="en-SG" sz="600" dirty="0">
                        <a:latin typeface="Arial Nova Cond" panose="020B0506020202020204" pitchFamily="34" charset="0"/>
                      </a:endParaRPr>
                    </a:p>
                    <a:p>
                      <a:endParaRPr lang="en-SG" sz="60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SG" sz="600" dirty="0">
                          <a:latin typeface="Arial Nova Cond" panose="020B0506020202020204" pitchFamily="34" charset="0"/>
                        </a:rPr>
                        <a:t> </a:t>
                      </a:r>
                      <a:r>
                        <a:rPr lang="en-SG" sz="60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Defects in Drawing Operations</a:t>
                      </a:r>
                      <a:endParaRPr lang="en-US" sz="600" b="0" dirty="0">
                        <a:solidFill>
                          <a:srgbClr val="C00000"/>
                        </a:solidFill>
                        <a:latin typeface="Arial Nova Cond" panose="020B0506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12241"/>
                  </a:ext>
                </a:extLst>
              </a:tr>
              <a:tr h="3188566">
                <a:tc rowSpan="3">
                  <a:txBody>
                    <a:bodyPr/>
                    <a:lstStyle/>
                    <a:p>
                      <a:r>
                        <a:rPr lang="en-SG" sz="600" b="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Investment Casting (aka lost wax process) </a:t>
                      </a:r>
                      <a:r>
                        <a:rPr lang="en-SG" sz="600" b="0" dirty="0">
                          <a:latin typeface="Arial Nova Cond" panose="020B0506020202020204" pitchFamily="34" charset="0"/>
                        </a:rPr>
                        <a:t>- 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pattern made of wax coated with refractory material to make mold → wax is melted away prior to pouring molten metal; precision casting process → high accuracy/intricate details</a:t>
                      </a:r>
                    </a:p>
                    <a:p>
                      <a:r>
                        <a:rPr lang="en-US" sz="600" b="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Steps</a:t>
                      </a:r>
                      <a:r>
                        <a:rPr lang="en-US" sz="600" b="0" dirty="0">
                          <a:latin typeface="Arial Nova Cond" panose="020B0506020202020204" pitchFamily="34" charset="0"/>
                        </a:rPr>
                        <a:t> – (1)</a:t>
                      </a:r>
                      <a:r>
                        <a:rPr lang="en-SG" sz="600" dirty="0">
                          <a:latin typeface="Arial Nova Cond" panose="020B0506020202020204" pitchFamily="34" charset="0"/>
                        </a:rPr>
                        <a:t>Wax patterns produced; (2) 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Several patterns are attached to a sprue → pattern tree; (3) coat tree with thin layer of refractory material (slurry; e.g. silicon compotes); (4) full mold formed by covering the coated tree with sufficient refractory material (make it rigid); (5) mold is held in an inverted position, heated to melt the wax &amp; permit it to drip out of the cavity; (6) mold is preheated to a high temp., molten metal poured → solidifies; (7) The mold is broken away from finished casting and parts are separated from the sprue</a:t>
                      </a:r>
                    </a:p>
                    <a:p>
                      <a:r>
                        <a:rPr lang="en-US" sz="600" b="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Advantages </a:t>
                      </a:r>
                      <a:r>
                        <a:rPr lang="en-US" sz="600" b="0" dirty="0">
                          <a:latin typeface="Arial Nova Cond" panose="020B0506020202020204" pitchFamily="34" charset="0"/>
                        </a:rPr>
                        <a:t>– casting parts of great complexity; 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Close dimensional control &amp; good surface finish; Wax can usually be recovered for reuse; </a:t>
                      </a:r>
                      <a:r>
                        <a:rPr lang="en-SG" sz="600" dirty="0">
                          <a:latin typeface="Arial Nova Cond" panose="020B0506020202020204" pitchFamily="34" charset="0"/>
                        </a:rPr>
                        <a:t>net shape process (no machining)</a:t>
                      </a:r>
                    </a:p>
                    <a:p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Disadvantages</a:t>
                      </a:r>
                      <a:r>
                        <a:rPr lang="en-SG" sz="600" b="0" dirty="0">
                          <a:latin typeface="Arial Nova Cond" panose="020B0506020202020204" pitchFamily="34" charset="0"/>
                        </a:rPr>
                        <a:t> – many steps; expensive</a:t>
                      </a:r>
                    </a:p>
                    <a:p>
                      <a:r>
                        <a:rPr lang="en-SG" sz="600" b="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Basic Permanent </a:t>
                      </a:r>
                      <a:r>
                        <a:rPr lang="en-SG" sz="600" b="0" dirty="0" err="1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Mold</a:t>
                      </a:r>
                      <a:r>
                        <a:rPr lang="en-SG" sz="600" b="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 Process </a:t>
                      </a:r>
                      <a:r>
                        <a:rPr lang="en-SG" sz="600" b="0" dirty="0">
                          <a:latin typeface="Arial Nova Cond" panose="020B0506020202020204" pitchFamily="34" charset="0"/>
                        </a:rPr>
                        <a:t>- 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Molds used for casting lower melting point alloys are commonly made of steel or cast iron; for casting steel must be made of refractory material (due to high pouring temp.)</a:t>
                      </a:r>
                    </a:p>
                    <a:p>
                      <a:r>
                        <a:rPr lang="en-US" sz="600" b="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Steps</a:t>
                      </a:r>
                      <a:r>
                        <a:rPr lang="en-US" sz="600" b="0" dirty="0">
                          <a:latin typeface="Arial Nova Cond" panose="020B0506020202020204" pitchFamily="34" charset="0"/>
                        </a:rPr>
                        <a:t> – (1) 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mold is preheated &amp;</a:t>
                      </a:r>
                    </a:p>
                    <a:p>
                      <a:r>
                        <a:rPr lang="en-US" sz="600" dirty="0">
                          <a:latin typeface="Arial Nova Cond" panose="020B0506020202020204" pitchFamily="34" charset="0"/>
                        </a:rPr>
                        <a:t>coated for lubrication &amp; heat </a:t>
                      </a:r>
                    </a:p>
                    <a:p>
                      <a:r>
                        <a:rPr lang="en-US" sz="600" dirty="0">
                          <a:latin typeface="Arial Nova Cond" panose="020B0506020202020204" pitchFamily="34" charset="0"/>
                        </a:rPr>
                        <a:t>dissipation; (2) Cores (if any) are </a:t>
                      </a:r>
                    </a:p>
                    <a:p>
                      <a:r>
                        <a:rPr lang="en-US" sz="600" dirty="0">
                          <a:latin typeface="Arial Nova Cond" panose="020B0506020202020204" pitchFamily="34" charset="0"/>
                        </a:rPr>
                        <a:t>inserted and mold is closed; </a:t>
                      </a:r>
                    </a:p>
                    <a:p>
                      <a:r>
                        <a:rPr lang="en-US" sz="600" dirty="0">
                          <a:latin typeface="Arial Nova Cond" panose="020B0506020202020204" pitchFamily="34" charset="0"/>
                        </a:rPr>
                        <a:t>(3) Molten metal is poured into </a:t>
                      </a:r>
                    </a:p>
                    <a:p>
                      <a:r>
                        <a:rPr lang="en-US" sz="600" dirty="0">
                          <a:latin typeface="Arial Nova Cond" panose="020B0506020202020204" pitchFamily="34" charset="0"/>
                        </a:rPr>
                        <a:t>the mold, where it solidifies</a:t>
                      </a:r>
                    </a:p>
                    <a:p>
                      <a:r>
                        <a:rPr lang="en-US" sz="600" b="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Advantages </a:t>
                      </a:r>
                      <a:r>
                        <a:rPr lang="en-US" sz="600" b="0" dirty="0">
                          <a:latin typeface="Arial Nova Cond" panose="020B0506020202020204" pitchFamily="34" charset="0"/>
                        </a:rPr>
                        <a:t>– 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Good dimensional control &amp; surface finish; Rapid solidification caused by the metal mold results in a finer grain structure, so castings are stronger</a:t>
                      </a:r>
                      <a:endParaRPr lang="en-US" sz="600" b="0" dirty="0"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Disadvantages</a:t>
                      </a:r>
                      <a:r>
                        <a:rPr lang="en-SG" sz="600" b="0" dirty="0">
                          <a:latin typeface="Arial Nova Cond" panose="020B0506020202020204" pitchFamily="34" charset="0"/>
                        </a:rPr>
                        <a:t> – 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limited to metals of lower melting point; Simpler part geometries compared to sand casting because of the need to open the mold; High mold cost</a:t>
                      </a:r>
                    </a:p>
                    <a:p>
                      <a:r>
                        <a:rPr lang="en-SG" sz="600" b="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Applications</a:t>
                      </a:r>
                      <a:r>
                        <a:rPr lang="en-SG" sz="600" b="0" dirty="0">
                          <a:latin typeface="Arial Nova Cond" panose="020B0506020202020204" pitchFamily="34" charset="0"/>
                        </a:rPr>
                        <a:t> – high </a:t>
                      </a:r>
                      <a:r>
                        <a:rPr lang="en-SG" sz="600" b="0" dirty="0" err="1">
                          <a:latin typeface="Arial Nova Cond" panose="020B0506020202020204" pitchFamily="34" charset="0"/>
                        </a:rPr>
                        <a:t>mold</a:t>
                      </a:r>
                      <a:r>
                        <a:rPr lang="en-SG" sz="600" b="0" dirty="0">
                          <a:latin typeface="Arial Nova Cond" panose="020B0506020202020204" pitchFamily="34" charset="0"/>
                        </a:rPr>
                        <a:t> cost 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→ best suited to high volume production; automated; Metals commonly cast: aluminum, magnesium, copper-base alloys, and cast iron (NO steel → pouring temp too high)</a:t>
                      </a:r>
                    </a:p>
                    <a:p>
                      <a:r>
                        <a:rPr lang="en-US" sz="600" b="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Die Casting </a:t>
                      </a:r>
                      <a:r>
                        <a:rPr lang="en-US" sz="600" b="0" dirty="0">
                          <a:latin typeface="Arial Nova Cond" panose="020B0506020202020204" pitchFamily="34" charset="0"/>
                        </a:rPr>
                        <a:t>- 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permanent mold casting process in which molten metal is injected into mold cavity </a:t>
                      </a:r>
                      <a:r>
                        <a:rPr lang="en-US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under high pressure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; Pressure is maintained during solidification, then the mold is opened and the part is removed</a:t>
                      </a:r>
                    </a:p>
                    <a:p>
                      <a:r>
                        <a:rPr lang="en-US" sz="600" b="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Hot-Chamber Die Casting </a:t>
                      </a:r>
                      <a:r>
                        <a:rPr lang="en-US" sz="600" b="0" dirty="0">
                          <a:latin typeface="Arial Nova Cond" panose="020B0506020202020204" pitchFamily="34" charset="0"/>
                        </a:rPr>
                        <a:t>– 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Metal is melted in a container, </a:t>
                      </a:r>
                    </a:p>
                    <a:p>
                      <a:r>
                        <a:rPr lang="en-US" sz="600" dirty="0">
                          <a:latin typeface="Arial Nova Cond" panose="020B0506020202020204" pitchFamily="34" charset="0"/>
                        </a:rPr>
                        <a:t>piston injects liquid metal under high pressure into the die; high production rates; low melting-point metals that do </a:t>
                      </a:r>
                    </a:p>
                    <a:p>
                      <a:r>
                        <a:rPr lang="en-US" sz="600" dirty="0">
                          <a:latin typeface="Arial Nova Cond" panose="020B0506020202020204" pitchFamily="34" charset="0"/>
                        </a:rPr>
                        <a:t>not chemically attack the plunger and other mechanical components; Casting metals: zinc, tin, lead, &amp; magnesium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Cold-Chamber Die Casting </a:t>
                      </a:r>
                      <a:r>
                        <a:rPr lang="en-US" sz="600" b="0" dirty="0">
                          <a:latin typeface="Arial Nova Cond" panose="020B0506020202020204" pitchFamily="34" charset="0"/>
                        </a:rPr>
                        <a:t>– 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Molten metal poured into unheated chamber from external melting container, and a piston injects metal under high pressure into die cavity; High production rate(not as fast as hot-chamber due to pouring step; Casting metals: aluminum, brass, and magnesium alloys; Can be used on low melting-point alloys (zinc, tin, lead) → hot-chamber process would be more advantageous for those alloys.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Molds for Die casting </a:t>
                      </a:r>
                      <a:r>
                        <a:rPr lang="en-US" sz="600" b="0" dirty="0">
                          <a:latin typeface="Arial Nova Cond" panose="020B0506020202020204" pitchFamily="34" charset="0"/>
                        </a:rPr>
                        <a:t>– made of tool/mold/maraging steel; tungsten/molybdenum used to die cast iron/steel; ejector pins required to remove part from die when opened; use lubricants to prevent sticking &amp; better heat transfer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r>
                        <a:rPr lang="en-SG" sz="60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Stress-strain relationships </a:t>
                      </a:r>
                      <a:r>
                        <a:rPr lang="en-SG" sz="600" dirty="0">
                          <a:latin typeface="Arial Nova Cond" panose="020B0506020202020204" pitchFamily="34" charset="0"/>
                        </a:rPr>
                        <a:t>– </a:t>
                      </a:r>
                      <a:r>
                        <a:rPr lang="en-SG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types of static stress</a:t>
                      </a:r>
                      <a:r>
                        <a:rPr lang="en-SG" sz="600" dirty="0">
                          <a:latin typeface="Arial Nova Cond" panose="020B0506020202020204" pitchFamily="34" charset="0"/>
                        </a:rPr>
                        <a:t>: </a:t>
                      </a:r>
                      <a:r>
                        <a:rPr lang="en-SG" sz="600" dirty="0">
                          <a:solidFill>
                            <a:schemeClr val="accent6"/>
                          </a:solidFill>
                          <a:latin typeface="Arial Nova Cond" panose="020B0506020202020204" pitchFamily="34" charset="0"/>
                        </a:rPr>
                        <a:t>tensile</a:t>
                      </a:r>
                      <a:r>
                        <a:rPr lang="en-SG" sz="600" dirty="0">
                          <a:latin typeface="Arial Nova Cond" panose="020B0506020202020204" pitchFamily="34" charset="0"/>
                        </a:rPr>
                        <a:t>(stretching);compressive(squeezing);</a:t>
                      </a:r>
                      <a:r>
                        <a:rPr lang="en-SG" sz="600" dirty="0">
                          <a:solidFill>
                            <a:schemeClr val="accent6"/>
                          </a:solidFill>
                          <a:latin typeface="Arial Nova Cond" panose="020B0506020202020204" pitchFamily="34" charset="0"/>
                        </a:rPr>
                        <a:t>shear</a:t>
                      </a:r>
                      <a:r>
                        <a:rPr lang="en-SG" sz="600" dirty="0">
                          <a:latin typeface="Arial Nova Cond" panose="020B0506020202020204" pitchFamily="34" charset="0"/>
                        </a:rPr>
                        <a:t>(adjacent portions slide against each other)</a:t>
                      </a:r>
                    </a:p>
                    <a:p>
                      <a:r>
                        <a:rPr lang="en-US" sz="60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Stress-strain curve 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- basic relationship that describes mechanical properties for all three types</a:t>
                      </a:r>
                    </a:p>
                    <a:p>
                      <a:r>
                        <a:rPr lang="en-US" sz="60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Tensile Test – </a:t>
                      </a:r>
                    </a:p>
                    <a:p>
                      <a:r>
                        <a:rPr lang="en-US" sz="60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most common test</a:t>
                      </a:r>
                    </a:p>
                    <a:p>
                      <a:endParaRPr lang="en-US" sz="600" dirty="0">
                        <a:solidFill>
                          <a:srgbClr val="C00000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endParaRPr lang="en-US" sz="600" dirty="0">
                        <a:solidFill>
                          <a:srgbClr val="C00000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endParaRPr lang="en-US" sz="600" dirty="0">
                        <a:solidFill>
                          <a:srgbClr val="C00000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endParaRPr lang="en-US" sz="600" dirty="0">
                        <a:solidFill>
                          <a:srgbClr val="C00000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endParaRPr lang="en-US" sz="600" dirty="0">
                        <a:solidFill>
                          <a:srgbClr val="C00000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endParaRPr lang="en-US" sz="600" dirty="0">
                        <a:solidFill>
                          <a:srgbClr val="C00000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endParaRPr lang="en-US" sz="600" dirty="0">
                        <a:solidFill>
                          <a:srgbClr val="C00000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endParaRPr lang="en-US" sz="600" dirty="0">
                        <a:solidFill>
                          <a:srgbClr val="C00000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60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Tensile test sequence: 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(1) No load; (2) uniform elongation; (3) maximum load; (4) necking(dent inwards); (5) fracture (breakage); (6) putting pieces back together to measure final length</a:t>
                      </a:r>
                    </a:p>
                    <a:p>
                      <a:r>
                        <a:rPr lang="en-SG" sz="60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Stress-strain plot – </a:t>
                      </a:r>
                    </a:p>
                    <a:p>
                      <a:r>
                        <a:rPr lang="en-SG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Elastic region: 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Material </a:t>
                      </a:r>
                    </a:p>
                    <a:p>
                      <a:r>
                        <a:rPr lang="en-US" sz="600" dirty="0">
                          <a:latin typeface="Arial Nova Cond" panose="020B0506020202020204" pitchFamily="34" charset="0"/>
                        </a:rPr>
                        <a:t>returns to its original </a:t>
                      </a:r>
                    </a:p>
                    <a:p>
                      <a:r>
                        <a:rPr lang="en-US" sz="600" dirty="0">
                          <a:latin typeface="Arial Nova Cond" panose="020B0506020202020204" pitchFamily="34" charset="0"/>
                        </a:rPr>
                        <a:t>length when the stress </a:t>
                      </a:r>
                    </a:p>
                    <a:p>
                      <a:r>
                        <a:rPr lang="en-US" sz="600" dirty="0">
                          <a:latin typeface="Arial Nova Cond" panose="020B0506020202020204" pitchFamily="34" charset="0"/>
                        </a:rPr>
                        <a:t>is removed.</a:t>
                      </a:r>
                      <a:endParaRPr lang="en-SG" sz="600" dirty="0">
                        <a:solidFill>
                          <a:schemeClr val="accent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SG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Plastic region:</a:t>
                      </a:r>
                    </a:p>
                    <a:p>
                      <a:r>
                        <a:rPr lang="en-US" sz="600" dirty="0">
                          <a:latin typeface="Arial Nova Cond" panose="020B0506020202020204" pitchFamily="34" charset="0"/>
                        </a:rPr>
                        <a:t>Permanent deformation, </a:t>
                      </a:r>
                    </a:p>
                    <a:p>
                      <a:r>
                        <a:rPr lang="en-US" sz="600" dirty="0">
                          <a:latin typeface="Arial Nova Cond" panose="020B0506020202020204" pitchFamily="34" charset="0"/>
                        </a:rPr>
                        <a:t>material does not return </a:t>
                      </a:r>
                    </a:p>
                    <a:p>
                      <a:r>
                        <a:rPr lang="en-US" sz="600" dirty="0">
                          <a:latin typeface="Arial Nova Cond" panose="020B0506020202020204" pitchFamily="34" charset="0"/>
                        </a:rPr>
                        <a:t>to its original length when </a:t>
                      </a:r>
                    </a:p>
                    <a:p>
                      <a:r>
                        <a:rPr lang="en-US" sz="600" dirty="0">
                          <a:latin typeface="Arial Nova Cond" panose="020B0506020202020204" pitchFamily="34" charset="0"/>
                        </a:rPr>
                        <a:t>the stress is removed.</a:t>
                      </a:r>
                    </a:p>
                    <a:p>
                      <a:r>
                        <a:rPr lang="en-US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Strain/work hardening:</a:t>
                      </a:r>
                    </a:p>
                    <a:p>
                      <a:r>
                        <a:rPr lang="en-US" sz="600" dirty="0">
                          <a:latin typeface="Arial Nova Cond" panose="020B0506020202020204" pitchFamily="34" charset="0"/>
                        </a:rPr>
                        <a:t>metal is becoming stronger as strain increases.</a:t>
                      </a:r>
                    </a:p>
                    <a:p>
                      <a:r>
                        <a:rPr lang="en-US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Shear Properties – 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application of stresses in opposite directions on either side of a thin element: </a:t>
                      </a:r>
                    </a:p>
                    <a:p>
                      <a:r>
                        <a:rPr lang="en-US" sz="600" dirty="0">
                          <a:latin typeface="Arial Nova Cond" panose="020B0506020202020204" pitchFamily="34" charset="0"/>
                        </a:rPr>
                        <a:t>(a) shear stress and (b) shear strain.</a:t>
                      </a:r>
                    </a:p>
                    <a:p>
                      <a:endParaRPr lang="en-US" sz="600" dirty="0">
                        <a:solidFill>
                          <a:schemeClr val="accent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endParaRPr lang="en-US" sz="600" dirty="0">
                        <a:solidFill>
                          <a:schemeClr val="accent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endParaRPr lang="en-US" sz="600" dirty="0">
                        <a:solidFill>
                          <a:schemeClr val="accent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endParaRPr lang="en-US" sz="600" dirty="0">
                        <a:solidFill>
                          <a:schemeClr val="accent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endParaRPr lang="en-US" sz="600" dirty="0">
                        <a:solidFill>
                          <a:schemeClr val="accent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endParaRPr lang="en-US" sz="600" dirty="0">
                        <a:solidFill>
                          <a:schemeClr val="accent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F = applied force; A = area over which force is applied; δ = deflection of the element; and b = distance over which deflection occurs</a:t>
                      </a:r>
                    </a:p>
                    <a:p>
                      <a:r>
                        <a:rPr lang="en-US" sz="60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Typical shear stress-strain </a:t>
                      </a:r>
                    </a:p>
                    <a:p>
                      <a:r>
                        <a:rPr lang="en-US" sz="60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curve from a </a:t>
                      </a:r>
                      <a:r>
                        <a:rPr lang="en-US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torsion test</a:t>
                      </a:r>
                      <a:r>
                        <a:rPr lang="en-US" sz="60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:</a:t>
                      </a:r>
                    </a:p>
                    <a:p>
                      <a:r>
                        <a:rPr lang="en-US" sz="600" dirty="0">
                          <a:latin typeface="Arial Nova Cond" panose="020B0506020202020204" pitchFamily="34" charset="0"/>
                        </a:rPr>
                        <a:t>* Shear stress at fracture = </a:t>
                      </a:r>
                    </a:p>
                    <a:p>
                      <a:r>
                        <a:rPr lang="en-US" sz="600" dirty="0">
                          <a:latin typeface="Arial Nova Cond" panose="020B0506020202020204" pitchFamily="34" charset="0"/>
                        </a:rPr>
                        <a:t>shear strength S</a:t>
                      </a:r>
                    </a:p>
                    <a:p>
                      <a:r>
                        <a:rPr lang="en-US" sz="600" dirty="0">
                          <a:latin typeface="Arial Nova Cond" panose="020B0506020202020204" pitchFamily="34" charset="0"/>
                        </a:rPr>
                        <a:t>* Shear strength can be </a:t>
                      </a:r>
                    </a:p>
                    <a:p>
                      <a:r>
                        <a:rPr lang="en-US" sz="600" dirty="0">
                          <a:latin typeface="Arial Nova Cond" panose="020B0506020202020204" pitchFamily="34" charset="0"/>
                        </a:rPr>
                        <a:t>estimated from tensile </a:t>
                      </a:r>
                    </a:p>
                    <a:p>
                      <a:r>
                        <a:rPr lang="en-US" sz="600" dirty="0">
                          <a:latin typeface="Arial Nova Cond" panose="020B0506020202020204" pitchFamily="34" charset="0"/>
                        </a:rPr>
                        <a:t>strength: </a:t>
                      </a:r>
                      <a:r>
                        <a:rPr lang="en-US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S ≅ 0.7(TS)</a:t>
                      </a:r>
                    </a:p>
                    <a:p>
                      <a:r>
                        <a:rPr lang="en-SG" sz="60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Bulk deformation – </a:t>
                      </a:r>
                      <a:r>
                        <a:rPr lang="en-SG" sz="60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compression forces (rolling, forging, extrusion) &amp; tension force (wire/bar drawing)</a:t>
                      </a:r>
                    </a:p>
                    <a:p>
                      <a:r>
                        <a:rPr lang="en-SG" sz="60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Sheet Metalworking </a:t>
                      </a:r>
                      <a:r>
                        <a:rPr lang="en-SG" sz="60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- 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Cutting &amp; forming operations performed on relatively thin sheets of metal; Thickness of sheet metal = 0.4 mm to 6 mm (if thickness &gt; 6 mm → plate); Operations usually performed as cold working, i.e. operating temperature below 30% of the melting point of the metal (Kelvin); Most commonly used metals: low carbon steel (0.06 to 0.15% carbon).</a:t>
                      </a:r>
                      <a:endParaRPr lang="en-US" sz="60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172801"/>
                  </a:ext>
                </a:extLst>
              </a:tr>
              <a:tr h="419547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60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Cutting Force Calculations – determine press size(tonnage)</a:t>
                      </a:r>
                      <a:endParaRPr lang="en-US" sz="60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60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60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t = sheet thickness</a:t>
                      </a:r>
                      <a:r>
                        <a:rPr lang="en-US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, </a:t>
                      </a:r>
                      <a:r>
                        <a:rPr lang="en-US" sz="600" dirty="0">
                          <a:solidFill>
                            <a:schemeClr val="accent2"/>
                          </a:solidFill>
                          <a:latin typeface="Arial Nova Cond" panose="020B0506020202020204" pitchFamily="34" charset="0"/>
                        </a:rPr>
                        <a:t>L = length of cut (perimeter of shape that is cut), </a:t>
                      </a:r>
                      <a:r>
                        <a:rPr lang="en-US" sz="60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S = shear strength of metal (MPa = N/mm</a:t>
                      </a:r>
                      <a:r>
                        <a:rPr lang="en-US" sz="600" baseline="3000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2</a:t>
                      </a:r>
                      <a:r>
                        <a:rPr lang="en-US" sz="60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); </a:t>
                      </a:r>
                      <a:endParaRPr lang="en-US" sz="600" dirty="0">
                        <a:solidFill>
                          <a:schemeClr val="accent2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60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Shear Angles Advantages – reduce cutting force/shock from press &amp; cutting gradually over a longer stroke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60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Other Cutting Operations  - </a:t>
                      </a:r>
                      <a:r>
                        <a:rPr lang="en-US" sz="60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Cutoff &amp; Parting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" dirty="0">
                          <a:solidFill>
                            <a:srgbClr val="C00000"/>
                          </a:solidFill>
                          <a:latin typeface="Arial Nova Cond" panose="020B0506020202020204" pitchFamily="34" charset="0"/>
                        </a:rPr>
                        <a:t>Fine blanking - 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shearing process which produces very </a:t>
                      </a:r>
                      <a:r>
                        <a:rPr lang="en-US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highly precise 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workpieces with completely smooth, tear-free sheared surfaces; </a:t>
                      </a:r>
                      <a:r>
                        <a:rPr lang="en-US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more costly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; </a:t>
                      </a:r>
                      <a:r>
                        <a:rPr lang="en-US" sz="60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triple action press </a:t>
                      </a:r>
                      <a:r>
                        <a:rPr lang="en-US" sz="600" dirty="0">
                          <a:latin typeface="Arial Nova Cond" panose="020B0506020202020204" pitchFamily="34" charset="0"/>
                        </a:rPr>
                        <a:t>(control cracks &amp; clearance 1% of sheet thickness)</a:t>
                      </a:r>
                      <a:endParaRPr lang="en-SG" sz="600" dirty="0">
                        <a:latin typeface="Arial Nova Cond" panose="020B0506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60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042762"/>
                  </a:ext>
                </a:extLst>
              </a:tr>
              <a:tr h="1194039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b="0" dirty="0">
                          <a:solidFill>
                            <a:schemeClr val="accent1"/>
                          </a:solidFill>
                          <a:latin typeface="Arial Nova Cond" panose="020B0506020202020204" pitchFamily="34" charset="0"/>
                        </a:rPr>
                        <a:t>Drawing – </a:t>
                      </a:r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forming of smooth (sheet) blanks into hollow parts; e.g. cup/box/complex-curved, hollow-shaped parts.</a:t>
                      </a:r>
                    </a:p>
                    <a:p>
                      <a:endParaRPr lang="en-US" sz="600" b="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endParaRPr lang="en-US" sz="600" b="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endParaRPr lang="en-US" sz="600" b="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endParaRPr lang="en-US" sz="600" b="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endParaRPr lang="en-US" sz="600" b="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endParaRPr lang="en-US" sz="600" b="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endParaRPr lang="en-US" sz="600" b="0" dirty="0">
                        <a:solidFill>
                          <a:schemeClr val="tx1"/>
                        </a:solidFill>
                        <a:latin typeface="Arial Nova Cond" panose="020B0506020202020204" pitchFamily="34" charset="0"/>
                      </a:endParaRP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Db = blank diameter, Rd = die radius</a:t>
                      </a:r>
                    </a:p>
                    <a:p>
                      <a:r>
                        <a:rPr lang="en-US" sz="600" b="0" dirty="0" err="1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Dp</a:t>
                      </a:r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 = punch diameter, Rp = punch radius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F = drawing force(applied at v), </a:t>
                      </a:r>
                      <a:r>
                        <a:rPr lang="en-US" sz="600" b="0" dirty="0" err="1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Fh</a:t>
                      </a:r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 = </a:t>
                      </a:r>
                      <a:r>
                        <a:rPr lang="en-US" sz="600" b="0" dirty="0" err="1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blankholder</a:t>
                      </a:r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 force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Sides of </a:t>
                      </a:r>
                      <a:r>
                        <a:rPr lang="en-US" sz="600" b="0" dirty="0" err="1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punch&amp;die</a:t>
                      </a:r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 separated by a clearance c = 1.1t</a:t>
                      </a:r>
                    </a:p>
                    <a:p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 Nova Cond" panose="020B0506020202020204" pitchFamily="34" charset="0"/>
                        </a:rPr>
                        <a:t>t = sheet thickness (c &gt;10% of sheet thickness)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91571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A331428-99F8-4778-A64D-AA6B4FE7C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7" y="8770"/>
            <a:ext cx="988907" cy="584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B3D391-4B1E-4C83-BA6E-4DC9E7B75378}"/>
              </a:ext>
            </a:extLst>
          </p:cNvPr>
          <p:cNvSpPr txBox="1"/>
          <p:nvPr/>
        </p:nvSpPr>
        <p:spPr>
          <a:xfrm>
            <a:off x="948267" y="8770"/>
            <a:ext cx="10295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" dirty="0">
                <a:solidFill>
                  <a:srgbClr val="C00000"/>
                </a:solidFill>
                <a:latin typeface="Arial Nova Cond" panose="020B0506020202020204" pitchFamily="34" charset="0"/>
              </a:rPr>
              <a:t>Dimensional accuracy &amp; finish </a:t>
            </a:r>
            <a:r>
              <a:rPr lang="en-US" sz="600" dirty="0">
                <a:latin typeface="Arial Nova Cond" panose="020B0506020202020204" pitchFamily="34" charset="0"/>
              </a:rPr>
              <a:t>→ </a:t>
            </a:r>
            <a:r>
              <a:rPr lang="en-SG" sz="600" dirty="0">
                <a:latin typeface="Arial Nova Cond" panose="020B0506020202020204" pitchFamily="34" charset="0"/>
              </a:rPr>
              <a:t>vary depends on process</a:t>
            </a:r>
          </a:p>
          <a:p>
            <a:r>
              <a:rPr lang="en-SG" sz="600" dirty="0">
                <a:solidFill>
                  <a:srgbClr val="C00000"/>
                </a:solidFill>
                <a:latin typeface="Arial Nova Cond" panose="020B0506020202020204" pitchFamily="34" charset="0"/>
              </a:rPr>
              <a:t>Sand Casting</a:t>
            </a:r>
            <a:r>
              <a:rPr lang="en-SG" sz="600" dirty="0">
                <a:latin typeface="Arial Nova Cond" panose="020B0506020202020204" pitchFamily="34" charset="0"/>
              </a:rPr>
              <a:t>: </a:t>
            </a:r>
            <a:r>
              <a:rPr lang="en-SG" sz="600" u="sng" dirty="0">
                <a:latin typeface="Arial Nova Cond" panose="020B0506020202020204" pitchFamily="34" charset="0"/>
              </a:rPr>
              <a:t>POOR</a:t>
            </a:r>
            <a:r>
              <a:rPr lang="en-SG" sz="600" dirty="0">
                <a:latin typeface="Arial Nova Cond" panose="020B0506020202020204" pitchFamily="34" charset="0"/>
              </a:rPr>
              <a:t> dimensional accuracy/finish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D53FDB-5677-44EE-8882-68131EA48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707" y="3436657"/>
            <a:ext cx="841558" cy="5172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87D993-7D37-44A3-A30E-DC8FD599E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8999" y="493065"/>
            <a:ext cx="1579857" cy="8626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9549EB-9CB2-4ABA-B1A8-3307EE24E1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7898" y="2113281"/>
            <a:ext cx="567409" cy="6295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CB8A0A-8394-4B8D-AE51-0CF3648558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2078" y="1869637"/>
            <a:ext cx="937505" cy="9286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DE7DAAA-A564-44EA-922B-0BB3EC82FF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8507" y="3085022"/>
            <a:ext cx="1038773" cy="10826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15DBE5E-D9AF-418A-AAC9-903CA31D88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3067" y="4556564"/>
            <a:ext cx="646625" cy="54858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A74ECA9-E611-49CD-AFE7-3C41A167B1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8262" y="4561267"/>
            <a:ext cx="464971" cy="49308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584A5CC-8F59-48E6-9835-8C185171B7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99554" y="4623502"/>
            <a:ext cx="845330" cy="1698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2545C00-6022-41D5-AD04-0CB10899041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50251" y="4823805"/>
            <a:ext cx="887512" cy="1698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8D03268-FDD4-405F-8343-EE5C9BBDE33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98553" y="5256163"/>
            <a:ext cx="887512" cy="75550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8A730D0-ADFD-4318-9DED-457C67D8D5C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6434"/>
          <a:stretch/>
        </p:blipFill>
        <p:spPr>
          <a:xfrm>
            <a:off x="5520267" y="2044600"/>
            <a:ext cx="403955" cy="62370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3CB6E07-3017-4C51-9D2F-2340E908929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47918"/>
          <a:stretch/>
        </p:blipFill>
        <p:spPr>
          <a:xfrm>
            <a:off x="4893485" y="2047985"/>
            <a:ext cx="626782" cy="6237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3CE7D4-5999-4803-9C11-6EB54FE53DB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00536" y="2709293"/>
            <a:ext cx="923686" cy="6768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FB0CC22-3F60-46DA-8CE0-58A61579D0F1}"/>
              </a:ext>
            </a:extLst>
          </p:cNvPr>
          <p:cNvSpPr/>
          <p:nvPr/>
        </p:nvSpPr>
        <p:spPr>
          <a:xfrm>
            <a:off x="4043786" y="3364316"/>
            <a:ext cx="344003" cy="129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409AC9-024F-4C0B-8CF8-94A51DB97E1E}"/>
              </a:ext>
            </a:extLst>
          </p:cNvPr>
          <p:cNvSpPr txBox="1"/>
          <p:nvPr/>
        </p:nvSpPr>
        <p:spPr>
          <a:xfrm>
            <a:off x="4035846" y="3336667"/>
            <a:ext cx="3619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" dirty="0">
                <a:latin typeface="Arial Nova Cond" panose="020B0506020202020204" pitchFamily="34" charset="0"/>
              </a:rPr>
              <a:t>c = at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5D13A68-B7CB-46EF-9435-25F54AC57A6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28748" y="3662862"/>
            <a:ext cx="641083" cy="5048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D269251-C07D-470B-961E-00B60A40FEC3}"/>
              </a:ext>
            </a:extLst>
          </p:cNvPr>
          <p:cNvSpPr txBox="1"/>
          <p:nvPr/>
        </p:nvSpPr>
        <p:spPr>
          <a:xfrm>
            <a:off x="4695614" y="3405843"/>
            <a:ext cx="133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</a:pPr>
            <a:r>
              <a:rPr lang="en-US" sz="600" dirty="0">
                <a:solidFill>
                  <a:schemeClr val="accent1"/>
                </a:solidFill>
                <a:latin typeface="Arial Nova Cond" panose="020B0506020202020204" pitchFamily="34" charset="0"/>
              </a:rPr>
              <a:t>Punching</a:t>
            </a:r>
            <a:r>
              <a:rPr lang="en-US" sz="600" dirty="0">
                <a:latin typeface="Arial Nova Cond" panose="020B0506020202020204" pitchFamily="34" charset="0"/>
              </a:rPr>
              <a:t> (hole size = Punch size D</a:t>
            </a:r>
            <a:r>
              <a:rPr lang="en-US" sz="600" baseline="-25000" dirty="0">
                <a:latin typeface="Arial Nova Cond" panose="020B0506020202020204" pitchFamily="34" charset="0"/>
              </a:rPr>
              <a:t>h</a:t>
            </a:r>
            <a:r>
              <a:rPr lang="en-US" sz="600" dirty="0">
                <a:latin typeface="Arial Nova Cond" panose="020B0506020202020204" pitchFamily="34" charset="0"/>
              </a:rPr>
              <a:t>); </a:t>
            </a:r>
          </a:p>
          <a:p>
            <a:pPr marL="0" indent="0">
              <a:buFontTx/>
              <a:buNone/>
            </a:pPr>
            <a:r>
              <a:rPr lang="en-US" sz="600" dirty="0">
                <a:solidFill>
                  <a:schemeClr val="accent1"/>
                </a:solidFill>
                <a:latin typeface="Arial Nova Cond" panose="020B0506020202020204" pitchFamily="34" charset="0"/>
              </a:rPr>
              <a:t>Blanking</a:t>
            </a:r>
            <a:r>
              <a:rPr lang="en-US" sz="600" dirty="0">
                <a:latin typeface="Arial Nova Cond" panose="020B0506020202020204" pitchFamily="34" charset="0"/>
              </a:rPr>
              <a:t> (blank size = Die size D</a:t>
            </a:r>
            <a:r>
              <a:rPr lang="en-US" sz="600" baseline="-25000" dirty="0">
                <a:latin typeface="Arial Nova Cond" panose="020B0506020202020204" pitchFamily="34" charset="0"/>
              </a:rPr>
              <a:t>b</a:t>
            </a:r>
            <a:r>
              <a:rPr lang="en-US" sz="600" dirty="0">
                <a:latin typeface="Arial Nova Cond" panose="020B0506020202020204" pitchFamily="34" charset="0"/>
              </a:rPr>
              <a:t>)</a:t>
            </a:r>
          </a:p>
          <a:p>
            <a:r>
              <a:rPr lang="en-US" sz="600" dirty="0">
                <a:solidFill>
                  <a:schemeClr val="accent1"/>
                </a:solidFill>
                <a:latin typeface="Arial Nova Cond" panose="020B0506020202020204" pitchFamily="34" charset="0"/>
              </a:rPr>
              <a:t>* D</a:t>
            </a:r>
            <a:r>
              <a:rPr lang="en-US" sz="600" baseline="-25000" dirty="0">
                <a:solidFill>
                  <a:schemeClr val="accent1"/>
                </a:solidFill>
                <a:latin typeface="Arial Nova Cond" panose="020B0506020202020204" pitchFamily="34" charset="0"/>
              </a:rPr>
              <a:t>b</a:t>
            </a:r>
            <a:r>
              <a:rPr lang="en-US" sz="600" dirty="0">
                <a:solidFill>
                  <a:schemeClr val="accent1"/>
                </a:solidFill>
                <a:latin typeface="Arial Nova Cond" panose="020B0506020202020204" pitchFamily="34" charset="0"/>
              </a:rPr>
              <a:t>=D</a:t>
            </a:r>
            <a:r>
              <a:rPr lang="en-US" sz="600" baseline="-25000" dirty="0">
                <a:solidFill>
                  <a:schemeClr val="accent1"/>
                </a:solidFill>
                <a:latin typeface="Arial Nova Cond" panose="020B0506020202020204" pitchFamily="34" charset="0"/>
              </a:rPr>
              <a:t>h</a:t>
            </a:r>
            <a:r>
              <a:rPr lang="en-US" sz="600" dirty="0">
                <a:solidFill>
                  <a:schemeClr val="accent1"/>
                </a:solidFill>
                <a:latin typeface="Arial Nova Cond" panose="020B0506020202020204" pitchFamily="34" charset="0"/>
              </a:rPr>
              <a:t>+2(c)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BE4EC5-F226-407C-ADE9-5C46091E799C}"/>
              </a:ext>
            </a:extLst>
          </p:cNvPr>
          <p:cNvCxnSpPr/>
          <p:nvPr/>
        </p:nvCxnSpPr>
        <p:spPr>
          <a:xfrm>
            <a:off x="4710113" y="3846513"/>
            <a:ext cx="654737" cy="20478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BB84CC-6774-46ED-A7E3-813813130DB7}"/>
              </a:ext>
            </a:extLst>
          </p:cNvPr>
          <p:cNvSpPr txBox="1"/>
          <p:nvPr/>
        </p:nvSpPr>
        <p:spPr>
          <a:xfrm>
            <a:off x="5571972" y="2798318"/>
            <a:ext cx="51098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" dirty="0">
                <a:latin typeface="Arial Nova Cond" panose="020B0506020202020204" pitchFamily="34" charset="0"/>
              </a:rPr>
              <a:t>penetration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421B9C-F44F-4C17-AE6D-E1C122773709}"/>
              </a:ext>
            </a:extLst>
          </p:cNvPr>
          <p:cNvCxnSpPr>
            <a:cxnSpLocks/>
          </p:cNvCxnSpPr>
          <p:nvPr/>
        </p:nvCxnSpPr>
        <p:spPr>
          <a:xfrm flipH="1">
            <a:off x="5520269" y="2902120"/>
            <a:ext cx="198398" cy="500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2C670D1-8E51-4548-BD27-7A1B097D8D0A}"/>
              </a:ext>
            </a:extLst>
          </p:cNvPr>
          <p:cNvSpPr txBox="1"/>
          <p:nvPr/>
        </p:nvSpPr>
        <p:spPr>
          <a:xfrm>
            <a:off x="4934820" y="2667778"/>
            <a:ext cx="351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" dirty="0">
                <a:latin typeface="Arial Nova Cond" panose="020B0506020202020204" pitchFamily="34" charset="0"/>
              </a:rPr>
              <a:t>Fracture</a:t>
            </a:r>
          </a:p>
          <a:p>
            <a:r>
              <a:rPr lang="en-SG" sz="400" dirty="0">
                <a:latin typeface="Arial Nova Cond" panose="020B0506020202020204" pitchFamily="34" charset="0"/>
              </a:rPr>
              <a:t>surface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5391712-E043-49E5-8F60-54AECFCC516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5110537" y="2883222"/>
            <a:ext cx="75845" cy="1484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4231969-CCD1-47F1-B180-1424CEFE345F}"/>
              </a:ext>
            </a:extLst>
          </p:cNvPr>
          <p:cNvSpPr/>
          <p:nvPr/>
        </p:nvSpPr>
        <p:spPr>
          <a:xfrm>
            <a:off x="5000536" y="2403356"/>
            <a:ext cx="185846" cy="18466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E5AEEEC-EFBF-4794-BE54-CF4EA91C27D0}"/>
              </a:ext>
            </a:extLst>
          </p:cNvPr>
          <p:cNvSpPr/>
          <p:nvPr/>
        </p:nvSpPr>
        <p:spPr>
          <a:xfrm>
            <a:off x="5800939" y="2215097"/>
            <a:ext cx="56667" cy="5784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826B17-4CE5-4631-9651-6AF39E273D5F}"/>
              </a:ext>
            </a:extLst>
          </p:cNvPr>
          <p:cNvSpPr txBox="1"/>
          <p:nvPr/>
        </p:nvSpPr>
        <p:spPr>
          <a:xfrm>
            <a:off x="4054377" y="4798230"/>
            <a:ext cx="88680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00" dirty="0">
                <a:latin typeface="Arial Nova Cond" panose="020B0506020202020204" pitchFamily="34" charset="0"/>
              </a:rPr>
              <a:t>F = S t L = 0.7(TS) t 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724ABB5-967E-427A-9F7B-5ABB491BF211}"/>
              </a:ext>
            </a:extLst>
          </p:cNvPr>
          <p:cNvSpPr/>
          <p:nvPr/>
        </p:nvSpPr>
        <p:spPr>
          <a:xfrm>
            <a:off x="4054378" y="4825879"/>
            <a:ext cx="886803" cy="129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286576-74AF-490F-9DB4-DDFBA32584E7}"/>
              </a:ext>
            </a:extLst>
          </p:cNvPr>
          <p:cNvSpPr txBox="1"/>
          <p:nvPr/>
        </p:nvSpPr>
        <p:spPr>
          <a:xfrm>
            <a:off x="5000536" y="4758646"/>
            <a:ext cx="886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00" dirty="0">
                <a:solidFill>
                  <a:schemeClr val="accent2"/>
                </a:solidFill>
                <a:latin typeface="Arial Nova Cond" panose="020B0506020202020204" pitchFamily="34" charset="0"/>
              </a:rPr>
              <a:t>* Refer to blank/punch image above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029F915-272E-4084-9DFB-509F522F244E}"/>
              </a:ext>
            </a:extLst>
          </p:cNvPr>
          <p:cNvCxnSpPr>
            <a:cxnSpLocks/>
          </p:cNvCxnSpPr>
          <p:nvPr/>
        </p:nvCxnSpPr>
        <p:spPr>
          <a:xfrm flipV="1">
            <a:off x="5018629" y="4893722"/>
            <a:ext cx="180669" cy="10345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7EE26317-57CF-46E1-8C9C-E278549F096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76386" y="5829824"/>
            <a:ext cx="1946453" cy="61359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D8A4FCE6-03B3-448D-A148-9FF815F8F48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14233" y="228474"/>
            <a:ext cx="937154" cy="573768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136BDF96-6D49-4737-80E5-0B934D226D8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28575" y="1262988"/>
            <a:ext cx="565493" cy="51927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1A40229-6041-4CEA-A961-E80CAAFB783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594068" y="1317423"/>
            <a:ext cx="1293993" cy="55221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EC19EC1-29DD-4499-B541-237FAD25AC26}"/>
              </a:ext>
            </a:extLst>
          </p:cNvPr>
          <p:cNvSpPr txBox="1"/>
          <p:nvPr/>
        </p:nvSpPr>
        <p:spPr>
          <a:xfrm>
            <a:off x="6931350" y="753716"/>
            <a:ext cx="1113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C00000"/>
                </a:solidFill>
                <a:latin typeface="Arial Nova Cond" panose="020B0506020202020204" pitchFamily="34" charset="0"/>
              </a:rPr>
              <a:t>Edge bending </a:t>
            </a:r>
            <a:r>
              <a:rPr lang="en-US" sz="600" dirty="0">
                <a:latin typeface="Arial Nova Cond" panose="020B0506020202020204" pitchFamily="34" charset="0"/>
              </a:rPr>
              <a:t>- performed with a wiping die</a:t>
            </a:r>
          </a:p>
          <a:p>
            <a:r>
              <a:rPr lang="en-US" sz="600" dirty="0">
                <a:latin typeface="Arial Nova Cond" panose="020B0506020202020204" pitchFamily="34" charset="0"/>
              </a:rPr>
              <a:t>* High production quantity</a:t>
            </a:r>
          </a:p>
          <a:p>
            <a:r>
              <a:rPr lang="en-US" sz="600" dirty="0">
                <a:latin typeface="Arial Nova Cond" panose="020B0506020202020204" pitchFamily="34" charset="0"/>
              </a:rPr>
              <a:t>* more complicated &amp; costly (especially if angle &gt; 90°). </a:t>
            </a:r>
            <a:endParaRPr lang="en-SG" sz="600" dirty="0">
              <a:latin typeface="Arial Nova Cond" panose="020B0506020202020204" pitchFamily="34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B21470D-6EDF-4514-8968-1F802AA907A8}"/>
              </a:ext>
            </a:extLst>
          </p:cNvPr>
          <p:cNvCxnSpPr/>
          <p:nvPr/>
        </p:nvCxnSpPr>
        <p:spPr>
          <a:xfrm>
            <a:off x="6148973" y="1262988"/>
            <a:ext cx="154030" cy="12572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2A2D51E-9197-455E-B004-FCA03036920B}"/>
              </a:ext>
            </a:extLst>
          </p:cNvPr>
          <p:cNvCxnSpPr>
            <a:cxnSpLocks/>
          </p:cNvCxnSpPr>
          <p:nvPr/>
        </p:nvCxnSpPr>
        <p:spPr>
          <a:xfrm flipH="1">
            <a:off x="7322536" y="1262988"/>
            <a:ext cx="22003" cy="20396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D1DF16C7-E5DC-4289-8E74-F4A65F06E46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028575" y="1982133"/>
            <a:ext cx="1751105" cy="1012748"/>
          </a:xfrm>
          <a:prstGeom prst="rect">
            <a:avLst/>
          </a:prstGeom>
        </p:spPr>
      </p:pic>
      <p:sp>
        <p:nvSpPr>
          <p:cNvPr id="79" name="Right Brace 78">
            <a:extLst>
              <a:ext uri="{FF2B5EF4-FFF2-40B4-BE49-F238E27FC236}">
                <a16:creationId xmlns:a16="http://schemas.microsoft.com/office/drawing/2014/main" id="{93949165-1B1A-4929-9174-87ED237D2A2B}"/>
              </a:ext>
            </a:extLst>
          </p:cNvPr>
          <p:cNvSpPr/>
          <p:nvPr/>
        </p:nvSpPr>
        <p:spPr>
          <a:xfrm rot="5400000">
            <a:off x="6333326" y="2203512"/>
            <a:ext cx="45936" cy="201264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Right Brace 79">
            <a:extLst>
              <a:ext uri="{FF2B5EF4-FFF2-40B4-BE49-F238E27FC236}">
                <a16:creationId xmlns:a16="http://schemas.microsoft.com/office/drawing/2014/main" id="{C7096102-88F1-420C-8301-0F085AF29C96}"/>
              </a:ext>
            </a:extLst>
          </p:cNvPr>
          <p:cNvSpPr/>
          <p:nvPr/>
        </p:nvSpPr>
        <p:spPr>
          <a:xfrm rot="16200000">
            <a:off x="6641969" y="1989681"/>
            <a:ext cx="45936" cy="201264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091B65D-AB01-418B-8AD2-BB953CC13B1A}"/>
              </a:ext>
            </a:extLst>
          </p:cNvPr>
          <p:cNvCxnSpPr>
            <a:cxnSpLocks/>
          </p:cNvCxnSpPr>
          <p:nvPr/>
        </p:nvCxnSpPr>
        <p:spPr>
          <a:xfrm flipV="1">
            <a:off x="6633910" y="2709293"/>
            <a:ext cx="110363" cy="14637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7D02DE2-EFE4-44B2-B7CC-DD7FA5FD296D}"/>
              </a:ext>
            </a:extLst>
          </p:cNvPr>
          <p:cNvCxnSpPr>
            <a:cxnSpLocks/>
          </p:cNvCxnSpPr>
          <p:nvPr/>
        </p:nvCxnSpPr>
        <p:spPr>
          <a:xfrm>
            <a:off x="6695106" y="2958053"/>
            <a:ext cx="236244" cy="7360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00538A5-D2F9-498D-A650-87123481D844}"/>
              </a:ext>
            </a:extLst>
          </p:cNvPr>
          <p:cNvSpPr txBox="1"/>
          <p:nvPr/>
        </p:nvSpPr>
        <p:spPr>
          <a:xfrm>
            <a:off x="6039197" y="2304144"/>
            <a:ext cx="64521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500" dirty="0">
                <a:solidFill>
                  <a:schemeClr val="accent2"/>
                </a:solidFill>
              </a:rPr>
              <a:t>Convert to radian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B3C3A9C-FE45-4B5A-99CC-2583A4E48C71}"/>
              </a:ext>
            </a:extLst>
          </p:cNvPr>
          <p:cNvSpPr txBox="1"/>
          <p:nvPr/>
        </p:nvSpPr>
        <p:spPr>
          <a:xfrm>
            <a:off x="6255662" y="1919860"/>
            <a:ext cx="88644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500" dirty="0">
                <a:solidFill>
                  <a:schemeClr val="accent2"/>
                </a:solidFill>
              </a:rPr>
              <a:t>Position of neutral axis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D448FC8-3828-4DEF-B349-397A6F931A14}"/>
              </a:ext>
            </a:extLst>
          </p:cNvPr>
          <p:cNvSpPr txBox="1"/>
          <p:nvPr/>
        </p:nvSpPr>
        <p:spPr>
          <a:xfrm>
            <a:off x="6546920" y="2573538"/>
            <a:ext cx="53120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500" b="1" dirty="0">
                <a:solidFill>
                  <a:schemeClr val="accent2"/>
                </a:solidFill>
              </a:rPr>
              <a:t>little</a:t>
            </a:r>
            <a:r>
              <a:rPr lang="en-SG" sz="500" dirty="0">
                <a:solidFill>
                  <a:schemeClr val="accent2"/>
                </a:solidFill>
              </a:rPr>
              <a:t> stretch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09BE86E-CFA6-462D-9AC8-49A0154F344C}"/>
              </a:ext>
            </a:extLst>
          </p:cNvPr>
          <p:cNvSpPr txBox="1"/>
          <p:nvPr/>
        </p:nvSpPr>
        <p:spPr>
          <a:xfrm>
            <a:off x="6834217" y="2945435"/>
            <a:ext cx="57486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500" b="1" dirty="0">
                <a:solidFill>
                  <a:schemeClr val="accent2"/>
                </a:solidFill>
              </a:rPr>
              <a:t>Large</a:t>
            </a:r>
            <a:r>
              <a:rPr lang="en-SG" sz="500" dirty="0">
                <a:solidFill>
                  <a:schemeClr val="accent2"/>
                </a:solidFill>
              </a:rPr>
              <a:t> stretch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B70577CF-3ABC-4361-A106-E4E46B5DAB6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183924" y="3988392"/>
            <a:ext cx="667463" cy="275461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EA48E671-B1BB-4C54-89AA-9588C9C7484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843329" y="4441360"/>
            <a:ext cx="1012249" cy="553154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CE5CC50B-142B-461E-BBA6-6D8EDE416CA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031585" y="5347187"/>
            <a:ext cx="735017" cy="613594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21F616FF-E804-42AE-B93E-6DC500F80A0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812522" y="5516510"/>
            <a:ext cx="465290" cy="400712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30686040-0C4A-48DD-B6E9-BB2F0E4A8A9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487944" y="5480939"/>
            <a:ext cx="274572" cy="436283"/>
          </a:xfrm>
          <a:prstGeom prst="rect">
            <a:avLst/>
          </a:prstGeom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E02D3E-B3B0-4133-9FDD-1E8094FD0288}"/>
              </a:ext>
            </a:extLst>
          </p:cNvPr>
          <p:cNvCxnSpPr/>
          <p:nvPr/>
        </p:nvCxnSpPr>
        <p:spPr>
          <a:xfrm>
            <a:off x="7288306" y="5699080"/>
            <a:ext cx="19963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2" name="Picture 121">
            <a:extLst>
              <a:ext uri="{FF2B5EF4-FFF2-40B4-BE49-F238E27FC236}">
                <a16:creationId xmlns:a16="http://schemas.microsoft.com/office/drawing/2014/main" id="{1E696C25-8367-4397-A122-E1ABDB806B3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012187" y="3069143"/>
            <a:ext cx="1775669" cy="635110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92594479-D060-4995-B88A-C2FBDEB1C416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62145" y="4123422"/>
            <a:ext cx="804698" cy="292834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69C8F9F5-9649-4C3E-BD8B-F14D2755E42C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012187" y="5161203"/>
            <a:ext cx="1053255" cy="185984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E6AD5538-9444-42BC-BEE6-08BC8A79B770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012187" y="5440389"/>
            <a:ext cx="1695363" cy="805250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1E4F1F3A-8FE2-4BB1-8B63-B6BFA92BB8A6}"/>
              </a:ext>
            </a:extLst>
          </p:cNvPr>
          <p:cNvSpPr txBox="1"/>
          <p:nvPr/>
        </p:nvSpPr>
        <p:spPr>
          <a:xfrm>
            <a:off x="8957391" y="5185970"/>
            <a:ext cx="101420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>
                <a:solidFill>
                  <a:schemeClr val="accent2"/>
                </a:solidFill>
                <a:latin typeface="Arial Nova Cond" panose="020B0506020202020204" pitchFamily="34" charset="0"/>
              </a:rPr>
              <a:t>sheet metal produced by rolling</a:t>
            </a:r>
            <a:endParaRPr lang="en-SG" sz="500" dirty="0">
              <a:solidFill>
                <a:schemeClr val="accent2"/>
              </a:solidFill>
              <a:latin typeface="Arial Nova Cond" panose="020B0506020202020204" pitchFamily="34" charset="0"/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E7644B-D95D-4BC3-B03A-C1B2FA0A28F2}"/>
              </a:ext>
            </a:extLst>
          </p:cNvPr>
          <p:cNvCxnSpPr>
            <a:cxnSpLocks/>
          </p:cNvCxnSpPr>
          <p:nvPr/>
        </p:nvCxnSpPr>
        <p:spPr>
          <a:xfrm flipV="1">
            <a:off x="9342550" y="5335491"/>
            <a:ext cx="46453" cy="15998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976A1F6-E508-4B2D-A3F5-667501E5E666}"/>
              </a:ext>
            </a:extLst>
          </p:cNvPr>
          <p:cNvSpPr txBox="1"/>
          <p:nvPr/>
        </p:nvSpPr>
        <p:spPr>
          <a:xfrm>
            <a:off x="1943912" y="480991"/>
            <a:ext cx="59767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0" dirty="0">
                <a:solidFill>
                  <a:srgbClr val="C00000"/>
                </a:solidFill>
                <a:latin typeface="Arial Nova Cond" panose="020B0506020202020204" pitchFamily="34" charset="0"/>
              </a:rPr>
              <a:t>Sand Casting </a:t>
            </a:r>
            <a:r>
              <a:rPr lang="en-US" sz="500" b="0" dirty="0">
                <a:latin typeface="Arial Nova Cond" panose="020B0506020202020204" pitchFamily="34" charset="0"/>
              </a:rPr>
              <a:t>– </a:t>
            </a:r>
          </a:p>
          <a:p>
            <a:r>
              <a:rPr lang="en-US" sz="500" b="0" dirty="0">
                <a:latin typeface="Arial Nova Cond" panose="020B0506020202020204" pitchFamily="34" charset="0"/>
              </a:rPr>
              <a:t>most widely </a:t>
            </a:r>
          </a:p>
          <a:p>
            <a:r>
              <a:rPr lang="en-US" sz="500" b="0" dirty="0">
                <a:latin typeface="Arial Nova Cond" panose="020B0506020202020204" pitchFamily="34" charset="0"/>
              </a:rPr>
              <a:t>used; </a:t>
            </a:r>
          </a:p>
          <a:p>
            <a:r>
              <a:rPr lang="en-US" sz="500" b="0" dirty="0">
                <a:latin typeface="Arial Nova Cond" panose="020B0506020202020204" pitchFamily="34" charset="0"/>
              </a:rPr>
              <a:t>volumetric </a:t>
            </a:r>
          </a:p>
          <a:p>
            <a:r>
              <a:rPr lang="en-US" sz="500" b="0" dirty="0">
                <a:latin typeface="Arial Nova Cond" panose="020B0506020202020204" pitchFamily="34" charset="0"/>
              </a:rPr>
              <a:t>size of pattern</a:t>
            </a:r>
          </a:p>
          <a:p>
            <a:r>
              <a:rPr lang="en-US" sz="500" b="0" dirty="0">
                <a:latin typeface="Arial Nova Cond" panose="020B0506020202020204" pitchFamily="34" charset="0"/>
              </a:rPr>
              <a:t> is bigger than</a:t>
            </a:r>
          </a:p>
          <a:p>
            <a:r>
              <a:rPr lang="en-US" sz="500" b="0" dirty="0">
                <a:latin typeface="Arial Nova Cond" panose="020B0506020202020204" pitchFamily="34" charset="0"/>
              </a:rPr>
              <a:t> cast part</a:t>
            </a:r>
            <a:endParaRPr lang="en-SG" sz="500" dirty="0"/>
          </a:p>
        </p:txBody>
      </p:sp>
    </p:spTree>
    <p:extLst>
      <p:ext uri="{BB962C8B-B14F-4D97-AF65-F5344CB8AC3E}">
        <p14:creationId xmlns:p14="http://schemas.microsoft.com/office/powerpoint/2010/main" val="1294071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1217</TotalTime>
  <Words>4675</Words>
  <Application>Microsoft Office PowerPoint</Application>
  <PresentationFormat>A4 Paper (210x297 mm)</PresentationFormat>
  <Paragraphs>471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Nova Cond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Nailah Gucon</dc:creator>
  <cp:lastModifiedBy>Nailah Gucon</cp:lastModifiedBy>
  <cp:revision>112</cp:revision>
  <cp:lastPrinted>2021-02-21T09:03:56Z</cp:lastPrinted>
  <dcterms:created xsi:type="dcterms:W3CDTF">2021-02-20T04:30:52Z</dcterms:created>
  <dcterms:modified xsi:type="dcterms:W3CDTF">2021-05-03T09:54:18Z</dcterms:modified>
</cp:coreProperties>
</file>