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7" r:id="rId3"/>
    <p:sldId id="256" r:id="rId4"/>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112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22DDD6-A7DF-4796-AAEE-18CCA43106D6}" type="datetimeFigureOut">
              <a:rPr lang="en-SG" smtClean="0"/>
              <a:t>1/5/2021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55707E71-3925-4FE7-98AB-8000AAA6B739}" type="slidenum">
              <a:rPr lang="en-SG" smtClean="0"/>
              <a:t>‹#›</a:t>
            </a:fld>
            <a:endParaRPr lang="en-SG"/>
          </a:p>
        </p:txBody>
      </p:sp>
    </p:spTree>
    <p:extLst>
      <p:ext uri="{BB962C8B-B14F-4D97-AF65-F5344CB8AC3E}">
        <p14:creationId xmlns:p14="http://schemas.microsoft.com/office/powerpoint/2010/main" val="100623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22DDD6-A7DF-4796-AAEE-18CCA43106D6}" type="datetimeFigureOut">
              <a:rPr lang="en-SG" smtClean="0"/>
              <a:t>1/5/2021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55707E71-3925-4FE7-98AB-8000AAA6B739}" type="slidenum">
              <a:rPr lang="en-SG" smtClean="0"/>
              <a:t>‹#›</a:t>
            </a:fld>
            <a:endParaRPr lang="en-SG"/>
          </a:p>
        </p:txBody>
      </p:sp>
    </p:spTree>
    <p:extLst>
      <p:ext uri="{BB962C8B-B14F-4D97-AF65-F5344CB8AC3E}">
        <p14:creationId xmlns:p14="http://schemas.microsoft.com/office/powerpoint/2010/main" val="2839148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22DDD6-A7DF-4796-AAEE-18CCA43106D6}" type="datetimeFigureOut">
              <a:rPr lang="en-SG" smtClean="0"/>
              <a:t>1/5/2021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55707E71-3925-4FE7-98AB-8000AAA6B739}" type="slidenum">
              <a:rPr lang="en-SG" smtClean="0"/>
              <a:t>‹#›</a:t>
            </a:fld>
            <a:endParaRPr lang="en-SG"/>
          </a:p>
        </p:txBody>
      </p:sp>
    </p:spTree>
    <p:extLst>
      <p:ext uri="{BB962C8B-B14F-4D97-AF65-F5344CB8AC3E}">
        <p14:creationId xmlns:p14="http://schemas.microsoft.com/office/powerpoint/2010/main" val="1871294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22DDD6-A7DF-4796-AAEE-18CCA43106D6}" type="datetimeFigureOut">
              <a:rPr lang="en-SG" smtClean="0"/>
              <a:t>1/5/2021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55707E71-3925-4FE7-98AB-8000AAA6B739}" type="slidenum">
              <a:rPr lang="en-SG" smtClean="0"/>
              <a:t>‹#›</a:t>
            </a:fld>
            <a:endParaRPr lang="en-SG"/>
          </a:p>
        </p:txBody>
      </p:sp>
    </p:spTree>
    <p:extLst>
      <p:ext uri="{BB962C8B-B14F-4D97-AF65-F5344CB8AC3E}">
        <p14:creationId xmlns:p14="http://schemas.microsoft.com/office/powerpoint/2010/main" val="3493208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22DDD6-A7DF-4796-AAEE-18CCA43106D6}" type="datetimeFigureOut">
              <a:rPr lang="en-SG" smtClean="0"/>
              <a:t>1/5/2021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55707E71-3925-4FE7-98AB-8000AAA6B739}" type="slidenum">
              <a:rPr lang="en-SG" smtClean="0"/>
              <a:t>‹#›</a:t>
            </a:fld>
            <a:endParaRPr lang="en-SG"/>
          </a:p>
        </p:txBody>
      </p:sp>
    </p:spTree>
    <p:extLst>
      <p:ext uri="{BB962C8B-B14F-4D97-AF65-F5344CB8AC3E}">
        <p14:creationId xmlns:p14="http://schemas.microsoft.com/office/powerpoint/2010/main" val="755297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22DDD6-A7DF-4796-AAEE-18CCA43106D6}" type="datetimeFigureOut">
              <a:rPr lang="en-SG" smtClean="0"/>
              <a:t>1/5/2021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55707E71-3925-4FE7-98AB-8000AAA6B739}" type="slidenum">
              <a:rPr lang="en-SG" smtClean="0"/>
              <a:t>‹#›</a:t>
            </a:fld>
            <a:endParaRPr lang="en-SG"/>
          </a:p>
        </p:txBody>
      </p:sp>
    </p:spTree>
    <p:extLst>
      <p:ext uri="{BB962C8B-B14F-4D97-AF65-F5344CB8AC3E}">
        <p14:creationId xmlns:p14="http://schemas.microsoft.com/office/powerpoint/2010/main" val="1695630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2329"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22DDD6-A7DF-4796-AAEE-18CCA43106D6}" type="datetimeFigureOut">
              <a:rPr lang="en-SG" smtClean="0"/>
              <a:t>1/5/2021</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55707E71-3925-4FE7-98AB-8000AAA6B739}" type="slidenum">
              <a:rPr lang="en-SG" smtClean="0"/>
              <a:t>‹#›</a:t>
            </a:fld>
            <a:endParaRPr lang="en-SG"/>
          </a:p>
        </p:txBody>
      </p:sp>
    </p:spTree>
    <p:extLst>
      <p:ext uri="{BB962C8B-B14F-4D97-AF65-F5344CB8AC3E}">
        <p14:creationId xmlns:p14="http://schemas.microsoft.com/office/powerpoint/2010/main" val="3294496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22DDD6-A7DF-4796-AAEE-18CCA43106D6}" type="datetimeFigureOut">
              <a:rPr lang="en-SG" smtClean="0"/>
              <a:t>1/5/2021</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55707E71-3925-4FE7-98AB-8000AAA6B739}" type="slidenum">
              <a:rPr lang="en-SG" smtClean="0"/>
              <a:t>‹#›</a:t>
            </a:fld>
            <a:endParaRPr lang="en-SG"/>
          </a:p>
        </p:txBody>
      </p:sp>
    </p:spTree>
    <p:extLst>
      <p:ext uri="{BB962C8B-B14F-4D97-AF65-F5344CB8AC3E}">
        <p14:creationId xmlns:p14="http://schemas.microsoft.com/office/powerpoint/2010/main" val="1885917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22DDD6-A7DF-4796-AAEE-18CCA43106D6}" type="datetimeFigureOut">
              <a:rPr lang="en-SG" smtClean="0"/>
              <a:t>1/5/2021</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55707E71-3925-4FE7-98AB-8000AAA6B739}" type="slidenum">
              <a:rPr lang="en-SG" smtClean="0"/>
              <a:t>‹#›</a:t>
            </a:fld>
            <a:endParaRPr lang="en-SG"/>
          </a:p>
        </p:txBody>
      </p:sp>
    </p:spTree>
    <p:extLst>
      <p:ext uri="{BB962C8B-B14F-4D97-AF65-F5344CB8AC3E}">
        <p14:creationId xmlns:p14="http://schemas.microsoft.com/office/powerpoint/2010/main" val="3228244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22DDD6-A7DF-4796-AAEE-18CCA43106D6}" type="datetimeFigureOut">
              <a:rPr lang="en-SG" smtClean="0"/>
              <a:t>1/5/2021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55707E71-3925-4FE7-98AB-8000AAA6B739}" type="slidenum">
              <a:rPr lang="en-SG" smtClean="0"/>
              <a:t>‹#›</a:t>
            </a:fld>
            <a:endParaRPr lang="en-SG"/>
          </a:p>
        </p:txBody>
      </p:sp>
    </p:spTree>
    <p:extLst>
      <p:ext uri="{BB962C8B-B14F-4D97-AF65-F5344CB8AC3E}">
        <p14:creationId xmlns:p14="http://schemas.microsoft.com/office/powerpoint/2010/main" val="1195269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22DDD6-A7DF-4796-AAEE-18CCA43106D6}" type="datetimeFigureOut">
              <a:rPr lang="en-SG" smtClean="0"/>
              <a:t>1/5/2021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55707E71-3925-4FE7-98AB-8000AAA6B739}" type="slidenum">
              <a:rPr lang="en-SG" smtClean="0"/>
              <a:t>‹#›</a:t>
            </a:fld>
            <a:endParaRPr lang="en-SG"/>
          </a:p>
        </p:txBody>
      </p:sp>
    </p:spTree>
    <p:extLst>
      <p:ext uri="{BB962C8B-B14F-4D97-AF65-F5344CB8AC3E}">
        <p14:creationId xmlns:p14="http://schemas.microsoft.com/office/powerpoint/2010/main" val="1963397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22DDD6-A7DF-4796-AAEE-18CCA43106D6}" type="datetimeFigureOut">
              <a:rPr lang="en-SG" smtClean="0"/>
              <a:t>1/5/2021</a:t>
            </a:fld>
            <a:endParaRPr lang="en-SG"/>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707E71-3925-4FE7-98AB-8000AAA6B739}" type="slidenum">
              <a:rPr lang="en-SG" smtClean="0"/>
              <a:t>‹#›</a:t>
            </a:fld>
            <a:endParaRPr lang="en-SG"/>
          </a:p>
        </p:txBody>
      </p:sp>
    </p:spTree>
    <p:extLst>
      <p:ext uri="{BB962C8B-B14F-4D97-AF65-F5344CB8AC3E}">
        <p14:creationId xmlns:p14="http://schemas.microsoft.com/office/powerpoint/2010/main" val="4330007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8A222763-1071-4A61-AAC7-C1233C05AA17}"/>
              </a:ext>
            </a:extLst>
          </p:cNvPr>
          <p:cNvGraphicFramePr>
            <a:graphicFrameLocks noGrp="1"/>
          </p:cNvGraphicFramePr>
          <p:nvPr>
            <p:extLst>
              <p:ext uri="{D42A27DB-BD31-4B8C-83A1-F6EECF244321}">
                <p14:modId xmlns:p14="http://schemas.microsoft.com/office/powerpoint/2010/main" val="511618836"/>
              </p:ext>
            </p:extLst>
          </p:nvPr>
        </p:nvGraphicFramePr>
        <p:xfrm>
          <a:off x="0" y="0"/>
          <a:ext cx="9906000" cy="685800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3071580253"/>
                    </a:ext>
                  </a:extLst>
                </a:gridCol>
                <a:gridCol w="1981200">
                  <a:extLst>
                    <a:ext uri="{9D8B030D-6E8A-4147-A177-3AD203B41FA5}">
                      <a16:colId xmlns:a16="http://schemas.microsoft.com/office/drawing/2014/main" val="1188194705"/>
                    </a:ext>
                  </a:extLst>
                </a:gridCol>
                <a:gridCol w="1981200">
                  <a:extLst>
                    <a:ext uri="{9D8B030D-6E8A-4147-A177-3AD203B41FA5}">
                      <a16:colId xmlns:a16="http://schemas.microsoft.com/office/drawing/2014/main" val="523277954"/>
                    </a:ext>
                  </a:extLst>
                </a:gridCol>
                <a:gridCol w="1981200">
                  <a:extLst>
                    <a:ext uri="{9D8B030D-6E8A-4147-A177-3AD203B41FA5}">
                      <a16:colId xmlns:a16="http://schemas.microsoft.com/office/drawing/2014/main" val="3580470117"/>
                    </a:ext>
                  </a:extLst>
                </a:gridCol>
                <a:gridCol w="1981200">
                  <a:extLst>
                    <a:ext uri="{9D8B030D-6E8A-4147-A177-3AD203B41FA5}">
                      <a16:colId xmlns:a16="http://schemas.microsoft.com/office/drawing/2014/main" val="2415963980"/>
                    </a:ext>
                  </a:extLst>
                </a:gridCol>
              </a:tblGrid>
              <a:tr h="6858000">
                <a:tc>
                  <a:txBody>
                    <a:bodyPr/>
                    <a:lstStyle/>
                    <a:p>
                      <a:r>
                        <a:rPr lang="en-SG" sz="800" b="1" dirty="0">
                          <a:latin typeface="Arial Nova Cond" panose="020B0506020202020204" pitchFamily="34" charset="0"/>
                        </a:rPr>
                        <a:t>Chapter 1: Manufacturing (Lecture 1)</a:t>
                      </a:r>
                    </a:p>
                    <a:p>
                      <a:r>
                        <a:rPr lang="en-SG" sz="800" u="sng" dirty="0">
                          <a:latin typeface="Arial Nova Cond" panose="020B0506020202020204" pitchFamily="34" charset="0"/>
                        </a:rPr>
                        <a:t>Metals</a:t>
                      </a:r>
                    </a:p>
                    <a:p>
                      <a:r>
                        <a:rPr lang="en-US" sz="800" dirty="0">
                          <a:latin typeface="Arial Nova Cond" panose="020B0506020202020204" pitchFamily="34" charset="0"/>
                        </a:rPr>
                        <a:t>&gt;&gt; usually alloys → &gt;=2 elements, at least 1 is metallic</a:t>
                      </a:r>
                    </a:p>
                    <a:p>
                      <a:r>
                        <a:rPr lang="en-US" sz="800" dirty="0">
                          <a:latin typeface="Arial Nova Cond" panose="020B0506020202020204" pitchFamily="34" charset="0"/>
                        </a:rPr>
                        <a:t>&gt;&gt; Ferrous Metal → based on iron; </a:t>
                      </a:r>
                    </a:p>
                    <a:p>
                      <a:r>
                        <a:rPr lang="en-US" sz="800" dirty="0">
                          <a:latin typeface="Arial Nova Cond" panose="020B0506020202020204" pitchFamily="34" charset="0"/>
                        </a:rPr>
                        <a:t>e.g. steel and cast iron</a:t>
                      </a:r>
                    </a:p>
                    <a:p>
                      <a:r>
                        <a:rPr lang="en-SG" sz="800" dirty="0">
                          <a:latin typeface="Arial Nova Cond" panose="020B0506020202020204" pitchFamily="34" charset="0"/>
                        </a:rPr>
                        <a:t>&gt;&gt; Nonferrous Metal </a:t>
                      </a:r>
                      <a:r>
                        <a:rPr lang="en-US" sz="800" dirty="0">
                          <a:latin typeface="Arial Nova Cond" panose="020B0506020202020204" pitchFamily="34" charset="0"/>
                        </a:rPr>
                        <a:t>→ all other metallic</a:t>
                      </a:r>
                    </a:p>
                    <a:p>
                      <a:r>
                        <a:rPr lang="en-US" sz="800" dirty="0">
                          <a:latin typeface="Arial Nova Cond" panose="020B0506020202020204" pitchFamily="34" charset="0"/>
                        </a:rPr>
                        <a:t>elements and their alloys; </a:t>
                      </a:r>
                    </a:p>
                    <a:p>
                      <a:r>
                        <a:rPr lang="en-US" sz="800" dirty="0">
                          <a:latin typeface="Arial Nova Cond" panose="020B0506020202020204" pitchFamily="34" charset="0"/>
                        </a:rPr>
                        <a:t>e.g. Aluminum, copper, nickel, silver, tin</a:t>
                      </a:r>
                    </a:p>
                    <a:p>
                      <a:endParaRPr lang="en-US" sz="800" dirty="0">
                        <a:latin typeface="Arial Nova Cond" panose="020B0506020202020204" pitchFamily="34" charset="0"/>
                      </a:endParaRPr>
                    </a:p>
                    <a:p>
                      <a:r>
                        <a:rPr lang="en-US" sz="800" u="sng" dirty="0">
                          <a:latin typeface="Arial Nova Cond" panose="020B0506020202020204" pitchFamily="34" charset="0"/>
                        </a:rPr>
                        <a:t>Polymers</a:t>
                      </a:r>
                    </a:p>
                    <a:p>
                      <a:r>
                        <a:rPr lang="en-US" sz="800" dirty="0">
                          <a:latin typeface="Arial Nova Cond" panose="020B0506020202020204" pitchFamily="34" charset="0"/>
                        </a:rPr>
                        <a:t>&gt;&gt; Compound formed of repeating structural units called </a:t>
                      </a:r>
                      <a:r>
                        <a:rPr lang="en-US" sz="800" dirty="0" err="1">
                          <a:latin typeface="Arial Nova Cond" panose="020B0506020202020204" pitchFamily="34" charset="0"/>
                        </a:rPr>
                        <a:t>mers</a:t>
                      </a:r>
                      <a:r>
                        <a:rPr lang="en-US" sz="800" dirty="0">
                          <a:latin typeface="Arial Nova Cond" panose="020B0506020202020204" pitchFamily="34" charset="0"/>
                        </a:rPr>
                        <a:t>, whose atoms share electrons to form very large molecules; consists of carbon plus &gt;=1 other element e.g. hydrogen, nitrogen, oxygen &amp; chlorine</a:t>
                      </a:r>
                    </a:p>
                    <a:p>
                      <a:r>
                        <a:rPr lang="en-US" sz="800" dirty="0">
                          <a:latin typeface="Arial Nova Cond" panose="020B0506020202020204" pitchFamily="34" charset="0"/>
                        </a:rPr>
                        <a:t>&gt;&gt; Thermoplastic polymers - can be subjected to multiple heating &amp; cooling cycles without altering molecular structure (often softens)</a:t>
                      </a:r>
                    </a:p>
                    <a:p>
                      <a:r>
                        <a:rPr lang="en-US" sz="800" dirty="0">
                          <a:latin typeface="Arial Nova Cond" panose="020B0506020202020204" pitchFamily="34" charset="0"/>
                        </a:rPr>
                        <a:t>&gt;&gt; Thermosetting polymers - molecules chemically transform into a rigid structure during curing (will harden)</a:t>
                      </a:r>
                    </a:p>
                    <a:p>
                      <a:r>
                        <a:rPr lang="en-US" sz="800" dirty="0">
                          <a:latin typeface="Arial Nova Cond" panose="020B0506020202020204" pitchFamily="34" charset="0"/>
                        </a:rPr>
                        <a:t>&gt;&gt; Elastomers - show significant elastic behavior</a:t>
                      </a:r>
                    </a:p>
                    <a:p>
                      <a:endParaRPr lang="en-US" sz="800" dirty="0">
                        <a:latin typeface="Arial Nova Cond" panose="020B0506020202020204" pitchFamily="34" charset="0"/>
                      </a:endParaRPr>
                    </a:p>
                    <a:p>
                      <a:r>
                        <a:rPr lang="en-US" sz="800" u="sng" dirty="0">
                          <a:latin typeface="Arial Nova Cond" panose="020B0506020202020204" pitchFamily="34" charset="0"/>
                        </a:rPr>
                        <a:t>Ceramics</a:t>
                      </a:r>
                    </a:p>
                    <a:p>
                      <a:r>
                        <a:rPr lang="en-US" sz="800" dirty="0">
                          <a:latin typeface="Arial Nova Cond" panose="020B0506020202020204" pitchFamily="34" charset="0"/>
                        </a:rPr>
                        <a:t>&gt;&gt; Compounds containing metallic/semi-metallic &amp; nonmetallic elements. </a:t>
                      </a:r>
                    </a:p>
                    <a:p>
                      <a:r>
                        <a:rPr lang="en-US" sz="800" dirty="0">
                          <a:latin typeface="Arial Nova Cond" panose="020B0506020202020204" pitchFamily="34" charset="0"/>
                        </a:rPr>
                        <a:t>&gt;&gt; Typical nonmetallic elements are oxygen, nitrogen, and carbon</a:t>
                      </a:r>
                    </a:p>
                    <a:p>
                      <a:r>
                        <a:rPr lang="en-US" sz="800" dirty="0">
                          <a:latin typeface="Arial Nova Cond" panose="020B0506020202020204" pitchFamily="34" charset="0"/>
                        </a:rPr>
                        <a:t>&gt;&gt; Crystalline ceramics – includes: </a:t>
                      </a:r>
                    </a:p>
                    <a:p>
                      <a:r>
                        <a:rPr lang="en-US" sz="800" dirty="0">
                          <a:latin typeface="Arial Nova Cond" panose="020B0506020202020204" pitchFamily="34" charset="0"/>
                        </a:rPr>
                        <a:t>Traditional ceramics, such as clay, and</a:t>
                      </a:r>
                    </a:p>
                    <a:p>
                      <a:r>
                        <a:rPr lang="en-US" sz="800" dirty="0">
                          <a:latin typeface="Arial Nova Cond" panose="020B0506020202020204" pitchFamily="34" charset="0"/>
                        </a:rPr>
                        <a:t>modern ceramics, such as alumina</a:t>
                      </a:r>
                    </a:p>
                    <a:p>
                      <a:r>
                        <a:rPr lang="en-US" sz="800" dirty="0">
                          <a:latin typeface="Arial Nova Cond" panose="020B0506020202020204" pitchFamily="34" charset="0"/>
                        </a:rPr>
                        <a:t>&gt;&gt; Glasses – mostly based on silica</a:t>
                      </a:r>
                    </a:p>
                    <a:p>
                      <a:endParaRPr lang="en-US" sz="800" dirty="0">
                        <a:latin typeface="Arial Nova Cond" panose="020B0506020202020204" pitchFamily="34" charset="0"/>
                      </a:endParaRPr>
                    </a:p>
                    <a:p>
                      <a:r>
                        <a:rPr lang="en-US" sz="800" u="sng" dirty="0">
                          <a:latin typeface="Arial Nova Cond" panose="020B0506020202020204" pitchFamily="34" charset="0"/>
                        </a:rPr>
                        <a:t>Composites</a:t>
                      </a:r>
                    </a:p>
                    <a:p>
                      <a:r>
                        <a:rPr lang="en-US" sz="800" dirty="0">
                          <a:latin typeface="Arial Nova Cond" panose="020B0506020202020204" pitchFamily="34" charset="0"/>
                        </a:rPr>
                        <a:t>Nonhomogeneous mixtures of the other 3 basic types rather than a unique category</a:t>
                      </a:r>
                    </a:p>
                    <a:p>
                      <a:endParaRPr lang="en-US" sz="800" dirty="0">
                        <a:latin typeface="Arial Nova Cond" panose="020B0506020202020204" pitchFamily="34" charset="0"/>
                      </a:endParaRPr>
                    </a:p>
                    <a:p>
                      <a:r>
                        <a:rPr lang="en-US" sz="800" u="sng" dirty="0">
                          <a:latin typeface="Arial Nova Cond" panose="020B0506020202020204" pitchFamily="34" charset="0"/>
                        </a:rPr>
                        <a:t>Manufacturing Processes</a:t>
                      </a:r>
                    </a:p>
                    <a:p>
                      <a:r>
                        <a:rPr lang="en-US" sz="800" dirty="0">
                          <a:latin typeface="Arial Nova Cond" panose="020B0506020202020204" pitchFamily="34" charset="0"/>
                        </a:rPr>
                        <a:t>&gt;&gt; Shaping operations - operations that change the geometry of the starting material</a:t>
                      </a:r>
                    </a:p>
                    <a:p>
                      <a:r>
                        <a:rPr lang="en-US" sz="800" dirty="0">
                          <a:latin typeface="Arial Nova Cond" panose="020B0506020202020204" pitchFamily="34" charset="0"/>
                        </a:rPr>
                        <a:t>&gt;&gt; Assembly operations - join &gt;= 2</a:t>
                      </a:r>
                    </a:p>
                    <a:p>
                      <a:r>
                        <a:rPr lang="en-US" sz="800" dirty="0">
                          <a:latin typeface="Arial Nova Cond" panose="020B0506020202020204" pitchFamily="34" charset="0"/>
                        </a:rPr>
                        <a:t>components to create a new entity</a:t>
                      </a:r>
                    </a:p>
                    <a:p>
                      <a:endParaRPr lang="en-US" sz="800" dirty="0">
                        <a:latin typeface="Arial Nova Cond" panose="020B0506020202020204" pitchFamily="34" charset="0"/>
                      </a:endParaRPr>
                    </a:p>
                  </a:txBody>
                  <a:tcPr/>
                </a:tc>
                <a:tc>
                  <a:txBody>
                    <a:bodyPr/>
                    <a:lstStyle/>
                    <a:p>
                      <a:r>
                        <a:rPr lang="en-US" sz="800" u="sng" dirty="0">
                          <a:latin typeface="Arial Nova Cond" panose="020B0506020202020204" pitchFamily="34" charset="0"/>
                        </a:rPr>
                        <a:t>Shaping Processes</a:t>
                      </a:r>
                    </a:p>
                    <a:p>
                      <a:r>
                        <a:rPr lang="en-US" sz="800" dirty="0">
                          <a:latin typeface="Arial Nova Cond" panose="020B0506020202020204" pitchFamily="34" charset="0"/>
                        </a:rPr>
                        <a:t>&gt;&gt; Solidification processes - starting material is a heated liquid or semifluid</a:t>
                      </a:r>
                    </a:p>
                    <a:p>
                      <a:r>
                        <a:rPr lang="en-US" sz="800" dirty="0">
                          <a:latin typeface="Arial Nova Cond" panose="020B0506020202020204" pitchFamily="34" charset="0"/>
                        </a:rPr>
                        <a:t>&gt;&gt; Particulate processing - starting material consists of powders</a:t>
                      </a:r>
                    </a:p>
                    <a:p>
                      <a:r>
                        <a:rPr lang="en-US" sz="800" dirty="0">
                          <a:latin typeface="Arial Nova Cond" panose="020B0506020202020204" pitchFamily="34" charset="0"/>
                        </a:rPr>
                        <a:t>&gt;&gt; Deformation processes - starting material is a ductile solid (commonly metal)</a:t>
                      </a:r>
                    </a:p>
                    <a:p>
                      <a:r>
                        <a:rPr lang="en-US" sz="800" dirty="0">
                          <a:latin typeface="Arial Nova Cond" panose="020B0506020202020204" pitchFamily="34" charset="0"/>
                        </a:rPr>
                        <a:t>&gt;&gt; Material removal processes - starting material is a ductile or brittle solid</a:t>
                      </a:r>
                    </a:p>
                    <a:p>
                      <a:endParaRPr lang="en-SG" sz="800" dirty="0">
                        <a:latin typeface="Arial Nova Cond" panose="020B0506020202020204" pitchFamily="34" charset="0"/>
                      </a:endParaRPr>
                    </a:p>
                    <a:p>
                      <a:r>
                        <a:rPr lang="en-US" sz="800" u="sng" dirty="0">
                          <a:latin typeface="Arial Nova Cond" panose="020B0506020202020204" pitchFamily="34" charset="0"/>
                        </a:rPr>
                        <a:t>Solidification Processes</a:t>
                      </a:r>
                    </a:p>
                    <a:p>
                      <a:r>
                        <a:rPr lang="en-US" sz="800" dirty="0">
                          <a:latin typeface="Arial Nova Cond" panose="020B0506020202020204" pitchFamily="34" charset="0"/>
                        </a:rPr>
                        <a:t>&gt;&gt; Starting material is heated sufficiently to transform it into a liquid/highly plastic state</a:t>
                      </a:r>
                    </a:p>
                    <a:p>
                      <a:r>
                        <a:rPr lang="en-US" sz="800" dirty="0">
                          <a:latin typeface="Arial Nova Cond" panose="020B0506020202020204" pitchFamily="34" charset="0"/>
                        </a:rPr>
                        <a:t>&gt;&gt; Casting process at left and casting product at right</a:t>
                      </a:r>
                    </a:p>
                    <a:p>
                      <a:endParaRPr lang="en-US" sz="800" dirty="0">
                        <a:latin typeface="Arial Nova Cond" panose="020B0506020202020204" pitchFamily="34" charset="0"/>
                      </a:endParaRPr>
                    </a:p>
                    <a:p>
                      <a:endParaRPr lang="en-US" sz="800" dirty="0">
                        <a:latin typeface="Arial Nova Cond" panose="020B0506020202020204" pitchFamily="34" charset="0"/>
                      </a:endParaRPr>
                    </a:p>
                    <a:p>
                      <a:endParaRPr lang="en-US" sz="800" dirty="0">
                        <a:latin typeface="Arial Nova Cond" panose="020B0506020202020204" pitchFamily="34" charset="0"/>
                      </a:endParaRPr>
                    </a:p>
                    <a:p>
                      <a:endParaRPr lang="en-US" sz="800" dirty="0">
                        <a:latin typeface="Arial Nova Cond" panose="020B0506020202020204" pitchFamily="34" charset="0"/>
                      </a:endParaRPr>
                    </a:p>
                    <a:p>
                      <a:endParaRPr lang="en-US" sz="800" dirty="0">
                        <a:latin typeface="Arial Nova Cond" panose="020B0506020202020204" pitchFamily="34" charset="0"/>
                      </a:endParaRPr>
                    </a:p>
                    <a:p>
                      <a:endParaRPr lang="en-SG" sz="800" dirty="0">
                        <a:latin typeface="Arial Nova Cond" panose="020B0506020202020204" pitchFamily="34" charset="0"/>
                      </a:endParaRPr>
                    </a:p>
                    <a:p>
                      <a:r>
                        <a:rPr lang="en-SG" sz="800" u="sng" dirty="0">
                          <a:latin typeface="Arial Nova Cond" panose="020B0506020202020204" pitchFamily="34" charset="0"/>
                        </a:rPr>
                        <a:t>Particulate Processing</a:t>
                      </a:r>
                    </a:p>
                    <a:p>
                      <a:r>
                        <a:rPr lang="en-US" sz="800" dirty="0">
                          <a:latin typeface="Arial Nova Cond" panose="020B0506020202020204" pitchFamily="34" charset="0"/>
                        </a:rPr>
                        <a:t>(1) Starting materials are metal or ceramic</a:t>
                      </a:r>
                    </a:p>
                    <a:p>
                      <a:r>
                        <a:rPr lang="en-US" sz="800" dirty="0">
                          <a:latin typeface="Arial Nova Cond" panose="020B0506020202020204" pitchFamily="34" charset="0"/>
                        </a:rPr>
                        <a:t>powders, which are (2) pressed and (3) sintered</a:t>
                      </a:r>
                    </a:p>
                    <a:p>
                      <a:endParaRPr lang="en-US" sz="800" dirty="0">
                        <a:latin typeface="Arial Nova Cond" panose="020B0506020202020204" pitchFamily="34" charset="0"/>
                      </a:endParaRPr>
                    </a:p>
                    <a:p>
                      <a:endParaRPr lang="en-US" sz="800" dirty="0">
                        <a:latin typeface="Arial Nova Cond" panose="020B0506020202020204" pitchFamily="34" charset="0"/>
                      </a:endParaRPr>
                    </a:p>
                    <a:p>
                      <a:endParaRPr lang="en-US" sz="800" dirty="0">
                        <a:latin typeface="Arial Nova Cond" panose="020B0506020202020204" pitchFamily="34" charset="0"/>
                      </a:endParaRPr>
                    </a:p>
                    <a:p>
                      <a:endParaRPr lang="en-US" sz="800" dirty="0">
                        <a:latin typeface="Arial Nova Cond" panose="020B0506020202020204" pitchFamily="34" charset="0"/>
                      </a:endParaRPr>
                    </a:p>
                    <a:p>
                      <a:endParaRPr lang="en-US" sz="800" dirty="0">
                        <a:latin typeface="Arial Nova Cond" panose="020B0506020202020204" pitchFamily="34" charset="0"/>
                      </a:endParaRPr>
                    </a:p>
                    <a:p>
                      <a:endParaRPr lang="en-US" sz="800" dirty="0">
                        <a:latin typeface="Arial Nova Cond" panose="020B0506020202020204" pitchFamily="34" charset="0"/>
                      </a:endParaRPr>
                    </a:p>
                    <a:p>
                      <a:endParaRPr lang="en-US" sz="800" dirty="0">
                        <a:latin typeface="Arial Nova Cond" panose="020B0506020202020204" pitchFamily="34" charset="0"/>
                      </a:endParaRPr>
                    </a:p>
                    <a:p>
                      <a:endParaRPr lang="en-US" sz="800" dirty="0">
                        <a:latin typeface="Arial Nova Cond" panose="020B0506020202020204" pitchFamily="34" charset="0"/>
                      </a:endParaRPr>
                    </a:p>
                    <a:p>
                      <a:r>
                        <a:rPr lang="en-SG" sz="800" u="sng" dirty="0">
                          <a:latin typeface="Arial Nova Cond" panose="020B0506020202020204" pitchFamily="34" charset="0"/>
                        </a:rPr>
                        <a:t>Deformation Processes</a:t>
                      </a:r>
                    </a:p>
                    <a:p>
                      <a:r>
                        <a:rPr lang="en-SG" sz="800" dirty="0">
                          <a:latin typeface="Arial Nova Cond" panose="020B0506020202020204" pitchFamily="34" charset="0"/>
                        </a:rPr>
                        <a:t>&gt;&gt; </a:t>
                      </a:r>
                      <a:r>
                        <a:rPr lang="en-US" sz="800" dirty="0">
                          <a:latin typeface="Arial Nova Cond" panose="020B0506020202020204" pitchFamily="34" charset="0"/>
                        </a:rPr>
                        <a:t>Starting </a:t>
                      </a:r>
                      <a:r>
                        <a:rPr lang="en-US" sz="800" dirty="0" err="1">
                          <a:latin typeface="Arial Nova Cond" panose="020B0506020202020204" pitchFamily="34" charset="0"/>
                        </a:rPr>
                        <a:t>workpart</a:t>
                      </a:r>
                      <a:r>
                        <a:rPr lang="en-US" sz="800" dirty="0">
                          <a:latin typeface="Arial Nova Cond" panose="020B0506020202020204" pitchFamily="34" charset="0"/>
                        </a:rPr>
                        <a:t> is shaped by application of forces that exceed the yield strength of the material</a:t>
                      </a:r>
                    </a:p>
                    <a:p>
                      <a:r>
                        <a:rPr lang="en-US" sz="800" dirty="0">
                          <a:latin typeface="Arial Nova Cond" panose="020B0506020202020204" pitchFamily="34" charset="0"/>
                        </a:rPr>
                        <a:t>&gt;&gt; e.g. (a) forging and (b) extrusion</a:t>
                      </a:r>
                    </a:p>
                    <a:p>
                      <a:endParaRPr lang="en-US" sz="800" dirty="0">
                        <a:latin typeface="Arial Nova Cond" panose="020B0506020202020204" pitchFamily="34" charset="0"/>
                      </a:endParaRPr>
                    </a:p>
                    <a:p>
                      <a:endParaRPr lang="en-US" sz="800" dirty="0">
                        <a:latin typeface="Arial Nova Cond" panose="020B0506020202020204" pitchFamily="34" charset="0"/>
                      </a:endParaRPr>
                    </a:p>
                    <a:p>
                      <a:endParaRPr lang="en-US" sz="800" dirty="0">
                        <a:latin typeface="Arial Nova Cond" panose="020B0506020202020204" pitchFamily="34" charset="0"/>
                      </a:endParaRPr>
                    </a:p>
                    <a:p>
                      <a:endParaRPr lang="en-US" sz="800" dirty="0">
                        <a:latin typeface="Arial Nova Cond" panose="020B0506020202020204" pitchFamily="34" charset="0"/>
                      </a:endParaRPr>
                    </a:p>
                    <a:p>
                      <a:endParaRPr lang="en-US" sz="800" dirty="0">
                        <a:latin typeface="Arial Nova Cond" panose="020B0506020202020204" pitchFamily="34" charset="0"/>
                      </a:endParaRPr>
                    </a:p>
                    <a:p>
                      <a:endParaRPr lang="en-US" sz="800" dirty="0">
                        <a:latin typeface="Arial Nova Cond" panose="020B0506020202020204" pitchFamily="34" charset="0"/>
                      </a:endParaRPr>
                    </a:p>
                    <a:p>
                      <a:endParaRPr lang="en-US" sz="800" dirty="0">
                        <a:latin typeface="Arial Nova Cond" panose="020B0506020202020204" pitchFamily="34" charset="0"/>
                      </a:endParaRPr>
                    </a:p>
                    <a:p>
                      <a:r>
                        <a:rPr lang="en-US" sz="800" u="sng" dirty="0">
                          <a:latin typeface="Arial Nova Cond" panose="020B0506020202020204" pitchFamily="34" charset="0"/>
                        </a:rPr>
                        <a:t>Material Removal Processes</a:t>
                      </a:r>
                    </a:p>
                    <a:p>
                      <a:r>
                        <a:rPr lang="en-US" sz="800" dirty="0">
                          <a:latin typeface="Arial Nova Cond" panose="020B0506020202020204" pitchFamily="34" charset="0"/>
                        </a:rPr>
                        <a:t>&gt;&gt; Excess material removed from the starting piece so what remains is the desired geometry</a:t>
                      </a:r>
                    </a:p>
                    <a:p>
                      <a:r>
                        <a:rPr lang="en-SG" sz="800" dirty="0">
                          <a:latin typeface="Arial Nova Cond" panose="020B0506020202020204" pitchFamily="34" charset="0"/>
                        </a:rPr>
                        <a:t>&gt;&gt; e.g. </a:t>
                      </a:r>
                      <a:r>
                        <a:rPr lang="en-US" sz="800" dirty="0">
                          <a:latin typeface="Arial Nova Cond" panose="020B0506020202020204" pitchFamily="34" charset="0"/>
                        </a:rPr>
                        <a:t>(a) turning, (b) drilling, and (c) milling</a:t>
                      </a:r>
                      <a:endParaRPr lang="en-SG" sz="800" dirty="0">
                        <a:latin typeface="Arial Nova Cond" panose="020B0506020202020204" pitchFamily="34" charset="0"/>
                      </a:endParaRPr>
                    </a:p>
                  </a:txBody>
                  <a:tcPr/>
                </a:tc>
                <a:tc>
                  <a:txBody>
                    <a:bodyPr/>
                    <a:lstStyle/>
                    <a:p>
                      <a:r>
                        <a:rPr lang="en-US" sz="800" u="sng" dirty="0">
                          <a:latin typeface="Arial Nova Cond" panose="020B0506020202020204" pitchFamily="34" charset="0"/>
                        </a:rPr>
                        <a:t>Waste in Shaping Processes</a:t>
                      </a:r>
                    </a:p>
                    <a:p>
                      <a:r>
                        <a:rPr lang="en-US" sz="800" dirty="0">
                          <a:latin typeface="Arial Nova Cond" panose="020B0506020202020204" pitchFamily="34" charset="0"/>
                        </a:rPr>
                        <a:t>&gt;&gt; desirable to minimize waste </a:t>
                      </a:r>
                    </a:p>
                    <a:p>
                      <a:r>
                        <a:rPr lang="en-US" sz="800" dirty="0">
                          <a:latin typeface="Arial Nova Cond" panose="020B0506020202020204" pitchFamily="34" charset="0"/>
                        </a:rPr>
                        <a:t>&gt;&gt; Material removal processes are wasteful in the unit operations, but molding and particulate processing operations waste little material</a:t>
                      </a:r>
                    </a:p>
                    <a:p>
                      <a:r>
                        <a:rPr lang="en-US" sz="800" dirty="0">
                          <a:latin typeface="Arial Nova Cond" panose="020B0506020202020204" pitchFamily="34" charset="0"/>
                        </a:rPr>
                        <a:t>&gt;&gt; Terminology for min. waste processes:</a:t>
                      </a:r>
                    </a:p>
                    <a:p>
                      <a:r>
                        <a:rPr lang="en-US" sz="800" dirty="0">
                          <a:latin typeface="Arial Nova Cond" panose="020B0506020202020204" pitchFamily="34" charset="0"/>
                        </a:rPr>
                        <a:t>→ Net shape processes – little/no waste of starting material &amp; no machining required</a:t>
                      </a:r>
                    </a:p>
                    <a:p>
                      <a:r>
                        <a:rPr lang="en-US" sz="800" dirty="0">
                          <a:latin typeface="Arial Nova Cond" panose="020B0506020202020204" pitchFamily="34" charset="0"/>
                        </a:rPr>
                        <a:t>→ Near net shape processes - when minimum machining required</a:t>
                      </a:r>
                    </a:p>
                    <a:p>
                      <a:endParaRPr lang="en-US" sz="800" dirty="0">
                        <a:latin typeface="Arial Nova Cond" panose="020B0506020202020204" pitchFamily="34" charset="0"/>
                      </a:endParaRPr>
                    </a:p>
                    <a:p>
                      <a:r>
                        <a:rPr lang="en-US" sz="800" u="sng" dirty="0">
                          <a:latin typeface="Arial Nova Cond" panose="020B0506020202020204" pitchFamily="34" charset="0"/>
                        </a:rPr>
                        <a:t>Assembly Operations</a:t>
                      </a:r>
                    </a:p>
                    <a:p>
                      <a:r>
                        <a:rPr lang="en-US" sz="800" dirty="0">
                          <a:latin typeface="Arial Nova Cond" panose="020B0506020202020204" pitchFamily="34" charset="0"/>
                        </a:rPr>
                        <a:t>&gt;&gt; &gt;=2 separate parts are joined to form a new entity</a:t>
                      </a:r>
                    </a:p>
                    <a:p>
                      <a:r>
                        <a:rPr lang="en-US" sz="800" dirty="0">
                          <a:latin typeface="Arial Nova Cond" panose="020B0506020202020204" pitchFamily="34" charset="0"/>
                        </a:rPr>
                        <a:t>&gt;&gt; Joining processes – create a permanent joint; </a:t>
                      </a:r>
                      <a:r>
                        <a:rPr lang="en-US" sz="800" dirty="0" err="1">
                          <a:latin typeface="Arial Nova Cond" panose="020B0506020202020204" pitchFamily="34" charset="0"/>
                        </a:rPr>
                        <a:t>e.g</a:t>
                      </a:r>
                      <a:r>
                        <a:rPr lang="en-US" sz="800" dirty="0">
                          <a:latin typeface="Arial Nova Cond" panose="020B0506020202020204" pitchFamily="34" charset="0"/>
                        </a:rPr>
                        <a:t> Welding, brazing, soldering, adhesive bonding</a:t>
                      </a:r>
                    </a:p>
                    <a:p>
                      <a:r>
                        <a:rPr lang="en-US" sz="800" dirty="0">
                          <a:latin typeface="Arial Nova Cond" panose="020B0506020202020204" pitchFamily="34" charset="0"/>
                        </a:rPr>
                        <a:t>&gt;&gt; Mechanical assembly – fastening by mechanical methods; e.g. Threaded fasteners (screws, bolts &amp; nuts); press fitting, expansion fits.</a:t>
                      </a:r>
                    </a:p>
                    <a:p>
                      <a:endParaRPr lang="en-US" sz="800" dirty="0">
                        <a:latin typeface="Arial Nova Cond" panose="020B0506020202020204" pitchFamily="34" charset="0"/>
                      </a:endParaRPr>
                    </a:p>
                    <a:p>
                      <a:r>
                        <a:rPr lang="en-US" sz="800" u="sng" dirty="0">
                          <a:latin typeface="Arial Nova Cond" panose="020B0506020202020204" pitchFamily="34" charset="0"/>
                        </a:rPr>
                        <a:t>Trends in Manufacturing - Environmentally conscious manufacturing</a:t>
                      </a:r>
                    </a:p>
                    <a:p>
                      <a:r>
                        <a:rPr lang="en-US" sz="800" dirty="0">
                          <a:latin typeface="Arial Nova Cond" panose="020B0506020202020204" pitchFamily="34" charset="0"/>
                        </a:rPr>
                        <a:t>&gt;&gt; Determining the most efficient use of materials &amp; natural resources in production, minimizing the negative consequences on the environment</a:t>
                      </a:r>
                    </a:p>
                    <a:p>
                      <a:r>
                        <a:rPr lang="en-US" sz="800" dirty="0">
                          <a:latin typeface="Arial Nova Cond" panose="020B0506020202020204" pitchFamily="34" charset="0"/>
                        </a:rPr>
                        <a:t>e.g. Green manufacturing, cleaner production, sustainable manufacturing</a:t>
                      </a:r>
                    </a:p>
                    <a:p>
                      <a:r>
                        <a:rPr lang="en-US" sz="800" dirty="0">
                          <a:latin typeface="Arial Nova Cond" panose="020B0506020202020204" pitchFamily="34" charset="0"/>
                        </a:rPr>
                        <a:t>&gt;&gt; basic approaches: Design products that minimize environmental impact &amp; Design processes that are environmentally friendly</a:t>
                      </a:r>
                    </a:p>
                    <a:p>
                      <a:endParaRPr lang="en-US" sz="800" dirty="0">
                        <a:latin typeface="Arial Nova Cond" panose="020B0506020202020204" pitchFamily="34" charset="0"/>
                      </a:endParaRPr>
                    </a:p>
                    <a:p>
                      <a:r>
                        <a:rPr lang="en-US" sz="800" u="sng" dirty="0">
                          <a:latin typeface="Arial Nova Cond" panose="020B0506020202020204" pitchFamily="34" charset="0"/>
                        </a:rPr>
                        <a:t>Trends in Manufacturing – Microfabrication</a:t>
                      </a:r>
                    </a:p>
                    <a:p>
                      <a:r>
                        <a:rPr lang="en-US" sz="800" dirty="0">
                          <a:latin typeface="Arial Nova Cond" panose="020B0506020202020204" pitchFamily="34" charset="0"/>
                        </a:rPr>
                        <a:t>&gt;&gt; Processes that make parts and products whose feature sizes are in the micron range (10-6 m); e.g. Ink-jet printing heads, compact disks, microsensors used in automobiles</a:t>
                      </a:r>
                    </a:p>
                    <a:p>
                      <a:endParaRPr lang="en-US" sz="800" dirty="0">
                        <a:latin typeface="Arial Nova Cond" panose="020B0506020202020204" pitchFamily="34" charset="0"/>
                      </a:endParaRPr>
                    </a:p>
                    <a:p>
                      <a:r>
                        <a:rPr lang="en-US" sz="800" u="sng" dirty="0">
                          <a:latin typeface="Arial Nova Cond" panose="020B0506020202020204" pitchFamily="34" charset="0"/>
                        </a:rPr>
                        <a:t>Trends in Manufacturing – Nanotechnology</a:t>
                      </a:r>
                    </a:p>
                    <a:p>
                      <a:r>
                        <a:rPr lang="en-US" sz="800" dirty="0">
                          <a:latin typeface="Arial Nova Cond" panose="020B0506020202020204" pitchFamily="34" charset="0"/>
                        </a:rPr>
                        <a:t>&gt;&gt; Materials and products whose feature sizes are in the nanometer range (10-9 m)</a:t>
                      </a:r>
                    </a:p>
                    <a:p>
                      <a:r>
                        <a:rPr lang="en-US" sz="800" dirty="0">
                          <a:latin typeface="Arial Nova Cond" panose="020B0506020202020204" pitchFamily="34" charset="0"/>
                        </a:rPr>
                        <a:t>e.g. Coatings for catalytic converters, flat screen TV monitors</a:t>
                      </a:r>
                    </a:p>
                  </a:txBody>
                  <a:tcPr/>
                </a:tc>
                <a:tc>
                  <a:txBody>
                    <a:bodyPr/>
                    <a:lstStyle/>
                    <a:p>
                      <a:r>
                        <a:rPr lang="en-US" sz="800" u="sng" dirty="0">
                          <a:latin typeface="Arial Nova Cond" panose="020B0506020202020204" pitchFamily="34" charset="0"/>
                        </a:rPr>
                        <a:t>Trends in Manufacturing – Additive manufacturing</a:t>
                      </a:r>
                    </a:p>
                    <a:p>
                      <a:r>
                        <a:rPr lang="en-US" sz="800" dirty="0">
                          <a:latin typeface="Arial Nova Cond" panose="020B0506020202020204" pitchFamily="34" charset="0"/>
                        </a:rPr>
                        <a:t>&gt;&gt; processes where the part is built layer-by-layer using the information provided by a CAD model</a:t>
                      </a:r>
                    </a:p>
                    <a:p>
                      <a:r>
                        <a:rPr lang="en-SG" sz="800" i="0" dirty="0">
                          <a:latin typeface="Arial Nova Cond" panose="020B0506020202020204" pitchFamily="34" charset="0"/>
                        </a:rPr>
                        <a:t>e.g. </a:t>
                      </a:r>
                      <a:r>
                        <a:rPr lang="en-US" sz="800" i="0" dirty="0">
                          <a:latin typeface="Arial Nova Cond" panose="020B0506020202020204" pitchFamily="34" charset="0"/>
                        </a:rPr>
                        <a:t>Rapid prototyping, rapid tooling, direct-digital manufacturing, stereolithography, 3D printing</a:t>
                      </a:r>
                    </a:p>
                    <a:p>
                      <a:r>
                        <a:rPr lang="en-US" sz="800" i="0" dirty="0">
                          <a:latin typeface="Arial Nova Cond" panose="020B0506020202020204" pitchFamily="34" charset="0"/>
                        </a:rPr>
                        <a:t>&gt;&gt; Advantages </a:t>
                      </a:r>
                    </a:p>
                    <a:p>
                      <a:r>
                        <a:rPr lang="en-US" sz="800" dirty="0">
                          <a:latin typeface="Arial Nova Cond" panose="020B0506020202020204" pitchFamily="34" charset="0"/>
                        </a:rPr>
                        <a:t>→ </a:t>
                      </a:r>
                      <a:r>
                        <a:rPr lang="en-US" sz="800" i="0" dirty="0">
                          <a:latin typeface="Arial Nova Cond" panose="020B0506020202020204" pitchFamily="34" charset="0"/>
                        </a:rPr>
                        <a:t>Free-form fabrication processes: capable of producing any required geometry, provided that the dimensions fit within the envelope of the equipment</a:t>
                      </a:r>
                    </a:p>
                    <a:p>
                      <a:r>
                        <a:rPr lang="en-US" sz="800" dirty="0">
                          <a:latin typeface="Arial Nova Cond" panose="020B0506020202020204" pitchFamily="34" charset="0"/>
                        </a:rPr>
                        <a:t>→ Tool-less methods: do not require </a:t>
                      </a:r>
                      <a:r>
                        <a:rPr lang="en-US" sz="800" dirty="0" err="1">
                          <a:latin typeface="Arial Nova Cond" panose="020B0506020202020204" pitchFamily="34" charset="0"/>
                        </a:rPr>
                        <a:t>mould</a:t>
                      </a:r>
                      <a:r>
                        <a:rPr lang="en-US" sz="800" dirty="0">
                          <a:latin typeface="Arial Nova Cond" panose="020B0506020202020204" pitchFamily="34" charset="0"/>
                        </a:rPr>
                        <a:t>, dies and fixtures</a:t>
                      </a:r>
                      <a:endParaRPr lang="en-SG" sz="800" i="0" dirty="0">
                        <a:latin typeface="Arial Nova Cond" panose="020B0506020202020204" pitchFamily="34" charset="0"/>
                      </a:endParaRPr>
                    </a:p>
                  </a:txBody>
                  <a:tcPr/>
                </a:tc>
                <a:tc>
                  <a:txBody>
                    <a:bodyPr/>
                    <a:lstStyle/>
                    <a:p>
                      <a:r>
                        <a:rPr lang="en-SG" sz="800" u="sng" dirty="0">
                          <a:solidFill>
                            <a:srgbClr val="FF0000"/>
                          </a:solidFill>
                          <a:latin typeface="Arial Nova Cond" panose="020B0506020202020204" pitchFamily="34" charset="0"/>
                        </a:rPr>
                        <a:t>Important Points</a:t>
                      </a:r>
                    </a:p>
                    <a:p>
                      <a:r>
                        <a:rPr lang="en-US" sz="800" dirty="0">
                          <a:solidFill>
                            <a:srgbClr val="FF0000"/>
                          </a:solidFill>
                          <a:latin typeface="Arial Nova Cond" panose="020B0506020202020204" pitchFamily="34" charset="0"/>
                        </a:rPr>
                        <a:t>&gt;&gt; Why does Dimension matter in manufacturing?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SG" sz="800" dirty="0">
                          <a:solidFill>
                            <a:srgbClr val="FF0000"/>
                          </a:solidFill>
                          <a:latin typeface="Arial Nova Cond" panose="020B0506020202020204" pitchFamily="34" charset="0"/>
                        </a:rPr>
                        <a:t>Ans: dimensional tolerances are </a:t>
                      </a:r>
                      <a:r>
                        <a:rPr lang="en-US" sz="800" b="0" i="0" kern="1200" dirty="0">
                          <a:solidFill>
                            <a:srgbClr val="FF0000"/>
                          </a:solidFill>
                          <a:effectLst/>
                          <a:latin typeface="Arial Nova Cond" panose="020B0506020202020204" pitchFamily="34" charset="0"/>
                          <a:ea typeface="+mn-ea"/>
                          <a:cs typeface="+mn-cs"/>
                        </a:rPr>
                        <a:t>to ensure your parts fit together to form a successful final product; account for errors to save cost on no. of procedures to be done</a:t>
                      </a:r>
                      <a:endParaRPr lang="en-US" sz="800" dirty="0">
                        <a:solidFill>
                          <a:srgbClr val="FF0000"/>
                        </a:solidFill>
                        <a:latin typeface="Arial Nova Cond" panose="020B0506020202020204" pitchFamily="34" charset="0"/>
                      </a:endParaRPr>
                    </a:p>
                    <a:p>
                      <a:r>
                        <a:rPr lang="en-US" sz="800" dirty="0">
                          <a:solidFill>
                            <a:srgbClr val="FF0000"/>
                          </a:solidFill>
                          <a:latin typeface="Arial Nova Cond" panose="020B0506020202020204" pitchFamily="34" charset="0"/>
                        </a:rPr>
                        <a:t>&gt;&gt; Precision vs. Accuracy </a:t>
                      </a:r>
                    </a:p>
                    <a:p>
                      <a:r>
                        <a:rPr lang="en-US" sz="800" dirty="0">
                          <a:solidFill>
                            <a:srgbClr val="FF0000"/>
                          </a:solidFill>
                          <a:latin typeface="Arial Nova Cond" panose="020B0506020202020204" pitchFamily="34" charset="0"/>
                        </a:rPr>
                        <a:t>&gt;&gt; Tolerance </a:t>
                      </a:r>
                    </a:p>
                    <a:p>
                      <a:r>
                        <a:rPr lang="en-US" sz="800" dirty="0">
                          <a:solidFill>
                            <a:srgbClr val="FF0000"/>
                          </a:solidFill>
                          <a:latin typeface="Arial Nova Cond" panose="020B0506020202020204" pitchFamily="34" charset="0"/>
                        </a:rPr>
                        <a:t>&gt;&gt; Dimension measuring instruments </a:t>
                      </a:r>
                    </a:p>
                    <a:p>
                      <a:r>
                        <a:rPr lang="en-US" sz="800" dirty="0">
                          <a:solidFill>
                            <a:srgbClr val="FF0000"/>
                          </a:solidFill>
                          <a:latin typeface="Arial Nova Cond" panose="020B0506020202020204" pitchFamily="34" charset="0"/>
                        </a:rPr>
                        <a:t>&gt;&gt; Use of Go/No-Go gages for dimensional inspections </a:t>
                      </a:r>
                    </a:p>
                    <a:p>
                      <a:r>
                        <a:rPr lang="en-US" sz="800" dirty="0">
                          <a:solidFill>
                            <a:srgbClr val="FF0000"/>
                          </a:solidFill>
                          <a:latin typeface="Arial Nova Cond" panose="020B0506020202020204" pitchFamily="34" charset="0"/>
                        </a:rPr>
                        <a:t>&gt;&gt; Use of Sine Bar for angle inspections </a:t>
                      </a:r>
                    </a:p>
                    <a:p>
                      <a:r>
                        <a:rPr lang="en-US" sz="800" dirty="0">
                          <a:solidFill>
                            <a:srgbClr val="FF0000"/>
                          </a:solidFill>
                          <a:latin typeface="Arial Nova Cond" panose="020B0506020202020204" pitchFamily="34" charset="0"/>
                        </a:rPr>
                        <a:t>&gt;&gt; Surface roughness/waviness</a:t>
                      </a:r>
                      <a:endParaRPr lang="en-SG" sz="800" dirty="0">
                        <a:solidFill>
                          <a:srgbClr val="FF0000"/>
                        </a:solidFill>
                        <a:latin typeface="Arial Nova Cond" panose="020B0506020202020204" pitchFamily="34" charset="0"/>
                      </a:endParaRPr>
                    </a:p>
                  </a:txBody>
                  <a:tcPr/>
                </a:tc>
                <a:extLst>
                  <a:ext uri="{0D108BD9-81ED-4DB2-BD59-A6C34878D82A}">
                    <a16:rowId xmlns:a16="http://schemas.microsoft.com/office/drawing/2014/main" val="2473584007"/>
                  </a:ext>
                </a:extLst>
              </a:tr>
            </a:tbl>
          </a:graphicData>
        </a:graphic>
      </p:graphicFrame>
      <p:pic>
        <p:nvPicPr>
          <p:cNvPr id="3" name="Picture 2">
            <a:extLst>
              <a:ext uri="{FF2B5EF4-FFF2-40B4-BE49-F238E27FC236}">
                <a16:creationId xmlns:a16="http://schemas.microsoft.com/office/drawing/2014/main" id="{FDCD640A-5AFE-4AFA-8E98-4A8F00DE8B43}"/>
              </a:ext>
            </a:extLst>
          </p:cNvPr>
          <p:cNvPicPr>
            <a:picLocks noChangeAspect="1"/>
          </p:cNvPicPr>
          <p:nvPr/>
        </p:nvPicPr>
        <p:blipFill>
          <a:blip r:embed="rId2"/>
          <a:stretch>
            <a:fillRect/>
          </a:stretch>
        </p:blipFill>
        <p:spPr>
          <a:xfrm>
            <a:off x="2036233" y="1891242"/>
            <a:ext cx="1872296" cy="652992"/>
          </a:xfrm>
          <a:prstGeom prst="rect">
            <a:avLst/>
          </a:prstGeom>
        </p:spPr>
      </p:pic>
      <p:pic>
        <p:nvPicPr>
          <p:cNvPr id="6" name="Picture 5">
            <a:extLst>
              <a:ext uri="{FF2B5EF4-FFF2-40B4-BE49-F238E27FC236}">
                <a16:creationId xmlns:a16="http://schemas.microsoft.com/office/drawing/2014/main" id="{7A658176-9F9E-4A6F-8A68-DBABFB4E23DD}"/>
              </a:ext>
            </a:extLst>
          </p:cNvPr>
          <p:cNvPicPr>
            <a:picLocks noChangeAspect="1"/>
          </p:cNvPicPr>
          <p:nvPr/>
        </p:nvPicPr>
        <p:blipFill>
          <a:blip r:embed="rId3"/>
          <a:stretch>
            <a:fillRect/>
          </a:stretch>
        </p:blipFill>
        <p:spPr>
          <a:xfrm>
            <a:off x="2072797" y="3106208"/>
            <a:ext cx="1799167" cy="919723"/>
          </a:xfrm>
          <a:prstGeom prst="rect">
            <a:avLst/>
          </a:prstGeom>
        </p:spPr>
      </p:pic>
      <p:pic>
        <p:nvPicPr>
          <p:cNvPr id="8" name="Picture 7">
            <a:extLst>
              <a:ext uri="{FF2B5EF4-FFF2-40B4-BE49-F238E27FC236}">
                <a16:creationId xmlns:a16="http://schemas.microsoft.com/office/drawing/2014/main" id="{568A2661-9CDD-4F47-955C-136FF46746B3}"/>
              </a:ext>
            </a:extLst>
          </p:cNvPr>
          <p:cNvPicPr>
            <a:picLocks noChangeAspect="1"/>
          </p:cNvPicPr>
          <p:nvPr/>
        </p:nvPicPr>
        <p:blipFill>
          <a:blip r:embed="rId4"/>
          <a:stretch>
            <a:fillRect/>
          </a:stretch>
        </p:blipFill>
        <p:spPr>
          <a:xfrm>
            <a:off x="2036233" y="4684078"/>
            <a:ext cx="1872296" cy="762910"/>
          </a:xfrm>
          <a:prstGeom prst="rect">
            <a:avLst/>
          </a:prstGeom>
        </p:spPr>
      </p:pic>
      <p:pic>
        <p:nvPicPr>
          <p:cNvPr id="10" name="Picture 9">
            <a:extLst>
              <a:ext uri="{FF2B5EF4-FFF2-40B4-BE49-F238E27FC236}">
                <a16:creationId xmlns:a16="http://schemas.microsoft.com/office/drawing/2014/main" id="{24913B6D-2DEB-4E24-90A3-1060CD1EDA8E}"/>
              </a:ext>
            </a:extLst>
          </p:cNvPr>
          <p:cNvPicPr>
            <a:picLocks noChangeAspect="1"/>
          </p:cNvPicPr>
          <p:nvPr/>
        </p:nvPicPr>
        <p:blipFill>
          <a:blip r:embed="rId5"/>
          <a:stretch>
            <a:fillRect/>
          </a:stretch>
        </p:blipFill>
        <p:spPr>
          <a:xfrm>
            <a:off x="2017068" y="6286948"/>
            <a:ext cx="1910624" cy="518135"/>
          </a:xfrm>
          <a:prstGeom prst="rect">
            <a:avLst/>
          </a:prstGeom>
        </p:spPr>
      </p:pic>
    </p:spTree>
    <p:extLst>
      <p:ext uri="{BB962C8B-B14F-4D97-AF65-F5344CB8AC3E}">
        <p14:creationId xmlns:p14="http://schemas.microsoft.com/office/powerpoint/2010/main" val="575716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8A222763-1071-4A61-AAC7-C1233C05AA17}"/>
              </a:ext>
            </a:extLst>
          </p:cNvPr>
          <p:cNvGraphicFramePr>
            <a:graphicFrameLocks noGrp="1"/>
          </p:cNvGraphicFramePr>
          <p:nvPr>
            <p:extLst>
              <p:ext uri="{D42A27DB-BD31-4B8C-83A1-F6EECF244321}">
                <p14:modId xmlns:p14="http://schemas.microsoft.com/office/powerpoint/2010/main" val="2031986665"/>
              </p:ext>
            </p:extLst>
          </p:nvPr>
        </p:nvGraphicFramePr>
        <p:xfrm>
          <a:off x="0" y="0"/>
          <a:ext cx="9906000" cy="685800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3071580253"/>
                    </a:ext>
                  </a:extLst>
                </a:gridCol>
                <a:gridCol w="1981200">
                  <a:extLst>
                    <a:ext uri="{9D8B030D-6E8A-4147-A177-3AD203B41FA5}">
                      <a16:colId xmlns:a16="http://schemas.microsoft.com/office/drawing/2014/main" val="1188194705"/>
                    </a:ext>
                  </a:extLst>
                </a:gridCol>
                <a:gridCol w="1981200">
                  <a:extLst>
                    <a:ext uri="{9D8B030D-6E8A-4147-A177-3AD203B41FA5}">
                      <a16:colId xmlns:a16="http://schemas.microsoft.com/office/drawing/2014/main" val="523277954"/>
                    </a:ext>
                  </a:extLst>
                </a:gridCol>
                <a:gridCol w="1981200">
                  <a:extLst>
                    <a:ext uri="{9D8B030D-6E8A-4147-A177-3AD203B41FA5}">
                      <a16:colId xmlns:a16="http://schemas.microsoft.com/office/drawing/2014/main" val="3580470117"/>
                    </a:ext>
                  </a:extLst>
                </a:gridCol>
                <a:gridCol w="1981200">
                  <a:extLst>
                    <a:ext uri="{9D8B030D-6E8A-4147-A177-3AD203B41FA5}">
                      <a16:colId xmlns:a16="http://schemas.microsoft.com/office/drawing/2014/main" val="2415963980"/>
                    </a:ext>
                  </a:extLst>
                </a:gridCol>
              </a:tblGrid>
              <a:tr h="6858000">
                <a:tc>
                  <a:txBody>
                    <a:bodyPr/>
                    <a:lstStyle/>
                    <a:p>
                      <a:r>
                        <a:rPr lang="en-SG" sz="800" b="1" dirty="0">
                          <a:latin typeface="Arial Nova Cond" panose="020B0506020202020204" pitchFamily="34" charset="0"/>
                        </a:rPr>
                        <a:t>Chapter 1: </a:t>
                      </a:r>
                    </a:p>
                    <a:p>
                      <a:r>
                        <a:rPr lang="en-SG" sz="800" b="1" dirty="0">
                          <a:latin typeface="Arial Nova Cond" panose="020B0506020202020204" pitchFamily="34" charset="0"/>
                        </a:rPr>
                        <a:t>Dimensional Measurements (Lecture 2)</a:t>
                      </a:r>
                    </a:p>
                    <a:p>
                      <a:r>
                        <a:rPr lang="en-SG" sz="800" u="sng" dirty="0">
                          <a:latin typeface="Arial Nova Cond" panose="020B0506020202020204" pitchFamily="34" charset="0"/>
                        </a:rPr>
                        <a:t>Dimensions and Tolerances</a:t>
                      </a:r>
                    </a:p>
                    <a:p>
                      <a:endParaRPr lang="en-US" sz="800" dirty="0">
                        <a:latin typeface="Arial Nova Cond" panose="020B0506020202020204" pitchFamily="34" charset="0"/>
                      </a:endParaRPr>
                    </a:p>
                    <a:p>
                      <a:endParaRPr lang="en-US" sz="800" dirty="0">
                        <a:latin typeface="Arial Nova Cond" panose="020B0506020202020204" pitchFamily="34" charset="0"/>
                      </a:endParaRPr>
                    </a:p>
                    <a:p>
                      <a:endParaRPr lang="en-US" sz="800" dirty="0">
                        <a:latin typeface="Arial Nova Cond" panose="020B0506020202020204" pitchFamily="34" charset="0"/>
                      </a:endParaRPr>
                    </a:p>
                    <a:p>
                      <a:endParaRPr lang="en-US" sz="800" dirty="0">
                        <a:latin typeface="Arial Nova Cond" panose="020B0506020202020204" pitchFamily="34" charset="0"/>
                      </a:endParaRPr>
                    </a:p>
                    <a:p>
                      <a:endParaRPr lang="en-US" sz="800" dirty="0">
                        <a:latin typeface="Arial Nova Cond" panose="020B0506020202020204" pitchFamily="34" charset="0"/>
                      </a:endParaRPr>
                    </a:p>
                    <a:p>
                      <a:endParaRPr lang="en-US" sz="800" dirty="0">
                        <a:latin typeface="Arial Nova Cond" panose="020B0506020202020204" pitchFamily="34" charset="0"/>
                      </a:endParaRPr>
                    </a:p>
                    <a:p>
                      <a:endParaRPr lang="en-US" sz="800" dirty="0">
                        <a:latin typeface="Arial Nova Cond" panose="020B0506020202020204" pitchFamily="34" charset="0"/>
                      </a:endParaRPr>
                    </a:p>
                    <a:p>
                      <a:r>
                        <a:rPr lang="en-US" sz="800" dirty="0">
                          <a:latin typeface="Arial Nova Cond" panose="020B0506020202020204" pitchFamily="34" charset="0"/>
                        </a:rPr>
                        <a:t>&gt;&gt; dimension aka basic/nominal size</a:t>
                      </a:r>
                    </a:p>
                    <a:p>
                      <a:endParaRPr lang="en-US" sz="800" dirty="0">
                        <a:latin typeface="Arial Nova Cond" panose="020B0506020202020204" pitchFamily="34" charset="0"/>
                      </a:endParaRPr>
                    </a:p>
                    <a:p>
                      <a:endParaRPr lang="en-US" sz="800" dirty="0">
                        <a:latin typeface="Arial Nova Cond" panose="020B0506020202020204" pitchFamily="34" charset="0"/>
                      </a:endParaRPr>
                    </a:p>
                    <a:p>
                      <a:endParaRPr lang="en-US" sz="800" dirty="0">
                        <a:latin typeface="Arial Nova Cond" panose="020B0506020202020204" pitchFamily="34" charset="0"/>
                      </a:endParaRPr>
                    </a:p>
                    <a:p>
                      <a:endParaRPr lang="en-US" sz="800" dirty="0">
                        <a:latin typeface="Arial Nova Cond" panose="020B0506020202020204" pitchFamily="34" charset="0"/>
                      </a:endParaRPr>
                    </a:p>
                    <a:p>
                      <a:endParaRPr lang="en-US" sz="800" dirty="0">
                        <a:latin typeface="Arial Nova Cond" panose="020B0506020202020204" pitchFamily="34" charset="0"/>
                      </a:endParaRPr>
                    </a:p>
                    <a:p>
                      <a:endParaRPr lang="en-US" sz="800" dirty="0">
                        <a:latin typeface="Arial Nova Cond" panose="020B0506020202020204" pitchFamily="34" charset="0"/>
                      </a:endParaRPr>
                    </a:p>
                    <a:p>
                      <a:endParaRPr lang="en-US" sz="800" u="sng" dirty="0">
                        <a:latin typeface="Arial Nova Cond" panose="020B0506020202020204" pitchFamily="34" charset="0"/>
                      </a:endParaRPr>
                    </a:p>
                    <a:p>
                      <a:r>
                        <a:rPr lang="en-US" sz="800" u="sng" dirty="0">
                          <a:latin typeface="Arial Nova Cond" panose="020B0506020202020204" pitchFamily="34" charset="0"/>
                        </a:rPr>
                        <a:t>Bilateral tolerance</a:t>
                      </a:r>
                    </a:p>
                    <a:p>
                      <a:r>
                        <a:rPr lang="en-US" sz="800" dirty="0">
                          <a:latin typeface="Arial Nova Cond" panose="020B0506020202020204" pitchFamily="34" charset="0"/>
                        </a:rPr>
                        <a:t>&gt;&gt; Variation is permitted in both positive &amp; negative directions from nominal dimension</a:t>
                      </a:r>
                    </a:p>
                    <a:p>
                      <a:r>
                        <a:rPr lang="en-US" sz="800" dirty="0">
                          <a:latin typeface="Arial Nova Cond" panose="020B0506020202020204" pitchFamily="34" charset="0"/>
                        </a:rPr>
                        <a:t>&gt;&gt; Possible for a bilateral tolerance to be</a:t>
                      </a:r>
                    </a:p>
                    <a:p>
                      <a:r>
                        <a:rPr lang="en-US" sz="800" dirty="0">
                          <a:latin typeface="Arial Nova Cond" panose="020B0506020202020204" pitchFamily="34" charset="0"/>
                        </a:rPr>
                        <a:t>Unbalanced; e.g. 2.500 +0.010, -0.005</a:t>
                      </a:r>
                    </a:p>
                    <a:p>
                      <a:endParaRPr lang="en-US" sz="800" dirty="0">
                        <a:latin typeface="Arial Nova Cond" panose="020B0506020202020204" pitchFamily="34" charset="0"/>
                      </a:endParaRPr>
                    </a:p>
                    <a:p>
                      <a:r>
                        <a:rPr lang="en-US" sz="800" u="sng" dirty="0">
                          <a:latin typeface="Arial Nova Cond" panose="020B0506020202020204" pitchFamily="34" charset="0"/>
                        </a:rPr>
                        <a:t>Unilateral tolerance</a:t>
                      </a:r>
                    </a:p>
                    <a:p>
                      <a:r>
                        <a:rPr lang="en-US" sz="800" dirty="0">
                          <a:latin typeface="Arial Nova Cond" panose="020B0506020202020204" pitchFamily="34" charset="0"/>
                        </a:rPr>
                        <a:t>&gt;&gt; Variation from the specified dimension is</a:t>
                      </a:r>
                    </a:p>
                    <a:p>
                      <a:r>
                        <a:rPr lang="en-US" sz="800" dirty="0">
                          <a:latin typeface="Arial Nova Cond" panose="020B0506020202020204" pitchFamily="34" charset="0"/>
                        </a:rPr>
                        <a:t>permitted in only one direction.</a:t>
                      </a:r>
                    </a:p>
                    <a:p>
                      <a:r>
                        <a:rPr lang="en-US" sz="800" dirty="0">
                          <a:latin typeface="Arial Nova Cond" panose="020B0506020202020204" pitchFamily="34" charset="0"/>
                        </a:rPr>
                        <a:t>&gt;&gt; Either positive or negative, but not both;</a:t>
                      </a:r>
                    </a:p>
                    <a:p>
                      <a:r>
                        <a:rPr lang="en-US" sz="800" dirty="0">
                          <a:latin typeface="Arial Nova Cond" panose="020B0506020202020204" pitchFamily="34" charset="0"/>
                        </a:rPr>
                        <a:t>e.g. 2.500 +0.010, -0.000</a:t>
                      </a:r>
                    </a:p>
                    <a:p>
                      <a:endParaRPr lang="en-US" sz="800" dirty="0">
                        <a:latin typeface="Arial Nova Cond" panose="020B0506020202020204" pitchFamily="34" charset="0"/>
                      </a:endParaRPr>
                    </a:p>
                    <a:p>
                      <a:r>
                        <a:rPr lang="en-US" sz="800" u="sng" dirty="0">
                          <a:latin typeface="Arial Nova Cond" panose="020B0506020202020204" pitchFamily="34" charset="0"/>
                        </a:rPr>
                        <a:t>Limit Dimensions</a:t>
                      </a:r>
                    </a:p>
                    <a:p>
                      <a:r>
                        <a:rPr lang="en-US" sz="800" dirty="0">
                          <a:latin typeface="Arial Nova Cond" panose="020B0506020202020204" pitchFamily="34" charset="0"/>
                        </a:rPr>
                        <a:t>&gt;&gt; Permissible variation in a part feature size consists of the maximum and</a:t>
                      </a:r>
                    </a:p>
                    <a:p>
                      <a:r>
                        <a:rPr lang="en-US" sz="800" dirty="0">
                          <a:latin typeface="Arial Nova Cond" panose="020B0506020202020204" pitchFamily="34" charset="0"/>
                        </a:rPr>
                        <a:t>minimum dimensions allowed</a:t>
                      </a:r>
                    </a:p>
                    <a:p>
                      <a:endParaRPr lang="en-US" sz="800" dirty="0">
                        <a:latin typeface="Arial Nova Cond" panose="020B0506020202020204" pitchFamily="34" charset="0"/>
                      </a:endParaRPr>
                    </a:p>
                    <a:p>
                      <a:endParaRPr lang="en-US" sz="800" dirty="0">
                        <a:latin typeface="Arial Nova Cond" panose="020B0506020202020204" pitchFamily="34" charset="0"/>
                      </a:endParaRPr>
                    </a:p>
                    <a:p>
                      <a:endParaRPr lang="en-US" sz="800" dirty="0">
                        <a:latin typeface="Arial Nova Cond" panose="020B0506020202020204" pitchFamily="34" charset="0"/>
                      </a:endParaRPr>
                    </a:p>
                    <a:p>
                      <a:endParaRPr lang="en-US" sz="800" dirty="0">
                        <a:latin typeface="Arial Nova Cond" panose="020B0506020202020204" pitchFamily="34" charset="0"/>
                      </a:endParaRPr>
                    </a:p>
                    <a:p>
                      <a:endParaRPr lang="en-US" sz="800" dirty="0">
                        <a:latin typeface="Arial Nova Cond" panose="020B0506020202020204" pitchFamily="34" charset="0"/>
                      </a:endParaRPr>
                    </a:p>
                    <a:p>
                      <a:endParaRPr lang="en-US" sz="800" dirty="0">
                        <a:latin typeface="Arial Nova Cond" panose="020B0506020202020204" pitchFamily="34" charset="0"/>
                      </a:endParaRPr>
                    </a:p>
                    <a:p>
                      <a:endParaRPr lang="en-US" sz="800" u="sng" dirty="0">
                        <a:latin typeface="Arial Nova Cond" panose="020B0506020202020204" pitchFamily="34" charset="0"/>
                      </a:endParaRPr>
                    </a:p>
                    <a:p>
                      <a:r>
                        <a:rPr lang="en-US" sz="800" u="sng" dirty="0">
                          <a:latin typeface="Arial Nova Cond" panose="020B0506020202020204" pitchFamily="34" charset="0"/>
                        </a:rPr>
                        <a:t>Systematic Errors</a:t>
                      </a:r>
                    </a:p>
                    <a:p>
                      <a:r>
                        <a:rPr lang="en-US" sz="800" dirty="0">
                          <a:latin typeface="Arial Nova Cond" panose="020B0506020202020204" pitchFamily="34" charset="0"/>
                        </a:rPr>
                        <a:t>&gt;&gt; positive or negative deviations from the true value that are consistent from one measurement to the other</a:t>
                      </a:r>
                    </a:p>
                    <a:p>
                      <a:r>
                        <a:rPr lang="en-US" sz="800" dirty="0">
                          <a:latin typeface="Arial Nova Cond" panose="020B0506020202020204" pitchFamily="34" charset="0"/>
                        </a:rPr>
                        <a:t>&gt;&gt; no systematic error → “Accurate”</a:t>
                      </a:r>
                    </a:p>
                    <a:p>
                      <a:r>
                        <a:rPr lang="en-US" sz="800" dirty="0">
                          <a:latin typeface="Arial Nova Cond" panose="020B0506020202020204" pitchFamily="34" charset="0"/>
                        </a:rPr>
                        <a:t>e.g. error in methodology of doing experiment, external conditions, improper calculations</a:t>
                      </a:r>
                    </a:p>
                    <a:p>
                      <a:endParaRPr lang="en-US" sz="800" dirty="0">
                        <a:latin typeface="Arial Nova Cond" panose="020B0506020202020204" pitchFamily="34" charset="0"/>
                      </a:endParaRPr>
                    </a:p>
                    <a:p>
                      <a:r>
                        <a:rPr lang="en-US" sz="800" u="sng" dirty="0">
                          <a:latin typeface="Arial Nova Cond" panose="020B0506020202020204" pitchFamily="34" charset="0"/>
                        </a:rPr>
                        <a:t>Random Errors</a:t>
                      </a:r>
                    </a:p>
                    <a:p>
                      <a:r>
                        <a:rPr lang="en-US" sz="800" dirty="0">
                          <a:latin typeface="Arial Nova Cond" panose="020B0506020202020204" pitchFamily="34" charset="0"/>
                        </a:rPr>
                        <a:t>&gt;&gt; due to imprecise reading, set up variations, temperature change, wear, misalignment</a:t>
                      </a:r>
                    </a:p>
                    <a:p>
                      <a:r>
                        <a:rPr lang="en-US" sz="800" dirty="0">
                          <a:latin typeface="Arial Nova Cond" panose="020B0506020202020204" pitchFamily="34" charset="0"/>
                        </a:rPr>
                        <a:t>&gt;&gt; min random errors → “Precise”</a:t>
                      </a:r>
                    </a:p>
                  </a:txBody>
                  <a:tcPr/>
                </a:tc>
                <a:tc>
                  <a:txBody>
                    <a:bodyPr/>
                    <a:lstStyle/>
                    <a:p>
                      <a:r>
                        <a:rPr lang="en-SG" sz="800" u="sng" dirty="0">
                          <a:latin typeface="Arial Nova Cond" panose="020B0506020202020204" pitchFamily="34" charset="0"/>
                        </a:rPr>
                        <a:t>Precision VS Accuracy VS Resolution</a:t>
                      </a:r>
                    </a:p>
                    <a:p>
                      <a:r>
                        <a:rPr lang="en-SG" sz="800" dirty="0">
                          <a:latin typeface="Arial Nova Cond" panose="020B0506020202020204" pitchFamily="34" charset="0"/>
                        </a:rPr>
                        <a:t>&gt;&gt; Precision = Repeatability (no random errors)</a:t>
                      </a:r>
                    </a:p>
                    <a:p>
                      <a:r>
                        <a:rPr lang="en-SG" sz="800" dirty="0">
                          <a:latin typeface="Arial Nova Cond" panose="020B0506020202020204" pitchFamily="34" charset="0"/>
                        </a:rPr>
                        <a:t>&gt;&gt; </a:t>
                      </a:r>
                      <a:r>
                        <a:rPr lang="en-US" sz="800" dirty="0">
                          <a:latin typeface="Arial Nova Cond" panose="020B0506020202020204" pitchFamily="34" charset="0"/>
                        </a:rPr>
                        <a:t>Accuracy = Close to True Value (no systematic errors)</a:t>
                      </a:r>
                    </a:p>
                    <a:p>
                      <a:r>
                        <a:rPr lang="en-SG" sz="800" dirty="0">
                          <a:latin typeface="Arial Nova Cond" panose="020B0506020202020204" pitchFamily="34" charset="0"/>
                        </a:rPr>
                        <a:t>&gt;&gt; Resolution = </a:t>
                      </a:r>
                      <a:r>
                        <a:rPr lang="en-US" sz="800" dirty="0">
                          <a:latin typeface="Arial Nova Cond" panose="020B0506020202020204" pitchFamily="34" charset="0"/>
                        </a:rPr>
                        <a:t>smallest discrimination that the instrument can show</a:t>
                      </a:r>
                    </a:p>
                    <a:p>
                      <a:endParaRPr lang="en-US" sz="800" dirty="0">
                        <a:latin typeface="Arial Nova Cond" panose="020B0506020202020204" pitchFamily="34" charset="0"/>
                      </a:endParaRPr>
                    </a:p>
                    <a:p>
                      <a:r>
                        <a:rPr lang="en-US" sz="800" u="sng" dirty="0">
                          <a:latin typeface="Arial Nova Cond" panose="020B0506020202020204" pitchFamily="34" charset="0"/>
                        </a:rPr>
                        <a:t>Measurement Instruments and Gages – Precision Gage Blocks</a:t>
                      </a:r>
                    </a:p>
                    <a:p>
                      <a:r>
                        <a:rPr lang="en-US" sz="800" dirty="0">
                          <a:latin typeface="Arial Nova Cond" panose="020B0506020202020204" pitchFamily="34" charset="0"/>
                        </a:rPr>
                        <a:t>&gt;&gt; used for calibration of instruments; not really for measurements</a:t>
                      </a:r>
                    </a:p>
                    <a:p>
                      <a:endParaRPr lang="en-US" sz="800" dirty="0">
                        <a:latin typeface="Arial Nova Cond" panose="020B0506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u="sng" dirty="0">
                          <a:latin typeface="Arial Nova Cond" panose="020B0506020202020204" pitchFamily="34" charset="0"/>
                        </a:rPr>
                        <a:t>Measurement Instruments and Gages – Linear Dimensions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Nova Cond" panose="020B0506020202020204" pitchFamily="34" charset="0"/>
                        </a:rPr>
                        <a:t>&gt;&gt; E.g. ruler, micrometer, vernier caliper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dirty="0">
                        <a:latin typeface="Arial Nova Cond" panose="020B0506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u="sng" dirty="0">
                          <a:latin typeface="Arial Nova Cond" panose="020B0506020202020204" pitchFamily="34" charset="0"/>
                        </a:rPr>
                        <a:t>Measurement Instruments and Gages – Nongraduated measuring devices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Nova Cond" panose="020B0506020202020204" pitchFamily="34" charset="0"/>
                        </a:rPr>
                        <a:t>&gt;&gt; no scale and are used to compare dimensions or to transfer a dimension for measurement by a graduated device; e.g. outside calipers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dirty="0">
                        <a:latin typeface="Arial Nova Cond" panose="020B0506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u="sng" dirty="0">
                          <a:latin typeface="Arial Nova Cond" panose="020B0506020202020204" pitchFamily="34" charset="0"/>
                        </a:rPr>
                        <a:t>Measurement Instruments and Gages – Comparative instruments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Nova Cond" panose="020B0506020202020204" pitchFamily="34" charset="0"/>
                        </a:rPr>
                        <a:t>&gt;&gt; Mechanical gages are designed to mechanically magnify the deviation to permit observation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Nova Cond" panose="020B0506020202020204" pitchFamily="34" charset="0"/>
                        </a:rPr>
                        <a:t>&gt;&gt; Dial Indicator: converts and amplifies the linear movement of a contact pointer into rotation of a dial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Nova Cond" panose="020B0506020202020204" pitchFamily="34" charset="0"/>
                        </a:rPr>
                        <a:t>&gt;&gt; Applications: measuring straightness,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Nova Cond" panose="020B0506020202020204" pitchFamily="34" charset="0"/>
                        </a:rPr>
                        <a:t>flatness, parallelism, squareness,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Nova Cond" panose="020B0506020202020204" pitchFamily="34" charset="0"/>
                        </a:rPr>
                        <a:t>roundness, and runout by comparison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Nova Cond" panose="020B0506020202020204" pitchFamily="34" charset="0"/>
                        </a:rPr>
                        <a:t>With a reference surface or circle, </a:t>
                      </a:r>
                      <a:r>
                        <a:rPr lang="en-US" sz="800" dirty="0" err="1">
                          <a:latin typeface="Arial Nova Cond" panose="020B0506020202020204" pitchFamily="34" charset="0"/>
                        </a:rPr>
                        <a:t>etc</a:t>
                      </a:r>
                      <a:endParaRPr lang="en-US" sz="800" dirty="0">
                        <a:latin typeface="Arial Nova Cond" panose="020B0506020202020204" pitchFamily="34" charset="0"/>
                      </a:endParaRPr>
                    </a:p>
                  </a:txBody>
                  <a:tcPr/>
                </a:tc>
                <a:tc>
                  <a:txBody>
                    <a:bodyPr/>
                    <a:lstStyle/>
                    <a:p>
                      <a:r>
                        <a:rPr lang="en-US" sz="800" u="sng" dirty="0">
                          <a:latin typeface="Arial Nova Cond" panose="020B0506020202020204" pitchFamily="34" charset="0"/>
                        </a:rPr>
                        <a:t>Fixed gages: GO/NO-GO gages</a:t>
                      </a:r>
                    </a:p>
                    <a:p>
                      <a:r>
                        <a:rPr lang="en-US" sz="800" dirty="0">
                          <a:latin typeface="Arial Nova Cond" panose="020B0506020202020204" pitchFamily="34" charset="0"/>
                        </a:rPr>
                        <a:t>&gt;&gt; GO limit - used to check dimension at its maximum material condition (inserted)</a:t>
                      </a:r>
                    </a:p>
                    <a:p>
                      <a:r>
                        <a:rPr lang="en-US" sz="800" dirty="0">
                          <a:latin typeface="Arial Nova Cond" panose="020B0506020202020204" pitchFamily="34" charset="0"/>
                        </a:rPr>
                        <a:t>&gt;&gt; NO-GO limit - used to inspect the minimum material condition of the dimension in question (not inserted)</a:t>
                      </a:r>
                    </a:p>
                    <a:p>
                      <a:r>
                        <a:rPr lang="en-US" sz="800" dirty="0">
                          <a:latin typeface="Arial Nova Cond" panose="020B0506020202020204" pitchFamily="34" charset="0"/>
                        </a:rPr>
                        <a:t>&gt;&gt; Snap gage – check outside dimension</a:t>
                      </a:r>
                    </a:p>
                    <a:p>
                      <a:r>
                        <a:rPr lang="en-US" sz="800" dirty="0">
                          <a:latin typeface="Arial Nova Cond" panose="020B0506020202020204" pitchFamily="34" charset="0"/>
                        </a:rPr>
                        <a:t>→ if does not go in GO gauge, above maximum dimension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Nova Cond" panose="020B0506020202020204" pitchFamily="34" charset="0"/>
                        </a:rPr>
                        <a:t>→ if does not go in NO-GO gauge, below minimum dimension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Nova Cond" panose="020B0506020202020204" pitchFamily="34" charset="0"/>
                        </a:rPr>
                        <a:t>&gt;&gt; Plug gage – for checking internal dimension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Nova Cond" panose="020B0506020202020204" pitchFamily="34" charset="0"/>
                        </a:rPr>
                        <a:t>→ GO – check max material condition; if does not go in, too small of a hole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Nova Cond" panose="020B0506020202020204" pitchFamily="34" charset="0"/>
                        </a:rPr>
                        <a:t>→  NO-GO - check min material condition; if go in, too big of a hole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dirty="0">
                        <a:latin typeface="Arial Nova Cond" panose="020B0506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dirty="0">
                        <a:latin typeface="Arial Nova Cond" panose="020B0506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dirty="0">
                        <a:latin typeface="Arial Nova Cond" panose="020B0506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dirty="0">
                        <a:latin typeface="Arial Nova Cond" panose="020B0506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dirty="0">
                        <a:latin typeface="Arial Nova Cond" panose="020B0506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dirty="0">
                        <a:latin typeface="Arial Nova Cond" panose="020B0506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Nova Cond" panose="020B0506020202020204" pitchFamily="34" charset="0"/>
                        </a:rPr>
                        <a:t>&gt;&gt; Either snap gage or plug gage, the wear allowance is only applied to the GO gage dimension</a:t>
                      </a:r>
                    </a:p>
                    <a:p>
                      <a:endParaRPr lang="en-US" sz="800" dirty="0">
                        <a:latin typeface="Arial Nova Cond" panose="020B0506020202020204" pitchFamily="34" charset="0"/>
                      </a:endParaRPr>
                    </a:p>
                    <a:p>
                      <a:pPr marL="0" indent="0">
                        <a:buFont typeface="Arial" panose="020B0604020202020204" pitchFamily="34" charset="0"/>
                        <a:buNone/>
                      </a:pPr>
                      <a:r>
                        <a:rPr lang="en-SG" sz="800" b="0" dirty="0">
                          <a:solidFill>
                            <a:schemeClr val="tx1"/>
                          </a:solidFill>
                          <a:latin typeface="Arial Nova Cond" panose="020B0506020202020204" pitchFamily="34" charset="0"/>
                        </a:rPr>
                        <a:t>Example: 32.00 </a:t>
                      </a:r>
                      <a:r>
                        <a:rPr lang="en-SG" sz="800" b="0" i="0" kern="1200" dirty="0">
                          <a:solidFill>
                            <a:schemeClr val="tx1"/>
                          </a:solidFill>
                          <a:effectLst/>
                          <a:latin typeface="Arial Nova Cond" panose="020B0506020202020204" pitchFamily="34" charset="0"/>
                          <a:ea typeface="+mn-ea"/>
                          <a:cs typeface="+mn-cs"/>
                        </a:rPr>
                        <a:t>± 0.16mm diameter hole; wear allowance = 2% of tolerance band </a:t>
                      </a:r>
                      <a:r>
                        <a:rPr lang="en-SG" sz="800" b="1" i="0" kern="1200" dirty="0">
                          <a:solidFill>
                            <a:schemeClr val="tx1"/>
                          </a:solidFill>
                          <a:effectLst/>
                          <a:latin typeface="Arial Nova Cond" panose="020B0506020202020204" pitchFamily="34" charset="0"/>
                          <a:ea typeface="+mn-ea"/>
                          <a:cs typeface="+mn-cs"/>
                        </a:rPr>
                        <a:t>(affects only GO!); </a:t>
                      </a:r>
                      <a:r>
                        <a:rPr lang="en-SG" sz="800" b="0" i="0" kern="1200" dirty="0">
                          <a:solidFill>
                            <a:schemeClr val="tx1"/>
                          </a:solidFill>
                          <a:effectLst/>
                          <a:latin typeface="Arial Nova Cond" panose="020B0506020202020204" pitchFamily="34" charset="0"/>
                          <a:ea typeface="+mn-ea"/>
                          <a:cs typeface="+mn-cs"/>
                        </a:rPr>
                        <a:t>find nominal size of GO and NO GO gage.</a:t>
                      </a:r>
                      <a:endParaRPr lang="en-SG" sz="800" b="1" i="0" kern="1200" dirty="0">
                        <a:solidFill>
                          <a:schemeClr val="tx1"/>
                        </a:solidFill>
                        <a:effectLst/>
                        <a:latin typeface="Arial Nova Cond" panose="020B0506020202020204" pitchFamily="34" charset="0"/>
                        <a:ea typeface="+mn-ea"/>
                        <a:cs typeface="+mn-cs"/>
                      </a:endParaRPr>
                    </a:p>
                    <a:p>
                      <a:pPr marL="0" indent="0">
                        <a:buFont typeface="Arial" panose="020B0604020202020204" pitchFamily="34" charset="0"/>
                        <a:buNone/>
                      </a:pPr>
                      <a:r>
                        <a:rPr lang="en-SG" sz="800" b="0" i="0" kern="1200" dirty="0">
                          <a:solidFill>
                            <a:schemeClr val="tx1"/>
                          </a:solidFill>
                          <a:effectLst/>
                          <a:latin typeface="Arial Nova Cond" panose="020B0506020202020204" pitchFamily="34" charset="0"/>
                          <a:ea typeface="+mn-ea"/>
                          <a:cs typeface="+mn-cs"/>
                        </a:rPr>
                        <a:t>Answer: NO GO (biggest hole) = 32.00 + 0.16 = 32.16mm</a:t>
                      </a:r>
                    </a:p>
                    <a:p>
                      <a:pPr marL="0" indent="0">
                        <a:buFont typeface="Arial" panose="020B0604020202020204" pitchFamily="34" charset="0"/>
                        <a:buNone/>
                      </a:pPr>
                      <a:r>
                        <a:rPr lang="en-SG" sz="800" b="0" i="0" kern="1200" dirty="0">
                          <a:solidFill>
                            <a:schemeClr val="tx1"/>
                          </a:solidFill>
                          <a:effectLst/>
                          <a:latin typeface="Arial Nova Cond" panose="020B0506020202020204" pitchFamily="34" charset="0"/>
                          <a:ea typeface="+mn-ea"/>
                          <a:cs typeface="+mn-cs"/>
                        </a:rPr>
                        <a:t>Wear allowance = 0.16 x 2 = 0.32; 0.32 x 2% = 0.0064mm</a:t>
                      </a:r>
                    </a:p>
                    <a:p>
                      <a:pPr marL="0" indent="0">
                        <a:buFont typeface="Arial" panose="020B0604020202020204" pitchFamily="34" charset="0"/>
                        <a:buNone/>
                      </a:pPr>
                      <a:r>
                        <a:rPr lang="en-SG" sz="800" b="0" i="0" kern="1200" dirty="0">
                          <a:solidFill>
                            <a:schemeClr val="tx1"/>
                          </a:solidFill>
                          <a:effectLst/>
                          <a:latin typeface="Arial Nova Cond" panose="020B0506020202020204" pitchFamily="34" charset="0"/>
                          <a:ea typeface="+mn-ea"/>
                          <a:cs typeface="+mn-cs"/>
                        </a:rPr>
                        <a:t>GO (smallest hole): 32.00 – 0.16 – 0.0064 = 31.84.64mm</a:t>
                      </a:r>
                    </a:p>
                    <a:p>
                      <a:endParaRPr lang="en-US" sz="800" dirty="0">
                        <a:latin typeface="Arial Nova Cond" panose="020B0506020202020204" pitchFamily="34" charset="0"/>
                      </a:endParaRPr>
                    </a:p>
                    <a:p>
                      <a:endParaRPr lang="en-US" sz="800" dirty="0">
                        <a:latin typeface="Arial Nova Cond" panose="020B0506020202020204" pitchFamily="34" charset="0"/>
                      </a:endParaRPr>
                    </a:p>
                    <a:p>
                      <a:endParaRPr lang="en-US" sz="800" dirty="0">
                        <a:latin typeface="Arial Nova Cond" panose="020B0506020202020204" pitchFamily="34" charset="0"/>
                      </a:endParaRPr>
                    </a:p>
                    <a:p>
                      <a:endParaRPr lang="en-US" sz="800" dirty="0">
                        <a:latin typeface="Arial Nova Cond" panose="020B0506020202020204" pitchFamily="34" charset="0"/>
                      </a:endParaRPr>
                    </a:p>
                    <a:p>
                      <a:endParaRPr lang="en-US" sz="800" dirty="0">
                        <a:latin typeface="Arial Nova Cond" panose="020B0506020202020204" pitchFamily="34" charset="0"/>
                      </a:endParaRPr>
                    </a:p>
                    <a:p>
                      <a:endParaRPr lang="en-US" sz="800" dirty="0">
                        <a:latin typeface="Arial Nova Cond" panose="020B0506020202020204" pitchFamily="34" charset="0"/>
                      </a:endParaRPr>
                    </a:p>
                    <a:p>
                      <a:endParaRPr lang="en-US" sz="800" dirty="0">
                        <a:latin typeface="Arial Nova Cond" panose="020B0506020202020204" pitchFamily="34" charset="0"/>
                      </a:endParaRPr>
                    </a:p>
                  </a:txBody>
                  <a:tcPr/>
                </a:tc>
                <a:tc>
                  <a:txBody>
                    <a:bodyPr/>
                    <a:lstStyle/>
                    <a:p>
                      <a:r>
                        <a:rPr lang="en-SG" sz="800" i="0" u="sng" dirty="0">
                          <a:latin typeface="Arial Nova Cond" panose="020B0506020202020204" pitchFamily="34" charset="0"/>
                        </a:rPr>
                        <a:t>Angular Measurements</a:t>
                      </a:r>
                    </a:p>
                    <a:p>
                      <a:r>
                        <a:rPr lang="en-SG" sz="800" i="0" dirty="0">
                          <a:latin typeface="Arial Nova Cond" panose="020B0506020202020204" pitchFamily="34" charset="0"/>
                        </a:rPr>
                        <a:t>&gt;&gt; Sine bar</a:t>
                      </a:r>
                    </a:p>
                    <a:p>
                      <a:r>
                        <a:rPr lang="en-SG" sz="800" i="0" dirty="0">
                          <a:latin typeface="Arial Nova Cond" panose="020B0506020202020204" pitchFamily="34" charset="0"/>
                        </a:rPr>
                        <a:t>H = dependent on no. of</a:t>
                      </a:r>
                    </a:p>
                    <a:p>
                      <a:r>
                        <a:rPr lang="en-SG" sz="800" i="0" dirty="0">
                          <a:latin typeface="Arial Nova Cond" panose="020B0506020202020204" pitchFamily="34" charset="0"/>
                        </a:rPr>
                        <a:t>gauge blocks</a:t>
                      </a:r>
                    </a:p>
                    <a:p>
                      <a:r>
                        <a:rPr lang="en-SG" sz="800" i="0" dirty="0">
                          <a:latin typeface="Arial Nova Cond" panose="020B0506020202020204" pitchFamily="34" charset="0"/>
                        </a:rPr>
                        <a:t>L = standard dimension</a:t>
                      </a:r>
                    </a:p>
                    <a:p>
                      <a:r>
                        <a:rPr lang="en-SG" sz="800" i="0" dirty="0">
                          <a:latin typeface="Arial Nova Cond" panose="020B0506020202020204" pitchFamily="34" charset="0"/>
                        </a:rPr>
                        <a:t>of sine bar</a:t>
                      </a:r>
                    </a:p>
                    <a:p>
                      <a:endParaRPr lang="en-SG" sz="800" i="0" dirty="0">
                        <a:latin typeface="Arial Nova Cond" panose="020B0506020202020204" pitchFamily="34" charset="0"/>
                      </a:endParaRPr>
                    </a:p>
                    <a:p>
                      <a:endParaRPr lang="en-SG" sz="800" i="0" dirty="0">
                        <a:latin typeface="Arial Nova Cond" panose="020B0506020202020204" pitchFamily="34" charset="0"/>
                      </a:endParaRPr>
                    </a:p>
                    <a:p>
                      <a:endParaRPr lang="en-SG" sz="800" i="0" dirty="0">
                        <a:latin typeface="Arial Nova Cond" panose="020B0506020202020204" pitchFamily="34" charset="0"/>
                      </a:endParaRPr>
                    </a:p>
                    <a:p>
                      <a:endParaRPr lang="en-SG" sz="800" i="0" dirty="0">
                        <a:latin typeface="Arial Nova Cond" panose="020B0506020202020204" pitchFamily="34" charset="0"/>
                      </a:endParaRPr>
                    </a:p>
                    <a:p>
                      <a:endParaRPr lang="en-SG" sz="800" i="0" dirty="0">
                        <a:latin typeface="Arial Nova Cond" panose="020B0506020202020204" pitchFamily="34" charset="0"/>
                      </a:endParaRPr>
                    </a:p>
                    <a:p>
                      <a:endParaRPr lang="en-SG" sz="800" i="0" dirty="0">
                        <a:latin typeface="Arial Nova Cond" panose="020B0506020202020204" pitchFamily="34" charset="0"/>
                      </a:endParaRPr>
                    </a:p>
                    <a:p>
                      <a:endParaRPr lang="en-SG" sz="800" i="0" dirty="0">
                        <a:latin typeface="Arial Nova Cond" panose="020B0506020202020204" pitchFamily="34" charset="0"/>
                      </a:endParaRPr>
                    </a:p>
                    <a:p>
                      <a:r>
                        <a:rPr lang="en-SG" sz="800" i="0" dirty="0">
                          <a:latin typeface="Arial Nova Cond" panose="020B0506020202020204" pitchFamily="34" charset="0"/>
                        </a:rPr>
                        <a:t>&gt;&gt; </a:t>
                      </a:r>
                      <a:r>
                        <a:rPr lang="en-US" sz="800" i="0" dirty="0">
                          <a:latin typeface="Arial Nova Cond" panose="020B0506020202020204" pitchFamily="34" charset="0"/>
                        </a:rPr>
                        <a:t>Bevel protractor with vernier scale</a:t>
                      </a:r>
                    </a:p>
                    <a:p>
                      <a:endParaRPr lang="en-US" sz="800" i="0" dirty="0">
                        <a:latin typeface="Arial Nova Cond" panose="020B0506020202020204" pitchFamily="34" charset="0"/>
                      </a:endParaRPr>
                    </a:p>
                    <a:p>
                      <a:r>
                        <a:rPr lang="en-US" sz="800" i="0" u="sng" dirty="0">
                          <a:latin typeface="Arial Nova Cond" panose="020B0506020202020204" pitchFamily="34" charset="0"/>
                        </a:rPr>
                        <a:t>Electronic gages</a:t>
                      </a:r>
                    </a:p>
                    <a:p>
                      <a:r>
                        <a:rPr lang="en-US" sz="800" i="0" dirty="0">
                          <a:latin typeface="Arial Nova Cond" panose="020B0506020202020204" pitchFamily="34" charset="0"/>
                        </a:rPr>
                        <a:t>&gt;&gt; Family of measuring &amp; gaging instruments based on transducers capable of converting a linear displacement into an electrical signal</a:t>
                      </a:r>
                    </a:p>
                    <a:p>
                      <a:r>
                        <a:rPr lang="en-US" sz="800" i="0" dirty="0">
                          <a:latin typeface="Arial Nova Cond" panose="020B0506020202020204" pitchFamily="34" charset="0"/>
                        </a:rPr>
                        <a:t>&gt;&gt; Electrical signal is amplified and transformed into suitable data format such as a digital readout</a:t>
                      </a:r>
                    </a:p>
                    <a:p>
                      <a:r>
                        <a:rPr lang="en-US" sz="800" i="0" dirty="0">
                          <a:latin typeface="Arial Nova Cond" panose="020B0506020202020204" pitchFamily="34" charset="0"/>
                        </a:rPr>
                        <a:t>&gt;&gt; Applications of electronic gages have grown rapidly in recent years, driven by advances in microprocessor technology, and are gradually replacing many of the conventional devices</a:t>
                      </a:r>
                    </a:p>
                    <a:p>
                      <a:endParaRPr lang="en-US" sz="800" i="0" dirty="0">
                        <a:latin typeface="Arial Nova Cond" panose="020B0506020202020204" pitchFamily="34" charset="0"/>
                      </a:endParaRPr>
                    </a:p>
                    <a:p>
                      <a:r>
                        <a:rPr lang="en-US" sz="800" i="0" u="sng" dirty="0">
                          <a:latin typeface="Arial Nova Cond" panose="020B0506020202020204" pitchFamily="34" charset="0"/>
                        </a:rPr>
                        <a:t>Other Considerations</a:t>
                      </a:r>
                    </a:p>
                    <a:p>
                      <a:r>
                        <a:rPr lang="en-US" sz="800" i="0" dirty="0">
                          <a:latin typeface="Arial Nova Cond" panose="020B0506020202020204" pitchFamily="34" charset="0"/>
                        </a:rPr>
                        <a:t>&gt;&gt; Flat stable surface required to improve measurement results </a:t>
                      </a:r>
                      <a:r>
                        <a:rPr lang="en-US" sz="800" dirty="0">
                          <a:latin typeface="Arial Nova Cond" panose="020B0506020202020204" pitchFamily="34" charset="0"/>
                        </a:rPr>
                        <a:t>→ Metrology lab – granite table</a:t>
                      </a:r>
                    </a:p>
                    <a:p>
                      <a:r>
                        <a:rPr lang="en-US" sz="800" i="0" dirty="0">
                          <a:latin typeface="Arial Nova Cond" panose="020B0506020202020204" pitchFamily="34" charset="0"/>
                        </a:rPr>
                        <a:t>&gt;&gt; Non-contact metrology </a:t>
                      </a:r>
                      <a:r>
                        <a:rPr lang="en-US" sz="800" dirty="0">
                          <a:latin typeface="Arial Nova Cond" panose="020B0506020202020204" pitchFamily="34" charset="0"/>
                        </a:rPr>
                        <a:t>→ laser, </a:t>
                      </a:r>
                      <a:r>
                        <a:rPr lang="en-US" sz="800" dirty="0" err="1">
                          <a:latin typeface="Arial Nova Cond" panose="020B0506020202020204" pitchFamily="34" charset="0"/>
                        </a:rPr>
                        <a:t>etc</a:t>
                      </a:r>
                      <a:endParaRPr lang="en-SG" sz="800" i="0" dirty="0">
                        <a:latin typeface="Arial Nova Cond" panose="020B0506020202020204" pitchFamily="34" charset="0"/>
                      </a:endParaRPr>
                    </a:p>
                  </a:txBody>
                  <a:tcPr/>
                </a:tc>
                <a:tc>
                  <a:txBody>
                    <a:bodyPr/>
                    <a:lstStyle/>
                    <a:p>
                      <a:endParaRPr lang="en-SG" sz="800" dirty="0">
                        <a:latin typeface="Arial Nova Cond" panose="020B0506020202020204" pitchFamily="34" charset="0"/>
                      </a:endParaRPr>
                    </a:p>
                  </a:txBody>
                  <a:tcPr/>
                </a:tc>
                <a:extLst>
                  <a:ext uri="{0D108BD9-81ED-4DB2-BD59-A6C34878D82A}">
                    <a16:rowId xmlns:a16="http://schemas.microsoft.com/office/drawing/2014/main" val="2473584007"/>
                  </a:ext>
                </a:extLst>
              </a:tr>
            </a:tbl>
          </a:graphicData>
        </a:graphic>
      </p:graphicFrame>
      <p:pic>
        <p:nvPicPr>
          <p:cNvPr id="5" name="Picture 4">
            <a:extLst>
              <a:ext uri="{FF2B5EF4-FFF2-40B4-BE49-F238E27FC236}">
                <a16:creationId xmlns:a16="http://schemas.microsoft.com/office/drawing/2014/main" id="{EE7FEAE0-FFAC-44D8-BF11-05FFF91B11D9}"/>
              </a:ext>
            </a:extLst>
          </p:cNvPr>
          <p:cNvPicPr>
            <a:picLocks noChangeAspect="1"/>
          </p:cNvPicPr>
          <p:nvPr/>
        </p:nvPicPr>
        <p:blipFill>
          <a:blip r:embed="rId2"/>
          <a:stretch>
            <a:fillRect/>
          </a:stretch>
        </p:blipFill>
        <p:spPr>
          <a:xfrm>
            <a:off x="77787" y="427566"/>
            <a:ext cx="1805617" cy="808567"/>
          </a:xfrm>
          <a:prstGeom prst="rect">
            <a:avLst/>
          </a:prstGeom>
        </p:spPr>
      </p:pic>
      <p:pic>
        <p:nvPicPr>
          <p:cNvPr id="9" name="Picture 8">
            <a:extLst>
              <a:ext uri="{FF2B5EF4-FFF2-40B4-BE49-F238E27FC236}">
                <a16:creationId xmlns:a16="http://schemas.microsoft.com/office/drawing/2014/main" id="{31207F49-5B81-4041-8CA2-E213D74860DA}"/>
              </a:ext>
            </a:extLst>
          </p:cNvPr>
          <p:cNvPicPr>
            <a:picLocks noChangeAspect="1"/>
          </p:cNvPicPr>
          <p:nvPr/>
        </p:nvPicPr>
        <p:blipFill>
          <a:blip r:embed="rId3"/>
          <a:stretch>
            <a:fillRect/>
          </a:stretch>
        </p:blipFill>
        <p:spPr>
          <a:xfrm>
            <a:off x="94723" y="4216929"/>
            <a:ext cx="803233" cy="592138"/>
          </a:xfrm>
          <a:prstGeom prst="rect">
            <a:avLst/>
          </a:prstGeom>
        </p:spPr>
      </p:pic>
      <p:pic>
        <p:nvPicPr>
          <p:cNvPr id="12" name="Picture 11">
            <a:extLst>
              <a:ext uri="{FF2B5EF4-FFF2-40B4-BE49-F238E27FC236}">
                <a16:creationId xmlns:a16="http://schemas.microsoft.com/office/drawing/2014/main" id="{2AE87BF1-FAF6-40C7-B6AC-1C913857C7C3}"/>
              </a:ext>
            </a:extLst>
          </p:cNvPr>
          <p:cNvPicPr>
            <a:picLocks noChangeAspect="1"/>
          </p:cNvPicPr>
          <p:nvPr/>
        </p:nvPicPr>
        <p:blipFill>
          <a:blip r:embed="rId4"/>
          <a:stretch>
            <a:fillRect/>
          </a:stretch>
        </p:blipFill>
        <p:spPr>
          <a:xfrm>
            <a:off x="51907" y="1445228"/>
            <a:ext cx="1857375" cy="683986"/>
          </a:xfrm>
          <a:prstGeom prst="rect">
            <a:avLst/>
          </a:prstGeom>
        </p:spPr>
      </p:pic>
      <p:pic>
        <p:nvPicPr>
          <p:cNvPr id="14" name="Picture 13">
            <a:extLst>
              <a:ext uri="{FF2B5EF4-FFF2-40B4-BE49-F238E27FC236}">
                <a16:creationId xmlns:a16="http://schemas.microsoft.com/office/drawing/2014/main" id="{401BEDE9-923A-434C-9735-58182127A151}"/>
              </a:ext>
            </a:extLst>
          </p:cNvPr>
          <p:cNvPicPr>
            <a:picLocks noChangeAspect="1"/>
          </p:cNvPicPr>
          <p:nvPr/>
        </p:nvPicPr>
        <p:blipFill>
          <a:blip r:embed="rId5"/>
          <a:stretch>
            <a:fillRect/>
          </a:stretch>
        </p:blipFill>
        <p:spPr>
          <a:xfrm>
            <a:off x="897956" y="4216930"/>
            <a:ext cx="983763" cy="593476"/>
          </a:xfrm>
          <a:prstGeom prst="rect">
            <a:avLst/>
          </a:prstGeom>
        </p:spPr>
      </p:pic>
      <p:pic>
        <p:nvPicPr>
          <p:cNvPr id="16" name="Picture 15">
            <a:extLst>
              <a:ext uri="{FF2B5EF4-FFF2-40B4-BE49-F238E27FC236}">
                <a16:creationId xmlns:a16="http://schemas.microsoft.com/office/drawing/2014/main" id="{B7667238-E1B5-480D-83F2-34E41FAF85FE}"/>
              </a:ext>
            </a:extLst>
          </p:cNvPr>
          <p:cNvPicPr>
            <a:picLocks noChangeAspect="1"/>
          </p:cNvPicPr>
          <p:nvPr/>
        </p:nvPicPr>
        <p:blipFill>
          <a:blip r:embed="rId6"/>
          <a:stretch>
            <a:fillRect/>
          </a:stretch>
        </p:blipFill>
        <p:spPr>
          <a:xfrm>
            <a:off x="2111546" y="4462840"/>
            <a:ext cx="1633264" cy="786493"/>
          </a:xfrm>
          <a:prstGeom prst="rect">
            <a:avLst/>
          </a:prstGeom>
        </p:spPr>
      </p:pic>
      <p:pic>
        <p:nvPicPr>
          <p:cNvPr id="20" name="Picture 19">
            <a:extLst>
              <a:ext uri="{FF2B5EF4-FFF2-40B4-BE49-F238E27FC236}">
                <a16:creationId xmlns:a16="http://schemas.microsoft.com/office/drawing/2014/main" id="{FE88ACDE-B81D-4CD7-908F-C92E278B9C2C}"/>
              </a:ext>
            </a:extLst>
          </p:cNvPr>
          <p:cNvPicPr>
            <a:picLocks noChangeAspect="1"/>
          </p:cNvPicPr>
          <p:nvPr/>
        </p:nvPicPr>
        <p:blipFill>
          <a:blip r:embed="rId7"/>
          <a:stretch>
            <a:fillRect/>
          </a:stretch>
        </p:blipFill>
        <p:spPr>
          <a:xfrm>
            <a:off x="3990974" y="2135109"/>
            <a:ext cx="1924051" cy="581047"/>
          </a:xfrm>
          <a:prstGeom prst="rect">
            <a:avLst/>
          </a:prstGeom>
        </p:spPr>
      </p:pic>
      <p:pic>
        <p:nvPicPr>
          <p:cNvPr id="22" name="Picture 21">
            <a:extLst>
              <a:ext uri="{FF2B5EF4-FFF2-40B4-BE49-F238E27FC236}">
                <a16:creationId xmlns:a16="http://schemas.microsoft.com/office/drawing/2014/main" id="{6283609E-3E24-47AC-8CA2-051C00DE8773}"/>
              </a:ext>
            </a:extLst>
          </p:cNvPr>
          <p:cNvPicPr>
            <a:picLocks noChangeAspect="1"/>
          </p:cNvPicPr>
          <p:nvPr/>
        </p:nvPicPr>
        <p:blipFill>
          <a:blip r:embed="rId8"/>
          <a:stretch>
            <a:fillRect/>
          </a:stretch>
        </p:blipFill>
        <p:spPr>
          <a:xfrm>
            <a:off x="7127346" y="266860"/>
            <a:ext cx="683155" cy="386131"/>
          </a:xfrm>
          <a:prstGeom prst="rect">
            <a:avLst/>
          </a:prstGeom>
        </p:spPr>
      </p:pic>
      <p:pic>
        <p:nvPicPr>
          <p:cNvPr id="24" name="Picture 23">
            <a:extLst>
              <a:ext uri="{FF2B5EF4-FFF2-40B4-BE49-F238E27FC236}">
                <a16:creationId xmlns:a16="http://schemas.microsoft.com/office/drawing/2014/main" id="{E01A4335-90D2-46D1-A04D-BB313C99B52F}"/>
              </a:ext>
            </a:extLst>
          </p:cNvPr>
          <p:cNvPicPr>
            <a:picLocks noChangeAspect="1"/>
          </p:cNvPicPr>
          <p:nvPr/>
        </p:nvPicPr>
        <p:blipFill>
          <a:blip r:embed="rId9"/>
          <a:stretch>
            <a:fillRect/>
          </a:stretch>
        </p:blipFill>
        <p:spPr>
          <a:xfrm>
            <a:off x="6024034" y="773113"/>
            <a:ext cx="1856317" cy="840926"/>
          </a:xfrm>
          <a:prstGeom prst="rect">
            <a:avLst/>
          </a:prstGeom>
        </p:spPr>
      </p:pic>
    </p:spTree>
    <p:extLst>
      <p:ext uri="{BB962C8B-B14F-4D97-AF65-F5344CB8AC3E}">
        <p14:creationId xmlns:p14="http://schemas.microsoft.com/office/powerpoint/2010/main" val="1171785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8A222763-1071-4A61-AAC7-C1233C05AA17}"/>
              </a:ext>
            </a:extLst>
          </p:cNvPr>
          <p:cNvGraphicFramePr>
            <a:graphicFrameLocks noGrp="1"/>
          </p:cNvGraphicFramePr>
          <p:nvPr>
            <p:extLst>
              <p:ext uri="{D42A27DB-BD31-4B8C-83A1-F6EECF244321}">
                <p14:modId xmlns:p14="http://schemas.microsoft.com/office/powerpoint/2010/main" val="2867460152"/>
              </p:ext>
            </p:extLst>
          </p:nvPr>
        </p:nvGraphicFramePr>
        <p:xfrm>
          <a:off x="0" y="0"/>
          <a:ext cx="9906000" cy="685800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3071580253"/>
                    </a:ext>
                  </a:extLst>
                </a:gridCol>
                <a:gridCol w="1981200">
                  <a:extLst>
                    <a:ext uri="{9D8B030D-6E8A-4147-A177-3AD203B41FA5}">
                      <a16:colId xmlns:a16="http://schemas.microsoft.com/office/drawing/2014/main" val="1188194705"/>
                    </a:ext>
                  </a:extLst>
                </a:gridCol>
                <a:gridCol w="1981200">
                  <a:extLst>
                    <a:ext uri="{9D8B030D-6E8A-4147-A177-3AD203B41FA5}">
                      <a16:colId xmlns:a16="http://schemas.microsoft.com/office/drawing/2014/main" val="523277954"/>
                    </a:ext>
                  </a:extLst>
                </a:gridCol>
                <a:gridCol w="1981200">
                  <a:extLst>
                    <a:ext uri="{9D8B030D-6E8A-4147-A177-3AD203B41FA5}">
                      <a16:colId xmlns:a16="http://schemas.microsoft.com/office/drawing/2014/main" val="3580470117"/>
                    </a:ext>
                  </a:extLst>
                </a:gridCol>
                <a:gridCol w="1981200">
                  <a:extLst>
                    <a:ext uri="{9D8B030D-6E8A-4147-A177-3AD203B41FA5}">
                      <a16:colId xmlns:a16="http://schemas.microsoft.com/office/drawing/2014/main" val="2415963980"/>
                    </a:ext>
                  </a:extLst>
                </a:gridCol>
              </a:tblGrid>
              <a:tr h="6858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800" b="1" dirty="0">
                          <a:latin typeface="Arial Nova Cond" panose="020B0506020202020204" pitchFamily="34" charset="0"/>
                        </a:rPr>
                        <a:t>Chapter 1: </a:t>
                      </a:r>
                    </a:p>
                    <a:p>
                      <a:pPr marL="0" marR="0" lvl="0" indent="0" algn="l" defTabSz="914400" rtl="0" eaLnBrk="1" fontAlgn="auto" latinLnBrk="0" hangingPunct="1">
                        <a:lnSpc>
                          <a:spcPct val="100000"/>
                        </a:lnSpc>
                        <a:spcBef>
                          <a:spcPts val="0"/>
                        </a:spcBef>
                        <a:spcAft>
                          <a:spcPts val="0"/>
                        </a:spcAft>
                        <a:buClrTx/>
                        <a:buSzTx/>
                        <a:buFontTx/>
                        <a:buNone/>
                        <a:tabLst/>
                        <a:defRPr/>
                      </a:pPr>
                      <a:r>
                        <a:rPr lang="en-SG" sz="800" b="1" dirty="0">
                          <a:latin typeface="Arial Nova Cond" panose="020B0506020202020204" pitchFamily="34" charset="0"/>
                        </a:rPr>
                        <a:t>Surface Measurements (Lecture 3)</a:t>
                      </a:r>
                    </a:p>
                    <a:p>
                      <a:r>
                        <a:rPr lang="en-SG" sz="800" u="sng" dirty="0">
                          <a:latin typeface="Arial Nova Cond" panose="020B0506020202020204" pitchFamily="34" charset="0"/>
                        </a:rPr>
                        <a:t>Surfaces &amp; Manufacturing Processes</a:t>
                      </a:r>
                    </a:p>
                    <a:p>
                      <a:r>
                        <a:rPr lang="en-US" sz="800" dirty="0">
                          <a:latin typeface="Arial Nova Cond" panose="020B0506020202020204" pitchFamily="34" charset="0"/>
                        </a:rPr>
                        <a:t>&gt;&gt; processing cost increases with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Nova Cond" panose="020B0506020202020204" pitchFamily="34" charset="0"/>
                        </a:rPr>
                        <a:t>improvement in surface finish → </a:t>
                      </a:r>
                    </a:p>
                    <a:p>
                      <a:r>
                        <a:rPr lang="en-US" sz="800" dirty="0">
                          <a:latin typeface="Arial Nova Cond" panose="020B0506020202020204" pitchFamily="34" charset="0"/>
                        </a:rPr>
                        <a:t>additional operations &amp; more time are usually required to obtain increasingly better surfaces</a:t>
                      </a:r>
                    </a:p>
                    <a:p>
                      <a:endParaRPr lang="en-US" sz="800" dirty="0">
                        <a:latin typeface="Arial Nova Cond" panose="020B0506020202020204" pitchFamily="34" charset="0"/>
                      </a:endParaRPr>
                    </a:p>
                    <a:p>
                      <a:r>
                        <a:rPr lang="en-US" sz="800" u="sng" dirty="0">
                          <a:latin typeface="Arial Nova Cond" panose="020B0506020202020204" pitchFamily="34" charset="0"/>
                        </a:rPr>
                        <a:t>Characteristics of Surfaces</a:t>
                      </a:r>
                    </a:p>
                    <a:p>
                      <a:r>
                        <a:rPr lang="en-US" sz="800" dirty="0">
                          <a:latin typeface="Arial Nova Cond" panose="020B0506020202020204" pitchFamily="34" charset="0"/>
                        </a:rPr>
                        <a:t>&gt;&gt; Nominal surface – designer’s intended surface contour of part, defined by lines in the engineering drawing</a:t>
                      </a:r>
                    </a:p>
                    <a:p>
                      <a:r>
                        <a:rPr lang="en-US" sz="800" dirty="0">
                          <a:latin typeface="Arial Nova Cond" panose="020B0506020202020204" pitchFamily="34" charset="0"/>
                        </a:rPr>
                        <a:t>&gt;&gt; Nominal surfaces appear as absolutely straight lines, ideal circles, round holes, and other edges &amp; surfaces that are geometrically perfect.</a:t>
                      </a:r>
                    </a:p>
                    <a:p>
                      <a:r>
                        <a:rPr lang="en-US" sz="800" dirty="0">
                          <a:latin typeface="Arial Nova Cond" panose="020B0506020202020204" pitchFamily="34" charset="0"/>
                        </a:rPr>
                        <a:t>&gt;&gt; Actual surfaces of a part are determined by the manufacturing processes used to make them</a:t>
                      </a:r>
                    </a:p>
                    <a:p>
                      <a:r>
                        <a:rPr lang="en-US" sz="800" dirty="0">
                          <a:latin typeface="Arial Nova Cond" panose="020B0506020202020204" pitchFamily="34" charset="0"/>
                        </a:rPr>
                        <a:t>&gt;&gt; Variety of processes result in wide variations in surface characteristics</a:t>
                      </a:r>
                    </a:p>
                    <a:p>
                      <a:endParaRPr lang="en-US" sz="800" dirty="0">
                        <a:latin typeface="Arial Nova Cond" panose="020B0506020202020204" pitchFamily="34" charset="0"/>
                      </a:endParaRPr>
                    </a:p>
                    <a:p>
                      <a:r>
                        <a:rPr lang="en-US" sz="800" u="sng" dirty="0">
                          <a:latin typeface="Arial Nova Cond" panose="020B0506020202020204" pitchFamily="34" charset="0"/>
                        </a:rPr>
                        <a:t>Importance of Surfaces</a:t>
                      </a:r>
                    </a:p>
                    <a:p>
                      <a:r>
                        <a:rPr lang="en-US" sz="800" dirty="0">
                          <a:latin typeface="Arial Nova Cond" panose="020B0506020202020204" pitchFamily="34" charset="0"/>
                        </a:rPr>
                        <a:t>&gt;&gt; Aesthetic reasons</a:t>
                      </a:r>
                    </a:p>
                    <a:p>
                      <a:r>
                        <a:rPr lang="en-US" sz="800" dirty="0">
                          <a:latin typeface="Arial Nova Cond" panose="020B0506020202020204" pitchFamily="34" charset="0"/>
                        </a:rPr>
                        <a:t>&gt;&gt; Surfaces affect safety</a:t>
                      </a:r>
                    </a:p>
                    <a:p>
                      <a:r>
                        <a:rPr lang="en-US" sz="800" dirty="0">
                          <a:latin typeface="Arial Nova Cond" panose="020B0506020202020204" pitchFamily="34" charset="0"/>
                        </a:rPr>
                        <a:t>&gt;&gt; Friction and wear depend on surface characteristics</a:t>
                      </a:r>
                    </a:p>
                    <a:p>
                      <a:r>
                        <a:rPr lang="en-US" sz="800" dirty="0">
                          <a:latin typeface="Arial Nova Cond" panose="020B0506020202020204" pitchFamily="34" charset="0"/>
                        </a:rPr>
                        <a:t>&gt;&gt; Affect mechanical &amp; physical properties</a:t>
                      </a:r>
                    </a:p>
                    <a:p>
                      <a:r>
                        <a:rPr lang="en-US" sz="800" dirty="0">
                          <a:latin typeface="Arial Nova Cond" panose="020B0506020202020204" pitchFamily="34" charset="0"/>
                        </a:rPr>
                        <a:t>&gt;&gt; Assembly of parts affected (proper seal)</a:t>
                      </a:r>
                    </a:p>
                    <a:p>
                      <a:r>
                        <a:rPr lang="en-US" sz="800" dirty="0">
                          <a:latin typeface="Arial Nova Cond" panose="020B0506020202020204" pitchFamily="34" charset="0"/>
                        </a:rPr>
                        <a:t>&gt;&gt; Smooth surfaces make better electrical contacts</a:t>
                      </a:r>
                    </a:p>
                    <a:p>
                      <a:endParaRPr lang="en-US" sz="800" dirty="0">
                        <a:latin typeface="Arial Nova Cond" panose="020B0506020202020204" pitchFamily="34" charset="0"/>
                      </a:endParaRPr>
                    </a:p>
                    <a:p>
                      <a:r>
                        <a:rPr lang="en-US" sz="800" u="sng" dirty="0">
                          <a:latin typeface="Arial Nova Cond" panose="020B0506020202020204" pitchFamily="34" charset="0"/>
                        </a:rPr>
                        <a:t>Measurement of Surfaces</a:t>
                      </a:r>
                    </a:p>
                    <a:p>
                      <a:r>
                        <a:rPr lang="en-US" sz="800" dirty="0">
                          <a:latin typeface="Arial Nova Cond" panose="020B0506020202020204" pitchFamily="34" charset="0"/>
                        </a:rPr>
                        <a:t>&gt;&gt; Surface texture - geometry of surface, commonly measured as surface roughness</a:t>
                      </a:r>
                    </a:p>
                    <a:p>
                      <a:r>
                        <a:rPr lang="en-US" sz="800" dirty="0">
                          <a:latin typeface="Arial Nova Cond" panose="020B0506020202020204" pitchFamily="34" charset="0"/>
                        </a:rPr>
                        <a:t>&gt;&gt; Surface integrity - deals with material characteristics immediately beneath the surface and the changes to this subsurface that resulted from processes that created it</a:t>
                      </a:r>
                    </a:p>
                    <a:p>
                      <a:endParaRPr lang="en-US" sz="800" u="sng" dirty="0">
                        <a:latin typeface="Arial Nova Cond" panose="020B0506020202020204" pitchFamily="34" charset="0"/>
                      </a:endParaRPr>
                    </a:p>
                    <a:p>
                      <a:r>
                        <a:rPr lang="en-US" sz="800" u="sng" dirty="0">
                          <a:latin typeface="Arial Nova Cond" panose="020B0506020202020204" pitchFamily="34" charset="0"/>
                        </a:rPr>
                        <a:t>Surface Texture</a:t>
                      </a:r>
                    </a:p>
                    <a:p>
                      <a:r>
                        <a:rPr lang="en-US" sz="800" dirty="0">
                          <a:latin typeface="Arial Nova Cond" panose="020B0506020202020204" pitchFamily="34" charset="0"/>
                        </a:rPr>
                        <a:t>&gt;&gt; topography and geometric features of the surface</a:t>
                      </a:r>
                    </a:p>
                    <a:p>
                      <a:r>
                        <a:rPr lang="en-US" sz="800" dirty="0">
                          <a:latin typeface="Arial Nova Cond" panose="020B0506020202020204" pitchFamily="34" charset="0"/>
                        </a:rPr>
                        <a:t>&gt;&gt; when highly magnified, the surface not</a:t>
                      </a:r>
                    </a:p>
                    <a:p>
                      <a:r>
                        <a:rPr lang="en-US" sz="800" dirty="0">
                          <a:latin typeface="Arial Nova Cond" panose="020B0506020202020204" pitchFamily="34" charset="0"/>
                        </a:rPr>
                        <a:t>straight and smooth</a:t>
                      </a:r>
                    </a:p>
                    <a:p>
                      <a:r>
                        <a:rPr lang="en-US" sz="800" dirty="0">
                          <a:latin typeface="Arial Nova Cond" panose="020B0506020202020204" pitchFamily="34" charset="0"/>
                        </a:rPr>
                        <a:t>&gt;&gt; It has roughness, waviness, flaws, a pattern and/or direction resulting from the mechanical process that produced it (lay)</a:t>
                      </a:r>
                    </a:p>
                  </a:txBody>
                  <a:tcPr/>
                </a:tc>
                <a:tc>
                  <a:txBody>
                    <a:bodyPr/>
                    <a:lstStyle/>
                    <a:p>
                      <a:r>
                        <a:rPr lang="en-SG" sz="800" u="sng" dirty="0">
                          <a:latin typeface="Arial Nova Cond" panose="020B0506020202020204" pitchFamily="34" charset="0"/>
                        </a:rPr>
                        <a:t>Four Elements of Surface Texture</a:t>
                      </a:r>
                    </a:p>
                    <a:p>
                      <a:r>
                        <a:rPr lang="en-SG" sz="800" dirty="0">
                          <a:latin typeface="Arial Nova Cond" panose="020B0506020202020204" pitchFamily="34" charset="0"/>
                        </a:rPr>
                        <a:t>&gt;&gt; </a:t>
                      </a:r>
                      <a:r>
                        <a:rPr lang="en-US" sz="800" dirty="0">
                          <a:latin typeface="Arial Nova Cond" panose="020B0506020202020204" pitchFamily="34" charset="0"/>
                        </a:rPr>
                        <a:t>Roughness - small, finely-spaced deviations from nominal surface; Determined by material characteristics and processes that formed the surface</a:t>
                      </a:r>
                    </a:p>
                    <a:p>
                      <a:r>
                        <a:rPr lang="en-US" sz="800" dirty="0">
                          <a:latin typeface="Arial Nova Cond" panose="020B0506020202020204" pitchFamily="34" charset="0"/>
                        </a:rPr>
                        <a:t>&gt;&gt; Waviness - deviations of much larger spacing; occur due to work deflection,</a:t>
                      </a:r>
                    </a:p>
                    <a:p>
                      <a:r>
                        <a:rPr lang="en-US" sz="800" dirty="0">
                          <a:latin typeface="Arial Nova Cond" panose="020B0506020202020204" pitchFamily="34" charset="0"/>
                        </a:rPr>
                        <a:t>vibration, tooling, and similar factors</a:t>
                      </a:r>
                    </a:p>
                    <a:p>
                      <a:endParaRPr lang="en-US" sz="800" dirty="0">
                        <a:latin typeface="Arial Nova Cond" panose="020B0506020202020204" pitchFamily="34" charset="0"/>
                      </a:endParaRPr>
                    </a:p>
                    <a:p>
                      <a:endParaRPr lang="en-US" sz="800" dirty="0">
                        <a:latin typeface="Arial Nova Cond" panose="020B0506020202020204" pitchFamily="34" charset="0"/>
                      </a:endParaRPr>
                    </a:p>
                    <a:p>
                      <a:endParaRPr lang="en-US" sz="800" dirty="0">
                        <a:latin typeface="Arial Nova Cond" panose="020B0506020202020204" pitchFamily="34" charset="0"/>
                      </a:endParaRPr>
                    </a:p>
                    <a:p>
                      <a:endParaRPr lang="en-US" sz="800" dirty="0">
                        <a:latin typeface="Arial Nova Cond" panose="020B0506020202020204" pitchFamily="34" charset="0"/>
                      </a:endParaRPr>
                    </a:p>
                    <a:p>
                      <a:r>
                        <a:rPr lang="en-US" sz="800" dirty="0">
                          <a:latin typeface="Arial Nova Cond" panose="020B0506020202020204" pitchFamily="34" charset="0"/>
                        </a:rPr>
                        <a:t>&gt;&gt; Lay - predominant direction or pattern of the surface texture</a:t>
                      </a:r>
                    </a:p>
                    <a:p>
                      <a:endParaRPr lang="en-US" sz="800" dirty="0">
                        <a:latin typeface="Arial Nova Cond" panose="020B0506020202020204" pitchFamily="34" charset="0"/>
                      </a:endParaRPr>
                    </a:p>
                    <a:p>
                      <a:endParaRPr lang="en-US" sz="800" dirty="0">
                        <a:latin typeface="Arial Nova Cond" panose="020B0506020202020204" pitchFamily="34" charset="0"/>
                      </a:endParaRPr>
                    </a:p>
                    <a:p>
                      <a:endParaRPr lang="en-US" sz="800" dirty="0">
                        <a:latin typeface="Arial Nova Cond" panose="020B0506020202020204" pitchFamily="34" charset="0"/>
                      </a:endParaRPr>
                    </a:p>
                    <a:p>
                      <a:endParaRPr lang="en-US" sz="800" dirty="0">
                        <a:latin typeface="Arial Nova Cond" panose="020B0506020202020204" pitchFamily="34" charset="0"/>
                      </a:endParaRPr>
                    </a:p>
                    <a:p>
                      <a:endParaRPr lang="en-US" sz="800" dirty="0">
                        <a:latin typeface="Arial Nova Cond" panose="020B0506020202020204" pitchFamily="34" charset="0"/>
                      </a:endParaRPr>
                    </a:p>
                    <a:p>
                      <a:endParaRPr lang="en-US" sz="800" dirty="0">
                        <a:latin typeface="Arial Nova Cond" panose="020B0506020202020204" pitchFamily="34" charset="0"/>
                      </a:endParaRPr>
                    </a:p>
                    <a:p>
                      <a:endParaRPr lang="en-US" sz="800" dirty="0">
                        <a:latin typeface="Arial Nova Cond" panose="020B0506020202020204" pitchFamily="34" charset="0"/>
                      </a:endParaRPr>
                    </a:p>
                    <a:p>
                      <a:endParaRPr lang="en-US" sz="800" dirty="0">
                        <a:latin typeface="Arial Nova Cond" panose="020B0506020202020204" pitchFamily="34" charset="0"/>
                      </a:endParaRPr>
                    </a:p>
                    <a:p>
                      <a:endParaRPr lang="en-US" sz="800" dirty="0">
                        <a:latin typeface="Arial Nova Cond" panose="020B0506020202020204" pitchFamily="34" charset="0"/>
                      </a:endParaRPr>
                    </a:p>
                    <a:p>
                      <a:endParaRPr lang="en-US" sz="800" dirty="0">
                        <a:latin typeface="Arial Nova Cond" panose="020B0506020202020204" pitchFamily="34" charset="0"/>
                      </a:endParaRPr>
                    </a:p>
                    <a:p>
                      <a:endParaRPr lang="en-US" sz="800" dirty="0">
                        <a:latin typeface="Arial Nova Cond" panose="020B0506020202020204" pitchFamily="34" charset="0"/>
                      </a:endParaRPr>
                    </a:p>
                    <a:p>
                      <a:endParaRPr lang="en-US" sz="800" dirty="0">
                        <a:latin typeface="Arial Nova Cond" panose="020B0506020202020204" pitchFamily="34" charset="0"/>
                      </a:endParaRPr>
                    </a:p>
                    <a:p>
                      <a:endParaRPr lang="en-US" sz="800" dirty="0">
                        <a:latin typeface="Arial Nova Cond" panose="020B0506020202020204" pitchFamily="34" charset="0"/>
                      </a:endParaRPr>
                    </a:p>
                    <a:p>
                      <a:endParaRPr lang="en-US" sz="800" dirty="0">
                        <a:latin typeface="Arial Nova Cond" panose="020B0506020202020204" pitchFamily="34" charset="0"/>
                      </a:endParaRPr>
                    </a:p>
                    <a:p>
                      <a:endParaRPr lang="en-US" sz="800" dirty="0">
                        <a:latin typeface="Arial Nova Cond" panose="020B0506020202020204" pitchFamily="34" charset="0"/>
                      </a:endParaRPr>
                    </a:p>
                    <a:p>
                      <a:endParaRPr lang="en-US" sz="800" dirty="0">
                        <a:latin typeface="Arial Nova Cond" panose="020B0506020202020204" pitchFamily="34" charset="0"/>
                      </a:endParaRPr>
                    </a:p>
                    <a:p>
                      <a:endParaRPr lang="en-US" sz="800" dirty="0">
                        <a:latin typeface="Arial Nova Cond" panose="020B0506020202020204" pitchFamily="34" charset="0"/>
                      </a:endParaRPr>
                    </a:p>
                    <a:p>
                      <a:endParaRPr lang="en-US" sz="800" dirty="0">
                        <a:latin typeface="Arial Nova Cond" panose="020B0506020202020204" pitchFamily="34" charset="0"/>
                      </a:endParaRPr>
                    </a:p>
                    <a:p>
                      <a:endParaRPr lang="en-US" sz="800" dirty="0">
                        <a:latin typeface="Arial Nova Cond" panose="020B0506020202020204" pitchFamily="34" charset="0"/>
                      </a:endParaRPr>
                    </a:p>
                    <a:p>
                      <a:endParaRPr lang="en-US" sz="800" dirty="0">
                        <a:latin typeface="Arial Nova Cond" panose="020B0506020202020204" pitchFamily="34" charset="0"/>
                      </a:endParaRPr>
                    </a:p>
                    <a:p>
                      <a:r>
                        <a:rPr lang="en-US" sz="800" dirty="0">
                          <a:latin typeface="Arial Nova Cond" panose="020B0506020202020204" pitchFamily="34" charset="0"/>
                        </a:rPr>
                        <a:t>&gt;&gt; Flaws - irregularities that occur occasionally on surface; e.g. cracks, scratches, inclusions, and similar</a:t>
                      </a:r>
                    </a:p>
                    <a:p>
                      <a:r>
                        <a:rPr lang="en-US" sz="800" dirty="0">
                          <a:latin typeface="Arial Nova Cond" panose="020B0506020202020204" pitchFamily="34" charset="0"/>
                        </a:rPr>
                        <a:t>defects in the surface; although some flaws relate to surface texture, they also affect surface integrity</a:t>
                      </a:r>
                    </a:p>
                    <a:p>
                      <a:endParaRPr lang="en-US" sz="800" dirty="0">
                        <a:latin typeface="Arial Nova Cond" panose="020B0506020202020204" pitchFamily="34" charset="0"/>
                      </a:endParaRPr>
                    </a:p>
                    <a:p>
                      <a:r>
                        <a:rPr lang="en-US" sz="800" u="sng" dirty="0">
                          <a:latin typeface="Arial Nova Cond" panose="020B0506020202020204" pitchFamily="34" charset="0"/>
                        </a:rPr>
                        <a:t>Surface Roughness</a:t>
                      </a:r>
                    </a:p>
                    <a:p>
                      <a:r>
                        <a:rPr lang="en-US" sz="800" dirty="0">
                          <a:latin typeface="Arial Nova Cond" panose="020B0506020202020204" pitchFamily="34" charset="0"/>
                        </a:rPr>
                        <a:t>&gt;&gt; measurable characteristic based on roughness deviations</a:t>
                      </a:r>
                    </a:p>
                    <a:p>
                      <a:r>
                        <a:rPr lang="en-US" sz="800" dirty="0">
                          <a:latin typeface="Arial Nova Cond" panose="020B0506020202020204" pitchFamily="34" charset="0"/>
                        </a:rPr>
                        <a:t>&gt;&gt; 3 methods to measure surface roughness: Subjective comparison with standard test surfaces (e.g. Fingernail test); Stylus electronic instruments (most common); Optical techniques</a:t>
                      </a:r>
                    </a:p>
                    <a:p>
                      <a:endParaRPr lang="en-US" sz="800" dirty="0">
                        <a:latin typeface="Arial Nova Cond" panose="020B0506020202020204" pitchFamily="34" charset="0"/>
                      </a:endParaRPr>
                    </a:p>
                    <a:p>
                      <a:r>
                        <a:rPr lang="en-US" sz="800" u="sng" dirty="0">
                          <a:latin typeface="Arial Nova Cond" panose="020B0506020202020204" pitchFamily="34" charset="0"/>
                        </a:rPr>
                        <a:t>Surface Finish</a:t>
                      </a:r>
                    </a:p>
                    <a:p>
                      <a:r>
                        <a:rPr lang="en-US" sz="800" dirty="0">
                          <a:latin typeface="Arial Nova Cond" panose="020B0506020202020204" pitchFamily="34" charset="0"/>
                        </a:rPr>
                        <a:t>&gt;&gt; more subjective term denoting</a:t>
                      </a:r>
                    </a:p>
                    <a:p>
                      <a:r>
                        <a:rPr lang="en-US" sz="800" dirty="0">
                          <a:latin typeface="Arial Nova Cond" panose="020B0506020202020204" pitchFamily="34" charset="0"/>
                        </a:rPr>
                        <a:t>smoothness &amp; general quality of a surface; In popular usage, surface finish is often used as a synonym for surface roughness</a:t>
                      </a:r>
                    </a:p>
                  </a:txBody>
                  <a:tcPr/>
                </a:tc>
                <a:tc>
                  <a:txBody>
                    <a:bodyPr/>
                    <a:lstStyle/>
                    <a:p>
                      <a:r>
                        <a:rPr lang="en-US" sz="800" u="sng" dirty="0">
                          <a:latin typeface="Arial Nova Cond" panose="020B0506020202020204" pitchFamily="34" charset="0"/>
                        </a:rPr>
                        <a:t>Stylus Traversing Surface</a:t>
                      </a:r>
                    </a:p>
                    <a:p>
                      <a:r>
                        <a:rPr lang="en-US" sz="800" dirty="0">
                          <a:latin typeface="Arial Nova Cond" panose="020B0506020202020204" pitchFamily="34" charset="0"/>
                        </a:rPr>
                        <a:t>&gt;&gt; Stylus head traverses horizontally across surface, while stylus moves vertically to follow surface profile</a:t>
                      </a:r>
                    </a:p>
                    <a:p>
                      <a:endParaRPr lang="en-US" sz="800" dirty="0">
                        <a:latin typeface="Arial Nova Cond" panose="020B0506020202020204" pitchFamily="34" charset="0"/>
                      </a:endParaRPr>
                    </a:p>
                    <a:p>
                      <a:endParaRPr lang="en-US" sz="800" dirty="0">
                        <a:latin typeface="Arial Nova Cond" panose="020B0506020202020204" pitchFamily="34" charset="0"/>
                      </a:endParaRPr>
                    </a:p>
                    <a:p>
                      <a:endParaRPr lang="en-US" sz="800" dirty="0">
                        <a:latin typeface="Arial Nova Cond" panose="020B0506020202020204" pitchFamily="34" charset="0"/>
                      </a:endParaRPr>
                    </a:p>
                    <a:p>
                      <a:endParaRPr lang="en-US" sz="800" dirty="0">
                        <a:latin typeface="Arial Nova Cond" panose="020B0506020202020204" pitchFamily="34" charset="0"/>
                      </a:endParaRPr>
                    </a:p>
                    <a:p>
                      <a:endParaRPr lang="en-US" sz="800" dirty="0">
                        <a:latin typeface="Arial Nova Cond" panose="020B0506020202020204" pitchFamily="34" charset="0"/>
                      </a:endParaRPr>
                    </a:p>
                    <a:p>
                      <a:endParaRPr lang="en-US" sz="800" dirty="0">
                        <a:latin typeface="Arial Nova Cond" panose="020B0506020202020204" pitchFamily="34" charset="0"/>
                      </a:endParaRPr>
                    </a:p>
                    <a:p>
                      <a:r>
                        <a:rPr lang="en-US" sz="800" u="sng" dirty="0">
                          <a:latin typeface="Arial Nova Cond" panose="020B0506020202020204" pitchFamily="34" charset="0"/>
                        </a:rPr>
                        <a:t>Stylus Instrument</a:t>
                      </a:r>
                    </a:p>
                    <a:p>
                      <a:r>
                        <a:rPr lang="en-US" sz="800" dirty="0">
                          <a:latin typeface="Arial Nova Cond" panose="020B0506020202020204" pitchFamily="34" charset="0"/>
                        </a:rPr>
                        <a:t>&gt;&gt; Similar to fingernail test, but more scientific</a:t>
                      </a:r>
                    </a:p>
                    <a:p>
                      <a:r>
                        <a:rPr lang="en-US" sz="800" dirty="0">
                          <a:latin typeface="Arial Nova Cond" panose="020B0506020202020204" pitchFamily="34" charset="0"/>
                        </a:rPr>
                        <a:t>&gt;&gt; In these electronic devices, a cone-shaped diamond stylus is traversed across test surface at slow speed.</a:t>
                      </a:r>
                    </a:p>
                    <a:p>
                      <a:r>
                        <a:rPr lang="en-US" sz="800" dirty="0">
                          <a:latin typeface="Arial Nova Cond" panose="020B0506020202020204" pitchFamily="34" charset="0"/>
                        </a:rPr>
                        <a:t>&gt;&gt; As the stylus head is traversed horizontally, it also moves vertically to follow the surface deviations.</a:t>
                      </a:r>
                    </a:p>
                    <a:p>
                      <a:r>
                        <a:rPr lang="en-US" sz="800" dirty="0">
                          <a:latin typeface="Arial Nova Cond" panose="020B0506020202020204" pitchFamily="34" charset="0"/>
                        </a:rPr>
                        <a:t>&gt;&gt; vertical movement is converted into an electronic signal that can be displayed as</a:t>
                      </a:r>
                    </a:p>
                    <a:p>
                      <a:r>
                        <a:rPr lang="en-US" sz="800" dirty="0">
                          <a:latin typeface="Arial Nova Cond" panose="020B0506020202020204" pitchFamily="34" charset="0"/>
                        </a:rPr>
                        <a:t>→ Profile of the actual surface; Average roughness value</a:t>
                      </a:r>
                    </a:p>
                    <a:p>
                      <a:r>
                        <a:rPr lang="en-US" sz="800" dirty="0">
                          <a:latin typeface="Arial Nova Cond" panose="020B0506020202020204" pitchFamily="34" charset="0"/>
                        </a:rPr>
                        <a:t>&gt;&gt; Note that the profile of stylus path is</a:t>
                      </a:r>
                    </a:p>
                    <a:p>
                      <a:r>
                        <a:rPr lang="en-US" sz="800" dirty="0">
                          <a:latin typeface="Arial Nova Cond" panose="020B0506020202020204" pitchFamily="34" charset="0"/>
                        </a:rPr>
                        <a:t>smoother than the actual surface profile (can’t go into the small peaks, lose a little bit of data)</a:t>
                      </a:r>
                    </a:p>
                    <a:p>
                      <a:endParaRPr lang="en-US" sz="800" dirty="0">
                        <a:latin typeface="Arial Nova Cond" panose="020B0506020202020204" pitchFamily="34" charset="0"/>
                      </a:endParaRPr>
                    </a:p>
                    <a:p>
                      <a:endParaRPr lang="en-US" sz="800" dirty="0">
                        <a:latin typeface="Arial Nova Cond" panose="020B0506020202020204" pitchFamily="34" charset="0"/>
                      </a:endParaRPr>
                    </a:p>
                    <a:p>
                      <a:endParaRPr lang="en-US" sz="800" dirty="0">
                        <a:latin typeface="Arial Nova Cond" panose="020B0506020202020204" pitchFamily="34" charset="0"/>
                      </a:endParaRPr>
                    </a:p>
                    <a:p>
                      <a:endParaRPr lang="en-US" sz="800" dirty="0">
                        <a:latin typeface="Arial Nova Cond" panose="020B0506020202020204" pitchFamily="34" charset="0"/>
                      </a:endParaRPr>
                    </a:p>
                    <a:p>
                      <a:endParaRPr lang="en-US" sz="800" dirty="0">
                        <a:latin typeface="Arial Nova Cond" panose="020B0506020202020204" pitchFamily="34" charset="0"/>
                      </a:endParaRPr>
                    </a:p>
                    <a:p>
                      <a:endParaRPr lang="en-US" sz="800" dirty="0">
                        <a:latin typeface="Arial Nova Cond" panose="020B0506020202020204" pitchFamily="34" charset="0"/>
                      </a:endParaRPr>
                    </a:p>
                    <a:p>
                      <a:endParaRPr lang="en-US" sz="800" dirty="0">
                        <a:latin typeface="Arial Nova Cond" panose="020B0506020202020204" pitchFamily="34" charset="0"/>
                      </a:endParaRPr>
                    </a:p>
                    <a:p>
                      <a:endParaRPr lang="en-US" sz="800" dirty="0">
                        <a:latin typeface="Arial Nova Cond" panose="020B0506020202020204" pitchFamily="34" charset="0"/>
                      </a:endParaRPr>
                    </a:p>
                    <a:p>
                      <a:endParaRPr lang="en-US" sz="800" dirty="0">
                        <a:latin typeface="Arial Nova Cond" panose="020B0506020202020204" pitchFamily="34" charset="0"/>
                      </a:endParaRPr>
                    </a:p>
                    <a:p>
                      <a:endParaRPr lang="en-US" sz="800" dirty="0">
                        <a:latin typeface="Arial Nova Cond" panose="020B0506020202020204" pitchFamily="34" charset="0"/>
                      </a:endParaRPr>
                    </a:p>
                    <a:p>
                      <a:endParaRPr lang="en-US" sz="800" dirty="0">
                        <a:latin typeface="Arial Nova Cond" panose="020B0506020202020204" pitchFamily="34" charset="0"/>
                      </a:endParaRPr>
                    </a:p>
                    <a:p>
                      <a:endParaRPr lang="en-US" sz="800" dirty="0">
                        <a:latin typeface="Arial Nova Cond" panose="020B0506020202020204" pitchFamily="34" charset="0"/>
                      </a:endParaRPr>
                    </a:p>
                    <a:p>
                      <a:endParaRPr lang="en-US" sz="800" dirty="0">
                        <a:latin typeface="Arial Nova Cond" panose="020B0506020202020204" pitchFamily="34" charset="0"/>
                      </a:endParaRPr>
                    </a:p>
                    <a:p>
                      <a:endParaRPr lang="en-US" sz="800" dirty="0">
                        <a:latin typeface="Arial Nova Cond" panose="020B0506020202020204" pitchFamily="34" charset="0"/>
                      </a:endParaRPr>
                    </a:p>
                    <a:p>
                      <a:endParaRPr lang="en-US" sz="800" dirty="0">
                        <a:latin typeface="Arial Nova Cond" panose="020B0506020202020204" pitchFamily="34" charset="0"/>
                      </a:endParaRPr>
                    </a:p>
                    <a:p>
                      <a:endParaRPr lang="en-US" sz="800" dirty="0">
                        <a:latin typeface="Arial Nova Cond" panose="020B0506020202020204" pitchFamily="34" charset="0"/>
                      </a:endParaRPr>
                    </a:p>
                    <a:p>
                      <a:endParaRPr lang="en-US" sz="800" dirty="0">
                        <a:latin typeface="Arial Nova Cond" panose="020B0506020202020204" pitchFamily="34" charset="0"/>
                      </a:endParaRPr>
                    </a:p>
                    <a:p>
                      <a:endParaRPr lang="en-US" sz="800" dirty="0">
                        <a:latin typeface="Arial Nova Cond" panose="020B0506020202020204" pitchFamily="34" charset="0"/>
                      </a:endParaRPr>
                    </a:p>
                    <a:p>
                      <a:endParaRPr lang="en-US" sz="800" dirty="0">
                        <a:latin typeface="Arial Nova Cond" panose="020B0506020202020204" pitchFamily="34" charset="0"/>
                      </a:endParaRPr>
                    </a:p>
                    <a:p>
                      <a:endParaRPr lang="en-US" sz="800" dirty="0">
                        <a:latin typeface="Arial Nova Cond" panose="020B0506020202020204" pitchFamily="34" charset="0"/>
                      </a:endParaRPr>
                    </a:p>
                    <a:p>
                      <a:r>
                        <a:rPr lang="en-US" sz="800" u="sng" dirty="0">
                          <a:latin typeface="Arial Nova Cond" panose="020B0506020202020204" pitchFamily="34" charset="0"/>
                        </a:rPr>
                        <a:t>Problems with R</a:t>
                      </a:r>
                      <a:r>
                        <a:rPr lang="en-US" sz="800" u="sng" baseline="-25000" dirty="0">
                          <a:latin typeface="Arial Nova Cond" panose="020B0506020202020204" pitchFamily="34" charset="0"/>
                        </a:rPr>
                        <a:t>A</a:t>
                      </a:r>
                      <a:r>
                        <a:rPr lang="en-US" sz="800" u="sng" dirty="0">
                          <a:latin typeface="Arial Nova Cond" panose="020B0506020202020204" pitchFamily="34" charset="0"/>
                        </a:rPr>
                        <a:t> Calculation</a:t>
                      </a:r>
                    </a:p>
                    <a:p>
                      <a:r>
                        <a:rPr lang="en-US" sz="800" dirty="0">
                          <a:latin typeface="Arial Nova Cond" panose="020B0506020202020204" pitchFamily="34" charset="0"/>
                        </a:rPr>
                        <a:t>&gt;&gt; Waviness may get included</a:t>
                      </a:r>
                    </a:p>
                    <a:p>
                      <a:r>
                        <a:rPr lang="en-US" sz="800" dirty="0">
                          <a:latin typeface="Arial Nova Cond" panose="020B0506020202020204" pitchFamily="34" charset="0"/>
                        </a:rPr>
                        <a:t>&gt;&gt; Lay of surface pattern not accounted for.</a:t>
                      </a:r>
                    </a:p>
                  </a:txBody>
                  <a:tcPr/>
                </a:tc>
                <a:tc>
                  <a:txBody>
                    <a:bodyPr/>
                    <a:lstStyle/>
                    <a:p>
                      <a:r>
                        <a:rPr lang="en-SG" sz="800" i="0" u="sng" dirty="0" err="1">
                          <a:latin typeface="Arial Nova Cond" panose="020B0506020202020204" pitchFamily="34" charset="0"/>
                        </a:rPr>
                        <a:t>Cutoff</a:t>
                      </a:r>
                      <a:r>
                        <a:rPr lang="en-SG" sz="800" i="0" u="sng" dirty="0">
                          <a:latin typeface="Arial Nova Cond" panose="020B0506020202020204" pitchFamily="34" charset="0"/>
                        </a:rPr>
                        <a:t> Length</a:t>
                      </a:r>
                    </a:p>
                    <a:p>
                      <a:r>
                        <a:rPr lang="en-SG" sz="800" i="0" dirty="0">
                          <a:latin typeface="Arial Nova Cond" panose="020B0506020202020204" pitchFamily="34" charset="0"/>
                        </a:rPr>
                        <a:t>&gt;&gt; </a:t>
                      </a:r>
                      <a:r>
                        <a:rPr lang="en-US" sz="800" i="0" dirty="0">
                          <a:latin typeface="Arial Nova Cond" panose="020B0506020202020204" pitchFamily="34" charset="0"/>
                        </a:rPr>
                        <a:t>used as a filter to separate waviness from roughness deviations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i="0" dirty="0">
                          <a:latin typeface="Arial Nova Cond" panose="020B0506020202020204" pitchFamily="34" charset="0"/>
                        </a:rPr>
                        <a:t>&gt;&gt; Cutoff length is a sampling distance along surface </a:t>
                      </a:r>
                      <a:r>
                        <a:rPr lang="en-US" sz="800" dirty="0">
                          <a:latin typeface="Arial Nova Cond" panose="020B0506020202020204" pitchFamily="34" charset="0"/>
                        </a:rPr>
                        <a:t>→ </a:t>
                      </a:r>
                      <a:r>
                        <a:rPr lang="en-US" sz="800" i="0" dirty="0">
                          <a:latin typeface="Arial Nova Cond" panose="020B0506020202020204" pitchFamily="34" charset="0"/>
                        </a:rPr>
                        <a:t>A sampling distance shorter than the waviness eliminates waviness deviations and only includes</a:t>
                      </a:r>
                    </a:p>
                    <a:p>
                      <a:r>
                        <a:rPr lang="en-US" sz="800" i="0" dirty="0">
                          <a:latin typeface="Arial Nova Cond" panose="020B0506020202020204" pitchFamily="34" charset="0"/>
                        </a:rPr>
                        <a:t>roughness deviations; Typical cutoff length is 0.8 mm and </a:t>
                      </a:r>
                      <a:r>
                        <a:rPr lang="en-US" sz="800" i="0" dirty="0" err="1">
                          <a:latin typeface="Arial Nova Cond" panose="020B0506020202020204" pitchFamily="34" charset="0"/>
                        </a:rPr>
                        <a:t>L</a:t>
                      </a:r>
                      <a:r>
                        <a:rPr lang="en-US" sz="800" i="0" baseline="-25000" dirty="0" err="1">
                          <a:latin typeface="Arial Nova Cond" panose="020B0506020202020204" pitchFamily="34" charset="0"/>
                        </a:rPr>
                        <a:t>m</a:t>
                      </a:r>
                      <a:r>
                        <a:rPr lang="en-US" sz="800" i="0" dirty="0">
                          <a:latin typeface="Arial Nova Cond" panose="020B0506020202020204" pitchFamily="34" charset="0"/>
                        </a:rPr>
                        <a:t> is normally set at</a:t>
                      </a:r>
                    </a:p>
                    <a:p>
                      <a:r>
                        <a:rPr lang="en-US" sz="800" i="0" dirty="0">
                          <a:latin typeface="Arial Nova Cond" panose="020B0506020202020204" pitchFamily="34" charset="0"/>
                        </a:rPr>
                        <a:t>5 times the cutoff length</a:t>
                      </a:r>
                    </a:p>
                    <a:p>
                      <a:endParaRPr lang="en-US" sz="800" i="0" dirty="0">
                        <a:latin typeface="Arial Nova Cond" panose="020B0506020202020204" pitchFamily="34" charset="0"/>
                      </a:endParaRPr>
                    </a:p>
                    <a:p>
                      <a:r>
                        <a:rPr lang="en-US" sz="800" i="0" u="sng" dirty="0">
                          <a:latin typeface="Arial Nova Cond" panose="020B0506020202020204" pitchFamily="34" charset="0"/>
                        </a:rPr>
                        <a:t>Lay Direction</a:t>
                      </a:r>
                    </a:p>
                    <a:p>
                      <a:r>
                        <a:rPr lang="en-US" sz="800" i="0" dirty="0">
                          <a:latin typeface="Arial Nova Cond" panose="020B0506020202020204" pitchFamily="34" charset="0"/>
                        </a:rPr>
                        <a:t>&gt;&gt; Surface roughness may vary significantly</a:t>
                      </a:r>
                    </a:p>
                    <a:p>
                      <a:r>
                        <a:rPr lang="en-US" sz="800" i="0" dirty="0">
                          <a:latin typeface="Arial Nova Cond" panose="020B0506020202020204" pitchFamily="34" charset="0"/>
                        </a:rPr>
                        <a:t>depending on direction measured</a:t>
                      </a:r>
                    </a:p>
                    <a:p>
                      <a:r>
                        <a:rPr lang="en-US" sz="800" i="0" dirty="0">
                          <a:latin typeface="Arial Nova Cond" panose="020B0506020202020204" pitchFamily="34" charset="0"/>
                        </a:rPr>
                        <a:t>&gt;&gt; Stylus should traverse perpendicular to the lay direction (capture all necessary information)</a:t>
                      </a:r>
                    </a:p>
                    <a:p>
                      <a:endParaRPr lang="en-US" sz="800" i="0" dirty="0">
                        <a:latin typeface="Arial Nova Cond" panose="020B0506020202020204" pitchFamily="34" charset="0"/>
                      </a:endParaRPr>
                    </a:p>
                    <a:p>
                      <a:r>
                        <a:rPr lang="en-US" sz="800" i="0" u="sng" dirty="0">
                          <a:latin typeface="Arial Nova Cond" panose="020B0506020202020204" pitchFamily="34" charset="0"/>
                        </a:rPr>
                        <a:t>Surface Integrity</a:t>
                      </a:r>
                    </a:p>
                    <a:p>
                      <a:r>
                        <a:rPr lang="en-US" sz="800" i="0" dirty="0">
                          <a:latin typeface="Arial Nova Cond" panose="020B0506020202020204" pitchFamily="34" charset="0"/>
                        </a:rPr>
                        <a:t>&gt;&gt; Surface texture alone does not completely describe a surface.</a:t>
                      </a:r>
                    </a:p>
                    <a:p>
                      <a:r>
                        <a:rPr lang="en-US" sz="800" i="0" dirty="0">
                          <a:latin typeface="Arial Nova Cond" panose="020B0506020202020204" pitchFamily="34" charset="0"/>
                        </a:rPr>
                        <a:t>&gt;&gt; may be metallurgical changes in altered</a:t>
                      </a:r>
                    </a:p>
                    <a:p>
                      <a:r>
                        <a:rPr lang="en-US" sz="800" i="0" dirty="0">
                          <a:latin typeface="Arial Nova Cond" panose="020B0506020202020204" pitchFamily="34" charset="0"/>
                        </a:rPr>
                        <a:t>layer beneath surface that can have a</a:t>
                      </a:r>
                    </a:p>
                    <a:p>
                      <a:r>
                        <a:rPr lang="en-US" sz="800" i="0" dirty="0">
                          <a:latin typeface="Arial Nova Cond" panose="020B0506020202020204" pitchFamily="34" charset="0"/>
                        </a:rPr>
                        <a:t>significant effect on a material mechanical</a:t>
                      </a:r>
                    </a:p>
                    <a:p>
                      <a:r>
                        <a:rPr lang="en-US" sz="800" i="0" dirty="0">
                          <a:latin typeface="Arial Nova Cond" panose="020B0506020202020204" pitchFamily="34" charset="0"/>
                        </a:rPr>
                        <a:t>properties</a:t>
                      </a:r>
                    </a:p>
                    <a:p>
                      <a:r>
                        <a:rPr lang="en-US" sz="800" i="0" dirty="0">
                          <a:latin typeface="Arial Nova Cond" panose="020B0506020202020204" pitchFamily="34" charset="0"/>
                        </a:rPr>
                        <a:t>&gt;&gt; Surface integrity is the study and control of this subsurface layer and the changes in it that occur during processing which may influence the performance of the finished part or product</a:t>
                      </a:r>
                    </a:p>
                    <a:p>
                      <a:endParaRPr lang="en-US" sz="800" i="0" dirty="0">
                        <a:latin typeface="Arial Nova Cond" panose="020B0506020202020204" pitchFamily="34" charset="0"/>
                      </a:endParaRPr>
                    </a:p>
                    <a:p>
                      <a:r>
                        <a:rPr lang="en-US" sz="800" i="0" u="sng" dirty="0">
                          <a:latin typeface="Arial Nova Cond" panose="020B0506020202020204" pitchFamily="34" charset="0"/>
                        </a:rPr>
                        <a:t>Surface Changes caused by Processing</a:t>
                      </a:r>
                    </a:p>
                    <a:p>
                      <a:r>
                        <a:rPr lang="en-US" sz="800" i="0" dirty="0">
                          <a:latin typeface="Arial Nova Cond" panose="020B0506020202020204" pitchFamily="34" charset="0"/>
                        </a:rPr>
                        <a:t>&gt;&gt; Surface changes are caused by the application of various forms of energy during processing:</a:t>
                      </a:r>
                    </a:p>
                    <a:p>
                      <a:r>
                        <a:rPr lang="en-US" sz="800" dirty="0">
                          <a:latin typeface="Arial Nova Cond" panose="020B0506020202020204" pitchFamily="34" charset="0"/>
                        </a:rPr>
                        <a:t>→ e.g. Mechanical energy is most common form in manufacturing (e.g. in processes such as forging, extrusion, and machining)</a:t>
                      </a:r>
                    </a:p>
                    <a:p>
                      <a:r>
                        <a:rPr lang="en-US" sz="800" dirty="0">
                          <a:latin typeface="Arial Nova Cond" panose="020B0506020202020204" pitchFamily="34" charset="0"/>
                        </a:rPr>
                        <a:t>→ Although its primary function is to change geometry of </a:t>
                      </a:r>
                      <a:r>
                        <a:rPr lang="en-US" sz="800" dirty="0" err="1">
                          <a:latin typeface="Arial Nova Cond" panose="020B0506020202020204" pitchFamily="34" charset="0"/>
                        </a:rPr>
                        <a:t>workpart</a:t>
                      </a:r>
                      <a:r>
                        <a:rPr lang="en-US" sz="800" dirty="0">
                          <a:latin typeface="Arial Nova Cond" panose="020B0506020202020204" pitchFamily="34" charset="0"/>
                        </a:rPr>
                        <a:t>, mechanical energy can also cause residual stresses, work hardening, &amp; cracks in surface</a:t>
                      </a:r>
                    </a:p>
                    <a:p>
                      <a:r>
                        <a:rPr lang="en-US" sz="800" dirty="0">
                          <a:latin typeface="Arial Nova Cond" panose="020B0506020202020204" pitchFamily="34" charset="0"/>
                        </a:rPr>
                        <a:t>layers</a:t>
                      </a:r>
                      <a:endParaRPr lang="en-SG" sz="800" i="0" dirty="0">
                        <a:latin typeface="Arial Nova Cond" panose="020B0506020202020204" pitchFamily="34" charset="0"/>
                      </a:endParaRPr>
                    </a:p>
                  </a:txBody>
                  <a:tcPr/>
                </a:tc>
                <a:tc>
                  <a:txBody>
                    <a:bodyPr/>
                    <a:lstStyle/>
                    <a:p>
                      <a:endParaRPr lang="en-SG" sz="800" dirty="0">
                        <a:latin typeface="Arial Nova Cond" panose="020B0506020202020204" pitchFamily="34" charset="0"/>
                      </a:endParaRPr>
                    </a:p>
                  </a:txBody>
                  <a:tcPr/>
                </a:tc>
                <a:extLst>
                  <a:ext uri="{0D108BD9-81ED-4DB2-BD59-A6C34878D82A}">
                    <a16:rowId xmlns:a16="http://schemas.microsoft.com/office/drawing/2014/main" val="2473584007"/>
                  </a:ext>
                </a:extLst>
              </a:tr>
            </a:tbl>
          </a:graphicData>
        </a:graphic>
      </p:graphicFrame>
      <p:pic>
        <p:nvPicPr>
          <p:cNvPr id="14" name="Picture 13">
            <a:extLst>
              <a:ext uri="{FF2B5EF4-FFF2-40B4-BE49-F238E27FC236}">
                <a16:creationId xmlns:a16="http://schemas.microsoft.com/office/drawing/2014/main" id="{12F92904-5E25-421A-95A9-C550141BB18F}"/>
              </a:ext>
            </a:extLst>
          </p:cNvPr>
          <p:cNvPicPr>
            <a:picLocks noChangeAspect="1"/>
          </p:cNvPicPr>
          <p:nvPr/>
        </p:nvPicPr>
        <p:blipFill>
          <a:blip r:embed="rId2"/>
          <a:stretch>
            <a:fillRect/>
          </a:stretch>
        </p:blipFill>
        <p:spPr>
          <a:xfrm>
            <a:off x="206375" y="6040437"/>
            <a:ext cx="1362075" cy="781622"/>
          </a:xfrm>
          <a:prstGeom prst="rect">
            <a:avLst/>
          </a:prstGeom>
        </p:spPr>
      </p:pic>
      <p:pic>
        <p:nvPicPr>
          <p:cNvPr id="16" name="Picture 15">
            <a:extLst>
              <a:ext uri="{FF2B5EF4-FFF2-40B4-BE49-F238E27FC236}">
                <a16:creationId xmlns:a16="http://schemas.microsoft.com/office/drawing/2014/main" id="{D084D288-8423-4E62-9999-6C5DC6FDB267}"/>
              </a:ext>
            </a:extLst>
          </p:cNvPr>
          <p:cNvPicPr>
            <a:picLocks noChangeAspect="1"/>
          </p:cNvPicPr>
          <p:nvPr/>
        </p:nvPicPr>
        <p:blipFill>
          <a:blip r:embed="rId3"/>
          <a:stretch>
            <a:fillRect/>
          </a:stretch>
        </p:blipFill>
        <p:spPr>
          <a:xfrm>
            <a:off x="2008187" y="1035050"/>
            <a:ext cx="1916113" cy="419632"/>
          </a:xfrm>
          <a:prstGeom prst="rect">
            <a:avLst/>
          </a:prstGeom>
        </p:spPr>
      </p:pic>
      <p:pic>
        <p:nvPicPr>
          <p:cNvPr id="18" name="Picture 17">
            <a:extLst>
              <a:ext uri="{FF2B5EF4-FFF2-40B4-BE49-F238E27FC236}">
                <a16:creationId xmlns:a16="http://schemas.microsoft.com/office/drawing/2014/main" id="{8F44C6D6-5DE9-42B6-943E-4D47634AC9A2}"/>
              </a:ext>
            </a:extLst>
          </p:cNvPr>
          <p:cNvPicPr>
            <a:picLocks noChangeAspect="1"/>
          </p:cNvPicPr>
          <p:nvPr/>
        </p:nvPicPr>
        <p:blipFill>
          <a:blip r:embed="rId4"/>
          <a:stretch>
            <a:fillRect/>
          </a:stretch>
        </p:blipFill>
        <p:spPr>
          <a:xfrm>
            <a:off x="2046286" y="1760537"/>
            <a:ext cx="1852613" cy="1205751"/>
          </a:xfrm>
          <a:prstGeom prst="rect">
            <a:avLst/>
          </a:prstGeom>
        </p:spPr>
      </p:pic>
      <p:pic>
        <p:nvPicPr>
          <p:cNvPr id="20" name="Picture 19">
            <a:extLst>
              <a:ext uri="{FF2B5EF4-FFF2-40B4-BE49-F238E27FC236}">
                <a16:creationId xmlns:a16="http://schemas.microsoft.com/office/drawing/2014/main" id="{AADED93E-5623-4BC1-9FB2-0B846B4FC3ED}"/>
              </a:ext>
            </a:extLst>
          </p:cNvPr>
          <p:cNvPicPr>
            <a:picLocks noChangeAspect="1"/>
          </p:cNvPicPr>
          <p:nvPr/>
        </p:nvPicPr>
        <p:blipFill>
          <a:blip r:embed="rId5"/>
          <a:stretch>
            <a:fillRect/>
          </a:stretch>
        </p:blipFill>
        <p:spPr>
          <a:xfrm>
            <a:off x="2058377" y="2966288"/>
            <a:ext cx="1834172" cy="1205751"/>
          </a:xfrm>
          <a:prstGeom prst="rect">
            <a:avLst/>
          </a:prstGeom>
        </p:spPr>
      </p:pic>
      <p:pic>
        <p:nvPicPr>
          <p:cNvPr id="22" name="Picture 21">
            <a:extLst>
              <a:ext uri="{FF2B5EF4-FFF2-40B4-BE49-F238E27FC236}">
                <a16:creationId xmlns:a16="http://schemas.microsoft.com/office/drawing/2014/main" id="{E6EA3276-645C-4224-B70E-3BA52C89704C}"/>
              </a:ext>
            </a:extLst>
          </p:cNvPr>
          <p:cNvPicPr>
            <a:picLocks noChangeAspect="1"/>
          </p:cNvPicPr>
          <p:nvPr/>
        </p:nvPicPr>
        <p:blipFill>
          <a:blip r:embed="rId6"/>
          <a:stretch>
            <a:fillRect/>
          </a:stretch>
        </p:blipFill>
        <p:spPr>
          <a:xfrm>
            <a:off x="4188618" y="545419"/>
            <a:ext cx="1528763" cy="683572"/>
          </a:xfrm>
          <a:prstGeom prst="rect">
            <a:avLst/>
          </a:prstGeom>
        </p:spPr>
      </p:pic>
      <p:pic>
        <p:nvPicPr>
          <p:cNvPr id="24" name="Picture 23">
            <a:extLst>
              <a:ext uri="{FF2B5EF4-FFF2-40B4-BE49-F238E27FC236}">
                <a16:creationId xmlns:a16="http://schemas.microsoft.com/office/drawing/2014/main" id="{8D15C43F-2739-44F2-8095-5843AE247192}"/>
              </a:ext>
            </a:extLst>
          </p:cNvPr>
          <p:cNvPicPr>
            <a:picLocks noChangeAspect="1"/>
          </p:cNvPicPr>
          <p:nvPr/>
        </p:nvPicPr>
        <p:blipFill>
          <a:blip r:embed="rId7"/>
          <a:stretch>
            <a:fillRect/>
          </a:stretch>
        </p:blipFill>
        <p:spPr>
          <a:xfrm>
            <a:off x="4020519" y="3352912"/>
            <a:ext cx="1864961" cy="1248833"/>
          </a:xfrm>
          <a:prstGeom prst="rect">
            <a:avLst/>
          </a:prstGeom>
        </p:spPr>
      </p:pic>
      <p:pic>
        <p:nvPicPr>
          <p:cNvPr id="26" name="Picture 25">
            <a:extLst>
              <a:ext uri="{FF2B5EF4-FFF2-40B4-BE49-F238E27FC236}">
                <a16:creationId xmlns:a16="http://schemas.microsoft.com/office/drawing/2014/main" id="{0D93CB4E-2C18-45EC-A900-76E2D86C4FB2}"/>
              </a:ext>
            </a:extLst>
          </p:cNvPr>
          <p:cNvPicPr>
            <a:picLocks noChangeAspect="1"/>
          </p:cNvPicPr>
          <p:nvPr/>
        </p:nvPicPr>
        <p:blipFill>
          <a:blip r:embed="rId8"/>
          <a:stretch>
            <a:fillRect/>
          </a:stretch>
        </p:blipFill>
        <p:spPr>
          <a:xfrm>
            <a:off x="4231736" y="4683503"/>
            <a:ext cx="1442528" cy="1046737"/>
          </a:xfrm>
          <a:prstGeom prst="rect">
            <a:avLst/>
          </a:prstGeom>
        </p:spPr>
      </p:pic>
    </p:spTree>
    <p:extLst>
      <p:ext uri="{BB962C8B-B14F-4D97-AF65-F5344CB8AC3E}">
        <p14:creationId xmlns:p14="http://schemas.microsoft.com/office/powerpoint/2010/main" val="43994414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576</TotalTime>
  <Words>2268</Words>
  <Application>Microsoft Office PowerPoint</Application>
  <PresentationFormat>A4 Paper (210x297 mm)</PresentationFormat>
  <Paragraphs>356</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Arial Nova Cond</vt:lpstr>
      <vt:lpstr>Calibri</vt:lpstr>
      <vt:lpstr>Calibri Light</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Nailah Gucon</dc:creator>
  <cp:lastModifiedBy>Nailah Gucon</cp:lastModifiedBy>
  <cp:revision>45</cp:revision>
  <dcterms:created xsi:type="dcterms:W3CDTF">2021-04-30T04:39:41Z</dcterms:created>
  <dcterms:modified xsi:type="dcterms:W3CDTF">2021-05-01T12:16:10Z</dcterms:modified>
</cp:coreProperties>
</file>