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57" r:id="rId4"/>
    <p:sldId id="256" r:id="rId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89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2DDD6-A7DF-4796-AAEE-18CCA43106D6}" type="datetimeFigureOut">
              <a:rPr lang="en-SG" smtClean="0"/>
              <a:t>2/5/2021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0062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2DDD6-A7DF-4796-AAEE-18CCA43106D6}" type="datetimeFigureOut">
              <a:rPr lang="en-SG" smtClean="0"/>
              <a:t>2/5/2021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283914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2DDD6-A7DF-4796-AAEE-18CCA43106D6}" type="datetimeFigureOut">
              <a:rPr lang="en-SG" smtClean="0"/>
              <a:t>2/5/2021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87129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2DDD6-A7DF-4796-AAEE-18CCA43106D6}" type="datetimeFigureOut">
              <a:rPr lang="en-SG" smtClean="0"/>
              <a:t>2/5/2021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349320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22DDD6-A7DF-4796-AAEE-18CCA43106D6}" type="datetimeFigureOut">
              <a:rPr lang="en-SG" smtClean="0"/>
              <a:t>2/5/2021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75529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22DDD6-A7DF-4796-AAEE-18CCA43106D6}" type="datetimeFigureOut">
              <a:rPr lang="en-SG" smtClean="0"/>
              <a:t>2/5/2021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6956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2DDD6-A7DF-4796-AAEE-18CCA43106D6}" type="datetimeFigureOut">
              <a:rPr lang="en-SG" smtClean="0"/>
              <a:t>2/5/2021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329449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2DDD6-A7DF-4796-AAEE-18CCA43106D6}" type="datetimeFigureOut">
              <a:rPr lang="en-SG" smtClean="0"/>
              <a:t>2/5/2021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88591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2DDD6-A7DF-4796-AAEE-18CCA43106D6}" type="datetimeFigureOut">
              <a:rPr lang="en-SG" smtClean="0"/>
              <a:t>2/5/2021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322824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2DDD6-A7DF-4796-AAEE-18CCA43106D6}" type="datetimeFigureOut">
              <a:rPr lang="en-SG" smtClean="0"/>
              <a:t>2/5/2021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19526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2DDD6-A7DF-4796-AAEE-18CCA43106D6}" type="datetimeFigureOut">
              <a:rPr lang="en-SG" smtClean="0"/>
              <a:t>2/5/2021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96339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2DDD6-A7DF-4796-AAEE-18CCA43106D6}" type="datetimeFigureOut">
              <a:rPr lang="en-SG" smtClean="0"/>
              <a:t>2/5/2021</a:t>
            </a:fld>
            <a:endParaRPr lang="en-SG"/>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07E71-3925-4FE7-98AB-8000AAA6B739}" type="slidenum">
              <a:rPr lang="en-SG" smtClean="0"/>
              <a:t>‹#›</a:t>
            </a:fld>
            <a:endParaRPr lang="en-SG"/>
          </a:p>
        </p:txBody>
      </p:sp>
    </p:spTree>
    <p:extLst>
      <p:ext uri="{BB962C8B-B14F-4D97-AF65-F5344CB8AC3E}">
        <p14:creationId xmlns:p14="http://schemas.microsoft.com/office/powerpoint/2010/main" val="433000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22763-1071-4A61-AAC7-C1233C05AA17}"/>
              </a:ext>
            </a:extLst>
          </p:cNvPr>
          <p:cNvGraphicFramePr>
            <a:graphicFrameLocks noGrp="1"/>
          </p:cNvGraphicFramePr>
          <p:nvPr>
            <p:extLst>
              <p:ext uri="{D42A27DB-BD31-4B8C-83A1-F6EECF244321}">
                <p14:modId xmlns:p14="http://schemas.microsoft.com/office/powerpoint/2010/main" val="2967014072"/>
              </p:ext>
            </p:extLst>
          </p:nvPr>
        </p:nvGraphicFramePr>
        <p:xfrm>
          <a:off x="0" y="0"/>
          <a:ext cx="9906000" cy="685800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3071580253"/>
                    </a:ext>
                  </a:extLst>
                </a:gridCol>
                <a:gridCol w="1981200">
                  <a:extLst>
                    <a:ext uri="{9D8B030D-6E8A-4147-A177-3AD203B41FA5}">
                      <a16:colId xmlns:a16="http://schemas.microsoft.com/office/drawing/2014/main" val="1188194705"/>
                    </a:ext>
                  </a:extLst>
                </a:gridCol>
                <a:gridCol w="1981200">
                  <a:extLst>
                    <a:ext uri="{9D8B030D-6E8A-4147-A177-3AD203B41FA5}">
                      <a16:colId xmlns:a16="http://schemas.microsoft.com/office/drawing/2014/main" val="523277954"/>
                    </a:ext>
                  </a:extLst>
                </a:gridCol>
                <a:gridCol w="1981200">
                  <a:extLst>
                    <a:ext uri="{9D8B030D-6E8A-4147-A177-3AD203B41FA5}">
                      <a16:colId xmlns:a16="http://schemas.microsoft.com/office/drawing/2014/main" val="3580470117"/>
                    </a:ext>
                  </a:extLst>
                </a:gridCol>
                <a:gridCol w="1981200">
                  <a:extLst>
                    <a:ext uri="{9D8B030D-6E8A-4147-A177-3AD203B41FA5}">
                      <a16:colId xmlns:a16="http://schemas.microsoft.com/office/drawing/2014/main" val="2415963980"/>
                    </a:ext>
                  </a:extLst>
                </a:gridCol>
              </a:tblGrid>
              <a:tr h="6858000">
                <a:tc>
                  <a:txBody>
                    <a:bodyPr/>
                    <a:lstStyle/>
                    <a:p>
                      <a:r>
                        <a:rPr lang="en-SG" sz="800" b="1" dirty="0">
                          <a:latin typeface="Arial Nova Cond" panose="020B0506020202020204" pitchFamily="34" charset="0"/>
                        </a:rPr>
                        <a:t>Chapter 2: Fundamentals of Casting [Heating &amp; Pouring] (Lecture 4)</a:t>
                      </a:r>
                    </a:p>
                    <a:p>
                      <a:r>
                        <a:rPr lang="en-SG" sz="800" u="sng" dirty="0">
                          <a:latin typeface="Arial Nova Cond" panose="020B0506020202020204" pitchFamily="34" charset="0"/>
                        </a:rPr>
                        <a:t>Solidification Process</a:t>
                      </a:r>
                    </a:p>
                    <a:p>
                      <a:r>
                        <a:rPr lang="en-US" sz="800" dirty="0">
                          <a:latin typeface="Arial Nova Cond" panose="020B0506020202020204" pitchFamily="34" charset="0"/>
                        </a:rPr>
                        <a:t>&gt;&gt; Starting work material is either a liquid or is in a highly plastic condition, and a part is created through solidification of material</a:t>
                      </a:r>
                    </a:p>
                    <a:p>
                      <a:endParaRPr lang="en-US" sz="800" dirty="0">
                        <a:latin typeface="Arial Nova Cond" panose="020B0506020202020204" pitchFamily="34" charset="0"/>
                      </a:endParaRPr>
                    </a:p>
                    <a:p>
                      <a:r>
                        <a:rPr lang="en-US" sz="800" u="sng" dirty="0">
                          <a:latin typeface="Arial Nova Cond" panose="020B0506020202020204" pitchFamily="34" charset="0"/>
                        </a:rPr>
                        <a:t>Casting of Metals</a:t>
                      </a:r>
                    </a:p>
                    <a:p>
                      <a:r>
                        <a:rPr lang="en-US" sz="800" dirty="0">
                          <a:latin typeface="Arial Nova Cond" panose="020B0506020202020204" pitchFamily="34" charset="0"/>
                        </a:rPr>
                        <a:t>&gt;&gt; Process in which molten metal flows by gravity or other force into a mold where it solidifies in the shape of the mold cavity</a:t>
                      </a:r>
                    </a:p>
                    <a:p>
                      <a:r>
                        <a:rPr lang="en-US" sz="800" dirty="0">
                          <a:latin typeface="Arial Nova Cond" panose="020B0506020202020204" pitchFamily="34" charset="0"/>
                        </a:rPr>
                        <a:t>&gt;&gt; Steps in casting seem simple: melt the metal → Pour it into a mold → Let it freeze</a:t>
                      </a:r>
                    </a:p>
                    <a:p>
                      <a:endParaRPr lang="en-US" sz="800" dirty="0">
                        <a:latin typeface="Arial Nova Cond" panose="020B0506020202020204" pitchFamily="34" charset="0"/>
                      </a:endParaRPr>
                    </a:p>
                    <a:p>
                      <a:r>
                        <a:rPr lang="en-US" sz="800" u="sng" dirty="0">
                          <a:latin typeface="Arial Nova Cond" panose="020B0506020202020204" pitchFamily="34" charset="0"/>
                        </a:rPr>
                        <a:t>Net Shape</a:t>
                      </a:r>
                    </a:p>
                    <a:p>
                      <a:r>
                        <a:rPr lang="en-US" sz="800" dirty="0">
                          <a:latin typeface="Arial Nova Cond" panose="020B0506020202020204" pitchFamily="34" charset="0"/>
                        </a:rPr>
                        <a:t>&gt;&gt; Parts with complex features can be produce without the need for additional</a:t>
                      </a:r>
                    </a:p>
                    <a:p>
                      <a:r>
                        <a:rPr lang="en-US" sz="800" dirty="0">
                          <a:latin typeface="Arial Nova Cond" panose="020B0506020202020204" pitchFamily="34" charset="0"/>
                        </a:rPr>
                        <a:t>operations (e.g. machining) to achieve the required shape and dimensions</a:t>
                      </a:r>
                    </a:p>
                    <a:p>
                      <a:endParaRPr lang="en-US" sz="800" dirty="0">
                        <a:latin typeface="Arial Nova Cond" panose="020B0506020202020204" pitchFamily="34" charset="0"/>
                      </a:endParaRPr>
                    </a:p>
                    <a:p>
                      <a:r>
                        <a:rPr lang="en-US" sz="800" u="sng" dirty="0">
                          <a:latin typeface="Arial Nova Cond" panose="020B0506020202020204" pitchFamily="34" charset="0"/>
                        </a:rPr>
                        <a:t>Near Net Shape</a:t>
                      </a:r>
                    </a:p>
                    <a:p>
                      <a:r>
                        <a:rPr lang="en-US" sz="800" dirty="0">
                          <a:latin typeface="Arial Nova Cond" panose="020B0506020202020204" pitchFamily="34" charset="0"/>
                        </a:rPr>
                        <a:t>&gt;&gt; Parts with complex features can be produce with limited need for additional operations (e.g. machining) to achieve</a:t>
                      </a:r>
                    </a:p>
                    <a:p>
                      <a:r>
                        <a:rPr lang="en-US" sz="800" dirty="0">
                          <a:latin typeface="Arial Nova Cond" panose="020B0506020202020204" pitchFamily="34" charset="0"/>
                        </a:rPr>
                        <a:t>the required shape and dimensions</a:t>
                      </a:r>
                    </a:p>
                    <a:p>
                      <a:endParaRPr lang="en-US" sz="800" dirty="0">
                        <a:latin typeface="Arial Nova Cond" panose="020B0506020202020204" pitchFamily="34" charset="0"/>
                      </a:endParaRPr>
                    </a:p>
                    <a:p>
                      <a:r>
                        <a:rPr lang="en-US" sz="800" u="sng" dirty="0">
                          <a:latin typeface="Arial Nova Cond" panose="020B0506020202020204" pitchFamily="34" charset="0"/>
                        </a:rPr>
                        <a:t>Pros of Casting</a:t>
                      </a:r>
                    </a:p>
                    <a:p>
                      <a:r>
                        <a:rPr lang="en-US" sz="800" dirty="0">
                          <a:latin typeface="Arial Nova Cond" panose="020B0506020202020204" pitchFamily="34" charset="0"/>
                        </a:rPr>
                        <a:t>&gt;&gt; create complex part geometries</a:t>
                      </a:r>
                    </a:p>
                    <a:p>
                      <a:r>
                        <a:rPr lang="en-US" sz="800" dirty="0">
                          <a:latin typeface="Arial Nova Cond" panose="020B0506020202020204" pitchFamily="34" charset="0"/>
                        </a:rPr>
                        <a:t>&gt;&gt; create both external and internal shapes</a:t>
                      </a:r>
                    </a:p>
                    <a:p>
                      <a:r>
                        <a:rPr lang="en-US" sz="800" dirty="0">
                          <a:latin typeface="Arial Nova Cond" panose="020B0506020202020204" pitchFamily="34" charset="0"/>
                        </a:rPr>
                        <a:t>&gt;&gt; Some casting processes are net shape; others are near net shape</a:t>
                      </a:r>
                    </a:p>
                    <a:p>
                      <a:r>
                        <a:rPr lang="en-US" sz="800" dirty="0">
                          <a:latin typeface="Arial Nova Cond" panose="020B0506020202020204" pitchFamily="34" charset="0"/>
                        </a:rPr>
                        <a:t>&gt;&gt; produce very large parts.</a:t>
                      </a:r>
                    </a:p>
                    <a:p>
                      <a:r>
                        <a:rPr lang="en-US" sz="800" dirty="0">
                          <a:latin typeface="Arial Nova Cond" panose="020B0506020202020204" pitchFamily="34" charset="0"/>
                        </a:rPr>
                        <a:t>&gt;&gt; Some casting methods are suited to mass production</a:t>
                      </a:r>
                    </a:p>
                    <a:p>
                      <a:endParaRPr lang="en-US" sz="800" dirty="0">
                        <a:latin typeface="Arial Nova Cond" panose="020B0506020202020204" pitchFamily="34" charset="0"/>
                      </a:endParaRPr>
                    </a:p>
                    <a:p>
                      <a:r>
                        <a:rPr lang="en-US" sz="800" u="sng" dirty="0">
                          <a:latin typeface="Arial Nova Cond" panose="020B0506020202020204" pitchFamily="34" charset="0"/>
                        </a:rPr>
                        <a:t>Cons of Casting</a:t>
                      </a:r>
                    </a:p>
                    <a:p>
                      <a:r>
                        <a:rPr lang="en-US" sz="800" dirty="0">
                          <a:latin typeface="Arial Nova Cond" panose="020B0506020202020204" pitchFamily="34" charset="0"/>
                        </a:rPr>
                        <a:t>&gt;&gt; Limitations on mechanical properties</a:t>
                      </a:r>
                    </a:p>
                    <a:p>
                      <a:r>
                        <a:rPr lang="en-US" sz="800" dirty="0">
                          <a:latin typeface="Arial Nova Cond" panose="020B0506020202020204" pitchFamily="34" charset="0"/>
                        </a:rPr>
                        <a:t>&gt;&gt; Poor dimensional accuracy and surface finish for some processes; e.g. sand casting</a:t>
                      </a:r>
                    </a:p>
                    <a:p>
                      <a:r>
                        <a:rPr lang="en-US" sz="800" dirty="0">
                          <a:latin typeface="Arial Nova Cond" panose="020B0506020202020204" pitchFamily="34" charset="0"/>
                        </a:rPr>
                        <a:t>&gt;&gt; Safety hazards to workers due to hot molten metals</a:t>
                      </a:r>
                    </a:p>
                    <a:p>
                      <a:r>
                        <a:rPr lang="en-US" sz="800" dirty="0">
                          <a:latin typeface="Arial Nova Cond" panose="020B0506020202020204" pitchFamily="34" charset="0"/>
                        </a:rPr>
                        <a:t>&gt;&gt; Environmental problems</a:t>
                      </a:r>
                    </a:p>
                    <a:p>
                      <a:endParaRPr lang="en-US" sz="800" u="sng" dirty="0">
                        <a:latin typeface="Arial Nova Cond" panose="020B0506020202020204" pitchFamily="34" charset="0"/>
                      </a:endParaRPr>
                    </a:p>
                    <a:p>
                      <a:r>
                        <a:rPr lang="en-US" sz="800" u="sng" dirty="0">
                          <a:latin typeface="Arial Nova Cond" panose="020B0506020202020204" pitchFamily="34" charset="0"/>
                        </a:rPr>
                        <a:t>Parts made by Casting</a:t>
                      </a:r>
                    </a:p>
                    <a:p>
                      <a:r>
                        <a:rPr lang="en-US" sz="800" dirty="0">
                          <a:latin typeface="Arial Nova Cond" panose="020B0506020202020204" pitchFamily="34" charset="0"/>
                        </a:rPr>
                        <a:t>&gt;&gt; big parts – e.g. church bells, big statues</a:t>
                      </a:r>
                    </a:p>
                    <a:p>
                      <a:r>
                        <a:rPr lang="en-US" sz="800" dirty="0">
                          <a:latin typeface="Arial Nova Cond" panose="020B0506020202020204" pitchFamily="34" charset="0"/>
                        </a:rPr>
                        <a:t>→ sand casting – only small amt of parts being made so can afford to have a mold that is only used once</a:t>
                      </a:r>
                    </a:p>
                    <a:p>
                      <a:r>
                        <a:rPr lang="en-US" sz="800" dirty="0">
                          <a:latin typeface="Arial Nova Cond" panose="020B0506020202020204" pitchFamily="34" charset="0"/>
                        </a:rPr>
                        <a:t>&gt;&gt; small parts – e.g. jewelry, frying pan</a:t>
                      </a:r>
                    </a:p>
                    <a:p>
                      <a:r>
                        <a:rPr lang="en-US" sz="800" dirty="0">
                          <a:latin typeface="Arial Nova Cond" panose="020B0506020202020204" pitchFamily="34" charset="0"/>
                        </a:rPr>
                        <a:t>→ usually NOT sand casting </a:t>
                      </a:r>
                    </a:p>
                  </a:txBody>
                  <a:tcPr/>
                </a:tc>
                <a:tc>
                  <a:txBody>
                    <a:bodyPr/>
                    <a:lstStyle/>
                    <a:p>
                      <a:r>
                        <a:rPr lang="en-US" sz="800" u="sng" dirty="0">
                          <a:latin typeface="Arial Nova Cond" panose="020B0506020202020204" pitchFamily="34" charset="0"/>
                        </a:rPr>
                        <a:t>Mold in Casting</a:t>
                      </a:r>
                    </a:p>
                    <a:p>
                      <a:r>
                        <a:rPr lang="en-US" sz="800" baseline="0" dirty="0">
                          <a:latin typeface="Arial Nova Cond" panose="020B0506020202020204" pitchFamily="34" charset="0"/>
                        </a:rPr>
                        <a:t>&gt;&gt; Contains cavity whose geometry determines part shape: Actual size &amp; shape of cavity must be slightly enlarged to allow for shrinkage of metal during solidification and cooling</a:t>
                      </a:r>
                    </a:p>
                    <a:p>
                      <a:r>
                        <a:rPr lang="en-US" sz="800" baseline="0" dirty="0">
                          <a:latin typeface="Arial Nova Cond" panose="020B0506020202020204" pitchFamily="34" charset="0"/>
                        </a:rPr>
                        <a:t>&gt;&gt; Molds are made of a variety of materials, including sand, plaster, ceramic, and metal</a:t>
                      </a:r>
                    </a:p>
                    <a:p>
                      <a:r>
                        <a:rPr lang="en-US" sz="800" dirty="0">
                          <a:latin typeface="Arial Nova Cond" panose="020B0506020202020204" pitchFamily="34" charset="0"/>
                        </a:rPr>
                        <a:t>→ metallic material you are casting should have a melting point that is lower than the die/mold itself or mold will melt</a:t>
                      </a:r>
                    </a:p>
                    <a:p>
                      <a:endParaRPr lang="en-US" sz="800" baseline="0" dirty="0">
                        <a:latin typeface="Arial Nova Cond" panose="020B0506020202020204" pitchFamily="34" charset="0"/>
                      </a:endParaRPr>
                    </a:p>
                    <a:p>
                      <a:r>
                        <a:rPr lang="en-US" sz="800" u="sng" baseline="0" dirty="0">
                          <a:latin typeface="Arial Nova Cond" panose="020B0506020202020204" pitchFamily="34" charset="0"/>
                        </a:rPr>
                        <a:t>Open and Closed Molds</a:t>
                      </a:r>
                    </a:p>
                    <a:p>
                      <a:endParaRPr lang="en-US" sz="800" baseline="0" dirty="0">
                        <a:latin typeface="Arial Nova Cond" panose="020B0506020202020204" pitchFamily="34" charset="0"/>
                      </a:endParaRPr>
                    </a:p>
                    <a:p>
                      <a:endParaRPr lang="en-US" sz="800" baseline="0" dirty="0">
                        <a:latin typeface="Arial Nova Cond" panose="020B0506020202020204" pitchFamily="34" charset="0"/>
                      </a:endParaRPr>
                    </a:p>
                    <a:p>
                      <a:endParaRPr lang="en-US" sz="800" baseline="0" dirty="0">
                        <a:latin typeface="Arial Nova Cond" panose="020B0506020202020204" pitchFamily="34" charset="0"/>
                      </a:endParaRPr>
                    </a:p>
                    <a:p>
                      <a:endParaRPr lang="en-US" sz="800" baseline="0" dirty="0">
                        <a:latin typeface="Arial Nova Cond" panose="020B0506020202020204" pitchFamily="34" charset="0"/>
                      </a:endParaRPr>
                    </a:p>
                    <a:p>
                      <a:endParaRPr lang="en-US" sz="800" baseline="0" dirty="0">
                        <a:latin typeface="Arial Nova Cond" panose="020B0506020202020204" pitchFamily="34" charset="0"/>
                      </a:endParaRPr>
                    </a:p>
                    <a:p>
                      <a:endParaRPr lang="en-US" sz="800" baseline="0" dirty="0">
                        <a:latin typeface="Arial Nova Cond" panose="020B0506020202020204" pitchFamily="34" charset="0"/>
                      </a:endParaRPr>
                    </a:p>
                    <a:p>
                      <a:endParaRPr lang="en-US" sz="800" baseline="0" dirty="0">
                        <a:latin typeface="Arial Nova Cond" panose="020B0506020202020204" pitchFamily="34" charset="0"/>
                      </a:endParaRPr>
                    </a:p>
                    <a:p>
                      <a:r>
                        <a:rPr lang="en-US" sz="800" u="sng" baseline="0" dirty="0">
                          <a:latin typeface="Arial Nova Cond" panose="020B0506020202020204" pitchFamily="34" charset="0"/>
                        </a:rPr>
                        <a:t>Expendable Mold Processes</a:t>
                      </a:r>
                    </a:p>
                    <a:p>
                      <a:r>
                        <a:rPr lang="en-US" sz="800" baseline="0" dirty="0">
                          <a:latin typeface="Arial Nova Cond" panose="020B0506020202020204" pitchFamily="34" charset="0"/>
                        </a:rPr>
                        <a:t>&gt;&gt; use an expendable mold which must be destroyed to remove casting</a:t>
                      </a:r>
                    </a:p>
                    <a:p>
                      <a:r>
                        <a:rPr lang="en-US" sz="800" dirty="0">
                          <a:latin typeface="Arial Nova Cond" panose="020B0506020202020204" pitchFamily="34" charset="0"/>
                        </a:rPr>
                        <a:t>→ Mold materials: sand, plaster, and similar materials, plus binders</a:t>
                      </a:r>
                    </a:p>
                    <a:p>
                      <a:r>
                        <a:rPr lang="en-US" sz="800" baseline="0" dirty="0">
                          <a:latin typeface="Arial Nova Cond" panose="020B0506020202020204" pitchFamily="34" charset="0"/>
                        </a:rPr>
                        <a:t>&gt;&gt; Pros: More intricate geometries possible</a:t>
                      </a:r>
                    </a:p>
                    <a:p>
                      <a:r>
                        <a:rPr lang="en-US" sz="800" baseline="0" dirty="0">
                          <a:latin typeface="Arial Nova Cond" panose="020B0506020202020204" pitchFamily="34" charset="0"/>
                        </a:rPr>
                        <a:t>&gt;&gt; Cons: Can only use once</a:t>
                      </a:r>
                    </a:p>
                    <a:p>
                      <a:endParaRPr lang="en-US" sz="800" u="sng" baseline="0" dirty="0">
                        <a:latin typeface="Arial Nova Cond" panose="020B0506020202020204" pitchFamily="34" charset="0"/>
                      </a:endParaRPr>
                    </a:p>
                    <a:p>
                      <a:r>
                        <a:rPr lang="en-US" sz="800" u="sng" baseline="0" dirty="0">
                          <a:latin typeface="Arial Nova Cond" panose="020B0506020202020204" pitchFamily="34" charset="0"/>
                        </a:rPr>
                        <a:t>Permanent Mold Processes </a:t>
                      </a:r>
                    </a:p>
                    <a:p>
                      <a:r>
                        <a:rPr lang="en-US" sz="800" baseline="0" dirty="0">
                          <a:latin typeface="Arial Nova Cond" panose="020B0506020202020204" pitchFamily="34" charset="0"/>
                        </a:rPr>
                        <a:t>&gt;&gt; use a permanent mold which can be used to produce many castings</a:t>
                      </a:r>
                    </a:p>
                    <a:p>
                      <a:r>
                        <a:rPr lang="en-US" sz="800" dirty="0">
                          <a:latin typeface="Arial Nova Cond" panose="020B0506020202020204" pitchFamily="34" charset="0"/>
                        </a:rPr>
                        <a:t>→ </a:t>
                      </a:r>
                      <a:r>
                        <a:rPr lang="en-US" sz="800" baseline="0" dirty="0">
                          <a:latin typeface="Arial Nova Cond" panose="020B0506020202020204" pitchFamily="34" charset="0"/>
                        </a:rPr>
                        <a:t>Made of metal (or, less commonly, a ceramic refractory material)</a:t>
                      </a:r>
                    </a:p>
                    <a:p>
                      <a:r>
                        <a:rPr lang="en-US" sz="800" baseline="0" dirty="0">
                          <a:latin typeface="Arial Nova Cond" panose="020B0506020202020204" pitchFamily="34" charset="0"/>
                        </a:rPr>
                        <a:t>&gt;&gt; Pros: suitable for mass production</a:t>
                      </a:r>
                    </a:p>
                    <a:p>
                      <a:endParaRPr lang="en-US" sz="800" baseline="0" dirty="0">
                        <a:latin typeface="Arial Nova Cond" panose="020B0506020202020204" pitchFamily="34" charset="0"/>
                      </a:endParaRPr>
                    </a:p>
                    <a:p>
                      <a:r>
                        <a:rPr lang="en-US" sz="800" u="sng" baseline="0" dirty="0">
                          <a:latin typeface="Arial Nova Cond" panose="020B0506020202020204" pitchFamily="34" charset="0"/>
                        </a:rPr>
                        <a:t>Sand Casting Mold</a:t>
                      </a:r>
                    </a:p>
                    <a:p>
                      <a:r>
                        <a:rPr lang="en-US" sz="800" baseline="0" dirty="0">
                          <a:latin typeface="Arial Nova Cond" panose="020B0506020202020204" pitchFamily="34" charset="0"/>
                        </a:rPr>
                        <a:t>&gt;&gt; Mold consists of two halves: </a:t>
                      </a:r>
                    </a:p>
                    <a:p>
                      <a:r>
                        <a:rPr lang="en-US" sz="800" baseline="0" dirty="0">
                          <a:latin typeface="Arial Nova Cond" panose="020B0506020202020204" pitchFamily="34" charset="0"/>
                        </a:rPr>
                        <a:t>Cope = upper half of mold; </a:t>
                      </a:r>
                    </a:p>
                    <a:p>
                      <a:r>
                        <a:rPr lang="en-US" sz="800" baseline="0" dirty="0">
                          <a:latin typeface="Arial Nova Cond" panose="020B0506020202020204" pitchFamily="34" charset="0"/>
                        </a:rPr>
                        <a:t>Drag = bottom half</a:t>
                      </a:r>
                    </a:p>
                    <a:p>
                      <a:r>
                        <a:rPr lang="en-US" sz="800" baseline="0" dirty="0">
                          <a:latin typeface="Arial Nova Cond" panose="020B0506020202020204" pitchFamily="34" charset="0"/>
                        </a:rPr>
                        <a:t>&gt;&gt; Mold halves are </a:t>
                      </a:r>
                    </a:p>
                    <a:p>
                      <a:r>
                        <a:rPr lang="en-US" sz="800" baseline="0" dirty="0">
                          <a:latin typeface="Arial Nova Cond" panose="020B0506020202020204" pitchFamily="34" charset="0"/>
                        </a:rPr>
                        <a:t>contained in a box, </a:t>
                      </a:r>
                    </a:p>
                    <a:p>
                      <a:r>
                        <a:rPr lang="en-US" sz="800" baseline="0" dirty="0">
                          <a:latin typeface="Arial Nova Cond" panose="020B0506020202020204" pitchFamily="34" charset="0"/>
                        </a:rPr>
                        <a:t>called a flask.</a:t>
                      </a:r>
                    </a:p>
                    <a:p>
                      <a:r>
                        <a:rPr lang="en-US" sz="800" baseline="0" dirty="0">
                          <a:latin typeface="Arial Nova Cond" panose="020B0506020202020204" pitchFamily="34" charset="0"/>
                        </a:rPr>
                        <a:t>&gt;&gt; The two halves separate at parting line</a:t>
                      </a:r>
                    </a:p>
                    <a:p>
                      <a:endParaRPr lang="en-US" sz="800" u="sng" baseline="0" dirty="0">
                        <a:latin typeface="Arial Nova Cond" panose="020B0506020202020204" pitchFamily="34" charset="0"/>
                      </a:endParaRPr>
                    </a:p>
                    <a:p>
                      <a:r>
                        <a:rPr lang="en-US" sz="800" u="sng" baseline="0" dirty="0">
                          <a:latin typeface="Arial Nova Cond" panose="020B0506020202020204" pitchFamily="34" charset="0"/>
                        </a:rPr>
                        <a:t>Forming the Mold Cavity in Sand Casting</a:t>
                      </a:r>
                    </a:p>
                    <a:p>
                      <a:r>
                        <a:rPr lang="en-US" sz="800" baseline="0" dirty="0">
                          <a:latin typeface="Arial Nova Cond" panose="020B0506020202020204" pitchFamily="34" charset="0"/>
                        </a:rPr>
                        <a:t>&gt;&gt; Mold cavity formed by packing sand around a pattern; has shape of part.</a:t>
                      </a:r>
                    </a:p>
                    <a:p>
                      <a:r>
                        <a:rPr lang="en-US" sz="800" baseline="0" dirty="0">
                          <a:latin typeface="Arial Nova Cond" panose="020B0506020202020204" pitchFamily="34" charset="0"/>
                        </a:rPr>
                        <a:t>&gt;&gt; When the pattern is removed, the remaining cavity of the packed sand has the desired shape of the cast part</a:t>
                      </a:r>
                    </a:p>
                    <a:p>
                      <a:r>
                        <a:rPr lang="en-US" sz="800" baseline="0" dirty="0">
                          <a:latin typeface="Arial Nova Cond" panose="020B0506020202020204" pitchFamily="34" charset="0"/>
                        </a:rPr>
                        <a:t>&gt;&gt; The pattern is usually oversized to allow for shrinkage of metal during solidification and cooling.</a:t>
                      </a:r>
                    </a:p>
                    <a:p>
                      <a:r>
                        <a:rPr lang="en-US" sz="800" baseline="0" dirty="0">
                          <a:latin typeface="Arial Nova Cond" panose="020B0506020202020204" pitchFamily="34" charset="0"/>
                        </a:rPr>
                        <a:t>&gt;&gt; Sand for the mold is moist and contains a binder to maintain its shape.</a:t>
                      </a:r>
                    </a:p>
                  </a:txBody>
                  <a:tcPr/>
                </a:tc>
                <a:tc>
                  <a:txBody>
                    <a:bodyPr/>
                    <a:lstStyle/>
                    <a:p>
                      <a:r>
                        <a:rPr lang="en-US" sz="800" u="sng" dirty="0">
                          <a:latin typeface="Arial Nova Cond" panose="020B0506020202020204" pitchFamily="34" charset="0"/>
                        </a:rPr>
                        <a:t>Use of a Core in the Mold Cavity</a:t>
                      </a:r>
                    </a:p>
                    <a:p>
                      <a:r>
                        <a:rPr lang="en-US" sz="800" u="none" dirty="0">
                          <a:latin typeface="Arial Nova Cond" panose="020B0506020202020204" pitchFamily="34" charset="0"/>
                        </a:rPr>
                        <a:t>&gt;&gt; The mold cavity provides the external surfaces of the cast part</a:t>
                      </a:r>
                    </a:p>
                    <a:p>
                      <a:r>
                        <a:rPr lang="en-US" sz="800" u="none" dirty="0">
                          <a:latin typeface="Arial Nova Cond" panose="020B0506020202020204" pitchFamily="34" charset="0"/>
                        </a:rPr>
                        <a:t>&gt;&gt; In addition, a casting may have internal surfaces, determined by a core, placed inside the mold cavity to define the interior geometry of part, e.g. a hole</a:t>
                      </a:r>
                    </a:p>
                    <a:p>
                      <a:r>
                        <a:rPr lang="en-US" sz="800" u="none" dirty="0">
                          <a:latin typeface="Arial Nova Cond" panose="020B0506020202020204" pitchFamily="34" charset="0"/>
                        </a:rPr>
                        <a:t>&gt;&gt; In sand casting, cores are generally made of sand</a:t>
                      </a:r>
                    </a:p>
                    <a:p>
                      <a:endParaRPr lang="en-US" sz="800" u="none" dirty="0">
                        <a:latin typeface="Arial Nova Cond" panose="020B0506020202020204" pitchFamily="34" charset="0"/>
                      </a:endParaRPr>
                    </a:p>
                    <a:p>
                      <a:r>
                        <a:rPr lang="en-US" sz="800" u="sng" dirty="0">
                          <a:latin typeface="Arial Nova Cond" panose="020B0506020202020204" pitchFamily="34" charset="0"/>
                        </a:rPr>
                        <a:t>Gating System</a:t>
                      </a:r>
                    </a:p>
                    <a:p>
                      <a:r>
                        <a:rPr lang="en-US" sz="800" u="none" dirty="0">
                          <a:latin typeface="Arial Nova Cond" panose="020B0506020202020204" pitchFamily="34" charset="0"/>
                        </a:rPr>
                        <a:t>&gt;&gt; Channel through which molten metal flows into cavity from outside of mold:</a:t>
                      </a:r>
                    </a:p>
                    <a:p>
                      <a:r>
                        <a:rPr lang="en-US" sz="800" dirty="0">
                          <a:latin typeface="Arial Nova Cond" panose="020B0506020202020204" pitchFamily="34" charset="0"/>
                        </a:rPr>
                        <a:t>→ </a:t>
                      </a:r>
                      <a:r>
                        <a:rPr lang="en-US" sz="800" u="none" dirty="0">
                          <a:latin typeface="Arial Nova Cond" panose="020B0506020202020204" pitchFamily="34" charset="0"/>
                        </a:rPr>
                        <a:t>Consists of a </a:t>
                      </a:r>
                      <a:r>
                        <a:rPr lang="en-US" sz="800" u="none" dirty="0" err="1">
                          <a:latin typeface="Arial Nova Cond" panose="020B0506020202020204" pitchFamily="34" charset="0"/>
                        </a:rPr>
                        <a:t>downsprue</a:t>
                      </a:r>
                      <a:r>
                        <a:rPr lang="en-US" sz="800" u="none" dirty="0">
                          <a:latin typeface="Arial Nova Cond" panose="020B0506020202020204" pitchFamily="34" charset="0"/>
                        </a:rPr>
                        <a:t>, through which metal enters runner leading to main cavity</a:t>
                      </a:r>
                    </a:p>
                    <a:p>
                      <a:r>
                        <a:rPr lang="en-US" sz="800" dirty="0">
                          <a:latin typeface="Arial Nova Cond" panose="020B0506020202020204" pitchFamily="34" charset="0"/>
                        </a:rPr>
                        <a:t>→ </a:t>
                      </a:r>
                      <a:r>
                        <a:rPr lang="en-US" sz="800" u="none" dirty="0">
                          <a:latin typeface="Arial Nova Cond" panose="020B0506020202020204" pitchFamily="34" charset="0"/>
                        </a:rPr>
                        <a:t>At the top of </a:t>
                      </a:r>
                      <a:r>
                        <a:rPr lang="en-US" sz="800" u="none" dirty="0" err="1">
                          <a:latin typeface="Arial Nova Cond" panose="020B0506020202020204" pitchFamily="34" charset="0"/>
                        </a:rPr>
                        <a:t>downsprue</a:t>
                      </a:r>
                      <a:r>
                        <a:rPr lang="en-US" sz="800" u="none" dirty="0">
                          <a:latin typeface="Arial Nova Cond" panose="020B0506020202020204" pitchFamily="34" charset="0"/>
                        </a:rPr>
                        <a:t>, a pouring cup is often used to minimize splash and turbulence as the metal flows into</a:t>
                      </a:r>
                    </a:p>
                    <a:p>
                      <a:r>
                        <a:rPr lang="en-US" sz="800" u="none" dirty="0" err="1">
                          <a:latin typeface="Arial Nova Cond" panose="020B0506020202020204" pitchFamily="34" charset="0"/>
                        </a:rPr>
                        <a:t>downsprue</a:t>
                      </a:r>
                      <a:endParaRPr lang="en-US" sz="800" u="none" dirty="0">
                        <a:latin typeface="Arial Nova Cond" panose="020B0506020202020204" pitchFamily="34" charset="0"/>
                      </a:endParaRPr>
                    </a:p>
                    <a:p>
                      <a:endParaRPr lang="en-US" sz="800" u="sng" dirty="0">
                        <a:latin typeface="Arial Nova Cond" panose="020B0506020202020204" pitchFamily="34" charset="0"/>
                      </a:endParaRPr>
                    </a:p>
                    <a:p>
                      <a:r>
                        <a:rPr lang="en-US" sz="800" u="sng" dirty="0">
                          <a:latin typeface="Arial Nova Cond" panose="020B0506020202020204" pitchFamily="34" charset="0"/>
                        </a:rPr>
                        <a:t>Riser</a:t>
                      </a:r>
                    </a:p>
                    <a:p>
                      <a:r>
                        <a:rPr lang="en-US" sz="800" u="none" dirty="0">
                          <a:latin typeface="Arial Nova Cond" panose="020B0506020202020204" pitchFamily="34" charset="0"/>
                        </a:rPr>
                        <a:t>&gt;&gt; a reservoir in the mold which is a source of liquid metal to compensate for shrinkage of the part during solidification</a:t>
                      </a:r>
                    </a:p>
                    <a:p>
                      <a:r>
                        <a:rPr lang="en-US" sz="800" dirty="0">
                          <a:latin typeface="Arial Nova Cond" panose="020B0506020202020204" pitchFamily="34" charset="0"/>
                        </a:rPr>
                        <a:t>→ </a:t>
                      </a:r>
                      <a:r>
                        <a:rPr lang="en-US" sz="800" u="none" dirty="0">
                          <a:latin typeface="Arial Nova Cond" panose="020B0506020202020204" pitchFamily="34" charset="0"/>
                        </a:rPr>
                        <a:t>The riser must be designed to freeze after the main casting</a:t>
                      </a:r>
                    </a:p>
                    <a:p>
                      <a:endParaRPr lang="en-US" sz="800" u="none" dirty="0">
                        <a:latin typeface="Arial Nova Cond" panose="020B0506020202020204" pitchFamily="34" charset="0"/>
                      </a:endParaRPr>
                    </a:p>
                    <a:p>
                      <a:r>
                        <a:rPr lang="en-US" sz="800" u="sng" dirty="0">
                          <a:latin typeface="Arial Nova Cond" panose="020B0506020202020204" pitchFamily="34" charset="0"/>
                        </a:rPr>
                        <a:t>Gate</a:t>
                      </a:r>
                    </a:p>
                    <a:p>
                      <a:r>
                        <a:rPr lang="en-US" sz="800" u="none" dirty="0">
                          <a:latin typeface="Arial Nova Cond" panose="020B0506020202020204" pitchFamily="34" charset="0"/>
                        </a:rPr>
                        <a:t>&gt;&gt; denotes the entrance of the mold cavity</a:t>
                      </a:r>
                    </a:p>
                    <a:p>
                      <a:endParaRPr lang="en-US" sz="800" u="none" dirty="0">
                        <a:latin typeface="Arial Nova Cond" panose="020B0506020202020204" pitchFamily="34" charset="0"/>
                      </a:endParaRPr>
                    </a:p>
                    <a:p>
                      <a:r>
                        <a:rPr lang="en-US" sz="800" u="sng" dirty="0">
                          <a:latin typeface="Arial Nova Cond" panose="020B0506020202020204" pitchFamily="34" charset="0"/>
                        </a:rPr>
                        <a:t>Pattern VS Core in Sand Casting</a:t>
                      </a:r>
                    </a:p>
                    <a:p>
                      <a:r>
                        <a:rPr lang="en-US" sz="800" u="none" dirty="0">
                          <a:latin typeface="Arial Nova Cond" panose="020B0506020202020204" pitchFamily="34" charset="0"/>
                        </a:rPr>
                        <a:t>Pattern: determines shape of cast part</a:t>
                      </a:r>
                    </a:p>
                    <a:p>
                      <a:r>
                        <a:rPr lang="en-US" sz="800" u="none" dirty="0">
                          <a:latin typeface="Arial Nova Cond" panose="020B0506020202020204" pitchFamily="34" charset="0"/>
                        </a:rPr>
                        <a:t>&gt;&gt; Core: determines the internal geometry if the casting includes a cavity; create holes</a:t>
                      </a:r>
                    </a:p>
                    <a:p>
                      <a:endParaRPr lang="en-US" sz="800" u="none" dirty="0">
                        <a:latin typeface="Arial Nova Cond" panose="020B0506020202020204" pitchFamily="34" charset="0"/>
                      </a:endParaRPr>
                    </a:p>
                    <a:p>
                      <a:r>
                        <a:rPr lang="en-US" sz="800" u="sng" dirty="0">
                          <a:latin typeface="Arial Nova Cond" panose="020B0506020202020204" pitchFamily="34" charset="0"/>
                        </a:rPr>
                        <a:t>Steps in Casting</a:t>
                      </a:r>
                    </a:p>
                    <a:p>
                      <a:r>
                        <a:rPr lang="en-US" sz="800" u="none" dirty="0">
                          <a:latin typeface="Arial Nova Cond" panose="020B0506020202020204" pitchFamily="34" charset="0"/>
                        </a:rPr>
                        <a:t>(1) Melt the metal</a:t>
                      </a:r>
                    </a:p>
                    <a:p>
                      <a:r>
                        <a:rPr lang="en-US" sz="800" u="none" dirty="0">
                          <a:latin typeface="Arial Nova Cond" panose="020B0506020202020204" pitchFamily="34" charset="0"/>
                        </a:rPr>
                        <a:t>(2) Pour it into a mold by gravity or force. The mold cavity dictates the shape of the cast part.</a:t>
                      </a:r>
                    </a:p>
                    <a:p>
                      <a:r>
                        <a:rPr lang="en-US" sz="800" u="none" dirty="0">
                          <a:latin typeface="Arial Nova Cond" panose="020B0506020202020204" pitchFamily="34" charset="0"/>
                        </a:rPr>
                        <a:t>(3) Let it freeze (solidify) into the mold; The cast part takes the shape of the mold cavity</a:t>
                      </a:r>
                    </a:p>
                    <a:p>
                      <a:endParaRPr lang="en-US" sz="800" u="none" dirty="0">
                        <a:latin typeface="Arial Nova Cond" panose="020B0506020202020204" pitchFamily="34" charset="0"/>
                      </a:endParaRPr>
                    </a:p>
                    <a:p>
                      <a:r>
                        <a:rPr lang="en-US" sz="800" u="sng" dirty="0">
                          <a:latin typeface="Arial Nova Cond" panose="020B0506020202020204" pitchFamily="34" charset="0"/>
                        </a:rPr>
                        <a:t>Heating the Metal</a:t>
                      </a:r>
                    </a:p>
                    <a:p>
                      <a:r>
                        <a:rPr lang="en-US" sz="800" u="none" dirty="0">
                          <a:latin typeface="Arial Nova Cond" panose="020B0506020202020204" pitchFamily="34" charset="0"/>
                        </a:rPr>
                        <a:t>&gt;&gt; Heating furnaces are used</a:t>
                      </a:r>
                    </a:p>
                    <a:p>
                      <a:r>
                        <a:rPr lang="en-US" sz="800" u="none" dirty="0">
                          <a:latin typeface="Arial Nova Cond" panose="020B0506020202020204" pitchFamily="34" charset="0"/>
                        </a:rPr>
                        <a:t>&gt;&gt; The heat required is the sum of: Heat to raise temperature to melting point; Heat of fusion to convert from solid to liquid; Heat to raise molten metal to desired </a:t>
                      </a:r>
                      <a:r>
                        <a:rPr lang="en-US" sz="800" u="none" dirty="0" err="1">
                          <a:latin typeface="Arial Nova Cond" panose="020B0506020202020204" pitchFamily="34" charset="0"/>
                        </a:rPr>
                        <a:t>tempe</a:t>
                      </a:r>
                      <a:r>
                        <a:rPr lang="en-US" sz="800" u="none" dirty="0">
                          <a:latin typeface="Arial Nova Cond" panose="020B0506020202020204" pitchFamily="34" charset="0"/>
                        </a:rPr>
                        <a:t>. for pouring (melting </a:t>
                      </a:r>
                      <a:r>
                        <a:rPr lang="en-US" sz="800" u="none" dirty="0" err="1">
                          <a:latin typeface="Arial Nova Cond" panose="020B0506020202020204" pitchFamily="34" charset="0"/>
                        </a:rPr>
                        <a:t>pt</a:t>
                      </a:r>
                      <a:r>
                        <a:rPr lang="en-US" sz="800" u="none" dirty="0">
                          <a:latin typeface="Arial Nova Cond" panose="020B0506020202020204" pitchFamily="34" charset="0"/>
                        </a:rPr>
                        <a:t> =/= temp for pouring)</a:t>
                      </a:r>
                    </a:p>
                  </a:txBody>
                  <a:tcPr/>
                </a:tc>
                <a:tc>
                  <a:txBody>
                    <a:bodyPr/>
                    <a:lstStyle/>
                    <a:p>
                      <a:r>
                        <a:rPr lang="en-SG" sz="800" i="0" u="sng" dirty="0">
                          <a:latin typeface="Arial Nova Cond" panose="020B0506020202020204" pitchFamily="34" charset="0"/>
                        </a:rPr>
                        <a:t>Pouring the Molten Metal</a:t>
                      </a:r>
                    </a:p>
                    <a:p>
                      <a:r>
                        <a:rPr lang="en-SG" sz="800" i="0" dirty="0">
                          <a:latin typeface="Arial Nova Cond" panose="020B0506020202020204" pitchFamily="34" charset="0"/>
                        </a:rPr>
                        <a:t>&gt;&gt; </a:t>
                      </a:r>
                      <a:r>
                        <a:rPr lang="en-US" sz="800" i="0" dirty="0">
                          <a:latin typeface="Arial Nova Cond" panose="020B0506020202020204" pitchFamily="34" charset="0"/>
                        </a:rPr>
                        <a:t>metal must flow into all regions of the mold, most importantly the main cavity, before solidifying</a:t>
                      </a:r>
                    </a:p>
                    <a:p>
                      <a:r>
                        <a:rPr lang="en-US" sz="800" i="0" dirty="0">
                          <a:latin typeface="Arial Nova Cond" panose="020B0506020202020204" pitchFamily="34" charset="0"/>
                        </a:rPr>
                        <a:t>&gt;&gt; Factors that determine success:</a:t>
                      </a:r>
                    </a:p>
                    <a:p>
                      <a:r>
                        <a:rPr lang="en-US" sz="800" i="0" dirty="0">
                          <a:latin typeface="Arial Nova Cond" panose="020B0506020202020204" pitchFamily="34" charset="0"/>
                        </a:rPr>
                        <a:t>(1) Pouring temperature.</a:t>
                      </a:r>
                    </a:p>
                    <a:p>
                      <a:r>
                        <a:rPr lang="en-US" sz="800" i="0" dirty="0">
                          <a:latin typeface="Arial Nova Cond" panose="020B0506020202020204" pitchFamily="34" charset="0"/>
                        </a:rPr>
                        <a:t>(2) Pouring rate: volumetric rate at which molten metal is poured into mold (cm3/s)</a:t>
                      </a:r>
                    </a:p>
                    <a:p>
                      <a:r>
                        <a:rPr lang="en-US" sz="800" dirty="0">
                          <a:latin typeface="Arial Nova Cond" panose="020B0506020202020204" pitchFamily="34" charset="0"/>
                        </a:rPr>
                        <a:t>→ </a:t>
                      </a:r>
                      <a:r>
                        <a:rPr lang="en-US" sz="800" i="0" dirty="0">
                          <a:latin typeface="Arial Nova Cond" panose="020B0506020202020204" pitchFamily="34" charset="0"/>
                        </a:rPr>
                        <a:t>Too slow: metal will freeze before filling the cavity.</a:t>
                      </a:r>
                    </a:p>
                    <a:p>
                      <a:r>
                        <a:rPr lang="en-US" sz="800" dirty="0">
                          <a:latin typeface="Arial Nova Cond" panose="020B0506020202020204" pitchFamily="34" charset="0"/>
                        </a:rPr>
                        <a:t>→ </a:t>
                      </a:r>
                      <a:r>
                        <a:rPr lang="en-US" sz="800" i="0" dirty="0">
                          <a:latin typeface="Arial Nova Cond" panose="020B0506020202020204" pitchFamily="34" charset="0"/>
                        </a:rPr>
                        <a:t>Too fast: causes turbulence, the metal flow is irregular rather than smooth and streamlined as in laminar flow.</a:t>
                      </a:r>
                    </a:p>
                    <a:p>
                      <a:r>
                        <a:rPr lang="en-US" sz="800" i="0" dirty="0">
                          <a:latin typeface="Arial Nova Cond" panose="020B0506020202020204" pitchFamily="34" charset="0"/>
                        </a:rPr>
                        <a:t>(3) Turbulence: metal oxides may be entrapped during solidification &amp; degrade the casting quality; also aggravates mold erosion</a:t>
                      </a:r>
                    </a:p>
                    <a:p>
                      <a:endParaRPr lang="en-US" sz="800" i="0" dirty="0">
                        <a:latin typeface="Arial Nova Cond" panose="020B0506020202020204" pitchFamily="34" charset="0"/>
                      </a:endParaRPr>
                    </a:p>
                    <a:p>
                      <a:r>
                        <a:rPr lang="en-US" sz="800" i="0" dirty="0">
                          <a:latin typeface="Arial Nova Cond" panose="020B0506020202020204" pitchFamily="34" charset="0"/>
                        </a:rPr>
                        <a:t>Bernoulli’s’ Theorem</a:t>
                      </a:r>
                    </a:p>
                    <a:p>
                      <a:r>
                        <a:rPr lang="en-US" sz="800" i="0" dirty="0">
                          <a:latin typeface="Arial Nova Cond" panose="020B0506020202020204" pitchFamily="34" charset="0"/>
                        </a:rPr>
                        <a:t>“Sum of energies (head, pressure, kinetic and friction) at any two points in a flowing liquid are equal.”</a:t>
                      </a: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r>
                        <a:rPr lang="en-US" sz="800" i="0" dirty="0">
                          <a:latin typeface="Arial Nova Cond" panose="020B0506020202020204" pitchFamily="34" charset="0"/>
                        </a:rPr>
                        <a:t>h = head (cm)</a:t>
                      </a:r>
                    </a:p>
                    <a:p>
                      <a:r>
                        <a:rPr lang="en-US" sz="800" i="0" dirty="0">
                          <a:latin typeface="Arial Nova Cond" panose="020B0506020202020204" pitchFamily="34" charset="0"/>
                        </a:rPr>
                        <a:t>p = pressure on the liquid (N/cm2)</a:t>
                      </a:r>
                    </a:p>
                    <a:p>
                      <a:r>
                        <a:rPr lang="en-US" sz="800" i="0" dirty="0">
                          <a:latin typeface="Arial Nova Cond" panose="020B0506020202020204" pitchFamily="34" charset="0"/>
                        </a:rPr>
                        <a:t>ρ = density (g/cm3)</a:t>
                      </a:r>
                    </a:p>
                    <a:p>
                      <a:r>
                        <a:rPr lang="en-US" sz="800" i="0" dirty="0">
                          <a:latin typeface="Arial Nova Cond" panose="020B0506020202020204" pitchFamily="34" charset="0"/>
                        </a:rPr>
                        <a:t>v = flow velocity (cm/s)</a:t>
                      </a:r>
                    </a:p>
                    <a:p>
                      <a:r>
                        <a:rPr lang="en-US" sz="800" i="0" dirty="0">
                          <a:latin typeface="Arial Nova Cond" panose="020B0506020202020204" pitchFamily="34" charset="0"/>
                        </a:rPr>
                        <a:t>g = gravitational acceleration constant = 981 cm/s2</a:t>
                      </a:r>
                    </a:p>
                    <a:p>
                      <a:r>
                        <a:rPr lang="en-US" sz="800" i="0" dirty="0">
                          <a:latin typeface="Arial Nova Cond" panose="020B0506020202020204" pitchFamily="34" charset="0"/>
                        </a:rPr>
                        <a:t>F = head losses due to friction (cm)</a:t>
                      </a:r>
                    </a:p>
                    <a:p>
                      <a:endParaRPr lang="en-SG" sz="800" i="0" dirty="0">
                        <a:latin typeface="Arial Nova Cond" panose="020B0506020202020204" pitchFamily="34" charset="0"/>
                      </a:endParaRPr>
                    </a:p>
                  </a:txBody>
                  <a:tcPr/>
                </a:tc>
                <a:tc>
                  <a:txBody>
                    <a:bodyPr/>
                    <a:lstStyle/>
                    <a:p>
                      <a:r>
                        <a:rPr lang="en-SG" sz="800" u="sng" dirty="0">
                          <a:latin typeface="Arial Nova Cond" panose="020B0506020202020204" pitchFamily="34" charset="0"/>
                        </a:rPr>
                        <a:t>Continuity Law</a:t>
                      </a:r>
                    </a:p>
                    <a:p>
                      <a:r>
                        <a:rPr lang="en-US" sz="800" u="none" dirty="0">
                          <a:latin typeface="Arial Nova Cond" panose="020B0506020202020204" pitchFamily="34" charset="0"/>
                        </a:rPr>
                        <a:t>“The volume rate of flow is constant throughout the liquid.”</a:t>
                      </a:r>
                      <a:endParaRPr lang="en-SG" sz="800" u="none" dirty="0">
                        <a:latin typeface="Arial Nova Cond" panose="020B0506020202020204" pitchFamily="34" charset="0"/>
                      </a:endParaRPr>
                    </a:p>
                    <a:p>
                      <a:r>
                        <a:rPr lang="en-US" sz="800" u="none" dirty="0">
                          <a:latin typeface="Arial Nova Cond" panose="020B0506020202020204" pitchFamily="34" charset="0"/>
                        </a:rPr>
                        <a:t>Q = volumetric flow rate (cm3/s)</a:t>
                      </a:r>
                    </a:p>
                    <a:p>
                      <a:r>
                        <a:rPr lang="en-US" sz="800" u="none" dirty="0">
                          <a:latin typeface="Arial Nova Cond" panose="020B0506020202020204" pitchFamily="34" charset="0"/>
                        </a:rPr>
                        <a:t>A = cross-sectional area (cm2)</a:t>
                      </a:r>
                    </a:p>
                    <a:p>
                      <a:r>
                        <a:rPr lang="en-US" sz="800" u="none" dirty="0">
                          <a:latin typeface="Arial Nova Cond" panose="020B0506020202020204" pitchFamily="34" charset="0"/>
                        </a:rPr>
                        <a:t>v = flow velocity (cm/s)</a:t>
                      </a: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r>
                        <a:rPr lang="en-US" sz="800" u="none" dirty="0">
                          <a:latin typeface="Arial Nova Cond" panose="020B0506020202020204" pitchFamily="34" charset="0"/>
                        </a:rPr>
                        <a:t>&gt;&gt; Flow velocity increases towards the base of the sprue. To maintain the continuity law, the cross sectional area decreases → tapered sprue (prevents aspiration)</a:t>
                      </a:r>
                    </a:p>
                    <a:p>
                      <a:endParaRPr lang="en-US" sz="800" u="none" dirty="0">
                        <a:latin typeface="Arial Nova Cond" panose="020B0506020202020204" pitchFamily="34" charset="0"/>
                      </a:endParaRPr>
                    </a:p>
                    <a:p>
                      <a:r>
                        <a:rPr lang="en-US" sz="800" u="none" dirty="0">
                          <a:latin typeface="Arial Nova Cond" panose="020B0506020202020204" pitchFamily="34" charset="0"/>
                        </a:rPr>
                        <a:t>Mold Cavity Filling Time</a:t>
                      </a:r>
                      <a:endParaRPr lang="en-SG" sz="800" u="none" dirty="0">
                        <a:latin typeface="Arial Nova Cond" panose="020B0506020202020204" pitchFamily="34" charset="0"/>
                      </a:endParaRPr>
                    </a:p>
                    <a:p>
                      <a:r>
                        <a:rPr lang="en-US" sz="800" u="none" dirty="0">
                          <a:latin typeface="Arial Nova Cond" panose="020B0506020202020204" pitchFamily="34" charset="0"/>
                        </a:rPr>
                        <a:t>&gt;&gt; Assuming that the runner from the sprue base to the mold cavity is horizontal (and therefore the head h is the same as at the sprue base)</a:t>
                      </a:r>
                    </a:p>
                    <a:p>
                      <a:r>
                        <a:rPr lang="en-US" sz="800" u="none" dirty="0">
                          <a:latin typeface="Arial Nova Cond" panose="020B0506020202020204" pitchFamily="34" charset="0"/>
                        </a:rPr>
                        <a:t>&gt;&gt; The volume rate of flow through the gate and into the mold cavity is the same as at the sprue base:</a:t>
                      </a:r>
                      <a:endParaRPr lang="en-SG" sz="800" u="none" dirty="0">
                        <a:latin typeface="Arial Nova Cond" panose="020B0506020202020204" pitchFamily="34" charset="0"/>
                      </a:endParaRPr>
                    </a:p>
                    <a:p>
                      <a:endParaRPr lang="en-SG" sz="800" u="none" dirty="0">
                        <a:latin typeface="Arial Nova Cond" panose="020B0506020202020204" pitchFamily="34" charset="0"/>
                      </a:endParaRPr>
                    </a:p>
                    <a:p>
                      <a:endParaRPr lang="en-SG" sz="800" u="none" dirty="0">
                        <a:latin typeface="Arial Nova Cond" panose="020B0506020202020204" pitchFamily="34" charset="0"/>
                      </a:endParaRPr>
                    </a:p>
                    <a:p>
                      <a:endParaRPr lang="en-SG" sz="800" u="none" dirty="0">
                        <a:latin typeface="Arial Nova Cond" panose="020B0506020202020204" pitchFamily="34" charset="0"/>
                      </a:endParaRPr>
                    </a:p>
                    <a:p>
                      <a:endParaRPr lang="en-SG" sz="800" u="none" dirty="0">
                        <a:latin typeface="Arial Nova Cond" panose="020B0506020202020204" pitchFamily="34" charset="0"/>
                      </a:endParaRPr>
                    </a:p>
                    <a:p>
                      <a:endParaRPr lang="en-SG" sz="800" u="none" dirty="0">
                        <a:latin typeface="Arial Nova Cond" panose="020B0506020202020204" pitchFamily="34" charset="0"/>
                      </a:endParaRPr>
                    </a:p>
                    <a:p>
                      <a:endParaRPr lang="en-SG" sz="800" u="none" dirty="0">
                        <a:latin typeface="Arial Nova Cond" panose="020B0506020202020204" pitchFamily="34" charset="0"/>
                      </a:endParaRPr>
                    </a:p>
                    <a:p>
                      <a:r>
                        <a:rPr lang="en-SG" sz="800" u="none" dirty="0">
                          <a:latin typeface="Arial Nova Cond" panose="020B0506020202020204" pitchFamily="34" charset="0"/>
                        </a:rPr>
                        <a:t>Fluidity of Molten Metal</a:t>
                      </a:r>
                    </a:p>
                    <a:p>
                      <a:r>
                        <a:rPr lang="en-SG" sz="800" u="none" dirty="0">
                          <a:latin typeface="Arial Nova Cond" panose="020B0506020202020204" pitchFamily="34" charset="0"/>
                        </a:rPr>
                        <a:t>&gt;&gt; </a:t>
                      </a:r>
                      <a:r>
                        <a:rPr lang="en-US" sz="800" u="none" dirty="0">
                          <a:latin typeface="Arial Nova Cond" panose="020B0506020202020204" pitchFamily="34" charset="0"/>
                        </a:rPr>
                        <a:t>capability of molten metal to fill the</a:t>
                      </a:r>
                    </a:p>
                    <a:p>
                      <a:r>
                        <a:rPr lang="en-US" sz="800" u="none" dirty="0">
                          <a:latin typeface="Arial Nova Cond" panose="020B0506020202020204" pitchFamily="34" charset="0"/>
                        </a:rPr>
                        <a:t>mold cavity (High viscosity = Low fluidity)</a:t>
                      </a:r>
                      <a:endParaRPr lang="en-SG" sz="800" u="none" dirty="0">
                        <a:latin typeface="Arial Nova Cond" panose="020B0506020202020204" pitchFamily="34" charset="0"/>
                      </a:endParaRPr>
                    </a:p>
                    <a:p>
                      <a:r>
                        <a:rPr lang="en-SG" sz="800" u="none" dirty="0">
                          <a:latin typeface="Arial Nova Cond" panose="020B0506020202020204" pitchFamily="34" charset="0"/>
                        </a:rPr>
                        <a:t>&gt;&gt; e.g. </a:t>
                      </a:r>
                      <a:r>
                        <a:rPr lang="en-US" sz="800" u="none" dirty="0">
                          <a:latin typeface="Arial Nova Cond" panose="020B0506020202020204" pitchFamily="34" charset="0"/>
                        </a:rPr>
                        <a:t>Spiral mold test: Greater the length</a:t>
                      </a:r>
                    </a:p>
                    <a:p>
                      <a:r>
                        <a:rPr lang="en-US" sz="800" u="none" dirty="0">
                          <a:latin typeface="Arial Nova Cond" panose="020B0506020202020204" pitchFamily="34" charset="0"/>
                        </a:rPr>
                        <a:t>of the solidified metal, greater its fluidity</a:t>
                      </a:r>
                      <a:endParaRPr lang="en-SG" sz="800" u="none" dirty="0">
                        <a:latin typeface="Arial Nova Cond" panose="020B0506020202020204" pitchFamily="34" charset="0"/>
                      </a:endParaRPr>
                    </a:p>
                    <a:p>
                      <a:endParaRPr lang="en-SG" sz="800" u="sng" dirty="0">
                        <a:latin typeface="Arial Nova Cond" panose="020B0506020202020204" pitchFamily="34" charset="0"/>
                      </a:endParaRPr>
                    </a:p>
                    <a:p>
                      <a:endParaRPr lang="en-SG" sz="800" u="sng" dirty="0">
                        <a:latin typeface="Arial Nova Cond" panose="020B0506020202020204" pitchFamily="34" charset="0"/>
                      </a:endParaRPr>
                    </a:p>
                    <a:p>
                      <a:r>
                        <a:rPr lang="en-SG" sz="800" u="sng" dirty="0">
                          <a:solidFill>
                            <a:srgbClr val="FF0000"/>
                          </a:solidFill>
                          <a:latin typeface="Arial Nova Cond" panose="020B0506020202020204" pitchFamily="34" charset="0"/>
                        </a:rPr>
                        <a:t>Important Points</a:t>
                      </a:r>
                    </a:p>
                    <a:p>
                      <a:r>
                        <a:rPr lang="en-US" sz="800" dirty="0">
                          <a:solidFill>
                            <a:srgbClr val="FF0000"/>
                          </a:solidFill>
                          <a:latin typeface="Arial Nova Cond" panose="020B0506020202020204" pitchFamily="34" charset="0"/>
                        </a:rPr>
                        <a:t>&gt;&gt; Pros &amp; Cons of Casting as compared to other processes </a:t>
                      </a:r>
                    </a:p>
                    <a:p>
                      <a:r>
                        <a:rPr lang="en-US" sz="800" dirty="0">
                          <a:solidFill>
                            <a:srgbClr val="FF0000"/>
                          </a:solidFill>
                          <a:latin typeface="Arial Nova Cond" panose="020B0506020202020204" pitchFamily="34" charset="0"/>
                        </a:rPr>
                        <a:t>&gt;&gt; What kind of product is suitable to for casting? </a:t>
                      </a:r>
                    </a:p>
                    <a:p>
                      <a:r>
                        <a:rPr lang="en-US" sz="800" dirty="0">
                          <a:solidFill>
                            <a:srgbClr val="FF0000"/>
                          </a:solidFill>
                          <a:latin typeface="Arial Nova Cond" panose="020B0506020202020204" pitchFamily="34" charset="0"/>
                        </a:rPr>
                        <a:t>&gt;&gt; Terminologies for parts in a sand casting mold, and their functions</a:t>
                      </a:r>
                    </a:p>
                    <a:p>
                      <a:r>
                        <a:rPr lang="en-US" sz="800" dirty="0">
                          <a:solidFill>
                            <a:srgbClr val="FF0000"/>
                          </a:solidFill>
                          <a:latin typeface="Arial Nova Cond" panose="020B0506020202020204" pitchFamily="34" charset="0"/>
                        </a:rPr>
                        <a:t>&gt;&gt; Factors that determines a successful casting</a:t>
                      </a:r>
                    </a:p>
                    <a:p>
                      <a:r>
                        <a:rPr lang="en-US" sz="800" dirty="0">
                          <a:solidFill>
                            <a:srgbClr val="FF0000"/>
                          </a:solidFill>
                          <a:latin typeface="Arial Nova Cond" panose="020B0506020202020204" pitchFamily="34" charset="0"/>
                        </a:rPr>
                        <a:t>&gt;&gt; </a:t>
                      </a:r>
                      <a:r>
                        <a:rPr lang="en-US" sz="800" dirty="0" err="1">
                          <a:solidFill>
                            <a:srgbClr val="FF0000"/>
                          </a:solidFill>
                          <a:latin typeface="Arial Nova Cond" panose="020B0506020202020204" pitchFamily="34" charset="0"/>
                        </a:rPr>
                        <a:t>Chvorinov’s</a:t>
                      </a:r>
                      <a:r>
                        <a:rPr lang="en-US" sz="800" dirty="0">
                          <a:solidFill>
                            <a:srgbClr val="FF0000"/>
                          </a:solidFill>
                          <a:latin typeface="Arial Nova Cond" panose="020B0506020202020204" pitchFamily="34" charset="0"/>
                        </a:rPr>
                        <a:t> rule: solidification Time vs. casting Volume and Area </a:t>
                      </a:r>
                    </a:p>
                    <a:p>
                      <a:r>
                        <a:rPr lang="en-US" sz="800" dirty="0">
                          <a:solidFill>
                            <a:srgbClr val="FF0000"/>
                          </a:solidFill>
                          <a:latin typeface="Arial Nova Cond" panose="020B0506020202020204" pitchFamily="34" charset="0"/>
                        </a:rPr>
                        <a:t>&gt;&gt; Shrinkage during: </a:t>
                      </a:r>
                    </a:p>
                    <a:p>
                      <a:r>
                        <a:rPr lang="en-US" sz="800" dirty="0">
                          <a:solidFill>
                            <a:srgbClr val="FF0000"/>
                          </a:solidFill>
                          <a:latin typeface="Arial Nova Cond" panose="020B0506020202020204" pitchFamily="34" charset="0"/>
                        </a:rPr>
                        <a:t>• Liquid Cooling • Solidification • Solid Cooling </a:t>
                      </a:r>
                    </a:p>
                    <a:p>
                      <a:r>
                        <a:rPr lang="en-US" sz="800" dirty="0">
                          <a:solidFill>
                            <a:srgbClr val="FF0000"/>
                          </a:solidFill>
                          <a:latin typeface="Arial Nova Cond" panose="020B0506020202020204" pitchFamily="34" charset="0"/>
                        </a:rPr>
                        <a:t>&gt;&gt; Pattern Shrinkage Allowance</a:t>
                      </a:r>
                    </a:p>
                    <a:p>
                      <a:r>
                        <a:rPr lang="en-US" sz="800" dirty="0">
                          <a:solidFill>
                            <a:srgbClr val="FF0000"/>
                          </a:solidFill>
                          <a:latin typeface="Arial Nova Cond" panose="020B0506020202020204" pitchFamily="34" charset="0"/>
                        </a:rPr>
                        <a:t>&gt;&gt; Common defects in casting </a:t>
                      </a:r>
                    </a:p>
                    <a:p>
                      <a:r>
                        <a:rPr lang="en-US" sz="800" dirty="0">
                          <a:solidFill>
                            <a:srgbClr val="FF0000"/>
                          </a:solidFill>
                          <a:latin typeface="Arial Nova Cond" panose="020B0506020202020204" pitchFamily="34" charset="0"/>
                        </a:rPr>
                        <a:t>• How to avoid the defects</a:t>
                      </a:r>
                    </a:p>
                    <a:p>
                      <a:r>
                        <a:rPr lang="en-US" sz="800" dirty="0">
                          <a:solidFill>
                            <a:srgbClr val="FF0000"/>
                          </a:solidFill>
                          <a:latin typeface="Arial Nova Cond" panose="020B0506020202020204" pitchFamily="34" charset="0"/>
                        </a:rPr>
                        <a:t>&gt;&gt; Common types of casting &amp; their features</a:t>
                      </a:r>
                      <a:endParaRPr lang="en-SG" sz="800" dirty="0">
                        <a:solidFill>
                          <a:srgbClr val="FF0000"/>
                        </a:solidFill>
                        <a:latin typeface="Arial Nova Cond" panose="020B0506020202020204" pitchFamily="34" charset="0"/>
                      </a:endParaRPr>
                    </a:p>
                  </a:txBody>
                  <a:tcPr/>
                </a:tc>
                <a:extLst>
                  <a:ext uri="{0D108BD9-81ED-4DB2-BD59-A6C34878D82A}">
                    <a16:rowId xmlns:a16="http://schemas.microsoft.com/office/drawing/2014/main" val="2473584007"/>
                  </a:ext>
                </a:extLst>
              </a:tr>
            </a:tbl>
          </a:graphicData>
        </a:graphic>
      </p:graphicFrame>
      <p:pic>
        <p:nvPicPr>
          <p:cNvPr id="3" name="Picture 2">
            <a:extLst>
              <a:ext uri="{FF2B5EF4-FFF2-40B4-BE49-F238E27FC236}">
                <a16:creationId xmlns:a16="http://schemas.microsoft.com/office/drawing/2014/main" id="{D938E110-08A3-48D4-AB2F-8EB4A4CB392A}"/>
              </a:ext>
            </a:extLst>
          </p:cNvPr>
          <p:cNvPicPr>
            <a:picLocks noChangeAspect="1"/>
          </p:cNvPicPr>
          <p:nvPr/>
        </p:nvPicPr>
        <p:blipFill>
          <a:blip r:embed="rId2"/>
          <a:stretch>
            <a:fillRect/>
          </a:stretch>
        </p:blipFill>
        <p:spPr>
          <a:xfrm>
            <a:off x="2044065" y="1641476"/>
            <a:ext cx="1908175" cy="689763"/>
          </a:xfrm>
          <a:prstGeom prst="rect">
            <a:avLst/>
          </a:prstGeom>
        </p:spPr>
      </p:pic>
      <p:pic>
        <p:nvPicPr>
          <p:cNvPr id="6" name="Picture 5">
            <a:extLst>
              <a:ext uri="{FF2B5EF4-FFF2-40B4-BE49-F238E27FC236}">
                <a16:creationId xmlns:a16="http://schemas.microsoft.com/office/drawing/2014/main" id="{D5F23F92-4364-45B7-BED7-85CF6817BB4D}"/>
              </a:ext>
            </a:extLst>
          </p:cNvPr>
          <p:cNvPicPr>
            <a:picLocks noChangeAspect="1"/>
          </p:cNvPicPr>
          <p:nvPr/>
        </p:nvPicPr>
        <p:blipFill>
          <a:blip r:embed="rId3"/>
          <a:stretch>
            <a:fillRect/>
          </a:stretch>
        </p:blipFill>
        <p:spPr>
          <a:xfrm>
            <a:off x="2876549" y="4683760"/>
            <a:ext cx="1059001" cy="414391"/>
          </a:xfrm>
          <a:prstGeom prst="rect">
            <a:avLst/>
          </a:prstGeom>
        </p:spPr>
      </p:pic>
      <p:pic>
        <p:nvPicPr>
          <p:cNvPr id="9" name="Picture 8">
            <a:extLst>
              <a:ext uri="{FF2B5EF4-FFF2-40B4-BE49-F238E27FC236}">
                <a16:creationId xmlns:a16="http://schemas.microsoft.com/office/drawing/2014/main" id="{DCF9C064-AD8C-4E9C-817E-264F02F82921}"/>
              </a:ext>
            </a:extLst>
          </p:cNvPr>
          <p:cNvPicPr>
            <a:picLocks noChangeAspect="1"/>
          </p:cNvPicPr>
          <p:nvPr/>
        </p:nvPicPr>
        <p:blipFill rotWithShape="1">
          <a:blip r:embed="rId4"/>
          <a:srcRect l="1" t="-1583" r="29787" b="-1"/>
          <a:stretch/>
        </p:blipFill>
        <p:spPr>
          <a:xfrm>
            <a:off x="3178175" y="2087564"/>
            <a:ext cx="104775" cy="101752"/>
          </a:xfrm>
          <a:prstGeom prst="rect">
            <a:avLst/>
          </a:prstGeom>
        </p:spPr>
      </p:pic>
      <p:pic>
        <p:nvPicPr>
          <p:cNvPr id="11" name="Picture 10">
            <a:extLst>
              <a:ext uri="{FF2B5EF4-FFF2-40B4-BE49-F238E27FC236}">
                <a16:creationId xmlns:a16="http://schemas.microsoft.com/office/drawing/2014/main" id="{B2D41D39-EAAD-4EE7-931B-6D8F2D37AF0F}"/>
              </a:ext>
            </a:extLst>
          </p:cNvPr>
          <p:cNvPicPr>
            <a:picLocks noChangeAspect="1"/>
          </p:cNvPicPr>
          <p:nvPr/>
        </p:nvPicPr>
        <p:blipFill>
          <a:blip r:embed="rId5"/>
          <a:stretch>
            <a:fillRect/>
          </a:stretch>
        </p:blipFill>
        <p:spPr>
          <a:xfrm>
            <a:off x="5976937" y="2720976"/>
            <a:ext cx="1908175" cy="327806"/>
          </a:xfrm>
          <a:prstGeom prst="rect">
            <a:avLst/>
          </a:prstGeom>
        </p:spPr>
      </p:pic>
      <p:pic>
        <p:nvPicPr>
          <p:cNvPr id="13" name="Picture 12">
            <a:extLst>
              <a:ext uri="{FF2B5EF4-FFF2-40B4-BE49-F238E27FC236}">
                <a16:creationId xmlns:a16="http://schemas.microsoft.com/office/drawing/2014/main" id="{E45F2C09-0FA1-4CAC-A645-D32F4977D264}"/>
              </a:ext>
            </a:extLst>
          </p:cNvPr>
          <p:cNvPicPr>
            <a:picLocks noChangeAspect="1"/>
          </p:cNvPicPr>
          <p:nvPr/>
        </p:nvPicPr>
        <p:blipFill>
          <a:blip r:embed="rId6"/>
          <a:stretch>
            <a:fillRect/>
          </a:stretch>
        </p:blipFill>
        <p:spPr>
          <a:xfrm>
            <a:off x="6032222" y="3987505"/>
            <a:ext cx="1797603" cy="696255"/>
          </a:xfrm>
          <a:prstGeom prst="rect">
            <a:avLst/>
          </a:prstGeom>
        </p:spPr>
      </p:pic>
      <p:pic>
        <p:nvPicPr>
          <p:cNvPr id="15" name="Picture 14">
            <a:extLst>
              <a:ext uri="{FF2B5EF4-FFF2-40B4-BE49-F238E27FC236}">
                <a16:creationId xmlns:a16="http://schemas.microsoft.com/office/drawing/2014/main" id="{5E74EA2A-044C-4C72-9BDC-A4514BEA9053}"/>
              </a:ext>
            </a:extLst>
          </p:cNvPr>
          <p:cNvPicPr>
            <a:picLocks noChangeAspect="1"/>
          </p:cNvPicPr>
          <p:nvPr/>
        </p:nvPicPr>
        <p:blipFill rotWithShape="1">
          <a:blip r:embed="rId7"/>
          <a:srcRect/>
          <a:stretch/>
        </p:blipFill>
        <p:spPr>
          <a:xfrm>
            <a:off x="5976937" y="4795928"/>
            <a:ext cx="1908175" cy="1079072"/>
          </a:xfrm>
          <a:prstGeom prst="rect">
            <a:avLst/>
          </a:prstGeom>
        </p:spPr>
      </p:pic>
      <p:pic>
        <p:nvPicPr>
          <p:cNvPr id="17" name="Picture 16">
            <a:extLst>
              <a:ext uri="{FF2B5EF4-FFF2-40B4-BE49-F238E27FC236}">
                <a16:creationId xmlns:a16="http://schemas.microsoft.com/office/drawing/2014/main" id="{73D1946C-499A-49D1-AB5E-4504AFBED1FD}"/>
              </a:ext>
            </a:extLst>
          </p:cNvPr>
          <p:cNvPicPr>
            <a:picLocks noChangeAspect="1"/>
          </p:cNvPicPr>
          <p:nvPr/>
        </p:nvPicPr>
        <p:blipFill>
          <a:blip r:embed="rId8"/>
          <a:stretch>
            <a:fillRect/>
          </a:stretch>
        </p:blipFill>
        <p:spPr>
          <a:xfrm>
            <a:off x="8002587" y="785813"/>
            <a:ext cx="1027113" cy="202123"/>
          </a:xfrm>
          <a:prstGeom prst="rect">
            <a:avLst/>
          </a:prstGeom>
        </p:spPr>
      </p:pic>
      <p:pic>
        <p:nvPicPr>
          <p:cNvPr id="19" name="Picture 18">
            <a:extLst>
              <a:ext uri="{FF2B5EF4-FFF2-40B4-BE49-F238E27FC236}">
                <a16:creationId xmlns:a16="http://schemas.microsoft.com/office/drawing/2014/main" id="{7267B52C-52B1-4D52-9835-6B5BC20F6EAC}"/>
              </a:ext>
            </a:extLst>
          </p:cNvPr>
          <p:cNvPicPr>
            <a:picLocks noChangeAspect="1"/>
          </p:cNvPicPr>
          <p:nvPr/>
        </p:nvPicPr>
        <p:blipFill>
          <a:blip r:embed="rId9"/>
          <a:stretch>
            <a:fillRect/>
          </a:stretch>
        </p:blipFill>
        <p:spPr>
          <a:xfrm>
            <a:off x="9139237" y="785813"/>
            <a:ext cx="657225" cy="208475"/>
          </a:xfrm>
          <a:prstGeom prst="rect">
            <a:avLst/>
          </a:prstGeom>
        </p:spPr>
      </p:pic>
      <p:pic>
        <p:nvPicPr>
          <p:cNvPr id="21" name="Picture 20">
            <a:extLst>
              <a:ext uri="{FF2B5EF4-FFF2-40B4-BE49-F238E27FC236}">
                <a16:creationId xmlns:a16="http://schemas.microsoft.com/office/drawing/2014/main" id="{513FD25A-C134-4D08-8962-81C31CC4B3A1}"/>
              </a:ext>
            </a:extLst>
          </p:cNvPr>
          <p:cNvPicPr>
            <a:picLocks noChangeAspect="1"/>
          </p:cNvPicPr>
          <p:nvPr/>
        </p:nvPicPr>
        <p:blipFill>
          <a:blip r:embed="rId10"/>
          <a:stretch>
            <a:fillRect/>
          </a:stretch>
        </p:blipFill>
        <p:spPr>
          <a:xfrm>
            <a:off x="8817768" y="2509039"/>
            <a:ext cx="423863" cy="115599"/>
          </a:xfrm>
          <a:prstGeom prst="rect">
            <a:avLst/>
          </a:prstGeom>
        </p:spPr>
      </p:pic>
      <p:pic>
        <p:nvPicPr>
          <p:cNvPr id="23" name="Picture 22">
            <a:extLst>
              <a:ext uri="{FF2B5EF4-FFF2-40B4-BE49-F238E27FC236}">
                <a16:creationId xmlns:a16="http://schemas.microsoft.com/office/drawing/2014/main" id="{84AD8C0F-39F4-4CB6-A348-31222A1A5F06}"/>
              </a:ext>
            </a:extLst>
          </p:cNvPr>
          <p:cNvPicPr>
            <a:picLocks noChangeAspect="1"/>
          </p:cNvPicPr>
          <p:nvPr/>
        </p:nvPicPr>
        <p:blipFill>
          <a:blip r:embed="rId11"/>
          <a:stretch>
            <a:fillRect/>
          </a:stretch>
        </p:blipFill>
        <p:spPr>
          <a:xfrm>
            <a:off x="7998859" y="2624638"/>
            <a:ext cx="1797603" cy="549010"/>
          </a:xfrm>
          <a:prstGeom prst="rect">
            <a:avLst/>
          </a:prstGeom>
        </p:spPr>
      </p:pic>
    </p:spTree>
    <p:extLst>
      <p:ext uri="{BB962C8B-B14F-4D97-AF65-F5344CB8AC3E}">
        <p14:creationId xmlns:p14="http://schemas.microsoft.com/office/powerpoint/2010/main" val="379123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22763-1071-4A61-AAC7-C1233C05AA17}"/>
              </a:ext>
            </a:extLst>
          </p:cNvPr>
          <p:cNvGraphicFramePr>
            <a:graphicFrameLocks noGrp="1"/>
          </p:cNvGraphicFramePr>
          <p:nvPr>
            <p:extLst>
              <p:ext uri="{D42A27DB-BD31-4B8C-83A1-F6EECF244321}">
                <p14:modId xmlns:p14="http://schemas.microsoft.com/office/powerpoint/2010/main" val="1311379532"/>
              </p:ext>
            </p:extLst>
          </p:nvPr>
        </p:nvGraphicFramePr>
        <p:xfrm>
          <a:off x="0" y="26670"/>
          <a:ext cx="9906000" cy="685800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3071580253"/>
                    </a:ext>
                  </a:extLst>
                </a:gridCol>
                <a:gridCol w="1981200">
                  <a:extLst>
                    <a:ext uri="{9D8B030D-6E8A-4147-A177-3AD203B41FA5}">
                      <a16:colId xmlns:a16="http://schemas.microsoft.com/office/drawing/2014/main" val="1188194705"/>
                    </a:ext>
                  </a:extLst>
                </a:gridCol>
                <a:gridCol w="1981200">
                  <a:extLst>
                    <a:ext uri="{9D8B030D-6E8A-4147-A177-3AD203B41FA5}">
                      <a16:colId xmlns:a16="http://schemas.microsoft.com/office/drawing/2014/main" val="523277954"/>
                    </a:ext>
                  </a:extLst>
                </a:gridCol>
                <a:gridCol w="1981200">
                  <a:extLst>
                    <a:ext uri="{9D8B030D-6E8A-4147-A177-3AD203B41FA5}">
                      <a16:colId xmlns:a16="http://schemas.microsoft.com/office/drawing/2014/main" val="3580470117"/>
                    </a:ext>
                  </a:extLst>
                </a:gridCol>
                <a:gridCol w="1981200">
                  <a:extLst>
                    <a:ext uri="{9D8B030D-6E8A-4147-A177-3AD203B41FA5}">
                      <a16:colId xmlns:a16="http://schemas.microsoft.com/office/drawing/2014/main" val="2415963980"/>
                    </a:ext>
                  </a:extLst>
                </a:gridCol>
              </a:tblGrid>
              <a:tr h="6858000">
                <a:tc>
                  <a:txBody>
                    <a:bodyPr/>
                    <a:lstStyle/>
                    <a:p>
                      <a:r>
                        <a:rPr lang="en-SG" sz="800" b="1" dirty="0">
                          <a:latin typeface="Arial Nova Cond" panose="020B0506020202020204" pitchFamily="34" charset="0"/>
                        </a:rPr>
                        <a:t>Chapter 2: Fundamentals of Casting [Solidification &amp; Cooling] (Lecture 5)</a:t>
                      </a:r>
                    </a:p>
                    <a:p>
                      <a:r>
                        <a:rPr lang="en-SG" sz="800" u="sng" dirty="0">
                          <a:latin typeface="Arial Nova Cond" panose="020B0506020202020204" pitchFamily="34" charset="0"/>
                        </a:rPr>
                        <a:t>Solidification of Metals</a:t>
                      </a:r>
                    </a:p>
                    <a:p>
                      <a:r>
                        <a:rPr lang="en-US" sz="800" dirty="0">
                          <a:latin typeface="Arial Nova Cond" panose="020B0506020202020204" pitchFamily="34" charset="0"/>
                        </a:rPr>
                        <a:t>&gt;&gt; Transformation of molten metal back into solid state</a:t>
                      </a:r>
                    </a:p>
                    <a:p>
                      <a:r>
                        <a:rPr lang="en-US" sz="800" dirty="0">
                          <a:latin typeface="Arial Nova Cond" panose="020B0506020202020204" pitchFamily="34" charset="0"/>
                        </a:rPr>
                        <a:t>&gt;&gt; Solidification differs depending on whether metal is: a pure element or alloy</a:t>
                      </a:r>
                    </a:p>
                    <a:p>
                      <a:r>
                        <a:rPr lang="en-US" sz="800" dirty="0">
                          <a:latin typeface="Arial Nova Cond" panose="020B0506020202020204" pitchFamily="34" charset="0"/>
                        </a:rPr>
                        <a:t>&gt;&gt; A pure metal solidifies at a constant temperature equal to its freezing point (same as melting point)</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u="sng" dirty="0">
                        <a:latin typeface="Arial Nova Cond" panose="020B0506020202020204" pitchFamily="34" charset="0"/>
                      </a:endParaRPr>
                    </a:p>
                    <a:p>
                      <a:r>
                        <a:rPr lang="en-US" sz="800" u="sng" dirty="0">
                          <a:latin typeface="Arial Nova Cond" panose="020B0506020202020204" pitchFamily="34" charset="0"/>
                        </a:rPr>
                        <a:t>Solidification of Pure Metals</a:t>
                      </a:r>
                    </a:p>
                    <a:p>
                      <a:r>
                        <a:rPr lang="en-US" sz="800" dirty="0">
                          <a:latin typeface="Arial Nova Cond" panose="020B0506020202020204" pitchFamily="34" charset="0"/>
                        </a:rPr>
                        <a:t>&gt;&gt; Due to the chilling action of the mold wall, a thin skin of solid metal is formed at the interface immediately after pouring</a:t>
                      </a:r>
                    </a:p>
                    <a:p>
                      <a:r>
                        <a:rPr lang="en-US" sz="800" dirty="0">
                          <a:latin typeface="Arial Nova Cond" panose="020B0506020202020204" pitchFamily="34" charset="0"/>
                        </a:rPr>
                        <a:t>&gt;&gt; Skin thickness increases to form a shell around the molten metal as solidification progresses</a:t>
                      </a:r>
                    </a:p>
                    <a:p>
                      <a:r>
                        <a:rPr lang="en-US" sz="800" dirty="0">
                          <a:latin typeface="Arial Nova Cond" panose="020B0506020202020204" pitchFamily="34" charset="0"/>
                        </a:rPr>
                        <a:t>&gt;&gt; Rate of freezing depends on heat transfer into the mold, as well as thermal properties of the metal</a:t>
                      </a:r>
                    </a:p>
                    <a:p>
                      <a:r>
                        <a:rPr lang="en-US" sz="800" dirty="0">
                          <a:latin typeface="Arial Nova Cond" panose="020B0506020202020204" pitchFamily="34" charset="0"/>
                        </a:rPr>
                        <a:t>&gt;&gt; Characteristic grain structure in a casting of a pure metal, showing </a:t>
                      </a:r>
                    </a:p>
                    <a:p>
                      <a:r>
                        <a:rPr lang="en-US" sz="800" dirty="0">
                          <a:latin typeface="Arial Nova Cond" panose="020B0506020202020204" pitchFamily="34" charset="0"/>
                        </a:rPr>
                        <a:t>randomly oriented grains of </a:t>
                      </a:r>
                    </a:p>
                    <a:p>
                      <a:r>
                        <a:rPr lang="en-US" sz="800" dirty="0">
                          <a:latin typeface="Arial Nova Cond" panose="020B0506020202020204" pitchFamily="34" charset="0"/>
                        </a:rPr>
                        <a:t>small size near the mold </a:t>
                      </a:r>
                    </a:p>
                    <a:p>
                      <a:r>
                        <a:rPr lang="en-US" sz="800" dirty="0">
                          <a:latin typeface="Arial Nova Cond" panose="020B0506020202020204" pitchFamily="34" charset="0"/>
                        </a:rPr>
                        <a:t>wall, and large columnar </a:t>
                      </a:r>
                    </a:p>
                    <a:p>
                      <a:r>
                        <a:rPr lang="en-US" sz="800" dirty="0">
                          <a:latin typeface="Arial Nova Cond" panose="020B0506020202020204" pitchFamily="34" charset="0"/>
                        </a:rPr>
                        <a:t>grains oriented toward the </a:t>
                      </a:r>
                    </a:p>
                    <a:p>
                      <a:r>
                        <a:rPr lang="en-US" sz="800" dirty="0">
                          <a:latin typeface="Arial Nova Cond" panose="020B0506020202020204" pitchFamily="34" charset="0"/>
                        </a:rPr>
                        <a:t>center of the casting</a:t>
                      </a:r>
                    </a:p>
                    <a:p>
                      <a:endParaRPr lang="en-US" sz="800" dirty="0">
                        <a:latin typeface="Arial Nova Cond" panose="020B0506020202020204" pitchFamily="34" charset="0"/>
                      </a:endParaRPr>
                    </a:p>
                    <a:p>
                      <a:r>
                        <a:rPr lang="en-US" sz="800" u="sng" dirty="0">
                          <a:latin typeface="Arial Nova Cond" panose="020B0506020202020204" pitchFamily="34" charset="0"/>
                        </a:rPr>
                        <a:t>Solidification of alloys VS pure metals</a:t>
                      </a:r>
                    </a:p>
                    <a:p>
                      <a:r>
                        <a:rPr lang="en-US" sz="800" dirty="0">
                          <a:latin typeface="Arial Nova Cond" panose="020B0506020202020204" pitchFamily="34" charset="0"/>
                        </a:rPr>
                        <a:t>&gt;&gt; pure metals solidify at a single temperature equal to the melting point</a:t>
                      </a:r>
                    </a:p>
                    <a:p>
                      <a:r>
                        <a:rPr lang="en-US" sz="800" dirty="0">
                          <a:latin typeface="Arial Nova Cond" panose="020B0506020202020204" pitchFamily="34" charset="0"/>
                        </a:rPr>
                        <a:t>&gt;&gt; most alloys start to solidify at the liquidus and complete solidification occurs at the solidus, where the liquidus is a higher temperature than the solidus</a:t>
                      </a:r>
                    </a:p>
                    <a:p>
                      <a:r>
                        <a:rPr lang="en-US" sz="800" dirty="0">
                          <a:latin typeface="Arial Nova Cond" panose="020B0506020202020204" pitchFamily="34" charset="0"/>
                        </a:rPr>
                        <a:t>&gt;&gt; Exceptions are eutectic alloys, which solidify at a single temperature equal to the eutectic temperature</a:t>
                      </a:r>
                    </a:p>
                    <a:p>
                      <a:endParaRPr lang="en-US" sz="800" dirty="0">
                        <a:latin typeface="Arial Nova Cond" panose="020B0506020202020204" pitchFamily="34" charset="0"/>
                      </a:endParaRPr>
                    </a:p>
                    <a:p>
                      <a:endParaRPr lang="en-US" sz="800" dirty="0">
                        <a:latin typeface="Arial Nova Cond" panose="020B0506020202020204" pitchFamily="34" charset="0"/>
                      </a:endParaRPr>
                    </a:p>
                  </a:txBody>
                  <a:tcPr/>
                </a:tc>
                <a:tc>
                  <a:txBody>
                    <a:bodyPr/>
                    <a:lstStyle/>
                    <a:p>
                      <a:r>
                        <a:rPr lang="en-US" sz="800" u="sng" dirty="0">
                          <a:latin typeface="Arial Nova Cond" panose="020B0506020202020204" pitchFamily="34" charset="0"/>
                        </a:rPr>
                        <a:t>Solidification of Alloys</a:t>
                      </a:r>
                    </a:p>
                    <a:p>
                      <a:r>
                        <a:rPr lang="en-US" sz="800" dirty="0">
                          <a:latin typeface="Arial Nova Cond" panose="020B0506020202020204" pitchFamily="34" charset="0"/>
                        </a:rPr>
                        <a:t>&gt;&gt; Most alloys freeze over temperature range</a:t>
                      </a:r>
                    </a:p>
                    <a:p>
                      <a:r>
                        <a:rPr lang="en-US" sz="800" dirty="0">
                          <a:latin typeface="Arial Nova Cond" panose="020B0506020202020204" pitchFamily="34" charset="0"/>
                        </a:rPr>
                        <a:t>&gt;&gt; Formation of dendrites (tree like structure) in the mushy zone (L + S)</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US" sz="800" dirty="0">
                          <a:latin typeface="Arial Nova Cond" panose="020B0506020202020204" pitchFamily="34" charset="0"/>
                        </a:rPr>
                        <a:t>&gt;&gt; Characteristic grain </a:t>
                      </a:r>
                    </a:p>
                    <a:p>
                      <a:r>
                        <a:rPr lang="en-US" sz="800" dirty="0">
                          <a:latin typeface="Arial Nova Cond" panose="020B0506020202020204" pitchFamily="34" charset="0"/>
                        </a:rPr>
                        <a:t>structure in an alloy </a:t>
                      </a:r>
                    </a:p>
                    <a:p>
                      <a:r>
                        <a:rPr lang="en-US" sz="800" dirty="0">
                          <a:latin typeface="Arial Nova Cond" panose="020B0506020202020204" pitchFamily="34" charset="0"/>
                        </a:rPr>
                        <a:t>casting, showing </a:t>
                      </a:r>
                    </a:p>
                    <a:p>
                      <a:r>
                        <a:rPr lang="en-US" sz="800" dirty="0">
                          <a:latin typeface="Arial Nova Cond" panose="020B0506020202020204" pitchFamily="34" charset="0"/>
                        </a:rPr>
                        <a:t>segregation of alloying </a:t>
                      </a:r>
                    </a:p>
                    <a:p>
                      <a:r>
                        <a:rPr lang="en-US" sz="800" dirty="0">
                          <a:latin typeface="Arial Nova Cond" panose="020B0506020202020204" pitchFamily="34" charset="0"/>
                        </a:rPr>
                        <a:t>components in the</a:t>
                      </a:r>
                    </a:p>
                    <a:p>
                      <a:r>
                        <a:rPr lang="en-US" sz="800" dirty="0">
                          <a:latin typeface="Arial Nova Cond" panose="020B0506020202020204" pitchFamily="34" charset="0"/>
                        </a:rPr>
                        <a:t>center of the casting</a:t>
                      </a:r>
                    </a:p>
                    <a:p>
                      <a:endParaRPr lang="en-US" sz="800" dirty="0">
                        <a:latin typeface="Arial Nova Cond" panose="020B0506020202020204" pitchFamily="34" charset="0"/>
                      </a:endParaRPr>
                    </a:p>
                    <a:p>
                      <a:r>
                        <a:rPr lang="en-US" sz="800" u="sng" dirty="0">
                          <a:latin typeface="Arial Nova Cond" panose="020B0506020202020204" pitchFamily="34" charset="0"/>
                        </a:rPr>
                        <a:t>Solidification Time: </a:t>
                      </a:r>
                      <a:r>
                        <a:rPr lang="en-US" sz="800" u="sng" dirty="0" err="1">
                          <a:latin typeface="Arial Nova Cond" panose="020B0506020202020204" pitchFamily="34" charset="0"/>
                        </a:rPr>
                        <a:t>Chvorinov’s</a:t>
                      </a:r>
                      <a:r>
                        <a:rPr lang="en-US" sz="800" u="sng" dirty="0">
                          <a:latin typeface="Arial Nova Cond" panose="020B0506020202020204" pitchFamily="34" charset="0"/>
                        </a:rPr>
                        <a:t> Rule</a:t>
                      </a:r>
                    </a:p>
                    <a:p>
                      <a:r>
                        <a:rPr lang="en-US" sz="800" dirty="0">
                          <a:latin typeface="Arial Nova Cond" panose="020B0506020202020204" pitchFamily="34" charset="0"/>
                        </a:rPr>
                        <a:t>T</a:t>
                      </a:r>
                      <a:r>
                        <a:rPr lang="en-US" sz="800" baseline="-25000" dirty="0">
                          <a:latin typeface="Arial Nova Cond" panose="020B0506020202020204" pitchFamily="34" charset="0"/>
                        </a:rPr>
                        <a:t>TS</a:t>
                      </a:r>
                      <a:r>
                        <a:rPr lang="en-US" sz="800" dirty="0">
                          <a:latin typeface="Arial Nova Cond" panose="020B0506020202020204" pitchFamily="34" charset="0"/>
                        </a:rPr>
                        <a:t> = total solidification time</a:t>
                      </a:r>
                    </a:p>
                    <a:p>
                      <a:r>
                        <a:rPr lang="en-US" sz="800" dirty="0">
                          <a:latin typeface="Arial Nova Cond" panose="020B0506020202020204" pitchFamily="34" charset="0"/>
                        </a:rPr>
                        <a:t>V = volume of casting</a:t>
                      </a:r>
                    </a:p>
                    <a:p>
                      <a:r>
                        <a:rPr lang="en-US" sz="800" dirty="0">
                          <a:latin typeface="Arial Nova Cond" panose="020B0506020202020204" pitchFamily="34" charset="0"/>
                        </a:rPr>
                        <a:t>A = Surface area of casting</a:t>
                      </a:r>
                    </a:p>
                    <a:p>
                      <a:r>
                        <a:rPr lang="en-US" sz="800" dirty="0">
                          <a:latin typeface="Arial Nova Cond" panose="020B0506020202020204" pitchFamily="34" charset="0"/>
                        </a:rPr>
                        <a:t>n = exponent (usually ‘2’)</a:t>
                      </a:r>
                    </a:p>
                    <a:p>
                      <a:r>
                        <a:rPr lang="en-US" sz="800" dirty="0">
                          <a:latin typeface="Arial Nova Cond" panose="020B0506020202020204" pitchFamily="34" charset="0"/>
                        </a:rPr>
                        <a:t>C</a:t>
                      </a:r>
                      <a:r>
                        <a:rPr lang="en-US" sz="800" baseline="-25000" dirty="0">
                          <a:latin typeface="Arial Nova Cond" panose="020B0506020202020204" pitchFamily="34" charset="0"/>
                        </a:rPr>
                        <a:t>m</a:t>
                      </a:r>
                      <a:r>
                        <a:rPr lang="en-US" sz="800" dirty="0">
                          <a:latin typeface="Arial Nova Cond" panose="020B0506020202020204" pitchFamily="34" charset="0"/>
                        </a:rPr>
                        <a:t> = mold constant </a:t>
                      </a:r>
                    </a:p>
                    <a:p>
                      <a:r>
                        <a:rPr lang="en-US" sz="800" dirty="0">
                          <a:latin typeface="Arial Nova Cond" panose="020B0506020202020204" pitchFamily="34" charset="0"/>
                        </a:rPr>
                        <a:t>&gt;&gt; ↑ volume, ↑ time of solidification</a:t>
                      </a:r>
                    </a:p>
                    <a:p>
                      <a:r>
                        <a:rPr lang="en-US" sz="800" dirty="0">
                          <a:latin typeface="Arial Nova Cond" panose="020B0506020202020204" pitchFamily="34" charset="0"/>
                        </a:rPr>
                        <a:t>&gt;&gt; ↑ area, ↓ time of solidification (low volume to surface ratio)</a:t>
                      </a:r>
                    </a:p>
                    <a:p>
                      <a:endParaRPr lang="en-US" sz="800" dirty="0">
                        <a:latin typeface="Arial Nova Cond" panose="020B0506020202020204" pitchFamily="34" charset="0"/>
                      </a:endParaRPr>
                    </a:p>
                    <a:p>
                      <a:r>
                        <a:rPr lang="en-US" sz="800" u="sng" dirty="0">
                          <a:latin typeface="Arial Nova Cond" panose="020B0506020202020204" pitchFamily="34" charset="0"/>
                        </a:rPr>
                        <a:t>Mold Constant in </a:t>
                      </a:r>
                      <a:r>
                        <a:rPr lang="en-US" sz="800" u="sng" dirty="0" err="1">
                          <a:latin typeface="Arial Nova Cond" panose="020B0506020202020204" pitchFamily="34" charset="0"/>
                        </a:rPr>
                        <a:t>Chvorinov’s</a:t>
                      </a:r>
                      <a:r>
                        <a:rPr lang="en-US" sz="800" u="sng" dirty="0">
                          <a:latin typeface="Arial Nova Cond" panose="020B0506020202020204" pitchFamily="34" charset="0"/>
                        </a:rPr>
                        <a:t> Rule</a:t>
                      </a:r>
                    </a:p>
                    <a:p>
                      <a:r>
                        <a:rPr lang="en-US" sz="800" dirty="0">
                          <a:latin typeface="Arial Nova Cond" panose="020B0506020202020204" pitchFamily="34" charset="0"/>
                        </a:rPr>
                        <a:t>&gt;&gt; Depends on: </a:t>
                      </a:r>
                    </a:p>
                    <a:p>
                      <a:r>
                        <a:rPr lang="en-US" sz="800" dirty="0">
                          <a:latin typeface="Arial Nova Cond" panose="020B0506020202020204" pitchFamily="34" charset="0"/>
                        </a:rPr>
                        <a:t>→ Mold material; Thermal properties of casting metal; Pouring temperature relative to melting point</a:t>
                      </a:r>
                    </a:p>
                    <a:p>
                      <a:r>
                        <a:rPr lang="en-US" sz="800" dirty="0">
                          <a:latin typeface="Arial Nova Cond" panose="020B0506020202020204" pitchFamily="34" charset="0"/>
                        </a:rPr>
                        <a:t>&gt;&gt; The value of Cm for a given casting operation can be based on experimental data from previous operations carried out using the same mold material, metal, and pouring temperature, even though the shape of the part may be quite different</a:t>
                      </a:r>
                    </a:p>
                    <a:p>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u="sng" dirty="0">
                          <a:latin typeface="Arial Nova Cond" panose="020B0506020202020204" pitchFamily="34" charset="0"/>
                        </a:rPr>
                        <a:t>What </a:t>
                      </a:r>
                      <a:r>
                        <a:rPr lang="en-US" sz="800" u="sng" dirty="0" err="1">
                          <a:latin typeface="Arial Nova Cond" panose="020B0506020202020204" pitchFamily="34" charset="0"/>
                        </a:rPr>
                        <a:t>Chvorinov’s</a:t>
                      </a:r>
                      <a:r>
                        <a:rPr lang="en-US" sz="800" u="sng" dirty="0">
                          <a:latin typeface="Arial Nova Cond" panose="020B0506020202020204" pitchFamily="34" charset="0"/>
                        </a:rPr>
                        <a:t> Rule Tells Us</a:t>
                      </a:r>
                    </a:p>
                    <a:p>
                      <a:r>
                        <a:rPr lang="en-US" sz="800" dirty="0">
                          <a:latin typeface="Arial Nova Cond" panose="020B0506020202020204" pitchFamily="34" charset="0"/>
                        </a:rPr>
                        <a:t>&gt;&gt; Casting with a higher volume-to-surface area ratio cools and solidifies more slowly than one with a lower ratio: To feed molten metal to the main cavity, T</a:t>
                      </a:r>
                      <a:r>
                        <a:rPr lang="en-US" sz="800" baseline="-25000" dirty="0">
                          <a:latin typeface="Arial Nova Cond" panose="020B0506020202020204" pitchFamily="34" charset="0"/>
                        </a:rPr>
                        <a:t>TS</a:t>
                      </a:r>
                      <a:r>
                        <a:rPr lang="en-US" sz="800" dirty="0">
                          <a:latin typeface="Arial Nova Cond" panose="020B0506020202020204" pitchFamily="34" charset="0"/>
                        </a:rPr>
                        <a:t> for the riser &gt; T</a:t>
                      </a:r>
                      <a:r>
                        <a:rPr lang="en-US" sz="800" baseline="-25000" dirty="0">
                          <a:latin typeface="Arial Nova Cond" panose="020B0506020202020204" pitchFamily="34" charset="0"/>
                        </a:rPr>
                        <a:t>TS</a:t>
                      </a:r>
                      <a:r>
                        <a:rPr lang="en-US" sz="800" dirty="0">
                          <a:latin typeface="Arial Nova Cond" panose="020B0506020202020204" pitchFamily="34" charset="0"/>
                        </a:rPr>
                        <a:t> for the main casting</a:t>
                      </a:r>
                    </a:p>
                    <a:p>
                      <a:r>
                        <a:rPr lang="en-US" sz="800" dirty="0">
                          <a:latin typeface="Arial Nova Cond" panose="020B0506020202020204" pitchFamily="34" charset="0"/>
                        </a:rPr>
                        <a:t>&gt;&gt; Since the mold constants of the riser and casting will be equal, we need to design the riser to have a larger volume-to-area ratio so that the main casting solidifies</a:t>
                      </a:r>
                    </a:p>
                    <a:p>
                      <a:r>
                        <a:rPr lang="en-US" sz="800" dirty="0">
                          <a:latin typeface="Arial Nova Cond" panose="020B0506020202020204" pitchFamily="34" charset="0"/>
                        </a:rPr>
                        <a:t>First – minimizes effects of shrinkage as riser can play its role and supply molten metal to the cavity</a:t>
                      </a:r>
                    </a:p>
                  </a:txBody>
                  <a:tcPr/>
                </a:tc>
                <a:tc>
                  <a:txBody>
                    <a:bodyPr/>
                    <a:lstStyle/>
                    <a:p>
                      <a:r>
                        <a:rPr lang="en-US" sz="800" u="sng" dirty="0">
                          <a:latin typeface="Arial Nova Cond" panose="020B0506020202020204" pitchFamily="34" charset="0"/>
                        </a:rPr>
                        <a:t>Shrinkage during Solidification and Cooling</a:t>
                      </a:r>
                    </a:p>
                    <a:p>
                      <a:r>
                        <a:rPr lang="en-US" sz="800" u="none" dirty="0">
                          <a:latin typeface="Arial Nova Cond" panose="020B0506020202020204" pitchFamily="34" charset="0"/>
                        </a:rPr>
                        <a:t>&gt;&gt; Volume contraction </a:t>
                      </a:r>
                    </a:p>
                    <a:p>
                      <a:r>
                        <a:rPr lang="en-US" sz="800" u="none" dirty="0">
                          <a:latin typeface="Arial Nova Cond" panose="020B0506020202020204" pitchFamily="34" charset="0"/>
                        </a:rPr>
                        <a:t>will occur during the </a:t>
                      </a:r>
                    </a:p>
                    <a:p>
                      <a:r>
                        <a:rPr lang="en-US" sz="800" u="none" dirty="0">
                          <a:latin typeface="Arial Nova Cond" panose="020B0506020202020204" pitchFamily="34" charset="0"/>
                        </a:rPr>
                        <a:t>Different phases of </a:t>
                      </a:r>
                    </a:p>
                    <a:p>
                      <a:r>
                        <a:rPr lang="en-US" sz="800" u="none" dirty="0">
                          <a:latin typeface="Arial Nova Cond" panose="020B0506020202020204" pitchFamily="34" charset="0"/>
                        </a:rPr>
                        <a:t>cooling and solidification</a:t>
                      </a:r>
                    </a:p>
                    <a:p>
                      <a:endParaRPr lang="en-US" sz="800" u="none" dirty="0">
                        <a:latin typeface="Arial Nova Cond" panose="020B0506020202020204" pitchFamily="34" charset="0"/>
                      </a:endParaRPr>
                    </a:p>
                    <a:p>
                      <a:r>
                        <a:rPr lang="en-US" sz="800" u="none" dirty="0">
                          <a:latin typeface="Arial Nova Cond" panose="020B0506020202020204" pitchFamily="34" charset="0"/>
                        </a:rPr>
                        <a:t>(0) Starting level of molten metal immediately after pouring</a:t>
                      </a:r>
                    </a:p>
                    <a:p>
                      <a:r>
                        <a:rPr lang="en-US" sz="800" u="none" dirty="0">
                          <a:latin typeface="Arial Nova Cond" panose="020B0506020202020204" pitchFamily="34" charset="0"/>
                        </a:rPr>
                        <a:t>(1) Reduction in level caused by liquid contraction during cooling</a:t>
                      </a:r>
                    </a:p>
                    <a:p>
                      <a:r>
                        <a:rPr lang="en-US" sz="800" u="none" dirty="0">
                          <a:latin typeface="Arial Nova Cond" panose="020B0506020202020204" pitchFamily="34" charset="0"/>
                        </a:rPr>
                        <a:t>(2) Reduction in height and formation of shrinkage cavity caused by solidification</a:t>
                      </a:r>
                    </a:p>
                    <a:p>
                      <a:r>
                        <a:rPr lang="en-US" sz="800" u="none" dirty="0">
                          <a:latin typeface="Arial Nova Cond" panose="020B0506020202020204" pitchFamily="34" charset="0"/>
                        </a:rPr>
                        <a:t>(3) Further reduction in volume due to thermal contraction during cooling of solid metal</a:t>
                      </a: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endParaRPr lang="en-US" sz="800" u="none" dirty="0">
                        <a:latin typeface="Arial Nova Cond" panose="020B0506020202020204" pitchFamily="34" charset="0"/>
                      </a:endParaRPr>
                    </a:p>
                    <a:p>
                      <a:r>
                        <a:rPr lang="en-US" sz="800" u="sng" dirty="0">
                          <a:latin typeface="Arial Nova Cond" panose="020B0506020202020204" pitchFamily="34" charset="0"/>
                        </a:rPr>
                        <a:t>Solidification Shrinkage</a:t>
                      </a:r>
                    </a:p>
                    <a:p>
                      <a:r>
                        <a:rPr lang="en-US" sz="800" u="none" dirty="0">
                          <a:latin typeface="Arial Nova Cond" panose="020B0506020202020204" pitchFamily="34" charset="0"/>
                        </a:rPr>
                        <a:t>&gt;&gt; Occurs in nearly all metals because solid phase has higher density than liquid phase</a:t>
                      </a:r>
                    </a:p>
                    <a:p>
                      <a:r>
                        <a:rPr lang="en-US" sz="800" u="none" dirty="0">
                          <a:latin typeface="Arial Nova Cond" panose="020B0506020202020204" pitchFamily="34" charset="0"/>
                        </a:rPr>
                        <a:t>&gt;&gt; Thus, solidification causes a reduction in volume per unit weight of metal</a:t>
                      </a:r>
                    </a:p>
                    <a:p>
                      <a:r>
                        <a:rPr lang="en-US" sz="800" u="none" dirty="0">
                          <a:latin typeface="Arial Nova Cond" panose="020B0506020202020204" pitchFamily="34" charset="0"/>
                        </a:rPr>
                        <a:t>&gt;&gt; Exception: cast iron with high C content: Graphitization (creation of graphite) during final stages of freezing causes expansion that counteracts volumetric decrease associated with phase change</a:t>
                      </a:r>
                    </a:p>
                    <a:p>
                      <a:endParaRPr lang="en-US" sz="800" u="sng" dirty="0">
                        <a:latin typeface="Arial Nova Cond" panose="020B0506020202020204" pitchFamily="34" charset="0"/>
                      </a:endParaRPr>
                    </a:p>
                    <a:p>
                      <a:r>
                        <a:rPr lang="en-US" sz="800" u="sng" dirty="0">
                          <a:latin typeface="Arial Nova Cond" panose="020B0506020202020204" pitchFamily="34" charset="0"/>
                        </a:rPr>
                        <a:t>Microstructure for Cast Iron</a:t>
                      </a:r>
                    </a:p>
                    <a:p>
                      <a:r>
                        <a:rPr lang="en-US" sz="800" u="none" dirty="0">
                          <a:latin typeface="Arial Nova Cond" panose="020B0506020202020204" pitchFamily="34" charset="0"/>
                        </a:rPr>
                        <a:t>a) Ferritic gray iron with graphite flakes; </a:t>
                      </a:r>
                    </a:p>
                    <a:p>
                      <a:r>
                        <a:rPr lang="en-US" sz="800" u="none" dirty="0">
                          <a:latin typeface="Arial Nova Cond" panose="020B0506020202020204" pitchFamily="34" charset="0"/>
                        </a:rPr>
                        <a:t>(b) ferritic nodular iron, (ductile iron) with graphite in nodular form; and </a:t>
                      </a:r>
                    </a:p>
                    <a:p>
                      <a:r>
                        <a:rPr lang="en-US" sz="800" u="none" dirty="0">
                          <a:latin typeface="Arial Nova Cond" panose="020B0506020202020204" pitchFamily="34" charset="0"/>
                        </a:rPr>
                        <a:t>(c) Ferritic malleable iron. This cast iron solidified as white cast iron, with the carbon present as cementite (Fe3C), and was heat treated to graphitize the carbon</a:t>
                      </a:r>
                    </a:p>
                  </a:txBody>
                  <a:tcPr/>
                </a:tc>
                <a:tc>
                  <a:txBody>
                    <a:bodyPr/>
                    <a:lstStyle/>
                    <a:p>
                      <a:r>
                        <a:rPr lang="en-SG" sz="800" i="0" u="sng" dirty="0">
                          <a:latin typeface="Arial Nova Cond" panose="020B0506020202020204" pitchFamily="34" charset="0"/>
                        </a:rPr>
                        <a:t>Shrinkage Allowance</a:t>
                      </a:r>
                    </a:p>
                    <a:p>
                      <a:r>
                        <a:rPr lang="en-US" sz="800" i="0" dirty="0">
                          <a:latin typeface="Arial Nova Cond" panose="020B0506020202020204" pitchFamily="34" charset="0"/>
                        </a:rPr>
                        <a:t>&gt;&gt; Pattern makers correct for solidification shrinkage &amp; thermal contraction by making the mold cavity oversized</a:t>
                      </a:r>
                    </a:p>
                    <a:p>
                      <a:r>
                        <a:rPr lang="en-US" sz="800" i="0" dirty="0">
                          <a:latin typeface="Arial Nova Cond" panose="020B0506020202020204" pitchFamily="34" charset="0"/>
                        </a:rPr>
                        <a:t>&gt;&gt; The amount by which the mold is made larger relative to final casting size is called pattern shrinkage allowance</a:t>
                      </a:r>
                    </a:p>
                    <a:p>
                      <a:r>
                        <a:rPr lang="en-US" sz="800" i="0" dirty="0">
                          <a:latin typeface="Arial Nova Cond" panose="020B0506020202020204" pitchFamily="34" charset="0"/>
                        </a:rPr>
                        <a:t>&gt;&gt; Casting dimensions are expressed linearly, so allowances are applied accordingly</a:t>
                      </a: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r>
                        <a:rPr lang="en-US" sz="800" i="0" u="sng" dirty="0">
                          <a:latin typeface="Arial Nova Cond" panose="020B0506020202020204" pitchFamily="34" charset="0"/>
                        </a:rPr>
                        <a:t>Directional Solidification</a:t>
                      </a:r>
                    </a:p>
                    <a:p>
                      <a:r>
                        <a:rPr lang="en-US" sz="800" i="0" dirty="0">
                          <a:latin typeface="Arial Nova Cond" panose="020B0506020202020204" pitchFamily="34" charset="0"/>
                        </a:rPr>
                        <a:t>&gt;&gt; To minimize the effects of shrinkage, it is desirable for regions of the casting most distant from the liquid metal supply to freeze first and for solidification to progress from these regions toward the riser(s)</a:t>
                      </a:r>
                    </a:p>
                    <a:p>
                      <a:r>
                        <a:rPr lang="en-US" sz="800" i="0" dirty="0">
                          <a:latin typeface="Arial Nova Cond" panose="020B0506020202020204" pitchFamily="34" charset="0"/>
                        </a:rPr>
                        <a:t>&gt;&gt; Thus, molten metal is continually available from the risers to prevent shrinkage voids.</a:t>
                      </a:r>
                    </a:p>
                    <a:p>
                      <a:r>
                        <a:rPr lang="en-US" sz="800" i="0" dirty="0">
                          <a:latin typeface="Arial Nova Cond" panose="020B0506020202020204" pitchFamily="34" charset="0"/>
                        </a:rPr>
                        <a:t>&gt;&gt; The term directional solidification describes this aspect of freezing and methods by which it is controlled</a:t>
                      </a:r>
                    </a:p>
                    <a:p>
                      <a:endParaRPr lang="en-US" sz="800" i="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0" u="sng" dirty="0">
                          <a:latin typeface="Arial Nova Cond" panose="020B0506020202020204" pitchFamily="34" charset="0"/>
                        </a:rPr>
                        <a:t>Achieving Directional Solidification</a:t>
                      </a:r>
                    </a:p>
                    <a:p>
                      <a:r>
                        <a:rPr lang="en-SG" sz="800" i="0" dirty="0">
                          <a:latin typeface="Arial Nova Cond" panose="020B0506020202020204" pitchFamily="34" charset="0"/>
                        </a:rPr>
                        <a:t>&gt;&gt; </a:t>
                      </a:r>
                      <a:r>
                        <a:rPr lang="en-US" sz="800" i="0" dirty="0">
                          <a:latin typeface="Arial Nova Cond" panose="020B0506020202020204" pitchFamily="34" charset="0"/>
                        </a:rPr>
                        <a:t>using </a:t>
                      </a:r>
                      <a:r>
                        <a:rPr lang="en-US" sz="800" i="0" dirty="0" err="1">
                          <a:latin typeface="Arial Nova Cond" panose="020B0506020202020204" pitchFamily="34" charset="0"/>
                        </a:rPr>
                        <a:t>Chvorinov's</a:t>
                      </a:r>
                      <a:r>
                        <a:rPr lang="en-US" sz="800" i="0" dirty="0">
                          <a:latin typeface="Arial Nova Cond" panose="020B0506020202020204" pitchFamily="34" charset="0"/>
                        </a:rPr>
                        <a:t> rule to design the casting, its orientation in the mold, and the riser system that feeds it</a:t>
                      </a:r>
                    </a:p>
                    <a:p>
                      <a:r>
                        <a:rPr lang="en-US" sz="800" i="0" dirty="0">
                          <a:latin typeface="Arial Nova Cond" panose="020B0506020202020204" pitchFamily="34" charset="0"/>
                        </a:rPr>
                        <a:t>&gt;&gt; Locate sections of casting with lower V/A ratios away from riser, so freezing occurs first in these regions, and liquid metal supply for the rest of casting remains open (no blockage of passage way)</a:t>
                      </a:r>
                    </a:p>
                    <a:p>
                      <a:r>
                        <a:rPr lang="en-US" sz="800" i="0" dirty="0">
                          <a:latin typeface="Arial Nova Cond" panose="020B0506020202020204" pitchFamily="34" charset="0"/>
                        </a:rPr>
                        <a:t>&gt;&gt; Chills - internal or external heat sinks that cause rapid freezing in certain regions of the casting</a:t>
                      </a:r>
                    </a:p>
                    <a:p>
                      <a:endParaRPr lang="en-US" sz="800" i="0" dirty="0">
                        <a:latin typeface="Arial Nova Cond" panose="020B0506020202020204" pitchFamily="34" charset="0"/>
                      </a:endParaRPr>
                    </a:p>
                    <a:p>
                      <a:r>
                        <a:rPr lang="en-US" sz="800" i="0" u="sng" dirty="0">
                          <a:latin typeface="Arial Nova Cond" panose="020B0506020202020204" pitchFamily="34" charset="0"/>
                        </a:rPr>
                        <a:t>External Chills</a:t>
                      </a:r>
                    </a:p>
                    <a:p>
                      <a:r>
                        <a:rPr lang="en-US" sz="800" i="0" dirty="0">
                          <a:latin typeface="Arial Nova Cond" panose="020B0506020202020204" pitchFamily="34" charset="0"/>
                        </a:rPr>
                        <a:t>&gt;&gt; External chills to encourage rapid freezing of the molten </a:t>
                      </a:r>
                    </a:p>
                    <a:p>
                      <a:r>
                        <a:rPr lang="en-US" sz="800" i="0" dirty="0">
                          <a:latin typeface="Arial Nova Cond" panose="020B0506020202020204" pitchFamily="34" charset="0"/>
                        </a:rPr>
                        <a:t>metal in a thin section </a:t>
                      </a:r>
                    </a:p>
                    <a:p>
                      <a:r>
                        <a:rPr lang="en-US" sz="800" i="0" dirty="0">
                          <a:latin typeface="Arial Nova Cond" panose="020B0506020202020204" pitchFamily="34" charset="0"/>
                        </a:rPr>
                        <a:t>of the casting</a:t>
                      </a:r>
                      <a:endParaRPr lang="en-SG" sz="800" i="0" dirty="0">
                        <a:latin typeface="Arial Nova Cond"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u="sng" dirty="0">
                          <a:latin typeface="Arial Nova Cond" panose="020B0506020202020204" pitchFamily="34" charset="0"/>
                        </a:rPr>
                        <a:t>Example: Turbine Blade Casting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Methods of casting turbine blades: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(a) directional solidification;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(b) method to produce a single-crystal blade; and (c) a single-crystal blade with the constriction portion still attached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endParaRPr lang="en-SG" sz="800" dirty="0">
                        <a:latin typeface="Arial Nova Cond" panose="020B0506020202020204" pitchFamily="34" charset="0"/>
                      </a:endParaRPr>
                    </a:p>
                    <a:p>
                      <a:endParaRPr lang="en-SG" sz="800" dirty="0">
                        <a:latin typeface="Arial Nova Cond" panose="020B0506020202020204" pitchFamily="34" charset="0"/>
                      </a:endParaRPr>
                    </a:p>
                    <a:p>
                      <a:endParaRPr lang="en-SG" sz="800" u="sng" dirty="0">
                        <a:latin typeface="Arial Nova Cond" panose="020B0506020202020204" pitchFamily="34" charset="0"/>
                      </a:endParaRPr>
                    </a:p>
                    <a:p>
                      <a:r>
                        <a:rPr lang="en-SG" sz="800" u="sng" dirty="0">
                          <a:latin typeface="Arial Nova Cond" panose="020B0506020202020204" pitchFamily="34" charset="0"/>
                        </a:rPr>
                        <a:t>Riser Design</a:t>
                      </a:r>
                    </a:p>
                    <a:p>
                      <a:r>
                        <a:rPr lang="en-US" sz="800" dirty="0">
                          <a:latin typeface="Arial Nova Cond" panose="020B0506020202020204" pitchFamily="34" charset="0"/>
                        </a:rPr>
                        <a:t>&gt;&gt; A riser is waste metal that is separated from the casting and remelted to make more castings</a:t>
                      </a:r>
                    </a:p>
                    <a:p>
                      <a:r>
                        <a:rPr lang="en-US" sz="800" dirty="0">
                          <a:latin typeface="Arial Nova Cond" panose="020B0506020202020204" pitchFamily="34" charset="0"/>
                        </a:rPr>
                        <a:t>&gt;&gt; To minimize waste in the unit operation, it is desirable for the volume of metal in the riser to be as minimum as possible</a:t>
                      </a:r>
                    </a:p>
                    <a:p>
                      <a:r>
                        <a:rPr lang="en-US" sz="800" dirty="0">
                          <a:latin typeface="Arial Nova Cond" panose="020B0506020202020204" pitchFamily="34" charset="0"/>
                        </a:rPr>
                        <a:t>&gt;&gt; The shape of the riser is normally designed to maximize the V/A ratio, this allows the riser volume to be reduced to the minimum possible value</a:t>
                      </a:r>
                    </a:p>
                    <a:p>
                      <a:endParaRPr lang="en-SG" sz="800" dirty="0">
                        <a:latin typeface="Arial Nova Cond" panose="020B0506020202020204" pitchFamily="34" charset="0"/>
                      </a:endParaRPr>
                    </a:p>
                    <a:p>
                      <a:r>
                        <a:rPr lang="en-SG" sz="800" u="sng" dirty="0">
                          <a:latin typeface="Arial Nova Cond" panose="020B0506020202020204" pitchFamily="34" charset="0"/>
                        </a:rPr>
                        <a:t>Questions</a:t>
                      </a:r>
                    </a:p>
                    <a:p>
                      <a:r>
                        <a:rPr lang="en-SG" sz="800" dirty="0" err="1">
                          <a:latin typeface="Arial Nova Cond" panose="020B0506020202020204" pitchFamily="34" charset="0"/>
                        </a:rPr>
                        <a:t>Qns</a:t>
                      </a:r>
                      <a:r>
                        <a:rPr lang="en-SG" sz="800" dirty="0">
                          <a:latin typeface="Arial Nova Cond" panose="020B0506020202020204" pitchFamily="34" charset="0"/>
                        </a:rPr>
                        <a:t>: How can we make use of </a:t>
                      </a:r>
                      <a:r>
                        <a:rPr lang="en-SG" sz="800" dirty="0" err="1">
                          <a:latin typeface="Arial Nova Cond" panose="020B0506020202020204" pitchFamily="34" charset="0"/>
                        </a:rPr>
                        <a:t>Chrinov’s</a:t>
                      </a:r>
                      <a:r>
                        <a:rPr lang="en-SG" sz="800" dirty="0">
                          <a:latin typeface="Arial Nova Cond" panose="020B0506020202020204" pitchFamily="34" charset="0"/>
                        </a:rPr>
                        <a:t> law to design a suitable riser for a casting process?</a:t>
                      </a:r>
                    </a:p>
                    <a:p>
                      <a:r>
                        <a:rPr lang="en-SG" sz="800" dirty="0">
                          <a:latin typeface="Arial Nova Cond" panose="020B0506020202020204" pitchFamily="34" charset="0"/>
                        </a:rPr>
                        <a:t>Ans: riser should have a high volume to surface ratio to allow larger total solidification time for molten metal in the riser</a:t>
                      </a:r>
                    </a:p>
                  </a:txBody>
                  <a:tcPr/>
                </a:tc>
                <a:extLst>
                  <a:ext uri="{0D108BD9-81ED-4DB2-BD59-A6C34878D82A}">
                    <a16:rowId xmlns:a16="http://schemas.microsoft.com/office/drawing/2014/main" val="2473584007"/>
                  </a:ext>
                </a:extLst>
              </a:tr>
            </a:tbl>
          </a:graphicData>
        </a:graphic>
      </p:graphicFrame>
      <p:pic>
        <p:nvPicPr>
          <p:cNvPr id="3" name="Picture 2">
            <a:extLst>
              <a:ext uri="{FF2B5EF4-FFF2-40B4-BE49-F238E27FC236}">
                <a16:creationId xmlns:a16="http://schemas.microsoft.com/office/drawing/2014/main" id="{690B8BC7-9061-4E49-981F-E24B7C77DFE3}"/>
              </a:ext>
            </a:extLst>
          </p:cNvPr>
          <p:cNvPicPr>
            <a:picLocks noChangeAspect="1"/>
          </p:cNvPicPr>
          <p:nvPr/>
        </p:nvPicPr>
        <p:blipFill>
          <a:blip r:embed="rId2"/>
          <a:stretch>
            <a:fillRect/>
          </a:stretch>
        </p:blipFill>
        <p:spPr>
          <a:xfrm>
            <a:off x="236127" y="1290319"/>
            <a:ext cx="1247550" cy="913765"/>
          </a:xfrm>
          <a:prstGeom prst="rect">
            <a:avLst/>
          </a:prstGeom>
        </p:spPr>
      </p:pic>
      <p:pic>
        <p:nvPicPr>
          <p:cNvPr id="6" name="Picture 5">
            <a:extLst>
              <a:ext uri="{FF2B5EF4-FFF2-40B4-BE49-F238E27FC236}">
                <a16:creationId xmlns:a16="http://schemas.microsoft.com/office/drawing/2014/main" id="{68A3C374-236D-48EA-8A16-0DCFD74BA286}"/>
              </a:ext>
            </a:extLst>
          </p:cNvPr>
          <p:cNvPicPr>
            <a:picLocks noChangeAspect="1"/>
          </p:cNvPicPr>
          <p:nvPr/>
        </p:nvPicPr>
        <p:blipFill>
          <a:blip r:embed="rId3"/>
          <a:stretch>
            <a:fillRect/>
          </a:stretch>
        </p:blipFill>
        <p:spPr>
          <a:xfrm>
            <a:off x="1275411" y="3784393"/>
            <a:ext cx="572095" cy="559008"/>
          </a:xfrm>
          <a:prstGeom prst="rect">
            <a:avLst/>
          </a:prstGeom>
        </p:spPr>
      </p:pic>
      <p:pic>
        <p:nvPicPr>
          <p:cNvPr id="8" name="Picture 7">
            <a:extLst>
              <a:ext uri="{FF2B5EF4-FFF2-40B4-BE49-F238E27FC236}">
                <a16:creationId xmlns:a16="http://schemas.microsoft.com/office/drawing/2014/main" id="{79CAC5D8-5B35-409A-BEDF-BE3F3DBE79DF}"/>
              </a:ext>
            </a:extLst>
          </p:cNvPr>
          <p:cNvPicPr>
            <a:picLocks noChangeAspect="1"/>
          </p:cNvPicPr>
          <p:nvPr/>
        </p:nvPicPr>
        <p:blipFill>
          <a:blip r:embed="rId4"/>
          <a:stretch>
            <a:fillRect/>
          </a:stretch>
        </p:blipFill>
        <p:spPr>
          <a:xfrm>
            <a:off x="2164708" y="677863"/>
            <a:ext cx="1519115" cy="744538"/>
          </a:xfrm>
          <a:prstGeom prst="rect">
            <a:avLst/>
          </a:prstGeom>
        </p:spPr>
      </p:pic>
      <p:pic>
        <p:nvPicPr>
          <p:cNvPr id="10" name="Picture 9">
            <a:extLst>
              <a:ext uri="{FF2B5EF4-FFF2-40B4-BE49-F238E27FC236}">
                <a16:creationId xmlns:a16="http://schemas.microsoft.com/office/drawing/2014/main" id="{5A52AFB7-88F4-434A-B104-B8D8AC42E934}"/>
              </a:ext>
            </a:extLst>
          </p:cNvPr>
          <p:cNvPicPr>
            <a:picLocks noChangeAspect="1"/>
          </p:cNvPicPr>
          <p:nvPr/>
        </p:nvPicPr>
        <p:blipFill>
          <a:blip r:embed="rId5"/>
          <a:stretch>
            <a:fillRect/>
          </a:stretch>
        </p:blipFill>
        <p:spPr>
          <a:xfrm>
            <a:off x="3127375" y="1600835"/>
            <a:ext cx="607271" cy="603249"/>
          </a:xfrm>
          <a:prstGeom prst="rect">
            <a:avLst/>
          </a:prstGeom>
        </p:spPr>
      </p:pic>
      <p:pic>
        <p:nvPicPr>
          <p:cNvPr id="12" name="Picture 11">
            <a:extLst>
              <a:ext uri="{FF2B5EF4-FFF2-40B4-BE49-F238E27FC236}">
                <a16:creationId xmlns:a16="http://schemas.microsoft.com/office/drawing/2014/main" id="{D133DD56-7894-48F4-8C7A-998F20AE3CC3}"/>
              </a:ext>
            </a:extLst>
          </p:cNvPr>
          <p:cNvPicPr>
            <a:picLocks noChangeAspect="1"/>
          </p:cNvPicPr>
          <p:nvPr/>
        </p:nvPicPr>
        <p:blipFill>
          <a:blip r:embed="rId6"/>
          <a:stretch>
            <a:fillRect/>
          </a:stretch>
        </p:blipFill>
        <p:spPr>
          <a:xfrm>
            <a:off x="3192120" y="2610484"/>
            <a:ext cx="727837" cy="361952"/>
          </a:xfrm>
          <a:prstGeom prst="rect">
            <a:avLst/>
          </a:prstGeom>
        </p:spPr>
      </p:pic>
      <p:pic>
        <p:nvPicPr>
          <p:cNvPr id="16" name="Picture 15">
            <a:extLst>
              <a:ext uri="{FF2B5EF4-FFF2-40B4-BE49-F238E27FC236}">
                <a16:creationId xmlns:a16="http://schemas.microsoft.com/office/drawing/2014/main" id="{5A542197-A9CA-460B-99F9-B80AB8EB49DB}"/>
              </a:ext>
            </a:extLst>
          </p:cNvPr>
          <p:cNvPicPr>
            <a:picLocks noChangeAspect="1"/>
          </p:cNvPicPr>
          <p:nvPr/>
        </p:nvPicPr>
        <p:blipFill>
          <a:blip r:embed="rId7"/>
          <a:stretch>
            <a:fillRect/>
          </a:stretch>
        </p:blipFill>
        <p:spPr>
          <a:xfrm>
            <a:off x="4331293" y="1772601"/>
            <a:ext cx="1243413" cy="570864"/>
          </a:xfrm>
          <a:prstGeom prst="rect">
            <a:avLst/>
          </a:prstGeom>
        </p:spPr>
      </p:pic>
      <p:pic>
        <p:nvPicPr>
          <p:cNvPr id="18" name="Picture 17">
            <a:extLst>
              <a:ext uri="{FF2B5EF4-FFF2-40B4-BE49-F238E27FC236}">
                <a16:creationId xmlns:a16="http://schemas.microsoft.com/office/drawing/2014/main" id="{5BFEEC94-51A5-4A22-B727-6BD8D9A664E1}"/>
              </a:ext>
            </a:extLst>
          </p:cNvPr>
          <p:cNvPicPr>
            <a:picLocks noChangeAspect="1"/>
          </p:cNvPicPr>
          <p:nvPr/>
        </p:nvPicPr>
        <p:blipFill>
          <a:blip r:embed="rId8"/>
          <a:stretch>
            <a:fillRect/>
          </a:stretch>
        </p:blipFill>
        <p:spPr>
          <a:xfrm>
            <a:off x="4421300" y="2369187"/>
            <a:ext cx="1040972" cy="603249"/>
          </a:xfrm>
          <a:prstGeom prst="rect">
            <a:avLst/>
          </a:prstGeom>
        </p:spPr>
      </p:pic>
      <p:pic>
        <p:nvPicPr>
          <p:cNvPr id="20" name="Picture 19">
            <a:extLst>
              <a:ext uri="{FF2B5EF4-FFF2-40B4-BE49-F238E27FC236}">
                <a16:creationId xmlns:a16="http://schemas.microsoft.com/office/drawing/2014/main" id="{ECF2CC45-9203-408A-B457-BACCC10DC6AC}"/>
              </a:ext>
            </a:extLst>
          </p:cNvPr>
          <p:cNvPicPr>
            <a:picLocks noChangeAspect="1"/>
          </p:cNvPicPr>
          <p:nvPr/>
        </p:nvPicPr>
        <p:blipFill>
          <a:blip r:embed="rId9"/>
          <a:stretch>
            <a:fillRect/>
          </a:stretch>
        </p:blipFill>
        <p:spPr>
          <a:xfrm>
            <a:off x="4006528" y="5295586"/>
            <a:ext cx="1892942" cy="713687"/>
          </a:xfrm>
          <a:prstGeom prst="rect">
            <a:avLst/>
          </a:prstGeom>
        </p:spPr>
      </p:pic>
      <p:pic>
        <p:nvPicPr>
          <p:cNvPr id="22" name="Picture 21">
            <a:extLst>
              <a:ext uri="{FF2B5EF4-FFF2-40B4-BE49-F238E27FC236}">
                <a16:creationId xmlns:a16="http://schemas.microsoft.com/office/drawing/2014/main" id="{0ABBA4D6-B326-4CAE-90A7-DF9AB9F31BE9}"/>
              </a:ext>
            </a:extLst>
          </p:cNvPr>
          <p:cNvPicPr>
            <a:picLocks noChangeAspect="1"/>
          </p:cNvPicPr>
          <p:nvPr/>
        </p:nvPicPr>
        <p:blipFill>
          <a:blip r:embed="rId10"/>
          <a:stretch>
            <a:fillRect/>
          </a:stretch>
        </p:blipFill>
        <p:spPr>
          <a:xfrm>
            <a:off x="6024248" y="1315400"/>
            <a:ext cx="1830656" cy="744538"/>
          </a:xfrm>
          <a:prstGeom prst="rect">
            <a:avLst/>
          </a:prstGeom>
        </p:spPr>
      </p:pic>
      <p:pic>
        <p:nvPicPr>
          <p:cNvPr id="24" name="Picture 23">
            <a:extLst>
              <a:ext uri="{FF2B5EF4-FFF2-40B4-BE49-F238E27FC236}">
                <a16:creationId xmlns:a16="http://schemas.microsoft.com/office/drawing/2014/main" id="{CF5C9EB1-44EE-4283-8440-166603D3D0D5}"/>
              </a:ext>
            </a:extLst>
          </p:cNvPr>
          <p:cNvPicPr>
            <a:picLocks noChangeAspect="1"/>
          </p:cNvPicPr>
          <p:nvPr/>
        </p:nvPicPr>
        <p:blipFill>
          <a:blip r:embed="rId11"/>
          <a:stretch>
            <a:fillRect/>
          </a:stretch>
        </p:blipFill>
        <p:spPr>
          <a:xfrm>
            <a:off x="7067504" y="5562026"/>
            <a:ext cx="631679" cy="447247"/>
          </a:xfrm>
          <a:prstGeom prst="rect">
            <a:avLst/>
          </a:prstGeom>
        </p:spPr>
      </p:pic>
      <p:pic>
        <p:nvPicPr>
          <p:cNvPr id="26" name="Picture 25">
            <a:extLst>
              <a:ext uri="{FF2B5EF4-FFF2-40B4-BE49-F238E27FC236}">
                <a16:creationId xmlns:a16="http://schemas.microsoft.com/office/drawing/2014/main" id="{A900B70F-0033-4D93-A13C-5027B9C45B89}"/>
              </a:ext>
            </a:extLst>
          </p:cNvPr>
          <p:cNvPicPr>
            <a:picLocks noChangeAspect="1"/>
          </p:cNvPicPr>
          <p:nvPr/>
        </p:nvPicPr>
        <p:blipFill>
          <a:blip r:embed="rId12"/>
          <a:stretch>
            <a:fillRect/>
          </a:stretch>
        </p:blipFill>
        <p:spPr>
          <a:xfrm>
            <a:off x="6189404" y="6009273"/>
            <a:ext cx="1409799" cy="801686"/>
          </a:xfrm>
          <a:prstGeom prst="rect">
            <a:avLst/>
          </a:prstGeom>
        </p:spPr>
      </p:pic>
      <p:pic>
        <p:nvPicPr>
          <p:cNvPr id="28" name="Picture 27">
            <a:extLst>
              <a:ext uri="{FF2B5EF4-FFF2-40B4-BE49-F238E27FC236}">
                <a16:creationId xmlns:a16="http://schemas.microsoft.com/office/drawing/2014/main" id="{B098C0C4-4E8C-46B1-B826-8C28F7EBF572}"/>
              </a:ext>
            </a:extLst>
          </p:cNvPr>
          <p:cNvPicPr>
            <a:picLocks noChangeAspect="1"/>
          </p:cNvPicPr>
          <p:nvPr/>
        </p:nvPicPr>
        <p:blipFill>
          <a:blip r:embed="rId13"/>
          <a:stretch>
            <a:fillRect/>
          </a:stretch>
        </p:blipFill>
        <p:spPr>
          <a:xfrm>
            <a:off x="8007006" y="816642"/>
            <a:ext cx="1830656" cy="834993"/>
          </a:xfrm>
          <a:prstGeom prst="rect">
            <a:avLst/>
          </a:prstGeom>
        </p:spPr>
      </p:pic>
      <p:pic>
        <p:nvPicPr>
          <p:cNvPr id="30" name="Picture 29">
            <a:extLst>
              <a:ext uri="{FF2B5EF4-FFF2-40B4-BE49-F238E27FC236}">
                <a16:creationId xmlns:a16="http://schemas.microsoft.com/office/drawing/2014/main" id="{E4105A5E-61E5-4229-A6CB-DF5AA659A3EF}"/>
              </a:ext>
            </a:extLst>
          </p:cNvPr>
          <p:cNvPicPr>
            <a:picLocks noChangeAspect="1"/>
          </p:cNvPicPr>
          <p:nvPr/>
        </p:nvPicPr>
        <p:blipFill>
          <a:blip r:embed="rId14"/>
          <a:stretch>
            <a:fillRect/>
          </a:stretch>
        </p:blipFill>
        <p:spPr>
          <a:xfrm>
            <a:off x="5080000" y="209152"/>
            <a:ext cx="819470" cy="571494"/>
          </a:xfrm>
          <a:prstGeom prst="rect">
            <a:avLst/>
          </a:prstGeom>
        </p:spPr>
      </p:pic>
    </p:spTree>
    <p:extLst>
      <p:ext uri="{BB962C8B-B14F-4D97-AF65-F5344CB8AC3E}">
        <p14:creationId xmlns:p14="http://schemas.microsoft.com/office/powerpoint/2010/main" val="418375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22763-1071-4A61-AAC7-C1233C05AA17}"/>
              </a:ext>
            </a:extLst>
          </p:cNvPr>
          <p:cNvGraphicFramePr>
            <a:graphicFrameLocks noGrp="1"/>
          </p:cNvGraphicFramePr>
          <p:nvPr>
            <p:extLst>
              <p:ext uri="{D42A27DB-BD31-4B8C-83A1-F6EECF244321}">
                <p14:modId xmlns:p14="http://schemas.microsoft.com/office/powerpoint/2010/main" val="1100951935"/>
              </p:ext>
            </p:extLst>
          </p:nvPr>
        </p:nvGraphicFramePr>
        <p:xfrm>
          <a:off x="0" y="0"/>
          <a:ext cx="9906000" cy="685800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3071580253"/>
                    </a:ext>
                  </a:extLst>
                </a:gridCol>
                <a:gridCol w="1981200">
                  <a:extLst>
                    <a:ext uri="{9D8B030D-6E8A-4147-A177-3AD203B41FA5}">
                      <a16:colId xmlns:a16="http://schemas.microsoft.com/office/drawing/2014/main" val="1188194705"/>
                    </a:ext>
                  </a:extLst>
                </a:gridCol>
                <a:gridCol w="1981200">
                  <a:extLst>
                    <a:ext uri="{9D8B030D-6E8A-4147-A177-3AD203B41FA5}">
                      <a16:colId xmlns:a16="http://schemas.microsoft.com/office/drawing/2014/main" val="523277954"/>
                    </a:ext>
                  </a:extLst>
                </a:gridCol>
                <a:gridCol w="1981200">
                  <a:extLst>
                    <a:ext uri="{9D8B030D-6E8A-4147-A177-3AD203B41FA5}">
                      <a16:colId xmlns:a16="http://schemas.microsoft.com/office/drawing/2014/main" val="3580470117"/>
                    </a:ext>
                  </a:extLst>
                </a:gridCol>
                <a:gridCol w="1981200">
                  <a:extLst>
                    <a:ext uri="{9D8B030D-6E8A-4147-A177-3AD203B41FA5}">
                      <a16:colId xmlns:a16="http://schemas.microsoft.com/office/drawing/2014/main" val="2415963980"/>
                    </a:ext>
                  </a:extLst>
                </a:gridCol>
              </a:tblGrid>
              <a:tr h="6858000">
                <a:tc>
                  <a:txBody>
                    <a:bodyPr/>
                    <a:lstStyle/>
                    <a:p>
                      <a:r>
                        <a:rPr lang="en-SG" sz="800" b="1" dirty="0">
                          <a:latin typeface="Arial Nova Cond" panose="020B0506020202020204" pitchFamily="34" charset="0"/>
                        </a:rPr>
                        <a:t>Chapter 2: Metal Casting Processes [Defects and Product Design] (Lecture 6)</a:t>
                      </a:r>
                    </a:p>
                    <a:p>
                      <a:r>
                        <a:rPr lang="en-SG" sz="800" u="sng" dirty="0">
                          <a:latin typeface="Arial Nova Cond" panose="020B0506020202020204" pitchFamily="34" charset="0"/>
                        </a:rPr>
                        <a:t>General Defects: Misrun</a:t>
                      </a:r>
                    </a:p>
                    <a:p>
                      <a:r>
                        <a:rPr lang="en-US" sz="800" dirty="0">
                          <a:latin typeface="Arial Nova Cond" panose="020B0506020202020204" pitchFamily="34" charset="0"/>
                        </a:rPr>
                        <a:t>&gt;&gt;A casting that has</a:t>
                      </a:r>
                    </a:p>
                    <a:p>
                      <a:r>
                        <a:rPr lang="en-US" sz="800" dirty="0">
                          <a:latin typeface="Arial Nova Cond" panose="020B0506020202020204" pitchFamily="34" charset="0"/>
                        </a:rPr>
                        <a:t>solidified before</a:t>
                      </a:r>
                    </a:p>
                    <a:p>
                      <a:r>
                        <a:rPr lang="en-US" sz="800" dirty="0">
                          <a:latin typeface="Arial Nova Cond" panose="020B0506020202020204" pitchFamily="34" charset="0"/>
                        </a:rPr>
                        <a:t>completely filling the</a:t>
                      </a:r>
                    </a:p>
                    <a:p>
                      <a:r>
                        <a:rPr lang="en-US" sz="800" dirty="0">
                          <a:latin typeface="Arial Nova Cond" panose="020B0506020202020204" pitchFamily="34" charset="0"/>
                        </a:rPr>
                        <a:t>mold cavity</a:t>
                      </a:r>
                    </a:p>
                    <a:p>
                      <a:r>
                        <a:rPr lang="en-US" sz="800" dirty="0">
                          <a:latin typeface="Arial Nova Cond" panose="020B0506020202020204" pitchFamily="34" charset="0"/>
                        </a:rPr>
                        <a:t>→ e.g. problem with pouring temp; velocity of pour; improper design of mold </a:t>
                      </a:r>
                    </a:p>
                    <a:p>
                      <a:endParaRPr lang="en-US" sz="800" dirty="0">
                        <a:latin typeface="Arial Nova Cond" panose="020B0506020202020204" pitchFamily="34" charset="0"/>
                      </a:endParaRPr>
                    </a:p>
                    <a:p>
                      <a:r>
                        <a:rPr lang="en-SG" sz="800" u="sng" dirty="0">
                          <a:latin typeface="Arial Nova Cond" panose="020B0506020202020204" pitchFamily="34" charset="0"/>
                        </a:rPr>
                        <a:t>General Defects: Cold Shut</a:t>
                      </a:r>
                    </a:p>
                    <a:p>
                      <a:r>
                        <a:rPr lang="en-US" sz="800" dirty="0">
                          <a:latin typeface="Arial Nova Cond" panose="020B0506020202020204" pitchFamily="34" charset="0"/>
                        </a:rPr>
                        <a:t>&gt;&gt; Two portions of metal</a:t>
                      </a:r>
                    </a:p>
                    <a:p>
                      <a:r>
                        <a:rPr lang="en-US" sz="800" dirty="0">
                          <a:latin typeface="Arial Nova Cond" panose="020B0506020202020204" pitchFamily="34" charset="0"/>
                        </a:rPr>
                        <a:t>flow together but there</a:t>
                      </a:r>
                    </a:p>
                    <a:p>
                      <a:r>
                        <a:rPr lang="en-US" sz="800" dirty="0">
                          <a:latin typeface="Arial Nova Cond" panose="020B0506020202020204" pitchFamily="34" charset="0"/>
                        </a:rPr>
                        <a:t>is a lack of fusion due</a:t>
                      </a:r>
                    </a:p>
                    <a:p>
                      <a:r>
                        <a:rPr lang="en-US" sz="800" dirty="0">
                          <a:latin typeface="Arial Nova Cond" panose="020B0506020202020204" pitchFamily="34" charset="0"/>
                        </a:rPr>
                        <a:t>to premature freezing</a:t>
                      </a:r>
                    </a:p>
                    <a:p>
                      <a:r>
                        <a:rPr lang="en-US" sz="800" dirty="0">
                          <a:latin typeface="Arial Nova Cond" panose="020B0506020202020204" pitchFamily="34" charset="0"/>
                        </a:rPr>
                        <a:t>→ e.g. position of gate not good; temp too low; pouring too slow</a:t>
                      </a:r>
                    </a:p>
                    <a:p>
                      <a:endParaRPr lang="en-US" sz="800" dirty="0">
                        <a:latin typeface="Arial Nova Cond" panose="020B0506020202020204" pitchFamily="34" charset="0"/>
                      </a:endParaRPr>
                    </a:p>
                    <a:p>
                      <a:r>
                        <a:rPr lang="en-SG" sz="800" u="sng" dirty="0">
                          <a:latin typeface="Arial Nova Cond" panose="020B0506020202020204" pitchFamily="34" charset="0"/>
                        </a:rPr>
                        <a:t>General Defects: Cold Shot</a:t>
                      </a:r>
                    </a:p>
                    <a:p>
                      <a:r>
                        <a:rPr lang="en-US" sz="800" dirty="0">
                          <a:latin typeface="Arial Nova Cond" panose="020B0506020202020204" pitchFamily="34" charset="0"/>
                        </a:rPr>
                        <a:t>&gt;&gt; Metal splatters during</a:t>
                      </a:r>
                    </a:p>
                    <a:p>
                      <a:r>
                        <a:rPr lang="en-US" sz="800" dirty="0">
                          <a:latin typeface="Arial Nova Cond" panose="020B0506020202020204" pitchFamily="34" charset="0"/>
                        </a:rPr>
                        <a:t>pouring lading to the</a:t>
                      </a:r>
                    </a:p>
                    <a:p>
                      <a:r>
                        <a:rPr lang="en-US" sz="800" dirty="0">
                          <a:latin typeface="Arial Nova Cond" panose="020B0506020202020204" pitchFamily="34" charset="0"/>
                        </a:rPr>
                        <a:t>formation of solid</a:t>
                      </a:r>
                    </a:p>
                    <a:p>
                      <a:r>
                        <a:rPr lang="en-US" sz="800" dirty="0">
                          <a:latin typeface="Arial Nova Cond" panose="020B0506020202020204" pitchFamily="34" charset="0"/>
                        </a:rPr>
                        <a:t>globules which become</a:t>
                      </a:r>
                    </a:p>
                    <a:p>
                      <a:r>
                        <a:rPr lang="en-US" sz="800" dirty="0">
                          <a:latin typeface="Arial Nova Cond" panose="020B0506020202020204" pitchFamily="34" charset="0"/>
                        </a:rPr>
                        <a:t>entrapped in the casting</a:t>
                      </a:r>
                    </a:p>
                    <a:p>
                      <a:r>
                        <a:rPr lang="en-US" sz="800" dirty="0">
                          <a:latin typeface="Arial Nova Cond" panose="020B0506020202020204" pitchFamily="34" charset="0"/>
                        </a:rPr>
                        <a:t>→ e.g. Turbulence </a:t>
                      </a:r>
                    </a:p>
                    <a:p>
                      <a:endParaRPr lang="en-US" sz="800" dirty="0">
                        <a:latin typeface="Arial Nova Cond" panose="020B0506020202020204" pitchFamily="34" charset="0"/>
                      </a:endParaRPr>
                    </a:p>
                    <a:p>
                      <a:r>
                        <a:rPr lang="en-SG" sz="800" u="sng" dirty="0">
                          <a:latin typeface="Arial Nova Cond" panose="020B0506020202020204" pitchFamily="34" charset="0"/>
                        </a:rPr>
                        <a:t>General Defects: Shrinkage Cavity</a:t>
                      </a:r>
                    </a:p>
                    <a:p>
                      <a:r>
                        <a:rPr lang="en-US" sz="800" dirty="0">
                          <a:latin typeface="Arial Nova Cond" panose="020B0506020202020204" pitchFamily="34" charset="0"/>
                        </a:rPr>
                        <a:t>&gt;&gt; Depression in the</a:t>
                      </a:r>
                    </a:p>
                    <a:p>
                      <a:r>
                        <a:rPr lang="en-US" sz="800" dirty="0">
                          <a:latin typeface="Arial Nova Cond" panose="020B0506020202020204" pitchFamily="34" charset="0"/>
                        </a:rPr>
                        <a:t>surface or internal void</a:t>
                      </a:r>
                    </a:p>
                    <a:p>
                      <a:r>
                        <a:rPr lang="en-US" sz="800" dirty="0">
                          <a:latin typeface="Arial Nova Cond" panose="020B0506020202020204" pitchFamily="34" charset="0"/>
                        </a:rPr>
                        <a:t>caused by solidification</a:t>
                      </a:r>
                    </a:p>
                    <a:p>
                      <a:r>
                        <a:rPr lang="en-US" sz="800" dirty="0">
                          <a:latin typeface="Arial Nova Cond" panose="020B0506020202020204" pitchFamily="34" charset="0"/>
                        </a:rPr>
                        <a:t>shrinkage that restricts</a:t>
                      </a:r>
                    </a:p>
                    <a:p>
                      <a:r>
                        <a:rPr lang="en-US" sz="800" dirty="0">
                          <a:latin typeface="Arial Nova Cond" panose="020B0506020202020204" pitchFamily="34" charset="0"/>
                        </a:rPr>
                        <a:t>the amount of molten</a:t>
                      </a:r>
                    </a:p>
                    <a:p>
                      <a:r>
                        <a:rPr lang="en-US" sz="800" dirty="0">
                          <a:latin typeface="Arial Nova Cond" panose="020B0506020202020204" pitchFamily="34" charset="0"/>
                        </a:rPr>
                        <a:t>metal available in last</a:t>
                      </a:r>
                    </a:p>
                    <a:p>
                      <a:r>
                        <a:rPr lang="en-US" sz="800" dirty="0">
                          <a:latin typeface="Arial Nova Cond" panose="020B0506020202020204" pitchFamily="34" charset="0"/>
                        </a:rPr>
                        <a:t>region to freeze</a:t>
                      </a:r>
                    </a:p>
                    <a:p>
                      <a:r>
                        <a:rPr lang="en-US" sz="800" dirty="0">
                          <a:latin typeface="Arial Nova Cond" panose="020B0506020202020204" pitchFamily="34" charset="0"/>
                        </a:rPr>
                        <a:t>→ how to avoid: design a good riser &amp; die</a:t>
                      </a:r>
                    </a:p>
                    <a:p>
                      <a:endParaRPr lang="en-US" sz="800" dirty="0">
                        <a:latin typeface="Arial Nova Cond" panose="020B0506020202020204" pitchFamily="34" charset="0"/>
                      </a:endParaRPr>
                    </a:p>
                    <a:p>
                      <a:r>
                        <a:rPr lang="en-SG" sz="800" u="sng" dirty="0">
                          <a:latin typeface="Arial Nova Cond" panose="020B0506020202020204" pitchFamily="34" charset="0"/>
                        </a:rPr>
                        <a:t>General Defects: Shrinkage Cavity</a:t>
                      </a:r>
                    </a:p>
                    <a:p>
                      <a:r>
                        <a:rPr lang="en-US" sz="800" dirty="0">
                          <a:latin typeface="Arial Nova Cond" panose="020B0506020202020204" pitchFamily="34" charset="0"/>
                        </a:rPr>
                        <a:t>&gt;&gt; Small voids distributed</a:t>
                      </a:r>
                    </a:p>
                    <a:p>
                      <a:r>
                        <a:rPr lang="en-US" sz="800" dirty="0">
                          <a:latin typeface="Arial Nova Cond" panose="020B0506020202020204" pitchFamily="34" charset="0"/>
                        </a:rPr>
                        <a:t>throughout the casting</a:t>
                      </a:r>
                    </a:p>
                    <a:p>
                      <a:r>
                        <a:rPr lang="en-US" sz="800" dirty="0">
                          <a:latin typeface="Arial Nova Cond" panose="020B0506020202020204" pitchFamily="34" charset="0"/>
                        </a:rPr>
                        <a:t>caused by localized</a:t>
                      </a:r>
                    </a:p>
                    <a:p>
                      <a:r>
                        <a:rPr lang="en-US" sz="800" dirty="0">
                          <a:latin typeface="Arial Nova Cond" panose="020B0506020202020204" pitchFamily="34" charset="0"/>
                        </a:rPr>
                        <a:t>solidification shrinkage</a:t>
                      </a:r>
                    </a:p>
                    <a:p>
                      <a:r>
                        <a:rPr lang="en-US" sz="800" dirty="0">
                          <a:latin typeface="Arial Nova Cond" panose="020B0506020202020204" pitchFamily="34" charset="0"/>
                        </a:rPr>
                        <a:t>of the final molten</a:t>
                      </a:r>
                    </a:p>
                    <a:p>
                      <a:r>
                        <a:rPr lang="en-US" sz="800" dirty="0">
                          <a:latin typeface="Arial Nova Cond" panose="020B0506020202020204" pitchFamily="34" charset="0"/>
                        </a:rPr>
                        <a:t>metal within the</a:t>
                      </a:r>
                    </a:p>
                    <a:p>
                      <a:r>
                        <a:rPr lang="en-US" sz="800" dirty="0">
                          <a:latin typeface="Arial Nova Cond" panose="020B0506020202020204" pitchFamily="34" charset="0"/>
                        </a:rPr>
                        <a:t>dendritic structure</a:t>
                      </a:r>
                    </a:p>
                    <a:p>
                      <a:r>
                        <a:rPr lang="en-US" sz="800" dirty="0">
                          <a:latin typeface="Arial Nova Cond" panose="020B0506020202020204" pitchFamily="34" charset="0"/>
                        </a:rPr>
                        <a:t>→ how to avoid: use squeeze casting to compress material; die casting which distribute metal inside die</a:t>
                      </a:r>
                    </a:p>
                    <a:p>
                      <a:endParaRPr lang="en-US" sz="800" dirty="0">
                        <a:latin typeface="Arial Nova Cond" panose="020B0506020202020204" pitchFamily="34" charset="0"/>
                      </a:endParaRPr>
                    </a:p>
                    <a:p>
                      <a:endParaRPr lang="en-US" sz="800" dirty="0">
                        <a:latin typeface="Arial Nova Cond" panose="020B0506020202020204" pitchFamily="34" charset="0"/>
                      </a:endParaRPr>
                    </a:p>
                  </a:txBody>
                  <a:tcPr/>
                </a:tc>
                <a:tc>
                  <a:txBody>
                    <a:bodyPr/>
                    <a:lstStyle/>
                    <a:p>
                      <a:r>
                        <a:rPr lang="en-SG" sz="800" u="sng" dirty="0">
                          <a:latin typeface="Arial Nova Cond" panose="020B0506020202020204" pitchFamily="34" charset="0"/>
                        </a:rPr>
                        <a:t>General Defects: Hot Tears</a:t>
                      </a:r>
                    </a:p>
                    <a:p>
                      <a:r>
                        <a:rPr lang="en-US" sz="800" dirty="0">
                          <a:latin typeface="Arial Nova Cond" panose="020B0506020202020204" pitchFamily="34" charset="0"/>
                        </a:rPr>
                        <a:t>&gt;&gt; The casting is restrained</a:t>
                      </a:r>
                    </a:p>
                    <a:p>
                      <a:r>
                        <a:rPr lang="en-US" sz="800" dirty="0">
                          <a:latin typeface="Arial Nova Cond" panose="020B0506020202020204" pitchFamily="34" charset="0"/>
                        </a:rPr>
                        <a:t>from contraction</a:t>
                      </a:r>
                    </a:p>
                    <a:p>
                      <a:r>
                        <a:rPr lang="en-US" sz="800" dirty="0">
                          <a:latin typeface="Arial Nova Cond" panose="020B0506020202020204" pitchFamily="34" charset="0"/>
                        </a:rPr>
                        <a:t>because of the mold</a:t>
                      </a:r>
                    </a:p>
                    <a:p>
                      <a:r>
                        <a:rPr lang="en-US" sz="800" dirty="0">
                          <a:latin typeface="Arial Nova Cond" panose="020B0506020202020204" pitchFamily="34" charset="0"/>
                        </a:rPr>
                        <a:t>during final stages of</a:t>
                      </a:r>
                    </a:p>
                    <a:p>
                      <a:r>
                        <a:rPr lang="en-US" sz="800" dirty="0">
                          <a:latin typeface="Arial Nova Cond" panose="020B0506020202020204" pitchFamily="34" charset="0"/>
                        </a:rPr>
                        <a:t>solidification or early</a:t>
                      </a:r>
                    </a:p>
                    <a:p>
                      <a:r>
                        <a:rPr lang="en-US" sz="800" dirty="0">
                          <a:latin typeface="Arial Nova Cond" panose="020B0506020202020204" pitchFamily="34" charset="0"/>
                        </a:rPr>
                        <a:t>stages of cooling after</a:t>
                      </a:r>
                    </a:p>
                    <a:p>
                      <a:r>
                        <a:rPr lang="en-US" sz="800" dirty="0">
                          <a:latin typeface="Arial Nova Cond" panose="020B0506020202020204" pitchFamily="34" charset="0"/>
                        </a:rPr>
                        <a:t>Solidification</a:t>
                      </a:r>
                    </a:p>
                    <a:p>
                      <a:r>
                        <a:rPr lang="en-US" sz="800" dirty="0">
                          <a:latin typeface="Arial Nova Cond" panose="020B0506020202020204" pitchFamily="34" charset="0"/>
                        </a:rPr>
                        <a:t>→ high stress concentration; how to avoid: have a collapsible mold; remove part early (just after solidification) – last portion of cooling done outside of mold</a:t>
                      </a:r>
                    </a:p>
                    <a:p>
                      <a:endParaRPr lang="en-US" sz="800" dirty="0">
                        <a:latin typeface="Arial Nova Cond" panose="020B0506020202020204" pitchFamily="34" charset="0"/>
                      </a:endParaRPr>
                    </a:p>
                    <a:p>
                      <a:r>
                        <a:rPr lang="en-SG" sz="800" u="sng" dirty="0">
                          <a:latin typeface="Arial Nova Cond" panose="020B0506020202020204" pitchFamily="34" charset="0"/>
                        </a:rPr>
                        <a:t>Sand Casting Defects: Sand Blow</a:t>
                      </a:r>
                    </a:p>
                    <a:p>
                      <a:r>
                        <a:rPr lang="en-US" sz="800" dirty="0">
                          <a:latin typeface="Arial Nova Cond" panose="020B0506020202020204" pitchFamily="34" charset="0"/>
                        </a:rPr>
                        <a:t>&gt;&gt; Balloon-shaped gas</a:t>
                      </a:r>
                    </a:p>
                    <a:p>
                      <a:r>
                        <a:rPr lang="en-US" sz="800" dirty="0">
                          <a:latin typeface="Arial Nova Cond" panose="020B0506020202020204" pitchFamily="34" charset="0"/>
                        </a:rPr>
                        <a:t>cavity caused by</a:t>
                      </a:r>
                    </a:p>
                    <a:p>
                      <a:r>
                        <a:rPr lang="en-US" sz="800" dirty="0">
                          <a:latin typeface="Arial Nova Cond" panose="020B0506020202020204" pitchFamily="34" charset="0"/>
                        </a:rPr>
                        <a:t>release of mold gases</a:t>
                      </a:r>
                    </a:p>
                    <a:p>
                      <a:r>
                        <a:rPr lang="en-US" sz="800" dirty="0">
                          <a:latin typeface="Arial Nova Cond" panose="020B0506020202020204" pitchFamily="34" charset="0"/>
                        </a:rPr>
                        <a:t>during pouring</a:t>
                      </a:r>
                    </a:p>
                    <a:p>
                      <a:r>
                        <a:rPr lang="en-US" sz="800" dirty="0">
                          <a:latin typeface="Arial Nova Cond" panose="020B0506020202020204" pitchFamily="34" charset="0"/>
                        </a:rPr>
                        <a:t>→ caused by gases </a:t>
                      </a:r>
                    </a:p>
                    <a:p>
                      <a:r>
                        <a:rPr lang="en-US" sz="800" dirty="0">
                          <a:latin typeface="Arial Nova Cond" panose="020B0506020202020204" pitchFamily="34" charset="0"/>
                        </a:rPr>
                        <a:t>released by surrounding sand</a:t>
                      </a:r>
                    </a:p>
                    <a:p>
                      <a:endParaRPr lang="en-US" sz="800" dirty="0">
                        <a:latin typeface="Arial Nova Cond" panose="020B0506020202020204" pitchFamily="34" charset="0"/>
                      </a:endParaRPr>
                    </a:p>
                    <a:p>
                      <a:r>
                        <a:rPr lang="en-SG" sz="800" u="sng" dirty="0">
                          <a:latin typeface="Arial Nova Cond" panose="020B0506020202020204" pitchFamily="34" charset="0"/>
                        </a:rPr>
                        <a:t>Sand Casting Defects: Pin Holes</a:t>
                      </a:r>
                    </a:p>
                    <a:p>
                      <a:r>
                        <a:rPr lang="en-US" sz="800" dirty="0">
                          <a:latin typeface="Arial Nova Cond" panose="020B0506020202020204" pitchFamily="34" charset="0"/>
                        </a:rPr>
                        <a:t>&gt;&gt; Formation of many</a:t>
                      </a:r>
                    </a:p>
                    <a:p>
                      <a:r>
                        <a:rPr lang="en-US" sz="800" dirty="0">
                          <a:latin typeface="Arial Nova Cond" panose="020B0506020202020204" pitchFamily="34" charset="0"/>
                        </a:rPr>
                        <a:t>small gas cavities at or</a:t>
                      </a:r>
                    </a:p>
                    <a:p>
                      <a:r>
                        <a:rPr lang="en-US" sz="800" dirty="0">
                          <a:latin typeface="Arial Nova Cond" panose="020B0506020202020204" pitchFamily="34" charset="0"/>
                        </a:rPr>
                        <a:t>slightly below the</a:t>
                      </a:r>
                    </a:p>
                    <a:p>
                      <a:r>
                        <a:rPr lang="en-US" sz="800" dirty="0">
                          <a:latin typeface="Arial Nova Cond" panose="020B0506020202020204" pitchFamily="34" charset="0"/>
                        </a:rPr>
                        <a:t>surface of the casting</a:t>
                      </a:r>
                    </a:p>
                    <a:p>
                      <a:r>
                        <a:rPr lang="en-US" sz="800" dirty="0">
                          <a:latin typeface="Arial Nova Cond" panose="020B0506020202020204" pitchFamily="34" charset="0"/>
                        </a:rPr>
                        <a:t>→ caused by gases </a:t>
                      </a:r>
                    </a:p>
                    <a:p>
                      <a:r>
                        <a:rPr lang="en-US" sz="800" dirty="0">
                          <a:latin typeface="Arial Nova Cond" panose="020B0506020202020204" pitchFamily="34" charset="0"/>
                        </a:rPr>
                        <a:t>released by surrounding sand</a:t>
                      </a:r>
                    </a:p>
                    <a:p>
                      <a:endParaRPr lang="en-US" sz="800" dirty="0">
                        <a:latin typeface="Arial Nova Cond" panose="020B0506020202020204" pitchFamily="34" charset="0"/>
                      </a:endParaRPr>
                    </a:p>
                    <a:p>
                      <a:r>
                        <a:rPr lang="en-SG" sz="800" u="sng" dirty="0">
                          <a:latin typeface="Arial Nova Cond" panose="020B0506020202020204" pitchFamily="34" charset="0"/>
                        </a:rPr>
                        <a:t>Sand Casting Defects: Penetration</a:t>
                      </a:r>
                    </a:p>
                    <a:p>
                      <a:r>
                        <a:rPr lang="en-US" sz="800" dirty="0">
                          <a:latin typeface="Arial Nova Cond" panose="020B0506020202020204" pitchFamily="34" charset="0"/>
                        </a:rPr>
                        <a:t>&gt;&gt; When the fluidity of the</a:t>
                      </a:r>
                    </a:p>
                    <a:p>
                      <a:r>
                        <a:rPr lang="en-US" sz="800" dirty="0">
                          <a:latin typeface="Arial Nova Cond" panose="020B0506020202020204" pitchFamily="34" charset="0"/>
                        </a:rPr>
                        <a:t>liquid metal is high, it</a:t>
                      </a:r>
                    </a:p>
                    <a:p>
                      <a:r>
                        <a:rPr lang="en-US" sz="800" dirty="0">
                          <a:latin typeface="Arial Nova Cond" panose="020B0506020202020204" pitchFamily="34" charset="0"/>
                        </a:rPr>
                        <a:t>may penetrate into the</a:t>
                      </a:r>
                    </a:p>
                    <a:p>
                      <a:r>
                        <a:rPr lang="en-US" sz="800" dirty="0">
                          <a:latin typeface="Arial Nova Cond" panose="020B0506020202020204" pitchFamily="34" charset="0"/>
                        </a:rPr>
                        <a:t>sand mold or core,</a:t>
                      </a:r>
                    </a:p>
                    <a:p>
                      <a:r>
                        <a:rPr lang="en-US" sz="800" dirty="0">
                          <a:latin typeface="Arial Nova Cond" panose="020B0506020202020204" pitchFamily="34" charset="0"/>
                        </a:rPr>
                        <a:t>causing the casting</a:t>
                      </a:r>
                    </a:p>
                    <a:p>
                      <a:r>
                        <a:rPr lang="en-US" sz="800" dirty="0">
                          <a:latin typeface="Arial Nova Cond" panose="020B0506020202020204" pitchFamily="34" charset="0"/>
                        </a:rPr>
                        <a:t>surface to consist of a</a:t>
                      </a:r>
                    </a:p>
                    <a:p>
                      <a:r>
                        <a:rPr lang="en-US" sz="800" dirty="0">
                          <a:latin typeface="Arial Nova Cond" panose="020B0506020202020204" pitchFamily="34" charset="0"/>
                        </a:rPr>
                        <a:t>mixture of sand grains</a:t>
                      </a:r>
                    </a:p>
                    <a:p>
                      <a:r>
                        <a:rPr lang="en-US" sz="800" dirty="0">
                          <a:latin typeface="Arial Nova Cond" panose="020B0506020202020204" pitchFamily="34" charset="0"/>
                        </a:rPr>
                        <a:t>and metal</a:t>
                      </a:r>
                    </a:p>
                    <a:p>
                      <a:r>
                        <a:rPr lang="en-US" sz="800" dirty="0">
                          <a:latin typeface="Arial Nova Cond" panose="020B0506020202020204" pitchFamily="34" charset="0"/>
                        </a:rPr>
                        <a:t>→ almost can be due to nature of sand mold </a:t>
                      </a:r>
                    </a:p>
                    <a:p>
                      <a:endParaRPr lang="en-US" sz="800" dirty="0">
                        <a:latin typeface="Arial Nova Cond" panose="020B0506020202020204" pitchFamily="34" charset="0"/>
                      </a:endParaRPr>
                    </a:p>
                    <a:p>
                      <a:r>
                        <a:rPr lang="en-SG" sz="800" u="sng" dirty="0">
                          <a:latin typeface="Arial Nova Cond" panose="020B0506020202020204" pitchFamily="34" charset="0"/>
                        </a:rPr>
                        <a:t>Sand Casting Defects: </a:t>
                      </a:r>
                      <a:r>
                        <a:rPr lang="en-SG" sz="800" u="sng" dirty="0" err="1">
                          <a:latin typeface="Arial Nova Cond" panose="020B0506020202020204" pitchFamily="34" charset="0"/>
                        </a:rPr>
                        <a:t>Mold</a:t>
                      </a:r>
                      <a:r>
                        <a:rPr lang="en-SG" sz="800" u="sng" dirty="0">
                          <a:latin typeface="Arial Nova Cond" panose="020B0506020202020204" pitchFamily="34" charset="0"/>
                        </a:rPr>
                        <a:t> Shift</a:t>
                      </a:r>
                    </a:p>
                    <a:p>
                      <a:r>
                        <a:rPr lang="en-US" sz="800" dirty="0">
                          <a:latin typeface="Arial Nova Cond" panose="020B0506020202020204" pitchFamily="34" charset="0"/>
                        </a:rPr>
                        <a:t>&gt;&gt; A step in the cast</a:t>
                      </a:r>
                    </a:p>
                    <a:p>
                      <a:r>
                        <a:rPr lang="en-US" sz="800" dirty="0">
                          <a:latin typeface="Arial Nova Cond" panose="020B0506020202020204" pitchFamily="34" charset="0"/>
                        </a:rPr>
                        <a:t>product at the parting</a:t>
                      </a:r>
                    </a:p>
                    <a:p>
                      <a:r>
                        <a:rPr lang="en-US" sz="800" dirty="0">
                          <a:latin typeface="Arial Nova Cond" panose="020B0506020202020204" pitchFamily="34" charset="0"/>
                        </a:rPr>
                        <a:t>line caused by</a:t>
                      </a:r>
                    </a:p>
                    <a:p>
                      <a:r>
                        <a:rPr lang="en-US" sz="800" dirty="0">
                          <a:latin typeface="Arial Nova Cond" panose="020B0506020202020204" pitchFamily="34" charset="0"/>
                        </a:rPr>
                        <a:t>sidewise relative</a:t>
                      </a:r>
                    </a:p>
                    <a:p>
                      <a:r>
                        <a:rPr lang="en-US" sz="800" dirty="0">
                          <a:latin typeface="Arial Nova Cond" panose="020B0506020202020204" pitchFamily="34" charset="0"/>
                        </a:rPr>
                        <a:t>displacement of cope</a:t>
                      </a:r>
                    </a:p>
                    <a:p>
                      <a:r>
                        <a:rPr lang="en-US" sz="800" dirty="0">
                          <a:latin typeface="Arial Nova Cond" panose="020B0506020202020204" pitchFamily="34" charset="0"/>
                        </a:rPr>
                        <a:t>and drag</a:t>
                      </a:r>
                    </a:p>
                    <a:p>
                      <a:endParaRPr lang="en-US" sz="800" dirty="0">
                        <a:latin typeface="Arial Nova Cond" panose="020B0506020202020204" pitchFamily="34" charset="0"/>
                      </a:endParaRPr>
                    </a:p>
                    <a:p>
                      <a:r>
                        <a:rPr lang="en-SG" sz="800" u="sng" dirty="0">
                          <a:latin typeface="Arial Nova Cond" panose="020B0506020202020204" pitchFamily="34" charset="0"/>
                        </a:rPr>
                        <a:t>Sand Casting Defects: </a:t>
                      </a:r>
                      <a:r>
                        <a:rPr lang="en-SG" sz="800" u="sng" dirty="0" err="1">
                          <a:latin typeface="Arial Nova Cond" panose="020B0506020202020204" pitchFamily="34" charset="0"/>
                        </a:rPr>
                        <a:t>Mold</a:t>
                      </a:r>
                      <a:r>
                        <a:rPr lang="en-SG" sz="800" u="sng" dirty="0">
                          <a:latin typeface="Arial Nova Cond" panose="020B0506020202020204" pitchFamily="34" charset="0"/>
                        </a:rPr>
                        <a:t> Crack</a:t>
                      </a:r>
                    </a:p>
                    <a:p>
                      <a:r>
                        <a:rPr lang="en-US" sz="800" dirty="0">
                          <a:latin typeface="Arial Nova Cond" panose="020B0506020202020204" pitchFamily="34" charset="0"/>
                        </a:rPr>
                        <a:t>&gt;&gt; Occurs when a crack</a:t>
                      </a:r>
                    </a:p>
                    <a:p>
                      <a:r>
                        <a:rPr lang="en-US" sz="800" dirty="0">
                          <a:latin typeface="Arial Nova Cond" panose="020B0506020202020204" pitchFamily="34" charset="0"/>
                        </a:rPr>
                        <a:t>develops in the mold,</a:t>
                      </a:r>
                    </a:p>
                    <a:p>
                      <a:r>
                        <a:rPr lang="en-US" sz="800" dirty="0">
                          <a:latin typeface="Arial Nova Cond" panose="020B0506020202020204" pitchFamily="34" charset="0"/>
                        </a:rPr>
                        <a:t>into which liquid metal</a:t>
                      </a:r>
                    </a:p>
                    <a:p>
                      <a:r>
                        <a:rPr lang="en-US" sz="800" dirty="0">
                          <a:latin typeface="Arial Nova Cond" panose="020B0506020202020204" pitchFamily="34" charset="0"/>
                        </a:rPr>
                        <a:t>can seep to form a “fin”</a:t>
                      </a:r>
                    </a:p>
                    <a:p>
                      <a:r>
                        <a:rPr lang="en-US" sz="800" dirty="0">
                          <a:latin typeface="Arial Nova Cond" panose="020B0506020202020204" pitchFamily="34" charset="0"/>
                        </a:rPr>
                        <a:t>on the final casting</a:t>
                      </a:r>
                    </a:p>
                  </a:txBody>
                  <a:tcPr/>
                </a:tc>
                <a:tc>
                  <a:txBody>
                    <a:bodyPr/>
                    <a:lstStyle/>
                    <a:p>
                      <a:r>
                        <a:rPr lang="en-US" sz="800" u="sng" dirty="0">
                          <a:latin typeface="Arial Nova Cond" panose="020B0506020202020204" pitchFamily="34" charset="0"/>
                        </a:rPr>
                        <a:t>Foundry’s Inspection Methods</a:t>
                      </a:r>
                    </a:p>
                    <a:p>
                      <a:r>
                        <a:rPr lang="en-US" sz="800" u="none" dirty="0">
                          <a:latin typeface="Arial Nova Cond" panose="020B0506020202020204" pitchFamily="34" charset="0"/>
                        </a:rPr>
                        <a:t>&gt;&gt; Visual inspection to detect obvious defects such as misruns, cold shuts, and severe surface flaws</a:t>
                      </a:r>
                    </a:p>
                    <a:p>
                      <a:r>
                        <a:rPr lang="en-US" sz="800" u="none" dirty="0">
                          <a:latin typeface="Arial Nova Cond" panose="020B0506020202020204" pitchFamily="34" charset="0"/>
                        </a:rPr>
                        <a:t>&gt;&gt; Dimensional measurements to insure that tolerances have been met</a:t>
                      </a:r>
                    </a:p>
                    <a:p>
                      <a:r>
                        <a:rPr lang="en-US" sz="800" u="none" dirty="0">
                          <a:latin typeface="Arial Nova Cond" panose="020B0506020202020204" pitchFamily="34" charset="0"/>
                        </a:rPr>
                        <a:t>&gt;&gt; Metallurgical, chemical, physical, and other tests concerned with the quality of the cast metal</a:t>
                      </a:r>
                    </a:p>
                    <a:p>
                      <a:endParaRPr lang="en-US" sz="800" u="none" dirty="0">
                        <a:latin typeface="Arial Nova Cond" panose="020B0506020202020204" pitchFamily="34" charset="0"/>
                      </a:endParaRPr>
                    </a:p>
                    <a:p>
                      <a:r>
                        <a:rPr lang="en-US" sz="800" u="sng" dirty="0">
                          <a:latin typeface="Arial Nova Cond" panose="020B0506020202020204" pitchFamily="34" charset="0"/>
                        </a:rPr>
                        <a:t>Product Design Considerations</a:t>
                      </a:r>
                    </a:p>
                    <a:p>
                      <a:r>
                        <a:rPr lang="en-US" sz="800" u="none" dirty="0">
                          <a:latin typeface="Arial Nova Cond" panose="020B0506020202020204" pitchFamily="34" charset="0"/>
                        </a:rPr>
                        <a:t>&gt;&gt; Geometric Simplicity - although casting can be used to produce complex part geometries, simplifying the part</a:t>
                      </a:r>
                    </a:p>
                    <a:p>
                      <a:r>
                        <a:rPr lang="en-US" sz="800" u="none" dirty="0">
                          <a:latin typeface="Arial Nova Cond" panose="020B0506020202020204" pitchFamily="34" charset="0"/>
                        </a:rPr>
                        <a:t>design usually improves castability </a:t>
                      </a:r>
                    </a:p>
                    <a:p>
                      <a:r>
                        <a:rPr lang="en-US" sz="800" u="none" dirty="0">
                          <a:latin typeface="Arial Nova Cond" panose="020B0506020202020204" pitchFamily="34" charset="0"/>
                        </a:rPr>
                        <a:t>&gt;&gt; Avoiding unnecessary complexities - Simplifies mold-making; Reduces the need for cores; Improves the strength of the casting; decrease defects</a:t>
                      </a:r>
                    </a:p>
                    <a:p>
                      <a:endParaRPr lang="en-US" sz="800" u="none" dirty="0">
                        <a:latin typeface="Arial Nova Cond" panose="020B0506020202020204" pitchFamily="34" charset="0"/>
                      </a:endParaRPr>
                    </a:p>
                    <a:p>
                      <a:r>
                        <a:rPr lang="en-US" sz="800" u="sng" dirty="0">
                          <a:latin typeface="Arial Nova Cond" panose="020B0506020202020204" pitchFamily="34" charset="0"/>
                        </a:rPr>
                        <a:t>Corners on the Casting</a:t>
                      </a:r>
                    </a:p>
                    <a:p>
                      <a:r>
                        <a:rPr lang="en-US" sz="800" u="none" dirty="0">
                          <a:latin typeface="Arial Nova Cond" panose="020B0506020202020204" pitchFamily="34" charset="0"/>
                        </a:rPr>
                        <a:t>&gt;&gt; Sharp corners and</a:t>
                      </a:r>
                    </a:p>
                    <a:p>
                      <a:r>
                        <a:rPr lang="en-US" sz="800" u="none" dirty="0">
                          <a:latin typeface="Arial Nova Cond" panose="020B0506020202020204" pitchFamily="34" charset="0"/>
                        </a:rPr>
                        <a:t>angles should be</a:t>
                      </a:r>
                    </a:p>
                    <a:p>
                      <a:r>
                        <a:rPr lang="en-US" sz="800" u="none" dirty="0">
                          <a:latin typeface="Arial Nova Cond" panose="020B0506020202020204" pitchFamily="34" charset="0"/>
                        </a:rPr>
                        <a:t>avoided, since they </a:t>
                      </a:r>
                    </a:p>
                    <a:p>
                      <a:r>
                        <a:rPr lang="en-US" sz="800" u="none" dirty="0">
                          <a:latin typeface="Arial Nova Cond" panose="020B0506020202020204" pitchFamily="34" charset="0"/>
                        </a:rPr>
                        <a:t>are sources of stress</a:t>
                      </a:r>
                    </a:p>
                    <a:p>
                      <a:r>
                        <a:rPr lang="en-US" sz="800" u="none" dirty="0">
                          <a:latin typeface="Arial Nova Cond" panose="020B0506020202020204" pitchFamily="34" charset="0"/>
                        </a:rPr>
                        <a:t>concentrations and</a:t>
                      </a:r>
                    </a:p>
                    <a:p>
                      <a:r>
                        <a:rPr lang="en-US" sz="800" u="none" dirty="0">
                          <a:latin typeface="Arial Nova Cond" panose="020B0506020202020204" pitchFamily="34" charset="0"/>
                        </a:rPr>
                        <a:t>may cause hot </a:t>
                      </a:r>
                    </a:p>
                    <a:p>
                      <a:r>
                        <a:rPr lang="en-US" sz="800" u="none" dirty="0">
                          <a:latin typeface="Arial Nova Cond" panose="020B0506020202020204" pitchFamily="34" charset="0"/>
                        </a:rPr>
                        <a:t>Tearing and cracks</a:t>
                      </a:r>
                    </a:p>
                    <a:p>
                      <a:r>
                        <a:rPr lang="en-US" sz="800" u="none" dirty="0">
                          <a:latin typeface="Arial Nova Cond" panose="020B0506020202020204" pitchFamily="34" charset="0"/>
                        </a:rPr>
                        <a:t>&gt;&gt; Generous fillets should be designed on inside corners &amp; sharp edges should be</a:t>
                      </a:r>
                    </a:p>
                    <a:p>
                      <a:r>
                        <a:rPr lang="en-US" sz="800" u="none" dirty="0">
                          <a:latin typeface="Arial Nova Cond" panose="020B0506020202020204" pitchFamily="34" charset="0"/>
                        </a:rPr>
                        <a:t>Blended</a:t>
                      </a:r>
                    </a:p>
                    <a:p>
                      <a:endParaRPr lang="en-US" sz="800" u="none" dirty="0">
                        <a:latin typeface="Arial Nova Cond" panose="020B0506020202020204" pitchFamily="34" charset="0"/>
                      </a:endParaRPr>
                    </a:p>
                    <a:p>
                      <a:r>
                        <a:rPr lang="en-US" sz="800" u="sng" dirty="0">
                          <a:latin typeface="Arial Nova Cond" panose="020B0506020202020204" pitchFamily="34" charset="0"/>
                        </a:rPr>
                        <a:t>Section Thickness</a:t>
                      </a:r>
                    </a:p>
                    <a:p>
                      <a:r>
                        <a:rPr lang="en-US" sz="800" u="none" dirty="0">
                          <a:latin typeface="Arial Nova Cond" panose="020B0506020202020204" pitchFamily="34" charset="0"/>
                        </a:rPr>
                        <a:t>&gt;&gt; Should be uniform</a:t>
                      </a:r>
                    </a:p>
                    <a:p>
                      <a:r>
                        <a:rPr lang="en-US" sz="800" u="none" dirty="0">
                          <a:latin typeface="Arial Nova Cond" panose="020B0506020202020204" pitchFamily="34" charset="0"/>
                        </a:rPr>
                        <a:t>to avoid shrinkage</a:t>
                      </a:r>
                    </a:p>
                    <a:p>
                      <a:r>
                        <a:rPr lang="en-US" sz="800" u="none" dirty="0">
                          <a:latin typeface="Arial Nova Cond" panose="020B0506020202020204" pitchFamily="34" charset="0"/>
                        </a:rPr>
                        <a:t>cavities. Thicker</a:t>
                      </a:r>
                    </a:p>
                    <a:p>
                      <a:r>
                        <a:rPr lang="en-US" sz="800" u="none" dirty="0">
                          <a:latin typeface="Arial Nova Cond" panose="020B0506020202020204" pitchFamily="34" charset="0"/>
                        </a:rPr>
                        <a:t>section creates hot</a:t>
                      </a:r>
                    </a:p>
                    <a:p>
                      <a:r>
                        <a:rPr lang="en-US" sz="800" u="none" dirty="0">
                          <a:latin typeface="Arial Nova Cond" panose="020B0506020202020204" pitchFamily="34" charset="0"/>
                        </a:rPr>
                        <a:t>spots in the casting</a:t>
                      </a:r>
                    </a:p>
                    <a:p>
                      <a:r>
                        <a:rPr lang="en-US" sz="800" u="none" dirty="0">
                          <a:latin typeface="Arial Nova Cond" panose="020B0506020202020204" pitchFamily="34" charset="0"/>
                        </a:rPr>
                        <a:t>which take longer to</a:t>
                      </a:r>
                    </a:p>
                    <a:p>
                      <a:r>
                        <a:rPr lang="en-US" sz="800" u="none" dirty="0">
                          <a:latin typeface="Arial Nova Cond" panose="020B0506020202020204" pitchFamily="34" charset="0"/>
                        </a:rPr>
                        <a:t>solidify and are</a:t>
                      </a:r>
                    </a:p>
                    <a:p>
                      <a:r>
                        <a:rPr lang="en-US" sz="800" u="none" dirty="0">
                          <a:latin typeface="Arial Nova Cond" panose="020B0506020202020204" pitchFamily="34" charset="0"/>
                        </a:rPr>
                        <a:t>likely locations for shrinkage cavities.</a:t>
                      </a:r>
                    </a:p>
                    <a:p>
                      <a:r>
                        <a:rPr lang="en-US" sz="800" dirty="0">
                          <a:latin typeface="Arial Nova Cond" panose="020B0506020202020204" pitchFamily="34" charset="0"/>
                        </a:rPr>
                        <a:t>→ </a:t>
                      </a:r>
                      <a:r>
                        <a:rPr lang="en-US" sz="800" u="none" dirty="0">
                          <a:latin typeface="Arial Nova Cond" panose="020B0506020202020204" pitchFamily="34" charset="0"/>
                        </a:rPr>
                        <a:t>‘use chill’</a:t>
                      </a:r>
                    </a:p>
                    <a:p>
                      <a:endParaRPr lang="en-US" sz="800" u="sng" dirty="0">
                        <a:latin typeface="Arial Nova Cond" panose="020B0506020202020204" pitchFamily="34" charset="0"/>
                      </a:endParaRPr>
                    </a:p>
                    <a:p>
                      <a:r>
                        <a:rPr lang="en-US" sz="800" u="sng" dirty="0">
                          <a:latin typeface="Arial Nova Cond" panose="020B0506020202020204" pitchFamily="34" charset="0"/>
                        </a:rPr>
                        <a:t>Draft angle (taper)</a:t>
                      </a:r>
                    </a:p>
                    <a:p>
                      <a:r>
                        <a:rPr lang="en-US" sz="800" u="none" dirty="0">
                          <a:latin typeface="Arial Nova Cond" panose="020B0506020202020204" pitchFamily="34" charset="0"/>
                        </a:rPr>
                        <a:t>&gt;&gt; In expendable mold casting: draft facilitates removal of the pattern from mold</a:t>
                      </a:r>
                    </a:p>
                    <a:p>
                      <a:r>
                        <a:rPr lang="en-US" sz="800" u="none" dirty="0">
                          <a:latin typeface="Arial Nova Cond" panose="020B0506020202020204" pitchFamily="34" charset="0"/>
                        </a:rPr>
                        <a:t>&gt;&gt; In permanent mold casting: purpose is to aid in removal of the part from the mold</a:t>
                      </a:r>
                    </a:p>
                  </a:txBody>
                  <a:tcPr/>
                </a:tc>
                <a:tc>
                  <a:txBody>
                    <a:bodyPr/>
                    <a:lstStyle/>
                    <a:p>
                      <a:r>
                        <a:rPr lang="en-SG" sz="800" i="0" u="sng" dirty="0">
                          <a:latin typeface="Arial Nova Cond" panose="020B0506020202020204" pitchFamily="34" charset="0"/>
                        </a:rPr>
                        <a:t>No Core</a:t>
                      </a:r>
                    </a:p>
                    <a:p>
                      <a:r>
                        <a:rPr lang="en-US" sz="800" i="0" dirty="0">
                          <a:latin typeface="Arial Nova Cond" panose="020B0506020202020204" pitchFamily="34" charset="0"/>
                        </a:rPr>
                        <a:t>Design change to eliminate need for using a core: (a) original design, and (b) redesign</a:t>
                      </a: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SG" sz="800" i="0" u="sng" dirty="0">
                        <a:latin typeface="Arial Nova Cond" panose="020B0506020202020204" pitchFamily="34" charset="0"/>
                      </a:endParaRPr>
                    </a:p>
                    <a:p>
                      <a:r>
                        <a:rPr lang="en-SG" sz="800" i="0" u="sng" dirty="0">
                          <a:latin typeface="Arial Nova Cond" panose="020B0506020202020204" pitchFamily="34" charset="0"/>
                        </a:rPr>
                        <a:t>Dimensional tolerances and surface finish</a:t>
                      </a:r>
                    </a:p>
                    <a:p>
                      <a:r>
                        <a:rPr lang="en-SG" sz="800" i="0" dirty="0">
                          <a:latin typeface="Arial Nova Cond" panose="020B0506020202020204" pitchFamily="34" charset="0"/>
                        </a:rPr>
                        <a:t>&gt;&gt; </a:t>
                      </a:r>
                      <a:r>
                        <a:rPr lang="en-US" sz="800" i="0" dirty="0">
                          <a:latin typeface="Arial Nova Cond" panose="020B0506020202020204" pitchFamily="34" charset="0"/>
                        </a:rPr>
                        <a:t>Dimensional accuracy and finish vary</a:t>
                      </a:r>
                    </a:p>
                    <a:p>
                      <a:r>
                        <a:rPr lang="en-US" sz="800" i="0" dirty="0">
                          <a:latin typeface="Arial Nova Cond" panose="020B0506020202020204" pitchFamily="34" charset="0"/>
                        </a:rPr>
                        <a:t>significantly, depending on the process</a:t>
                      </a:r>
                    </a:p>
                    <a:p>
                      <a:r>
                        <a:rPr lang="en-US" sz="800" i="0" dirty="0">
                          <a:latin typeface="Arial Nova Cond" panose="020B0506020202020204" pitchFamily="34" charset="0"/>
                        </a:rPr>
                        <a:t>&gt;&gt; Sand casting: poor dimensional accuracies and finish</a:t>
                      </a:r>
                    </a:p>
                    <a:p>
                      <a:r>
                        <a:rPr lang="en-US" sz="800" i="0" dirty="0">
                          <a:latin typeface="Arial Nova Cond" panose="020B0506020202020204" pitchFamily="34" charset="0"/>
                        </a:rPr>
                        <a:t>&gt;&gt; Die casting and investment casting: good dimensional accuracies and finish</a:t>
                      </a:r>
                    </a:p>
                    <a:p>
                      <a:endParaRPr lang="en-US" sz="800" i="0" dirty="0">
                        <a:latin typeface="Arial Nova Cond" panose="020B0506020202020204" pitchFamily="34" charset="0"/>
                      </a:endParaRPr>
                    </a:p>
                    <a:p>
                      <a:r>
                        <a:rPr lang="en-US" sz="800" i="0" u="sng" dirty="0">
                          <a:latin typeface="Arial Nova Cond" panose="020B0506020202020204" pitchFamily="34" charset="0"/>
                        </a:rPr>
                        <a:t>Machining Allowance</a:t>
                      </a:r>
                      <a:r>
                        <a:rPr lang="en-SG" sz="800" i="0" u="sng" dirty="0">
                          <a:latin typeface="Arial Nova Cond" panose="020B0506020202020204" pitchFamily="34" charset="0"/>
                        </a:rPr>
                        <a:t>s</a:t>
                      </a:r>
                    </a:p>
                    <a:p>
                      <a:r>
                        <a:rPr lang="en-SG" sz="800" i="0" dirty="0">
                          <a:latin typeface="Arial Nova Cond" panose="020B0506020202020204" pitchFamily="34" charset="0"/>
                        </a:rPr>
                        <a:t>&gt;&gt; </a:t>
                      </a:r>
                      <a:r>
                        <a:rPr lang="en-US" sz="800" i="0" dirty="0">
                          <a:latin typeface="Arial Nova Cond" panose="020B0506020202020204" pitchFamily="34" charset="0"/>
                        </a:rPr>
                        <a:t>Almost all sand castings must be machined to achieve the required dimensions and part features (has bad surface finish)</a:t>
                      </a:r>
                    </a:p>
                    <a:p>
                      <a:r>
                        <a:rPr lang="en-US" sz="800" i="0" dirty="0">
                          <a:latin typeface="Arial Nova Cond" panose="020B0506020202020204" pitchFamily="34" charset="0"/>
                        </a:rPr>
                        <a:t>&gt;&gt; Additional material, called the machining</a:t>
                      </a:r>
                    </a:p>
                    <a:p>
                      <a:r>
                        <a:rPr lang="en-US" sz="800" i="0" dirty="0">
                          <a:latin typeface="Arial Nova Cond" panose="020B0506020202020204" pitchFamily="34" charset="0"/>
                        </a:rPr>
                        <a:t>allowance, is left on the casting in those</a:t>
                      </a:r>
                    </a:p>
                    <a:p>
                      <a:r>
                        <a:rPr lang="en-US" sz="800" i="0" dirty="0">
                          <a:latin typeface="Arial Nova Cond" panose="020B0506020202020204" pitchFamily="34" charset="0"/>
                        </a:rPr>
                        <a:t>surfaces where machining is necessary (mainly for sand casting, cause can’t achieve very good dimensional accuracy)</a:t>
                      </a:r>
                    </a:p>
                    <a:p>
                      <a:r>
                        <a:rPr lang="en-US" sz="800" i="0" dirty="0">
                          <a:latin typeface="Arial Nova Cond" panose="020B0506020202020204" pitchFamily="34" charset="0"/>
                        </a:rPr>
                        <a:t>&gt;&gt; Typical machining allowances for sand castings are around 1.5 and 3 mm (part after shrinkage, will be 1.5 or 3.omm bigger than required, then machining to achieve final dimensions)</a:t>
                      </a:r>
                    </a:p>
                  </a:txBody>
                  <a:tcPr/>
                </a:tc>
                <a:tc>
                  <a:txBody>
                    <a:bodyPr/>
                    <a:lstStyle/>
                    <a:p>
                      <a:endParaRPr lang="en-SG" sz="800" dirty="0">
                        <a:latin typeface="Arial Nova Cond" panose="020B0506020202020204" pitchFamily="34" charset="0"/>
                      </a:endParaRPr>
                    </a:p>
                  </a:txBody>
                  <a:tcPr/>
                </a:tc>
                <a:extLst>
                  <a:ext uri="{0D108BD9-81ED-4DB2-BD59-A6C34878D82A}">
                    <a16:rowId xmlns:a16="http://schemas.microsoft.com/office/drawing/2014/main" val="2473584007"/>
                  </a:ext>
                </a:extLst>
              </a:tr>
            </a:tbl>
          </a:graphicData>
        </a:graphic>
      </p:graphicFrame>
      <p:pic>
        <p:nvPicPr>
          <p:cNvPr id="5" name="Picture 4">
            <a:extLst>
              <a:ext uri="{FF2B5EF4-FFF2-40B4-BE49-F238E27FC236}">
                <a16:creationId xmlns:a16="http://schemas.microsoft.com/office/drawing/2014/main" id="{74244BC1-4231-4246-B36A-6179E34C9839}"/>
              </a:ext>
            </a:extLst>
          </p:cNvPr>
          <p:cNvPicPr>
            <a:picLocks noChangeAspect="1"/>
          </p:cNvPicPr>
          <p:nvPr/>
        </p:nvPicPr>
        <p:blipFill>
          <a:blip r:embed="rId2"/>
          <a:stretch>
            <a:fillRect/>
          </a:stretch>
        </p:blipFill>
        <p:spPr>
          <a:xfrm>
            <a:off x="1146175" y="369887"/>
            <a:ext cx="608358" cy="538163"/>
          </a:xfrm>
          <a:prstGeom prst="rect">
            <a:avLst/>
          </a:prstGeom>
        </p:spPr>
      </p:pic>
      <p:pic>
        <p:nvPicPr>
          <p:cNvPr id="9" name="Picture 8">
            <a:extLst>
              <a:ext uri="{FF2B5EF4-FFF2-40B4-BE49-F238E27FC236}">
                <a16:creationId xmlns:a16="http://schemas.microsoft.com/office/drawing/2014/main" id="{D7238EE8-3CE3-4792-ABE7-69132C94D747}"/>
              </a:ext>
            </a:extLst>
          </p:cNvPr>
          <p:cNvPicPr>
            <a:picLocks noChangeAspect="1"/>
          </p:cNvPicPr>
          <p:nvPr/>
        </p:nvPicPr>
        <p:blipFill>
          <a:blip r:embed="rId3"/>
          <a:stretch>
            <a:fillRect/>
          </a:stretch>
        </p:blipFill>
        <p:spPr>
          <a:xfrm>
            <a:off x="1247775" y="1277937"/>
            <a:ext cx="641793" cy="522287"/>
          </a:xfrm>
          <a:prstGeom prst="rect">
            <a:avLst/>
          </a:prstGeom>
        </p:spPr>
      </p:pic>
      <p:pic>
        <p:nvPicPr>
          <p:cNvPr id="13" name="Picture 12">
            <a:extLst>
              <a:ext uri="{FF2B5EF4-FFF2-40B4-BE49-F238E27FC236}">
                <a16:creationId xmlns:a16="http://schemas.microsoft.com/office/drawing/2014/main" id="{D072956D-B62D-4B94-9534-D2B6C2EEBB3D}"/>
              </a:ext>
            </a:extLst>
          </p:cNvPr>
          <p:cNvPicPr>
            <a:picLocks noChangeAspect="1"/>
          </p:cNvPicPr>
          <p:nvPr/>
        </p:nvPicPr>
        <p:blipFill>
          <a:blip r:embed="rId4"/>
          <a:stretch>
            <a:fillRect/>
          </a:stretch>
        </p:blipFill>
        <p:spPr>
          <a:xfrm>
            <a:off x="1247775" y="2290761"/>
            <a:ext cx="653167" cy="601663"/>
          </a:xfrm>
          <a:prstGeom prst="rect">
            <a:avLst/>
          </a:prstGeom>
        </p:spPr>
      </p:pic>
      <p:pic>
        <p:nvPicPr>
          <p:cNvPr id="17" name="Picture 16">
            <a:extLst>
              <a:ext uri="{FF2B5EF4-FFF2-40B4-BE49-F238E27FC236}">
                <a16:creationId xmlns:a16="http://schemas.microsoft.com/office/drawing/2014/main" id="{08184A49-F615-487A-A0DC-9EDDE31C2D54}"/>
              </a:ext>
            </a:extLst>
          </p:cNvPr>
          <p:cNvPicPr>
            <a:picLocks noChangeAspect="1"/>
          </p:cNvPicPr>
          <p:nvPr/>
        </p:nvPicPr>
        <p:blipFill>
          <a:blip r:embed="rId5"/>
          <a:stretch>
            <a:fillRect/>
          </a:stretch>
        </p:blipFill>
        <p:spPr>
          <a:xfrm>
            <a:off x="1164252" y="3404388"/>
            <a:ext cx="673650" cy="722317"/>
          </a:xfrm>
          <a:prstGeom prst="rect">
            <a:avLst/>
          </a:prstGeom>
        </p:spPr>
      </p:pic>
      <p:pic>
        <p:nvPicPr>
          <p:cNvPr id="21" name="Picture 20">
            <a:extLst>
              <a:ext uri="{FF2B5EF4-FFF2-40B4-BE49-F238E27FC236}">
                <a16:creationId xmlns:a16="http://schemas.microsoft.com/office/drawing/2014/main" id="{02EF3D10-557A-445A-9E12-B3DEDC62E06A}"/>
              </a:ext>
            </a:extLst>
          </p:cNvPr>
          <p:cNvPicPr>
            <a:picLocks noChangeAspect="1"/>
          </p:cNvPicPr>
          <p:nvPr/>
        </p:nvPicPr>
        <p:blipFill>
          <a:blip r:embed="rId6"/>
          <a:stretch>
            <a:fillRect/>
          </a:stretch>
        </p:blipFill>
        <p:spPr>
          <a:xfrm>
            <a:off x="1188672" y="4572784"/>
            <a:ext cx="565861" cy="835028"/>
          </a:xfrm>
          <a:prstGeom prst="rect">
            <a:avLst/>
          </a:prstGeom>
        </p:spPr>
      </p:pic>
      <p:pic>
        <p:nvPicPr>
          <p:cNvPr id="25" name="Picture 24">
            <a:extLst>
              <a:ext uri="{FF2B5EF4-FFF2-40B4-BE49-F238E27FC236}">
                <a16:creationId xmlns:a16="http://schemas.microsoft.com/office/drawing/2014/main" id="{3C781B23-2FBA-48BC-B7CA-D9B5C0C74E4A}"/>
              </a:ext>
            </a:extLst>
          </p:cNvPr>
          <p:cNvPicPr>
            <a:picLocks noChangeAspect="1"/>
          </p:cNvPicPr>
          <p:nvPr/>
        </p:nvPicPr>
        <p:blipFill>
          <a:blip r:embed="rId7"/>
          <a:stretch>
            <a:fillRect/>
          </a:stretch>
        </p:blipFill>
        <p:spPr>
          <a:xfrm>
            <a:off x="3216268" y="139697"/>
            <a:ext cx="682777" cy="796133"/>
          </a:xfrm>
          <a:prstGeom prst="rect">
            <a:avLst/>
          </a:prstGeom>
        </p:spPr>
      </p:pic>
      <p:pic>
        <p:nvPicPr>
          <p:cNvPr id="29" name="Picture 28">
            <a:extLst>
              <a:ext uri="{FF2B5EF4-FFF2-40B4-BE49-F238E27FC236}">
                <a16:creationId xmlns:a16="http://schemas.microsoft.com/office/drawing/2014/main" id="{752723AA-A3E8-4118-8266-E44BF4514D6C}"/>
              </a:ext>
            </a:extLst>
          </p:cNvPr>
          <p:cNvPicPr>
            <a:picLocks noChangeAspect="1"/>
          </p:cNvPicPr>
          <p:nvPr/>
        </p:nvPicPr>
        <p:blipFill>
          <a:blip r:embed="rId8"/>
          <a:stretch>
            <a:fillRect/>
          </a:stretch>
        </p:blipFill>
        <p:spPr>
          <a:xfrm>
            <a:off x="3137343" y="1787524"/>
            <a:ext cx="570125" cy="590406"/>
          </a:xfrm>
          <a:prstGeom prst="rect">
            <a:avLst/>
          </a:prstGeom>
        </p:spPr>
      </p:pic>
      <p:pic>
        <p:nvPicPr>
          <p:cNvPr id="31" name="Picture 30">
            <a:extLst>
              <a:ext uri="{FF2B5EF4-FFF2-40B4-BE49-F238E27FC236}">
                <a16:creationId xmlns:a16="http://schemas.microsoft.com/office/drawing/2014/main" id="{6374A8A7-7B74-4069-B394-7047774E1FF0}"/>
              </a:ext>
            </a:extLst>
          </p:cNvPr>
          <p:cNvPicPr>
            <a:picLocks noChangeAspect="1"/>
          </p:cNvPicPr>
          <p:nvPr/>
        </p:nvPicPr>
        <p:blipFill>
          <a:blip r:embed="rId9"/>
          <a:stretch>
            <a:fillRect/>
          </a:stretch>
        </p:blipFill>
        <p:spPr>
          <a:xfrm>
            <a:off x="3317868" y="2749693"/>
            <a:ext cx="479576" cy="674544"/>
          </a:xfrm>
          <a:prstGeom prst="rect">
            <a:avLst/>
          </a:prstGeom>
        </p:spPr>
      </p:pic>
      <p:pic>
        <p:nvPicPr>
          <p:cNvPr id="33" name="Picture 32">
            <a:extLst>
              <a:ext uri="{FF2B5EF4-FFF2-40B4-BE49-F238E27FC236}">
                <a16:creationId xmlns:a16="http://schemas.microsoft.com/office/drawing/2014/main" id="{045145B9-68C3-4F6B-AEAA-9BF36C53D594}"/>
              </a:ext>
            </a:extLst>
          </p:cNvPr>
          <p:cNvPicPr>
            <a:picLocks noChangeAspect="1"/>
          </p:cNvPicPr>
          <p:nvPr/>
        </p:nvPicPr>
        <p:blipFill>
          <a:blip r:embed="rId10"/>
          <a:stretch>
            <a:fillRect/>
          </a:stretch>
        </p:blipFill>
        <p:spPr>
          <a:xfrm>
            <a:off x="3154423" y="3796000"/>
            <a:ext cx="682777" cy="829467"/>
          </a:xfrm>
          <a:prstGeom prst="rect">
            <a:avLst/>
          </a:prstGeom>
        </p:spPr>
      </p:pic>
      <p:pic>
        <p:nvPicPr>
          <p:cNvPr id="35" name="Picture 34">
            <a:extLst>
              <a:ext uri="{FF2B5EF4-FFF2-40B4-BE49-F238E27FC236}">
                <a16:creationId xmlns:a16="http://schemas.microsoft.com/office/drawing/2014/main" id="{4659DFE6-0898-46B7-98BD-AEE0A7FBCAA4}"/>
              </a:ext>
            </a:extLst>
          </p:cNvPr>
          <p:cNvPicPr>
            <a:picLocks noChangeAspect="1"/>
          </p:cNvPicPr>
          <p:nvPr/>
        </p:nvPicPr>
        <p:blipFill>
          <a:blip r:embed="rId11"/>
          <a:stretch>
            <a:fillRect/>
          </a:stretch>
        </p:blipFill>
        <p:spPr>
          <a:xfrm>
            <a:off x="2993336" y="5206350"/>
            <a:ext cx="913434" cy="566139"/>
          </a:xfrm>
          <a:prstGeom prst="rect">
            <a:avLst/>
          </a:prstGeom>
        </p:spPr>
      </p:pic>
      <p:pic>
        <p:nvPicPr>
          <p:cNvPr id="37" name="Picture 36">
            <a:extLst>
              <a:ext uri="{FF2B5EF4-FFF2-40B4-BE49-F238E27FC236}">
                <a16:creationId xmlns:a16="http://schemas.microsoft.com/office/drawing/2014/main" id="{81DE8F36-3A75-4716-87ED-64B384F1651F}"/>
              </a:ext>
            </a:extLst>
          </p:cNvPr>
          <p:cNvPicPr>
            <a:picLocks noChangeAspect="1"/>
          </p:cNvPicPr>
          <p:nvPr/>
        </p:nvPicPr>
        <p:blipFill rotWithShape="1">
          <a:blip r:embed="rId12"/>
          <a:srcRect b="17971"/>
          <a:stretch/>
        </p:blipFill>
        <p:spPr>
          <a:xfrm>
            <a:off x="3216268" y="6160625"/>
            <a:ext cx="491200" cy="622060"/>
          </a:xfrm>
          <a:prstGeom prst="rect">
            <a:avLst/>
          </a:prstGeom>
        </p:spPr>
      </p:pic>
      <p:pic>
        <p:nvPicPr>
          <p:cNvPr id="39" name="Picture 38">
            <a:extLst>
              <a:ext uri="{FF2B5EF4-FFF2-40B4-BE49-F238E27FC236}">
                <a16:creationId xmlns:a16="http://schemas.microsoft.com/office/drawing/2014/main" id="{D72A866A-714A-44B0-A9BA-43A4BAD93EE5}"/>
              </a:ext>
            </a:extLst>
          </p:cNvPr>
          <p:cNvPicPr>
            <a:picLocks noChangeAspect="1"/>
          </p:cNvPicPr>
          <p:nvPr/>
        </p:nvPicPr>
        <p:blipFill>
          <a:blip r:embed="rId13"/>
          <a:stretch>
            <a:fillRect/>
          </a:stretch>
        </p:blipFill>
        <p:spPr>
          <a:xfrm>
            <a:off x="4945421" y="2670266"/>
            <a:ext cx="913434" cy="726002"/>
          </a:xfrm>
          <a:prstGeom prst="rect">
            <a:avLst/>
          </a:prstGeom>
        </p:spPr>
      </p:pic>
      <p:pic>
        <p:nvPicPr>
          <p:cNvPr id="41" name="Picture 40">
            <a:extLst>
              <a:ext uri="{FF2B5EF4-FFF2-40B4-BE49-F238E27FC236}">
                <a16:creationId xmlns:a16="http://schemas.microsoft.com/office/drawing/2014/main" id="{5899CE67-5DF6-4970-A1BA-0A8FEA80181E}"/>
              </a:ext>
            </a:extLst>
          </p:cNvPr>
          <p:cNvPicPr>
            <a:picLocks noChangeAspect="1"/>
          </p:cNvPicPr>
          <p:nvPr/>
        </p:nvPicPr>
        <p:blipFill>
          <a:blip r:embed="rId14"/>
          <a:stretch>
            <a:fillRect/>
          </a:stretch>
        </p:blipFill>
        <p:spPr>
          <a:xfrm>
            <a:off x="4945421" y="4000501"/>
            <a:ext cx="972175" cy="920750"/>
          </a:xfrm>
          <a:prstGeom prst="rect">
            <a:avLst/>
          </a:prstGeom>
        </p:spPr>
      </p:pic>
      <p:pic>
        <p:nvPicPr>
          <p:cNvPr id="43" name="Picture 42">
            <a:extLst>
              <a:ext uri="{FF2B5EF4-FFF2-40B4-BE49-F238E27FC236}">
                <a16:creationId xmlns:a16="http://schemas.microsoft.com/office/drawing/2014/main" id="{ADCB6080-6CA2-4B14-A211-96962D2FE4C6}"/>
              </a:ext>
            </a:extLst>
          </p:cNvPr>
          <p:cNvPicPr>
            <a:picLocks noChangeAspect="1"/>
          </p:cNvPicPr>
          <p:nvPr/>
        </p:nvPicPr>
        <p:blipFill>
          <a:blip r:embed="rId15"/>
          <a:stretch>
            <a:fillRect/>
          </a:stretch>
        </p:blipFill>
        <p:spPr>
          <a:xfrm>
            <a:off x="4291806" y="5985607"/>
            <a:ext cx="1322388" cy="692324"/>
          </a:xfrm>
          <a:prstGeom prst="rect">
            <a:avLst/>
          </a:prstGeom>
        </p:spPr>
      </p:pic>
      <p:pic>
        <p:nvPicPr>
          <p:cNvPr id="45" name="Picture 44">
            <a:extLst>
              <a:ext uri="{FF2B5EF4-FFF2-40B4-BE49-F238E27FC236}">
                <a16:creationId xmlns:a16="http://schemas.microsoft.com/office/drawing/2014/main" id="{DEB01AAB-21A2-421C-AF77-2B0C0148629B}"/>
              </a:ext>
            </a:extLst>
          </p:cNvPr>
          <p:cNvPicPr>
            <a:picLocks noChangeAspect="1"/>
          </p:cNvPicPr>
          <p:nvPr/>
        </p:nvPicPr>
        <p:blipFill>
          <a:blip r:embed="rId16"/>
          <a:stretch>
            <a:fillRect/>
          </a:stretch>
        </p:blipFill>
        <p:spPr>
          <a:xfrm>
            <a:off x="6006957" y="414479"/>
            <a:ext cx="1875518" cy="684072"/>
          </a:xfrm>
          <a:prstGeom prst="rect">
            <a:avLst/>
          </a:prstGeom>
        </p:spPr>
      </p:pic>
    </p:spTree>
    <p:extLst>
      <p:ext uri="{BB962C8B-B14F-4D97-AF65-F5344CB8AC3E}">
        <p14:creationId xmlns:p14="http://schemas.microsoft.com/office/powerpoint/2010/main" val="323219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22763-1071-4A61-AAC7-C1233C05AA17}"/>
              </a:ext>
            </a:extLst>
          </p:cNvPr>
          <p:cNvGraphicFramePr>
            <a:graphicFrameLocks noGrp="1"/>
          </p:cNvGraphicFramePr>
          <p:nvPr>
            <p:extLst>
              <p:ext uri="{D42A27DB-BD31-4B8C-83A1-F6EECF244321}">
                <p14:modId xmlns:p14="http://schemas.microsoft.com/office/powerpoint/2010/main" val="3493993724"/>
              </p:ext>
            </p:extLst>
          </p:nvPr>
        </p:nvGraphicFramePr>
        <p:xfrm>
          <a:off x="0" y="0"/>
          <a:ext cx="9906000" cy="685800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3071580253"/>
                    </a:ext>
                  </a:extLst>
                </a:gridCol>
                <a:gridCol w="1981200">
                  <a:extLst>
                    <a:ext uri="{9D8B030D-6E8A-4147-A177-3AD203B41FA5}">
                      <a16:colId xmlns:a16="http://schemas.microsoft.com/office/drawing/2014/main" val="1188194705"/>
                    </a:ext>
                  </a:extLst>
                </a:gridCol>
                <a:gridCol w="1981200">
                  <a:extLst>
                    <a:ext uri="{9D8B030D-6E8A-4147-A177-3AD203B41FA5}">
                      <a16:colId xmlns:a16="http://schemas.microsoft.com/office/drawing/2014/main" val="523277954"/>
                    </a:ext>
                  </a:extLst>
                </a:gridCol>
                <a:gridCol w="1981200">
                  <a:extLst>
                    <a:ext uri="{9D8B030D-6E8A-4147-A177-3AD203B41FA5}">
                      <a16:colId xmlns:a16="http://schemas.microsoft.com/office/drawing/2014/main" val="3580470117"/>
                    </a:ext>
                  </a:extLst>
                </a:gridCol>
                <a:gridCol w="1981200">
                  <a:extLst>
                    <a:ext uri="{9D8B030D-6E8A-4147-A177-3AD203B41FA5}">
                      <a16:colId xmlns:a16="http://schemas.microsoft.com/office/drawing/2014/main" val="2415963980"/>
                    </a:ext>
                  </a:extLst>
                </a:gridCol>
              </a:tblGrid>
              <a:tr h="6858000">
                <a:tc>
                  <a:txBody>
                    <a:bodyPr/>
                    <a:lstStyle/>
                    <a:p>
                      <a:r>
                        <a:rPr lang="en-SG" sz="800" b="1" dirty="0">
                          <a:latin typeface="Arial Nova Cond" panose="020B0506020202020204" pitchFamily="34" charset="0"/>
                        </a:rPr>
                        <a:t>Chapter 2: Metal Casting Processes [Processes description] (Lecture 7)</a:t>
                      </a:r>
                    </a:p>
                    <a:p>
                      <a:r>
                        <a:rPr lang="en-SG" sz="800" u="sng" dirty="0">
                          <a:latin typeface="Arial Nova Cond" panose="020B0506020202020204" pitchFamily="34" charset="0"/>
                        </a:rPr>
                        <a:t>Categories of Casting Processes</a:t>
                      </a:r>
                    </a:p>
                    <a:p>
                      <a:r>
                        <a:rPr lang="en-US" sz="800" dirty="0">
                          <a:latin typeface="Arial Nova Cond" panose="020B0506020202020204" pitchFamily="34" charset="0"/>
                        </a:rPr>
                        <a:t>&gt;&gt; Expendable mold processes – use an expendable mold which must be destroyed to remove casting</a:t>
                      </a:r>
                    </a:p>
                    <a:p>
                      <a:r>
                        <a:rPr lang="en-US" sz="800" dirty="0">
                          <a:latin typeface="Arial Nova Cond" panose="020B0506020202020204" pitchFamily="34" charset="0"/>
                        </a:rPr>
                        <a:t>→ Mold materials: sand, plaster, and similar materials, plus binders</a:t>
                      </a:r>
                    </a:p>
                    <a:p>
                      <a:r>
                        <a:rPr lang="en-US" sz="800" dirty="0">
                          <a:latin typeface="Arial Nova Cond" panose="020B0506020202020204" pitchFamily="34" charset="0"/>
                        </a:rPr>
                        <a:t>&gt;&gt; Permanent mold processes – use a permanent mold which can be used to produce many castings</a:t>
                      </a:r>
                    </a:p>
                    <a:p>
                      <a:r>
                        <a:rPr lang="en-US" sz="800" dirty="0">
                          <a:latin typeface="Arial Nova Cond" panose="020B0506020202020204" pitchFamily="34" charset="0"/>
                        </a:rPr>
                        <a:t>→ Made of metal (or, less commonly, a ceramic refractory material)</a:t>
                      </a:r>
                    </a:p>
                    <a:p>
                      <a:endParaRPr lang="en-US" sz="800" dirty="0">
                        <a:latin typeface="Arial Nova Cond" panose="020B0506020202020204" pitchFamily="34" charset="0"/>
                      </a:endParaRPr>
                    </a:p>
                    <a:p>
                      <a:r>
                        <a:rPr lang="en-US" sz="800" u="sng" dirty="0">
                          <a:latin typeface="Arial Nova Cond" panose="020B0506020202020204" pitchFamily="34" charset="0"/>
                        </a:rPr>
                        <a:t>Expandable Mold Casting Processes</a:t>
                      </a:r>
                    </a:p>
                    <a:p>
                      <a:r>
                        <a:rPr lang="en-US" sz="800" dirty="0">
                          <a:latin typeface="Arial Nova Cond" panose="020B0506020202020204" pitchFamily="34" charset="0"/>
                        </a:rPr>
                        <a:t>&gt;&gt; Sand Casting</a:t>
                      </a:r>
                    </a:p>
                    <a:p>
                      <a:r>
                        <a:rPr lang="en-US" sz="800" dirty="0">
                          <a:latin typeface="Arial Nova Cond" panose="020B0506020202020204" pitchFamily="34" charset="0"/>
                        </a:rPr>
                        <a:t>→ Most widely used casting process</a:t>
                      </a:r>
                    </a:p>
                    <a:p>
                      <a:r>
                        <a:rPr lang="en-US" sz="800" dirty="0">
                          <a:latin typeface="Arial Nova Cond" panose="020B0506020202020204" pitchFamily="34" charset="0"/>
                        </a:rPr>
                        <a:t>→ Nearly all alloys can be sand cast (including high melting temperature alloys such as steel, nickel and titanium)</a:t>
                      </a:r>
                    </a:p>
                    <a:p>
                      <a:r>
                        <a:rPr lang="en-US" sz="800" dirty="0">
                          <a:latin typeface="Arial Nova Cond" panose="020B0506020202020204" pitchFamily="34" charset="0"/>
                        </a:rPr>
                        <a:t>→ Size range from small to very large</a:t>
                      </a:r>
                    </a:p>
                    <a:p>
                      <a:r>
                        <a:rPr lang="en-US" sz="800" dirty="0">
                          <a:latin typeface="Arial Nova Cond" panose="020B0506020202020204" pitchFamily="34" charset="0"/>
                        </a:rPr>
                        <a:t>→ Production quantities: one to millions</a:t>
                      </a:r>
                    </a:p>
                    <a:p>
                      <a:r>
                        <a:rPr lang="en-SG" sz="800" dirty="0">
                          <a:latin typeface="Arial Nova Cond" panose="020B0506020202020204" pitchFamily="34" charset="0"/>
                        </a:rPr>
                        <a:t>&gt;&gt; Investment Casting</a:t>
                      </a:r>
                    </a:p>
                    <a:p>
                      <a:r>
                        <a:rPr lang="en-SG" sz="800" dirty="0">
                          <a:latin typeface="Arial Nova Cond" panose="020B0506020202020204" pitchFamily="34" charset="0"/>
                        </a:rPr>
                        <a:t>&gt;&gt; </a:t>
                      </a:r>
                      <a:r>
                        <a:rPr lang="en-US" sz="800" dirty="0">
                          <a:latin typeface="Arial Nova Cond" panose="020B0506020202020204" pitchFamily="34" charset="0"/>
                        </a:rPr>
                        <a:t>Others: shell molding, vacuum molding, plaster mold and ceramic mold, expanded polystyrene process</a:t>
                      </a:r>
                    </a:p>
                    <a:p>
                      <a:r>
                        <a:rPr lang="en-US" sz="800" dirty="0">
                          <a:latin typeface="Arial Nova Cond" panose="020B0506020202020204" pitchFamily="34" charset="0"/>
                        </a:rPr>
                        <a:t>&gt;&gt; Cons: new mold required for every casting </a:t>
                      </a:r>
                    </a:p>
                    <a:p>
                      <a:endParaRPr lang="en-US" sz="800" dirty="0">
                        <a:latin typeface="Arial Nova Cond" panose="020B0506020202020204" pitchFamily="34" charset="0"/>
                      </a:endParaRPr>
                    </a:p>
                    <a:p>
                      <a:r>
                        <a:rPr lang="en-US" sz="800" u="sng" dirty="0">
                          <a:latin typeface="Arial Nova Cond" panose="020B0506020202020204" pitchFamily="34" charset="0"/>
                        </a:rPr>
                        <a:t>Investment Casting</a:t>
                      </a:r>
                      <a:r>
                        <a:rPr lang="en-SG" sz="800" u="sng" dirty="0">
                          <a:latin typeface="Arial Nova Cond" panose="020B0506020202020204" pitchFamily="34" charset="0"/>
                        </a:rPr>
                        <a:t> (Lost Wax Process)</a:t>
                      </a:r>
                    </a:p>
                    <a:p>
                      <a:r>
                        <a:rPr lang="en-SG" sz="800" dirty="0">
                          <a:latin typeface="Arial Nova Cond" panose="020B0506020202020204" pitchFamily="34" charset="0"/>
                        </a:rPr>
                        <a:t>&gt;&gt; </a:t>
                      </a:r>
                      <a:r>
                        <a:rPr lang="en-US" sz="800" dirty="0">
                          <a:latin typeface="Arial Nova Cond" panose="020B0506020202020204" pitchFamily="34" charset="0"/>
                        </a:rPr>
                        <a:t>A pattern made of wax is coated with a refractory material to make the mold, after which wax is melted away prior to pouring molten metal</a:t>
                      </a:r>
                    </a:p>
                    <a:p>
                      <a:r>
                        <a:rPr lang="en-US" sz="800" dirty="0">
                          <a:latin typeface="Arial Nova Cond" panose="020B0506020202020204" pitchFamily="34" charset="0"/>
                        </a:rPr>
                        <a:t>&gt;&gt; "Investment" comes from a less familiar definition of "invest" - "to cover completely," which refers to coating of refractory material around wax pattern</a:t>
                      </a:r>
                    </a:p>
                    <a:p>
                      <a:r>
                        <a:rPr lang="en-US" sz="800" dirty="0">
                          <a:latin typeface="Arial Nova Cond" panose="020B0506020202020204" pitchFamily="34" charset="0"/>
                        </a:rPr>
                        <a:t>&gt;&gt; a precision casting process - Capable of producing castings of high accuracy and intricate details</a:t>
                      </a:r>
                    </a:p>
                    <a:p>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u="sng" dirty="0">
                          <a:latin typeface="Arial Nova Cond" panose="020B0506020202020204" pitchFamily="34" charset="0"/>
                        </a:rPr>
                        <a:t>Steps In Investment Casting</a:t>
                      </a:r>
                    </a:p>
                    <a:p>
                      <a:endParaRPr lang="en-US" sz="800" dirty="0">
                        <a:latin typeface="Arial Nova Cond" panose="020B0506020202020204" pitchFamily="34" charset="0"/>
                      </a:endParaRPr>
                    </a:p>
                  </a:txBody>
                  <a:tcPr/>
                </a:tc>
                <a:tc>
                  <a:txBody>
                    <a:bodyPr/>
                    <a:lstStyle/>
                    <a:p>
                      <a:pPr marL="0" indent="0">
                        <a:buNone/>
                      </a:pPr>
                      <a:r>
                        <a:rPr lang="en-US" sz="800" dirty="0">
                          <a:latin typeface="Arial Nova Cond" panose="020B0506020202020204" pitchFamily="34" charset="0"/>
                        </a:rPr>
                        <a:t>(1) Wax patterns are produced</a:t>
                      </a:r>
                    </a:p>
                    <a:p>
                      <a:pPr marL="0" indent="0">
                        <a:buNone/>
                      </a:pPr>
                      <a:r>
                        <a:rPr lang="en-US" sz="800" dirty="0">
                          <a:latin typeface="Arial Nova Cond" panose="020B0506020202020204" pitchFamily="34" charset="0"/>
                        </a:rPr>
                        <a:t>→ Create a master mold </a:t>
                      </a:r>
                    </a:p>
                    <a:p>
                      <a:pPr marL="0" indent="0">
                        <a:buNone/>
                      </a:pPr>
                      <a:r>
                        <a:rPr lang="en-US" sz="800" dirty="0">
                          <a:latin typeface="Arial Nova Cond" panose="020B0506020202020204" pitchFamily="34" charset="0"/>
                        </a:rPr>
                        <a:t>→ wax pattern should include shrinkage allowance</a:t>
                      </a:r>
                    </a:p>
                    <a:p>
                      <a:pPr marL="0" indent="0">
                        <a:buNone/>
                      </a:pPr>
                      <a:r>
                        <a:rPr lang="en-US" sz="800" dirty="0">
                          <a:latin typeface="Arial Nova Cond" panose="020B0506020202020204" pitchFamily="34" charset="0"/>
                        </a:rPr>
                        <a:t>(2) Several patterns are attached to a sprue to form a pattern tree</a:t>
                      </a:r>
                    </a:p>
                    <a:p>
                      <a:pPr marL="0" indent="0">
                        <a:buNone/>
                      </a:pPr>
                      <a:r>
                        <a:rPr lang="en-US" sz="800" dirty="0">
                          <a:latin typeface="Arial Nova Cond" panose="020B0506020202020204" pitchFamily="34" charset="0"/>
                        </a:rPr>
                        <a:t>(3) The pattern tree is coated with a thin layer of refractory material (Slurry, compotes of silicon, </a:t>
                      </a:r>
                      <a:r>
                        <a:rPr lang="en-US" sz="800" dirty="0" err="1">
                          <a:latin typeface="Arial Nova Cond" panose="020B0506020202020204" pitchFamily="34" charset="0"/>
                        </a:rPr>
                        <a:t>etc</a:t>
                      </a:r>
                      <a:r>
                        <a:rPr lang="en-US" sz="800" dirty="0">
                          <a:latin typeface="Arial Nova Cond" panose="020B0506020202020204" pitchFamily="34" charset="0"/>
                        </a:rPr>
                        <a:t>)</a:t>
                      </a:r>
                    </a:p>
                    <a:p>
                      <a:pPr marL="0" indent="0">
                        <a:buNone/>
                      </a:pPr>
                      <a:r>
                        <a:rPr lang="en-US" sz="800" dirty="0">
                          <a:latin typeface="Arial Nova Cond" panose="020B0506020202020204" pitchFamily="34" charset="0"/>
                        </a:rPr>
                        <a:t>(4) the full mold is formed by covering the</a:t>
                      </a:r>
                    </a:p>
                    <a:p>
                      <a:pPr marL="0" indent="0">
                        <a:buNone/>
                      </a:pPr>
                      <a:r>
                        <a:rPr lang="en-US" sz="800" dirty="0">
                          <a:latin typeface="Arial Nova Cond" panose="020B0506020202020204" pitchFamily="34" charset="0"/>
                        </a:rPr>
                        <a:t>coated tree with sufficient refractory</a:t>
                      </a:r>
                    </a:p>
                    <a:p>
                      <a:pPr marL="0" indent="0">
                        <a:buNone/>
                      </a:pPr>
                      <a:r>
                        <a:rPr lang="en-US" sz="800" dirty="0">
                          <a:latin typeface="Arial Nova Cond" panose="020B0506020202020204" pitchFamily="34" charset="0"/>
                        </a:rPr>
                        <a:t>material to make it rigid</a:t>
                      </a:r>
                    </a:p>
                    <a:p>
                      <a:pPr marL="0" indent="0">
                        <a:buNone/>
                      </a:pPr>
                      <a:r>
                        <a:rPr lang="en-US" sz="800" dirty="0">
                          <a:latin typeface="Arial Nova Cond" panose="020B0506020202020204" pitchFamily="34" charset="0"/>
                        </a:rPr>
                        <a:t>(5) The mold is held in an inverted position</a:t>
                      </a:r>
                    </a:p>
                    <a:p>
                      <a:pPr marL="0" indent="0">
                        <a:buNone/>
                      </a:pPr>
                      <a:r>
                        <a:rPr lang="en-US" sz="800" dirty="0">
                          <a:latin typeface="Arial Nova Cond" panose="020B0506020202020204" pitchFamily="34" charset="0"/>
                        </a:rPr>
                        <a:t>and heated to melt the wax and permit it to</a:t>
                      </a:r>
                    </a:p>
                    <a:p>
                      <a:pPr marL="0" indent="0">
                        <a:buNone/>
                      </a:pPr>
                      <a:r>
                        <a:rPr lang="en-US" sz="800" dirty="0">
                          <a:latin typeface="Arial Nova Cond" panose="020B0506020202020204" pitchFamily="34" charset="0"/>
                        </a:rPr>
                        <a:t>drip out of the cavity</a:t>
                      </a:r>
                    </a:p>
                    <a:p>
                      <a:pPr marL="0" indent="0">
                        <a:buNone/>
                      </a:pPr>
                      <a:r>
                        <a:rPr lang="en-US" sz="800" dirty="0">
                          <a:latin typeface="Arial Nova Cond" panose="020B0506020202020204" pitchFamily="34" charset="0"/>
                        </a:rPr>
                        <a:t>(6) The mold is preheated to a high temperature, the molten metal is poured, and it solidifies</a:t>
                      </a:r>
                    </a:p>
                    <a:p>
                      <a:pPr marL="0" indent="0">
                        <a:buNone/>
                      </a:pPr>
                      <a:r>
                        <a:rPr lang="en-US" sz="800" dirty="0">
                          <a:latin typeface="Arial Nova Cond" panose="020B0506020202020204" pitchFamily="34" charset="0"/>
                        </a:rPr>
                        <a:t>(7) The mold is broken away from the finished casting and the parts are separated from the sprue</a:t>
                      </a:r>
                    </a:p>
                    <a:p>
                      <a:endParaRPr lang="en-SG" sz="800" dirty="0">
                        <a:latin typeface="Arial Nova Cond" panose="020B0506020202020204" pitchFamily="34" charset="0"/>
                      </a:endParaRPr>
                    </a:p>
                    <a:p>
                      <a:r>
                        <a:rPr lang="en-SG" sz="800" u="sng" dirty="0">
                          <a:latin typeface="Arial Nova Cond" panose="020B0506020202020204" pitchFamily="34" charset="0"/>
                        </a:rPr>
                        <a:t>Investment Casting: Pros and Cons</a:t>
                      </a:r>
                    </a:p>
                    <a:p>
                      <a:r>
                        <a:rPr lang="en-SG" sz="800" dirty="0">
                          <a:latin typeface="Arial Nova Cond" panose="020B0506020202020204" pitchFamily="34" charset="0"/>
                        </a:rPr>
                        <a:t>&gt;&gt; Pros: </a:t>
                      </a:r>
                      <a:r>
                        <a:rPr lang="en-US" sz="800" dirty="0">
                          <a:latin typeface="Arial Nova Cond" panose="020B0506020202020204" pitchFamily="34" charset="0"/>
                        </a:rPr>
                        <a:t>Parts of great complexity and intricacy can be cast; Close dimensional control and good surface finish; Wax can usually be recovered for reuse; a net shape process - Additional machining is not normally required</a:t>
                      </a:r>
                    </a:p>
                    <a:p>
                      <a:r>
                        <a:rPr lang="en-US" sz="800" dirty="0">
                          <a:latin typeface="Arial Nova Cond" panose="020B0506020202020204" pitchFamily="34" charset="0"/>
                        </a:rPr>
                        <a:t>&gt;&gt; Cons: Many processing steps; Expensive</a:t>
                      </a:r>
                    </a:p>
                    <a:p>
                      <a:endParaRPr lang="en-US" sz="800" dirty="0">
                        <a:latin typeface="Arial Nova Cond" panose="020B0506020202020204" pitchFamily="34" charset="0"/>
                      </a:endParaRPr>
                    </a:p>
                    <a:p>
                      <a:r>
                        <a:rPr lang="en-US" sz="800" u="sng" dirty="0">
                          <a:latin typeface="Arial Nova Cond" panose="020B0506020202020204" pitchFamily="34" charset="0"/>
                        </a:rPr>
                        <a:t>Permanent Molding Casting Processes</a:t>
                      </a:r>
                    </a:p>
                    <a:p>
                      <a:r>
                        <a:rPr lang="en-US" sz="800" dirty="0">
                          <a:latin typeface="Arial Nova Cond" panose="020B0506020202020204" pitchFamily="34" charset="0"/>
                        </a:rPr>
                        <a:t>&gt;&gt; Pros: mold is reused many times</a:t>
                      </a:r>
                    </a:p>
                    <a:p>
                      <a:r>
                        <a:rPr lang="en-US" sz="800" dirty="0">
                          <a:latin typeface="Arial Nova Cond" panose="020B0506020202020204" pitchFamily="34" charset="0"/>
                        </a:rPr>
                        <a:t>&gt;&gt; e.g. Basic permanent mold casting, Die casting, Squeeze casting, Centrifugal Casting</a:t>
                      </a:r>
                    </a:p>
                    <a:p>
                      <a:endParaRPr lang="en-US" sz="800" dirty="0">
                        <a:latin typeface="Arial Nova Cond" panose="020B0506020202020204" pitchFamily="34" charset="0"/>
                      </a:endParaRPr>
                    </a:p>
                    <a:p>
                      <a:r>
                        <a:rPr lang="en-US" sz="800" u="sng" dirty="0">
                          <a:latin typeface="Arial Nova Cond" panose="020B0506020202020204" pitchFamily="34" charset="0"/>
                        </a:rPr>
                        <a:t>The Basic Permanent Mold Process</a:t>
                      </a:r>
                    </a:p>
                    <a:p>
                      <a:r>
                        <a:rPr lang="en-US" sz="800" dirty="0">
                          <a:latin typeface="Arial Nova Cond" panose="020B0506020202020204" pitchFamily="34" charset="0"/>
                        </a:rPr>
                        <a:t>&gt;&gt; Uses a metal mold constructed of two sections designed for easy, precise opening and closing</a:t>
                      </a:r>
                    </a:p>
                    <a:p>
                      <a:r>
                        <a:rPr lang="en-US" sz="800" dirty="0">
                          <a:latin typeface="Arial Nova Cond" panose="020B0506020202020204" pitchFamily="34" charset="0"/>
                        </a:rPr>
                        <a:t>&gt;&gt; Molds used for casting lower melting point alloys are commonly made of steel or cast iron</a:t>
                      </a:r>
                    </a:p>
                    <a:p>
                      <a:r>
                        <a:rPr lang="en-US" sz="800" dirty="0">
                          <a:latin typeface="Arial Nova Cond" panose="020B0506020202020204" pitchFamily="34" charset="0"/>
                        </a:rPr>
                        <a:t>&gt;&gt; Molds used for casting steel must be made of refractory material, due to the very high pouring temperatures</a:t>
                      </a:r>
                    </a:p>
                    <a:p>
                      <a:endParaRPr lang="en-US" sz="800" dirty="0">
                        <a:latin typeface="Arial Nova Cond" panose="020B0506020202020204" pitchFamily="34" charset="0"/>
                      </a:endParaRPr>
                    </a:p>
                  </a:txBody>
                  <a:tcPr/>
                </a:tc>
                <a:tc>
                  <a:txBody>
                    <a:bodyPr/>
                    <a:lstStyle/>
                    <a:p>
                      <a:r>
                        <a:rPr lang="en-US" sz="800" u="sng" dirty="0">
                          <a:latin typeface="Arial Nova Cond" panose="020B0506020202020204" pitchFamily="34" charset="0"/>
                        </a:rPr>
                        <a:t>Steps in Permanent Mold Casting</a:t>
                      </a:r>
                    </a:p>
                    <a:p>
                      <a:r>
                        <a:rPr lang="en-US" sz="800" dirty="0">
                          <a:latin typeface="Arial Nova Cond" panose="020B0506020202020204" pitchFamily="34" charset="0"/>
                        </a:rPr>
                        <a:t>(1) The mold is preheated and coated for lubrication and heat dissipation</a:t>
                      </a:r>
                    </a:p>
                    <a:p>
                      <a:r>
                        <a:rPr lang="en-US" sz="800" dirty="0">
                          <a:latin typeface="Arial Nova Cond" panose="020B0506020202020204" pitchFamily="34" charset="0"/>
                        </a:rPr>
                        <a:t>(2) Cores (if any are used) are inserted and</a:t>
                      </a:r>
                    </a:p>
                    <a:p>
                      <a:r>
                        <a:rPr lang="en-US" sz="800" dirty="0">
                          <a:latin typeface="Arial Nova Cond" panose="020B0506020202020204" pitchFamily="34" charset="0"/>
                        </a:rPr>
                        <a:t>mold is closed</a:t>
                      </a:r>
                    </a:p>
                    <a:p>
                      <a:r>
                        <a:rPr lang="en-US" sz="800" dirty="0">
                          <a:latin typeface="Arial Nova Cond" panose="020B0506020202020204" pitchFamily="34" charset="0"/>
                        </a:rPr>
                        <a:t>(3) Molten metal is poured into the mold,</a:t>
                      </a:r>
                    </a:p>
                    <a:p>
                      <a:r>
                        <a:rPr lang="en-US" sz="800" dirty="0">
                          <a:latin typeface="Arial Nova Cond" panose="020B0506020202020204" pitchFamily="34" charset="0"/>
                        </a:rPr>
                        <a:t>where it solidifies</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US" sz="800" u="sng" dirty="0">
                          <a:latin typeface="Arial Nova Cond" panose="020B0506020202020204" pitchFamily="34" charset="0"/>
                        </a:rPr>
                        <a:t>Permanent Molding Casting: Pros &amp; Cons</a:t>
                      </a:r>
                      <a:endParaRPr lang="en-US" sz="800" dirty="0">
                        <a:latin typeface="Arial Nova Cond" panose="020B0506020202020204" pitchFamily="34" charset="0"/>
                      </a:endParaRPr>
                    </a:p>
                    <a:p>
                      <a:r>
                        <a:rPr lang="en-US" sz="800" dirty="0">
                          <a:latin typeface="Arial Nova Cond" panose="020B0506020202020204" pitchFamily="34" charset="0"/>
                        </a:rPr>
                        <a:t>&gt;&gt; Pros: Good dimensional control and surface finish; Rapid solidification caused by the metal mold results in a finer grain structure, so castings are stronger</a:t>
                      </a:r>
                    </a:p>
                    <a:p>
                      <a:r>
                        <a:rPr lang="en-US" sz="800" dirty="0">
                          <a:latin typeface="Arial Nova Cond" panose="020B0506020202020204" pitchFamily="34" charset="0"/>
                        </a:rPr>
                        <a:t>&gt;&gt; Cons: Generally limited to metals of lower melting point; Simpler part geometries compared to sand casting because of the need to open the mold; </a:t>
                      </a:r>
                    </a:p>
                    <a:p>
                      <a:r>
                        <a:rPr lang="en-US" sz="800" dirty="0">
                          <a:latin typeface="Arial Nova Cond" panose="020B0506020202020204" pitchFamily="34" charset="0"/>
                        </a:rPr>
                        <a:t>High cost of the mold</a:t>
                      </a:r>
                    </a:p>
                    <a:p>
                      <a:endParaRPr lang="en-US" sz="800" dirty="0">
                        <a:latin typeface="Arial Nova Cond" panose="020B0506020202020204" pitchFamily="34" charset="0"/>
                      </a:endParaRPr>
                    </a:p>
                    <a:p>
                      <a:r>
                        <a:rPr lang="en-US" sz="800" u="sng" dirty="0">
                          <a:latin typeface="Arial Nova Cond" panose="020B0506020202020204" pitchFamily="34" charset="0"/>
                        </a:rPr>
                        <a:t>Applications and Metals for Permanent Molding Casting</a:t>
                      </a:r>
                    </a:p>
                    <a:p>
                      <a:r>
                        <a:rPr lang="en-US" sz="800" u="none" dirty="0">
                          <a:latin typeface="Arial Nova Cond" panose="020B0506020202020204" pitchFamily="34" charset="0"/>
                        </a:rPr>
                        <a:t>&gt;&gt; best suited for high volume production and can be automated accordingly</a:t>
                      </a:r>
                    </a:p>
                    <a:p>
                      <a:r>
                        <a:rPr lang="en-US" sz="800" u="none" dirty="0">
                          <a:latin typeface="Arial Nova Cond" panose="020B0506020202020204" pitchFamily="34" charset="0"/>
                        </a:rPr>
                        <a:t>&gt;&gt; Typical parts: automotive pistons, pump bodies, and certain castings for aircraft and missiles</a:t>
                      </a:r>
                    </a:p>
                    <a:p>
                      <a:r>
                        <a:rPr lang="en-US" sz="800" u="none" dirty="0">
                          <a:latin typeface="Arial Nova Cond" panose="020B0506020202020204" pitchFamily="34" charset="0"/>
                        </a:rPr>
                        <a:t>&gt;&gt; Metals commonly cast: aluminum, magnesium, copper-base alloys, and cast iron; Unsuited to steels because of the very high pouring temperatures required</a:t>
                      </a:r>
                    </a:p>
                    <a:p>
                      <a:endParaRPr lang="en-US" sz="800" u="none" dirty="0">
                        <a:latin typeface="Arial Nova Cond" panose="020B0506020202020204" pitchFamily="34" charset="0"/>
                      </a:endParaRPr>
                    </a:p>
                    <a:p>
                      <a:r>
                        <a:rPr lang="en-US" sz="800" u="sng" dirty="0">
                          <a:latin typeface="Arial Nova Cond" panose="020B0506020202020204" pitchFamily="34" charset="0"/>
                        </a:rPr>
                        <a:t>Die Casting</a:t>
                      </a:r>
                    </a:p>
                    <a:p>
                      <a:r>
                        <a:rPr lang="en-US" sz="800" u="none" dirty="0">
                          <a:latin typeface="Arial Nova Cond" panose="020B0506020202020204" pitchFamily="34" charset="0"/>
                        </a:rPr>
                        <a:t>&gt;&gt; permanent mold casting process in which molten metal is injected into mold cavity under high pressure</a:t>
                      </a:r>
                    </a:p>
                    <a:p>
                      <a:r>
                        <a:rPr lang="en-US" sz="800" u="none" dirty="0">
                          <a:latin typeface="Arial Nova Cond" panose="020B0506020202020204" pitchFamily="34" charset="0"/>
                        </a:rPr>
                        <a:t>&gt;&gt; pressure maintained during solidification, then mold is opened &amp; part is removed</a:t>
                      </a:r>
                    </a:p>
                    <a:p>
                      <a:r>
                        <a:rPr lang="en-US" sz="800" u="none" dirty="0">
                          <a:latin typeface="Arial Nova Cond" panose="020B0506020202020204" pitchFamily="34" charset="0"/>
                        </a:rPr>
                        <a:t>&gt;&gt; Molds in this casting operation – ‘dies’</a:t>
                      </a:r>
                    </a:p>
                    <a:p>
                      <a:r>
                        <a:rPr lang="en-US" sz="800" u="none" dirty="0">
                          <a:latin typeface="Arial Nova Cond" panose="020B0506020202020204" pitchFamily="34" charset="0"/>
                        </a:rPr>
                        <a:t>&gt;&gt; Use of high pressure to force molten metal into the die cavity is what distinguishes this process from other permanent mold processes</a:t>
                      </a:r>
                    </a:p>
                    <a:p>
                      <a:endParaRPr lang="en-US" sz="800" u="none" dirty="0">
                        <a:latin typeface="Arial Nova Cond" panose="020B0506020202020204" pitchFamily="34" charset="0"/>
                      </a:endParaRPr>
                    </a:p>
                    <a:p>
                      <a:r>
                        <a:rPr lang="en-US" sz="800" u="none" dirty="0">
                          <a:latin typeface="Arial Nova Cond" panose="020B0506020202020204" pitchFamily="34" charset="0"/>
                        </a:rPr>
                        <a:t>Die Casting Machines</a:t>
                      </a:r>
                    </a:p>
                    <a:p>
                      <a:r>
                        <a:rPr lang="en-US" sz="800" u="none" dirty="0">
                          <a:latin typeface="Arial Nova Cond" panose="020B0506020202020204" pitchFamily="34" charset="0"/>
                        </a:rPr>
                        <a:t>&gt;&gt; Designed to hold and accurately close two mold halves and keep them closed while liquid metal is forced into cavity</a:t>
                      </a:r>
                    </a:p>
                    <a:p>
                      <a:r>
                        <a:rPr lang="en-US" sz="800" u="none" dirty="0">
                          <a:latin typeface="Arial Nova Cond" panose="020B0506020202020204" pitchFamily="34" charset="0"/>
                        </a:rPr>
                        <a:t>&gt;&gt; Two main types:</a:t>
                      </a:r>
                    </a:p>
                    <a:p>
                      <a:r>
                        <a:rPr lang="en-US" sz="800" u="none" dirty="0">
                          <a:latin typeface="Arial Nova Cond" panose="020B0506020202020204" pitchFamily="34" charset="0"/>
                        </a:rPr>
                        <a:t>1. Hot-chamber machine</a:t>
                      </a:r>
                    </a:p>
                    <a:p>
                      <a:r>
                        <a:rPr lang="en-US" sz="800" u="none" dirty="0">
                          <a:latin typeface="Arial Nova Cond" panose="020B0506020202020204" pitchFamily="34" charset="0"/>
                        </a:rPr>
                        <a:t>2. Cold-chamber machine</a:t>
                      </a:r>
                    </a:p>
                    <a:p>
                      <a:r>
                        <a:rPr lang="en-US" sz="800" u="none" dirty="0">
                          <a:latin typeface="Arial Nova Cond" panose="020B0506020202020204" pitchFamily="34" charset="0"/>
                        </a:rPr>
                        <a:t>* Difference: How material poured into die</a:t>
                      </a:r>
                    </a:p>
                  </a:txBody>
                  <a:tcPr/>
                </a:tc>
                <a:tc>
                  <a:txBody>
                    <a:bodyPr/>
                    <a:lstStyle/>
                    <a:p>
                      <a:r>
                        <a:rPr lang="en-SG" sz="800" i="0" u="sng" dirty="0">
                          <a:latin typeface="Arial Nova Cond" panose="020B0506020202020204" pitchFamily="34" charset="0"/>
                        </a:rPr>
                        <a:t>Hot Chamber Die Casting</a:t>
                      </a:r>
                    </a:p>
                    <a:p>
                      <a:r>
                        <a:rPr lang="en-SG" sz="800" i="0" dirty="0">
                          <a:latin typeface="Arial Nova Cond" panose="020B0506020202020204" pitchFamily="34" charset="0"/>
                        </a:rPr>
                        <a:t>&gt;&gt; </a:t>
                      </a:r>
                      <a:r>
                        <a:rPr lang="en-US" sz="800" i="0" dirty="0">
                          <a:latin typeface="Arial Nova Cond" panose="020B0506020202020204" pitchFamily="34" charset="0"/>
                        </a:rPr>
                        <a:t>Metal is melted in a container, and a piston injects liquid metal under high pressure into the die</a:t>
                      </a:r>
                    </a:p>
                    <a:p>
                      <a:r>
                        <a:rPr lang="en-US" sz="800" i="0" dirty="0">
                          <a:latin typeface="Arial Nova Cond" panose="020B0506020202020204" pitchFamily="34" charset="0"/>
                        </a:rPr>
                        <a:t>&gt;&gt; High production rates - 500 parts per hour not uncommon</a:t>
                      </a:r>
                    </a:p>
                    <a:p>
                      <a:r>
                        <a:rPr lang="en-US" sz="800" i="0" dirty="0">
                          <a:latin typeface="Arial Nova Cond" panose="020B0506020202020204" pitchFamily="34" charset="0"/>
                        </a:rPr>
                        <a:t>&gt;&gt; Applications limited to low melting-point metals that do not chemically attack the plunger and other mechanical components</a:t>
                      </a:r>
                    </a:p>
                    <a:p>
                      <a:r>
                        <a:rPr lang="en-US" sz="800" i="0" dirty="0">
                          <a:latin typeface="Arial Nova Cond" panose="020B0506020202020204" pitchFamily="34" charset="0"/>
                        </a:rPr>
                        <a:t>&gt;&gt; Casting metals: zinc, tin, lead, and magnesium</a:t>
                      </a:r>
                    </a:p>
                    <a:p>
                      <a:endParaRPr lang="en-US" sz="800" i="0" dirty="0">
                        <a:latin typeface="Arial Nova Cond" panose="020B0506020202020204" pitchFamily="34" charset="0"/>
                      </a:endParaRPr>
                    </a:p>
                    <a:p>
                      <a:r>
                        <a:rPr lang="en-US" sz="800" i="0" dirty="0">
                          <a:latin typeface="Arial Nova Cond" panose="020B0506020202020204" pitchFamily="34" charset="0"/>
                        </a:rPr>
                        <a:t>(1) With die closed and plunger withdrawn, molten metal flows into chamber</a:t>
                      </a:r>
                    </a:p>
                    <a:p>
                      <a:r>
                        <a:rPr lang="en-US" sz="800" i="0" dirty="0">
                          <a:latin typeface="Arial Nova Cond" panose="020B0506020202020204" pitchFamily="34" charset="0"/>
                        </a:rPr>
                        <a:t>(2) The plunger forces the metal in the</a:t>
                      </a:r>
                    </a:p>
                    <a:p>
                      <a:r>
                        <a:rPr lang="en-US" sz="800" i="0" dirty="0">
                          <a:latin typeface="Arial Nova Cond" panose="020B0506020202020204" pitchFamily="34" charset="0"/>
                        </a:rPr>
                        <a:t>chamber to flow into the die, maintaining</a:t>
                      </a:r>
                    </a:p>
                    <a:p>
                      <a:r>
                        <a:rPr lang="en-US" sz="800" i="0" dirty="0">
                          <a:latin typeface="Arial Nova Cond" panose="020B0506020202020204" pitchFamily="34" charset="0"/>
                        </a:rPr>
                        <a:t>pressure during cooling and solidification</a:t>
                      </a:r>
                    </a:p>
                    <a:p>
                      <a:r>
                        <a:rPr lang="en-US" sz="800" i="0" dirty="0">
                          <a:latin typeface="Arial Nova Cond" panose="020B0506020202020204" pitchFamily="34" charset="0"/>
                        </a:rPr>
                        <a:t>(3) The plunger is withdrawn, the die</a:t>
                      </a:r>
                    </a:p>
                    <a:p>
                      <a:r>
                        <a:rPr lang="en-US" sz="800" i="0" dirty="0">
                          <a:latin typeface="Arial Nova Cond" panose="020B0506020202020204" pitchFamily="34" charset="0"/>
                        </a:rPr>
                        <a:t>is opened, and the casting is ejected</a:t>
                      </a: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endParaRPr lang="en-US" sz="800" i="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i="0" u="sng" dirty="0">
                          <a:latin typeface="Arial Nova Cond" panose="020B0506020202020204" pitchFamily="34" charset="0"/>
                        </a:rPr>
                        <a:t>Cold Chamber Die Casting</a:t>
                      </a:r>
                    </a:p>
                    <a:p>
                      <a:r>
                        <a:rPr lang="en-SG" sz="800" i="0" dirty="0">
                          <a:latin typeface="Arial Nova Cond" panose="020B0506020202020204" pitchFamily="34" charset="0"/>
                        </a:rPr>
                        <a:t>&gt;&gt; </a:t>
                      </a:r>
                      <a:r>
                        <a:rPr lang="en-US" sz="800" i="0" dirty="0">
                          <a:latin typeface="Arial Nova Cond" panose="020B0506020202020204" pitchFamily="34" charset="0"/>
                        </a:rPr>
                        <a:t>Molten metal is poured into a unheated chamber from an external melting container, and a piston injects metal under high pressure into the die cavity</a:t>
                      </a:r>
                    </a:p>
                    <a:p>
                      <a:r>
                        <a:rPr lang="en-US" sz="800" i="0" dirty="0">
                          <a:latin typeface="Arial Nova Cond" panose="020B0506020202020204" pitchFamily="34" charset="0"/>
                        </a:rPr>
                        <a:t>&gt;&gt; High production rate but not usually as fast as hot-chamber machines because of the pouring step.</a:t>
                      </a:r>
                    </a:p>
                    <a:p>
                      <a:r>
                        <a:rPr lang="en-US" sz="800" i="0" dirty="0">
                          <a:latin typeface="Arial Nova Cond" panose="020B0506020202020204" pitchFamily="34" charset="0"/>
                        </a:rPr>
                        <a:t>&gt;&gt; Casting metals: aluminum, brass, and magnesium alloys (more effective due to high temp requirement)</a:t>
                      </a:r>
                    </a:p>
                    <a:p>
                      <a:r>
                        <a:rPr lang="en-US" sz="800" i="0" dirty="0">
                          <a:latin typeface="Arial Nova Cond" panose="020B0506020202020204" pitchFamily="34" charset="0"/>
                        </a:rPr>
                        <a:t>&gt;&gt; Can also be used on low melting-point alloys (zinc, tin, lead) although the hot-chamber process would be more advantageous for those alloys (higher speed, more parts)</a:t>
                      </a:r>
                    </a:p>
                    <a:p>
                      <a:endParaRPr lang="en-US" sz="800" i="0" dirty="0">
                        <a:latin typeface="Arial Nova Cond" panose="020B0506020202020204" pitchFamily="34" charset="0"/>
                      </a:endParaRPr>
                    </a:p>
                    <a:p>
                      <a:r>
                        <a:rPr lang="en-US" sz="800" i="0" dirty="0">
                          <a:latin typeface="Arial Nova Cond" panose="020B0506020202020204" pitchFamily="34" charset="0"/>
                        </a:rPr>
                        <a:t>(1) With the die closed and ram withdrawn, molten metal is poured into the chamber</a:t>
                      </a:r>
                    </a:p>
                    <a:p>
                      <a:r>
                        <a:rPr lang="en-US" sz="800" i="0" dirty="0">
                          <a:latin typeface="Arial Nova Cond" panose="020B0506020202020204" pitchFamily="34" charset="0"/>
                        </a:rPr>
                        <a:t>(2) The ram forces metal to flow into die, maintaining pressure during cooling &amp; solidification</a:t>
                      </a:r>
                    </a:p>
                    <a:p>
                      <a:r>
                        <a:rPr lang="en-US" sz="800" i="0" dirty="0">
                          <a:latin typeface="Arial Nova Cond" panose="020B0506020202020204" pitchFamily="34" charset="0"/>
                        </a:rPr>
                        <a:t>(3) The ram is withdrawn, the die is opened, and the part is ejected</a:t>
                      </a:r>
                      <a:endParaRPr lang="en-SG" sz="800" i="0" dirty="0">
                        <a:latin typeface="Arial Nova Cond" panose="020B0506020202020204" pitchFamily="34" charset="0"/>
                      </a:endParaRPr>
                    </a:p>
                  </a:txBody>
                  <a:tcPr/>
                </a:tc>
                <a:tc>
                  <a:txBody>
                    <a:bodyPr/>
                    <a:lstStyle/>
                    <a:p>
                      <a:r>
                        <a:rPr lang="en-US" sz="800" u="sng" dirty="0">
                          <a:latin typeface="Arial Nova Cond" panose="020B0506020202020204" pitchFamily="34" charset="0"/>
                        </a:rPr>
                        <a:t>Molds for Die Casting</a:t>
                      </a:r>
                    </a:p>
                    <a:p>
                      <a:r>
                        <a:rPr lang="en-US" sz="800" u="none" dirty="0">
                          <a:latin typeface="Arial Nova Cond" panose="020B0506020202020204" pitchFamily="34" charset="0"/>
                        </a:rPr>
                        <a:t>&gt;&gt; Usually made of steel</a:t>
                      </a:r>
                    </a:p>
                    <a:p>
                      <a:r>
                        <a:rPr lang="en-US" sz="800" u="none" dirty="0">
                          <a:latin typeface="Arial Nova Cond" panose="020B0506020202020204" pitchFamily="34" charset="0"/>
                        </a:rPr>
                        <a:t>&gt;&gt; Tungsten and molybdenum (good refractory qualities) used to die cast steel and cast iron</a:t>
                      </a:r>
                    </a:p>
                    <a:p>
                      <a:r>
                        <a:rPr lang="en-US" sz="800" u="none" dirty="0">
                          <a:latin typeface="Arial Nova Cond" panose="020B0506020202020204" pitchFamily="34" charset="0"/>
                        </a:rPr>
                        <a:t>&gt;&gt; Ejector pins required to remove the part from the die when it opens</a:t>
                      </a:r>
                    </a:p>
                    <a:p>
                      <a:r>
                        <a:rPr lang="en-US" sz="800" u="none" dirty="0">
                          <a:latin typeface="Arial Nova Cond" panose="020B0506020202020204" pitchFamily="34" charset="0"/>
                        </a:rPr>
                        <a:t>&gt;&gt; Lubricants must be sprayed onto the cavity surfaces to prevent sticking (better heat transfer between metal and die)</a:t>
                      </a:r>
                    </a:p>
                    <a:p>
                      <a:endParaRPr lang="en-US" sz="800" u="sng" dirty="0">
                        <a:latin typeface="Arial Nova Cond" panose="020B0506020202020204" pitchFamily="34" charset="0"/>
                      </a:endParaRPr>
                    </a:p>
                    <a:p>
                      <a:r>
                        <a:rPr lang="en-US" sz="800" u="sng" dirty="0">
                          <a:latin typeface="Arial Nova Cond" panose="020B0506020202020204" pitchFamily="34" charset="0"/>
                        </a:rPr>
                        <a:t>Die Casting: Pros &amp; Cons</a:t>
                      </a:r>
                    </a:p>
                    <a:p>
                      <a:r>
                        <a:rPr lang="en-US" sz="800" u="none" dirty="0">
                          <a:latin typeface="Arial Nova Cond" panose="020B0506020202020204" pitchFamily="34" charset="0"/>
                        </a:rPr>
                        <a:t>&gt;&gt; Pros: Economical for large production quantities; Good accuracy and surface finish; Thin sections possible; Rapid cooling means small grain size and good strength of the cast product</a:t>
                      </a:r>
                    </a:p>
                    <a:p>
                      <a:r>
                        <a:rPr lang="en-US" sz="800" u="none" dirty="0">
                          <a:latin typeface="Arial Nova Cond" panose="020B0506020202020204" pitchFamily="34" charset="0"/>
                        </a:rPr>
                        <a:t>&gt;&gt; Cons: Generally limited to metals with low melting points; The part geometry must allow removal from the die</a:t>
                      </a:r>
                    </a:p>
                    <a:p>
                      <a:endParaRPr lang="en-US" sz="800" u="none" dirty="0">
                        <a:latin typeface="Arial Nova Cond" panose="020B0506020202020204" pitchFamily="34" charset="0"/>
                      </a:endParaRPr>
                    </a:p>
                    <a:p>
                      <a:r>
                        <a:rPr lang="en-US" sz="800" u="sng" dirty="0">
                          <a:latin typeface="Arial Nova Cond" panose="020B0506020202020204" pitchFamily="34" charset="0"/>
                        </a:rPr>
                        <a:t>Question</a:t>
                      </a:r>
                    </a:p>
                    <a:p>
                      <a:r>
                        <a:rPr lang="en-US" sz="800" dirty="0" err="1">
                          <a:latin typeface="Arial Nova Cond" panose="020B0506020202020204" pitchFamily="34" charset="0"/>
                        </a:rPr>
                        <a:t>Qns</a:t>
                      </a:r>
                      <a:r>
                        <a:rPr lang="en-US" sz="800" dirty="0">
                          <a:latin typeface="Arial Nova Cond" panose="020B0506020202020204" pitchFamily="34" charset="0"/>
                        </a:rPr>
                        <a:t>: The slurry for the first dip in investment casting should have fine ceramic particles. Why?</a:t>
                      </a:r>
                    </a:p>
                    <a:p>
                      <a:r>
                        <a:rPr lang="en-US" sz="800" dirty="0">
                          <a:latin typeface="Arial Nova Cond" panose="020B0506020202020204" pitchFamily="34" charset="0"/>
                        </a:rPr>
                        <a:t>Ans: Ensure a smooth surface finish on the part; subsequent dips can be made in a courser slurry to bulk up on the investment</a:t>
                      </a:r>
                      <a:endParaRPr lang="en-SG" sz="800" dirty="0">
                        <a:latin typeface="Arial Nova Cond" panose="020B0506020202020204" pitchFamily="34" charset="0"/>
                      </a:endParaRPr>
                    </a:p>
                    <a:p>
                      <a:r>
                        <a:rPr lang="en-SG" sz="800" dirty="0" err="1">
                          <a:latin typeface="Arial Nova Cond" panose="020B0506020202020204" pitchFamily="34" charset="0"/>
                        </a:rPr>
                        <a:t>Qns</a:t>
                      </a:r>
                      <a:r>
                        <a:rPr lang="en-SG" sz="800" dirty="0">
                          <a:latin typeface="Arial Nova Cond" panose="020B0506020202020204" pitchFamily="34" charset="0"/>
                        </a:rPr>
                        <a:t>: Why risers aren’t used in dies for die casting? </a:t>
                      </a:r>
                    </a:p>
                    <a:p>
                      <a:r>
                        <a:rPr lang="en-SG" sz="800" dirty="0">
                          <a:latin typeface="Arial Nova Cond" panose="020B0506020202020204" pitchFamily="34" charset="0"/>
                        </a:rPr>
                        <a:t>Ans: Because of the high injection pressures in die casting, there is no need for risers to provide back pressure on the cavity to compensate for shrinkage</a:t>
                      </a:r>
                    </a:p>
                    <a:p>
                      <a:r>
                        <a:rPr lang="en-SG" sz="800" dirty="0" err="1">
                          <a:latin typeface="Arial Nova Cond" panose="020B0506020202020204" pitchFamily="34" charset="0"/>
                        </a:rPr>
                        <a:t>Qns</a:t>
                      </a:r>
                      <a:r>
                        <a:rPr lang="en-SG" sz="800" dirty="0">
                          <a:latin typeface="Arial Nova Cond" panose="020B0506020202020204" pitchFamily="34" charset="0"/>
                        </a:rPr>
                        <a:t>: </a:t>
                      </a:r>
                      <a:r>
                        <a:rPr lang="en-SG" sz="800" dirty="0" err="1">
                          <a:latin typeface="Arial Nova Cond" panose="020B0506020202020204" pitchFamily="34" charset="0"/>
                        </a:rPr>
                        <a:t>Mold</a:t>
                      </a:r>
                      <a:r>
                        <a:rPr lang="en-SG" sz="800" dirty="0">
                          <a:latin typeface="Arial Nova Cond" panose="020B0506020202020204" pitchFamily="34" charset="0"/>
                        </a:rPr>
                        <a:t> Cores for holes or internal features in the part can be fixed or retractable. When must it be </a:t>
                      </a:r>
                      <a:r>
                        <a:rPr lang="en-SG" sz="800" dirty="0" err="1">
                          <a:latin typeface="Arial Nova Cond" panose="020B0506020202020204" pitchFamily="34" charset="0"/>
                        </a:rPr>
                        <a:t>retractabkle</a:t>
                      </a:r>
                      <a:r>
                        <a:rPr lang="en-SG" sz="800" dirty="0">
                          <a:latin typeface="Arial Nova Cond" panose="020B0506020202020204" pitchFamily="34" charset="0"/>
                        </a:rPr>
                        <a:t>?</a:t>
                      </a:r>
                    </a:p>
                    <a:p>
                      <a:r>
                        <a:rPr lang="en-SG" sz="800" dirty="0">
                          <a:latin typeface="Arial Nova Cond" panose="020B0506020202020204" pitchFamily="34" charset="0"/>
                        </a:rPr>
                        <a:t>Ans: When the axis of the hole is not parallel to the motion of the opening and closing of the die</a:t>
                      </a:r>
                    </a:p>
                  </a:txBody>
                  <a:tcPr/>
                </a:tc>
                <a:extLst>
                  <a:ext uri="{0D108BD9-81ED-4DB2-BD59-A6C34878D82A}">
                    <a16:rowId xmlns:a16="http://schemas.microsoft.com/office/drawing/2014/main" val="2473584007"/>
                  </a:ext>
                </a:extLst>
              </a:tr>
            </a:tbl>
          </a:graphicData>
        </a:graphic>
      </p:graphicFrame>
      <p:pic>
        <p:nvPicPr>
          <p:cNvPr id="3" name="Picture 2">
            <a:extLst>
              <a:ext uri="{FF2B5EF4-FFF2-40B4-BE49-F238E27FC236}">
                <a16:creationId xmlns:a16="http://schemas.microsoft.com/office/drawing/2014/main" id="{FEABE74E-B6EF-462D-9C19-CC7A1F725E52}"/>
              </a:ext>
            </a:extLst>
          </p:cNvPr>
          <p:cNvPicPr>
            <a:picLocks noChangeAspect="1"/>
          </p:cNvPicPr>
          <p:nvPr/>
        </p:nvPicPr>
        <p:blipFill>
          <a:blip r:embed="rId2"/>
          <a:stretch>
            <a:fillRect/>
          </a:stretch>
        </p:blipFill>
        <p:spPr>
          <a:xfrm>
            <a:off x="33861" y="5305425"/>
            <a:ext cx="820500" cy="654050"/>
          </a:xfrm>
          <a:prstGeom prst="rect">
            <a:avLst/>
          </a:prstGeom>
        </p:spPr>
      </p:pic>
      <p:pic>
        <p:nvPicPr>
          <p:cNvPr id="6" name="Picture 5">
            <a:extLst>
              <a:ext uri="{FF2B5EF4-FFF2-40B4-BE49-F238E27FC236}">
                <a16:creationId xmlns:a16="http://schemas.microsoft.com/office/drawing/2014/main" id="{31C8F3F8-1345-4F98-934D-B2B17B7168CD}"/>
              </a:ext>
            </a:extLst>
          </p:cNvPr>
          <p:cNvPicPr>
            <a:picLocks noChangeAspect="1"/>
          </p:cNvPicPr>
          <p:nvPr/>
        </p:nvPicPr>
        <p:blipFill>
          <a:blip r:embed="rId3"/>
          <a:stretch>
            <a:fillRect/>
          </a:stretch>
        </p:blipFill>
        <p:spPr>
          <a:xfrm>
            <a:off x="888222" y="5305426"/>
            <a:ext cx="958592" cy="654050"/>
          </a:xfrm>
          <a:prstGeom prst="rect">
            <a:avLst/>
          </a:prstGeom>
        </p:spPr>
      </p:pic>
      <p:pic>
        <p:nvPicPr>
          <p:cNvPr id="8" name="Picture 7">
            <a:extLst>
              <a:ext uri="{FF2B5EF4-FFF2-40B4-BE49-F238E27FC236}">
                <a16:creationId xmlns:a16="http://schemas.microsoft.com/office/drawing/2014/main" id="{BA843F5A-1E18-42B4-9AF7-0E5A65F05089}"/>
              </a:ext>
            </a:extLst>
          </p:cNvPr>
          <p:cNvPicPr>
            <a:picLocks noChangeAspect="1"/>
          </p:cNvPicPr>
          <p:nvPr/>
        </p:nvPicPr>
        <p:blipFill>
          <a:blip r:embed="rId4"/>
          <a:stretch>
            <a:fillRect/>
          </a:stretch>
        </p:blipFill>
        <p:spPr>
          <a:xfrm>
            <a:off x="33861" y="6070599"/>
            <a:ext cx="962674" cy="777875"/>
          </a:xfrm>
          <a:prstGeom prst="rect">
            <a:avLst/>
          </a:prstGeom>
        </p:spPr>
      </p:pic>
      <p:pic>
        <p:nvPicPr>
          <p:cNvPr id="10" name="Picture 9">
            <a:extLst>
              <a:ext uri="{FF2B5EF4-FFF2-40B4-BE49-F238E27FC236}">
                <a16:creationId xmlns:a16="http://schemas.microsoft.com/office/drawing/2014/main" id="{59A28ACF-1538-4517-8D1D-E34B47E8BD59}"/>
              </a:ext>
            </a:extLst>
          </p:cNvPr>
          <p:cNvPicPr>
            <a:picLocks noChangeAspect="1"/>
          </p:cNvPicPr>
          <p:nvPr/>
        </p:nvPicPr>
        <p:blipFill>
          <a:blip r:embed="rId5"/>
          <a:stretch>
            <a:fillRect/>
          </a:stretch>
        </p:blipFill>
        <p:spPr>
          <a:xfrm>
            <a:off x="1108954" y="6140449"/>
            <a:ext cx="737860" cy="683058"/>
          </a:xfrm>
          <a:prstGeom prst="rect">
            <a:avLst/>
          </a:prstGeom>
        </p:spPr>
      </p:pic>
      <p:pic>
        <p:nvPicPr>
          <p:cNvPr id="12" name="Picture 11">
            <a:extLst>
              <a:ext uri="{FF2B5EF4-FFF2-40B4-BE49-F238E27FC236}">
                <a16:creationId xmlns:a16="http://schemas.microsoft.com/office/drawing/2014/main" id="{E9F84F83-DBCD-4A91-882A-3A5ADE346248}"/>
              </a:ext>
            </a:extLst>
          </p:cNvPr>
          <p:cNvPicPr>
            <a:picLocks noChangeAspect="1"/>
          </p:cNvPicPr>
          <p:nvPr/>
        </p:nvPicPr>
        <p:blipFill>
          <a:blip r:embed="rId6"/>
          <a:stretch>
            <a:fillRect/>
          </a:stretch>
        </p:blipFill>
        <p:spPr>
          <a:xfrm>
            <a:off x="4001844" y="935037"/>
            <a:ext cx="815689" cy="482959"/>
          </a:xfrm>
          <a:prstGeom prst="rect">
            <a:avLst/>
          </a:prstGeom>
        </p:spPr>
      </p:pic>
      <p:pic>
        <p:nvPicPr>
          <p:cNvPr id="14" name="Picture 13">
            <a:extLst>
              <a:ext uri="{FF2B5EF4-FFF2-40B4-BE49-F238E27FC236}">
                <a16:creationId xmlns:a16="http://schemas.microsoft.com/office/drawing/2014/main" id="{0A430CBE-E1DD-44B4-B3E3-89C47771821E}"/>
              </a:ext>
            </a:extLst>
          </p:cNvPr>
          <p:cNvPicPr>
            <a:picLocks noChangeAspect="1"/>
          </p:cNvPicPr>
          <p:nvPr/>
        </p:nvPicPr>
        <p:blipFill>
          <a:blip r:embed="rId7"/>
          <a:stretch>
            <a:fillRect/>
          </a:stretch>
        </p:blipFill>
        <p:spPr>
          <a:xfrm>
            <a:off x="4817533" y="935037"/>
            <a:ext cx="616111" cy="482959"/>
          </a:xfrm>
          <a:prstGeom prst="rect">
            <a:avLst/>
          </a:prstGeom>
        </p:spPr>
      </p:pic>
      <p:pic>
        <p:nvPicPr>
          <p:cNvPr id="16" name="Picture 15">
            <a:extLst>
              <a:ext uri="{FF2B5EF4-FFF2-40B4-BE49-F238E27FC236}">
                <a16:creationId xmlns:a16="http://schemas.microsoft.com/office/drawing/2014/main" id="{E6349EBA-4597-47AE-A966-C9534365A683}"/>
              </a:ext>
            </a:extLst>
          </p:cNvPr>
          <p:cNvPicPr>
            <a:picLocks noChangeAspect="1"/>
          </p:cNvPicPr>
          <p:nvPr/>
        </p:nvPicPr>
        <p:blipFill>
          <a:blip r:embed="rId8"/>
          <a:stretch>
            <a:fillRect/>
          </a:stretch>
        </p:blipFill>
        <p:spPr>
          <a:xfrm>
            <a:off x="5451154" y="935036"/>
            <a:ext cx="364136" cy="482960"/>
          </a:xfrm>
          <a:prstGeom prst="rect">
            <a:avLst/>
          </a:prstGeom>
        </p:spPr>
      </p:pic>
      <p:pic>
        <p:nvPicPr>
          <p:cNvPr id="18" name="Picture 17">
            <a:extLst>
              <a:ext uri="{FF2B5EF4-FFF2-40B4-BE49-F238E27FC236}">
                <a16:creationId xmlns:a16="http://schemas.microsoft.com/office/drawing/2014/main" id="{B19F1D8E-4995-4CDD-A9C7-9D413C614966}"/>
              </a:ext>
            </a:extLst>
          </p:cNvPr>
          <p:cNvPicPr>
            <a:picLocks noChangeAspect="1"/>
          </p:cNvPicPr>
          <p:nvPr/>
        </p:nvPicPr>
        <p:blipFill>
          <a:blip r:embed="rId9"/>
          <a:stretch>
            <a:fillRect/>
          </a:stretch>
        </p:blipFill>
        <p:spPr>
          <a:xfrm>
            <a:off x="6002756" y="2394768"/>
            <a:ext cx="878631" cy="650057"/>
          </a:xfrm>
          <a:prstGeom prst="rect">
            <a:avLst/>
          </a:prstGeom>
        </p:spPr>
      </p:pic>
      <p:pic>
        <p:nvPicPr>
          <p:cNvPr id="20" name="Picture 19">
            <a:extLst>
              <a:ext uri="{FF2B5EF4-FFF2-40B4-BE49-F238E27FC236}">
                <a16:creationId xmlns:a16="http://schemas.microsoft.com/office/drawing/2014/main" id="{6BC81EB3-4D48-4195-AD36-AA1643D553A7}"/>
              </a:ext>
            </a:extLst>
          </p:cNvPr>
          <p:cNvPicPr>
            <a:picLocks noChangeAspect="1"/>
          </p:cNvPicPr>
          <p:nvPr/>
        </p:nvPicPr>
        <p:blipFill>
          <a:blip r:embed="rId10"/>
          <a:stretch>
            <a:fillRect/>
          </a:stretch>
        </p:blipFill>
        <p:spPr>
          <a:xfrm>
            <a:off x="6942937" y="2460196"/>
            <a:ext cx="441060" cy="446031"/>
          </a:xfrm>
          <a:prstGeom prst="rect">
            <a:avLst/>
          </a:prstGeom>
        </p:spPr>
      </p:pic>
      <p:pic>
        <p:nvPicPr>
          <p:cNvPr id="22" name="Picture 21">
            <a:extLst>
              <a:ext uri="{FF2B5EF4-FFF2-40B4-BE49-F238E27FC236}">
                <a16:creationId xmlns:a16="http://schemas.microsoft.com/office/drawing/2014/main" id="{7DDBF56C-0377-42B8-A82B-CE245D4C580B}"/>
              </a:ext>
            </a:extLst>
          </p:cNvPr>
          <p:cNvPicPr>
            <a:picLocks noChangeAspect="1"/>
          </p:cNvPicPr>
          <p:nvPr/>
        </p:nvPicPr>
        <p:blipFill>
          <a:blip r:embed="rId11"/>
          <a:stretch>
            <a:fillRect/>
          </a:stretch>
        </p:blipFill>
        <p:spPr>
          <a:xfrm>
            <a:off x="7442398" y="2460196"/>
            <a:ext cx="457099" cy="446031"/>
          </a:xfrm>
          <a:prstGeom prst="rect">
            <a:avLst/>
          </a:prstGeom>
        </p:spPr>
      </p:pic>
      <p:pic>
        <p:nvPicPr>
          <p:cNvPr id="24" name="Picture 23">
            <a:extLst>
              <a:ext uri="{FF2B5EF4-FFF2-40B4-BE49-F238E27FC236}">
                <a16:creationId xmlns:a16="http://schemas.microsoft.com/office/drawing/2014/main" id="{A4F55EAC-9BE1-441C-81A2-A6A51F44B5DD}"/>
              </a:ext>
            </a:extLst>
          </p:cNvPr>
          <p:cNvPicPr>
            <a:picLocks noChangeAspect="1"/>
          </p:cNvPicPr>
          <p:nvPr/>
        </p:nvPicPr>
        <p:blipFill>
          <a:blip r:embed="rId12"/>
          <a:stretch>
            <a:fillRect/>
          </a:stretch>
        </p:blipFill>
        <p:spPr>
          <a:xfrm>
            <a:off x="5995663" y="6140448"/>
            <a:ext cx="1046480" cy="640355"/>
          </a:xfrm>
          <a:prstGeom prst="rect">
            <a:avLst/>
          </a:prstGeom>
        </p:spPr>
      </p:pic>
      <p:pic>
        <p:nvPicPr>
          <p:cNvPr id="26" name="Picture 25">
            <a:extLst>
              <a:ext uri="{FF2B5EF4-FFF2-40B4-BE49-F238E27FC236}">
                <a16:creationId xmlns:a16="http://schemas.microsoft.com/office/drawing/2014/main" id="{7736BE54-A49B-4085-BE58-087D09FFEF95}"/>
              </a:ext>
            </a:extLst>
          </p:cNvPr>
          <p:cNvPicPr>
            <a:picLocks noChangeAspect="1"/>
          </p:cNvPicPr>
          <p:nvPr/>
        </p:nvPicPr>
        <p:blipFill>
          <a:blip r:embed="rId13"/>
          <a:stretch>
            <a:fillRect/>
          </a:stretch>
        </p:blipFill>
        <p:spPr>
          <a:xfrm>
            <a:off x="7073468" y="6070599"/>
            <a:ext cx="737860" cy="354375"/>
          </a:xfrm>
          <a:prstGeom prst="rect">
            <a:avLst/>
          </a:prstGeom>
        </p:spPr>
      </p:pic>
      <p:pic>
        <p:nvPicPr>
          <p:cNvPr id="28" name="Picture 27">
            <a:extLst>
              <a:ext uri="{FF2B5EF4-FFF2-40B4-BE49-F238E27FC236}">
                <a16:creationId xmlns:a16="http://schemas.microsoft.com/office/drawing/2014/main" id="{14C791A2-BA21-4A7E-9016-08B1A0C9A6BC}"/>
              </a:ext>
            </a:extLst>
          </p:cNvPr>
          <p:cNvPicPr>
            <a:picLocks noChangeAspect="1"/>
          </p:cNvPicPr>
          <p:nvPr/>
        </p:nvPicPr>
        <p:blipFill>
          <a:blip r:embed="rId14"/>
          <a:stretch>
            <a:fillRect/>
          </a:stretch>
        </p:blipFill>
        <p:spPr>
          <a:xfrm>
            <a:off x="7073468" y="6411738"/>
            <a:ext cx="737860" cy="411769"/>
          </a:xfrm>
          <a:prstGeom prst="rect">
            <a:avLst/>
          </a:prstGeom>
        </p:spPr>
      </p:pic>
    </p:spTree>
    <p:extLst>
      <p:ext uri="{BB962C8B-B14F-4D97-AF65-F5344CB8AC3E}">
        <p14:creationId xmlns:p14="http://schemas.microsoft.com/office/powerpoint/2010/main" val="4399441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TotalTime>
  <Words>4556</Words>
  <Application>Microsoft Office PowerPoint</Application>
  <PresentationFormat>A4 Paper (210x297 mm)</PresentationFormat>
  <Paragraphs>571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Nova Cond</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Nailah Gucon</dc:creator>
  <cp:lastModifiedBy>Nailah Gucon</cp:lastModifiedBy>
  <cp:revision>60</cp:revision>
  <dcterms:created xsi:type="dcterms:W3CDTF">2021-04-30T04:39:41Z</dcterms:created>
  <dcterms:modified xsi:type="dcterms:W3CDTF">2021-05-02T06:18:07Z</dcterms:modified>
</cp:coreProperties>
</file>