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4" y="-1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2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14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2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2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29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63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4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2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2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3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DDD6-A7DF-4796-AAEE-18CCA43106D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0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22763-1071-4A61-AAC7-C1233C05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74581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7158025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881947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2327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804701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1596398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Arial Nova Cond" panose="020B0506020202020204" pitchFamily="34" charset="0"/>
                        </a:rPr>
                        <a:t>Chapter 3: Sheet Metalworking [Shearing, Blanking &amp; Punching] (Lecture 8) </a:t>
                      </a: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Deformation Processes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Starting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workpart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is shaped by application of forces that exceed the yield stress of the material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Examples: (a) forging and (b) extrusion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Stress-Strain Relationships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Types of Static Stresses: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8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Nova Cond" panose="020B0506020202020204" pitchFamily="34" charset="0"/>
                        </a:rPr>
                        <a:t>1. Tensile – stretching (pull) the material</a:t>
                      </a:r>
                    </a:p>
                    <a:p>
                      <a:r>
                        <a:rPr lang="en-SG" sz="8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Nova Cond" panose="020B0506020202020204" pitchFamily="34" charset="0"/>
                        </a:rPr>
                        <a:t>2. </a:t>
                      </a:r>
                      <a:r>
                        <a:rPr lang="en-US" sz="8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Nova Cond" panose="020B0506020202020204" pitchFamily="34" charset="0"/>
                        </a:rPr>
                        <a:t>Shear - causing adjacent portions of the</a:t>
                      </a:r>
                    </a:p>
                    <a:p>
                      <a:r>
                        <a:rPr lang="en-US" sz="8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Nova Cond" panose="020B0506020202020204" pitchFamily="34" charset="0"/>
                        </a:rPr>
                        <a:t>material to slide against each other (apply forces in opposite direction)</a:t>
                      </a:r>
                      <a:endParaRPr lang="en-SG" sz="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3. Compressive – squeezing the material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Tensile Test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Tensile Test Sequence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No load; (2) uniform elongation;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(3) Maximum load; (4) necking; (5) fracture; (6) putting pieces back together to measure final length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Typical Engineering Stress-Strain Plot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Two regions: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Elastic region: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Material returns to its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original length when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the stress is removed.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Plastic region: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Permanent deformation,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material does not return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to its original length when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the stress is removed.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Strain/Work Hardening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What is happening between Y and TS on the curve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defined as metal becoming stronger as strain increases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Shear Stress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F = applied force;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A = area where force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is applied</a:t>
                      </a:r>
                    </a:p>
                    <a:p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Shear Strain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δ = deflection of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the element;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b = distance over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which deflection occurs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Shear Stress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Shear stress at fracture = shear strength 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Shear strength can be estimated from tensile strength: S ≅ 0.7(TS)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(use when only tensile strength is given)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Basic Types of Metal Forming Processes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Bulk deformation – start with a block of material and apply compression force or some tension force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Compression forces: Rolling, Forging, Extrusion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Tension force: Wire and bar drawing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Sheet metalworking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Bending operations, deep or cup drawing, shearing processes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Bulk Deformation Processes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(a) Rolling, (b) forging, (c) extrusion and (d) wire and bar drawing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Sheet Metalworking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Cutting and forming operations performed on relatively thin sheets of metal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Thickness of sheet metal = 0.4 mm to 6 mm (if thickness &gt; 6 mm → plate)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Operations usually performed as cold working i.e. operating temperature below 30% of melting point of the metal (Kelvin)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Most commonly used metals: low carbon steel (0.06 to 0.15% carbon), aluminum and titanium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Advantages of Sheet Metal Parts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High strength; Good dimensional accuracy; Good surface finish; Relatively low cost; Economical mass production for large quantities</a:t>
                      </a:r>
                    </a:p>
                    <a:p>
                      <a:endParaRPr lang="en-US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Sheet Metalworking Terminology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Punch-and-die = tooling to perform cutting, bending, and drawing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Stamping press = machine tool that performs most sheet metal operations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Stampings = sheet metal products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Shearing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Cutting material without producing chips (unlike machining)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Sheet Metal Cutting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Just before the punch contacts the workpiece; (2) the punch pushes into the workpiece, causing plastic deformation; (3) the punch penetrates into the workpiece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causing a smooth cut surface; and (4) fracture is initiated at opposing cutting edges to separate the sheet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Characteristics of Shear Edges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Rollover - Depression made by the punch prior to cutting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Burnish - Smooth region resulting from penetration of the punch prior to fracture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Fracture zone - Relatively rough surface caused by the fracture of the metal as the punch goes down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Burr - Sharp corner edge caused by the elongation of the metal during the final stage of separation</a:t>
                      </a: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i="0" u="sng" dirty="0">
                          <a:latin typeface="Arial Nova Cond" panose="020B0506020202020204" pitchFamily="34" charset="0"/>
                        </a:rPr>
                        <a:t>Shearing, Blanking and Punching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Shearing to separate large sheets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Blanking to cut part perimeters out of sheet metal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Punching to make holes in sheet metal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* ALL are shearing processes, all cutting metal by shear stress if material</a:t>
                      </a: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i="0" u="sng" dirty="0">
                          <a:latin typeface="Arial Nova Cond" panose="020B0506020202020204" pitchFamily="34" charset="0"/>
                        </a:rPr>
                        <a:t>Blanking and </a:t>
                      </a:r>
                      <a:r>
                        <a:rPr lang="en-US" sz="800" i="0" u="sng" dirty="0" err="1">
                          <a:latin typeface="Arial Nova Cond" panose="020B0506020202020204" pitchFamily="34" charset="0"/>
                        </a:rPr>
                        <a:t>Punchin</a:t>
                      </a:r>
                      <a:r>
                        <a:rPr lang="en-SG" sz="800" i="0" u="sng" dirty="0">
                          <a:latin typeface="Arial Nova Cond" panose="020B0506020202020204" pitchFamily="34" charset="0"/>
                        </a:rPr>
                        <a:t>g</a:t>
                      </a:r>
                    </a:p>
                    <a:p>
                      <a:r>
                        <a:rPr lang="en-SG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Blanking (a) - sheet metal cutting to separate a piece of metal (called a blank) from the surrounding sheet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Punching (b) - similar to blanking except that the cut piece is scrap, called a slug</a:t>
                      </a: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i="0" u="sng" dirty="0">
                          <a:latin typeface="Arial Nova Cond" panose="020B0506020202020204" pitchFamily="34" charset="0"/>
                        </a:rPr>
                        <a:t>Punch and Die Sizes</a:t>
                      </a: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Clearance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&gt;&gt; Distance between punch cutting edge and die cutting edge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&gt;&gt; Typical values range between 4% and 8% of sheet thickness: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Clearance too small: cause non-optimal fracture and too large forces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Clearance too big: causes oversized burr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Clearance in Sheet Metal Cutting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&gt;&gt; c = clearance; a = allowance;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and t = sheet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&gt;&gt; Allowance a is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determined according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to the type of metal (softer metal, deforms more, smaller allowance)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Angular Clearance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&gt;&gt; Purpose: allows slug or blank to drop through the die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&gt;&gt; Typical values: 0.25° to 1.5° on each 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sng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Important Points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&gt;&gt; SHEARING, BLANKING, &amp; PUNCHING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→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Determine the die and punch sizes; Clearance; Force of operation required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&gt;&gt; BENDING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→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Determine the starting blank length; Meaning of Bend allowance, k factor, neutral axis; Bending force required for certain operation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&gt;&gt; DEEP DRAWING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→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Determine starting blank size; Whether the operating is feasible; Reasons for defects</a:t>
                      </a:r>
                      <a:endParaRPr lang="en-SG" sz="800">
                        <a:solidFill>
                          <a:srgbClr val="FF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F1964A5-34BC-46B2-81CB-AEC6C008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926465"/>
            <a:ext cx="1938956" cy="734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48D8A-BCEF-473B-8245-F05BA98C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2909252"/>
            <a:ext cx="1221648" cy="842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25E50-8B28-49E1-BFE7-D879F90C4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51" y="2909252"/>
            <a:ext cx="555833" cy="891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887E-B371-419E-8D67-4BD12C0A1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69" y="4437933"/>
            <a:ext cx="1544497" cy="891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4D71C7-B547-458B-8AE0-98757CB04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34" y="5593231"/>
            <a:ext cx="857763" cy="92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0CE6F-AE54-447B-BC89-16834C5C2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195" y="774070"/>
            <a:ext cx="615805" cy="536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7F12E7-E32A-44A1-8258-3CCA96AED1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000" y="858686"/>
            <a:ext cx="387530" cy="367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EA3653-540B-4383-9B40-8E778365D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0930" y="1418186"/>
            <a:ext cx="645439" cy="485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D26C6E-8219-47A2-B132-6B79F94571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067" y="1477487"/>
            <a:ext cx="363396" cy="3673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80F55E-9B53-44E5-8F2E-AACD0F7BC88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320" t="8739"/>
          <a:stretch/>
        </p:blipFill>
        <p:spPr>
          <a:xfrm>
            <a:off x="2057512" y="4716296"/>
            <a:ext cx="1765366" cy="9967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8A17AE-FCBA-44BE-8AF8-6895EDC323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6691" y="4556325"/>
            <a:ext cx="1872099" cy="6125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DA67E6-06B0-4665-B136-B54B476AB8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2626" y="1399136"/>
            <a:ext cx="1792211" cy="6590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3E60FD-5F27-4049-9762-A057046B97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1501" y="3873333"/>
            <a:ext cx="1565876" cy="8429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E4D843-69AA-4B67-81CB-28008CA100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9909" y="4946668"/>
            <a:ext cx="1914601" cy="6590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9F3114-E8FA-4D51-A218-4131A350E2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8649" y="1399136"/>
            <a:ext cx="588751" cy="2759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B6E78A-63EC-4548-922B-9EC6EC8106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0435" y="2013532"/>
            <a:ext cx="1851902" cy="8957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F10B83-F786-4DB2-912D-3460174F1A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47304" y="5781707"/>
            <a:ext cx="1179810" cy="9002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8D6BFC0-476F-4000-AC95-C3478691992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45665" y="3623819"/>
            <a:ext cx="1681442" cy="10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22763-1071-4A61-AAC7-C1233C05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21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7158025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881947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2327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804701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1596398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Arial Nova Cond" panose="020B0506020202020204" pitchFamily="34" charset="0"/>
                        </a:rPr>
                        <a:t>Chapter 3: Sheet Metalworking [Bending Operations] (Lecture 9) </a:t>
                      </a: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Cutting Forces Calculation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Assumptions: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Neglect minor effect of clearance in calculating L (perimeter)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Entire length is made at the same time (maximum cutting force calculated)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Shear Angles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Advantages: reduces the cutting force; reduces shock on the press; cutting gradually over a longer stroke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Other Cutting Operations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Fine Blanking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shearing process which produces very highly precise workpieces with completely smooth, tear-free sheared surfaces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more precise, costly and complex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triple action press – control cracks &amp; clearance 1% of sheet thickness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Bending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forming of solid parts, where angled or ring-shaped workpieces are produced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from sheet or strip metal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Sheet Metal Bending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(a) Straining of sheet metal around a straight axis to take a permanent bend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(b) Metal on the inside of the neutral plane is compressed, while the metal on the outside of the neutral plane is stretched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Types of Sheet Metal Bending – V-bending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performed with V-shaped die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Low production quantity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V-dies are simple &amp; inexpensive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Types of Sheet Metal Bending – Edge bending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performed with a wiping die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High production quantity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Dies are more complicated and costly (especially if angle &gt; 90°)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Stretching during Bending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If the bend radius R is small relative to the sheet thickness, the metal tends to stretch during bending.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Important to estimate amt of stretching, so final part length = specified dimension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Problem: to determine length of neutral axis of part before bending → blank size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Required Blank Length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Bend Allowance Formula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u="none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none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A</a:t>
                      </a:r>
                      <a:r>
                        <a:rPr lang="en-US" sz="800" baseline="-25000" dirty="0"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is the length of the neutral axis within the bended portion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Neutral axis is at plane where the length before &amp; after bending remains the same; </a:t>
                      </a:r>
                      <a:r>
                        <a:rPr lang="en-US" sz="800" u="none" dirty="0">
                          <a:latin typeface="Arial Nova Cond" panose="020B0506020202020204" pitchFamily="34" charset="0"/>
                        </a:rPr>
                        <a:t>has 0 net stress; no deformation there</a:t>
                      </a: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none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For bending with little stretch: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(bend on big material)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     R ≥ 2t,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K</a:t>
                      </a:r>
                      <a:r>
                        <a:rPr lang="en-US" sz="800" baseline="-25000" dirty="0" err="1">
                          <a:latin typeface="Arial Nova Cond" panose="020B0506020202020204" pitchFamily="34" charset="0"/>
                        </a:rPr>
                        <a:t>ba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= 0.50</a:t>
                      </a:r>
                    </a:p>
                    <a:p>
                      <a:r>
                        <a:rPr lang="en-US" sz="800" u="none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For bending with large stretch: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(bend on small material)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     If R &lt; 2t,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K</a:t>
                      </a:r>
                      <a:r>
                        <a:rPr lang="en-US" sz="800" baseline="-25000" dirty="0" err="1">
                          <a:latin typeface="Arial Nova Cond" panose="020B0506020202020204" pitchFamily="34" charset="0"/>
                        </a:rPr>
                        <a:t>ba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= 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err="1">
                          <a:latin typeface="Arial Nova Cond" panose="020B0506020202020204" pitchFamily="34" charset="0"/>
                        </a:rPr>
                        <a:t>Springback</a:t>
                      </a:r>
                      <a:endParaRPr lang="en-US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Increase in the included angle of the bent part relative to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the included angle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of the forming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tool after the tool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is removed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Reason: When the bending pressure is removed, the elastic energy remains in the bent part, causing it to recover partially toward its original shape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seen as a decrease in bend angle and an increase in bend radius: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during bending, the workpiece is forced to take the radius R</a:t>
                      </a:r>
                      <a:r>
                        <a:rPr lang="en-US" sz="800" baseline="-25000" dirty="0">
                          <a:latin typeface="Arial Nova Cond" panose="020B0506020202020204" pitchFamily="34" charset="0"/>
                        </a:rPr>
                        <a:t>t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and angle αb’ of the bending tool;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after the punch is removed, the workpiece springs back to R and α’</a:t>
                      </a:r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i="0" u="sng" dirty="0" err="1">
                          <a:latin typeface="Arial Nova Cond" panose="020B0506020202020204" pitchFamily="34" charset="0"/>
                        </a:rPr>
                        <a:t>Springback</a:t>
                      </a:r>
                      <a:r>
                        <a:rPr lang="en-SG" sz="800" i="0" u="sng" dirty="0">
                          <a:latin typeface="Arial Nova Cond" panose="020B0506020202020204" pitchFamily="34" charset="0"/>
                        </a:rPr>
                        <a:t> Compensation</a:t>
                      </a:r>
                    </a:p>
                    <a:p>
                      <a:r>
                        <a:rPr lang="en-SG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Methods of reducing or eliminating </a:t>
                      </a:r>
                      <a:r>
                        <a:rPr lang="en-US" sz="800" i="0" dirty="0" err="1">
                          <a:latin typeface="Arial Nova Cond" panose="020B0506020202020204" pitchFamily="34" charset="0"/>
                        </a:rPr>
                        <a:t>springback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 in bending operations: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Overbending: bend more than required to allow for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springback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; e.g. included angle after bending &lt;90°, after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springback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, angle = 90°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high compressive pressure causes plastic deformation at the bend area</a:t>
                      </a: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i="0" u="sng" dirty="0">
                          <a:latin typeface="Arial Nova Cond" panose="020B0506020202020204" pitchFamily="34" charset="0"/>
                        </a:rPr>
                        <a:t>Bending Forces</a:t>
                      </a: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i="0" u="sng" dirty="0">
                          <a:latin typeface="Arial Nova Cond" panose="020B0506020202020204" pitchFamily="34" charset="0"/>
                        </a:rPr>
                        <a:t>Die Opening Dimensions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84007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9487954-D73B-41EB-88D7-E5C7007C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" y="416560"/>
            <a:ext cx="1888514" cy="13411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E796D5-2902-4532-B268-1FD30261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" y="2993731"/>
            <a:ext cx="1892371" cy="3040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BDA2BE-58C4-4355-96F8-E0BA4042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59" y="3629025"/>
            <a:ext cx="1510394" cy="8540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0E4BC4-5C12-4E2D-98B5-12D013801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1" y="5408012"/>
            <a:ext cx="1904974" cy="5762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CAEE84-E0F5-46BF-885B-740D824AC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645" y="1412612"/>
            <a:ext cx="1790455" cy="6478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B7C7663-0F0D-4005-87C6-53AA61191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484" y="2623730"/>
            <a:ext cx="1640776" cy="9339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E970290-0FDD-4578-B2EA-908A429213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8615" y="4329568"/>
            <a:ext cx="1888514" cy="8243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FDF595-3F87-4224-BBC4-D1EC9E590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4732" y="6184429"/>
            <a:ext cx="1076279" cy="6129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1254A2-5539-4DCC-8534-1E8217D4A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5656" y="179565"/>
            <a:ext cx="1834687" cy="11949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58FEA8-B132-4B57-B546-9039206B06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5656" y="1656550"/>
            <a:ext cx="1808140" cy="1194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96A774-A372-49D6-8EF9-4993F4AE69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7088" y="345267"/>
            <a:ext cx="1048459" cy="566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FCD0F-3EBD-4968-A2E9-DD272DB3BA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9348" y="2284228"/>
            <a:ext cx="1320563" cy="642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07543-66E3-4F95-8B28-BA023A48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87640" y="4263721"/>
            <a:ext cx="646113" cy="801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6AD40-F038-4458-8382-84B3BB6B47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11658" y="4299281"/>
            <a:ext cx="657240" cy="801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9BC5A7-BB11-4FD8-8A0E-DB528BAEA6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5171" y="5359303"/>
            <a:ext cx="1931739" cy="9685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895B0B-03CC-403A-A22F-6F4F690C88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64195" y="214166"/>
            <a:ext cx="1653156" cy="960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21151-8208-4EF5-881C-27ADDCF6D2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20668" y="4242868"/>
            <a:ext cx="1649987" cy="9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22763-1071-4A61-AAC7-C1233C05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901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7158025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881947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2327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804701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1596398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Arial Nova Cond" panose="020B0506020202020204" pitchFamily="34" charset="0"/>
                        </a:rPr>
                        <a:t>Chapter 3: Sheet Metalworking [Drawing Operations] (Lecture 10) </a:t>
                      </a: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Drawing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Sheet metal forming to make cup-shaped, box-shaped, or other complex-curved, hollow-shaped parts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Sheet metal blank is positioned over the die cavity &amp; then the punch pushes metal into the opening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Products: beverage cans, ammunition shells, automobile body panels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aka deep drawing (to distinguish it from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wire and bar drawing)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Deep Drawing of a Cup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(left) before the punch contacts the workpiece; (right) near end of the stroke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Clearance in Drawing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Sides of punch and die separated by a clearance c given by: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where t = sheet thickness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clearance ~10% greater than sheet thickness</a:t>
                      </a:r>
                    </a:p>
                    <a:p>
                      <a:endParaRPr lang="en-US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Drawing Sequence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Punch makes initial contact with the workpiece (blank)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Downwards movement of the punch, metal bends along the die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(3) Straightening to form the cup wall, tensile stress on the cup wall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(4) Friction and compression; compressive stress on the flange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(5) Final cup shape showing effects of thinning in the cup walls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Major Stresses in Flange and Wall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Compression in Flange and Wrinkles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Effect of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 Force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F</a:t>
                      </a:r>
                      <a:r>
                        <a:rPr lang="en-SG" sz="800" baseline="-25000" dirty="0" err="1">
                          <a:latin typeface="Arial Nova Cond" panose="020B0506020202020204" pitchFamily="34" charset="0"/>
                        </a:rPr>
                        <a:t>h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 too low: Causes wrinkles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F</a:t>
                      </a:r>
                      <a:r>
                        <a:rPr lang="en-SG" sz="800" baseline="-25000" dirty="0" err="1">
                          <a:latin typeface="Arial Nova Cond" panose="020B0506020202020204" pitchFamily="34" charset="0"/>
                        </a:rPr>
                        <a:t>h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 too high: prevents metal from flowing into die cavity; may cause tearing due to stretching of metal (more tension)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Tests of Drawing Feasibility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Three criteria are used to test for drawability: Drawing ratio, Reduction, Thickness-to-diameter ratio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Drawing Ratio DR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Reduction R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Thickness-to-Diameter Ratio T/D</a:t>
                      </a:r>
                      <a:r>
                        <a:rPr lang="en-SG" sz="800" u="sng" baseline="-25000" dirty="0">
                          <a:latin typeface="Arial Nova Cond" panose="020B0506020202020204" pitchFamily="34" charset="0"/>
                        </a:rPr>
                        <a:t>B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Thickness t of starting blank divided by blank diameter: Desirable for t/Db ratio to be greater than 1%.; As t/Db decreases, tendency for wrinkling increases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Tests of Drawing Feasibility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Conditions for drawability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DR ≤ 2.0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r ≤ 0.50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t/D</a:t>
                      </a:r>
                      <a:r>
                        <a:rPr lang="en-US" sz="800" baseline="-25000" dirty="0"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&gt; 1%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If the limits on DR, r and t/Db are not respected, then the operation is not feasible in one step, redrawing is required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A blank can be drawn in 2 steps or more with annealing between the steps (reduce stress in material; recover ductility)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Redrawing &amp; Reverse Drawing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If shape change is too severe to be produced in one single drawing step, redrawing or reverse drawing can be used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Blank Size Determination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After checking tests of drawing feasibility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Starting sheet metal blank &gt;= final product volume; Assume negligible thinning of part wall; Neglect die and punch radii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Drawing Force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 err="1"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 Force or Holding Force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i="0" u="sng" dirty="0">
                          <a:latin typeface="Arial Nova Cond" panose="020B0506020202020204" pitchFamily="34" charset="0"/>
                        </a:rPr>
                        <a:t>Defects in Drawing Operations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(a) wrinkling can occur either in the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flange or (b) in the wall (due to compression), (c) tearing (due to high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tensile stresses that cause thinning and failure), (d) earing (due to </a:t>
                      </a:r>
                      <a:r>
                        <a:rPr lang="en-US" sz="800" i="0" dirty="0" err="1">
                          <a:latin typeface="Arial Nova Cond" panose="020B0506020202020204" pitchFamily="34" charset="0"/>
                        </a:rPr>
                        <a:t>anistropy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), and (e) surface scratches (due to poor lubrication, punch/die not smooth)</a:t>
                      </a: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i="0" dirty="0">
                          <a:latin typeface="Arial Nova Cond" panose="020B0506020202020204" pitchFamily="34" charset="0"/>
                        </a:rPr>
                        <a:t>Reason for Earing</a:t>
                      </a:r>
                    </a:p>
                    <a:p>
                      <a:r>
                        <a:rPr lang="en-SG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Anisotropy of starting sheet causes earing</a:t>
                      </a:r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A519565-DDB3-4CF2-99B3-C498B390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2140481"/>
            <a:ext cx="1764388" cy="98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E5BF7-EAAD-4698-845F-25BE68AD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60" y="2922060"/>
            <a:ext cx="232594" cy="91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165FB-4282-46BE-823E-F1B48761B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87" y="3495886"/>
            <a:ext cx="460693" cy="18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7D9C55-A212-49D1-ADD0-6387DEE47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6" y="5453263"/>
            <a:ext cx="1889809" cy="646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DC548D-B70F-40CC-823E-F35E80498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86" y="6100110"/>
            <a:ext cx="1356168" cy="542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D5F1F7-D937-4D20-BC3A-4FC318C83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875" y="182562"/>
            <a:ext cx="1856947" cy="124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04E69D-D0A5-40C4-ADDE-B5B918B266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6060" y="1647297"/>
            <a:ext cx="1820575" cy="1249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E96D91-2253-4C62-BFFB-E16E7405EB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6060" y="4460561"/>
            <a:ext cx="1738071" cy="833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96A35A-7178-4472-9ED0-917CE1060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6060" y="5561298"/>
            <a:ext cx="917846" cy="430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0C8F58-C1F5-4418-8916-AAEE047E7A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8095" y="2015456"/>
            <a:ext cx="1889809" cy="6626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D27DBE-A3C5-4B55-93A8-5E428CE5E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101" y="3706868"/>
            <a:ext cx="1863795" cy="11353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6AE535-CCFB-4BE3-AD00-D191249E8F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6396" y="5088858"/>
            <a:ext cx="1863795" cy="11474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860174-ABF9-478A-A473-7F0B30F369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01180" y="1049902"/>
            <a:ext cx="1794304" cy="4413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A1B985-6BEC-4C3C-B2A9-7CE24DAD07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2142" y="2003940"/>
            <a:ext cx="1889809" cy="6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6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1972</Words>
  <Application>Microsoft Office PowerPoint</Application>
  <PresentationFormat>A4 Paper (210x297 mm)</PresentationFormat>
  <Paragraphs>447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Nailah Gucon</dc:creator>
  <cp:lastModifiedBy>Nailah Gucon</cp:lastModifiedBy>
  <cp:revision>44</cp:revision>
  <dcterms:created xsi:type="dcterms:W3CDTF">2021-04-30T04:39:41Z</dcterms:created>
  <dcterms:modified xsi:type="dcterms:W3CDTF">2021-05-01T12:13:12Z</dcterms:modified>
</cp:coreProperties>
</file>